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ink/ink2.xml" ContentType="application/inkml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79" r:id="rId3"/>
    <p:sldMasterId id="2147483691" r:id="rId4"/>
  </p:sldMasterIdLst>
  <p:notesMasterIdLst>
    <p:notesMasterId r:id="rId74"/>
  </p:notesMasterIdLst>
  <p:sldIdLst>
    <p:sldId id="256" r:id="rId5"/>
    <p:sldId id="265" r:id="rId6"/>
    <p:sldId id="2902" r:id="rId7"/>
    <p:sldId id="2889" r:id="rId8"/>
    <p:sldId id="272" r:id="rId9"/>
    <p:sldId id="274" r:id="rId10"/>
    <p:sldId id="280" r:id="rId11"/>
    <p:sldId id="287" r:id="rId12"/>
    <p:sldId id="2885" r:id="rId13"/>
    <p:sldId id="2887" r:id="rId14"/>
    <p:sldId id="2886" r:id="rId15"/>
    <p:sldId id="284" r:id="rId16"/>
    <p:sldId id="285" r:id="rId17"/>
    <p:sldId id="288" r:id="rId18"/>
    <p:sldId id="289" r:id="rId19"/>
    <p:sldId id="290" r:id="rId20"/>
    <p:sldId id="292" r:id="rId21"/>
    <p:sldId id="293" r:id="rId22"/>
    <p:sldId id="2901" r:id="rId23"/>
    <p:sldId id="2888" r:id="rId24"/>
    <p:sldId id="276" r:id="rId25"/>
    <p:sldId id="277" r:id="rId26"/>
    <p:sldId id="2890" r:id="rId27"/>
    <p:sldId id="2893" r:id="rId28"/>
    <p:sldId id="2894" r:id="rId29"/>
    <p:sldId id="2891" r:id="rId30"/>
    <p:sldId id="2892" r:id="rId31"/>
    <p:sldId id="2896" r:id="rId32"/>
    <p:sldId id="2897" r:id="rId33"/>
    <p:sldId id="294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2899" r:id="rId48"/>
    <p:sldId id="310" r:id="rId49"/>
    <p:sldId id="312" r:id="rId50"/>
    <p:sldId id="313" r:id="rId51"/>
    <p:sldId id="314" r:id="rId52"/>
    <p:sldId id="315" r:id="rId53"/>
    <p:sldId id="316" r:id="rId54"/>
    <p:sldId id="2900" r:id="rId55"/>
    <p:sldId id="318" r:id="rId56"/>
    <p:sldId id="319" r:id="rId57"/>
    <p:sldId id="320" r:id="rId58"/>
    <p:sldId id="2898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6" r:id="rId72"/>
    <p:sldId id="338" r:id="rId73"/>
  </p:sldIdLst>
  <p:sldSz cx="12192000" cy="6858000"/>
  <p:notesSz cx="9296400" cy="7010400"/>
  <p:embeddedFontLst>
    <p:embeddedFont>
      <p:font typeface="Cambria Math" panose="02040503050406030204" pitchFamily="18" charset="0"/>
      <p:regular r:id="rId75"/>
    </p:embeddedFont>
    <p:embeddedFont>
      <p:font typeface="Candara" panose="020E0502030303020204" pitchFamily="34" charset="0"/>
      <p:regular r:id="rId76"/>
      <p:bold r:id="rId77"/>
      <p:italic r:id="rId78"/>
      <p:boldItalic r:id="rId79"/>
    </p:embeddedFont>
    <p:embeddedFont>
      <p:font typeface="Lato" panose="020F0502020204030203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0" roundtripDataSignature="AMtx7mjdvNTuV18d/Hlg91GVgJe6xkUL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94"/>
  </p:normalViewPr>
  <p:slideViewPr>
    <p:cSldViewPr snapToGrid="0">
      <p:cViewPr varScale="1">
        <p:scale>
          <a:sx n="117" d="100"/>
          <a:sy n="117" d="100"/>
        </p:scale>
        <p:origin x="9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3.fntdata"/><Relationship Id="rId100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2.fntdata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57:29.1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31701 7596 27183 0,'-2'-3'592'0,"0"-4"128"0,1 5 32 15,1-2 16-15,1 4-624 0,1 0-144 0,-1-2 0 0,1 2 0 0,1-4 1952 0,-1 0 352 0,2 2 80 0,0 2 16 0,-2-4-1088 0,-1 4-224 16,1 0-32-16,-2 0-16 0,0 1-720 0,-2 2-160 15,1-1-32-15,-1 2 0 0,1 0-304 0,-1-2-64 16,2-1-16-16,-1 4-17280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18:48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18296 10542 15663 0,'-2'-4'1392'0,"-1"-2"-1120"16,2 3-272-16,1 1 0 0,0 1 1728 0,-1-2 304 0,-1 0 48 0,0-7 16 15,-2-1 128-15,2-1 16 16,-1-2 16-16,2 4 0 0,1-3-864 0,0 3-176 15,2 2-48-15,1 0 0 0,-1 2-656 0,1 0-144 16,-1 0-32-16,1 0 0 0,-1 2-208 0,2-2-128 0,-2 3 128 0,0 1-128 16,0 1 496-16,-1 1 16 0,-1 0 16 0,0 1 0 15,0 1 32-15,-1-2 0 0,1 3 0 0,-1-2 0 16,0 1-336-16,-1 1-64 0,2-3-16 0,0 0 0 16,0 0-144-16,0 0 192 0,0 0-192 0,0 0 192 15,0 0-64-15,0 0-128 0,0 0 192 0,0 0-64 16,15 14 64-16,-8-14 0 0,-1 0 0 0,0 0 0 0,0 2-48 0,1-1 0 15,1 4 0-15,-1-1 0 16,-2 0-144-16,1 2 128 0,-1 0-128 0,-1 0 128 16,1 0 32-16,0 0 0 0,-1 1 0 0,1-4 0 0,-2 4 80 0,1-5 16 15,1 2 0-15,0 2 0 16,0-4 64-16,1 2 32 0,0 0 0 0,0-2 0 0,1 2-80 16,-2 0-16-16,1-2 0 0,0 1 0 0,0 0-256 0,0 0 0 15,0 1 128-15,-1-1-128 0,0 0 0 16,0 0 0-16,0 0 0 0,-1-3 0 0,2 4 0 0,-1-2 0 15,0-1 0-15,0 3 0 0,1 1 0 0,0-1 0 16,1 2 0-16,-2-2-144 0,1 2 144 0,0-1 0 16,0 2 128-16,0-1-128 0,2-2 256 0,-1 1-32 15,0-1 0-15,1-2 0 0,1 2 256 0,-1-3 48 16,2 2 16-16,0-3 0 0,1 0-272 0,-1-3-48 16,2 2-16-16,1-2 0 0,-1 2-64 15,0 0-16-15,1 0 0 0,-1 1 0 0,-1-3-128 0,0 3 0 16,-1 0 0-16,-1 3 0 0,-2-2 0 0,1 1 0 0,-2 2 0 15,0 1 128-15,0-1-128 0,-1-2 0 0,2 4 0 0,-1-2 0 16,1 2 0-16,1-2 0 0,-1 0 0 0,2 1 0 16,1-2 144-16,-2 0 0 0,2-3 0 0,1 1 0 15,0 2 144-15,2-6 32 0,-1 2 0 0,2-2 0 16,-1 1-144-16,3-2-32 0,0 1 0 0,1 0 0 16,0-1-144-16,-1 1 0 0,-1 0 0 0,0 1 0 15,-2 0 0-15,1 0 0 0,-1-1 128 0,1 2-128 16,-2-1 0-16,2 2 0 0,-2 0 0 0,2-3 0 15,-2 3 0-15,2-1 0 0,-2-1 0 0,1-1 0 16,-1 2 176-16,-1-4 0 0,3 1 0 0,-1 1 0 16,1-4 16-16,1 4 16 0,0-4 0 0,-1 2 0 15,2 1 0-15,2-3 0 0,-1 1 0 0,2 0 0 0,0 0-208 16,0 0 128-16,-2 2-128 0,-1-1 0 0,2 1 0 16,-2 1 0-16,-3-1 0 0,2 1 0 0,0 0 0 0,0 0 0 15,0-1 0-15,-2 2 0 0,0 0 0 0,-2 0 0 16,-1 0 0-16,0 2 0 0,1-3 0 0,0 2 0 15,0 1 0-15,0-2 0 0,1 0 0 0,1 2 0 16,2-2 0-16,0-2 0 0,-2 2 0 0,3-2 0 16,0-1 0-16,2-1 0 0,-1 1 0 0,-1-1 0 15,1 0 0-15,1-1 0 0,-2 1 0 0,-1 0 0 16,-1 0 0-16,0 0 0 0,0 2 0 0,-3-2 0 16,0 0 0-16,-1-1 0 0,0 4 0 0,-2-3 0 15,2-1 0-15,-1 1 0 0,1 0 144 0,-2 0-16 0,2 0 0 0,0-1 0 16,1 4 112-16,0-3 16 15,1-1 0-15,-3 4 0 0,3-2-256 0,-1 0 0 16,0 2 0-16,0 0 0 0,1-2 0 0,1 1 0 0,0 0 0 16,0-2 0-16,-1 2 0 0,0-1 0 0,0 2 0 15,-1-4 0-15,-1 4 0 0,-2-3 0 0,1-1 0 0,-1 1 0 16,1 3 0-16,0-4 0 0,-2-1 0 0,2 0 0 16,0 2 0-16,0 0 0 0,0 0 0 0,2 0 144 15,-1-1-144-15,1 1 0 0,0 0 0 0,2 0 0 16,-1-2 0-16,2 2 0 0,-1 0 0 0,1-3 0 15,0 3 0-15,-1 0 0 0,1 0 0 0,-1-2 0 16,0 2 0-16,-2 0 0 0,-1 0 0 0,-2 2 0 16,2-2 0-16,-2 0 0 0,-1 0 0 0,1-1 0 0,-2 4 0 15,0-4 0-15,0 1 0 0,1 0 0 16,1 0 240-16,-1-1 160 0,2 0 48 0,1 1 0 0,1-3-336 0,-1 2-112 16,1-2 0-16,0 1 0 0,-1 0 0 0,0 0 0 15,-1 0 0-15,-1 0 0 0,0 0 0 0,-2 2 0 16,0-3 0-16,-1 3 0 0,-1 2 0 15,-1-2 0-15,0 3 0 0,-1-4 0 0,1 5 0 0,-1-2 0 16,1 2 0-16,0-1 0 0,0 2 0 0,2 1 0 16,0-2 0-16,2 2 0 0,1 2 0 0,-1-2 0 15,2 0 0-15,1 0 0 0,1 0 0 0,0 0 0 16,-1 0 0-16,1 0 0 0,1 0 0 0,1 0 0 16,-1 0 0-16,-1 0 0 0,0 0 0 0,-1-2 0 15,0 4 0-15,-1-2 0 0,-2 1 0 0,1 2 0 16,-2-1 0-16,0 2 0 0,0-2 0 0,-1 2 0 15,0 0 0-15,-1 1 0 0,1 0 0 0,0 0 0 0,0 1 0 16,-1-2 0-16,1 2 0 0,2 0 0 0,-1-2 0 0,0 2 0 16,3-2 0-16,-2 0 0 0,3 0 0 0,0 0 0 15,0 0 0-15,1 1 0 0,-1-2 0 0,1 0 0 16,-1 3 0-16,0-2 0 0,-2-1 0 0,0 3 0 16,0-2 0-16,-1 1 0 0,0 1 0 0,-1 1 0 15,0 0 0-15,1-1 0 0,-1 3 0 0,-1-3 0 16,0 1 0-16,0 0 0 0,-2-1 0 0,1 0 0 15,1 1 0-15,-1 2 0 0,-1-3 0 0,1 0 0 16,0 1 0-16,1 0 0 0,0 2 0 0,0-3 0 16,1 0 0-16,-1 0 0 0,1-2 0 0,-1 0 0 15,2-2 0-15,-1 1 0 0,2 0 0 0,-1-3 0 16,1 3 0-16,0-2 0 0,1 1 0 0,0-2 0 0,-1 4 0 16,0-1 0-16,0 0 0 0,1 0 0 0,0-2 0 0,-2 2 0 15,2 0 0-15,-3 1 0 0,1 1 0 0,0-1 0 16,-2-2 0-16,-1 2 0 0,1-1 0 0,0 2 0 15,2-1 0-15,-2 0 0 0,1 2 0 0,0-2 0 16,1 1 0-16,1 1 0 0,-1-2 0 0,1-3 0 16,0 1 0-16,0 1 0 0,0-2 0 0,0-1 0 15,0 2 0-15,1-2 0 0,0 0 0 0,-1 0 0 16,1 0 0-16,-2-2 0 0,2 1 0 0,-3 1 0 16,0 0 0-16,-1 0 0 0,2-3 0 0,-3 3 0 15,0-1 0-15,1 0 0 0,-1 1 0 0,-2-1 0 16,2 1 0-16,-3-3 0 0,1 2 0 0,-2 1 0 15,0-3 0-15,0 1 0 0,-2 1 0 0,1-4 0 16,-1 1 0-16,-1 0 0 16,-1-1-880-16,2 0-160 0,1-1-48 0,-2 0 0 15,2 4-1104-15,1-5-240 0,0 5-32 0,1 1-19536 0</inkml:trace>
  <inkml:trace contextRef="#ctx0" brushRef="#br0" timeOffset="931.45">23335 10245 19343 0,'0'0'1728'0,"1"-2"-1392"0,0 0-336 0,1 2 0 16,-1 0 400-16,0 0 16 0,0 0 0 0,3-2 0 15,0-1 480-15,0 2 80 0,-2 1 32 0,0 0 0 16,1 0 912-16,-4 0 176 0,1 1 32 0,-3 2 16 16,0-1-80-16,-4 2-16 0,1-1 0 0,-3 0 0 15,0 0-1056-15,-4-2-224 0,1 1-32 0,-2-2-16 0,-1 0-336 16,-2 0-64-16,0 0 0 0,-3 0-16 0,0 0-48 0,-1 0 0 15,-1 3 0-15,-2-3 0 0,0 1-256 0,-1 2 0 16,0 3 0-16,1-3 0 0,-1 4 0 0,-1-1 0 16,1 0 0-16,-1 0 0 0,0 4 0 0,0-1 0 15,1-2 0-15,2 2 0 0,-1-2 0 0,2 2 0 16,2-3 0-16,3 0 0 0,2-2 192 0,3-2 0 16,2 0-16-16,4-4 0 0,0 2 80 0,2-2 32 15,3 2 0-15,-1-4 0 0,2 2-160 0,2-2-128 16,0 2 144-16,2-2-144 0,2 1 176 0,1 2-176 15,5-4 192-15,0 4-192 0,3-1 160 0,2-1-160 16,2 3 128-16,0-1-128 0,3 1 0 0,1 0 0 16,2 0 0-16,1 0 0 0,1 0-368 0,1 0 48 15,2 0 16-15,0 0 0 0,-1 1 160 0,-1 2 144 0,-1-3-208 0,-2 0 80 16,-1 0 128-16,-2 0-192 0,0 0 192 0,-5-3-192 16,-1 2 192-16,-1-2 0 0,-3 0 0 0,-1-1 0 15,-2 1 0-15,-2 0 0 0,-1 0 0 0,-2 1 0 16,-1 1 128-16,-2-4 16 0,0 3 0 0,-1 0 0 15,-2-2 272-15,-1 4 48 0,-1-4 16 0,-2 2 0 16,-1 2-272-16,-4-2-48 0,-2 2-16 0,-3 2 0 16,-1-1-144-16,-4 4 0 0,-1-4 0 0,-4 4 128 15,-3-3-128-15,-2 3 0 0,0-2 0 0,-1 0-176 16,3 0 176-16,-2 1 0 0,1 2 0 0,0-2 0 16,3 1-192-16,1-4-48 0,4 2-16 0,1-3 0 15,4 0-560-15,1-3-112 0,3 2-32 16,0-5-18736-16</inkml:trace>
  <inkml:trace contextRef="#ctx0" brushRef="#br0" timeOffset="6814.76">19828 13646 20271 0,'-6'-5'1792'0,"1"1"-1424"0,2 0-368 0,2 2 0 16,0-2-448-16,-1 0-144 15,-3-2-48-15,-4-9 0 0,-2-1 640 0,-2-3 0 0,1 1 0 0,1 5 0 16,1 0-176-16,-1 5 176 0,0 0-160 0,-2 4 160 16,2 2-176-16,-2 0 48 0,-1 2 0 0,-1 2 128 0,0 2 2560 0,2 1 608 15,-1-2 128-15,1 0 64 0,3 1-864 0,-1-1-160 16,2 0-32-16,0-2 0 0,2 1-832 0,1-2-160 15,1 0-32-15,0-2 16 0,2 1-624 0,1-2-128 16,-1 0-32-16,3-4 32 0,2 4-256 0,-1-6-48 16,1 3-16-16,1-2 32 0,1 2-128 0,0 0-128 15,0-3 144-15,1 3-16 0,0 0-128 0,1 2 0 16,-1 1 0-16,1 0 0 0,-1 3 0 0,0 0-256 16,1 0 48-16,1 3 48 0,1 0-48 0,2 1-16 15,3 2 0-15,0 0 32 0,3 3 0 0,0-2 0 16,2 2 0-16,0-3 32 0,1 0 160 0,0 2-128 15,3-2 128-15,-1 0 0 0,1-2 0 0,0-2 0 16,2 1 192-16,-1-2 0 0,-2-2 96 0,3-2 32 16,0 1 0-16,0-2 0 0,1-2-144 0,-1 2-48 0,0-2 0 15,-1 2 0-15,-1 2-128 0,0-2 0 0,-3 4 0 16,1 0 0-16,-1 2 0 0,-1 0 0 0,1 2 0 16,-2 1 0-16,2 0 0 0,-1 0 0 0,1 1-160 0,-1 0 160 15,1 0 0-15,1 0 240 0,-1 2-32 0,1-5 0 16,0 4 144-16,-2-2 32 0,0-1 0 0,-1 1 0 15,0-1-96-15,-1-1-16 0,1-2 0 0,-3-1 0 16,2 2 80-16,-1-4 16 0,1 1 0 0,0-4 0 16,1 1-64-16,-1-2-16 0,-2 0 0 0,3-2 0 15,-3 2-128-15,0-4-32 0,0 4 0 0,-1-3 0 16,1 1-128-16,-2 0 192 0,0 0-192 0,0 0 192 16,-1 2-192-16,0 2 0 0,-1-2 0 0,0 1 0 0,-2 1 0 15,1 1 0-15,-2 3 0 0,2-4 0 0,-2 1 0 16,1 3 0-16,1-2 0 0,-3 1 0 0,1 1 128 15,1-3 0-15,0 1 0 0,0 1 0 0,0-2 0 16,0-1-128-16,-1 2 192 0,-1-2-64 0,3-2 16 0,-2 2 0 16,1-1 0-16,0 2 0 0,1-4-16 0,-1 4-128 15,0-1 192-15,0 2-64 0,0-2-128 0,0-1 0 16,-1 1 0-16,2 2 0 0,-2-2 0 0,-1 2 0 16,2 0 0-16,-1-1 0 0,-1 1 0 0,1 1 0 15,-2-3 0-15,1 4 0 0,-1-2 0 0,0-2 0 16,0 2 0-16,-1-1 0 0,1 2 0 0,0-4 0 0,2 4 0 0,-1-3 0 15,1 2 0-15,2-1 0 16,1 0 0-16,0-1 0 0,2 1 0 0,0 0 0 0,2 0 0 16,0-1 0-16,0 2 0 0,1 1 0 0,-1-2 0 0,-1 1 0 15,1 1 0-15,-2 1 0 0,0-3 0 0,-1 3 0 16,0 0 0-16,-1-2 0 0,-2 2 0 0,1-2 0 16,0 2 0-16,-1 0 0 0,1 0 0 0,0 0 0 15,-1-2 0-15,2 2 0 0,1-3 0 0,-1 2 0 16,3-1 272-16,0 2 32 0,2-4 0 0,1 2 0 15,1 0-304-15,1 0 160 0,0-2-160 0,1 2 128 16,1-1-128-16,-2 2 0 0,1-2 0 0,-1 0 0 16,0 3 0-16,-4 0 0 0,1 0 0 0,-2-3 0 15,-1 3 0-15,-2 0 0 0,0 0 0 0,-2 0 0 16,1 3 0-16,0-3 0 0,1 3 0 0,-3-3 0 16,2 3 0-16,-1 1 0 0,2-2 0 0,1-1 0 0,0 2 0 0,4-1 0 15,1 2 0-15,0-4 0 0,3 1 0 16,0-1 0-16,0 3 0 0,0-3 0 0,-1-3 0 0,0 3 0 15,-1-1 0-15,0-1 0 0,-2 0 0 0,0 0 0 16,0-2 0-16,-2 2 0 0,1-2 0 0,0 1 0 16,-1 0 128-16,0 0-128 0,0 0 288 0,0-1-32 15,-1 1 0-15,0 1 0 0,2 1-256 0,-2 1 160 16,-1 0-160-16,2 0 128 0,-2 0-128 0,-1 1 0 16,1 1 0-16,-1 1 0 0,0-2 0 0,1 2 0 15,-1-2 0-15,1-1 0 0,0 0 0 0,0 0 0 16,-1-1 0-16,0 1 0 0,0-3 0 0,1-1 0 15,1 1 0-15,1 0 0 0,0-3 144 0,1 2 0 16,1-2 0-16,1 0 0 0,-1-3-16 0,-1 3 0 16,3-1 0-16,-1 0 0 0,-2 1-128 0,0 0 0 15,1 2 0-15,-1-2 0 0,-1 0 0 0,1 0 0 0,1 2 0 16,-2 2 0-16,1-2 0 0,-1-1 0 0,1 4 0 16,0-3 0-16,-1 2 0 0,0-2 0 0,-1 1 0 0,0 3 0 15,-1-3 0-15,1 0 0 0,-3 3 0 0,1-2 0 16,1 1 0-16,-1-3 0 0,0 3 0 0,1-1 128 15,0 2-128-15,2-2 0 0,0 1 0 0,2 1 0 16,0-3 0-16,1 1 0 0,3 0 0 0,-1-2 0 16,2 2 0-16,1-3 0 0,3 0 0 0,-1 0 0 15,-2 2 0-15,1-1 0 0,-1-2 0 0,2 0 0 16,-4 3 0-16,0-1 0 0,-2 4 0 0,-3-2 0 16,-1 2 0-16,1 0 0 0,-2 2 0 0,1 1 0 0,-1 1 0 0,1-1 0 15,0 1 0-15,1 1 0 0,-1-1 0 16,1-1 0-16,1 1 0 0,0 1 0 0,2 1 0 0,0-2 0 15,2 0 0-15,-1 1 0 0,1-2 0 0,1 0 160 16,-2 1 16-16,1-1 0 0,1 0 272 0,-3 0 64 16,1 0 16-16,-1-3 0 0,-3 4-528 0,1-2 0 15,-1-1 0-15,-2 2 0 0,-1-2 0 0,0 2 0 16,-2-1 0-16,-2-1 0 0,0 4 0 0,-2-4 0 16,-2 4 0-16,0-3 0 15,-2 3-448-15,-1-1-160 0,-1 1-32 0,-2 2 0 16,0 0-768-16,-2 2-144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5809" y="0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9AC69E79-6694-5C48-4AA6-6A91B2E5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>
            <a:extLst>
              <a:ext uri="{FF2B5EF4-FFF2-40B4-BE49-F238E27FC236}">
                <a16:creationId xmlns:a16="http://schemas.microsoft.com/office/drawing/2014/main" id="{33BE0A02-FC29-BFE4-4C5E-47D62626EA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8:notes">
            <a:extLst>
              <a:ext uri="{FF2B5EF4-FFF2-40B4-BE49-F238E27FC236}">
                <a16:creationId xmlns:a16="http://schemas.microsoft.com/office/drawing/2014/main" id="{6FDB46FC-533D-6F62-EABD-B0AD899F3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85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>
          <a:extLst>
            <a:ext uri="{FF2B5EF4-FFF2-40B4-BE49-F238E27FC236}">
              <a16:creationId xmlns:a16="http://schemas.microsoft.com/office/drawing/2014/main" id="{64752462-98AC-50D4-10E4-B6B0D3F5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>
            <a:extLst>
              <a:ext uri="{FF2B5EF4-FFF2-40B4-BE49-F238E27FC236}">
                <a16:creationId xmlns:a16="http://schemas.microsoft.com/office/drawing/2014/main" id="{636D0B5E-4ACE-16DB-DD1C-E896754A3C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>
            <a:extLst>
              <a:ext uri="{FF2B5EF4-FFF2-40B4-BE49-F238E27FC236}">
                <a16:creationId xmlns:a16="http://schemas.microsoft.com/office/drawing/2014/main" id="{ED9917FD-EEE7-EB9F-8910-DC4B5894DF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187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A2D4C3AA-75C6-F47C-651B-E64223051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:notes">
            <a:extLst>
              <a:ext uri="{FF2B5EF4-FFF2-40B4-BE49-F238E27FC236}">
                <a16:creationId xmlns:a16="http://schemas.microsoft.com/office/drawing/2014/main" id="{CDB6E796-85C6-972B-483C-E53D12E88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:notes">
            <a:extLst>
              <a:ext uri="{FF2B5EF4-FFF2-40B4-BE49-F238E27FC236}">
                <a16:creationId xmlns:a16="http://schemas.microsoft.com/office/drawing/2014/main" id="{EEF270D9-49E1-C790-4B32-F0F9976A6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03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124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29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CE598A71-FDC1-495F-7A5F-DE99BDB78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52F7DEF8-544F-705A-0DC3-4AE9DBACF9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63BDB2F1-D2FA-4187-A858-6FE84C4F5C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452422BC-734F-5F12-0216-E9C920D0F6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9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>
          <a:extLst>
            <a:ext uri="{FF2B5EF4-FFF2-40B4-BE49-F238E27FC236}">
              <a16:creationId xmlns:a16="http://schemas.microsoft.com/office/drawing/2014/main" id="{7ABF3723-83CC-3448-B420-15F33DAB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:notes">
            <a:extLst>
              <a:ext uri="{FF2B5EF4-FFF2-40B4-BE49-F238E27FC236}">
                <a16:creationId xmlns:a16="http://schemas.microsoft.com/office/drawing/2014/main" id="{6DB3FFFF-B1AE-19F9-2FDD-3357FB6B1A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6:notes">
            <a:extLst>
              <a:ext uri="{FF2B5EF4-FFF2-40B4-BE49-F238E27FC236}">
                <a16:creationId xmlns:a16="http://schemas.microsoft.com/office/drawing/2014/main" id="{F3F07BCC-0ECC-DBF0-C7B8-E2EEAF723D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846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EDC6304A-14A4-D2A3-D568-A0A98841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7:notes">
            <a:extLst>
              <a:ext uri="{FF2B5EF4-FFF2-40B4-BE49-F238E27FC236}">
                <a16:creationId xmlns:a16="http://schemas.microsoft.com/office/drawing/2014/main" id="{CFDE9E12-F389-D8BB-4900-942B14DC38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7:notes">
            <a:extLst>
              <a:ext uri="{FF2B5EF4-FFF2-40B4-BE49-F238E27FC236}">
                <a16:creationId xmlns:a16="http://schemas.microsoft.com/office/drawing/2014/main" id="{C490EBF1-3BE8-5B45-C44D-AC026BE75F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375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E91A7444-0F55-DF01-B9CE-95E2D2A2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>
            <a:extLst>
              <a:ext uri="{FF2B5EF4-FFF2-40B4-BE49-F238E27FC236}">
                <a16:creationId xmlns:a16="http://schemas.microsoft.com/office/drawing/2014/main" id="{8154A3BE-D9DC-D8E5-4D1A-62E87C7AC0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8:notes">
            <a:extLst>
              <a:ext uri="{FF2B5EF4-FFF2-40B4-BE49-F238E27FC236}">
                <a16:creationId xmlns:a16="http://schemas.microsoft.com/office/drawing/2014/main" id="{D6DBE496-9DFA-C884-9FC3-7999E15AE1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991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>
          <a:extLst>
            <a:ext uri="{FF2B5EF4-FFF2-40B4-BE49-F238E27FC236}">
              <a16:creationId xmlns:a16="http://schemas.microsoft.com/office/drawing/2014/main" id="{877DBA93-F8F0-127C-4372-CBCCADAA5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:notes">
            <a:extLst>
              <a:ext uri="{FF2B5EF4-FFF2-40B4-BE49-F238E27FC236}">
                <a16:creationId xmlns:a16="http://schemas.microsoft.com/office/drawing/2014/main" id="{2FC9132C-414E-9C1D-6E0D-75F43B3455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:notes">
            <a:extLst>
              <a:ext uri="{FF2B5EF4-FFF2-40B4-BE49-F238E27FC236}">
                <a16:creationId xmlns:a16="http://schemas.microsoft.com/office/drawing/2014/main" id="{636AC890-3E03-55B0-8EE0-8903640D92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30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2018F78C-61B1-CFB6-75B1-944E6A9A0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87A581AA-80C4-1E7E-292A-8A2E5E410C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FDA1AB32-601C-D03D-1F8E-BDA79B378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38DC94D4-8042-782A-0CEE-37CEC08C79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960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AEC9C3F8-9E4D-5F85-EF13-803DBA59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AEF217D7-187C-8A42-1618-82BBD39C3A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99241426-4BFB-CC86-5088-C92683EE91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CF8A6CCA-DC1A-CBBD-4CF5-F51702F2C4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631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>
          <a:extLst>
            <a:ext uri="{FF2B5EF4-FFF2-40B4-BE49-F238E27FC236}">
              <a16:creationId xmlns:a16="http://schemas.microsoft.com/office/drawing/2014/main" id="{179FD9F0-2162-E5B2-AA65-E88D82CD0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>
            <a:extLst>
              <a:ext uri="{FF2B5EF4-FFF2-40B4-BE49-F238E27FC236}">
                <a16:creationId xmlns:a16="http://schemas.microsoft.com/office/drawing/2014/main" id="{438E1A72-504B-8CD9-EEC5-F987D0A1A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>
            <a:extLst>
              <a:ext uri="{FF2B5EF4-FFF2-40B4-BE49-F238E27FC236}">
                <a16:creationId xmlns:a16="http://schemas.microsoft.com/office/drawing/2014/main" id="{00CE7A22-2EFE-8490-7A51-354C9087E1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81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46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6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3B155BEF-496A-D20C-5C51-7711C9F3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:notes">
            <a:extLst>
              <a:ext uri="{FF2B5EF4-FFF2-40B4-BE49-F238E27FC236}">
                <a16:creationId xmlns:a16="http://schemas.microsoft.com/office/drawing/2014/main" id="{D9554CC7-7707-9989-BB84-C3D78DC10F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:notes">
            <a:extLst>
              <a:ext uri="{FF2B5EF4-FFF2-40B4-BE49-F238E27FC236}">
                <a16:creationId xmlns:a16="http://schemas.microsoft.com/office/drawing/2014/main" id="{0E7C2561-8ACB-5047-3124-79E2583770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674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5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Google Shape;717;p5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5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5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5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>
          <a:extLst>
            <a:ext uri="{FF2B5EF4-FFF2-40B4-BE49-F238E27FC236}">
              <a16:creationId xmlns:a16="http://schemas.microsoft.com/office/drawing/2014/main" id="{9EB90F19-72EB-7024-15A7-8460B002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>
            <a:extLst>
              <a:ext uri="{FF2B5EF4-FFF2-40B4-BE49-F238E27FC236}">
                <a16:creationId xmlns:a16="http://schemas.microsoft.com/office/drawing/2014/main" id="{C763777A-D36D-D2BA-DE2F-4D99361C5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>
            <a:extLst>
              <a:ext uri="{FF2B5EF4-FFF2-40B4-BE49-F238E27FC236}">
                <a16:creationId xmlns:a16="http://schemas.microsoft.com/office/drawing/2014/main" id="{4705D1F6-9FC2-401C-4261-BF58672BFB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397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4260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1" name="Google Shape;941;p6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65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>
          <a:extLst>
            <a:ext uri="{FF2B5EF4-FFF2-40B4-BE49-F238E27FC236}">
              <a16:creationId xmlns:a16="http://schemas.microsoft.com/office/drawing/2014/main" id="{B91A4293-3CFC-2313-765B-08B9387C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6:notes">
            <a:extLst>
              <a:ext uri="{FF2B5EF4-FFF2-40B4-BE49-F238E27FC236}">
                <a16:creationId xmlns:a16="http://schemas.microsoft.com/office/drawing/2014/main" id="{CDABD52D-578D-BBCD-F8FC-E5A693F692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6:notes">
            <a:extLst>
              <a:ext uri="{FF2B5EF4-FFF2-40B4-BE49-F238E27FC236}">
                <a16:creationId xmlns:a16="http://schemas.microsoft.com/office/drawing/2014/main" id="{AD11510F-8AC9-967D-282A-B654991162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8715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p6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p7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70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7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7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76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7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9" name="Google Shape;1139;p78:notes"/>
          <p:cNvSpPr txBox="1">
            <a:spLocks noGrp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9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5" name="Google Shape;1155;p7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8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8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68BF52EF-C679-6872-B207-0836429F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899ED3D7-A789-6095-000B-E94573BDB3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C39CE54B-9BA5-F46D-B208-7EF9669E8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E489A7A2-3AF8-37F6-BD26-A969C15933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20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7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9"/>
          <p:cNvSpPr txBox="1">
            <a:spLocks noGrp="1"/>
          </p:cNvSpPr>
          <p:nvPr>
            <p:ph type="ctrTitle"/>
          </p:nvPr>
        </p:nvSpPr>
        <p:spPr>
          <a:xfrm>
            <a:off x="459317" y="263526"/>
            <a:ext cx="11201400" cy="139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SzPts val="1400"/>
              <a:buNone/>
              <a:defRPr sz="5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19"/>
          <p:cNvSpPr txBox="1">
            <a:spLocks noGrp="1"/>
          </p:cNvSpPr>
          <p:nvPr>
            <p:ph type="subTitle" idx="1"/>
          </p:nvPr>
        </p:nvSpPr>
        <p:spPr>
          <a:xfrm>
            <a:off x="459318" y="1677988"/>
            <a:ext cx="1119504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0" name="Google Shape;200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067" y="5631735"/>
            <a:ext cx="3314700" cy="953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0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20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11279717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1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21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2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2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5537200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2"/>
          <p:cNvSpPr txBox="1">
            <a:spLocks noGrp="1"/>
          </p:cNvSpPr>
          <p:nvPr>
            <p:ph type="body" idx="2"/>
          </p:nvPr>
        </p:nvSpPr>
        <p:spPr>
          <a:xfrm>
            <a:off x="6197600" y="1727200"/>
            <a:ext cx="5539317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3"/>
          <p:cNvSpPr txBox="1"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23"/>
          <p:cNvSpPr txBox="1"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123"/>
          <p:cNvSpPr txBox="1">
            <a:spLocks noGrp="1"/>
          </p:cNvSpPr>
          <p:nvPr>
            <p:ph type="body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1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4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24"/>
          <p:cNvSpPr txBox="1">
            <a:spLocks noGrp="1"/>
          </p:cNvSpPr>
          <p:nvPr>
            <p:ph type="body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0" name="Google Shape;220;p124"/>
          <p:cNvSpPr txBox="1">
            <a:spLocks noGrp="1"/>
          </p:cNvSpPr>
          <p:nvPr>
            <p:ph type="body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lvl="0" defTabSz="9144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16" name="Google Shape;16;p8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  <a:tabLst/>
              <a:defRPr sz="2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7" name="Google Shape;17;p89"/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5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25"/>
          <p:cNvSpPr>
            <a:spLocks noGrp="1"/>
          </p:cNvSpPr>
          <p:nvPr>
            <p:ph type="pic" idx="2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25"/>
          <p:cNvSpPr txBox="1">
            <a:spLocks noGrp="1"/>
          </p:cNvSpPr>
          <p:nvPr>
            <p:ph type="body" idx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6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26"/>
          <p:cNvSpPr txBox="1">
            <a:spLocks noGrp="1"/>
          </p:cNvSpPr>
          <p:nvPr>
            <p:ph type="body" idx="1"/>
          </p:nvPr>
        </p:nvSpPr>
        <p:spPr>
          <a:xfrm rot="5400000">
            <a:off x="3978540" y="-1794139"/>
            <a:ext cx="4237038" cy="11279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7"/>
          <p:cNvSpPr txBox="1">
            <a:spLocks noGrp="1"/>
          </p:cNvSpPr>
          <p:nvPr>
            <p:ph type="title"/>
          </p:nvPr>
        </p:nvSpPr>
        <p:spPr>
          <a:xfrm rot="5400000">
            <a:off x="7485592" y="1712913"/>
            <a:ext cx="568325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27"/>
          <p:cNvSpPr txBox="1">
            <a:spLocks noGrp="1"/>
          </p:cNvSpPr>
          <p:nvPr>
            <p:ph type="body" idx="1"/>
          </p:nvPr>
        </p:nvSpPr>
        <p:spPr>
          <a:xfrm rot="5400000">
            <a:off x="1744134" y="-1005945"/>
            <a:ext cx="5683250" cy="825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65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42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87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2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27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19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4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9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95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74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01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7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5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95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11279717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9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5451" y="5964238"/>
            <a:ext cx="21336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5"/>
          <p:cNvSpPr txBox="1"/>
          <p:nvPr/>
        </p:nvSpPr>
        <p:spPr>
          <a:xfrm>
            <a:off x="8589434" y="6229351"/>
            <a:ext cx="3274484" cy="4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GLBC – MSK Image Analysis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April 23, 2010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29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st/ZhuoyueLyu/5046225a9ae3675cf633c1df5f63be06/digits-interpolation-notebook-eaai.ipynb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harrison.net/index.php/Research/ListenLearn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customXml" Target="../ink/ink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imbaumann.info/svd-image-compression-dem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imbaumann.info/svd-image-compression-demo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stanford.edu/people/karpathy/convnetjs/demo/autoencoder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 txBox="1"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10-315</a:t>
            </a: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Introduction to ML</a:t>
            </a: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Dimensionality Reduction:</a:t>
            </a: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PCA, Autoencoders, and Feature Learning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7" name="Google Shape;237;p1"/>
          <p:cNvSpPr/>
          <p:nvPr/>
        </p:nvSpPr>
        <p:spPr>
          <a:xfrm flipH="1">
            <a:off x="0" y="0"/>
            <a:ext cx="6172782" cy="68580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" descr="A close up of a fen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955" r="252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9" name="Google Shape;239;p1"/>
          <p:cNvSpPr txBox="1"/>
          <p:nvPr/>
        </p:nvSpPr>
        <p:spPr>
          <a:xfrm>
            <a:off x="6293224" y="3112977"/>
            <a:ext cx="5354852" cy="343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Instructor: Pat Virtue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75646EEB-3EBF-DDC9-0215-05C7A304E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3">
            <a:extLst>
              <a:ext uri="{FF2B5EF4-FFF2-40B4-BE49-F238E27FC236}">
                <a16:creationId xmlns:a16="http://schemas.microsoft.com/office/drawing/2014/main" id="{FA46565A-91CD-432C-6E06-DA1C8751CE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4595" y="967073"/>
            <a:ext cx="4725306" cy="472097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13E7E020-9341-C43D-37EA-25C14A2F1C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73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DA4C332A-9ADA-A142-15F8-A75D304A69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Learning to Organize Data</a:t>
            </a:r>
            <a:endParaRPr/>
          </a:p>
        </p:txBody>
      </p: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A0B37D5A-48C8-4668-29C7-E92123505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8" y="1113178"/>
            <a:ext cx="7193407" cy="79630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779" t="-13076" b="-1284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D0DC0420-91F5-E76D-F84B-816DBD55E604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https://cs.stanford.edu/people/karpathy/convnetjs/demo/autoencoder.html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A9898661-C7EE-F05E-A018-8F5AB0FF3E3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39C0A73D-6781-AFBD-04A9-1953C34FF5F5}"/>
              </a:ext>
            </a:extLst>
          </p:cNvPr>
          <p:cNvSpPr txBox="1"/>
          <p:nvPr/>
        </p:nvSpPr>
        <p:spPr>
          <a:xfrm>
            <a:off x="161808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03CCE667-A388-5E75-2620-7565E08916F6}"/>
              </a:ext>
            </a:extLst>
          </p:cNvPr>
          <p:cNvSpPr/>
          <p:nvPr/>
        </p:nvSpPr>
        <p:spPr>
          <a:xfrm rot="-54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6C779A6F-0D5B-9B35-2E1C-F8D6B9AA8BE3}"/>
              </a:ext>
            </a:extLst>
          </p:cNvPr>
          <p:cNvSpPr txBox="1"/>
          <p:nvPr/>
        </p:nvSpPr>
        <p:spPr>
          <a:xfrm>
            <a:off x="398985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pic>
        <p:nvPicPr>
          <p:cNvPr id="409" name="Google Shape;409;p23">
            <a:extLst>
              <a:ext uri="{FF2B5EF4-FFF2-40B4-BE49-F238E27FC236}">
                <a16:creationId xmlns:a16="http://schemas.microsoft.com/office/drawing/2014/main" id="{465FACC8-481E-91B0-2B28-C3DA0219BE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94" y="4653307"/>
            <a:ext cx="592934" cy="62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>
            <a:extLst>
              <a:ext uri="{FF2B5EF4-FFF2-40B4-BE49-F238E27FC236}">
                <a16:creationId xmlns:a16="http://schemas.microsoft.com/office/drawing/2014/main" id="{A81D8074-C186-684F-DEC2-4586477CB2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5955" y="4653307"/>
            <a:ext cx="608018" cy="59991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3">
            <a:extLst>
              <a:ext uri="{FF2B5EF4-FFF2-40B4-BE49-F238E27FC236}">
                <a16:creationId xmlns:a16="http://schemas.microsoft.com/office/drawing/2014/main" id="{69FD741A-ECF1-79DB-8B23-535095B6B113}"/>
              </a:ext>
            </a:extLst>
          </p:cNvPr>
          <p:cNvSpPr txBox="1"/>
          <p:nvPr/>
        </p:nvSpPr>
        <p:spPr>
          <a:xfrm>
            <a:off x="2759676" y="4653307"/>
            <a:ext cx="836307" cy="8067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F7CC3636-5AA7-438A-F825-C65F2029E3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955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82D8C7AF-AC70-8797-EBFD-7F21DBE26F2D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5725C59D-DE56-C93E-0848-995FE742EC04}"/>
              </a:ext>
            </a:extLst>
          </p:cNvPr>
          <p:cNvSpPr txBox="1"/>
          <p:nvPr/>
        </p:nvSpPr>
        <p:spPr>
          <a:xfrm>
            <a:off x="161808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0B309292-2157-68CA-D089-79D1ADDAD28E}"/>
              </a:ext>
            </a:extLst>
          </p:cNvPr>
          <p:cNvSpPr/>
          <p:nvPr/>
        </p:nvSpPr>
        <p:spPr>
          <a:xfrm rot="-54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4E1DA393-814B-163E-AA20-8F08C530F59E}"/>
              </a:ext>
            </a:extLst>
          </p:cNvPr>
          <p:cNvSpPr txBox="1"/>
          <p:nvPr/>
        </p:nvSpPr>
        <p:spPr>
          <a:xfrm>
            <a:off x="398985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B717133F-0D86-F3ED-5BC6-72C293BB4EC3}"/>
              </a:ext>
            </a:extLst>
          </p:cNvPr>
          <p:cNvSpPr txBox="1"/>
          <p:nvPr/>
        </p:nvSpPr>
        <p:spPr>
          <a:xfrm>
            <a:off x="2726056" y="3237784"/>
            <a:ext cx="836307" cy="80675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E5EA5A3D-8022-3467-1A5D-B7525EB10D73}"/>
              </a:ext>
            </a:extLst>
          </p:cNvPr>
          <p:cNvSpPr txBox="1"/>
          <p:nvPr/>
        </p:nvSpPr>
        <p:spPr>
          <a:xfrm>
            <a:off x="9144786" y="5600540"/>
            <a:ext cx="836307" cy="58477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265218F8-70FD-26A2-C50B-2E0B8E028951}"/>
              </a:ext>
            </a:extLst>
          </p:cNvPr>
          <p:cNvSpPr txBox="1"/>
          <p:nvPr/>
        </p:nvSpPr>
        <p:spPr>
          <a:xfrm>
            <a:off x="6276042" y="2823279"/>
            <a:ext cx="836307" cy="58477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952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108F62B3-CE9D-26D7-6581-E32A1B3BA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>
            <a:extLst>
              <a:ext uri="{FF2B5EF4-FFF2-40B4-BE49-F238E27FC236}">
                <a16:creationId xmlns:a16="http://schemas.microsoft.com/office/drawing/2014/main" id="{ED9E1BB4-6736-75A8-453C-14B5D192BF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54" name="Google Shape;454;p28">
            <a:extLst>
              <a:ext uri="{FF2B5EF4-FFF2-40B4-BE49-F238E27FC236}">
                <a16:creationId xmlns:a16="http://schemas.microsoft.com/office/drawing/2014/main" id="{61437FAD-1BB9-1FCF-DC66-AADECE71D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992151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https://cs.stanford.edu/people/karpathy/convnetjs/demo/autoencoder.html</a:t>
            </a:r>
            <a:endParaRPr sz="2400"/>
          </a:p>
        </p:txBody>
      </p:sp>
      <p:pic>
        <p:nvPicPr>
          <p:cNvPr id="455" name="Google Shape;455;p28">
            <a:extLst>
              <a:ext uri="{FF2B5EF4-FFF2-40B4-BE49-F238E27FC236}">
                <a16:creationId xmlns:a16="http://schemas.microsoft.com/office/drawing/2014/main" id="{FD294981-0C16-B8A8-024C-BED5E25907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567" y="3188830"/>
            <a:ext cx="1962424" cy="17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8">
            <a:extLst>
              <a:ext uri="{FF2B5EF4-FFF2-40B4-BE49-F238E27FC236}">
                <a16:creationId xmlns:a16="http://schemas.microsoft.com/office/drawing/2014/main" id="{1A3C97F4-054E-4F7B-1596-F4C264883D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5679" y="3241888"/>
            <a:ext cx="1733792" cy="179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28">
            <a:extLst>
              <a:ext uri="{FF2B5EF4-FFF2-40B4-BE49-F238E27FC236}">
                <a16:creationId xmlns:a16="http://schemas.microsoft.com/office/drawing/2014/main" id="{81EC4A68-53FD-7273-1519-22B52DE01816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458" name="Google Shape;458;p28">
              <a:extLst>
                <a:ext uri="{FF2B5EF4-FFF2-40B4-BE49-F238E27FC236}">
                  <a16:creationId xmlns:a16="http://schemas.microsoft.com/office/drawing/2014/main" id="{58039867-2838-90F8-29DB-58AB1B2FDC2B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rgbClr val="F2F2F2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8">
              <a:extLst>
                <a:ext uri="{FF2B5EF4-FFF2-40B4-BE49-F238E27FC236}">
                  <a16:creationId xmlns:a16="http://schemas.microsoft.com/office/drawing/2014/main" id="{DA9B15E0-BFDD-5AA9-4539-E86B2E6E5FE7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Autoencoder network</a:t>
              </a:r>
              <a:endParaRPr/>
            </a:p>
          </p:txBody>
        </p:sp>
        <p:sp>
          <p:nvSpPr>
            <p:cNvPr id="460" name="Google Shape;460;p28">
              <a:extLst>
                <a:ext uri="{FF2B5EF4-FFF2-40B4-BE49-F238E27FC236}">
                  <a16:creationId xmlns:a16="http://schemas.microsoft.com/office/drawing/2014/main" id="{585B5BBD-65E8-C5FF-771F-B34F069AC284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1" name="Google Shape;461;p28">
              <a:extLst>
                <a:ext uri="{FF2B5EF4-FFF2-40B4-BE49-F238E27FC236}">
                  <a16:creationId xmlns:a16="http://schemas.microsoft.com/office/drawing/2014/main" id="{55BED8E9-1F03-1E23-A1D7-9439CBB4F8BF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neurons</a:t>
              </a:r>
              <a:endParaRPr/>
            </a:p>
          </p:txBody>
        </p:sp>
        <p:sp>
          <p:nvSpPr>
            <p:cNvPr id="462" name="Google Shape;462;p28">
              <a:extLst>
                <a:ext uri="{FF2B5EF4-FFF2-40B4-BE49-F238E27FC236}">
                  <a16:creationId xmlns:a16="http://schemas.microsoft.com/office/drawing/2014/main" id="{2E446AB7-EE55-469A-DAB8-FA08B135F6FE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1</a:t>
              </a:r>
              <a:endParaRPr/>
            </a:p>
          </p:txBody>
        </p:sp>
        <p:sp>
          <p:nvSpPr>
            <p:cNvPr id="463" name="Google Shape;463;p28">
              <a:extLst>
                <a:ext uri="{FF2B5EF4-FFF2-40B4-BE49-F238E27FC236}">
                  <a16:creationId xmlns:a16="http://schemas.microsoft.com/office/drawing/2014/main" id="{48670A5D-DBCD-9AFF-FF72-81246C24FD31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4" name="Google Shape;464;p28">
              <a:extLst>
                <a:ext uri="{FF2B5EF4-FFF2-40B4-BE49-F238E27FC236}">
                  <a16:creationId xmlns:a16="http://schemas.microsoft.com/office/drawing/2014/main" id="{A9A8378D-61F2-48DA-9B2C-81BAC92F5576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5" name="Google Shape;465;p28">
              <a:extLst>
                <a:ext uri="{FF2B5EF4-FFF2-40B4-BE49-F238E27FC236}">
                  <a16:creationId xmlns:a16="http://schemas.microsoft.com/office/drawing/2014/main" id="{A9E81DDB-7642-0942-731F-5E09728635CF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6" name="Google Shape;466;p28">
              <a:extLst>
                <a:ext uri="{FF2B5EF4-FFF2-40B4-BE49-F238E27FC236}">
                  <a16:creationId xmlns:a16="http://schemas.microsoft.com/office/drawing/2014/main" id="{771EB159-7177-4AFB-0205-AFBE8C3D866F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784 neurons</a:t>
              </a:r>
              <a:endParaRPr/>
            </a:p>
          </p:txBody>
        </p:sp>
        <p:sp>
          <p:nvSpPr>
            <p:cNvPr id="467" name="Google Shape;467;p28">
              <a:extLst>
                <a:ext uri="{FF2B5EF4-FFF2-40B4-BE49-F238E27FC236}">
                  <a16:creationId xmlns:a16="http://schemas.microsoft.com/office/drawing/2014/main" id="{BFC93ADA-BC05-3CC7-944B-B04B46E21E19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2</a:t>
              </a:r>
              <a:endParaRPr/>
            </a:p>
          </p:txBody>
        </p:sp>
        <p:sp>
          <p:nvSpPr>
            <p:cNvPr id="468" name="Google Shape;468;p28">
              <a:extLst>
                <a:ext uri="{FF2B5EF4-FFF2-40B4-BE49-F238E27FC236}">
                  <a16:creationId xmlns:a16="http://schemas.microsoft.com/office/drawing/2014/main" id="{F0A5B57B-3989-E8E0-51E2-1FBEB96D3FA4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3</a:t>
              </a:r>
              <a:endParaRPr/>
            </a:p>
          </p:txBody>
        </p:sp>
        <p:sp>
          <p:nvSpPr>
            <p:cNvPr id="469" name="Google Shape;469;p28">
              <a:extLst>
                <a:ext uri="{FF2B5EF4-FFF2-40B4-BE49-F238E27FC236}">
                  <a16:creationId xmlns:a16="http://schemas.microsoft.com/office/drawing/2014/main" id="{E9329B04-625A-6E8C-155E-F2C6A4114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4</a:t>
              </a:r>
              <a:endParaRPr/>
            </a:p>
          </p:txBody>
        </p:sp>
        <p:sp>
          <p:nvSpPr>
            <p:cNvPr id="470" name="Google Shape;470;p28">
              <a:extLst>
                <a:ext uri="{FF2B5EF4-FFF2-40B4-BE49-F238E27FC236}">
                  <a16:creationId xmlns:a16="http://schemas.microsoft.com/office/drawing/2014/main" id="{1E4E0401-C241-13E1-E6BC-80492EFA5182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5</a:t>
              </a:r>
              <a:endParaRPr/>
            </a:p>
          </p:txBody>
        </p:sp>
        <p:sp>
          <p:nvSpPr>
            <p:cNvPr id="471" name="Google Shape;471;p28">
              <a:extLst>
                <a:ext uri="{FF2B5EF4-FFF2-40B4-BE49-F238E27FC236}">
                  <a16:creationId xmlns:a16="http://schemas.microsoft.com/office/drawing/2014/main" id="{570BCFB8-2C97-9A1E-DF8E-94D3CA45C7E8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6</a:t>
              </a:r>
              <a:endParaRPr/>
            </a:p>
          </p:txBody>
        </p:sp>
      </p:grpSp>
      <p:sp>
        <p:nvSpPr>
          <p:cNvPr id="472" name="Google Shape;472;p28">
            <a:extLst>
              <a:ext uri="{FF2B5EF4-FFF2-40B4-BE49-F238E27FC236}">
                <a16:creationId xmlns:a16="http://schemas.microsoft.com/office/drawing/2014/main" id="{96416E47-F253-C085-BE85-E6714D75AC65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28x28 = 784 pixels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44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78" name="Google Shape;478;p29"/>
          <p:cNvSpPr txBox="1">
            <a:spLocks noGrp="1"/>
          </p:cNvSpPr>
          <p:nvPr>
            <p:ph type="body" idx="1"/>
          </p:nvPr>
        </p:nvSpPr>
        <p:spPr>
          <a:xfrm>
            <a:off x="552099" y="992151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/>
              <a:t>Demo: Using a learned feature space</a:t>
            </a:r>
            <a:endParaRPr/>
          </a:p>
        </p:txBody>
      </p:sp>
      <p:pic>
        <p:nvPicPr>
          <p:cNvPr id="479" name="Google Shape;4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3907" y="1517019"/>
            <a:ext cx="8364186" cy="20595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Variational Autoencoder Demo</a:t>
            </a:r>
            <a:endParaRPr dirty="0"/>
          </a:p>
        </p:txBody>
      </p:sp>
      <p:sp>
        <p:nvSpPr>
          <p:cNvPr id="485" name="Google Shape;485;p30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5492354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en-US" b="0" i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Zhuoyue Lyu, Safinah Ali, and Cynthia Breazeal. EAAI 2022.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https://colab.research.google.com/gist/ZhuoyueLyu/5046225a9ae3675cf633c1df5f63be06/digits-interpolation-notebook-eaai.ipynb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  <p:pic>
        <p:nvPicPr>
          <p:cNvPr id="486" name="Google Shape;4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276" y="1116520"/>
            <a:ext cx="5411477" cy="537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Feature Learning</a:t>
            </a:r>
            <a:endParaRPr/>
          </a:p>
        </p:txBody>
      </p:sp>
      <p:sp>
        <p:nvSpPr>
          <p:cNvPr id="506" name="Google Shape;506;p33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Listen Learner</a:t>
            </a:r>
            <a:endParaRPr/>
          </a:p>
        </p:txBody>
      </p:sp>
      <p:sp>
        <p:nvSpPr>
          <p:cNvPr id="507" name="Google Shape;507;p33"/>
          <p:cNvSpPr txBox="1"/>
          <p:nvPr/>
        </p:nvSpPr>
        <p:spPr>
          <a:xfrm>
            <a:off x="404937" y="4796655"/>
            <a:ext cx="10515600" cy="46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b="0" i="0" u="sng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https://chrisharrison.net/index.php/Research/ListenLearner</a:t>
            </a:r>
            <a:endParaRPr sz="24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937" y="1754271"/>
            <a:ext cx="11639901" cy="303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Exploring Feature Space</a:t>
            </a:r>
            <a:endParaRPr/>
          </a:p>
        </p:txBody>
      </p:sp>
      <p:sp>
        <p:nvSpPr>
          <p:cNvPr id="514" name="Google Shape;514;p3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https://experiments.withgoogle.com/ai/melody-mixer/view/</a:t>
            </a:r>
            <a:endParaRPr/>
          </a:p>
        </p:txBody>
      </p:sp>
      <p:pic>
        <p:nvPicPr>
          <p:cNvPr id="515" name="Google Shape;5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099" y="2223141"/>
            <a:ext cx="11167782" cy="3721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Exploring Feature Space</a:t>
            </a:r>
            <a:endParaRPr/>
          </a:p>
        </p:txBody>
      </p:sp>
      <p:sp>
        <p:nvSpPr>
          <p:cNvPr id="521" name="Google Shape;521;p3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https://experiments.withgoogle.com/ai/beat-blender/view/</a:t>
            </a:r>
            <a:endParaRPr/>
          </a:p>
        </p:txBody>
      </p:sp>
      <p:pic>
        <p:nvPicPr>
          <p:cNvPr id="522" name="Google Shape;52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2233" y="1889383"/>
            <a:ext cx="4607534" cy="4672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7"/>
          <p:cNvPicPr preferRelativeResize="0"/>
          <p:nvPr/>
        </p:nvPicPr>
        <p:blipFill rotWithShape="1">
          <a:blip r:embed="rId3">
            <a:alphaModFix/>
          </a:blip>
          <a:srcRect t="9954"/>
          <a:stretch/>
        </p:blipFill>
        <p:spPr>
          <a:xfrm>
            <a:off x="554619" y="1492624"/>
            <a:ext cx="8389618" cy="531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7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Feature Learning</a:t>
            </a:r>
            <a:endParaRPr/>
          </a:p>
        </p:txBody>
      </p:sp>
      <p:sp>
        <p:nvSpPr>
          <p:cNvPr id="553" name="Google Shape;553;p37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CLIP: Connecting text and images</a:t>
            </a:r>
            <a:endParaRPr/>
          </a:p>
        </p:txBody>
      </p:sp>
      <p:sp>
        <p:nvSpPr>
          <p:cNvPr id="554" name="Google Shape;554;p37"/>
          <p:cNvSpPr txBox="1"/>
          <p:nvPr/>
        </p:nvSpPr>
        <p:spPr>
          <a:xfrm>
            <a:off x="635726" y="624226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https://openai.com/research/clip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8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Feature Learning</a:t>
            </a:r>
            <a:endParaRPr/>
          </a:p>
        </p:txBody>
      </p:sp>
      <p:sp>
        <p:nvSpPr>
          <p:cNvPr id="560" name="Google Shape;560;p38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CLIP: Connecting text and images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561" name="Google Shape;561;p38"/>
          <p:cNvSpPr txBox="1"/>
          <p:nvPr/>
        </p:nvSpPr>
        <p:spPr>
          <a:xfrm>
            <a:off x="635726" y="624226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https://openai.com/research/clip</a:t>
            </a:r>
            <a:endParaRPr/>
          </a:p>
        </p:txBody>
      </p:sp>
      <p:pic>
        <p:nvPicPr>
          <p:cNvPr id="562" name="Google Shape;56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3113" y="1580029"/>
            <a:ext cx="7632133" cy="527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555F1C9E-D901-19D0-613A-116EFD11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>
            <a:extLst>
              <a:ext uri="{FF2B5EF4-FFF2-40B4-BE49-F238E27FC236}">
                <a16:creationId xmlns:a16="http://schemas.microsoft.com/office/drawing/2014/main" id="{E4A7BEA4-68B4-BC9E-D2CC-E1782F840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>
            <a:extLst>
              <a:ext uri="{FF2B5EF4-FFF2-40B4-BE49-F238E27FC236}">
                <a16:creationId xmlns:a16="http://schemas.microsoft.com/office/drawing/2014/main" id="{5DECEEBD-E463-8667-33D2-6A324F456A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>
            <a:extLst>
              <a:ext uri="{FF2B5EF4-FFF2-40B4-BE49-F238E27FC236}">
                <a16:creationId xmlns:a16="http://schemas.microsoft.com/office/drawing/2014/main" id="{9242643F-47FB-64C2-1231-DAAA53B5F7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19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3900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Learning Paradigms</a:t>
            </a:r>
            <a:endParaRPr/>
          </a:p>
        </p:txBody>
      </p:sp>
      <p:pic>
        <p:nvPicPr>
          <p:cNvPr id="306" name="Google Shape;30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3411" y="1142354"/>
            <a:ext cx="8565179" cy="539655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0"/>
          <p:cNvSpPr txBox="1"/>
          <p:nvPr/>
        </p:nvSpPr>
        <p:spPr>
          <a:xfrm rot="-5400000">
            <a:off x="9707627" y="4351739"/>
            <a:ext cx="4293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Slide credit: CMU MLD, Matt Gormley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56441C0D-8BDA-1ACD-53A0-0DE3237F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>
            <a:extLst>
              <a:ext uri="{FF2B5EF4-FFF2-40B4-BE49-F238E27FC236}">
                <a16:creationId xmlns:a16="http://schemas.microsoft.com/office/drawing/2014/main" id="{B77239CC-D7EC-9620-7227-AEF0D66E6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Autoencoders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3FD77-602E-D711-5178-EED6E1811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Exercise: Human-defined Feature Space</a:t>
            </a:r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Step 4: Creation!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Select three students: A,B,C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Student A draws a new digit and hands it to student B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Student B thinks about where to plot it and comes up with a 2-D coordinate, (x, y)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Student C looks at the coordinate and the plot (but not the drawing from A) and </a:t>
            </a:r>
            <a:r>
              <a:rPr lang="en-US">
                <a:solidFill>
                  <a:srgbClr val="C00000"/>
                </a:solidFill>
              </a:rPr>
              <a:t>draws a new digit</a:t>
            </a:r>
            <a:endParaRPr/>
          </a:p>
        </p:txBody>
      </p:sp>
      <p:pic>
        <p:nvPicPr>
          <p:cNvPr id="387" name="Google Shape;3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9" y="1163170"/>
            <a:ext cx="5543901" cy="4650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247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Exercise: Human-defined Feature Space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1EEE86-D5BF-8DA0-61A1-2579FE92B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4" name="Google Shape;394;p2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3178"/>
            <a:ext cx="12192000" cy="5491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57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77445A20-3A3F-6D4F-01BD-FC6240074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3">
            <a:extLst>
              <a:ext uri="{FF2B5EF4-FFF2-40B4-BE49-F238E27FC236}">
                <a16:creationId xmlns:a16="http://schemas.microsoft.com/office/drawing/2014/main" id="{8DC1B09C-531F-28B4-F4E5-1774231E6D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4595" y="967073"/>
            <a:ext cx="4725306" cy="472097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29FD5215-0EFB-D386-7C7F-A8D5BA7EA8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73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5AAC7DE3-8235-8724-8C9D-88674E48B3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Learning to Organize Data</a:t>
            </a:r>
            <a:endParaRPr dirty="0"/>
          </a:p>
        </p:txBody>
      </p: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44C43476-7678-A302-F825-8604E4E579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2099" y="1053804"/>
            <a:ext cx="7867506" cy="8905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779" t="-13076" b="-1284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9EE7B386-F4E1-340F-667F-E51FCECDBF43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https://cs.stanford.edu/people/karpathy/convnetjs/demo/autoencoder.html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B6FB327F-8050-7928-BF1A-7499783890B5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1FA6DF60-C232-8280-3AB1-83E4C1DF0CB6}"/>
              </a:ext>
            </a:extLst>
          </p:cNvPr>
          <p:cNvSpPr txBox="1"/>
          <p:nvPr/>
        </p:nvSpPr>
        <p:spPr>
          <a:xfrm>
            <a:off x="161808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0F25BD33-7D38-7985-3930-5B369FD7409B}"/>
              </a:ext>
            </a:extLst>
          </p:cNvPr>
          <p:cNvSpPr/>
          <p:nvPr/>
        </p:nvSpPr>
        <p:spPr>
          <a:xfrm rot="-54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ED737419-5B5F-3E53-8D15-1718285526CD}"/>
              </a:ext>
            </a:extLst>
          </p:cNvPr>
          <p:cNvSpPr txBox="1"/>
          <p:nvPr/>
        </p:nvSpPr>
        <p:spPr>
          <a:xfrm>
            <a:off x="398985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pic>
        <p:nvPicPr>
          <p:cNvPr id="409" name="Google Shape;409;p23">
            <a:extLst>
              <a:ext uri="{FF2B5EF4-FFF2-40B4-BE49-F238E27FC236}">
                <a16:creationId xmlns:a16="http://schemas.microsoft.com/office/drawing/2014/main" id="{591A6CB1-AB02-076D-27E3-08999DADEC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94" y="4653307"/>
            <a:ext cx="592934" cy="62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>
            <a:extLst>
              <a:ext uri="{FF2B5EF4-FFF2-40B4-BE49-F238E27FC236}">
                <a16:creationId xmlns:a16="http://schemas.microsoft.com/office/drawing/2014/main" id="{735DEB0B-0CA6-DC8C-57DD-0830376A02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5955" y="4653307"/>
            <a:ext cx="608018" cy="59991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3">
            <a:extLst>
              <a:ext uri="{FF2B5EF4-FFF2-40B4-BE49-F238E27FC236}">
                <a16:creationId xmlns:a16="http://schemas.microsoft.com/office/drawing/2014/main" id="{E1CCD28B-00D2-4D90-D781-6B59917F19E1}"/>
              </a:ext>
            </a:extLst>
          </p:cNvPr>
          <p:cNvSpPr txBox="1"/>
          <p:nvPr/>
        </p:nvSpPr>
        <p:spPr>
          <a:xfrm>
            <a:off x="2759676" y="4653307"/>
            <a:ext cx="836307" cy="8067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19C7B532-CF6F-8221-F3C7-BA1600FB09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955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82C2FC40-A5B4-19DE-8F30-48C03BBCFF80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95EA2D5C-56BA-D6D7-18C1-224A59EC76EF}"/>
              </a:ext>
            </a:extLst>
          </p:cNvPr>
          <p:cNvSpPr txBox="1"/>
          <p:nvPr/>
        </p:nvSpPr>
        <p:spPr>
          <a:xfrm>
            <a:off x="161808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D92E2320-9DC0-CC8D-349D-DF150C21BE27}"/>
              </a:ext>
            </a:extLst>
          </p:cNvPr>
          <p:cNvSpPr/>
          <p:nvPr/>
        </p:nvSpPr>
        <p:spPr>
          <a:xfrm rot="-54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0D56A152-5596-CE12-AEF0-5A16B27267A4}"/>
              </a:ext>
            </a:extLst>
          </p:cNvPr>
          <p:cNvSpPr txBox="1"/>
          <p:nvPr/>
        </p:nvSpPr>
        <p:spPr>
          <a:xfrm>
            <a:off x="398985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5BAE0986-AA72-6A37-E585-BC9CEDFF2957}"/>
              </a:ext>
            </a:extLst>
          </p:cNvPr>
          <p:cNvSpPr txBox="1"/>
          <p:nvPr/>
        </p:nvSpPr>
        <p:spPr>
          <a:xfrm>
            <a:off x="2726056" y="3237784"/>
            <a:ext cx="836307" cy="80675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1B222227-BEDB-E9CE-B439-3F1384287A05}"/>
              </a:ext>
            </a:extLst>
          </p:cNvPr>
          <p:cNvSpPr txBox="1"/>
          <p:nvPr/>
        </p:nvSpPr>
        <p:spPr>
          <a:xfrm>
            <a:off x="9144786" y="5600540"/>
            <a:ext cx="836307" cy="58477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DDD117F5-509F-BB43-BB27-7C906AD33179}"/>
              </a:ext>
            </a:extLst>
          </p:cNvPr>
          <p:cNvSpPr txBox="1"/>
          <p:nvPr/>
        </p:nvSpPr>
        <p:spPr>
          <a:xfrm>
            <a:off x="6276042" y="2823279"/>
            <a:ext cx="836307" cy="58477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9097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>
          <a:extLst>
            <a:ext uri="{FF2B5EF4-FFF2-40B4-BE49-F238E27FC236}">
              <a16:creationId xmlns:a16="http://schemas.microsoft.com/office/drawing/2014/main" id="{58029F70-EA91-8A4D-B6DF-51DEF0FC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6">
            <a:extLst>
              <a:ext uri="{FF2B5EF4-FFF2-40B4-BE49-F238E27FC236}">
                <a16:creationId xmlns:a16="http://schemas.microsoft.com/office/drawing/2014/main" id="{7A0C08C1-8CA4-59C7-1544-06AB00EC79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7833" y="2392818"/>
            <a:ext cx="5449037" cy="446518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>
            <a:extLst>
              <a:ext uri="{FF2B5EF4-FFF2-40B4-BE49-F238E27FC236}">
                <a16:creationId xmlns:a16="http://schemas.microsoft.com/office/drawing/2014/main" id="{82DBCCEE-71F7-7C69-805B-3311D5CE4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 with Deep Learning</a:t>
            </a:r>
            <a:endParaRPr/>
          </a:p>
        </p:txBody>
      </p:sp>
      <p:sp>
        <p:nvSpPr>
          <p:cNvPr id="439" name="Google Shape;439;p26">
            <a:extLst>
              <a:ext uri="{FF2B5EF4-FFF2-40B4-BE49-F238E27FC236}">
                <a16:creationId xmlns:a16="http://schemas.microsoft.com/office/drawing/2014/main" id="{F9CD7C9D-5B35-A96A-5A64-4F11639018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Hinton, Geoffrey E., and Ruslan R. Salakhutdinov.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"Reducing the dimensionality of data with neural networks.”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313.5786 (2006): 504-507.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49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1158BA0B-0264-BF16-0A59-67C2BC3E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">
            <a:extLst>
              <a:ext uri="{FF2B5EF4-FFF2-40B4-BE49-F238E27FC236}">
                <a16:creationId xmlns:a16="http://schemas.microsoft.com/office/drawing/2014/main" id="{73EB1983-D206-E055-A475-AFA8427879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 with Deep Learning</a:t>
            </a:r>
            <a:endParaRPr/>
          </a:p>
        </p:txBody>
      </p:sp>
      <p:sp>
        <p:nvSpPr>
          <p:cNvPr id="445" name="Google Shape;445;p27">
            <a:extLst>
              <a:ext uri="{FF2B5EF4-FFF2-40B4-BE49-F238E27FC236}">
                <a16:creationId xmlns:a16="http://schemas.microsoft.com/office/drawing/2014/main" id="{BD1BE4B3-AD9A-2BFB-2292-C543C0C052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Hinton, Geoffrey E., and Ruslan R. Salakhutdinov.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"Reducing the dimensionality of data with neural networks.”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313.5786 (2006): 504-507.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446" name="Google Shape;446;p27">
            <a:extLst>
              <a:ext uri="{FF2B5EF4-FFF2-40B4-BE49-F238E27FC236}">
                <a16:creationId xmlns:a16="http://schemas.microsoft.com/office/drawing/2014/main" id="{A03F276D-9ECF-BF64-552B-BA22AA9299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9484" y="2574417"/>
            <a:ext cx="7639106" cy="416245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7">
            <a:extLst>
              <a:ext uri="{FF2B5EF4-FFF2-40B4-BE49-F238E27FC236}">
                <a16:creationId xmlns:a16="http://schemas.microsoft.com/office/drawing/2014/main" id="{B5CDACE3-1E67-FD4D-8B16-75AE1794C009}"/>
              </a:ext>
            </a:extLst>
          </p:cNvPr>
          <p:cNvSpPr txBox="1"/>
          <p:nvPr/>
        </p:nvSpPr>
        <p:spPr>
          <a:xfrm>
            <a:off x="1031678" y="4113797"/>
            <a:ext cx="8531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</a:t>
            </a:r>
            <a:endParaRPr/>
          </a:p>
        </p:txBody>
      </p:sp>
      <p:sp>
        <p:nvSpPr>
          <p:cNvPr id="448" name="Google Shape;448;p27">
            <a:extLst>
              <a:ext uri="{FF2B5EF4-FFF2-40B4-BE49-F238E27FC236}">
                <a16:creationId xmlns:a16="http://schemas.microsoft.com/office/drawing/2014/main" id="{7BE8031B-5B0C-4899-3975-8A586B06B653}"/>
              </a:ext>
            </a:extLst>
          </p:cNvPr>
          <p:cNvSpPr txBox="1"/>
          <p:nvPr/>
        </p:nvSpPr>
        <p:spPr>
          <a:xfrm>
            <a:off x="10220533" y="3867576"/>
            <a:ext cx="165215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 Network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187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E58BC80E-43FA-A75D-5773-69E51DD9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>
            <a:extLst>
              <a:ext uri="{FF2B5EF4-FFF2-40B4-BE49-F238E27FC236}">
                <a16:creationId xmlns:a16="http://schemas.microsoft.com/office/drawing/2014/main" id="{3693518E-BC39-EC0B-A6E2-FA75206087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54" name="Google Shape;454;p28">
            <a:extLst>
              <a:ext uri="{FF2B5EF4-FFF2-40B4-BE49-F238E27FC236}">
                <a16:creationId xmlns:a16="http://schemas.microsoft.com/office/drawing/2014/main" id="{BBACAE38-76AF-A89B-A5F6-E72A0D5171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https://cs.stanford.edu/people/karpathy/convnetjs/demo/autoencoder.html</a:t>
            </a:r>
            <a:endParaRPr sz="2400"/>
          </a:p>
        </p:txBody>
      </p:sp>
      <p:pic>
        <p:nvPicPr>
          <p:cNvPr id="455" name="Google Shape;455;p28">
            <a:extLst>
              <a:ext uri="{FF2B5EF4-FFF2-40B4-BE49-F238E27FC236}">
                <a16:creationId xmlns:a16="http://schemas.microsoft.com/office/drawing/2014/main" id="{C727A23D-9495-0969-F18C-B05843F1C7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567" y="3188830"/>
            <a:ext cx="1962424" cy="17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8">
            <a:extLst>
              <a:ext uri="{FF2B5EF4-FFF2-40B4-BE49-F238E27FC236}">
                <a16:creationId xmlns:a16="http://schemas.microsoft.com/office/drawing/2014/main" id="{3611ED6F-FAED-7A09-EDD0-2F38399279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5679" y="3241888"/>
            <a:ext cx="1733792" cy="179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28">
            <a:extLst>
              <a:ext uri="{FF2B5EF4-FFF2-40B4-BE49-F238E27FC236}">
                <a16:creationId xmlns:a16="http://schemas.microsoft.com/office/drawing/2014/main" id="{AA136693-0DC3-2D5C-FECA-2939E2C4B2FE}"/>
              </a:ext>
            </a:extLst>
          </p:cNvPr>
          <p:cNvGrpSpPr/>
          <p:nvPr/>
        </p:nvGrpSpPr>
        <p:grpSpPr>
          <a:xfrm>
            <a:off x="3919199" y="1521536"/>
            <a:ext cx="3994395" cy="5298564"/>
            <a:chOff x="3919199" y="1532540"/>
            <a:chExt cx="3994395" cy="5298564"/>
          </a:xfrm>
        </p:grpSpPr>
        <p:sp>
          <p:nvSpPr>
            <p:cNvPr id="458" name="Google Shape;458;p28">
              <a:extLst>
                <a:ext uri="{FF2B5EF4-FFF2-40B4-BE49-F238E27FC236}">
                  <a16:creationId xmlns:a16="http://schemas.microsoft.com/office/drawing/2014/main" id="{CC27D839-876E-48FB-B701-F1AFD476CC76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rgbClr val="F2F2F2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8">
              <a:extLst>
                <a:ext uri="{FF2B5EF4-FFF2-40B4-BE49-F238E27FC236}">
                  <a16:creationId xmlns:a16="http://schemas.microsoft.com/office/drawing/2014/main" id="{9AFF4718-B47E-4FF3-F809-37FBF1EFD48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Autoencoder network</a:t>
              </a:r>
              <a:endParaRPr/>
            </a:p>
          </p:txBody>
        </p:sp>
        <p:sp>
          <p:nvSpPr>
            <p:cNvPr id="460" name="Google Shape;460;p28">
              <a:extLst>
                <a:ext uri="{FF2B5EF4-FFF2-40B4-BE49-F238E27FC236}">
                  <a16:creationId xmlns:a16="http://schemas.microsoft.com/office/drawing/2014/main" id="{B8D8F34F-65E8-0CB2-405C-6FE439AF7AC4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1" name="Google Shape;461;p28">
              <a:extLst>
                <a:ext uri="{FF2B5EF4-FFF2-40B4-BE49-F238E27FC236}">
                  <a16:creationId xmlns:a16="http://schemas.microsoft.com/office/drawing/2014/main" id="{7E6C2596-F035-57E2-959D-7160FC0F593B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neurons</a:t>
              </a:r>
              <a:endParaRPr/>
            </a:p>
          </p:txBody>
        </p:sp>
        <p:sp>
          <p:nvSpPr>
            <p:cNvPr id="462" name="Google Shape;462;p28">
              <a:extLst>
                <a:ext uri="{FF2B5EF4-FFF2-40B4-BE49-F238E27FC236}">
                  <a16:creationId xmlns:a16="http://schemas.microsoft.com/office/drawing/2014/main" id="{92AC4BEC-BC73-5306-9721-B6A43B1B5A0F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1</a:t>
              </a:r>
              <a:endParaRPr/>
            </a:p>
          </p:txBody>
        </p:sp>
        <p:sp>
          <p:nvSpPr>
            <p:cNvPr id="463" name="Google Shape;463;p28">
              <a:extLst>
                <a:ext uri="{FF2B5EF4-FFF2-40B4-BE49-F238E27FC236}">
                  <a16:creationId xmlns:a16="http://schemas.microsoft.com/office/drawing/2014/main" id="{E74AE04D-985F-0BCD-A742-66E393EAB035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4" name="Google Shape;464;p28">
              <a:extLst>
                <a:ext uri="{FF2B5EF4-FFF2-40B4-BE49-F238E27FC236}">
                  <a16:creationId xmlns:a16="http://schemas.microsoft.com/office/drawing/2014/main" id="{9846683F-8AAF-A589-68A5-7C98ED2E1D0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5" name="Google Shape;465;p28">
              <a:extLst>
                <a:ext uri="{FF2B5EF4-FFF2-40B4-BE49-F238E27FC236}">
                  <a16:creationId xmlns:a16="http://schemas.microsoft.com/office/drawing/2014/main" id="{B06411E6-1E21-1387-4750-1F627BCBD43E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6" name="Google Shape;466;p28">
              <a:extLst>
                <a:ext uri="{FF2B5EF4-FFF2-40B4-BE49-F238E27FC236}">
                  <a16:creationId xmlns:a16="http://schemas.microsoft.com/office/drawing/2014/main" id="{157CCE16-5968-CA46-55CE-018B151EE2CA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784 neurons</a:t>
              </a:r>
              <a:endParaRPr/>
            </a:p>
          </p:txBody>
        </p:sp>
        <p:sp>
          <p:nvSpPr>
            <p:cNvPr id="467" name="Google Shape;467;p28">
              <a:extLst>
                <a:ext uri="{FF2B5EF4-FFF2-40B4-BE49-F238E27FC236}">
                  <a16:creationId xmlns:a16="http://schemas.microsoft.com/office/drawing/2014/main" id="{D4D3263A-75FA-B7E4-B3AC-2CF1AB9109DA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2</a:t>
              </a:r>
              <a:endParaRPr/>
            </a:p>
          </p:txBody>
        </p:sp>
        <p:sp>
          <p:nvSpPr>
            <p:cNvPr id="468" name="Google Shape;468;p28">
              <a:extLst>
                <a:ext uri="{FF2B5EF4-FFF2-40B4-BE49-F238E27FC236}">
                  <a16:creationId xmlns:a16="http://schemas.microsoft.com/office/drawing/2014/main" id="{249C641A-889B-B648-B129-8CD695C2D71B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3</a:t>
              </a:r>
              <a:endParaRPr/>
            </a:p>
          </p:txBody>
        </p:sp>
        <p:sp>
          <p:nvSpPr>
            <p:cNvPr id="469" name="Google Shape;469;p28">
              <a:extLst>
                <a:ext uri="{FF2B5EF4-FFF2-40B4-BE49-F238E27FC236}">
                  <a16:creationId xmlns:a16="http://schemas.microsoft.com/office/drawing/2014/main" id="{92C9BDC3-818C-534A-F312-AAB89C750A15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4</a:t>
              </a:r>
              <a:endParaRPr/>
            </a:p>
          </p:txBody>
        </p:sp>
        <p:sp>
          <p:nvSpPr>
            <p:cNvPr id="470" name="Google Shape;470;p28">
              <a:extLst>
                <a:ext uri="{FF2B5EF4-FFF2-40B4-BE49-F238E27FC236}">
                  <a16:creationId xmlns:a16="http://schemas.microsoft.com/office/drawing/2014/main" id="{BF33BF8D-5EE2-BEEE-C950-8929D03A75D5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5</a:t>
              </a:r>
              <a:endParaRPr/>
            </a:p>
          </p:txBody>
        </p:sp>
        <p:sp>
          <p:nvSpPr>
            <p:cNvPr id="471" name="Google Shape;471;p28">
              <a:extLst>
                <a:ext uri="{FF2B5EF4-FFF2-40B4-BE49-F238E27FC236}">
                  <a16:creationId xmlns:a16="http://schemas.microsoft.com/office/drawing/2014/main" id="{EE4EAD69-6A6B-EB09-207F-5358757D4C0B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6</a:t>
              </a:r>
              <a:endParaRPr/>
            </a:p>
          </p:txBody>
        </p:sp>
      </p:grpSp>
      <p:sp>
        <p:nvSpPr>
          <p:cNvPr id="472" name="Google Shape;472;p28">
            <a:extLst>
              <a:ext uri="{FF2B5EF4-FFF2-40B4-BE49-F238E27FC236}">
                <a16:creationId xmlns:a16="http://schemas.microsoft.com/office/drawing/2014/main" id="{7B42E227-876C-DCBA-FDDF-D226394235F3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28x28 = 784 pixels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351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>
          <a:extLst>
            <a:ext uri="{FF2B5EF4-FFF2-40B4-BE49-F238E27FC236}">
              <a16:creationId xmlns:a16="http://schemas.microsoft.com/office/drawing/2014/main" id="{E42074F3-6EC6-B0C7-6C56-589190804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9">
            <a:extLst>
              <a:ext uri="{FF2B5EF4-FFF2-40B4-BE49-F238E27FC236}">
                <a16:creationId xmlns:a16="http://schemas.microsoft.com/office/drawing/2014/main" id="{A4874180-3B83-E94C-2D6D-7E00E959D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78" name="Google Shape;478;p29">
            <a:extLst>
              <a:ext uri="{FF2B5EF4-FFF2-40B4-BE49-F238E27FC236}">
                <a16:creationId xmlns:a16="http://schemas.microsoft.com/office/drawing/2014/main" id="{DEA2BD18-4C21-CC06-0F55-A7D61E8A4B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/>
              <a:t>Demo: Using a learned feature space</a:t>
            </a:r>
            <a:endParaRPr/>
          </a:p>
        </p:txBody>
      </p:sp>
      <p:pic>
        <p:nvPicPr>
          <p:cNvPr id="479" name="Google Shape;479;p29">
            <a:extLst>
              <a:ext uri="{FF2B5EF4-FFF2-40B4-BE49-F238E27FC236}">
                <a16:creationId xmlns:a16="http://schemas.microsoft.com/office/drawing/2014/main" id="{FA8427DB-A31C-C922-6AD7-D944F9CFED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3907" y="1517019"/>
            <a:ext cx="8364186" cy="20595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386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E9DCE0D6-B61A-8A85-E6CB-32458B224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8FCAFC21-F6F9-02DB-3792-D26043FD1B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501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37A8695D-E65B-B56F-981B-0FED40BC5C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Autoencoder objective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7C2AC-742F-08A2-62E3-ADE5F71A9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Minimize reconstruction error</a:t>
            </a:r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1BC109B2-A67D-9547-DD99-C40D4307BA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283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5FD656B4-A328-F865-12E8-21B43FCD38C5}"/>
              </a:ext>
            </a:extLst>
          </p:cNvPr>
          <p:cNvSpPr/>
          <p:nvPr/>
        </p:nvSpPr>
        <p:spPr>
          <a:xfrm rot="5400000">
            <a:off x="4277886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9A07474D-EC4E-F48D-4ADA-161617657C30}"/>
              </a:ext>
            </a:extLst>
          </p:cNvPr>
          <p:cNvSpPr txBox="1"/>
          <p:nvPr/>
        </p:nvSpPr>
        <p:spPr>
          <a:xfrm>
            <a:off x="430141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537C9517-A6BB-D2A0-6668-8EE24CE863AB}"/>
              </a:ext>
            </a:extLst>
          </p:cNvPr>
          <p:cNvSpPr/>
          <p:nvPr/>
        </p:nvSpPr>
        <p:spPr>
          <a:xfrm rot="-5400000">
            <a:off x="6427174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83FFB045-55E8-5A5B-51EC-B31D2FEEE77C}"/>
              </a:ext>
            </a:extLst>
          </p:cNvPr>
          <p:cNvSpPr txBox="1"/>
          <p:nvPr/>
        </p:nvSpPr>
        <p:spPr>
          <a:xfrm>
            <a:off x="667318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964E7846-5F9B-1110-E6BE-260EA04EBB71}"/>
              </a:ext>
            </a:extLst>
          </p:cNvPr>
          <p:cNvSpPr txBox="1"/>
          <p:nvPr/>
        </p:nvSpPr>
        <p:spPr>
          <a:xfrm>
            <a:off x="5409384" y="2143770"/>
            <a:ext cx="836307" cy="8067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6946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372AA862-A7F7-96C1-2079-DAB3E3D3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F5006346-C90D-D6CE-D482-538B5ED702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501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816DCC88-C8A7-5CE7-96A1-5F58FBFF93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Autoencoder objective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FB715-6AEF-910F-2E63-865420D63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networks are just one linear layer?</a:t>
            </a:r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FF783AEF-60FD-BBC5-FBD7-25FE00B723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283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3EFC300C-C7A8-500B-C996-3468B756ACF4}"/>
              </a:ext>
            </a:extLst>
          </p:cNvPr>
          <p:cNvSpPr/>
          <p:nvPr/>
        </p:nvSpPr>
        <p:spPr>
          <a:xfrm rot="5400000">
            <a:off x="4277886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E55CA9F8-EF57-73FA-40AE-1870A1F87AB9}"/>
              </a:ext>
            </a:extLst>
          </p:cNvPr>
          <p:cNvSpPr txBox="1"/>
          <p:nvPr/>
        </p:nvSpPr>
        <p:spPr>
          <a:xfrm>
            <a:off x="430141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73017ECD-120D-7C6F-759D-2ECA839301B6}"/>
              </a:ext>
            </a:extLst>
          </p:cNvPr>
          <p:cNvSpPr/>
          <p:nvPr/>
        </p:nvSpPr>
        <p:spPr>
          <a:xfrm rot="-5400000">
            <a:off x="6427174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DF341765-1A43-56D8-1D2E-9D43F6894DA4}"/>
              </a:ext>
            </a:extLst>
          </p:cNvPr>
          <p:cNvSpPr txBox="1"/>
          <p:nvPr/>
        </p:nvSpPr>
        <p:spPr>
          <a:xfrm>
            <a:off x="667318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7AB1C4D8-9F39-2EC5-197E-6570BC7BA66D}"/>
              </a:ext>
            </a:extLst>
          </p:cNvPr>
          <p:cNvSpPr txBox="1"/>
          <p:nvPr/>
        </p:nvSpPr>
        <p:spPr>
          <a:xfrm>
            <a:off x="5409384" y="2143770"/>
            <a:ext cx="836307" cy="8067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781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0B8923E4-023C-4D97-D4BA-3FC9335AF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>
            <a:extLst>
              <a:ext uri="{FF2B5EF4-FFF2-40B4-BE49-F238E27FC236}">
                <a16:creationId xmlns:a16="http://schemas.microsoft.com/office/drawing/2014/main" id="{6DB79097-674C-832D-22B6-E79586E37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>
            <a:extLst>
              <a:ext uri="{FF2B5EF4-FFF2-40B4-BE49-F238E27FC236}">
                <a16:creationId xmlns:a16="http://schemas.microsoft.com/office/drawing/2014/main" id="{3A3B5377-DB38-DA13-343A-79CD32E799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>
            <a:extLst>
              <a:ext uri="{FF2B5EF4-FFF2-40B4-BE49-F238E27FC236}">
                <a16:creationId xmlns:a16="http://schemas.microsoft.com/office/drawing/2014/main" id="{7915D00E-E60C-D5DB-4A7B-A10B4E4D8D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3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604596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/>
          <p:cNvSpPr txBox="1">
            <a:spLocks noGrp="1"/>
          </p:cNvSpPr>
          <p:nvPr>
            <p:ph type="sldNum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Principal Component Analysis (PCA)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9E4766-1E9E-B048-8486-AC4B75518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 with Deep Learning</a:t>
            </a:r>
            <a:endParaRPr/>
          </a:p>
        </p:txBody>
      </p:sp>
      <p:sp>
        <p:nvSpPr>
          <p:cNvPr id="586" name="Google Shape;586;p42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051932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Hinton, Geoffrey E., and Ruslan R. Salakhutdinov.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"Reducing the dimensionality of data with neural networks.”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313.5786 (2006): 504-507.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587" name="Google Shape;58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264" y="2574417"/>
            <a:ext cx="7639106" cy="416245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2"/>
          <p:cNvSpPr txBox="1"/>
          <p:nvPr/>
        </p:nvSpPr>
        <p:spPr>
          <a:xfrm>
            <a:off x="444458" y="4113797"/>
            <a:ext cx="8531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</a:t>
            </a:r>
            <a:endParaRPr/>
          </a:p>
        </p:txBody>
      </p:sp>
      <p:sp>
        <p:nvSpPr>
          <p:cNvPr id="589" name="Google Shape;589;p42"/>
          <p:cNvSpPr txBox="1"/>
          <p:nvPr/>
        </p:nvSpPr>
        <p:spPr>
          <a:xfrm>
            <a:off x="9633313" y="3867576"/>
            <a:ext cx="23771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Autoencoder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Principle Component Axes</a:t>
            </a:r>
            <a:endParaRPr/>
          </a:p>
        </p:txBody>
      </p:sp>
      <p:sp>
        <p:nvSpPr>
          <p:cNvPr id="595" name="Google Shape;595;p43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2-D Gaussian Data: 1st and 2nd principle component axes</a:t>
            </a:r>
            <a:endParaRPr/>
          </a:p>
        </p:txBody>
      </p:sp>
      <p:pic>
        <p:nvPicPr>
          <p:cNvPr id="596" name="Google Shape;596;p43"/>
          <p:cNvPicPr preferRelativeResize="0"/>
          <p:nvPr/>
        </p:nvPicPr>
        <p:blipFill rotWithShape="1">
          <a:blip r:embed="rId3">
            <a:alphaModFix/>
          </a:blip>
          <a:srcRect l="49356" t="10649"/>
          <a:stretch/>
        </p:blipFill>
        <p:spPr>
          <a:xfrm>
            <a:off x="650383" y="1841678"/>
            <a:ext cx="5641148" cy="489599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3"/>
          <p:cNvSpPr txBox="1"/>
          <p:nvPr/>
        </p:nvSpPr>
        <p:spPr>
          <a:xfrm>
            <a:off x="6825702" y="1961037"/>
            <a:ext cx="4420054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Noto Sans Symbols"/>
              <a:buNone/>
            </a:pPr>
            <a:r>
              <a:rPr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Spoiler: The PCA axes can be found using eigenvectors!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Dimensionality Reduction</a:t>
            </a:r>
            <a:endParaRPr/>
          </a:p>
        </p:txBody>
      </p:sp>
      <p:sp>
        <p:nvSpPr>
          <p:cNvPr id="603" name="Google Shape;603;p4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2-D Gaussian Data: Reduced along 1st principle component</a:t>
            </a:r>
            <a:endParaRPr/>
          </a:p>
        </p:txBody>
      </p:sp>
      <p:pic>
        <p:nvPicPr>
          <p:cNvPr id="604" name="Google Shape;604;p44"/>
          <p:cNvPicPr preferRelativeResize="0"/>
          <p:nvPr/>
        </p:nvPicPr>
        <p:blipFill rotWithShape="1">
          <a:blip r:embed="rId3">
            <a:alphaModFix/>
          </a:blip>
          <a:srcRect l="49356" t="10649"/>
          <a:stretch/>
        </p:blipFill>
        <p:spPr>
          <a:xfrm>
            <a:off x="650383" y="1841678"/>
            <a:ext cx="5641148" cy="489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2294" y="1796602"/>
            <a:ext cx="5465058" cy="4842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Axes</a:t>
            </a:r>
            <a:endParaRPr/>
          </a:p>
        </p:txBody>
      </p:sp>
      <p:sp>
        <p:nvSpPr>
          <p:cNvPr id="611" name="Google Shape;611;p4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3-D Data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6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PCA: Pre-processing</a:t>
            </a:r>
            <a:endParaRPr/>
          </a:p>
        </p:txBody>
      </p:sp>
      <p:sp>
        <p:nvSpPr>
          <p:cNvPr id="618" name="Google Shape;618;p46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What if the data isn't centered</a:t>
            </a:r>
            <a:endParaRPr/>
          </a:p>
        </p:txBody>
      </p:sp>
      <p:pic>
        <p:nvPicPr>
          <p:cNvPr id="619" name="Google Shape;61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301" y="1562368"/>
            <a:ext cx="9753800" cy="479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7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PCA: Centering Data</a:t>
            </a:r>
            <a:endParaRPr/>
          </a:p>
        </p:txBody>
      </p:sp>
      <p:sp>
        <p:nvSpPr>
          <p:cNvPr id="625" name="Google Shape;625;p47"/>
          <p:cNvSpPr txBox="1"/>
          <p:nvPr/>
        </p:nvSpPr>
        <p:spPr>
          <a:xfrm>
            <a:off x="695021" y="3291247"/>
            <a:ext cx="7991778" cy="2139466"/>
          </a:xfrm>
          <a:prstGeom prst="rect">
            <a:avLst/>
          </a:prstGeom>
          <a:solidFill>
            <a:srgbClr val="FFE29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695021" y="994943"/>
            <a:ext cx="7991778" cy="2331002"/>
          </a:xfrm>
          <a:prstGeom prst="rect">
            <a:avLst/>
          </a:prstGeom>
          <a:solidFill>
            <a:srgbClr val="CFE4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27" name="Google Shape;627;p47"/>
          <p:cNvSpPr txBox="1"/>
          <p:nvPr/>
        </p:nvSpPr>
        <p:spPr>
          <a:xfrm>
            <a:off x="457199" y="3291247"/>
            <a:ext cx="8229600" cy="68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We assume the data is 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centered</a:t>
            </a:r>
            <a:endParaRPr sz="32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28" name="Google Shape;628;p47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5343" y="1008701"/>
            <a:ext cx="2600051" cy="219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7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006" y="1864414"/>
            <a:ext cx="2336755" cy="48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7" descr="latex-image-1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8718" y="4133396"/>
            <a:ext cx="3269262" cy="1151921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7"/>
          <p:cNvSpPr txBox="1"/>
          <p:nvPr/>
        </p:nvSpPr>
        <p:spPr>
          <a:xfrm>
            <a:off x="2458719" y="5530881"/>
            <a:ext cx="1991627" cy="1214600"/>
          </a:xfrm>
          <a:prstGeom prst="rect">
            <a:avLst/>
          </a:prstGeom>
          <a:solidFill>
            <a:srgbClr val="8798C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Q: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What if your data is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not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centered?</a:t>
            </a:r>
            <a:endParaRPr/>
          </a:p>
        </p:txBody>
      </p:sp>
      <p:sp>
        <p:nvSpPr>
          <p:cNvPr id="632" name="Google Shape;632;p47"/>
          <p:cNvSpPr txBox="1"/>
          <p:nvPr/>
        </p:nvSpPr>
        <p:spPr>
          <a:xfrm>
            <a:off x="4608595" y="5530881"/>
            <a:ext cx="1991627" cy="1214600"/>
          </a:xfrm>
          <a:prstGeom prst="rect">
            <a:avLst/>
          </a:prstGeom>
          <a:solidFill>
            <a:srgbClr val="AFBAD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A: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Subtract off the sample mean</a:t>
            </a:r>
            <a:endParaRPr/>
          </a:p>
        </p:txBody>
      </p:sp>
      <p:sp>
        <p:nvSpPr>
          <p:cNvPr id="633" name="Google Shape;633;p47"/>
          <p:cNvSpPr txBox="1"/>
          <p:nvPr/>
        </p:nvSpPr>
        <p:spPr>
          <a:xfrm>
            <a:off x="9733281" y="6402770"/>
            <a:ext cx="2328731" cy="34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Slide from Matt Gormley</a:t>
            </a:r>
            <a:endParaRPr/>
          </a:p>
        </p:txBody>
      </p:sp>
      <p:cxnSp>
        <p:nvCxnSpPr>
          <p:cNvPr id="634" name="Google Shape;634;p47"/>
          <p:cNvCxnSpPr/>
          <p:nvPr/>
        </p:nvCxnSpPr>
        <p:spPr>
          <a:xfrm>
            <a:off x="9213813" y="4287629"/>
            <a:ext cx="2060325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5" name="Google Shape;635;p47"/>
          <p:cNvSpPr/>
          <p:nvPr/>
        </p:nvSpPr>
        <p:spPr>
          <a:xfrm>
            <a:off x="9349664" y="4034805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36" name="Google Shape;636;p47"/>
          <p:cNvGrpSpPr/>
          <p:nvPr/>
        </p:nvGrpSpPr>
        <p:grpSpPr>
          <a:xfrm>
            <a:off x="9213813" y="1183353"/>
            <a:ext cx="2060325" cy="1809782"/>
            <a:chOff x="325590" y="4914790"/>
            <a:chExt cx="2060325" cy="1809782"/>
          </a:xfrm>
        </p:grpSpPr>
        <p:cxnSp>
          <p:nvCxnSpPr>
            <p:cNvPr id="637" name="Google Shape;637;p47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8" name="Google Shape;638;p47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39" name="Google Shape;639;p47"/>
          <p:cNvGrpSpPr/>
          <p:nvPr/>
        </p:nvGrpSpPr>
        <p:grpSpPr>
          <a:xfrm>
            <a:off x="9444772" y="1241592"/>
            <a:ext cx="1678190" cy="1608888"/>
            <a:chOff x="556549" y="4973029"/>
            <a:chExt cx="1678190" cy="1608888"/>
          </a:xfrm>
        </p:grpSpPr>
        <p:sp>
          <p:nvSpPr>
            <p:cNvPr id="640" name="Google Shape;640;p47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46" name="Google Shape;646;p47"/>
          <p:cNvGrpSpPr/>
          <p:nvPr/>
        </p:nvGrpSpPr>
        <p:grpSpPr>
          <a:xfrm>
            <a:off x="9213813" y="3347401"/>
            <a:ext cx="2060325" cy="1809782"/>
            <a:chOff x="87377" y="3313249"/>
            <a:chExt cx="2060325" cy="1809782"/>
          </a:xfrm>
        </p:grpSpPr>
        <p:cxnSp>
          <p:nvCxnSpPr>
            <p:cNvPr id="647" name="Google Shape;647;p47"/>
            <p:cNvCxnSpPr/>
            <p:nvPr/>
          </p:nvCxnSpPr>
          <p:spPr>
            <a:xfrm>
              <a:off x="87377" y="4253477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48" name="Google Shape;648;p47"/>
            <p:cNvGrpSpPr/>
            <p:nvPr/>
          </p:nvGrpSpPr>
          <p:grpSpPr>
            <a:xfrm>
              <a:off x="223228" y="3313249"/>
              <a:ext cx="1678190" cy="1809782"/>
              <a:chOff x="2831280" y="4879453"/>
              <a:chExt cx="1678190" cy="1809782"/>
            </a:xfrm>
          </p:grpSpPr>
          <p:cxnSp>
            <p:nvCxnSpPr>
              <p:cNvPr id="649" name="Google Shape;649;p47"/>
              <p:cNvCxnSpPr/>
              <p:nvPr/>
            </p:nvCxnSpPr>
            <p:spPr>
              <a:xfrm>
                <a:off x="3725592" y="4879453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50" name="Google Shape;650;p47"/>
              <p:cNvSpPr/>
              <p:nvPr/>
            </p:nvSpPr>
            <p:spPr>
              <a:xfrm>
                <a:off x="3377631" y="551011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1" name="Google Shape;651;p47"/>
              <p:cNvSpPr/>
              <p:nvPr/>
            </p:nvSpPr>
            <p:spPr>
              <a:xfrm>
                <a:off x="3310782" y="497303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2" name="Google Shape;652;p47"/>
              <p:cNvSpPr/>
              <p:nvPr/>
            </p:nvSpPr>
            <p:spPr>
              <a:xfrm>
                <a:off x="4057680" y="569740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3" name="Google Shape;653;p47"/>
              <p:cNvSpPr/>
              <p:nvPr/>
            </p:nvSpPr>
            <p:spPr>
              <a:xfrm>
                <a:off x="4154405" y="6451375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4" name="Google Shape;654;p47"/>
              <p:cNvSpPr/>
              <p:nvPr/>
            </p:nvSpPr>
            <p:spPr>
              <a:xfrm>
                <a:off x="4375773" y="617148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655" name="Google Shape;655;p47"/>
              <p:cNvCxnSpPr/>
              <p:nvPr/>
            </p:nvCxnSpPr>
            <p:spPr>
              <a:xfrm>
                <a:off x="3725592" y="4879453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56" name="Google Shape;656;p47"/>
              <p:cNvSpPr/>
              <p:nvPr/>
            </p:nvSpPr>
            <p:spPr>
              <a:xfrm>
                <a:off x="2831280" y="5566857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7" name="Google Shape;657;p47"/>
              <p:cNvSpPr/>
              <p:nvPr/>
            </p:nvSpPr>
            <p:spPr>
              <a:xfrm>
                <a:off x="3377631" y="551011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8" name="Google Shape;658;p47"/>
              <p:cNvSpPr/>
              <p:nvPr/>
            </p:nvSpPr>
            <p:spPr>
              <a:xfrm>
                <a:off x="3310782" y="497303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9" name="Google Shape;659;p47"/>
              <p:cNvSpPr/>
              <p:nvPr/>
            </p:nvSpPr>
            <p:spPr>
              <a:xfrm>
                <a:off x="4057680" y="569740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0" name="Google Shape;660;p47"/>
              <p:cNvSpPr/>
              <p:nvPr/>
            </p:nvSpPr>
            <p:spPr>
              <a:xfrm>
                <a:off x="4154405" y="6451375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1" name="Google Shape;661;p47"/>
              <p:cNvSpPr/>
              <p:nvPr/>
            </p:nvSpPr>
            <p:spPr>
              <a:xfrm>
                <a:off x="4375773" y="617148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8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Rotation of Data (and back)</a:t>
            </a:r>
            <a:endParaRPr/>
          </a:p>
        </p:txBody>
      </p:sp>
      <p:sp>
        <p:nvSpPr>
          <p:cNvPr id="667" name="Google Shape;667;p48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7465124" cy="20395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715" t="-53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668" name="Google Shape;66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951" y="2941816"/>
            <a:ext cx="11410950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PCA Algorithm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E53C3D-F0F1-08FB-5897-7B8274ACD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6D4524F1-0FC6-775E-5128-ECBBD506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>
            <a:extLst>
              <a:ext uri="{FF2B5EF4-FFF2-40B4-BE49-F238E27FC236}">
                <a16:creationId xmlns:a16="http://schemas.microsoft.com/office/drawing/2014/main" id="{4E7B1597-575C-4ABA-A174-D80C51A4BD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Dimensionality Reduction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1720E6-8E1A-6895-C267-DE0901C8A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52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0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680" name="Google Shape;680;p50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5089" b="-1017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51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7" name="Google Shape;687;p51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688" name="Google Shape;688;p51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5088" b="-883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89" name="Google Shape;689;p51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90" name="Google Shape;690;p51"/>
          <p:cNvGrpSpPr/>
          <p:nvPr/>
        </p:nvGrpSpPr>
        <p:grpSpPr>
          <a:xfrm>
            <a:off x="325590" y="4914790"/>
            <a:ext cx="2060325" cy="1809782"/>
            <a:chOff x="325590" y="4914790"/>
            <a:chExt cx="2060325" cy="1809782"/>
          </a:xfrm>
        </p:grpSpPr>
        <p:cxnSp>
          <p:nvCxnSpPr>
            <p:cNvPr id="691" name="Google Shape;691;p51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2" name="Google Shape;692;p51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93" name="Google Shape;693;p51"/>
          <p:cNvGrpSpPr/>
          <p:nvPr/>
        </p:nvGrpSpPr>
        <p:grpSpPr>
          <a:xfrm>
            <a:off x="556549" y="4973029"/>
            <a:ext cx="1678190" cy="1608888"/>
            <a:chOff x="556549" y="4973029"/>
            <a:chExt cx="1678190" cy="1608888"/>
          </a:xfrm>
        </p:grpSpPr>
        <p:sp>
          <p:nvSpPr>
            <p:cNvPr id="694" name="Google Shape;694;p51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5" name="Google Shape;695;p51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6" name="Google Shape;696;p51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7" name="Google Shape;697;p51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00" name="Google Shape;700;p51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01" name="Google Shape;701;p51"/>
          <p:cNvGrpSpPr/>
          <p:nvPr/>
        </p:nvGrpSpPr>
        <p:grpSpPr>
          <a:xfrm>
            <a:off x="2831280" y="4879453"/>
            <a:ext cx="1678190" cy="1809782"/>
            <a:chOff x="2831280" y="4879453"/>
            <a:chExt cx="1678190" cy="1809782"/>
          </a:xfrm>
        </p:grpSpPr>
        <p:cxnSp>
          <p:nvCxnSpPr>
            <p:cNvPr id="702" name="Google Shape;702;p51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3" name="Google Shape;703;p51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4" name="Google Shape;704;p51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5" name="Google Shape;705;p51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6" name="Google Shape;706;p51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7" name="Google Shape;707;p51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708" name="Google Shape;708;p51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9" name="Google Shape;709;p51"/>
            <p:cNvSpPr/>
            <p:nvPr/>
          </p:nvSpPr>
          <p:spPr>
            <a:xfrm>
              <a:off x="2831280" y="5566857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0" name="Google Shape;710;p51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1" name="Google Shape;711;p51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2" name="Google Shape;712;p51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3" name="Google Shape;713;p51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0" name="Google Shape;720;p52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1" name="Google Shape;721;p5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722" name="Google Shape;722;p52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56926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4039" b="-4949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723" name="Google Shape;723;p52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24" name="Google Shape;724;p52"/>
          <p:cNvGrpSpPr/>
          <p:nvPr/>
        </p:nvGrpSpPr>
        <p:grpSpPr>
          <a:xfrm>
            <a:off x="325590" y="4914790"/>
            <a:ext cx="2060325" cy="1809782"/>
            <a:chOff x="325590" y="4914790"/>
            <a:chExt cx="2060325" cy="1809782"/>
          </a:xfrm>
        </p:grpSpPr>
        <p:cxnSp>
          <p:nvCxnSpPr>
            <p:cNvPr id="725" name="Google Shape;725;p52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6" name="Google Shape;726;p52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27" name="Google Shape;727;p52"/>
          <p:cNvGrpSpPr/>
          <p:nvPr/>
        </p:nvGrpSpPr>
        <p:grpSpPr>
          <a:xfrm>
            <a:off x="556549" y="4973029"/>
            <a:ext cx="1678190" cy="1608888"/>
            <a:chOff x="556549" y="4973029"/>
            <a:chExt cx="1678190" cy="1608888"/>
          </a:xfrm>
        </p:grpSpPr>
        <p:sp>
          <p:nvSpPr>
            <p:cNvPr id="728" name="Google Shape;728;p52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9" name="Google Shape;729;p52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0" name="Google Shape;730;p52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3" name="Google Shape;733;p52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34" name="Google Shape;734;p52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35" name="Google Shape;735;p52"/>
          <p:cNvGrpSpPr/>
          <p:nvPr/>
        </p:nvGrpSpPr>
        <p:grpSpPr>
          <a:xfrm rot="2144061">
            <a:off x="2726374" y="4879453"/>
            <a:ext cx="2060325" cy="1809782"/>
            <a:chOff x="5609429" y="4879452"/>
            <a:chExt cx="2060325" cy="1809782"/>
          </a:xfrm>
        </p:grpSpPr>
        <p:cxnSp>
          <p:nvCxnSpPr>
            <p:cNvPr id="736" name="Google Shape;736;p52"/>
            <p:cNvCxnSpPr/>
            <p:nvPr/>
          </p:nvCxnSpPr>
          <p:spPr>
            <a:xfrm>
              <a:off x="5609429" y="5819680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37" name="Google Shape;737;p52"/>
            <p:cNvCxnSpPr/>
            <p:nvPr/>
          </p:nvCxnSpPr>
          <p:spPr>
            <a:xfrm>
              <a:off x="6639592" y="4879452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38" name="Google Shape;738;p52"/>
          <p:cNvGrpSpPr/>
          <p:nvPr/>
        </p:nvGrpSpPr>
        <p:grpSpPr>
          <a:xfrm rot="-2125143">
            <a:off x="4708780" y="4448169"/>
            <a:ext cx="2729398" cy="2672348"/>
            <a:chOff x="5040177" y="4448169"/>
            <a:chExt cx="2729398" cy="2672348"/>
          </a:xfrm>
        </p:grpSpPr>
        <p:grpSp>
          <p:nvGrpSpPr>
            <p:cNvPr id="739" name="Google Shape;739;p52"/>
            <p:cNvGrpSpPr/>
            <p:nvPr/>
          </p:nvGrpSpPr>
          <p:grpSpPr>
            <a:xfrm rot="2144061">
              <a:off x="5374714" y="4879452"/>
              <a:ext cx="2060325" cy="1809782"/>
              <a:chOff x="5609429" y="4879452"/>
              <a:chExt cx="2060325" cy="1809782"/>
            </a:xfrm>
          </p:grpSpPr>
          <p:cxnSp>
            <p:nvCxnSpPr>
              <p:cNvPr id="740" name="Google Shape;740;p52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1" name="Google Shape;741;p52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42" name="Google Shape;742;p52"/>
            <p:cNvSpPr/>
            <p:nvPr/>
          </p:nvSpPr>
          <p:spPr>
            <a:xfrm>
              <a:off x="5479620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3" name="Google Shape;743;p52"/>
            <p:cNvSpPr/>
            <p:nvPr/>
          </p:nvSpPr>
          <p:spPr>
            <a:xfrm>
              <a:off x="6025971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4" name="Google Shape;744;p52"/>
            <p:cNvSpPr/>
            <p:nvPr/>
          </p:nvSpPr>
          <p:spPr>
            <a:xfrm>
              <a:off x="5959122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706020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6802745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7" name="Google Shape;747;p52"/>
            <p:cNvSpPr/>
            <p:nvPr/>
          </p:nvSpPr>
          <p:spPr>
            <a:xfrm>
              <a:off x="7024113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48" name="Google Shape;748;p52"/>
          <p:cNvGrpSpPr/>
          <p:nvPr/>
        </p:nvGrpSpPr>
        <p:grpSpPr>
          <a:xfrm>
            <a:off x="7391028" y="5731949"/>
            <a:ext cx="2060294" cy="185976"/>
            <a:chOff x="7391028" y="5731949"/>
            <a:chExt cx="2060294" cy="185976"/>
          </a:xfrm>
        </p:grpSpPr>
        <p:cxnSp>
          <p:nvCxnSpPr>
            <p:cNvPr id="749" name="Google Shape;749;p52"/>
            <p:cNvCxnSpPr/>
            <p:nvPr/>
          </p:nvCxnSpPr>
          <p:spPr>
            <a:xfrm rot="18918">
              <a:off x="7391012" y="583024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0" name="Google Shape;750;p52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1" name="Google Shape;751;p52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2" name="Google Shape;752;p52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3" name="Google Shape;753;p52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4" name="Google Shape;754;p52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5" name="Google Shape;755;p52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56" name="Google Shape;756;p52"/>
          <p:cNvGrpSpPr/>
          <p:nvPr/>
        </p:nvGrpSpPr>
        <p:grpSpPr>
          <a:xfrm>
            <a:off x="2831280" y="4879453"/>
            <a:ext cx="1678190" cy="1809782"/>
            <a:chOff x="2831280" y="4879453"/>
            <a:chExt cx="1678190" cy="1809782"/>
          </a:xfrm>
        </p:grpSpPr>
        <p:cxnSp>
          <p:nvCxnSpPr>
            <p:cNvPr id="757" name="Google Shape;757;p52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8" name="Google Shape;758;p52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9" name="Google Shape;759;p52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2" name="Google Shape;762;p52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763" name="Google Shape;763;p52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4" name="Google Shape;764;p52"/>
            <p:cNvSpPr/>
            <p:nvPr/>
          </p:nvSpPr>
          <p:spPr>
            <a:xfrm>
              <a:off x="2831280" y="5566857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5" name="Google Shape;775;p53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6" name="Google Shape;776;p5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777" name="Google Shape;777;p53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372170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2788" b="-320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  <p:sp>
        <p:nvSpPr>
          <p:cNvPr id="778" name="Google Shape;778;p53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79" name="Google Shape;779;p53"/>
          <p:cNvGrpSpPr/>
          <p:nvPr/>
        </p:nvGrpSpPr>
        <p:grpSpPr>
          <a:xfrm>
            <a:off x="325590" y="4914790"/>
            <a:ext cx="2060325" cy="1809782"/>
            <a:chOff x="325590" y="4914790"/>
            <a:chExt cx="2060325" cy="1809782"/>
          </a:xfrm>
        </p:grpSpPr>
        <p:cxnSp>
          <p:nvCxnSpPr>
            <p:cNvPr id="780" name="Google Shape;780;p53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1" name="Google Shape;781;p53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82" name="Google Shape;782;p53"/>
          <p:cNvGrpSpPr/>
          <p:nvPr/>
        </p:nvGrpSpPr>
        <p:grpSpPr>
          <a:xfrm>
            <a:off x="556549" y="4973029"/>
            <a:ext cx="1678190" cy="1608888"/>
            <a:chOff x="556549" y="4973029"/>
            <a:chExt cx="1678190" cy="1608888"/>
          </a:xfrm>
        </p:grpSpPr>
        <p:sp>
          <p:nvSpPr>
            <p:cNvPr id="783" name="Google Shape;783;p53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4" name="Google Shape;784;p53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5" name="Google Shape;785;p53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6" name="Google Shape;786;p53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7" name="Google Shape;787;p53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8" name="Google Shape;788;p53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89" name="Google Shape;789;p53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90" name="Google Shape;790;p53"/>
          <p:cNvGrpSpPr/>
          <p:nvPr/>
        </p:nvGrpSpPr>
        <p:grpSpPr>
          <a:xfrm rot="2144061">
            <a:off x="2726374" y="4879453"/>
            <a:ext cx="2060325" cy="1809782"/>
            <a:chOff x="5609429" y="4879452"/>
            <a:chExt cx="2060325" cy="1809782"/>
          </a:xfrm>
        </p:grpSpPr>
        <p:cxnSp>
          <p:nvCxnSpPr>
            <p:cNvPr id="791" name="Google Shape;791;p53"/>
            <p:cNvCxnSpPr/>
            <p:nvPr/>
          </p:nvCxnSpPr>
          <p:spPr>
            <a:xfrm>
              <a:off x="5609429" y="5819680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2" name="Google Shape;792;p53"/>
            <p:cNvCxnSpPr/>
            <p:nvPr/>
          </p:nvCxnSpPr>
          <p:spPr>
            <a:xfrm>
              <a:off x="6639592" y="4879452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93" name="Google Shape;793;p53"/>
          <p:cNvGrpSpPr/>
          <p:nvPr/>
        </p:nvGrpSpPr>
        <p:grpSpPr>
          <a:xfrm rot="-2125143">
            <a:off x="4708780" y="4448169"/>
            <a:ext cx="2729398" cy="2672348"/>
            <a:chOff x="5040177" y="4448169"/>
            <a:chExt cx="2729398" cy="2672348"/>
          </a:xfrm>
        </p:grpSpPr>
        <p:grpSp>
          <p:nvGrpSpPr>
            <p:cNvPr id="794" name="Google Shape;794;p53"/>
            <p:cNvGrpSpPr/>
            <p:nvPr/>
          </p:nvGrpSpPr>
          <p:grpSpPr>
            <a:xfrm rot="2144061">
              <a:off x="5374714" y="4879452"/>
              <a:ext cx="2060325" cy="1809782"/>
              <a:chOff x="5609429" y="4879452"/>
              <a:chExt cx="2060325" cy="1809782"/>
            </a:xfrm>
          </p:grpSpPr>
          <p:cxnSp>
            <p:nvCxnSpPr>
              <p:cNvPr id="795" name="Google Shape;795;p53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6" name="Google Shape;796;p53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97" name="Google Shape;797;p53"/>
            <p:cNvSpPr/>
            <p:nvPr/>
          </p:nvSpPr>
          <p:spPr>
            <a:xfrm>
              <a:off x="5479620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8" name="Google Shape;798;p53"/>
            <p:cNvSpPr/>
            <p:nvPr/>
          </p:nvSpPr>
          <p:spPr>
            <a:xfrm>
              <a:off x="6025971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9" name="Google Shape;799;p53"/>
            <p:cNvSpPr/>
            <p:nvPr/>
          </p:nvSpPr>
          <p:spPr>
            <a:xfrm>
              <a:off x="5959122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0" name="Google Shape;800;p53"/>
            <p:cNvSpPr/>
            <p:nvPr/>
          </p:nvSpPr>
          <p:spPr>
            <a:xfrm>
              <a:off x="6706020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1" name="Google Shape;801;p53"/>
            <p:cNvSpPr/>
            <p:nvPr/>
          </p:nvSpPr>
          <p:spPr>
            <a:xfrm>
              <a:off x="6802745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2" name="Google Shape;802;p53"/>
            <p:cNvSpPr/>
            <p:nvPr/>
          </p:nvSpPr>
          <p:spPr>
            <a:xfrm>
              <a:off x="7024113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03" name="Google Shape;803;p53"/>
          <p:cNvGrpSpPr/>
          <p:nvPr/>
        </p:nvGrpSpPr>
        <p:grpSpPr>
          <a:xfrm>
            <a:off x="7391028" y="5731949"/>
            <a:ext cx="2060294" cy="185976"/>
            <a:chOff x="7391028" y="5731949"/>
            <a:chExt cx="2060294" cy="185976"/>
          </a:xfrm>
        </p:grpSpPr>
        <p:cxnSp>
          <p:nvCxnSpPr>
            <p:cNvPr id="804" name="Google Shape;804;p53"/>
            <p:cNvCxnSpPr/>
            <p:nvPr/>
          </p:nvCxnSpPr>
          <p:spPr>
            <a:xfrm rot="18918">
              <a:off x="7391012" y="583024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5" name="Google Shape;805;p53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6" name="Google Shape;806;p53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7" name="Google Shape;807;p53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8" name="Google Shape;808;p53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9" name="Google Shape;809;p53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0" name="Google Shape;810;p53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11" name="Google Shape;811;p53"/>
          <p:cNvGrpSpPr/>
          <p:nvPr/>
        </p:nvGrpSpPr>
        <p:grpSpPr>
          <a:xfrm>
            <a:off x="9734115" y="4895686"/>
            <a:ext cx="2060325" cy="1809782"/>
            <a:chOff x="9734115" y="4895686"/>
            <a:chExt cx="2060325" cy="1809782"/>
          </a:xfrm>
        </p:grpSpPr>
        <p:cxnSp>
          <p:nvCxnSpPr>
            <p:cNvPr id="812" name="Google Shape;812;p53"/>
            <p:cNvCxnSpPr/>
            <p:nvPr/>
          </p:nvCxnSpPr>
          <p:spPr>
            <a:xfrm>
              <a:off x="9734115" y="583591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3" name="Google Shape;813;p53"/>
            <p:cNvCxnSpPr/>
            <p:nvPr/>
          </p:nvCxnSpPr>
          <p:spPr>
            <a:xfrm>
              <a:off x="10764278" y="4895686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14" name="Google Shape;814;p53"/>
          <p:cNvGrpSpPr/>
          <p:nvPr/>
        </p:nvGrpSpPr>
        <p:grpSpPr>
          <a:xfrm rot="2183881">
            <a:off x="9761774" y="4883880"/>
            <a:ext cx="2070253" cy="1821093"/>
            <a:chOff x="7386242" y="4884362"/>
            <a:chExt cx="2070253" cy="1821093"/>
          </a:xfrm>
        </p:grpSpPr>
        <p:grpSp>
          <p:nvGrpSpPr>
            <p:cNvPr id="815" name="Google Shape;815;p53"/>
            <p:cNvGrpSpPr/>
            <p:nvPr/>
          </p:nvGrpSpPr>
          <p:grpSpPr>
            <a:xfrm rot="18918">
              <a:off x="7391206" y="4890017"/>
              <a:ext cx="2060325" cy="1809782"/>
              <a:chOff x="5609429" y="4879452"/>
              <a:chExt cx="2060325" cy="1809782"/>
            </a:xfrm>
          </p:grpSpPr>
          <p:cxnSp>
            <p:nvCxnSpPr>
              <p:cNvPr id="816" name="Google Shape;816;p53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7" name="Google Shape;817;p53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818" name="Google Shape;818;p53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9" name="Google Shape;819;p53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0" name="Google Shape;820;p53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1" name="Google Shape;821;p53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2" name="Google Shape;822;p53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3" name="Google Shape;823;p53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24" name="Google Shape;824;p53"/>
          <p:cNvGrpSpPr/>
          <p:nvPr/>
        </p:nvGrpSpPr>
        <p:grpSpPr>
          <a:xfrm>
            <a:off x="2831280" y="4879453"/>
            <a:ext cx="1678190" cy="1809782"/>
            <a:chOff x="2831280" y="4879453"/>
            <a:chExt cx="1678190" cy="1809782"/>
          </a:xfrm>
        </p:grpSpPr>
        <p:cxnSp>
          <p:nvCxnSpPr>
            <p:cNvPr id="825" name="Google Shape;825;p53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6" name="Google Shape;826;p53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7" name="Google Shape;827;p53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8" name="Google Shape;828;p53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9" name="Google Shape;829;p53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0" name="Google Shape;830;p53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831" name="Google Shape;831;p53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2" name="Google Shape;832;p53"/>
            <p:cNvSpPr/>
            <p:nvPr/>
          </p:nvSpPr>
          <p:spPr>
            <a:xfrm>
              <a:off x="2831280" y="5566857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3" name="Google Shape;833;p53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4" name="Google Shape;834;p53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5" name="Google Shape;835;p53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6" name="Google Shape;836;p53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7" name="Google Shape;837;p53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618D-A9BB-8776-668A-50DAEDF9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AE2EF-39E5-86F4-73AF-72D1190E5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94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Projecting MNIST digits</a:t>
            </a:r>
            <a:endParaRPr dirty="0"/>
          </a:p>
        </p:txBody>
      </p:sp>
      <p:sp>
        <p:nvSpPr>
          <p:cNvPr id="852" name="Google Shape;852;p5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/>
              <a:t>Task Setting</a:t>
            </a:r>
            <a:endParaRPr sz="4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AutoNum type="arabicPeriod"/>
            </a:pPr>
            <a:r>
              <a:rPr lang="en-US" sz="2000" dirty="0"/>
              <a:t>Take 28x28 images of digits and project them down to K components</a:t>
            </a:r>
            <a:endParaRPr sz="36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AutoNum type="arabicPeriod"/>
            </a:pPr>
            <a:r>
              <a:rPr lang="en-US" sz="2000" dirty="0"/>
              <a:t>Report percent of variance explained for K components</a:t>
            </a:r>
            <a:endParaRPr sz="36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AutoNum type="arabicPeriod"/>
            </a:pPr>
            <a:r>
              <a:rPr lang="en-US" sz="2000" dirty="0"/>
              <a:t>Then project back up to 28x28 image to visualize how much information was preserved</a:t>
            </a:r>
            <a:endParaRPr sz="3600" dirty="0"/>
          </a:p>
        </p:txBody>
      </p:sp>
      <p:sp>
        <p:nvSpPr>
          <p:cNvPr id="850" name="Google Shape;850;p55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45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53" name="Google Shape;85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869" y="3942121"/>
            <a:ext cx="7013359" cy="140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69" y="5344793"/>
            <a:ext cx="7013359" cy="140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1869" y="2539451"/>
            <a:ext cx="7013359" cy="1402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Projecting MNIST digits</a:t>
            </a:r>
            <a:endParaRPr dirty="0"/>
          </a:p>
        </p:txBody>
      </p:sp>
      <p:sp>
        <p:nvSpPr>
          <p:cNvPr id="870" name="Google Shape;870;p5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/>
              <a:t>Task Setting:</a:t>
            </a:r>
            <a:endParaRPr sz="2400" dirty="0"/>
          </a:p>
          <a:p>
            <a:pPr marL="514350" lvl="0" indent="-514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AutoNum type="arabicPeriod"/>
            </a:pPr>
            <a:r>
              <a:rPr lang="en-US" sz="2400" dirty="0"/>
              <a:t>Take 28x28 images of digits and project them down to 2 components</a:t>
            </a:r>
            <a:endParaRPr sz="2400" dirty="0"/>
          </a:p>
          <a:p>
            <a:pPr marL="514350" lvl="0" indent="-514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AutoNum type="arabicPeriod"/>
            </a:pPr>
            <a:r>
              <a:rPr lang="en-US" sz="2400" dirty="0"/>
              <a:t>Plot the 2 dimensional points</a:t>
            </a:r>
            <a:endParaRPr sz="2400" dirty="0"/>
          </a:p>
        </p:txBody>
      </p:sp>
      <p:sp>
        <p:nvSpPr>
          <p:cNvPr id="869" name="Google Shape;869;p57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46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71" name="Google Shape;87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0057" y="2219351"/>
            <a:ext cx="5470922" cy="4468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8"/>
          <p:cNvSpPr/>
          <p:nvPr/>
        </p:nvSpPr>
        <p:spPr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Images Courtesy </a:t>
            </a:r>
            <a:b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H. Potter, H.S.S.</a:t>
            </a:r>
            <a:endParaRPr/>
          </a:p>
        </p:txBody>
      </p:sp>
      <p:sp>
        <p:nvSpPr>
          <p:cNvPr id="877" name="Google Shape;877;p58"/>
          <p:cNvSpPr txBox="1"/>
          <p:nvPr/>
        </p:nvSpPr>
        <p:spPr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8 year-old boy with previous fracture and 4cm leg length discrepancy</a:t>
            </a:r>
            <a:endParaRPr/>
          </a:p>
        </p:txBody>
      </p:sp>
      <p:pic>
        <p:nvPicPr>
          <p:cNvPr id="878" name="Google Shape;878;p58" descr="menges 8 coronal0001"/>
          <p:cNvPicPr preferRelativeResize="0"/>
          <p:nvPr/>
        </p:nvPicPr>
        <p:blipFill rotWithShape="1">
          <a:blip r:embed="rId3">
            <a:alphaModFix/>
          </a:blip>
          <a:srcRect l="17461" t="6771" r="11111" b="8562"/>
          <a:stretch/>
        </p:blipFill>
        <p:spPr>
          <a:xfrm>
            <a:off x="7439025" y="2200276"/>
            <a:ext cx="2884488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58" descr="menges 8 coronal0002"/>
          <p:cNvPicPr preferRelativeResize="0"/>
          <p:nvPr/>
        </p:nvPicPr>
        <p:blipFill rotWithShape="1">
          <a:blip r:embed="rId4">
            <a:alphaModFix/>
          </a:blip>
          <a:srcRect l="17187" t="8000" r="13368" b="8646"/>
          <a:stretch/>
        </p:blipFill>
        <p:spPr>
          <a:xfrm>
            <a:off x="4524375" y="2208213"/>
            <a:ext cx="2819400" cy="33829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880" name="Google Shape;880;p58"/>
          <p:cNvCxnSpPr/>
          <p:nvPr/>
        </p:nvCxnSpPr>
        <p:spPr>
          <a:xfrm>
            <a:off x="9344025" y="3209926"/>
            <a:ext cx="1588" cy="47307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81" name="Google Shape;88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6901" y="1428751"/>
            <a:ext cx="2519363" cy="46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58"/>
          <p:cNvSpPr/>
          <p:nvPr/>
        </p:nvSpPr>
        <p:spPr>
          <a:xfrm>
            <a:off x="511175" y="283250"/>
            <a:ext cx="8459788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883" name="Google Shape;883;p58"/>
          <p:cNvSpPr/>
          <p:nvPr/>
        </p:nvSpPr>
        <p:spPr>
          <a:xfrm>
            <a:off x="528637" y="876974"/>
            <a:ext cx="1018290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Disruption and Limb Length Discrepancy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0950" y="2323436"/>
            <a:ext cx="3528740" cy="327593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59"/>
          <p:cNvSpPr/>
          <p:nvPr/>
        </p:nvSpPr>
        <p:spPr>
          <a:xfrm>
            <a:off x="511175" y="283250"/>
            <a:ext cx="8459788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890" name="Google Shape;890;p59"/>
          <p:cNvSpPr/>
          <p:nvPr/>
        </p:nvSpPr>
        <p:spPr>
          <a:xfrm>
            <a:off x="528638" y="876974"/>
            <a:ext cx="9864726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Disruption and Limb Length Discrepancy</a:t>
            </a:r>
            <a:endParaRPr dirty="0"/>
          </a:p>
        </p:txBody>
      </p:sp>
      <p:sp>
        <p:nvSpPr>
          <p:cNvPr id="891" name="Google Shape;891;p59"/>
          <p:cNvSpPr/>
          <p:nvPr/>
        </p:nvSpPr>
        <p:spPr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Images Courtesy </a:t>
            </a:r>
            <a:b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H. Potter, H.S.S.</a:t>
            </a:r>
            <a:endParaRPr/>
          </a:p>
        </p:txBody>
      </p:sp>
      <p:sp>
        <p:nvSpPr>
          <p:cNvPr id="892" name="Google Shape;892;p59"/>
          <p:cNvSpPr txBox="1"/>
          <p:nvPr/>
        </p:nvSpPr>
        <p:spPr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8 year-old boy with previous fracture and 4cm leg length discrepancy</a:t>
            </a:r>
            <a:endParaRPr/>
          </a:p>
        </p:txBody>
      </p:sp>
      <p:pic>
        <p:nvPicPr>
          <p:cNvPr id="893" name="Google Shape;893;p59" descr="menges 8 coronal0001"/>
          <p:cNvPicPr preferRelativeResize="0"/>
          <p:nvPr/>
        </p:nvPicPr>
        <p:blipFill rotWithShape="1">
          <a:blip r:embed="rId4">
            <a:alphaModFix/>
          </a:blip>
          <a:srcRect l="17461" t="6771" r="11111" b="8562"/>
          <a:stretch/>
        </p:blipFill>
        <p:spPr>
          <a:xfrm>
            <a:off x="6096000" y="2179896"/>
            <a:ext cx="2884488" cy="3419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4" name="Google Shape;894;p59"/>
          <p:cNvCxnSpPr/>
          <p:nvPr/>
        </p:nvCxnSpPr>
        <p:spPr>
          <a:xfrm>
            <a:off x="8001000" y="3189546"/>
            <a:ext cx="1588" cy="47307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5BB1C8-9A76-30B8-9540-52A13F033BB2}"/>
                  </a:ext>
                </a:extLst>
              </p14:cNvPr>
              <p14:cNvContentPartPr/>
              <p14:nvPr/>
            </p14:nvContentPartPr>
            <p14:xfrm>
              <a:off x="6579000" y="3563280"/>
              <a:ext cx="1935000" cy="1349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5BB1C8-9A76-30B8-9540-52A13F033B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69640" y="3553920"/>
                <a:ext cx="1953720" cy="1368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6925" y="2581276"/>
            <a:ext cx="3087688" cy="18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6625" y="2095500"/>
            <a:ext cx="52387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0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902" name="Google Shape;902;p60"/>
          <p:cNvSpPr/>
          <p:nvPr/>
        </p:nvSpPr>
        <p:spPr>
          <a:xfrm>
            <a:off x="455083" y="928689"/>
            <a:ext cx="84518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Area Measurement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Dimensionality Reduction</a:t>
            </a:r>
            <a:endParaRPr dirty="0"/>
          </a:p>
        </p:txBody>
      </p:sp>
      <p:sp>
        <p:nvSpPr>
          <p:cNvPr id="356" name="Google Shape;356;p17"/>
          <p:cNvSpPr txBox="1">
            <a:spLocks noGrp="1"/>
          </p:cNvSpPr>
          <p:nvPr>
            <p:ph type="body" idx="1"/>
          </p:nvPr>
        </p:nvSpPr>
        <p:spPr>
          <a:xfrm>
            <a:off x="609600" y="1210760"/>
            <a:ext cx="11295298" cy="50448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78" t="-16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  <p:sp>
        <p:nvSpPr>
          <p:cNvPr id="357" name="Google Shape;357;p17"/>
          <p:cNvSpPr txBox="1">
            <a:spLocks noGrp="1"/>
          </p:cNvSpPr>
          <p:nvPr>
            <p:ph type="sldNum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52CA02-F24F-47B7-F99D-CD8BD8EA7C0A}"/>
                  </a:ext>
                </a:extLst>
              </p14:cNvPr>
              <p14:cNvContentPartPr/>
              <p14:nvPr/>
            </p14:nvContentPartPr>
            <p14:xfrm>
              <a:off x="11797059" y="2760748"/>
              <a:ext cx="9000" cy="1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52CA02-F24F-47B7-F99D-CD8BD8EA7C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87699" y="2751388"/>
                <a:ext cx="27720" cy="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668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175" y="2447925"/>
            <a:ext cx="3106738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61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909" name="Google Shape;909;p61"/>
          <p:cNvSpPr/>
          <p:nvPr/>
        </p:nvSpPr>
        <p:spPr>
          <a:xfrm>
            <a:off x="455083" y="925495"/>
            <a:ext cx="84518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Area Measurement</a:t>
            </a:r>
            <a:endParaRPr dirty="0"/>
          </a:p>
        </p:txBody>
      </p:sp>
      <p:pic>
        <p:nvPicPr>
          <p:cNvPr id="910" name="Google Shape;91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1975" y="2489201"/>
            <a:ext cx="3378200" cy="138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1925" y="2174876"/>
            <a:ext cx="2554288" cy="2187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2" name="Google Shape;912;p61"/>
          <p:cNvGrpSpPr/>
          <p:nvPr/>
        </p:nvGrpSpPr>
        <p:grpSpPr>
          <a:xfrm>
            <a:off x="4914901" y="2743201"/>
            <a:ext cx="2219325" cy="790575"/>
            <a:chOff x="2136" y="1728"/>
            <a:chExt cx="1398" cy="498"/>
          </a:xfrm>
        </p:grpSpPr>
        <p:cxnSp>
          <p:nvCxnSpPr>
            <p:cNvPr id="913" name="Google Shape;913;p61"/>
            <p:cNvCxnSpPr/>
            <p:nvPr/>
          </p:nvCxnSpPr>
          <p:spPr>
            <a:xfrm>
              <a:off x="2136" y="1728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4" name="Google Shape;914;p61"/>
            <p:cNvCxnSpPr/>
            <p:nvPr/>
          </p:nvCxnSpPr>
          <p:spPr>
            <a:xfrm>
              <a:off x="2820" y="1734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5" name="Google Shape;915;p61"/>
            <p:cNvCxnSpPr/>
            <p:nvPr/>
          </p:nvCxnSpPr>
          <p:spPr>
            <a:xfrm>
              <a:off x="3534" y="1734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6" name="Google Shape;916;p61"/>
            <p:cNvCxnSpPr/>
            <p:nvPr/>
          </p:nvCxnSpPr>
          <p:spPr>
            <a:xfrm>
              <a:off x="3168" y="1734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7" name="Google Shape;917;p61"/>
            <p:cNvCxnSpPr/>
            <p:nvPr/>
          </p:nvCxnSpPr>
          <p:spPr>
            <a:xfrm>
              <a:off x="2478" y="1728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918" name="Google Shape;918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1925" y="2174876"/>
            <a:ext cx="2554288" cy="21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1"/>
          <p:cNvSpPr/>
          <p:nvPr/>
        </p:nvSpPr>
        <p:spPr>
          <a:xfrm>
            <a:off x="1836738" y="4722813"/>
            <a:ext cx="84518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Flatten Growth Plate to Enable 2D Area Measurement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EF4BEB77-B548-2916-FD51-DE440DDCB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>
            <a:extLst>
              <a:ext uri="{FF2B5EF4-FFF2-40B4-BE49-F238E27FC236}">
                <a16:creationId xmlns:a16="http://schemas.microsoft.com/office/drawing/2014/main" id="{64244454-09B1-80BA-43DE-24D1DC7C04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>
            <a:extLst>
              <a:ext uri="{FF2B5EF4-FFF2-40B4-BE49-F238E27FC236}">
                <a16:creationId xmlns:a16="http://schemas.microsoft.com/office/drawing/2014/main" id="{0850EC3A-36B3-2B34-68C6-7825524886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>
            <a:extLst>
              <a:ext uri="{FF2B5EF4-FFF2-40B4-BE49-F238E27FC236}">
                <a16:creationId xmlns:a16="http://schemas.microsoft.com/office/drawing/2014/main" id="{F2C721C9-5B33-A36B-8090-1D75823975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51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53819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PCA Objective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F711CA-2640-BEB9-519E-57D7394D9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Poll 1</a:t>
            </a:r>
            <a:endParaRPr/>
          </a:p>
        </p:txBody>
      </p:sp>
      <p:sp>
        <p:nvSpPr>
          <p:cNvPr id="938" name="Google Shape;938;p6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252510" cy="269780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137" t="-3844" b="-24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4" name="Google Shape;944;p65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5" name="Google Shape;945;p6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946" name="Google Shape;946;p6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37509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2766" b="-23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  <p:cxnSp>
        <p:nvCxnSpPr>
          <p:cNvPr id="947" name="Google Shape;947;p65"/>
          <p:cNvCxnSpPr/>
          <p:nvPr/>
        </p:nvCxnSpPr>
        <p:spPr>
          <a:xfrm>
            <a:off x="3725592" y="4879453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8" name="Google Shape;948;p65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9" name="Google Shape;949;p65"/>
          <p:cNvSpPr/>
          <p:nvPr/>
        </p:nvSpPr>
        <p:spPr>
          <a:xfrm>
            <a:off x="3377631" y="551011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0" name="Google Shape;950;p65"/>
          <p:cNvSpPr/>
          <p:nvPr/>
        </p:nvSpPr>
        <p:spPr>
          <a:xfrm>
            <a:off x="3310782" y="497303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1" name="Google Shape;951;p65"/>
          <p:cNvSpPr/>
          <p:nvPr/>
        </p:nvSpPr>
        <p:spPr>
          <a:xfrm>
            <a:off x="4057680" y="569740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2" name="Google Shape;952;p65"/>
          <p:cNvSpPr/>
          <p:nvPr/>
        </p:nvSpPr>
        <p:spPr>
          <a:xfrm>
            <a:off x="4154405" y="6451375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3" name="Google Shape;953;p65"/>
          <p:cNvSpPr/>
          <p:nvPr/>
        </p:nvSpPr>
        <p:spPr>
          <a:xfrm>
            <a:off x="4375773" y="617148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54" name="Google Shape;954;p65"/>
          <p:cNvCxnSpPr/>
          <p:nvPr/>
        </p:nvCxnSpPr>
        <p:spPr>
          <a:xfrm>
            <a:off x="325590" y="6516645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5" name="Google Shape;955;p65"/>
          <p:cNvCxnSpPr/>
          <p:nvPr/>
        </p:nvCxnSpPr>
        <p:spPr>
          <a:xfrm>
            <a:off x="556549" y="4914790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6" name="Google Shape;956;p65"/>
          <p:cNvSpPr/>
          <p:nvPr/>
        </p:nvSpPr>
        <p:spPr>
          <a:xfrm>
            <a:off x="556549" y="5566856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7" name="Google Shape;957;p65"/>
          <p:cNvSpPr/>
          <p:nvPr/>
        </p:nvSpPr>
        <p:spPr>
          <a:xfrm>
            <a:off x="1102900" y="5510111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8" name="Google Shape;958;p65"/>
          <p:cNvSpPr/>
          <p:nvPr/>
        </p:nvSpPr>
        <p:spPr>
          <a:xfrm>
            <a:off x="1036051" y="497302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9" name="Google Shape;959;p65"/>
          <p:cNvSpPr/>
          <p:nvPr/>
        </p:nvSpPr>
        <p:spPr>
          <a:xfrm>
            <a:off x="1782949" y="569739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0" name="Google Shape;960;p65"/>
          <p:cNvSpPr/>
          <p:nvPr/>
        </p:nvSpPr>
        <p:spPr>
          <a:xfrm>
            <a:off x="1879674" y="645137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1" name="Google Shape;961;p65"/>
          <p:cNvSpPr/>
          <p:nvPr/>
        </p:nvSpPr>
        <p:spPr>
          <a:xfrm>
            <a:off x="2101042" y="6171481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62" name="Google Shape;962;p65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3" name="Google Shape;963;p65"/>
          <p:cNvCxnSpPr/>
          <p:nvPr/>
        </p:nvCxnSpPr>
        <p:spPr>
          <a:xfrm>
            <a:off x="3725592" y="4879453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4" name="Google Shape;964;p65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5" name="Google Shape;965;p65"/>
          <p:cNvSpPr/>
          <p:nvPr/>
        </p:nvSpPr>
        <p:spPr>
          <a:xfrm>
            <a:off x="3377631" y="551011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6" name="Google Shape;966;p65"/>
          <p:cNvSpPr/>
          <p:nvPr/>
        </p:nvSpPr>
        <p:spPr>
          <a:xfrm>
            <a:off x="3310782" y="497303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7" name="Google Shape;967;p65"/>
          <p:cNvSpPr/>
          <p:nvPr/>
        </p:nvSpPr>
        <p:spPr>
          <a:xfrm>
            <a:off x="4057680" y="569740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8" name="Google Shape;968;p65"/>
          <p:cNvSpPr/>
          <p:nvPr/>
        </p:nvSpPr>
        <p:spPr>
          <a:xfrm>
            <a:off x="4154405" y="6451375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9" name="Google Shape;969;p65"/>
          <p:cNvSpPr/>
          <p:nvPr/>
        </p:nvSpPr>
        <p:spPr>
          <a:xfrm>
            <a:off x="4375773" y="617148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70" name="Google Shape;970;p65"/>
          <p:cNvGrpSpPr/>
          <p:nvPr/>
        </p:nvGrpSpPr>
        <p:grpSpPr>
          <a:xfrm rot="2144061">
            <a:off x="2726374" y="4879453"/>
            <a:ext cx="2060325" cy="1809782"/>
            <a:chOff x="5609429" y="4879452"/>
            <a:chExt cx="2060325" cy="1809782"/>
          </a:xfrm>
        </p:grpSpPr>
        <p:cxnSp>
          <p:nvCxnSpPr>
            <p:cNvPr id="971" name="Google Shape;971;p65"/>
            <p:cNvCxnSpPr/>
            <p:nvPr/>
          </p:nvCxnSpPr>
          <p:spPr>
            <a:xfrm>
              <a:off x="5609429" y="5819680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2" name="Google Shape;972;p65"/>
            <p:cNvCxnSpPr/>
            <p:nvPr/>
          </p:nvCxnSpPr>
          <p:spPr>
            <a:xfrm>
              <a:off x="6639592" y="4879452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73" name="Google Shape;973;p65"/>
          <p:cNvGrpSpPr/>
          <p:nvPr/>
        </p:nvGrpSpPr>
        <p:grpSpPr>
          <a:xfrm rot="-2125143">
            <a:off x="4708780" y="4448169"/>
            <a:ext cx="2729398" cy="2672348"/>
            <a:chOff x="5040177" y="4448169"/>
            <a:chExt cx="2729398" cy="2672348"/>
          </a:xfrm>
        </p:grpSpPr>
        <p:grpSp>
          <p:nvGrpSpPr>
            <p:cNvPr id="974" name="Google Shape;974;p65"/>
            <p:cNvGrpSpPr/>
            <p:nvPr/>
          </p:nvGrpSpPr>
          <p:grpSpPr>
            <a:xfrm rot="2144061">
              <a:off x="5374714" y="4879452"/>
              <a:ext cx="2060325" cy="1809782"/>
              <a:chOff x="5609429" y="4879452"/>
              <a:chExt cx="2060325" cy="1809782"/>
            </a:xfrm>
          </p:grpSpPr>
          <p:cxnSp>
            <p:nvCxnSpPr>
              <p:cNvPr id="975" name="Google Shape;975;p65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76" name="Google Shape;976;p65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977" name="Google Shape;977;p65"/>
            <p:cNvSpPr/>
            <p:nvPr/>
          </p:nvSpPr>
          <p:spPr>
            <a:xfrm>
              <a:off x="5479620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8" name="Google Shape;978;p65"/>
            <p:cNvSpPr/>
            <p:nvPr/>
          </p:nvSpPr>
          <p:spPr>
            <a:xfrm>
              <a:off x="6025971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9" name="Google Shape;979;p65"/>
            <p:cNvSpPr/>
            <p:nvPr/>
          </p:nvSpPr>
          <p:spPr>
            <a:xfrm>
              <a:off x="5959122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0" name="Google Shape;980;p65"/>
            <p:cNvSpPr/>
            <p:nvPr/>
          </p:nvSpPr>
          <p:spPr>
            <a:xfrm>
              <a:off x="6706020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1" name="Google Shape;981;p65"/>
            <p:cNvSpPr/>
            <p:nvPr/>
          </p:nvSpPr>
          <p:spPr>
            <a:xfrm>
              <a:off x="6802745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2" name="Google Shape;982;p65"/>
            <p:cNvSpPr/>
            <p:nvPr/>
          </p:nvSpPr>
          <p:spPr>
            <a:xfrm>
              <a:off x="7024113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83" name="Google Shape;983;p65"/>
          <p:cNvGrpSpPr/>
          <p:nvPr/>
        </p:nvGrpSpPr>
        <p:grpSpPr>
          <a:xfrm>
            <a:off x="7391028" y="5731949"/>
            <a:ext cx="2060294" cy="185976"/>
            <a:chOff x="7391028" y="5731949"/>
            <a:chExt cx="2060294" cy="185976"/>
          </a:xfrm>
        </p:grpSpPr>
        <p:cxnSp>
          <p:nvCxnSpPr>
            <p:cNvPr id="984" name="Google Shape;984;p65"/>
            <p:cNvCxnSpPr/>
            <p:nvPr/>
          </p:nvCxnSpPr>
          <p:spPr>
            <a:xfrm rot="18918">
              <a:off x="7391012" y="583024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85" name="Google Shape;985;p65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6" name="Google Shape;986;p65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7" name="Google Shape;987;p65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8" name="Google Shape;988;p65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9" name="Google Shape;989;p65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0" name="Google Shape;990;p65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991" name="Google Shape;991;p65"/>
          <p:cNvCxnSpPr/>
          <p:nvPr/>
        </p:nvCxnSpPr>
        <p:spPr>
          <a:xfrm>
            <a:off x="9734115" y="5835914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2" name="Google Shape;992;p65"/>
          <p:cNvCxnSpPr/>
          <p:nvPr/>
        </p:nvCxnSpPr>
        <p:spPr>
          <a:xfrm>
            <a:off x="10764278" y="4895686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93" name="Google Shape;993;p65"/>
          <p:cNvGrpSpPr/>
          <p:nvPr/>
        </p:nvGrpSpPr>
        <p:grpSpPr>
          <a:xfrm rot="2183881">
            <a:off x="9761774" y="4883880"/>
            <a:ext cx="2070253" cy="1821093"/>
            <a:chOff x="7386242" y="4884362"/>
            <a:chExt cx="2070253" cy="1821093"/>
          </a:xfrm>
        </p:grpSpPr>
        <p:grpSp>
          <p:nvGrpSpPr>
            <p:cNvPr id="994" name="Google Shape;994;p65"/>
            <p:cNvGrpSpPr/>
            <p:nvPr/>
          </p:nvGrpSpPr>
          <p:grpSpPr>
            <a:xfrm rot="18918">
              <a:off x="7391206" y="4890017"/>
              <a:ext cx="2060325" cy="1809782"/>
              <a:chOff x="5609429" y="4879452"/>
              <a:chExt cx="2060325" cy="1809782"/>
            </a:xfrm>
          </p:grpSpPr>
          <p:cxnSp>
            <p:nvCxnSpPr>
              <p:cNvPr id="995" name="Google Shape;995;p65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96" name="Google Shape;996;p65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997" name="Google Shape;997;p65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8" name="Google Shape;998;p65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9" name="Google Shape;999;p65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0" name="Google Shape;1000;p65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1" name="Google Shape;1001;p65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2" name="Google Shape;1002;p65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>
          <a:extLst>
            <a:ext uri="{FF2B5EF4-FFF2-40B4-BE49-F238E27FC236}">
              <a16:creationId xmlns:a16="http://schemas.microsoft.com/office/drawing/2014/main" id="{34553F71-706F-FB87-49E4-4A2816DCB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66">
            <a:extLst>
              <a:ext uri="{FF2B5EF4-FFF2-40B4-BE49-F238E27FC236}">
                <a16:creationId xmlns:a16="http://schemas.microsoft.com/office/drawing/2014/main" id="{95AC2C5B-BE25-B65D-3B17-480797382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Sketch of PCA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5C7F97-89FE-E608-73CC-E19370FD1EF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3974" y="966368"/>
                <a:ext cx="10515600" cy="2039539"/>
              </a:xfrm>
            </p:spPr>
            <p:txBody>
              <a:bodyPr/>
              <a:lstStyle/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Select "best"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Project down: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Reconstruct up: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5C7F97-89FE-E608-73CC-E19370FD1E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3974" y="966368"/>
                <a:ext cx="10515600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072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68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Select “Best” Vector</a:t>
            </a:r>
            <a:endParaRPr/>
          </a:p>
        </p:txBody>
      </p:sp>
      <p:sp>
        <p:nvSpPr>
          <p:cNvPr id="1021" name="Google Shape;1021;p68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Reconstruction Error vs Variance of Projection</a:t>
            </a:r>
            <a:endParaRPr/>
          </a:p>
        </p:txBody>
      </p:sp>
      <p:grpSp>
        <p:nvGrpSpPr>
          <p:cNvPr id="1022" name="Google Shape;1022;p68"/>
          <p:cNvGrpSpPr/>
          <p:nvPr/>
        </p:nvGrpSpPr>
        <p:grpSpPr>
          <a:xfrm>
            <a:off x="1124301" y="2113956"/>
            <a:ext cx="10003632" cy="1515069"/>
            <a:chOff x="1559718" y="2023590"/>
            <a:chExt cx="7970035" cy="1150103"/>
          </a:xfrm>
        </p:grpSpPr>
        <p:sp>
          <p:nvSpPr>
            <p:cNvPr id="1023" name="Google Shape;1023;p68"/>
            <p:cNvSpPr/>
            <p:nvPr/>
          </p:nvSpPr>
          <p:spPr>
            <a:xfrm>
              <a:off x="3690581" y="202359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4" name="Google Shape;1024;p68"/>
            <p:cNvSpPr/>
            <p:nvPr/>
          </p:nvSpPr>
          <p:spPr>
            <a:xfrm>
              <a:off x="3194140" y="264414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5" name="Google Shape;1025;p68"/>
            <p:cNvSpPr/>
            <p:nvPr/>
          </p:nvSpPr>
          <p:spPr>
            <a:xfrm>
              <a:off x="2634731" y="218602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6" name="Google Shape;1026;p68"/>
            <p:cNvSpPr/>
            <p:nvPr/>
          </p:nvSpPr>
          <p:spPr>
            <a:xfrm>
              <a:off x="2168405" y="297787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7" name="Google Shape;1027;p68"/>
            <p:cNvSpPr/>
            <p:nvPr/>
          </p:nvSpPr>
          <p:spPr>
            <a:xfrm>
              <a:off x="1559718" y="274699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8" name="Google Shape;1028;p68"/>
            <p:cNvSpPr/>
            <p:nvPr/>
          </p:nvSpPr>
          <p:spPr>
            <a:xfrm>
              <a:off x="9396056" y="208886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9" name="Google Shape;1029;p68"/>
            <p:cNvSpPr/>
            <p:nvPr/>
          </p:nvSpPr>
          <p:spPr>
            <a:xfrm>
              <a:off x="8899615" y="2709412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0" name="Google Shape;1030;p68"/>
            <p:cNvSpPr/>
            <p:nvPr/>
          </p:nvSpPr>
          <p:spPr>
            <a:xfrm>
              <a:off x="8340206" y="225129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1" name="Google Shape;1031;p68"/>
            <p:cNvSpPr/>
            <p:nvPr/>
          </p:nvSpPr>
          <p:spPr>
            <a:xfrm>
              <a:off x="7873880" y="304315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2" name="Google Shape;1032;p68"/>
            <p:cNvSpPr/>
            <p:nvPr/>
          </p:nvSpPr>
          <p:spPr>
            <a:xfrm>
              <a:off x="7265193" y="281226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Poll 2 &amp; Poll 3</a:t>
            </a:r>
            <a:endParaRPr/>
          </a:p>
        </p:txBody>
      </p:sp>
      <p:sp>
        <p:nvSpPr>
          <p:cNvPr id="1038" name="Google Shape;1038;p6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252510" cy="269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Consider the two projections below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>
                <a:solidFill>
                  <a:schemeClr val="dk1"/>
                </a:solidFill>
              </a:rPr>
              <a:t>Poll 2: Which maximizes the variance?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>
                <a:solidFill>
                  <a:schemeClr val="dk1"/>
                </a:solidFill>
              </a:rPr>
              <a:t>Poll 3: Which minimizes the reconstruction error?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1039" name="Google Shape;1039;p69"/>
          <p:cNvSpPr txBox="1"/>
          <p:nvPr/>
        </p:nvSpPr>
        <p:spPr>
          <a:xfrm>
            <a:off x="1014690" y="2875798"/>
            <a:ext cx="2330230" cy="33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Option A</a:t>
            </a:r>
            <a:endParaRPr/>
          </a:p>
        </p:txBody>
      </p:sp>
      <p:sp>
        <p:nvSpPr>
          <p:cNvPr id="1040" name="Google Shape;1040;p69"/>
          <p:cNvSpPr txBox="1"/>
          <p:nvPr/>
        </p:nvSpPr>
        <p:spPr>
          <a:xfrm>
            <a:off x="4892856" y="2859764"/>
            <a:ext cx="2330230" cy="33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Option B</a:t>
            </a:r>
            <a:endParaRPr/>
          </a:p>
        </p:txBody>
      </p:sp>
      <p:cxnSp>
        <p:nvCxnSpPr>
          <p:cNvPr id="1041" name="Google Shape;1041;p69"/>
          <p:cNvCxnSpPr/>
          <p:nvPr/>
        </p:nvCxnSpPr>
        <p:spPr>
          <a:xfrm rot="10800000" flipH="1">
            <a:off x="956802" y="3593930"/>
            <a:ext cx="2913644" cy="2585145"/>
          </a:xfrm>
          <a:prstGeom prst="straightConnector1">
            <a:avLst/>
          </a:prstGeom>
          <a:noFill/>
          <a:ln w="25400" cap="flat" cmpd="sng">
            <a:solidFill>
              <a:srgbClr val="C32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2" name="Google Shape;1042;p69"/>
          <p:cNvCxnSpPr/>
          <p:nvPr/>
        </p:nvCxnSpPr>
        <p:spPr>
          <a:xfrm>
            <a:off x="5560532" y="3831947"/>
            <a:ext cx="2468904" cy="2150977"/>
          </a:xfrm>
          <a:prstGeom prst="straightConnector1">
            <a:avLst/>
          </a:prstGeom>
          <a:noFill/>
          <a:ln w="25400" cap="flat" cmpd="sng">
            <a:solidFill>
              <a:srgbClr val="C32D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3" name="Google Shape;1043;p69"/>
          <p:cNvSpPr/>
          <p:nvPr/>
        </p:nvSpPr>
        <p:spPr>
          <a:xfrm>
            <a:off x="1733577" y="4462561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4" name="Google Shape;1044;p69"/>
          <p:cNvSpPr/>
          <p:nvPr/>
        </p:nvSpPr>
        <p:spPr>
          <a:xfrm>
            <a:off x="2279928" y="4405816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5" name="Google Shape;1045;p69"/>
          <p:cNvSpPr/>
          <p:nvPr/>
        </p:nvSpPr>
        <p:spPr>
          <a:xfrm>
            <a:off x="2213079" y="386873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6" name="Google Shape;1046;p69"/>
          <p:cNvSpPr/>
          <p:nvPr/>
        </p:nvSpPr>
        <p:spPr>
          <a:xfrm>
            <a:off x="2959977" y="459310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7" name="Google Shape;1047;p69"/>
          <p:cNvSpPr/>
          <p:nvPr/>
        </p:nvSpPr>
        <p:spPr>
          <a:xfrm>
            <a:off x="3056702" y="534707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8" name="Google Shape;1048;p69"/>
          <p:cNvSpPr/>
          <p:nvPr/>
        </p:nvSpPr>
        <p:spPr>
          <a:xfrm>
            <a:off x="3278070" y="5067186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49" name="Google Shape;1049;p69"/>
          <p:cNvGrpSpPr/>
          <p:nvPr/>
        </p:nvGrpSpPr>
        <p:grpSpPr>
          <a:xfrm>
            <a:off x="1847695" y="3995121"/>
            <a:ext cx="1449955" cy="1371076"/>
            <a:chOff x="307106" y="3994912"/>
            <a:chExt cx="1449955" cy="1371076"/>
          </a:xfrm>
        </p:grpSpPr>
        <p:cxnSp>
          <p:nvCxnSpPr>
            <p:cNvPr id="1050" name="Google Shape;1050;p69"/>
            <p:cNvCxnSpPr>
              <a:stCxn id="1043" idx="5"/>
            </p:cNvCxnSpPr>
            <p:nvPr/>
          </p:nvCxnSpPr>
          <p:spPr>
            <a:xfrm>
              <a:off x="307106" y="4573777"/>
              <a:ext cx="432300" cy="4368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1" name="Google Shape;1051;p69"/>
            <p:cNvCxnSpPr/>
            <p:nvPr/>
          </p:nvCxnSpPr>
          <p:spPr>
            <a:xfrm>
              <a:off x="803885" y="3994912"/>
              <a:ext cx="482564" cy="486974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2" name="Google Shape;1052;p69"/>
            <p:cNvCxnSpPr/>
            <p:nvPr/>
          </p:nvCxnSpPr>
          <p:spPr>
            <a:xfrm>
              <a:off x="1311803" y="4477353"/>
              <a:ext cx="174433" cy="19114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3" name="Google Shape;1053;p69"/>
            <p:cNvCxnSpPr>
              <a:endCxn id="1047" idx="1"/>
            </p:cNvCxnSpPr>
            <p:nvPr/>
          </p:nvCxnSpPr>
          <p:spPr>
            <a:xfrm>
              <a:off x="1000492" y="4834988"/>
              <a:ext cx="535200" cy="5310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4" name="Google Shape;1054;p69"/>
            <p:cNvCxnSpPr>
              <a:endCxn id="1048" idx="1"/>
            </p:cNvCxnSpPr>
            <p:nvPr/>
          </p:nvCxnSpPr>
          <p:spPr>
            <a:xfrm>
              <a:off x="1221860" y="4592895"/>
              <a:ext cx="535200" cy="4932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5" name="Google Shape;1055;p69"/>
            <p:cNvCxnSpPr/>
            <p:nvPr/>
          </p:nvCxnSpPr>
          <p:spPr>
            <a:xfrm>
              <a:off x="859935" y="4517916"/>
              <a:ext cx="174433" cy="19114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056" name="Google Shape;1056;p69"/>
          <p:cNvSpPr/>
          <p:nvPr/>
        </p:nvSpPr>
        <p:spPr>
          <a:xfrm>
            <a:off x="5918150" y="454389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7" name="Google Shape;1057;p69"/>
          <p:cNvSpPr/>
          <p:nvPr/>
        </p:nvSpPr>
        <p:spPr>
          <a:xfrm>
            <a:off x="6464501" y="448715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8" name="Google Shape;1058;p69"/>
          <p:cNvSpPr/>
          <p:nvPr/>
        </p:nvSpPr>
        <p:spPr>
          <a:xfrm>
            <a:off x="6397652" y="395007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9" name="Google Shape;1059;p69"/>
          <p:cNvSpPr/>
          <p:nvPr/>
        </p:nvSpPr>
        <p:spPr>
          <a:xfrm>
            <a:off x="7144550" y="467444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0" name="Google Shape;1060;p69"/>
          <p:cNvSpPr/>
          <p:nvPr/>
        </p:nvSpPr>
        <p:spPr>
          <a:xfrm>
            <a:off x="7241275" y="542841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1" name="Google Shape;1061;p69"/>
          <p:cNvSpPr/>
          <p:nvPr/>
        </p:nvSpPr>
        <p:spPr>
          <a:xfrm>
            <a:off x="7462643" y="514852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62" name="Google Shape;1062;p69"/>
          <p:cNvGrpSpPr/>
          <p:nvPr/>
        </p:nvGrpSpPr>
        <p:grpSpPr>
          <a:xfrm>
            <a:off x="6032268" y="4068847"/>
            <a:ext cx="1449955" cy="1297302"/>
            <a:chOff x="4508268" y="4003954"/>
            <a:chExt cx="1449955" cy="1297302"/>
          </a:xfrm>
        </p:grpSpPr>
        <p:cxnSp>
          <p:nvCxnSpPr>
            <p:cNvPr id="1063" name="Google Shape;1063;p69"/>
            <p:cNvCxnSpPr>
              <a:stCxn id="1056" idx="7"/>
            </p:cNvCxnSpPr>
            <p:nvPr/>
          </p:nvCxnSpPr>
          <p:spPr>
            <a:xfrm rot="10800000" flipH="1">
              <a:off x="4508268" y="4340924"/>
              <a:ext cx="134100" cy="1572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64" name="Google Shape;1064;p69"/>
            <p:cNvCxnSpPr/>
            <p:nvPr/>
          </p:nvCxnSpPr>
          <p:spPr>
            <a:xfrm rot="10800000" flipH="1">
              <a:off x="4699787" y="4003954"/>
              <a:ext cx="240713" cy="25978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65" name="Google Shape;1065;p69"/>
            <p:cNvCxnSpPr/>
            <p:nvPr/>
          </p:nvCxnSpPr>
          <p:spPr>
            <a:xfrm rot="10800000" flipH="1">
              <a:off x="5446685" y="4708549"/>
              <a:ext cx="240713" cy="25978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66" name="Google Shape;1066;p69"/>
            <p:cNvCxnSpPr>
              <a:endCxn id="1061" idx="3"/>
            </p:cNvCxnSpPr>
            <p:nvPr/>
          </p:nvCxnSpPr>
          <p:spPr>
            <a:xfrm rot="10800000" flipH="1">
              <a:off x="5850822" y="5195056"/>
              <a:ext cx="107400" cy="1062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2" name="Google Shape;1072;p70"/>
          <p:cNvCxnSpPr/>
          <p:nvPr/>
        </p:nvCxnSpPr>
        <p:spPr>
          <a:xfrm rot="10800000" flipH="1">
            <a:off x="663282" y="2609882"/>
            <a:ext cx="4282776" cy="987028"/>
          </a:xfrm>
          <a:prstGeom prst="straightConnector1">
            <a:avLst/>
          </a:prstGeom>
          <a:noFill/>
          <a:ln w="50800" cap="rnd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3" name="Google Shape;1073;p70"/>
          <p:cNvCxnSpPr/>
          <p:nvPr/>
        </p:nvCxnSpPr>
        <p:spPr>
          <a:xfrm rot="10800000" flipH="1">
            <a:off x="7577384" y="2724884"/>
            <a:ext cx="4282776" cy="987028"/>
          </a:xfrm>
          <a:prstGeom prst="straightConnector1">
            <a:avLst/>
          </a:prstGeom>
          <a:noFill/>
          <a:ln w="50800" cap="rnd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4" name="Google Shape;1074;p70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Select “Best” Vector</a:t>
            </a:r>
            <a:endParaRPr/>
          </a:p>
        </p:txBody>
      </p:sp>
      <p:sp>
        <p:nvSpPr>
          <p:cNvPr id="1075" name="Google Shape;1075;p70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Reconstruction Error vs Variance of Projection</a:t>
            </a:r>
            <a:endParaRPr/>
          </a:p>
        </p:txBody>
      </p:sp>
      <p:grpSp>
        <p:nvGrpSpPr>
          <p:cNvPr id="1076" name="Google Shape;1076;p70"/>
          <p:cNvGrpSpPr/>
          <p:nvPr/>
        </p:nvGrpSpPr>
        <p:grpSpPr>
          <a:xfrm>
            <a:off x="1124301" y="2113956"/>
            <a:ext cx="10003632" cy="1515069"/>
            <a:chOff x="1559718" y="2023590"/>
            <a:chExt cx="7970035" cy="1150103"/>
          </a:xfrm>
        </p:grpSpPr>
        <p:sp>
          <p:nvSpPr>
            <p:cNvPr id="1077" name="Google Shape;1077;p70"/>
            <p:cNvSpPr/>
            <p:nvPr/>
          </p:nvSpPr>
          <p:spPr>
            <a:xfrm>
              <a:off x="3690581" y="202359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8" name="Google Shape;1078;p70"/>
            <p:cNvSpPr/>
            <p:nvPr/>
          </p:nvSpPr>
          <p:spPr>
            <a:xfrm>
              <a:off x="3194140" y="264414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9" name="Google Shape;1079;p70"/>
            <p:cNvSpPr/>
            <p:nvPr/>
          </p:nvSpPr>
          <p:spPr>
            <a:xfrm>
              <a:off x="2634731" y="218602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0" name="Google Shape;1080;p70"/>
            <p:cNvSpPr/>
            <p:nvPr/>
          </p:nvSpPr>
          <p:spPr>
            <a:xfrm>
              <a:off x="2168405" y="297787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1" name="Google Shape;1081;p70"/>
            <p:cNvSpPr/>
            <p:nvPr/>
          </p:nvSpPr>
          <p:spPr>
            <a:xfrm>
              <a:off x="1559718" y="274699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2" name="Google Shape;1082;p70"/>
            <p:cNvSpPr/>
            <p:nvPr/>
          </p:nvSpPr>
          <p:spPr>
            <a:xfrm>
              <a:off x="9396056" y="208886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3" name="Google Shape;1083;p70"/>
            <p:cNvSpPr/>
            <p:nvPr/>
          </p:nvSpPr>
          <p:spPr>
            <a:xfrm>
              <a:off x="8899615" y="2709412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4" name="Google Shape;1084;p70"/>
            <p:cNvSpPr/>
            <p:nvPr/>
          </p:nvSpPr>
          <p:spPr>
            <a:xfrm>
              <a:off x="8340206" y="225129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5" name="Google Shape;1085;p70"/>
            <p:cNvSpPr/>
            <p:nvPr/>
          </p:nvSpPr>
          <p:spPr>
            <a:xfrm>
              <a:off x="7873880" y="304315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6" name="Google Shape;1086;p70"/>
            <p:cNvSpPr/>
            <p:nvPr/>
          </p:nvSpPr>
          <p:spPr>
            <a:xfrm>
              <a:off x="7265193" y="281226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87" name="Google Shape;1087;p70"/>
          <p:cNvSpPr txBox="1"/>
          <p:nvPr/>
        </p:nvSpPr>
        <p:spPr>
          <a:xfrm>
            <a:off x="381534" y="4086694"/>
            <a:ext cx="5588442" cy="219535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292" t="-4435" b="12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088" name="Google Shape;1088;p70"/>
          <p:cNvSpPr txBox="1"/>
          <p:nvPr/>
        </p:nvSpPr>
        <p:spPr>
          <a:xfrm>
            <a:off x="6536321" y="4073845"/>
            <a:ext cx="5026467" cy="203953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423" t="-47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PCA Objective Equivalence</a:t>
            </a:r>
            <a:endParaRPr dirty="0"/>
          </a:p>
        </p:txBody>
      </p:sp>
      <p:sp>
        <p:nvSpPr>
          <p:cNvPr id="1094" name="Google Shape;1094;p71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59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95" name="Google Shape;1095;p71"/>
          <p:cNvSpPr txBox="1"/>
          <p:nvPr/>
        </p:nvSpPr>
        <p:spPr>
          <a:xfrm>
            <a:off x="1981200" y="925332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ndara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Equivalence of Maximizing Variance and Minimizing  Reconstruction Error</a:t>
            </a:r>
            <a:endParaRPr/>
          </a:p>
        </p:txBody>
      </p:sp>
      <p:pic>
        <p:nvPicPr>
          <p:cNvPr id="1096" name="Google Shape;1096;p71"/>
          <p:cNvPicPr preferRelativeResize="0"/>
          <p:nvPr/>
        </p:nvPicPr>
        <p:blipFill rotWithShape="1">
          <a:blip r:embed="rId3">
            <a:alphaModFix/>
          </a:blip>
          <a:srcRect b="5611"/>
          <a:stretch/>
        </p:blipFill>
        <p:spPr>
          <a:xfrm>
            <a:off x="3095254" y="1484714"/>
            <a:ext cx="6001493" cy="4770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</a:t>
            </a:r>
            <a:endParaRPr/>
          </a:p>
        </p:txBody>
      </p:sp>
      <p:sp>
        <p:nvSpPr>
          <p:cNvPr id="373" name="Google Shape;373;p1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http://timbaumann.info/svd-image-compression-demo/</a:t>
            </a:r>
            <a:endParaRPr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F04E8-C347-228E-1910-D923453D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606" y="1956636"/>
            <a:ext cx="6501880" cy="468364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Sketch of PCA</a:t>
            </a:r>
            <a:endParaRPr/>
          </a:p>
        </p:txBody>
      </p:sp>
      <p:sp>
        <p:nvSpPr>
          <p:cNvPr id="1102" name="Google Shape;1102;p72"/>
          <p:cNvSpPr txBox="1">
            <a:spLocks noGrp="1"/>
          </p:cNvSpPr>
          <p:nvPr>
            <p:ph type="body" idx="1"/>
          </p:nvPr>
        </p:nvSpPr>
        <p:spPr>
          <a:xfrm>
            <a:off x="552099" y="3181350"/>
            <a:ext cx="10515600" cy="304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71457" b="-36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35BBE2DC-48CB-8A00-083D-1C053A0919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974" y="966368"/>
                <a:ext cx="10515600" cy="2039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2F5496"/>
                  </a:buClr>
                  <a:buSzPts val="2800"/>
                  <a:buFont typeface="Noto Sans Symbols"/>
                  <a:buNone/>
                  <a:defRPr sz="28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810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Char char="▪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Char char="▪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oto Sans Symbols"/>
                  <a:buChar char="▪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oto Sans Symbols"/>
                  <a:buChar char="▪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Select "best"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Project down: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  ∀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Reconstruct up: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35BBE2DC-48CB-8A00-083D-1C053A091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74" y="966368"/>
                <a:ext cx="10515600" cy="20395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PCA Eigenvalues and Eigenvectors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38B95-75D1-43F8-A0D4-A9680B342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7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PCA: The First Principal Component</a:t>
            </a:r>
            <a:endParaRPr/>
          </a:p>
        </p:txBody>
      </p:sp>
      <p:sp>
        <p:nvSpPr>
          <p:cNvPr id="1114" name="Google Shape;1114;p7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Use method of Lagrange multipliers to show that the first principle component is an eigenvalue of the covariance matrix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7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Poll 4</a:t>
            </a:r>
            <a:endParaRPr/>
          </a:p>
        </p:txBody>
      </p:sp>
      <p:sp>
        <p:nvSpPr>
          <p:cNvPr id="1120" name="Google Shape;1120;p7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252510" cy="269780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137" t="-3845" r="-323" b="-567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PCA: the First Principal Component</a:t>
            </a:r>
            <a:endParaRPr dirty="0"/>
          </a:p>
        </p:txBody>
      </p:sp>
      <p:sp>
        <p:nvSpPr>
          <p:cNvPr id="1126" name="Google Shape;1126;p76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64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127" name="Google Shape;1127;p76"/>
          <p:cNvGrpSpPr/>
          <p:nvPr/>
        </p:nvGrpSpPr>
        <p:grpSpPr>
          <a:xfrm>
            <a:off x="3360058" y="1219200"/>
            <a:ext cx="5843186" cy="5238750"/>
            <a:chOff x="3360058" y="1219200"/>
            <a:chExt cx="5843186" cy="5238750"/>
          </a:xfrm>
        </p:grpSpPr>
        <p:pic>
          <p:nvPicPr>
            <p:cNvPr id="1128" name="Google Shape;1128;p76"/>
            <p:cNvPicPr preferRelativeResize="0"/>
            <p:nvPr/>
          </p:nvPicPr>
          <p:blipFill rotWithShape="1">
            <a:blip r:embed="rId3">
              <a:alphaModFix/>
            </a:blip>
            <a:srcRect b="29585"/>
            <a:stretch/>
          </p:blipFill>
          <p:spPr>
            <a:xfrm>
              <a:off x="3360058" y="1219200"/>
              <a:ext cx="5843186" cy="52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18658" y="1424037"/>
              <a:ext cx="1334867" cy="2421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PCA: The Next Principal Component</a:t>
            </a:r>
            <a:endParaRPr dirty="0"/>
          </a:p>
        </p:txBody>
      </p:sp>
      <p:sp>
        <p:nvSpPr>
          <p:cNvPr id="1135" name="Google Shape;1135;p7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Compute the next principal component from the residuals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78"/>
          <p:cNvSpPr/>
          <p:nvPr/>
        </p:nvSpPr>
        <p:spPr>
          <a:xfrm>
            <a:off x="2275439" y="2530040"/>
            <a:ext cx="6386465" cy="11466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ndara"/>
              <a:buNone/>
            </a:pPr>
            <a:endParaRPr sz="1800" b="0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42" name="Google Shape;1142;p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ndara"/>
              <a:buNone/>
            </a:pPr>
            <a:r>
              <a:rPr lang="en-US" sz="3600" dirty="0"/>
              <a:t>Principal Component Analysis (PCA)</a:t>
            </a:r>
            <a:endParaRPr dirty="0"/>
          </a:p>
        </p:txBody>
      </p:sp>
      <p:sp>
        <p:nvSpPr>
          <p:cNvPr id="1143" name="Google Shape;1143;p78"/>
          <p:cNvSpPr txBox="1"/>
          <p:nvPr/>
        </p:nvSpPr>
        <p:spPr>
          <a:xfrm>
            <a:off x="1752600" y="1066801"/>
            <a:ext cx="6781800" cy="8130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168" t="-2255" b="-1428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4" name="Google Shape;1144;p78"/>
          <p:cNvSpPr txBox="1"/>
          <p:nvPr/>
        </p:nvSpPr>
        <p:spPr>
          <a:xfrm>
            <a:off x="1752600" y="1981201"/>
            <a:ext cx="7086600" cy="4308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118" t="-9858" b="-2675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5" name="Google Shape;1145;p78"/>
          <p:cNvSpPr txBox="1"/>
          <p:nvPr/>
        </p:nvSpPr>
        <p:spPr>
          <a:xfrm>
            <a:off x="2362201" y="2565738"/>
            <a:ext cx="6386465" cy="10156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050" t="-3590" b="-957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6" name="Google Shape;1146;p78"/>
          <p:cNvSpPr txBox="1"/>
          <p:nvPr/>
        </p:nvSpPr>
        <p:spPr>
          <a:xfrm>
            <a:off x="1905000" y="3886200"/>
            <a:ext cx="5791200" cy="40011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157" t="-9228" b="-261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7" name="Google Shape;1147;p78"/>
          <p:cNvSpPr txBox="1"/>
          <p:nvPr/>
        </p:nvSpPr>
        <p:spPr>
          <a:xfrm>
            <a:off x="1752600" y="4495800"/>
            <a:ext cx="8686800" cy="70788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631" t="-5171" b="-137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8" name="Google Shape;1148;p78"/>
          <p:cNvSpPr txBox="1"/>
          <p:nvPr/>
        </p:nvSpPr>
        <p:spPr>
          <a:xfrm>
            <a:off x="1752600" y="5279886"/>
            <a:ext cx="8077200" cy="70788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678" t="-4308" b="-146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9" name="Google Shape;1149;p78"/>
          <p:cNvSpPr txBox="1"/>
          <p:nvPr/>
        </p:nvSpPr>
        <p:spPr>
          <a:xfrm>
            <a:off x="1790700" y="6076890"/>
            <a:ext cx="26289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And so on …</a:t>
            </a:r>
            <a:endParaRPr/>
          </a:p>
        </p:txBody>
      </p:sp>
      <p:sp>
        <p:nvSpPr>
          <p:cNvPr id="1150" name="Google Shape;1150;p78"/>
          <p:cNvSpPr txBox="1"/>
          <p:nvPr/>
        </p:nvSpPr>
        <p:spPr>
          <a:xfrm>
            <a:off x="1524001" y="6541794"/>
            <a:ext cx="4728039" cy="34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ndara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Slide from Nina Balcan</a:t>
            </a:r>
            <a:endParaRPr sz="1400" b="0" i="0" u="none" strike="noStrike" cap="none">
              <a:solidFill>
                <a:srgbClr val="7F7F7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51" name="Google Shape;1151;p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57769" y="1283942"/>
            <a:ext cx="2022086" cy="1435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/>
              <a:t>How Many PCs?</a:t>
            </a:r>
            <a:endParaRPr/>
          </a:p>
        </p:txBody>
      </p:sp>
      <p:sp>
        <p:nvSpPr>
          <p:cNvPr id="1157" name="Google Shape;1157;p7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For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 original dimensions, sample covariance matrix is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x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, and has up to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 eigenvectors. So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 PCs.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Where does dimensionality reduction come from?</a:t>
            </a:r>
            <a:endParaRPr sz="1600"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US" sz="1800"/>
              <a:t>	Can </a:t>
            </a:r>
            <a:r>
              <a:rPr lang="en-US" sz="1800" i="1">
                <a:solidFill>
                  <a:srgbClr val="0066FF"/>
                </a:solidFill>
              </a:rPr>
              <a:t>ignore </a:t>
            </a:r>
            <a:r>
              <a:rPr lang="en-US" sz="1800">
                <a:solidFill>
                  <a:srgbClr val="0066FF"/>
                </a:solidFill>
              </a:rPr>
              <a:t>the components of lesser significance</a:t>
            </a:r>
            <a:r>
              <a:rPr lang="en-US" sz="1800"/>
              <a:t>. </a:t>
            </a:r>
            <a:endParaRPr/>
          </a:p>
        </p:txBody>
      </p:sp>
      <p:sp>
        <p:nvSpPr>
          <p:cNvPr id="1161" name="Google Shape;1161;p79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67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60" name="Google Shape;1160;p79"/>
          <p:cNvSpPr txBox="1">
            <a:spLocks noGrp="1"/>
          </p:cNvSpPr>
          <p:nvPr>
            <p:ph type="ftr" idx="4294967295"/>
          </p:nvPr>
        </p:nvSpPr>
        <p:spPr>
          <a:xfrm>
            <a:off x="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© Eric Xing @ CMU, 2006-2011</a:t>
            </a:r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aphicFrame>
        <p:nvGraphicFramePr>
          <p:cNvPr id="1158" name="Google Shape;1158;p79"/>
          <p:cNvGraphicFramePr/>
          <p:nvPr/>
        </p:nvGraphicFramePr>
        <p:xfrm>
          <a:off x="3083409" y="2426662"/>
          <a:ext cx="5576887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76887" imgH="2613025" progId="Excel.Sheet.8">
                  <p:embed/>
                </p:oleObj>
              </mc:Choice>
              <mc:Fallback>
                <p:oleObj r:id="rId3" imgW="5576887" imgH="2613025" progId="Excel.Sheet.8">
                  <p:embed/>
                  <p:pic>
                    <p:nvPicPr>
                      <p:cNvPr id="1158" name="Google Shape;1158;p7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083409" y="2426662"/>
                        <a:ext cx="5576887" cy="261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2" name="Google Shape;1162;p79"/>
          <p:cNvSpPr txBox="1"/>
          <p:nvPr/>
        </p:nvSpPr>
        <p:spPr>
          <a:xfrm>
            <a:off x="1981200" y="4966650"/>
            <a:ext cx="8229600" cy="1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You do </a:t>
            </a:r>
            <a:r>
              <a:rPr lang="en-US" sz="18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lose some information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, but if the eigenvalues are small, you don’t lose much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66FF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M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dimensions in original data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calculate</a:t>
            </a: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 M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eigenvectors and eigenvalues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choose only the first </a:t>
            </a: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D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eigenvectors, based on their eigenvalues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final data set has only </a:t>
            </a: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D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dimensions</a:t>
            </a:r>
            <a:endParaRPr sz="28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163" name="Google Shape;1163;p79"/>
          <p:cNvCxnSpPr/>
          <p:nvPr/>
        </p:nvCxnSpPr>
        <p:spPr>
          <a:xfrm>
            <a:off x="3856384" y="4214191"/>
            <a:ext cx="4505739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64" name="Google Shape;1164;p79"/>
          <p:cNvGrpSpPr/>
          <p:nvPr/>
        </p:nvGrpSpPr>
        <p:grpSpPr>
          <a:xfrm>
            <a:off x="5264318" y="2482319"/>
            <a:ext cx="4014084" cy="857896"/>
            <a:chOff x="-187137" y="5092569"/>
            <a:chExt cx="4014084" cy="857896"/>
          </a:xfrm>
        </p:grpSpPr>
        <p:sp>
          <p:nvSpPr>
            <p:cNvPr id="1165" name="Google Shape;1165;p79"/>
            <p:cNvSpPr txBox="1"/>
            <p:nvPr/>
          </p:nvSpPr>
          <p:spPr>
            <a:xfrm>
              <a:off x="657798" y="5092569"/>
              <a:ext cx="3169149" cy="651499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rmAutofit fontScale="55000" lnSpcReduction="2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rPr>
                <a:t>Variance (%) = ratio of variance along given principal component to total variance of all principal components</a:t>
              </a:r>
              <a:endParaRPr/>
            </a:p>
          </p:txBody>
        </p:sp>
        <p:sp>
          <p:nvSpPr>
            <p:cNvPr id="1166" name="Google Shape;1166;p79"/>
            <p:cNvSpPr/>
            <p:nvPr/>
          </p:nvSpPr>
          <p:spPr>
            <a:xfrm rot="-1438423">
              <a:off x="-119102" y="5347382"/>
              <a:ext cx="695614" cy="4825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ndar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SVD for PCA</a:t>
            </a:r>
            <a:endParaRPr/>
          </a:p>
        </p:txBody>
      </p:sp>
      <p:sp>
        <p:nvSpPr>
          <p:cNvPr id="1178" name="Google Shape;1178;p81"/>
          <p:cNvSpPr txBox="1"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1806" b="-76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SVD for PCA</a:t>
            </a:r>
            <a:endParaRPr dirty="0"/>
          </a:p>
        </p:txBody>
      </p:sp>
      <p:sp>
        <p:nvSpPr>
          <p:cNvPr id="1190" name="Google Shape;1190;p8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69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91" name="Google Shape;1191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8845" y="997096"/>
            <a:ext cx="5597481" cy="105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8845" y="2241105"/>
            <a:ext cx="5597481" cy="439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5571" y="1938241"/>
            <a:ext cx="2374470" cy="2981518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</a:t>
            </a:r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http://timbaumann.info/svd-image-compression-demo/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https://cs.stanford.edu/people/karpathy/convnetjs/demo/autoencoder.html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Feature Learning</a:t>
            </a:r>
            <a:endParaRPr dirty="0"/>
          </a:p>
        </p:txBody>
      </p:sp>
      <p:sp>
        <p:nvSpPr>
          <p:cNvPr id="500" name="Google Shape;500;p32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6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dirty="0"/>
              <a:t>Learning a lower dimensional representation of our data rather than doing feature engineering to represent the data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dirty="0"/>
              <a:t>Also called </a:t>
            </a:r>
            <a:r>
              <a:rPr lang="en-US" dirty="0">
                <a:solidFill>
                  <a:srgbClr val="7030A0"/>
                </a:solidFill>
              </a:rPr>
              <a:t>feature embedding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dirty="0"/>
              <a:t>(embedding data in a lower/different dimensional space)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EE49-417F-2F83-417C-15D5990E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F80B3FD2-B75D-8C3A-744F-C9CF3CA52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286" r="3920" b="2332"/>
          <a:stretch/>
        </p:blipFill>
        <p:spPr>
          <a:xfrm>
            <a:off x="3342968" y="1649438"/>
            <a:ext cx="5024285" cy="5134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B7211-D5F2-F914-111C-711902D8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A12A9-6CF4-E5BE-E691-0EA01BD0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43488" cy="2039539"/>
          </a:xfrm>
        </p:spPr>
        <p:txBody>
          <a:bodyPr/>
          <a:lstStyle/>
          <a:p>
            <a:r>
              <a:rPr lang="en-US" dirty="0"/>
              <a:t>Vector representation for each token in vocabulary (initially random)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2D08A-67C4-8014-F87C-0A60DF34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0" y="2807896"/>
            <a:ext cx="2633506" cy="24446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F1EEA-B9CB-CF99-52B1-B0DC6230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44" y="2806080"/>
            <a:ext cx="2629873" cy="244825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76E054-83FA-630C-AD07-CD8371696A77}"/>
                  </a:ext>
                </a:extLst>
              </p:cNvPr>
              <p:cNvSpPr txBox="1"/>
              <p:nvPr/>
            </p:nvSpPr>
            <p:spPr>
              <a:xfrm>
                <a:off x="425331" y="2279144"/>
                <a:ext cx="2574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Previous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76E054-83FA-630C-AD07-CD8371696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31" y="2279144"/>
                <a:ext cx="2574558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D4E6B-4FF8-8970-CF3B-04093D7591AF}"/>
                  </a:ext>
                </a:extLst>
              </p:cNvPr>
              <p:cNvSpPr txBox="1"/>
              <p:nvPr/>
            </p:nvSpPr>
            <p:spPr>
              <a:xfrm>
                <a:off x="8909520" y="2223743"/>
                <a:ext cx="2574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Next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D4E6B-4FF8-8970-CF3B-04093D75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520" y="2223743"/>
                <a:ext cx="2574558" cy="523220"/>
              </a:xfrm>
              <a:prstGeom prst="rect">
                <a:avLst/>
              </a:prstGeom>
              <a:blipFill>
                <a:blip r:embed="rId6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350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_PowerPoint_Template">
  <a:themeElements>
    <a:clrScheme name="">
      <a:dk1>
        <a:srgbClr val="1E4191"/>
      </a:dk1>
      <a:lt1>
        <a:srgbClr val="FFFFFF"/>
      </a:lt1>
      <a:dk2>
        <a:srgbClr val="FF6600"/>
      </a:dk2>
      <a:lt2>
        <a:srgbClr val="00AA50"/>
      </a:lt2>
      <a:accent1>
        <a:srgbClr val="9B50D7"/>
      </a:accent1>
      <a:accent2>
        <a:srgbClr val="28B9F5"/>
      </a:accent2>
      <a:accent3>
        <a:srgbClr val="FFFFFF"/>
      </a:accent3>
      <a:accent4>
        <a:srgbClr val="18367B"/>
      </a:accent4>
      <a:accent5>
        <a:srgbClr val="CBB3E8"/>
      </a:accent5>
      <a:accent6>
        <a:srgbClr val="23A7DE"/>
      </a:accent6>
      <a:hlink>
        <a:srgbClr val="CD0078"/>
      </a:hlink>
      <a:folHlink>
        <a:srgbClr val="23E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1388</Words>
  <Application>Microsoft Macintosh PowerPoint</Application>
  <PresentationFormat>Widescreen</PresentationFormat>
  <Paragraphs>317</Paragraphs>
  <Slides>69</Slides>
  <Notes>67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Lato</vt:lpstr>
      <vt:lpstr>Calibri</vt:lpstr>
      <vt:lpstr>Cambria Math</vt:lpstr>
      <vt:lpstr>Wingdings</vt:lpstr>
      <vt:lpstr>Candara</vt:lpstr>
      <vt:lpstr>Calibri Light</vt:lpstr>
      <vt:lpstr>Noto Sans Symbols</vt:lpstr>
      <vt:lpstr>Arial</vt:lpstr>
      <vt:lpstr>Times New Roman</vt:lpstr>
      <vt:lpstr>Office Theme</vt:lpstr>
      <vt:lpstr>Office Theme</vt:lpstr>
      <vt:lpstr>GE_PowerPoint_Template</vt:lpstr>
      <vt:lpstr>2_Office Theme</vt:lpstr>
      <vt:lpstr>Excel.Sheet.8</vt:lpstr>
      <vt:lpstr>  10-315 Introduction to ML  Dimensionality Reduction: PCA, Autoencoders, and Feature Learning</vt:lpstr>
      <vt:lpstr>Learning Paradigms</vt:lpstr>
      <vt:lpstr>Outline</vt:lpstr>
      <vt:lpstr>Dimensionality Reduction</vt:lpstr>
      <vt:lpstr>Dimensionality Reduction</vt:lpstr>
      <vt:lpstr>Dimensionality Reduction</vt:lpstr>
      <vt:lpstr>Dimensionality Reduction</vt:lpstr>
      <vt:lpstr>Feature Learning</vt:lpstr>
      <vt:lpstr>Word Embeddings</vt:lpstr>
      <vt:lpstr>Learning to Organize Data</vt:lpstr>
      <vt:lpstr>Digit Autoencoder</vt:lpstr>
      <vt:lpstr>Digit Autoencoder</vt:lpstr>
      <vt:lpstr>Variational Autoencoder Demo</vt:lpstr>
      <vt:lpstr>Feature Learning</vt:lpstr>
      <vt:lpstr>Exploring Feature Space</vt:lpstr>
      <vt:lpstr>Exploring Feature Space</vt:lpstr>
      <vt:lpstr>Feature Learning</vt:lpstr>
      <vt:lpstr>Feature Learning</vt:lpstr>
      <vt:lpstr>Outline</vt:lpstr>
      <vt:lpstr>Autoencoders</vt:lpstr>
      <vt:lpstr>Exercise: Human-defined Feature Space</vt:lpstr>
      <vt:lpstr>Exercise: Human-defined Feature Space</vt:lpstr>
      <vt:lpstr>Learning to Organize Data</vt:lpstr>
      <vt:lpstr>Dimensionality Reduction with Deep Learning</vt:lpstr>
      <vt:lpstr>Dimensionality Reduction with Deep Learning</vt:lpstr>
      <vt:lpstr>Digit Autoencoder</vt:lpstr>
      <vt:lpstr>Digit Autoencoder</vt:lpstr>
      <vt:lpstr>Autoencoder objective</vt:lpstr>
      <vt:lpstr>Autoencoder objective</vt:lpstr>
      <vt:lpstr>Outline</vt:lpstr>
      <vt:lpstr>Principal Component Analysis (PCA)</vt:lpstr>
      <vt:lpstr>Dimensionality Reduction with Deep Learning</vt:lpstr>
      <vt:lpstr>Principle Component Axes</vt:lpstr>
      <vt:lpstr>PCA Dimensionality Reduction</vt:lpstr>
      <vt:lpstr>PCA Axes</vt:lpstr>
      <vt:lpstr>PCA: Pre-processing</vt:lpstr>
      <vt:lpstr>PCA: Centering Data</vt:lpstr>
      <vt:lpstr>Rotation of Data (and back)</vt:lpstr>
      <vt:lpstr>PCA Algorithm</vt:lpstr>
      <vt:lpstr>PCA Algorithm</vt:lpstr>
      <vt:lpstr>PCA Algorithm</vt:lpstr>
      <vt:lpstr>PCA Algorithm</vt:lpstr>
      <vt:lpstr>PCA Algorithm</vt:lpstr>
      <vt:lpstr>PCA Examples</vt:lpstr>
      <vt:lpstr>Projecting MNIST digits</vt:lpstr>
      <vt:lpstr>Projecting MNIST digits</vt:lpstr>
      <vt:lpstr>PowerPoint Presentation</vt:lpstr>
      <vt:lpstr>PowerPoint Presentation</vt:lpstr>
      <vt:lpstr>Growth Plate Imaging</vt:lpstr>
      <vt:lpstr>Growth Plate Imaging</vt:lpstr>
      <vt:lpstr>Outline</vt:lpstr>
      <vt:lpstr>PCA Objective</vt:lpstr>
      <vt:lpstr>Poll 1</vt:lpstr>
      <vt:lpstr>PCA Algorithm</vt:lpstr>
      <vt:lpstr>Sketch of PCA</vt:lpstr>
      <vt:lpstr>Select “Best” Vector</vt:lpstr>
      <vt:lpstr>Poll 2 &amp; Poll 3</vt:lpstr>
      <vt:lpstr>Select “Best” Vector</vt:lpstr>
      <vt:lpstr>PCA Objective Equivalence</vt:lpstr>
      <vt:lpstr>Sketch of PCA</vt:lpstr>
      <vt:lpstr>PCA Eigenvalues and Eigenvectors</vt:lpstr>
      <vt:lpstr>PCA: The First Principal Component</vt:lpstr>
      <vt:lpstr>Poll 4</vt:lpstr>
      <vt:lpstr>PCA: the First Principal Component</vt:lpstr>
      <vt:lpstr>PCA: The Next Principal Component</vt:lpstr>
      <vt:lpstr>Principal Component Analysis (PCA)</vt:lpstr>
      <vt:lpstr>How Many PCs?</vt:lpstr>
      <vt:lpstr>SVD for PCA</vt:lpstr>
      <vt:lpstr>SVD for PCA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Patrick Virtue</dc:creator>
  <cp:lastModifiedBy>Pat Virtue</cp:lastModifiedBy>
  <cp:revision>10</cp:revision>
  <dcterms:created xsi:type="dcterms:W3CDTF">2020-05-18T13:01:09Z</dcterms:created>
  <dcterms:modified xsi:type="dcterms:W3CDTF">2025-04-19T18:48:27Z</dcterms:modified>
</cp:coreProperties>
</file>