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327" r:id="rId2"/>
    <p:sldId id="2536" r:id="rId3"/>
    <p:sldId id="2470" r:id="rId4"/>
    <p:sldId id="2471" r:id="rId5"/>
    <p:sldId id="2472" r:id="rId6"/>
    <p:sldId id="2473" r:id="rId7"/>
    <p:sldId id="2534" r:id="rId8"/>
    <p:sldId id="2533" r:id="rId9"/>
    <p:sldId id="2535" r:id="rId10"/>
    <p:sldId id="2549" r:id="rId11"/>
    <p:sldId id="2542" r:id="rId12"/>
    <p:sldId id="2551" r:id="rId13"/>
    <p:sldId id="2552" r:id="rId14"/>
    <p:sldId id="2553" r:id="rId15"/>
    <p:sldId id="2545" r:id="rId16"/>
    <p:sldId id="2546" r:id="rId17"/>
    <p:sldId id="2550" r:id="rId18"/>
    <p:sldId id="2544" r:id="rId19"/>
    <p:sldId id="2543" r:id="rId20"/>
    <p:sldId id="2532" r:id="rId21"/>
    <p:sldId id="2455" r:id="rId22"/>
    <p:sldId id="2456" r:id="rId23"/>
    <p:sldId id="2457" r:id="rId24"/>
    <p:sldId id="2537" r:id="rId25"/>
    <p:sldId id="2538" r:id="rId26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903" autoAdjust="0"/>
    <p:restoredTop sz="79728" autoAdjust="0"/>
  </p:normalViewPr>
  <p:slideViewPr>
    <p:cSldViewPr snapToGrid="0">
      <p:cViewPr varScale="1">
        <p:scale>
          <a:sx n="96" d="100"/>
          <a:sy n="96" d="100"/>
        </p:scale>
        <p:origin x="7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653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2024/10/23/technology/characterai-lawsuit-teen-suicide.html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youtube.com/watch?v=2CWpZKuy-NE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ecfr.gov/current/title-21/chapter-I/subchapter-H/part-820/subpart-C?toc=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cfr.gov/current/title-21/chapter-I/subchapter-H/part-820/subpart-C?toc=1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goleansixsigma.com/failure-modes-effects-analysis-fmea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goleansixsigma.com/failure-modes-effects-analysis-fmea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ecfr.gov/current/title-21/chapter-I/subchapter-H/part-820/subpart-J/section-820.100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L1aoXingyu/pytorch-beginner/blob/master/08-AutoEncoder/simple_autoencoder.py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L1aoXingyu/pytorch-beginner/blob/master/08-AutoEncoder/simple_autoencoder.py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4" y="2310075"/>
            <a:ext cx="5354853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10-315</a:t>
            </a:r>
            <a:br>
              <a:rPr lang="en-US" sz="4600" dirty="0"/>
            </a:br>
            <a:r>
              <a:rPr lang="en-US" sz="4600" dirty="0"/>
              <a:t>Introduction to ML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Practical and Responsible ML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689471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ED576-5070-39D5-AAB9-F01F8FDD1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7AFDB-562D-5B65-6B2E-E9F5981FA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Character.AI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2C0F51-D093-0749-2208-CC1F111E7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445004-F4FB-5345-992E-498B4C43F562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B493D6-F097-E668-78A3-2BA723691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882" y="2151101"/>
            <a:ext cx="6929244" cy="20997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1307A8-8398-21D9-A959-44578D2F98AF}"/>
              </a:ext>
            </a:extLst>
          </p:cNvPr>
          <p:cNvSpPr txBox="1"/>
          <p:nvPr/>
        </p:nvSpPr>
        <p:spPr>
          <a:xfrm>
            <a:off x="418352" y="6260195"/>
            <a:ext cx="95922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https://www.nytimes.com/2024/10/23/technology/characterai-lawsuit-teen-suicide.html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C31929-32A5-6AB7-28BB-071005E3F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9956" y="1286172"/>
            <a:ext cx="5068007" cy="7716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72F86F-E4F0-B0F9-E0C3-6F6960816FC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2083" b="50668"/>
          <a:stretch/>
        </p:blipFill>
        <p:spPr>
          <a:xfrm>
            <a:off x="7893722" y="1337901"/>
            <a:ext cx="3138212" cy="12004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45AD02-BE62-CAAD-598C-84CC7EF19D5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6558"/>
          <a:stretch/>
        </p:blipFill>
        <p:spPr>
          <a:xfrm>
            <a:off x="1553882" y="4349114"/>
            <a:ext cx="9528162" cy="153789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E09F93A-A73A-F68D-01D3-CB45B19CFECE}"/>
              </a:ext>
            </a:extLst>
          </p:cNvPr>
          <p:cNvSpPr/>
          <p:nvPr/>
        </p:nvSpPr>
        <p:spPr>
          <a:xfrm>
            <a:off x="1296894" y="1069278"/>
            <a:ext cx="9944847" cy="4972934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974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9A7948-C76B-52CD-FD02-E5A6DFF22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D36DB-4512-1A12-410B-C35B98F44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Medical Imaging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9081C-9281-1AFF-C73F-7A6D164E7B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CT scanner without it's covers 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6A0B63-D735-3B4F-99AD-DF13534AD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445004-F4FB-5345-992E-498B4C43F562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6A76C8-B766-A25A-38AF-0436912E284F}"/>
              </a:ext>
            </a:extLst>
          </p:cNvPr>
          <p:cNvSpPr txBox="1"/>
          <p:nvPr/>
        </p:nvSpPr>
        <p:spPr>
          <a:xfrm>
            <a:off x="678942" y="6214029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https://www.youtube.com/watch?v=2CWpZKuy-NE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E11D19-2149-3589-AA4C-7057BD4828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023" y="1988153"/>
            <a:ext cx="6935953" cy="389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105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26E493-1FE9-6CE9-DFF4-07BEF85C9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DB2A1-1D16-D358-AA4C-70A52FAEA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Managing Risk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FDD30-F0EA-69B8-8196-89917239AA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Design Controls</a:t>
            </a:r>
          </a:p>
          <a:p>
            <a:r>
              <a:rPr lang="en-US" dirty="0"/>
              <a:t>ML Model Cards</a:t>
            </a:r>
          </a:p>
          <a:p>
            <a:r>
              <a:rPr lang="en-US" dirty="0"/>
              <a:t>Full-cycle Accountability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49CA13-7E00-D15C-8CFC-61EE1D769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445004-F4FB-5345-992E-498B4C43F56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7543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82255-CEBC-056C-BFB6-C3882DEC2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6D34B-BE2E-D0A4-E902-07EF61F6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Responsible Engineering:</a:t>
            </a:r>
            <a:br>
              <a:rPr lang="en-US" dirty="0"/>
            </a:br>
            <a:r>
              <a:rPr lang="en-US" dirty="0"/>
              <a:t>Design Controls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272ABE-C7F4-DA61-77AA-08168480AF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373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C0506-C4C6-58E5-3CDE-3EAE96AFF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A9518-57E6-5871-CA8D-98C0122BF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Responsible Engineering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BFD18-D71F-FF30-5A29-18FAEF9432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Design controls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Documentation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Verification/Validation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FMEA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CAPA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12AD40-3C90-E9A9-5BE4-5927E10CC34A}"/>
              </a:ext>
            </a:extLst>
          </p:cNvPr>
          <p:cNvSpPr txBox="1"/>
          <p:nvPr/>
        </p:nvSpPr>
        <p:spPr>
          <a:xfrm>
            <a:off x="609600" y="6146085"/>
            <a:ext cx="9156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https://www.ecfr.gov/current/title-21/chapter-I/subchapter-H/part-820/subpart-C?toc=1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381293-F1C7-DFB0-75FD-28DBB0627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4520" y="3733174"/>
            <a:ext cx="7448611" cy="21052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8C2BD6-5B00-FAB4-6BA6-C799A14E03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8031" y="3124826"/>
            <a:ext cx="6001588" cy="57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4449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8D2A3-6094-1A86-CBFF-04392015B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C8E4A-11FF-F294-4EA0-D606A12DF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Responsible Engineering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865E4-18F3-2A6F-1800-2FDB26676A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Design controls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Documentation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Verification/Validation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FMEA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CAPA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68F93E-6939-0FF6-512D-B1447ED97207}"/>
              </a:ext>
            </a:extLst>
          </p:cNvPr>
          <p:cNvSpPr txBox="1"/>
          <p:nvPr/>
        </p:nvSpPr>
        <p:spPr>
          <a:xfrm>
            <a:off x="609600" y="6146085"/>
            <a:ext cx="9156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https://www.ecfr.gov/current/title-21/chapter-I/subchapter-H/part-820/subpart-C?toc=1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1118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21164-A8D5-021D-7C9D-C2897BB9F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4FEB7-280E-228D-6676-A9DAB484F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Responsible Engineering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37D32-829A-B190-F695-C1ED918E56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FMEA (Failure Modes &amp; Effects Analysis)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1E94924-D175-B515-56CB-0EEC20F71B4B}"/>
              </a:ext>
            </a:extLst>
          </p:cNvPr>
          <p:cNvGraphicFramePr>
            <a:graphicFrameLocks noGrp="1"/>
          </p:cNvGraphicFramePr>
          <p:nvPr/>
        </p:nvGraphicFramePr>
        <p:xfrm>
          <a:off x="609600" y="2017195"/>
          <a:ext cx="8021827" cy="3944692"/>
        </p:xfrm>
        <a:graphic>
          <a:graphicData uri="http://schemas.openxmlformats.org/drawingml/2006/table">
            <a:tbl>
              <a:tblPr/>
              <a:tblGrid>
                <a:gridCol w="1345420">
                  <a:extLst>
                    <a:ext uri="{9D8B030D-6E8A-4147-A177-3AD203B41FA5}">
                      <a16:colId xmlns:a16="http://schemas.microsoft.com/office/drawing/2014/main" val="1511121621"/>
                    </a:ext>
                  </a:extLst>
                </a:gridCol>
                <a:gridCol w="1263526">
                  <a:extLst>
                    <a:ext uri="{9D8B030D-6E8A-4147-A177-3AD203B41FA5}">
                      <a16:colId xmlns:a16="http://schemas.microsoft.com/office/drawing/2014/main" val="1973013893"/>
                    </a:ext>
                  </a:extLst>
                </a:gridCol>
                <a:gridCol w="1310322">
                  <a:extLst>
                    <a:ext uri="{9D8B030D-6E8A-4147-A177-3AD203B41FA5}">
                      <a16:colId xmlns:a16="http://schemas.microsoft.com/office/drawing/2014/main" val="3304105376"/>
                    </a:ext>
                  </a:extLst>
                </a:gridCol>
                <a:gridCol w="389977">
                  <a:extLst>
                    <a:ext uri="{9D8B030D-6E8A-4147-A177-3AD203B41FA5}">
                      <a16:colId xmlns:a16="http://schemas.microsoft.com/office/drawing/2014/main" val="335600351"/>
                    </a:ext>
                  </a:extLst>
                </a:gridCol>
                <a:gridCol w="1466314">
                  <a:extLst>
                    <a:ext uri="{9D8B030D-6E8A-4147-A177-3AD203B41FA5}">
                      <a16:colId xmlns:a16="http://schemas.microsoft.com/office/drawing/2014/main" val="1055082913"/>
                    </a:ext>
                  </a:extLst>
                </a:gridCol>
                <a:gridCol w="389977">
                  <a:extLst>
                    <a:ext uri="{9D8B030D-6E8A-4147-A177-3AD203B41FA5}">
                      <a16:colId xmlns:a16="http://schemas.microsoft.com/office/drawing/2014/main" val="2563443869"/>
                    </a:ext>
                  </a:extLst>
                </a:gridCol>
                <a:gridCol w="1466314">
                  <a:extLst>
                    <a:ext uri="{9D8B030D-6E8A-4147-A177-3AD203B41FA5}">
                      <a16:colId xmlns:a16="http://schemas.microsoft.com/office/drawing/2014/main" val="280517025"/>
                    </a:ext>
                  </a:extLst>
                </a:gridCol>
                <a:gridCol w="389977">
                  <a:extLst>
                    <a:ext uri="{9D8B030D-6E8A-4147-A177-3AD203B41FA5}">
                      <a16:colId xmlns:a16="http://schemas.microsoft.com/office/drawing/2014/main" val="1961786135"/>
                    </a:ext>
                  </a:extLst>
                </a:gridCol>
              </a:tblGrid>
              <a:tr h="10339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Process Step/Input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Potential Failure Mode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Potential Failure Effects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C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SEVERITY  (1 - 10)</a:t>
                      </a: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5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Potential Causes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C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OCCURRENCE  (1 - 10)</a:t>
                      </a: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5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Current Controls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C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DETECTION  (1 - 10)</a:t>
                      </a: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5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8115234"/>
                  </a:ext>
                </a:extLst>
              </a:tr>
              <a:tr h="9787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What is the process step, change or feature under investigation?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 what ways could the step, change or feature go wrong?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What is the impact on the customer if this failure is not prevented or corrected?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What causes the step, change or feature to go wrong? (how could it occur?)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What controls exist that either prevent or detect the failure?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9309731"/>
                  </a:ext>
                </a:extLst>
              </a:tr>
              <a:tr h="965994"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6138067"/>
                  </a:ext>
                </a:extLst>
              </a:tr>
              <a:tr h="965994"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5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03494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8C63D0C-C9B1-7365-106E-AD2843370ECB}"/>
              </a:ext>
            </a:extLst>
          </p:cNvPr>
          <p:cNvSpPr txBox="1"/>
          <p:nvPr/>
        </p:nvSpPr>
        <p:spPr>
          <a:xfrm>
            <a:off x="609600" y="6211669"/>
            <a:ext cx="7766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https://goleansixsigma.com/failure-modes-effects-analysis-fmea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3679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E417B-9A76-FE14-20BC-D1DD269B8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D9462-1B8A-7EFD-B0C4-59070B514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Responsible Engineering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A5886-06D9-5EED-A112-D2F9A3B397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FMEA (Failure Modes &amp; Effects Analysis)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2015C0A-3657-8EC6-E523-0BEBC243EEA2}"/>
              </a:ext>
            </a:extLst>
          </p:cNvPr>
          <p:cNvGraphicFramePr>
            <a:graphicFrameLocks noGrp="1"/>
          </p:cNvGraphicFramePr>
          <p:nvPr/>
        </p:nvGraphicFramePr>
        <p:xfrm>
          <a:off x="609600" y="2017195"/>
          <a:ext cx="8442962" cy="3944692"/>
        </p:xfrm>
        <a:graphic>
          <a:graphicData uri="http://schemas.openxmlformats.org/drawingml/2006/table">
            <a:tbl>
              <a:tblPr/>
              <a:tblGrid>
                <a:gridCol w="1350403">
                  <a:extLst>
                    <a:ext uri="{9D8B030D-6E8A-4147-A177-3AD203B41FA5}">
                      <a16:colId xmlns:a16="http://schemas.microsoft.com/office/drawing/2014/main" val="1511121621"/>
                    </a:ext>
                  </a:extLst>
                </a:gridCol>
                <a:gridCol w="1268207">
                  <a:extLst>
                    <a:ext uri="{9D8B030D-6E8A-4147-A177-3AD203B41FA5}">
                      <a16:colId xmlns:a16="http://schemas.microsoft.com/office/drawing/2014/main" val="1973013893"/>
                    </a:ext>
                  </a:extLst>
                </a:gridCol>
                <a:gridCol w="1315176">
                  <a:extLst>
                    <a:ext uri="{9D8B030D-6E8A-4147-A177-3AD203B41FA5}">
                      <a16:colId xmlns:a16="http://schemas.microsoft.com/office/drawing/2014/main" val="3304105376"/>
                    </a:ext>
                  </a:extLst>
                </a:gridCol>
                <a:gridCol w="391421">
                  <a:extLst>
                    <a:ext uri="{9D8B030D-6E8A-4147-A177-3AD203B41FA5}">
                      <a16:colId xmlns:a16="http://schemas.microsoft.com/office/drawing/2014/main" val="335600351"/>
                    </a:ext>
                  </a:extLst>
                </a:gridCol>
                <a:gridCol w="1471746">
                  <a:extLst>
                    <a:ext uri="{9D8B030D-6E8A-4147-A177-3AD203B41FA5}">
                      <a16:colId xmlns:a16="http://schemas.microsoft.com/office/drawing/2014/main" val="1055082913"/>
                    </a:ext>
                  </a:extLst>
                </a:gridCol>
                <a:gridCol w="391421">
                  <a:extLst>
                    <a:ext uri="{9D8B030D-6E8A-4147-A177-3AD203B41FA5}">
                      <a16:colId xmlns:a16="http://schemas.microsoft.com/office/drawing/2014/main" val="2563443869"/>
                    </a:ext>
                  </a:extLst>
                </a:gridCol>
                <a:gridCol w="1471746">
                  <a:extLst>
                    <a:ext uri="{9D8B030D-6E8A-4147-A177-3AD203B41FA5}">
                      <a16:colId xmlns:a16="http://schemas.microsoft.com/office/drawing/2014/main" val="280517025"/>
                    </a:ext>
                  </a:extLst>
                </a:gridCol>
                <a:gridCol w="391421">
                  <a:extLst>
                    <a:ext uri="{9D8B030D-6E8A-4147-A177-3AD203B41FA5}">
                      <a16:colId xmlns:a16="http://schemas.microsoft.com/office/drawing/2014/main" val="1961786135"/>
                    </a:ext>
                  </a:extLst>
                </a:gridCol>
                <a:gridCol w="391421">
                  <a:extLst>
                    <a:ext uri="{9D8B030D-6E8A-4147-A177-3AD203B41FA5}">
                      <a16:colId xmlns:a16="http://schemas.microsoft.com/office/drawing/2014/main" val="562315378"/>
                    </a:ext>
                  </a:extLst>
                </a:gridCol>
              </a:tblGrid>
              <a:tr h="10339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Process Step/Input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Potential Failure Mode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Potential Failure Effects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C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SEVERITY  (1 - 10)</a:t>
                      </a: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5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Potential Causes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C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OCCURRENCE  (1 - 10)</a:t>
                      </a: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5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Current Controls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C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DETECTION  (1 - 10)</a:t>
                      </a: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59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RPN</a:t>
                      </a: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5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8115234"/>
                  </a:ext>
                </a:extLst>
              </a:tr>
              <a:tr h="9787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What is the process step, change or feature under investigation?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 what ways could the step, change or feature go wrong?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What is the impact on the customer if this failure is not prevented or corrected?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What causes the step, change or feature to go wrong? (how could it occur?)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What controls exist that either prevent or detect the failure?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9309731"/>
                  </a:ext>
                </a:extLst>
              </a:tr>
              <a:tr h="965994"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6138067"/>
                  </a:ext>
                </a:extLst>
              </a:tr>
              <a:tr h="965994"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5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5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03494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1B0A341-26FD-92E9-3190-C8577E0305CF}"/>
              </a:ext>
            </a:extLst>
          </p:cNvPr>
          <p:cNvSpPr txBox="1"/>
          <p:nvPr/>
        </p:nvSpPr>
        <p:spPr>
          <a:xfrm>
            <a:off x="609600" y="6211669"/>
            <a:ext cx="7766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https://goleansixsigma.com/failure-modes-effects-analysis-fmea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D59C17-F774-201F-A70A-CE3669778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42526"/>
            <a:ext cx="5626976" cy="490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5938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CE9FCE-7097-A699-64FA-CA10E8B40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D8FA1-C9A0-A8BF-FCAA-05C3A0374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Responsible Engineering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E0CE3-A4E0-210B-3E9C-5C3C1AA57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Design controls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Documentation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Verification/Validation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FMEA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CAPA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D73DC4-C715-5234-C6E5-959C9F593FFC}"/>
              </a:ext>
            </a:extLst>
          </p:cNvPr>
          <p:cNvSpPr txBox="1"/>
          <p:nvPr/>
        </p:nvSpPr>
        <p:spPr>
          <a:xfrm>
            <a:off x="609600" y="6192616"/>
            <a:ext cx="10972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https://www.ecfr.gov/current/title-21/chapter-I/subchapter-H/part-820/subpart-J/section-820.100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7EB134-BD81-DF89-953C-13619127A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116" y="997097"/>
            <a:ext cx="6398284" cy="507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3735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33808-47B1-D5A9-1940-8999721DC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Managing Risk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97A7D-284D-12C5-FBF9-6D94957608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Design Controls</a:t>
            </a:r>
          </a:p>
          <a:p>
            <a:r>
              <a:rPr lang="en-US" dirty="0"/>
              <a:t>ML Model Cards</a:t>
            </a:r>
          </a:p>
          <a:p>
            <a:r>
              <a:rPr lang="en-US" dirty="0"/>
              <a:t>Full-cycle Accountability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2C87AA-C51B-1CE7-8ECC-9869AA0D1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445004-F4FB-5345-992E-498B4C43F56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009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65CDC-98C1-9596-4491-B867C4F6D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24941-3FB4-54A2-7464-849592ECC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Great Power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F6E466-D1EE-AA9B-D463-8582CC3BA0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2526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633CD-4F7F-A96E-3B0B-0B8D394C0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Model Cards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5189AA-1B81-AB3C-3C7E-918A1E57DD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0844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1E5DE-6623-506C-9C8F-5BEA57DE3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Model Cards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6D528-B3B3-2541-CD95-31BBC9610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313" y="1187137"/>
            <a:ext cx="11503188" cy="2039539"/>
          </a:xfrm>
        </p:spPr>
        <p:txBody>
          <a:bodyPr/>
          <a:lstStyle/>
          <a:p>
            <a:r>
              <a:rPr lang="en-US" b="0" i="0" dirty="0">
                <a:effectLst/>
                <a:latin typeface="Arial" panose="020B0604020202020204" pitchFamily="34" charset="0"/>
              </a:rPr>
              <a:t>Mitchell, Margaret, et al.</a:t>
            </a:r>
          </a:p>
          <a:p>
            <a:r>
              <a:rPr lang="en-US" b="0" i="0" dirty="0">
                <a:effectLst/>
                <a:latin typeface="Arial" panose="020B0604020202020204" pitchFamily="34" charset="0"/>
              </a:rPr>
              <a:t>"Model cards for model reporting.“</a:t>
            </a:r>
          </a:p>
          <a:p>
            <a:r>
              <a:rPr lang="en-US" b="0" i="1" dirty="0">
                <a:effectLst/>
                <a:latin typeface="Arial" panose="020B0604020202020204" pitchFamily="34" charset="0"/>
              </a:rPr>
              <a:t>Proceedings of the conference on fairness, accountability, and transparency</a:t>
            </a:r>
            <a:r>
              <a:rPr lang="en-US" b="0" i="0" dirty="0">
                <a:effectLst/>
                <a:latin typeface="Arial" panose="020B0604020202020204" pitchFamily="34" charset="0"/>
              </a:rPr>
              <a:t>. 2019.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8794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1E5DE-6623-506C-9C8F-5BEA57DE3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Model Cards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419D4F-1311-E2D9-34B3-D8EAAC958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A44F50-8F1D-140F-310D-A60736C897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1" t="1141" r="2925" b="47257"/>
          <a:stretch/>
        </p:blipFill>
        <p:spPr>
          <a:xfrm>
            <a:off x="618565" y="1230406"/>
            <a:ext cx="4982136" cy="53115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DC6D85-BF38-BCD1-B042-9A9219907A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2" t="52745" r="3295" b="1667"/>
          <a:stretch/>
        </p:blipFill>
        <p:spPr>
          <a:xfrm>
            <a:off x="5897291" y="1684943"/>
            <a:ext cx="5170408" cy="485705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082784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1E5DE-6623-506C-9C8F-5BEA57DE3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1:</a:t>
            </a:r>
            <a:r>
              <a:rPr lang="en-US" dirty="0"/>
              <a:t> ML Model Hunt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419D4F-1311-E2D9-34B3-D8EAAC9589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5438565" cy="2039539"/>
          </a:xfrm>
        </p:spPr>
        <p:txBody>
          <a:bodyPr/>
          <a:lstStyle/>
          <a:p>
            <a:r>
              <a:rPr lang="en-US" dirty="0"/>
              <a:t>Search the web to find the model card for a real-world model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A44F50-8F1D-140F-310D-A60736C897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1" t="1141" r="2925" b="47257"/>
          <a:stretch/>
        </p:blipFill>
        <p:spPr>
          <a:xfrm>
            <a:off x="6657765" y="1113178"/>
            <a:ext cx="4982136" cy="53115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391648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7845B-9296-F4A9-CC3C-D9D321233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Full-cycle Accountability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2A08F1-D945-D21D-0A3D-E59E183515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8598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DCA2F-0029-C973-2CAF-693AC5E84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Accountability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50FDE-6ACD-585B-8A01-7C71168F09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Slide from Alex London, CMU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807548-7214-F110-D1E5-A4FA0C880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63764"/>
            <a:ext cx="12192000" cy="497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091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7E060B-4D5E-B70F-E6C8-A8C7058BC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CC715-8C6E-377B-425F-E81DCED22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Toolkits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93451B-3C47-3E13-E918-B6C0410148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Pytorch</a:t>
            </a:r>
          </a:p>
        </p:txBody>
      </p:sp>
    </p:spTree>
    <p:extLst>
      <p:ext uri="{BB962C8B-B14F-4D97-AF65-F5344CB8AC3E}">
        <p14:creationId xmlns:p14="http://schemas.microsoft.com/office/powerpoint/2010/main" val="473187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2C06E-BB93-0E63-42C0-DD47CC528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8CCF9-0855-1C41-E0D6-14C687B06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</a:t>
            </a:r>
            <a:r>
              <a:rPr lang="en-US" dirty="0" err="1"/>
              <a:t>Network</a:t>
            </a:r>
            <a:r>
              <a:rPr lang="en-US" dirty="0"/>
              <a:t> Toolkits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31F1E-F57D-A3F9-96DD-C28C3AA4E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Pytorch in this course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Already used behind the scenes in HW1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HW7 transfer learning and exploration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Mini-project if you want</a:t>
            </a:r>
          </a:p>
        </p:txBody>
      </p:sp>
    </p:spTree>
    <p:extLst>
      <p:ext uri="{BB962C8B-B14F-4D97-AF65-F5344CB8AC3E}">
        <p14:creationId xmlns:p14="http://schemas.microsoft.com/office/powerpoint/2010/main" val="1411033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B3378D-D357-19AC-45EA-D1C562B735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0B00A-A8BE-123C-0AFB-5D4B02F22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Pytorch for HW1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15D14-DBF6-98E4-B508-9863C3ADB3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Autoencoder</a:t>
            </a:r>
          </a:p>
        </p:txBody>
      </p:sp>
      <p:pic>
        <p:nvPicPr>
          <p:cNvPr id="4" name="Picture 3" descr="Diagram, text&#10;&#10;Description automatically generated">
            <a:extLst>
              <a:ext uri="{FF2B5EF4-FFF2-40B4-BE49-F238E27FC236}">
                <a16:creationId xmlns:a16="http://schemas.microsoft.com/office/drawing/2014/main" id="{33CFF555-F57B-0F90-F58C-B089777B4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99" y="2132947"/>
            <a:ext cx="6591348" cy="32670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0ADB3B-8FD3-3EB9-1A4F-48F2C6AD58EA}"/>
              </a:ext>
            </a:extLst>
          </p:cNvPr>
          <p:cNvSpPr txBox="1"/>
          <p:nvPr/>
        </p:nvSpPr>
        <p:spPr>
          <a:xfrm>
            <a:off x="552099" y="6087570"/>
            <a:ext cx="68311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Source: </a:t>
            </a:r>
            <a:r>
              <a:rPr lang="fr-FR" dirty="0">
                <a:hlinkClick r:id="rId3"/>
              </a:rPr>
              <a:t>https://github.com/L1aoXingyu/pytorch-beginner/blob/master/08-AutoEncoder/simple_autoencoder.py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C4D802-2C4F-2357-8692-1CF2D3941751}"/>
              </a:ext>
            </a:extLst>
          </p:cNvPr>
          <p:cNvSpPr txBox="1"/>
          <p:nvPr/>
        </p:nvSpPr>
        <p:spPr>
          <a:xfrm>
            <a:off x="7487683" y="165239"/>
            <a:ext cx="4704317" cy="65556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class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5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autoencoder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500" b="0" dirty="0" err="1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nn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</a:t>
            </a:r>
            <a:r>
              <a:rPr lang="en-US" sz="1500" b="0" dirty="0" err="1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Module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</a:t>
            </a:r>
            <a:r>
              <a:rPr lang="en-US" sz="15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5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15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init</a:t>
            </a:r>
            <a:r>
              <a:rPr lang="en-US" sz="15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5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5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bottleneck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5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super().</a:t>
            </a:r>
            <a:r>
              <a:rPr lang="en-US" sz="15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15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init</a:t>
            </a:r>
            <a:r>
              <a:rPr lang="en-US" sz="15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</a:t>
            </a:r>
            <a:r>
              <a:rPr lang="en-US" sz="15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.encoder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nn.Sequential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nn.Linear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5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28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* </a:t>
            </a:r>
            <a:r>
              <a:rPr lang="en-US" sz="15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28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5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128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nn.ReLU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5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nn.Linear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5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128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5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64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nn.ReLU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5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nn.Linear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5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64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5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12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nn.ReLU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5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5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</a:t>
            </a:r>
            <a:r>
              <a:rPr lang="en-US" sz="15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nn.Linear</a:t>
            </a:r>
            <a:r>
              <a:rPr lang="en-US" sz="15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(12, 2))</a:t>
            </a:r>
            <a:endParaRPr lang="en-US" sz="15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nn.Linear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5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12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bottleneck))</a:t>
            </a:r>
          </a:p>
          <a:p>
            <a:b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</a:t>
            </a:r>
            <a:r>
              <a:rPr lang="en-US" sz="15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.decoder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nn.Sequential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5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</a:t>
            </a:r>
            <a:r>
              <a:rPr lang="en-US" sz="15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nn.Linear</a:t>
            </a:r>
            <a:r>
              <a:rPr lang="en-US" sz="15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(2, 12),</a:t>
            </a:r>
            <a:endParaRPr lang="en-US" sz="15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nn.Linear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(bottleneck, </a:t>
            </a:r>
            <a:r>
              <a:rPr lang="en-US" sz="15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12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nn.ReLU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5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nn.Linear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5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12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5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64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nn.ReLU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5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nn.Linear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5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64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5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128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nn.ReLU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5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nn.Linear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5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128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5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28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* </a:t>
            </a:r>
            <a:r>
              <a:rPr lang="en-US" sz="15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28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nn.Tanh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  <a:p>
            <a:b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</a:t>
            </a:r>
            <a:r>
              <a:rPr lang="en-US" sz="15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5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forward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5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5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x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x = </a:t>
            </a:r>
            <a:r>
              <a:rPr lang="en-US" sz="15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.encoder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(x)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x = </a:t>
            </a:r>
            <a:r>
              <a:rPr lang="en-US" sz="15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.decoder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(x)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</a:t>
            </a:r>
            <a:r>
              <a:rPr lang="en-US" sz="15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return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x</a:t>
            </a:r>
          </a:p>
        </p:txBody>
      </p:sp>
    </p:spTree>
    <p:extLst>
      <p:ext uri="{BB962C8B-B14F-4D97-AF65-F5344CB8AC3E}">
        <p14:creationId xmlns:p14="http://schemas.microsoft.com/office/powerpoint/2010/main" val="130495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915762-7E80-C06E-4A18-99A7676D8C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0C4BE7E-5C94-659E-E7C5-DDB1E2FC7509}"/>
              </a:ext>
            </a:extLst>
          </p:cNvPr>
          <p:cNvSpPr txBox="1"/>
          <p:nvPr/>
        </p:nvSpPr>
        <p:spPr>
          <a:xfrm>
            <a:off x="552099" y="1964988"/>
            <a:ext cx="6386868" cy="35548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for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epoch </a:t>
            </a:r>
            <a:r>
              <a:rPr lang="en-US" sz="15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5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range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num_epochs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</a:t>
            </a:r>
            <a:r>
              <a:rPr lang="en-US" sz="15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for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data </a:t>
            </a:r>
            <a:r>
              <a:rPr lang="en-US" sz="15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dataloader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img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_ = data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img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img.view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img.size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5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0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 </a:t>
            </a:r>
            <a:r>
              <a:rPr lang="en-US" sz="15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-1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</a:t>
            </a:r>
            <a:r>
              <a:rPr lang="en-US" sz="15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if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torch.cuda.is_available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():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img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img.cuda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</a:t>
            </a:r>
            <a:r>
              <a:rPr lang="en-US" sz="15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===================forward=====================</a:t>
            </a:r>
            <a:endParaRPr lang="en-US" sz="15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output = model(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img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loss = criterion(output,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img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</a:t>
            </a:r>
            <a:r>
              <a:rPr lang="en-US" sz="15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===================backward====================</a:t>
            </a:r>
            <a:endParaRPr lang="en-US" sz="15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optimizer.zero_grad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loss.backward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optimizer.step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3615BD-646E-C87C-2B91-F2AD5CFAB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Pytorch for HW1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12907-65B4-C1BA-93FF-E84C480FF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Autoencoder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6CA358-48EA-5D60-A338-402A449F5B64}"/>
              </a:ext>
            </a:extLst>
          </p:cNvPr>
          <p:cNvSpPr txBox="1"/>
          <p:nvPr/>
        </p:nvSpPr>
        <p:spPr>
          <a:xfrm>
            <a:off x="552099" y="6087570"/>
            <a:ext cx="68311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Source: </a:t>
            </a:r>
            <a:r>
              <a:rPr lang="fr-FR" dirty="0">
                <a:hlinkClick r:id="rId2"/>
              </a:rPr>
              <a:t>https://github.com/L1aoXingyu/pytorch-beginner/blob/master/08-AutoEncoder/simple_autoencoder.py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A351B2-DC68-DE43-6B2E-B234B070FCFC}"/>
              </a:ext>
            </a:extLst>
          </p:cNvPr>
          <p:cNvSpPr txBox="1"/>
          <p:nvPr/>
        </p:nvSpPr>
        <p:spPr>
          <a:xfrm>
            <a:off x="7487683" y="165239"/>
            <a:ext cx="4704317" cy="65556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class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5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autoencoder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500" b="0" dirty="0" err="1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nn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</a:t>
            </a:r>
            <a:r>
              <a:rPr lang="en-US" sz="1500" b="0" dirty="0" err="1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Module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</a:t>
            </a:r>
            <a:r>
              <a:rPr lang="en-US" sz="15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5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15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init</a:t>
            </a:r>
            <a:r>
              <a:rPr lang="en-US" sz="15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5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5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bottleneck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5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super().</a:t>
            </a:r>
            <a:r>
              <a:rPr lang="en-US" sz="15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15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init</a:t>
            </a:r>
            <a:r>
              <a:rPr lang="en-US" sz="15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</a:t>
            </a:r>
            <a:r>
              <a:rPr lang="en-US" sz="15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.encoder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nn.Sequential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nn.Linear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5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28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* </a:t>
            </a:r>
            <a:r>
              <a:rPr lang="en-US" sz="15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28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5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128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nn.ReLU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5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nn.Linear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5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128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5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64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nn.ReLU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5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nn.Linear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5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64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5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12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nn.ReLU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5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5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</a:t>
            </a:r>
            <a:r>
              <a:rPr lang="en-US" sz="15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nn.Linear</a:t>
            </a:r>
            <a:r>
              <a:rPr lang="en-US" sz="15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(12, 2))</a:t>
            </a:r>
            <a:endParaRPr lang="en-US" sz="15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nn.Linear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5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12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bottleneck))</a:t>
            </a:r>
          </a:p>
          <a:p>
            <a:b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</a:t>
            </a:r>
            <a:r>
              <a:rPr lang="en-US" sz="15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.decoder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nn.Sequential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5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</a:t>
            </a:r>
            <a:r>
              <a:rPr lang="en-US" sz="15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nn.Linear</a:t>
            </a:r>
            <a:r>
              <a:rPr lang="en-US" sz="15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(2, 12),</a:t>
            </a:r>
            <a:endParaRPr lang="en-US" sz="15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nn.Linear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(bottleneck, </a:t>
            </a:r>
            <a:r>
              <a:rPr lang="en-US" sz="15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12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nn.ReLU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5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nn.Linear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5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12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5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64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nn.ReLU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5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nn.Linear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5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64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5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128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nn.ReLU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5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nn.Linear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5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128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5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28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* </a:t>
            </a:r>
            <a:r>
              <a:rPr lang="en-US" sz="15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28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nn.Tanh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  <a:p>
            <a:b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</a:t>
            </a:r>
            <a:r>
              <a:rPr lang="en-US" sz="15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5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forward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5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5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x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x = </a:t>
            </a:r>
            <a:r>
              <a:rPr lang="en-US" sz="15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.encoder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(x)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x = </a:t>
            </a:r>
            <a:r>
              <a:rPr lang="en-US" sz="15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.decoder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(x)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</a:t>
            </a:r>
            <a:r>
              <a:rPr lang="en-US" sz="15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return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x</a:t>
            </a:r>
          </a:p>
        </p:txBody>
      </p:sp>
    </p:spTree>
    <p:extLst>
      <p:ext uri="{BB962C8B-B14F-4D97-AF65-F5344CB8AC3E}">
        <p14:creationId xmlns:p14="http://schemas.microsoft.com/office/powerpoint/2010/main" val="3221314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915762-7E80-C06E-4A18-99A7676D8C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0C4BE7E-5C94-659E-E7C5-DDB1E2FC7509}"/>
              </a:ext>
            </a:extLst>
          </p:cNvPr>
          <p:cNvSpPr txBox="1"/>
          <p:nvPr/>
        </p:nvSpPr>
        <p:spPr>
          <a:xfrm>
            <a:off x="552099" y="1964988"/>
            <a:ext cx="5811283" cy="35548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endParaRPr lang="en-US" sz="1500" b="1" dirty="0">
              <a:solidFill>
                <a:srgbClr val="AF00DB"/>
              </a:solidFill>
              <a:effectLst/>
              <a:latin typeface="Courier New" panose="02070309020205020404" pitchFamily="49" charset="0"/>
            </a:endParaRPr>
          </a:p>
          <a:p>
            <a:endParaRPr lang="en-US" sz="1500" b="1" dirty="0">
              <a:solidFill>
                <a:srgbClr val="AF00DB"/>
              </a:solidFill>
              <a:latin typeface="Courier New" panose="02070309020205020404" pitchFamily="49" charset="0"/>
            </a:endParaRPr>
          </a:p>
          <a:p>
            <a:endParaRPr lang="en-US" sz="1500" b="1" dirty="0">
              <a:solidFill>
                <a:srgbClr val="AF00DB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img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img.view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img.size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5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0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 </a:t>
            </a:r>
            <a:r>
              <a:rPr lang="en-US" sz="15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-1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</a:t>
            </a:r>
            <a:r>
              <a:rPr lang="en-US" sz="15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if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torch.cuda.is_available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():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img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img.cuda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</a:t>
            </a:r>
            <a:r>
              <a:rPr lang="en-US" sz="15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===================forward=====================</a:t>
            </a:r>
            <a:endParaRPr lang="en-US" sz="15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output = model(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img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loss = criterion(output,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img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</a:t>
            </a:r>
            <a:r>
              <a:rPr lang="en-US" sz="15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===================backward====================</a:t>
            </a:r>
            <a:endParaRPr lang="en-US" sz="15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optimizer.zero_grad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loss.backward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</a:t>
            </a:r>
            <a:r>
              <a:rPr lang="en-US" sz="15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optimizer.step</a:t>
            </a:r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3615BD-646E-C87C-2B91-F2AD5CFAB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Pytorch for HW1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12907-65B4-C1BA-93FF-E84C480FF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Autoencoder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2ADDBE-8C1F-C231-DF10-CBC2B9EC0DCA}"/>
              </a:ext>
            </a:extLst>
          </p:cNvPr>
          <p:cNvSpPr/>
          <p:nvPr/>
        </p:nvSpPr>
        <p:spPr>
          <a:xfrm>
            <a:off x="344129" y="1779640"/>
            <a:ext cx="8701547" cy="4103082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A351B2-DC68-DE43-6B2E-B234B070FCFC}"/>
              </a:ext>
            </a:extLst>
          </p:cNvPr>
          <p:cNvSpPr txBox="1"/>
          <p:nvPr/>
        </p:nvSpPr>
        <p:spPr>
          <a:xfrm>
            <a:off x="4694902" y="1415135"/>
            <a:ext cx="7177548" cy="4832092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solidFill>
              <a:schemeClr val="accent1">
                <a:shade val="1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4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class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MiniImageCSVDataset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</a:t>
            </a:r>
            <a:r>
              <a:rPr lang="en-US" sz="14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14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init</a:t>
            </a:r>
            <a:r>
              <a:rPr lang="en-US" sz="1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4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4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csv_filename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4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has_labels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4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4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header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4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0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</a:t>
            </a:r>
            <a:r>
              <a:rPr lang="en-US" sz="1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1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pd.read_csv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csv_filename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header=header)</a:t>
            </a:r>
          </a:p>
          <a:p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data = </a:t>
            </a:r>
            <a:r>
              <a:rPr lang="en-US" sz="1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df.values</a:t>
            </a:r>
            <a:endParaRPr lang="en-US" sz="1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</a:t>
            </a:r>
            <a:r>
              <a:rPr lang="en-US" sz="1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if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has_labels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4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.data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data[:, </a:t>
            </a:r>
            <a:r>
              <a:rPr lang="en-US" sz="14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:]</a:t>
            </a:r>
          </a:p>
          <a:p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4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.labels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data[:, </a:t>
            </a:r>
            <a:r>
              <a:rPr lang="en-US" sz="14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0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</a:t>
            </a:r>
          </a:p>
          <a:p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</a:t>
            </a:r>
            <a:r>
              <a:rPr lang="en-US" sz="1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else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4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.data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data</a:t>
            </a:r>
          </a:p>
          <a:p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4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.labels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14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None</a:t>
            </a:r>
            <a:endParaRPr lang="en-US" sz="1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b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</a:t>
            </a:r>
            <a:r>
              <a:rPr lang="en-US" sz="14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.data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14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.data.astype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'float32'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</a:t>
            </a:r>
            <a:r>
              <a:rPr lang="en-US" sz="14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.data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14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.data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/ </a:t>
            </a:r>
            <a:r>
              <a:rPr lang="en-US" sz="14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255</a:t>
            </a:r>
            <a:endParaRPr lang="en-US" sz="1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b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</a:t>
            </a:r>
            <a:r>
              <a:rPr lang="en-US" sz="14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14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len</a:t>
            </a:r>
            <a:r>
              <a:rPr lang="en-US" sz="1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4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</a:t>
            </a:r>
            <a:r>
              <a:rPr lang="en-US" sz="1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return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4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len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4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.data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</a:t>
            </a:r>
            <a:r>
              <a:rPr lang="en-US" sz="14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14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getitem</a:t>
            </a:r>
            <a:r>
              <a:rPr lang="en-US" sz="1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4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4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idx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</a:t>
            </a:r>
            <a:r>
              <a:rPr lang="en-US" sz="1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if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4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.labels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4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is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4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not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4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None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return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4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.data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1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idx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</a:t>
            </a:r>
            <a:r>
              <a:rPr lang="en-US" sz="14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.labels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1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idx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</a:t>
            </a:r>
          </a:p>
          <a:p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</a:t>
            </a:r>
            <a:r>
              <a:rPr lang="en-US" sz="1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else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    </a:t>
            </a:r>
            <a:r>
              <a:rPr lang="en-US" sz="1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return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4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.data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1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idx</a:t>
            </a:r>
            <a:r>
              <a:rPr lang="en-US" sz="1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523687-FE35-1604-2E70-3B16A3924B6E}"/>
              </a:ext>
            </a:extLst>
          </p:cNvPr>
          <p:cNvSpPr txBox="1"/>
          <p:nvPr/>
        </p:nvSpPr>
        <p:spPr>
          <a:xfrm>
            <a:off x="552098" y="1964987"/>
            <a:ext cx="58112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for</a:t>
            </a:r>
            <a:r>
              <a:rPr lang="en-US" sz="15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epoch </a:t>
            </a:r>
            <a:r>
              <a:rPr lang="en-US" sz="15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sz="15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500" b="1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range</a:t>
            </a:r>
            <a:r>
              <a:rPr lang="en-US" sz="15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5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num_epochs</a:t>
            </a:r>
            <a:r>
              <a:rPr lang="en-US" sz="15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15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</a:t>
            </a:r>
            <a:r>
              <a:rPr lang="en-US" sz="15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for</a:t>
            </a:r>
            <a:r>
              <a:rPr lang="en-US" sz="15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data </a:t>
            </a:r>
            <a:r>
              <a:rPr lang="en-US" sz="15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sz="15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5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dataloader</a:t>
            </a:r>
            <a:r>
              <a:rPr lang="en-US" sz="15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15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 </a:t>
            </a:r>
            <a:r>
              <a:rPr lang="en-US" sz="15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img</a:t>
            </a:r>
            <a:r>
              <a:rPr lang="en-US" sz="15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_ = data</a:t>
            </a:r>
          </a:p>
          <a:p>
            <a:r>
              <a:rPr lang="en-US" sz="15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      </a:t>
            </a:r>
          </a:p>
        </p:txBody>
      </p:sp>
    </p:spTree>
    <p:extLst>
      <p:ext uri="{BB962C8B-B14F-4D97-AF65-F5344CB8AC3E}">
        <p14:creationId xmlns:p14="http://schemas.microsoft.com/office/powerpoint/2010/main" val="2954576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2C06E-BB93-0E63-42C0-DD47CC528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8CCF9-0855-1C41-E0D6-14C687B06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</a:t>
            </a:r>
            <a:r>
              <a:rPr lang="en-US" dirty="0" err="1"/>
              <a:t>Network</a:t>
            </a:r>
            <a:r>
              <a:rPr lang="en-US" dirty="0"/>
              <a:t> Toolkits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31F1E-F57D-A3F9-96DD-C28C3AA4E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More </a:t>
            </a:r>
            <a:r>
              <a:rPr lang="en-US" dirty="0" err="1"/>
              <a:t>PyTorch</a:t>
            </a:r>
            <a:r>
              <a:rPr lang="en-US" dirty="0"/>
              <a:t> to come in recitation (and HW7)!</a:t>
            </a:r>
          </a:p>
        </p:txBody>
      </p:sp>
    </p:spTree>
    <p:extLst>
      <p:ext uri="{BB962C8B-B14F-4D97-AF65-F5344CB8AC3E}">
        <p14:creationId xmlns:p14="http://schemas.microsoft.com/office/powerpoint/2010/main" val="3254905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A1BDB-E208-7DFF-9E26-BBC81FD1A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B3616-D82C-B98A-7B5E-75CD619CF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Great Responsibility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8F714B-6918-97BF-9C72-091A253230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4939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10756</TotalTime>
  <Words>1392</Words>
  <Application>Microsoft Macintosh PowerPoint</Application>
  <PresentationFormat>Widescreen</PresentationFormat>
  <Paragraphs>207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Courier New</vt:lpstr>
      <vt:lpstr>Wingdings</vt:lpstr>
      <vt:lpstr>Office Theme</vt:lpstr>
      <vt:lpstr>  10-315 Introduction to ML  Practical and Responsible ML</vt:lpstr>
      <vt:lpstr>Great Power</vt:lpstr>
      <vt:lpstr>Neural Network Toolkits</vt:lpstr>
      <vt:lpstr>Network Network Toolkits</vt:lpstr>
      <vt:lpstr>Pytorch for HW1 Networks</vt:lpstr>
      <vt:lpstr>Pytorch for HW1 Networks</vt:lpstr>
      <vt:lpstr>Pytorch for HW1 Networks</vt:lpstr>
      <vt:lpstr>Network Network Toolkits</vt:lpstr>
      <vt:lpstr>Great Responsibility</vt:lpstr>
      <vt:lpstr>Example: Character.AI</vt:lpstr>
      <vt:lpstr>Example: Medical Imaging Systems</vt:lpstr>
      <vt:lpstr>Managing Risk</vt:lpstr>
      <vt:lpstr>Responsible Engineering: Design Controls</vt:lpstr>
      <vt:lpstr>Responsible Engineering</vt:lpstr>
      <vt:lpstr>Responsible Engineering</vt:lpstr>
      <vt:lpstr>Responsible Engineering</vt:lpstr>
      <vt:lpstr>Responsible Engineering</vt:lpstr>
      <vt:lpstr>Responsible Engineering</vt:lpstr>
      <vt:lpstr>Managing Risk</vt:lpstr>
      <vt:lpstr>ML Model Cards</vt:lpstr>
      <vt:lpstr>ML Model Cards</vt:lpstr>
      <vt:lpstr>ML Model Cards</vt:lpstr>
      <vt:lpstr>Poll 1: ML Model Hunt</vt:lpstr>
      <vt:lpstr>Full-cycle Accountability</vt:lpstr>
      <vt:lpstr>AI Accountability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Patrick Virtue</dc:creator>
  <cp:lastModifiedBy>Pat Virtue</cp:lastModifiedBy>
  <cp:revision>260</cp:revision>
  <dcterms:created xsi:type="dcterms:W3CDTF">2020-05-18T13:01:09Z</dcterms:created>
  <dcterms:modified xsi:type="dcterms:W3CDTF">2025-04-19T18:56:30Z</dcterms:modified>
</cp:coreProperties>
</file>