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327" r:id="rId2"/>
    <p:sldId id="2582" r:id="rId3"/>
    <p:sldId id="2577" r:id="rId4"/>
    <p:sldId id="1301" r:id="rId5"/>
    <p:sldId id="2578" r:id="rId6"/>
    <p:sldId id="2579" r:id="rId7"/>
    <p:sldId id="2516" r:id="rId8"/>
    <p:sldId id="2518" r:id="rId9"/>
    <p:sldId id="2433" r:id="rId10"/>
    <p:sldId id="1313" r:id="rId11"/>
    <p:sldId id="2243" r:id="rId12"/>
    <p:sldId id="1303" r:id="rId13"/>
    <p:sldId id="2619" r:id="rId14"/>
    <p:sldId id="2404" r:id="rId15"/>
    <p:sldId id="2583" r:id="rId16"/>
    <p:sldId id="2564" r:id="rId17"/>
    <p:sldId id="2581" r:id="rId18"/>
    <p:sldId id="2580" r:id="rId19"/>
    <p:sldId id="2575" r:id="rId20"/>
    <p:sldId id="2574" r:id="rId21"/>
    <p:sldId id="2573" r:id="rId22"/>
    <p:sldId id="2571" r:id="rId23"/>
    <p:sldId id="2617" r:id="rId24"/>
    <p:sldId id="2410" r:id="rId25"/>
    <p:sldId id="2584" r:id="rId26"/>
    <p:sldId id="2598" r:id="rId27"/>
    <p:sldId id="2599" r:id="rId28"/>
    <p:sldId id="2600" r:id="rId29"/>
    <p:sldId id="2592" r:id="rId30"/>
    <p:sldId id="2596" r:id="rId31"/>
    <p:sldId id="2614" r:id="rId32"/>
    <p:sldId id="2601" r:id="rId33"/>
    <p:sldId id="2591" r:id="rId34"/>
    <p:sldId id="2245" r:id="rId35"/>
    <p:sldId id="2420" r:id="rId36"/>
    <p:sldId id="2621" r:id="rId37"/>
    <p:sldId id="2622" r:id="rId38"/>
    <p:sldId id="2613" r:id="rId39"/>
    <p:sldId id="2612" r:id="rId40"/>
    <p:sldId id="2623" r:id="rId41"/>
    <p:sldId id="2246" r:id="rId42"/>
    <p:sldId id="2230" r:id="rId43"/>
    <p:sldId id="2232" r:id="rId44"/>
    <p:sldId id="2432" r:id="rId45"/>
    <p:sldId id="2249" r:id="rId46"/>
    <p:sldId id="2417" r:id="rId47"/>
    <p:sldId id="1295" r:id="rId48"/>
    <p:sldId id="1294" r:id="rId49"/>
    <p:sldId id="2247" r:id="rId50"/>
    <p:sldId id="2604" r:id="rId51"/>
    <p:sldId id="2605" r:id="rId52"/>
    <p:sldId id="2606" r:id="rId53"/>
    <p:sldId id="2607" r:id="rId54"/>
    <p:sldId id="439" r:id="rId5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6" autoAdjust="0"/>
    <p:restoredTop sz="95628" autoAdjust="0"/>
  </p:normalViewPr>
  <p:slideViewPr>
    <p:cSldViewPr snapToGrid="0">
      <p:cViewPr varScale="1">
        <p:scale>
          <a:sx n="83" d="100"/>
          <a:sy n="83" d="100"/>
        </p:scale>
        <p:origin x="75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176F-685A-E1FE-AF06-4CEAC29A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2719A-F5A3-E755-2396-83189691C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30606-1DCC-CDE8-D5C0-64E82FFBC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25603-EBB2-9846-86F9-F87D2D349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5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41C7-B041-D675-687C-00E96DFA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591F4-B03F-DC41-4415-7380D26D8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0E620-B5C4-D334-A73A-F1E4731FA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423CA-5B0E-13D1-0593-E63FCAB63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44.png"/><Relationship Id="rId3" Type="http://schemas.openxmlformats.org/officeDocument/2006/relationships/image" Target="../media/image442.png"/><Relationship Id="rId7" Type="http://schemas.openxmlformats.org/officeDocument/2006/relationships/image" Target="../media/image422.png"/><Relationship Id="rId12" Type="http://schemas.openxmlformats.org/officeDocument/2006/relationships/image" Target="../media/image443.png"/><Relationship Id="rId17" Type="http://schemas.openxmlformats.org/officeDocument/2006/relationships/image" Target="../media/image432.png"/><Relationship Id="rId2" Type="http://schemas.openxmlformats.org/officeDocument/2006/relationships/image" Target="../media/image441.png"/><Relationship Id="rId16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7.png"/><Relationship Id="rId5" Type="http://schemas.openxmlformats.org/officeDocument/2006/relationships/image" Target="../media/image420.png"/><Relationship Id="rId15" Type="http://schemas.openxmlformats.org/officeDocument/2006/relationships/image" Target="../media/image446.png"/><Relationship Id="rId10" Type="http://schemas.openxmlformats.org/officeDocument/2006/relationships/image" Target="../media/image4420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3" Type="http://schemas.openxmlformats.org/officeDocument/2006/relationships/image" Target="../media/image500.png"/><Relationship Id="rId7" Type="http://schemas.openxmlformats.org/officeDocument/2006/relationships/image" Target="../media/image422.png"/><Relationship Id="rId12" Type="http://schemas.openxmlformats.org/officeDocument/2006/relationships/image" Target="../media/image570.png"/><Relationship Id="rId2" Type="http://schemas.openxmlformats.org/officeDocument/2006/relationships/image" Target="../media/image490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560.png"/><Relationship Id="rId5" Type="http://schemas.openxmlformats.org/officeDocument/2006/relationships/image" Target="../media/image520.png"/><Relationship Id="rId15" Type="http://schemas.openxmlformats.org/officeDocument/2006/relationships/image" Target="../media/image60.png"/><Relationship Id="rId10" Type="http://schemas.openxmlformats.org/officeDocument/2006/relationships/image" Target="../media/image550.png"/><Relationship Id="rId4" Type="http://schemas.openxmlformats.org/officeDocument/2006/relationships/image" Target="../media/image510.png"/><Relationship Id="rId9" Type="http://schemas.openxmlformats.org/officeDocument/2006/relationships/image" Target="../media/image540.png"/><Relationship Id="rId14" Type="http://schemas.openxmlformats.org/officeDocument/2006/relationships/image" Target="../media/image5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18" Type="http://schemas.openxmlformats.org/officeDocument/2006/relationships/image" Target="../media/image32.png"/><Relationship Id="rId3" Type="http://schemas.openxmlformats.org/officeDocument/2006/relationships/image" Target="../media/image500.png"/><Relationship Id="rId7" Type="http://schemas.openxmlformats.org/officeDocument/2006/relationships/image" Target="../media/image422.png"/><Relationship Id="rId12" Type="http://schemas.openxmlformats.org/officeDocument/2006/relationships/image" Target="../media/image570.png"/><Relationship Id="rId17" Type="http://schemas.openxmlformats.org/officeDocument/2006/relationships/image" Target="../media/image4.png"/><Relationship Id="rId2" Type="http://schemas.openxmlformats.org/officeDocument/2006/relationships/image" Target="../media/image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560.png"/><Relationship Id="rId5" Type="http://schemas.openxmlformats.org/officeDocument/2006/relationships/image" Target="../media/image520.png"/><Relationship Id="rId15" Type="http://schemas.openxmlformats.org/officeDocument/2006/relationships/image" Target="../media/image60.png"/><Relationship Id="rId10" Type="http://schemas.openxmlformats.org/officeDocument/2006/relationships/image" Target="../media/image550.png"/><Relationship Id="rId19" Type="http://schemas.openxmlformats.org/officeDocument/2006/relationships/image" Target="../media/image43.png"/><Relationship Id="rId4" Type="http://schemas.openxmlformats.org/officeDocument/2006/relationships/image" Target="../media/image510.png"/><Relationship Id="rId9" Type="http://schemas.openxmlformats.org/officeDocument/2006/relationships/image" Target="../media/image540.png"/><Relationship Id="rId1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800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8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82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3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3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4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playground.tensorflow.org/#activation=sigmoid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9" Type="http://schemas.openxmlformats.org/officeDocument/2006/relationships/image" Target="../media/image28.png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280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328.png"/><Relationship Id="rId15" Type="http://schemas.openxmlformats.org/officeDocument/2006/relationships/image" Target="../media/image28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image" Target="../media/image279.png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image" Target="../media/image210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png"/><Relationship Id="rId18" Type="http://schemas.openxmlformats.org/officeDocument/2006/relationships/image" Target="../media/image7.png"/><Relationship Id="rId26" Type="http://schemas.openxmlformats.org/officeDocument/2006/relationships/image" Target="../media/image39.png"/><Relationship Id="rId39" Type="http://schemas.openxmlformats.org/officeDocument/2006/relationships/image" Target="../media/image28.png"/><Relationship Id="rId21" Type="http://schemas.openxmlformats.org/officeDocument/2006/relationships/image" Target="../media/image35.png"/><Relationship Id="rId34" Type="http://schemas.openxmlformats.org/officeDocument/2006/relationships/image" Target="../media/image41.png"/><Relationship Id="rId42" Type="http://schemas.openxmlformats.org/officeDocument/2006/relationships/image" Target="../media/image31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4.png"/><Relationship Id="rId29" Type="http://schemas.openxmlformats.org/officeDocument/2006/relationships/image" Target="../media/image18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280.png"/><Relationship Id="rId24" Type="http://schemas.openxmlformats.org/officeDocument/2006/relationships/image" Target="../media/image38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328.png"/><Relationship Id="rId15" Type="http://schemas.openxmlformats.org/officeDocument/2006/relationships/image" Target="../media/image284.png"/><Relationship Id="rId23" Type="http://schemas.openxmlformats.org/officeDocument/2006/relationships/image" Target="../media/image37.png"/><Relationship Id="rId28" Type="http://schemas.openxmlformats.org/officeDocument/2006/relationships/image" Target="../media/image17.png"/><Relationship Id="rId36" Type="http://schemas.openxmlformats.org/officeDocument/2006/relationships/image" Target="../media/image42.png"/><Relationship Id="rId10" Type="http://schemas.openxmlformats.org/officeDocument/2006/relationships/image" Target="../media/image329.png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image" Target="../media/image210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36.png"/><Relationship Id="rId27" Type="http://schemas.openxmlformats.org/officeDocument/2006/relationships/image" Target="../media/image40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Relationship Id="rId8" Type="http://schemas.openxmlformats.org/officeDocument/2006/relationships/image" Target="../media/image277.png"/><Relationship Id="rId3" Type="http://schemas.openxmlformats.org/officeDocument/2006/relationships/image" Target="../media/image2721.png"/><Relationship Id="rId12" Type="http://schemas.openxmlformats.org/officeDocument/2006/relationships/image" Target="../media/image28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5457650" cy="2039539"/>
              </a:xfrm>
            </p:spPr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5457650" cy="203953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/>
              <p:nvPr/>
            </p:nvSpPr>
            <p:spPr>
              <a:xfrm>
                <a:off x="8400957" y="142093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957" y="142093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7B48E7F0-4862-6E1F-2DDF-5B7B057132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3718" y="1113178"/>
                <a:ext cx="3638434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=4</m:t>
                    </m:r>
                    <m:sSubSup>
                      <m:sSubSup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p>
                      <m:sSupPr>
                        <m:ctrlP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+7</m:t>
                    </m:r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7">
                <a:extLst>
                  <a:ext uri="{FF2B5EF4-FFF2-40B4-BE49-F238E27FC236}">
                    <a16:creationId xmlns:a16="http://schemas.microsoft.com/office/drawing/2014/main" id="{7B48E7F0-4862-6E1F-2DDF-5B7B05713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718" y="1113178"/>
                <a:ext cx="3638434" cy="20395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CA9BA2-FA92-54F8-6607-DFD27897C342}"/>
                  </a:ext>
                </a:extLst>
              </p:cNvPr>
              <p:cNvSpPr/>
              <p:nvPr/>
            </p:nvSpPr>
            <p:spPr>
              <a:xfrm>
                <a:off x="734857" y="4846295"/>
                <a:ext cx="4680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CA9BA2-FA92-54F8-6607-DFD27897C3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57" y="4846295"/>
                <a:ext cx="46807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ine 6">
            <a:extLst>
              <a:ext uri="{FF2B5EF4-FFF2-40B4-BE49-F238E27FC236}">
                <a16:creationId xmlns:a16="http://schemas.microsoft.com/office/drawing/2014/main" id="{D58DFE16-BB84-727B-B87E-3E50ADD41C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136" y="5366854"/>
            <a:ext cx="577804" cy="519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A7F9B12-F795-22DE-0AD4-B4757B3CEA08}"/>
                  </a:ext>
                </a:extLst>
              </p:cNvPr>
              <p:cNvSpPr/>
              <p:nvPr/>
            </p:nvSpPr>
            <p:spPr>
              <a:xfrm>
                <a:off x="3084784" y="5552170"/>
                <a:ext cx="5979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A7F9B12-F795-22DE-0AD4-B4757B3CE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784" y="5552170"/>
                <a:ext cx="59792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360324-C0FE-06CF-E7DB-A46D11FF118C}"/>
                  </a:ext>
                </a:extLst>
              </p:cNvPr>
              <p:cNvSpPr/>
              <p:nvPr/>
            </p:nvSpPr>
            <p:spPr>
              <a:xfrm>
                <a:off x="3039904" y="4230313"/>
                <a:ext cx="57259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800" i="1" baseline="-25000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360324-C0FE-06CF-E7DB-A46D11FF11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904" y="4230313"/>
                <a:ext cx="57259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CC7757-FF0B-4254-4085-3B1DD718E189}"/>
                  </a:ext>
                </a:extLst>
              </p:cNvPr>
              <p:cNvSpPr/>
              <p:nvPr/>
            </p:nvSpPr>
            <p:spPr>
              <a:xfrm>
                <a:off x="2473287" y="4491923"/>
                <a:ext cx="468076" cy="51803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CC7757-FF0B-4254-4085-3B1DD718E1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287" y="4491923"/>
                <a:ext cx="468076" cy="5180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301AD54-31F1-618D-189F-1CCD2A465380}"/>
                  </a:ext>
                </a:extLst>
              </p:cNvPr>
              <p:cNvSpPr/>
              <p:nvPr/>
            </p:nvSpPr>
            <p:spPr>
              <a:xfrm>
                <a:off x="4190533" y="5087126"/>
                <a:ext cx="468076" cy="51803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301AD54-31F1-618D-189F-1CCD2A465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533" y="5087126"/>
                <a:ext cx="468076" cy="5180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3DF4D2B-9E37-C5A2-4C11-7F1F7639274C}"/>
                  </a:ext>
                </a:extLst>
              </p:cNvPr>
              <p:cNvSpPr/>
              <p:nvPr/>
            </p:nvSpPr>
            <p:spPr>
              <a:xfrm>
                <a:off x="2473287" y="5813780"/>
                <a:ext cx="468076" cy="51803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3DF4D2B-9E37-C5A2-4C11-7F1F76392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287" y="5813780"/>
                <a:ext cx="468076" cy="5180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B56DC1C-5C42-19DC-C720-AEE7938FF1EB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1222940" y="5370637"/>
            <a:ext cx="1250347" cy="702158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743800-07AF-F54A-E747-839585DFAB18}"/>
              </a:ext>
            </a:extLst>
          </p:cNvPr>
          <p:cNvCxnSpPr>
            <a:cxnSpLocks/>
            <a:stCxn id="16" idx="1"/>
            <a:endCxn id="22" idx="1"/>
          </p:cNvCxnSpPr>
          <p:nvPr/>
        </p:nvCxnSpPr>
        <p:spPr>
          <a:xfrm flipV="1">
            <a:off x="1222940" y="4750938"/>
            <a:ext cx="1250347" cy="615916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2A6A51-6D86-7E70-D411-FD2FB3E229B6}"/>
              </a:ext>
            </a:extLst>
          </p:cNvPr>
          <p:cNvCxnSpPr>
            <a:cxnSpLocks/>
            <a:endCxn id="22" idx="3"/>
          </p:cNvCxnSpPr>
          <p:nvPr/>
        </p:nvCxnSpPr>
        <p:spPr>
          <a:xfrm flipH="1">
            <a:off x="2941363" y="4750938"/>
            <a:ext cx="716014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F8D52F-83EF-850D-2C19-5F64B19145FE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2941363" y="6072795"/>
            <a:ext cx="689512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9367F72-D9EA-206F-6D22-27B85FC271F8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3657377" y="4753533"/>
            <a:ext cx="533156" cy="592608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43C39A3-8124-5772-0672-05C6506D504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630875" y="5346141"/>
            <a:ext cx="559658" cy="726654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B6ACB5-D876-083B-E842-6F01CCFC5E40}"/>
              </a:ext>
            </a:extLst>
          </p:cNvPr>
          <p:cNvCxnSpPr>
            <a:cxnSpLocks/>
            <a:endCxn id="23" idx="3"/>
          </p:cNvCxnSpPr>
          <p:nvPr/>
        </p:nvCxnSpPr>
        <p:spPr>
          <a:xfrm flipH="1">
            <a:off x="4658609" y="5346141"/>
            <a:ext cx="689512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CCF1449-E59A-5F20-96FC-291E71AD343F}"/>
                  </a:ext>
                </a:extLst>
              </p:cNvPr>
              <p:cNvSpPr/>
              <p:nvPr/>
            </p:nvSpPr>
            <p:spPr>
              <a:xfrm>
                <a:off x="4841502" y="4859705"/>
                <a:ext cx="47295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CCF1449-E59A-5F20-96FC-291E71AD3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502" y="4859705"/>
                <a:ext cx="472950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B256A3E-02A2-DF5A-D94E-75312DA27B61}"/>
                  </a:ext>
                </a:extLst>
              </p:cNvPr>
              <p:cNvSpPr txBox="1"/>
              <p:nvPr/>
            </p:nvSpPr>
            <p:spPr>
              <a:xfrm>
                <a:off x="5930532" y="3573734"/>
                <a:ext cx="5087147" cy="239071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+  </m:t>
                      </m:r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70C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lang="x-IV_mathan" sz="2800" dirty="0">
                    <a:solidFill>
                      <a:srgbClr val="7030A0"/>
                    </a:solidFill>
                  </a:rPr>
                  <a:t> </a:t>
                </a:r>
                <a:r>
                  <a:rPr kumimoji="0" lang="x-IV_mathan" sz="2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func>
                      <m:funcPr>
                        <m:ctrlP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US" sz="2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	      	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  <m:r>
                          <a:rPr lang="en-US" sz="28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+7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lang="en-US" sz="28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B256A3E-02A2-DF5A-D94E-75312DA27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532" y="3573734"/>
                <a:ext cx="5087147" cy="239071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1C79C-17A9-F918-3083-D6931B3B1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E57BD-09CA-AA89-D75D-42852287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869F236-E5BC-1721-3293-79A27460DB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7CFF6666-A256-24C8-8785-27FB427431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00153B5-FFA4-B1EC-0DDB-3E7F7BF498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0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FD1FA-7894-489B-B1B6-2585E1B5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BF40F-0838-4BD5-B151-3DBD7DBA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" y="1054211"/>
            <a:ext cx="12031133" cy="57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1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B866-7715-AE3E-B754-887034D6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B88B-F19D-68EB-E6BA-B79A53B9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(vector version)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91F4B-AF93-C1B9-CDE7-C17787815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5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E37AD-9CAC-19CC-0968-DE9A8FFDC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A7510BA-CD36-91D2-A396-C51C442173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82275" y="2153400"/>
            <a:ext cx="959442" cy="896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C9AF5-7EB6-7143-D799-F45B5E3B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D4B6FB-CA63-C03A-3311-86AC5DA1A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E87B15CD-E654-7DCF-A706-B00811D75B46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4113CC82-AA60-06C9-75B6-B95A7325BC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34C7593-8219-901E-188C-DDE62FDF56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7B5238-5DB3-DB99-F7EF-C1BDCF2386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C6E413C-1AA3-DB09-6B1A-C2F1E8F570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89D2AD2-F70B-5ED8-D1A8-1B0E85609A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BE9465-BD81-2F25-A8ED-AFECF5CE5589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C3FE91-28AD-778B-A325-A848FFC3EBDB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483F7C9-6B1F-B1D9-E93F-B54674E9A10F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7A64DC5-C5E0-ABB7-BA1E-E762D37CA6E6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4AFD22-69F5-0F84-70DA-5BFF8D52FCD7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974C3DB-AA25-7463-D324-C4B9998702C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ECB387E9-237B-E716-21A8-9B4A9DA2D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9899" y="2175063"/>
            <a:ext cx="295945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/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F1B7B02-B559-3B2A-F2C3-8478401623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890" y="1762255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/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ACD2EAD-E0C2-8EEE-E348-4A88F36A7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77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/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𝜃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7521086-2E15-26C7-4BA0-07713B724C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152" y="2399709"/>
                <a:ext cx="394147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/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7FA9732-8209-7D13-1EF4-5873E718E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172" y="1564614"/>
                <a:ext cx="6285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/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6E164A3-7739-3B91-0ACC-0F1347D42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416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/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78FA7D9-5B95-F6DC-CE53-20109DEA7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153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/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DAEC069-EAB7-38AC-ED63-9198EE1E6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233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/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4EA16C4-6BD2-6E66-4DE1-545E024E8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268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F7953C2-6E7E-FB8F-708D-891B5D16D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6334" y="1762255"/>
            <a:ext cx="761136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/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0DBE5B-6771-15F2-3308-62F20648D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719" y="1517288"/>
                <a:ext cx="375996" cy="4619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ine 6">
            <a:extLst>
              <a:ext uri="{FF2B5EF4-FFF2-40B4-BE49-F238E27FC236}">
                <a16:creationId xmlns:a16="http://schemas.microsoft.com/office/drawing/2014/main" id="{C5628875-973D-5036-B231-FFBEFF603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2940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/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8ADB91-DAE1-32B0-D9F1-792E4E35D4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325" y="2340782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ine 6">
            <a:extLst>
              <a:ext uri="{FF2B5EF4-FFF2-40B4-BE49-F238E27FC236}">
                <a16:creationId xmlns:a16="http://schemas.microsoft.com/office/drawing/2014/main" id="{0B763524-34AE-99A6-2268-6EBE614DA1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46299" y="1762253"/>
            <a:ext cx="697905" cy="400109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E07C3E3F-0CA4-E07D-2B49-72FB756959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287469" y="1771215"/>
            <a:ext cx="303699" cy="39114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7B79288B-C877-F640-CB0C-2F6212BB1C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6099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922F6060-9AA5-E2CB-F4E8-565BBBB476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5386" y="2171315"/>
            <a:ext cx="286889" cy="41926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163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7223-F9DA-1692-4084-6C05AF422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7D9950E7-8F9A-C72E-5794-254358DF7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0DC75D-4570-F6E5-041E-C134638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0E15C67-28F5-F449-3580-BCA4662AD7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5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AECA43AD-EA05-77C2-95DD-B4D0C88F470C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77947D1-4847-1722-FBDB-ADBCF338D0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7C7171B-D200-05B9-D256-7ACC25342E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8368B5-3639-8D3A-9258-2294B8FBFD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CD786A5-F8AD-5A47-8605-4B417751D54C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CEE83EF-E231-1851-335E-5CACD666E1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AB7BECD-9590-930F-824C-E86FAEB95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FFEA4B5-0FCD-CF4C-C540-AD7F3C7C4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8D4350-C278-3E1A-6812-03DA436E2174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6D2F168-63C6-0CC3-9EC2-648DC5023C45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F63E9-C835-C062-B9CE-C6A991064BD4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6B8F9C9-EA7D-20A1-5350-B8D48985ADF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515E86-E136-03F3-010D-EEC50AB4429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3B57EC2-BCF1-A359-D71E-CB85D6E9C32A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77D48168-533C-F7E2-1D61-7BE87F3CC0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918D0A3-7C33-A638-E000-87EEB5264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C6B2A5-A491-6341-5B70-A81606145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037C35-59A9-6246-B88C-497CF20A10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E91D58-45C0-07E1-57AC-65686E512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4D815E4-0A21-DCD6-3E3E-5C2B3EE21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2CF628-16C7-3BA2-CFF1-94D7B10081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5B2A11D-D7ED-17B5-0BF4-1ECFA0F10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72A18-9059-5C33-945D-72372CC0D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72C31BB4-B498-2B20-247F-84C94FDE3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1D6CA59D-EB09-5E0E-3580-FE5F0DDB9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84E62F33-979B-22A2-B756-5455D6E315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B0B0A497-F954-6A51-B90C-EA031EFAD0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1" y="1771215"/>
            <a:ext cx="419925" cy="38602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0E4B87B3-CB0F-301B-4711-36F2BBA83A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043D04DD-AD25-4197-CF3D-5776FB95E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21319" y="2175155"/>
            <a:ext cx="440322" cy="415426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A2B1F556-4E2C-752E-3714-0F85A6327D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98762" y="2162306"/>
            <a:ext cx="1697462" cy="896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45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6720-1C6C-91C3-3577-A0DD3D253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6">
            <a:extLst>
              <a:ext uri="{FF2B5EF4-FFF2-40B4-BE49-F238E27FC236}">
                <a16:creationId xmlns:a16="http://schemas.microsoft.com/office/drawing/2014/main" id="{A0A723C4-3093-79C6-4001-8DB9C8544C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24538" y="2153400"/>
            <a:ext cx="959442" cy="8961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C303D-0A4E-96BE-930A-ACAAAF04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8" y="367131"/>
            <a:ext cx="11340665" cy="627812"/>
          </a:xfrm>
        </p:spPr>
        <p:txBody>
          <a:bodyPr/>
          <a:lstStyle/>
          <a:p>
            <a:r>
              <a:rPr lang="en-US" dirty="0"/>
              <a:t>Generic Layer Implementation (vector output version)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x-IV_mathan" sz="280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x-IV_mathan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𝑜𝑢𝑡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x-IV_mathan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x-IV_mathan" sz="28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E2980B8-303D-0D56-74C9-436B1C594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7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DE65849E-A34E-3C59-520B-4441402D2406}"/>
              </a:ext>
            </a:extLst>
          </p:cNvPr>
          <p:cNvGrpSpPr/>
          <p:nvPr/>
        </p:nvGrpSpPr>
        <p:grpSpPr>
          <a:xfrm>
            <a:off x="5470260" y="3315631"/>
            <a:ext cx="6403305" cy="3560802"/>
            <a:chOff x="2256323" y="3703862"/>
            <a:chExt cx="5903493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lang="en-US" sz="2000" dirty="0">
                      <a:solidFill>
                        <a:srgbClr val="4472C4">
                          <a:lumMod val="75000"/>
                        </a:srgbClr>
                      </a:solidFill>
                      <a:latin typeface="Calibri" panose="020F0502020204030204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𝒇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𝜽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57E4D00-4F08-4779-36A6-687AC4B780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1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C150777-28E9-A03E-C2DC-3775B57E88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911556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5BDC469-F632-7251-0666-D1CAB1098A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46211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55C3E1A-8006-66F1-62D0-3B786FEFB71B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190A64E-3FC2-5ED4-B9A8-1E9DDAC964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D1BA5B0-B690-3640-DF05-0DA5E51577C8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E2A8B7E0-1FD8-8D79-79C4-5C797BAD67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𝜽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76F99EA-3C0F-8855-C569-136E9D1652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69280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𝜽</m:t>
                        </m:r>
                      </m:oMath>
                    </m:oMathPara>
                  </a14:m>
                  <a:endPara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645E6E-E97B-A23E-5415-AB838928E4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1114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6BF3AE-AD3E-698E-2C26-1B874EF35B98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CD3F441-DEEE-88F9-7303-72E14EADBC63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CA9F19-4539-B531-F7F4-11AC7BE8BA6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C96FA9-6717-E428-C9A5-35B4C76368B4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F3B7BBE-871B-F4E7-8F51-95289ABE8225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93896" y="5852161"/>
              <a:ext cx="1533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26CC403-D0B1-8B7E-4B01-A90E0A0DDF06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34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Line 6">
            <a:extLst>
              <a:ext uri="{FF2B5EF4-FFF2-40B4-BE49-F238E27FC236}">
                <a16:creationId xmlns:a16="http://schemas.microsoft.com/office/drawing/2014/main" id="{D8E44455-CA1E-F012-7755-04F05156E1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8876" y="2171314"/>
            <a:ext cx="3949686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/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𝑖𝑛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E10B94D-DECA-8924-8FF5-EA34F57C9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5" y="1712087"/>
                <a:ext cx="522451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/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7F540DB-4717-D84B-D781-C8D8C6768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5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/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𝜽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E7192FB-56EB-B390-DB1F-D413343F7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501" y="2399709"/>
                <a:ext cx="10765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/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𝐳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𝑜𝑢𝑡</m:t>
                      </m:r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∈</m:t>
                      </m:r>
                      <m:sSup>
                        <m:sSup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4D44E95-AC8A-9D65-643B-3CF2E5ED5A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506" y="1703129"/>
                <a:ext cx="138367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/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1A82FC-6EBA-97E4-1F37-2C9D11E09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947" y="1932943"/>
                <a:ext cx="414682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/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8D1D81B-B1FB-74B3-0304-F56799011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2764" y="1721263"/>
                <a:ext cx="345159" cy="400110"/>
              </a:xfrm>
              <a:prstGeom prst="rect">
                <a:avLst/>
              </a:prstGeom>
              <a:blipFill>
                <a:blip r:embed="rId15"/>
                <a:stretch>
                  <a:fillRect l="-526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/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BC6DBC5-2C11-B7B7-6485-60BC5660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496" y="1917395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/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F4FDA3-B28E-080B-39EF-01735F610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47" y="1943137"/>
                <a:ext cx="375996" cy="4619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 cap="flat" cmpd="sng" algn="ctr">
                <a:solidFill>
                  <a:schemeClr val="bg1">
                    <a:lumMod val="65000"/>
                  </a:schemeClr>
                </a:solidFill>
                <a:prstDash val="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6">
            <a:extLst>
              <a:ext uri="{FF2B5EF4-FFF2-40B4-BE49-F238E27FC236}">
                <a16:creationId xmlns:a16="http://schemas.microsoft.com/office/drawing/2014/main" id="{D182BBBC-B90E-07AB-6BB4-2F08A225B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68597" y="1762255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" name="Line 6">
            <a:extLst>
              <a:ext uri="{FF2B5EF4-FFF2-40B4-BE49-F238E27FC236}">
                <a16:creationId xmlns:a16="http://schemas.microsoft.com/office/drawing/2014/main" id="{DD25A88C-8BED-0C32-9FD7-57BC55667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5203" y="2585749"/>
            <a:ext cx="761136" cy="0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C953885A-1E75-E81C-7EBB-35452792B1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88562" y="1762253"/>
            <a:ext cx="697905" cy="400109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CD792EBE-5BBB-0B26-A3F7-1981E19B30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829731" y="1771214"/>
            <a:ext cx="419925" cy="37633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BA3E3717-93C4-9DAB-6106-9A995DF8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8362" y="2162356"/>
            <a:ext cx="727884" cy="428227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8" name="Line 6">
            <a:extLst>
              <a:ext uri="{FF2B5EF4-FFF2-40B4-BE49-F238E27FC236}">
                <a16:creationId xmlns:a16="http://schemas.microsoft.com/office/drawing/2014/main" id="{8220DA41-DE04-ED43-18DF-59E8D023D9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21319" y="2177067"/>
            <a:ext cx="440322" cy="413514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D12AACCF-4CDF-300D-1C54-36F0D8D5C8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98762" y="2162306"/>
            <a:ext cx="1697462" cy="8963"/>
          </a:xfrm>
          <a:prstGeom prst="line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  <a:prstDash val="dash"/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382ACE6-2D56-7342-5067-902924FF49BB}"/>
                  </a:ext>
                </a:extLst>
              </p:cNvPr>
              <p:cNvSpPr/>
              <p:nvPr/>
            </p:nvSpPr>
            <p:spPr>
              <a:xfrm>
                <a:off x="10019507" y="1341091"/>
                <a:ext cx="836832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</m:t>
                          </m:r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382ACE6-2D56-7342-5067-902924FF49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07" y="1341091"/>
                <a:ext cx="836832" cy="41351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375D55-9157-6E56-C427-C4A80E0EBE66}"/>
                  </a:ext>
                </a:extLst>
              </p:cNvPr>
              <p:cNvSpPr/>
              <p:nvPr/>
            </p:nvSpPr>
            <p:spPr>
              <a:xfrm>
                <a:off x="10019507" y="1775672"/>
                <a:ext cx="836832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</m:t>
                          </m:r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375D55-9157-6E56-C427-C4A80E0EB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507" y="1775672"/>
                <a:ext cx="836832" cy="4135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764A310-C737-DAAB-9D6B-273F505943A7}"/>
                  </a:ext>
                </a:extLst>
              </p:cNvPr>
              <p:cNvSpPr/>
              <p:nvPr/>
            </p:nvSpPr>
            <p:spPr>
              <a:xfrm>
                <a:off x="10013195" y="2191824"/>
                <a:ext cx="836832" cy="413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</m:t>
                          </m:r>
                          <m:r>
                            <a:rPr lang="en-US" sz="20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764A310-C737-DAAB-9D6B-273F505943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195" y="2191824"/>
                <a:ext cx="836832" cy="4135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081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E0584-8685-2EF6-81F1-3509E90F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2AD6-3369-DD25-9788-9E24F954F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0155C71-D179-0189-CD94-B3961F7EA5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773C91-9BD9-063E-0848-BE71D9838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48DE6E-D0A3-8958-C6D0-D571AF7C6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634F24-1A1E-C159-56CC-0F8ADD0AB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BC2B6B4-7C22-9262-EFB8-D7B4053BB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80B0FC-1715-DC5C-AFA7-4AB2F730B7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044C55-E2B4-BDBC-4DE1-0D05437E8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541CCF-A896-0F1F-A9C7-421E7D0F0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289F71-0F82-CF67-A829-ABDB92A486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3775FB-DCC3-DF22-5E60-472B4FEA3EC0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B1FFE3-1763-EBD0-FEF3-5EA5C42C1FC1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96C9D2-3A73-9A2D-C932-80EF82D09A3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C7AE31-7B54-861D-82B5-732B8814357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7D28A2-53C4-08A7-1EAC-1169C183BBD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6C9340-0632-6596-ECBE-BE713D7F42EA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25DAEB-572E-3031-E7FF-BFAFFD81F175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4498B97-159B-480A-FE3B-23CFEFBEF7D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29F21A-1DA4-415E-FF09-E5EE040BD793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B0AC89-A45F-E4EA-9BF3-8E95A7A89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406EC-A750-F30E-C86F-2F6B3DDFAB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42CECA6-9BA8-E087-969D-870F1B8851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95C966FE-CF45-DBA2-7B8E-6AF597D1F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3D0A7B-56BA-3ED2-FFED-FC1CD5BFE8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F0F1BEFE-217C-C310-D98D-7704974FAB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CA49F53-6CF7-2A69-409E-1AD8CEF5F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FCE14638-D022-A02A-022A-178A7A45E8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D91F75-D1BB-2318-664A-CE9187CC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6DC664-5798-574B-1B13-8D936EF13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90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0DFB-6CA4-77B5-DD96-3D13EF4EF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C310-3859-74F4-2D8A-2FE4ABC3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Scalar version (no formatting)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8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e>
                    </m:nary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5B6C-D567-36CD-5745-0F7FD57FA2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29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054BF8A-36C9-341C-7FEB-253DBDD32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𝐚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C54A547-7D4E-009A-32ED-EF17C96DE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EC95DA2-CE15-122D-BC5B-59D8A3201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𝒛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3C55FE3-BCEB-2E38-04F7-AC7BB6E2EE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E597B0B-AD98-BB82-4489-BB6BADEF6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482F12-8F50-1476-1B45-3CF2C8DC6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832244-5566-363F-88DF-FE2624F45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6889701-04A8-940E-2B0A-6CFCD8E9F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4C0474-02B2-2277-0B22-8C480AD359A4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2B85F0-3A32-3CC8-9140-92085554181C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23C50F-57B1-EF93-85F2-B27CF7E6D6E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7ABB71-33E4-06F5-5E38-DF27731E4DF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9FE786-DBA0-B3C4-8F82-E529FDD9BDA4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73ABF-815C-0B73-D50D-60DF3044D0D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0EF496B-D1B2-15A2-757A-D13CF20A35D3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7027EC-5EA9-2791-04D5-A15393D4364B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25813F8-BE0C-17C1-AE0C-A0482E527FCF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42C19F8-F243-4D10-2508-6DA2ABF11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4E662A-31A4-7DFE-8105-26C16D6B06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1D99E4A-F610-CB75-E79D-8F4E665D7A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9CE6E60-BF31-B89B-6367-B62AF96026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6A69347-3BF4-5CD7-B795-5F19BCB960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807ABF1-028D-7DC7-CC4E-C0D265BA3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4083EC95-586D-6B74-A015-0DBD071BB1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6CC29636-5468-54D6-BADC-D8B95A2517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/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𝐳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25EDA5-48F7-F56C-6820-DE8743871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534" y="5626749"/>
                <a:ext cx="3480926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/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i="1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D9DF93-163D-38F6-E505-48D9C6901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619" y="6210197"/>
                <a:ext cx="3480926" cy="57233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156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C892-7E09-5A42-CD51-DCA7C0580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9C0D7-CE2E-A3B7-A29E-67E1AAAC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(Denominator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D1CFCBB-0AE5-7DD9-B361-A995535F0B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D7C197-7B73-DC5C-A6EE-14402145A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6376820-B464-EAE2-E0F0-3C7BF90A9A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EB3413-6F35-D911-D2EE-0C3996EE05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759455-7F63-E3ED-A3AB-2386E6F24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E1F3D65-D1C0-D771-A14B-F274F95C4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1CB362-5B8B-6CD9-3C71-2183475E5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1FF1968-91A4-249C-3942-617FD83BB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8B01F9-FF86-55F2-0963-9A9DCA2E22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FD4E21-9842-0363-4B19-175FE564AD8E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996D78-9849-2C4D-5FB5-773AC6B30E32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284A4B-BEB8-EFF9-6B3C-10A1D31F767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BD4CA8-6F25-6CA2-491E-33D0846D6A9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378155-BCE7-6D50-EDCA-48128C14D00A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9C134E-BD40-5AF5-7AA4-29A70529AB9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EF19B97-B645-EAF9-66F8-21BE0CF0041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2691C2-E10B-228F-57C1-D9F7C3943AAA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D47386D-C268-60B3-D8B2-BF116ED20CD0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2E9574B9-7FE8-28A3-F4C0-4B33B1373B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6C0E64-8B92-8BE7-5EF9-75E96C151A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25D180D-43EF-378B-622E-C2031CFBB2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7099DB9-76E6-BD49-91AF-F4B3214899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688A1C-42DB-3DFE-C75D-418E2D66BB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DCE0B364-8E32-23D8-3980-8CCA7B35DA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274B2CD-7BA3-2770-03AE-EF97D39851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B3857834-5BFD-7D73-0CC5-7658123377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306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2A984-3B3F-BA28-99F5-C6A2A315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A59A-5D30-0D78-6678-537974AA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Layer Implementation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</p:spPr>
            <p:txBody>
              <a:bodyPr/>
              <a:lstStyle/>
              <a:p>
                <a:r>
                  <a:rPr lang="en-US" dirty="0"/>
                  <a:t>Compute derivatives per layer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Layer: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𝐳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(Numerator format)</a:t>
                </a:r>
              </a:p>
              <a:p>
                <a:pPr fontAlgn="ctr"/>
                <a:endParaRPr lang="en-US" sz="16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𝐚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32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92BB669-2917-7DDF-2796-CA004A0260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5401805" cy="2039539"/>
              </a:xfrm>
              <a:blipFill>
                <a:blip r:embed="rId2"/>
                <a:stretch>
                  <a:fillRect l="-2370" t="-5090" b="-15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/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62D8BD-BFE9-2781-C02B-887B4B2C2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400" y="4321640"/>
                <a:ext cx="607280" cy="7945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/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Layer</a:t>
                </a:r>
                <a:r>
                  <a:rPr lang="en-US" sz="20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  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  <m:r>
                          <a:rPr kumimoji="0" lang="x-IV_matha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x-IV_matha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𝐛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𝐚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𝒇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𝑊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913325-6527-98EE-177E-C1E1CF239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23" y="1649089"/>
                <a:ext cx="2714038" cy="1942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/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𝐳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CA808A2-4CCC-25ED-9DC9-C2300B335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2212341"/>
                <a:ext cx="579453" cy="794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/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𝐳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B66779-3ECE-C94D-6C35-6973878F1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580" y="1555414"/>
                <a:ext cx="41229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/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𝐚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282D05F-324B-F0ED-1116-189E63EDB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007" y="2212341"/>
                <a:ext cx="615873" cy="7945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/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</m:oMath>
                  </m:oMathPara>
                </a14:m>
                <a:endPara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02A196-ACF9-6182-AB8F-CFFD79A6C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32" y="1572495"/>
                <a:ext cx="42351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/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763D48-F7FC-FA98-F3B1-5444DDB5E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25" y="4321640"/>
                <a:ext cx="728917" cy="7945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/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𝑊</m:t>
                      </m:r>
                      <m:r>
                        <a:rPr lang="en-US" sz="24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</m:t>
                      </m:r>
                      <m:r>
                        <a:rPr lang="en-US" sz="2400" b="1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𝐛</m:t>
                      </m:r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1F0C7-9D5C-F277-8F45-23E74D7FD8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969" y="4321640"/>
                <a:ext cx="87799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7065E-6C3B-ED18-A791-D2D20FEDC9FB}"/>
              </a:ext>
            </a:extLst>
          </p:cNvPr>
          <p:cNvCxnSpPr>
            <a:cxnSpLocks/>
          </p:cNvCxnSpPr>
          <p:nvPr/>
        </p:nvCxnSpPr>
        <p:spPr>
          <a:xfrm>
            <a:off x="6807032" y="1835520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86F272-79A2-DD78-FAD4-16C85B3FF418}"/>
              </a:ext>
            </a:extLst>
          </p:cNvPr>
          <p:cNvCxnSpPr>
            <a:cxnSpLocks/>
          </p:cNvCxnSpPr>
          <p:nvPr/>
        </p:nvCxnSpPr>
        <p:spPr>
          <a:xfrm flipH="1">
            <a:off x="6807032" y="2640856"/>
            <a:ext cx="7266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E21445-3B3C-1DC1-B079-BFB3E8F5E87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520967" y="1772122"/>
            <a:ext cx="971613" cy="14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117D58-0B22-7C58-4AC4-FD1A6047C7E7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0520967" y="2609629"/>
            <a:ext cx="971613" cy="1397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482AD0-22A3-E587-8D18-AB69460B92CD}"/>
              </a:ext>
            </a:extLst>
          </p:cNvPr>
          <p:cNvCxnSpPr>
            <a:cxnSpLocks/>
          </p:cNvCxnSpPr>
          <p:nvPr/>
        </p:nvCxnSpPr>
        <p:spPr>
          <a:xfrm flipV="1">
            <a:off x="7899793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CD81F1-FB39-B7C7-5CE0-AFD50C77B073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9064184" y="3703712"/>
            <a:ext cx="11748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2A133B-E349-4BDA-510C-4E22A1AC8278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9753591" y="3703712"/>
            <a:ext cx="945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6A5DB6-39DC-FF2D-D43C-381662EE4DF9}"/>
              </a:ext>
            </a:extLst>
          </p:cNvPr>
          <p:cNvCxnSpPr>
            <a:cxnSpLocks/>
          </p:cNvCxnSpPr>
          <p:nvPr/>
        </p:nvCxnSpPr>
        <p:spPr>
          <a:xfrm flipV="1">
            <a:off x="8314965" y="3703712"/>
            <a:ext cx="0" cy="61792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5E3B9-95E9-09B4-E938-07B4A862CD6E}"/>
              </a:ext>
            </a:extLst>
          </p:cNvPr>
          <p:cNvGrpSpPr/>
          <p:nvPr/>
        </p:nvGrpSpPr>
        <p:grpSpPr>
          <a:xfrm>
            <a:off x="7289157" y="193362"/>
            <a:ext cx="4110914" cy="1179447"/>
            <a:chOff x="7289157" y="193362"/>
            <a:chExt cx="4110914" cy="1179447"/>
          </a:xfrm>
        </p:grpSpPr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7ACD12F-961A-DEF4-027F-1EC09C775F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41246" y="677000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/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𝐚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A1C663-6F9D-CF61-EF1A-736F601469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7153" y="209990"/>
                  <a:ext cx="12314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/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𝑊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×</m:t>
                            </m:r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𝑀</m:t>
                            </m:r>
                          </m:sup>
                        </m:sSup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,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𝐛</m:t>
                        </m:r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7B76DEA-C738-C6D4-83DC-F4460D618C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557" y="911144"/>
                  <a:ext cx="2768065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/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𝐳</m:t>
                        </m:r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EA3619A0-5C5C-0E49-991E-FA4F3BDDD4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9717" y="193362"/>
                  <a:ext cx="1179874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/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09512B8-A07B-C9DA-C3F9-040E5EE86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8805" y="255541"/>
                  <a:ext cx="411266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51F2569F-19F1-1B64-1AD2-1733FD8DA8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7365" y="670969"/>
              <a:ext cx="1708451" cy="895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/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C7796FF-40E9-964B-33C3-C544867D90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4667" y="335248"/>
                  <a:ext cx="505057" cy="572718"/>
                </a:xfrm>
                <a:prstGeom prst="rect">
                  <a:avLst/>
                </a:prstGeom>
                <a:blipFill>
                  <a:blip r:embed="rId15"/>
                  <a:stretch>
                    <a:fillRect b="-101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ine 6">
              <a:extLst>
                <a:ext uri="{FF2B5EF4-FFF2-40B4-BE49-F238E27FC236}">
                  <a16:creationId xmlns:a16="http://schemas.microsoft.com/office/drawing/2014/main" id="{460E7FA7-F165-C37C-2C55-F1F0FF6395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157" y="679924"/>
              <a:ext cx="959442" cy="8961"/>
            </a:xfrm>
            <a:prstGeom prst="line">
              <a:avLst/>
            </a:prstGeom>
            <a:noFill/>
            <a:ln w="28575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512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4A80-D463-614B-6C13-4575EFE2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650A-A892-6284-5E83-6E332662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144F1-7C1E-C7DA-3ED3-9BFF2C98A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98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20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186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0D016-2C07-FCEF-413F-B5083AAA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6C2-FBA2-21E0-D1AC-2FEB02D3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FE243-7EBA-9547-094B-10650982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Non-linearity</a:t>
            </a:r>
          </a:p>
          <a:p>
            <a:endParaRPr lang="en-US" sz="1000" dirty="0"/>
          </a:p>
          <a:p>
            <a:r>
              <a:rPr lang="en-US" sz="2400" dirty="0"/>
              <a:t>Fitting complex functions</a:t>
            </a:r>
            <a:endParaRPr lang="en-US" sz="8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Fitting any! function (universal approximation theorem)</a:t>
            </a:r>
            <a:endParaRPr lang="en-US" sz="1600" dirty="0"/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6089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A3816-C0F1-923C-BD02-9A1A1434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DF90-116F-F17A-8129-2C366FE0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49F7-BA9D-CFBA-754F-95E20777A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Non-linearity</a:t>
            </a:r>
          </a:p>
        </p:txBody>
      </p:sp>
    </p:spTree>
    <p:extLst>
      <p:ext uri="{BB962C8B-B14F-4D97-AF65-F5344CB8AC3E}">
        <p14:creationId xmlns:p14="http://schemas.microsoft.com/office/powerpoint/2010/main" val="3260527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75DC-87EE-AA0F-B3F4-A4A70726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EA8D-C428-7351-FFD9-E640D8D0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is definitely not linear. The non-linear activation functions provide this non-linearity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if there are no non-linear activations?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 deep neural network with only linear layers can be reduced to an exactly equivalent single linear layer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Example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What happens with you add to linear functions together?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lines?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Adding two planes?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57D69-F00C-7DED-0ABA-4268598B78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3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2560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F8B81-1963-6987-88F9-EB329555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2AA5-2C7C-10B4-4FCE-78B45480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 is Not Convex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A81200-8F65-1B97-FEF4-E55F3B6387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099" y="1368333"/>
          <a:ext cx="11079257" cy="389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8147">
                  <a:extLst>
                    <a:ext uri="{9D8B030D-6E8A-4147-A177-3AD203B41FA5}">
                      <a16:colId xmlns:a16="http://schemas.microsoft.com/office/drawing/2014/main" val="426037949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8667880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152169113"/>
                    </a:ext>
                  </a:extLst>
                </a:gridCol>
              </a:tblGrid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Objective function for…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Convex?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Closed-form solution?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896656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Linear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167102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Logistic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346150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960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097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35080-F5A7-5A32-2E4D-75E862B70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5AC6-86B4-5A00-1BAF-B075E1BD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3D4C-1354-D2CD-D41F-C5440E024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23F7C9B-B35B-23BB-6B07-42FE8F9CF836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40F9534-5137-A098-0E26-A427A26EC0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F91AC-32C8-CF83-989E-5D185A4218F7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D975939-CF62-0FE5-38D4-A3D3D17EA5AD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B58D1D5-46EF-E01A-54C3-4F6600AB16B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59BC335-950B-F352-C70E-B783BAB45A0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543B21D-A84F-D095-682E-8FB4B2E63BA1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A1370C5D-9D05-0F64-CB30-07EB66D2EE66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1BDC062-B277-EA4B-B5D7-24DBD8D0DBB5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15C5B67-B65B-70D5-C8CE-CED834BD8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4767FED-ACE0-368E-EBB2-C4F3ECE68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569A09-01D9-E85A-2B18-0DC24DE05CC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F4A2227-0292-EB94-A8FA-06C1908466C4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0DC00E6-31C3-5897-E2F9-664CB4C0ABB0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80F3545-249D-C37C-CB4F-08035FB3AB47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5AE05F4-EF5B-C083-4122-B07BAE668A7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4D05938-1160-8F63-35D5-4BFE9C2112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E2E3B1E-224F-0416-F3FC-EC8C83EAA76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9F92DB-592C-DBFC-5A82-E7A52E0439D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B10F760-933E-DA0C-C695-8B8620D3BA55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62C64F9-23F1-B7CF-8161-02E36F40D56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DA5795B-8A1A-9ED1-FE60-CFB41D803D4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46D37F7-4F7E-8C28-F209-66CC7F236F5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AD3B680-0179-86EB-3020-A88A18A60CA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33C4DC-442C-0DD8-8387-4A27ECC6A30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2394A6E-9335-0C27-A95E-CE1775859BB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148BBC6-3613-EAB3-F762-4BF4F713A4E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32725A3-D614-002D-C253-AFA44F18B6B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46C4561-BC79-FE3F-6133-85AB01B7F6F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2CE0C5C-FB7A-00BD-3C7B-EB49118CB37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741A1-ED89-82D5-61F0-9654039457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2FE848A-534B-813E-39CA-9469782018C9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C28A360-8824-ED35-D56D-EDB0827A8B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D46E8C-BD1F-0F07-69F7-F8249A785EC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5B4693-273F-7078-BC10-1512B24B544D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8E309BD-8540-6C3C-9DB2-9503435A9A6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77A50D-A25D-3197-05D3-8CE01CF53F19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C38BBAEA-BDD2-C730-8202-0B8146E833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80D0479-9397-CA54-50AF-1AA6DF3685F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B201590-1485-097A-13A7-FE021E3D22F2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540EF5B-889F-1C52-C7B3-28AC05A7A79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E8C5471-D2A3-7776-7E8E-B4A6F66CCD32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5984F09-D037-B6DA-195A-7BB8AD6539A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A3E5E02-E3A6-ED26-E086-E40A4A0C923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AB2A6D6-4287-8C93-9E4F-F455DB88A734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32CE98C-A723-CFF2-EA57-F3A9E903B70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1E12994-77A2-54BF-5D19-7EF25C7C9870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5F8FE1AD-E9B5-B60A-3BC2-0B9CE5E287D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7CD85C5C-BC67-A2F9-C153-C493C7815CF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2B5F6FE-1C61-03B2-F881-4BACB8E5DE0F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D504BDBC-6DD1-C2F8-3A27-1D0612F69B3B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FF65352-3B13-55CB-0B16-4A05E724643F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663C668-F149-1EB7-33C8-4A7C318DB717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EC37882-3A09-1DD7-51CD-1C7E8B48C40C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5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3CE32-4590-DCC8-26A9-57E4BB949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54DB9-D10A-AE42-DCF4-D9D992D3F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F6E288-D945-A288-4948-7E0A4D49F8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2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D73739B-FA67-D846-ED15-3196F1B3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009197B-0390-D304-F0AD-2387A0F0B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4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750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4CF76-EABF-CD32-F4E1-FE104A71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958A1-9E53-169B-592A-B5CD58EE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</p:spPr>
            <p:txBody>
              <a:bodyPr/>
              <a:lstStyle/>
              <a:p>
                <a:r>
                  <a:rPr lang="en-US" sz="2400" dirty="0"/>
                  <a:t>Prediction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Objective function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Neural network prediction function,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is definitely not linear. The non-linear activation functions provide this non-linearity</a:t>
                </a:r>
              </a:p>
              <a:p>
                <a:r>
                  <a:rPr lang="en-US" sz="2400" dirty="0"/>
                  <a:t>Just because it can fit any function will it?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Objective function is non-convex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it will get stuck in local minima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i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Stochastic </a:t>
                </a: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gradient decent take pseudorandom steps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      Helps pop out of local minima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Is getting stuck at a local minima necessarily a bad thing??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C48C7-0869-ECDC-2A4D-E41175C60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470534"/>
              </a:xfrm>
              <a:blipFill>
                <a:blip r:embed="rId2"/>
                <a:stretch>
                  <a:fillRect l="-928" t="-5809" b="-278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3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205EE-E262-4C1B-499E-CA0929DD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CADA-1A40-F050-8292-CB5DF167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B4A43-1AB7-0CF3-418D-AF6319F75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complex functions (with 1-D input)</a:t>
            </a:r>
          </a:p>
        </p:txBody>
      </p:sp>
    </p:spTree>
    <p:extLst>
      <p:ext uri="{BB962C8B-B14F-4D97-AF65-F5344CB8AC3E}">
        <p14:creationId xmlns:p14="http://schemas.microsoft.com/office/powerpoint/2010/main" val="3638207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A789-70FF-4D80-B268-74600A7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for Nonlinear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8BC2-7B41-44B5-9120-D3678932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910301"/>
          </a:xfrm>
        </p:spPr>
        <p:txBody>
          <a:bodyPr/>
          <a:lstStyle/>
          <a:p>
            <a:r>
              <a:rPr lang="en-US" dirty="0"/>
              <a:t>Linear classifiers have linear decision boundaries</a:t>
            </a:r>
          </a:p>
          <a:p>
            <a:r>
              <a:rPr lang="en-US" dirty="0">
                <a:solidFill>
                  <a:srgbClr val="7030A0"/>
                </a:solidFill>
              </a:rPr>
              <a:t>Feature mapping can convert nonlinear data to higher dimensions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Today, instead of choosing a feature mapping function, we’ll use neural networks to learn nonlinear decision boundaries and regression functions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354B-E3E3-4AE6-901E-5D775BFE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054" y="2065514"/>
            <a:ext cx="5677891" cy="30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9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3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187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A524-E556-2B52-ED59-1D6B797EC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27AC-7030-97A3-63C9-9CDB8443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E1180-9587-3C3E-433F-B2F68673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92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726E-9613-7662-F408-5DD6C5758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6650-DABF-84CD-6D9B-CD0FD9F0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95965-8A9C-001E-6716-621481087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Fitting complicated functions (with 2-D input)</a:t>
            </a:r>
          </a:p>
        </p:txBody>
      </p:sp>
    </p:spTree>
    <p:extLst>
      <p:ext uri="{BB962C8B-B14F-4D97-AF65-F5344CB8AC3E}">
        <p14:creationId xmlns:p14="http://schemas.microsoft.com/office/powerpoint/2010/main" val="23558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F4EF-9CC5-C44B-C19B-F7DF1894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8DEF-AB93-D29A-98EC-A951BA4E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CBC9-CCEF-90A5-81FA-1B602E91B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02A20948-3E6A-FEB0-6C57-B9DABF2A1F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FEA6943-4405-E290-5D78-AFB1E3801DF8}"/>
                  </a:ext>
                </a:extLst>
              </p:cNvPr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>
            <a:extLst>
              <a:ext uri="{FF2B5EF4-FFF2-40B4-BE49-F238E27FC236}">
                <a16:creationId xmlns:a16="http://schemas.microsoft.com/office/drawing/2014/main" id="{333C4A0E-1550-CD87-7175-46EBC34216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319E027-5533-3F1E-8DCF-18A1E5518E65}"/>
                  </a:ext>
                </a:extLst>
              </p:cNvPr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85F0048E-0446-BB29-E4FA-6C8776A61030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0831E655-E734-03FD-6485-9AFC228F99BD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06480D11-A3C3-204A-D522-9221B9BA81B5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9CA97CB8-AC0B-2DA9-4D58-ABD34D59A996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C2F30E27-98FC-A843-1D26-BAF71E9A491C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80B8CA50-E989-E850-E925-2A8F69200C4C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6AC48DF4-34BA-5679-219A-E3FBBEE83E3C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0007DCB6-2609-7E23-12ED-C15759A0D6B2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B3EC6F2F-7F3F-FC5D-C4BE-EDCA626178EC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50C6CE9F-884E-2A1F-2432-018A08EFF45B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6B4B4E5B-CFD9-59A5-B4FC-350DCF547144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6BDA6E61-2DBC-55A0-EFAD-0C16D39314DC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27A7E76A-C7D8-2AB7-8000-301ECB2DB28C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6897327F-E55E-12C2-09CE-509AC6E7697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44099788-5289-40DD-15F5-A062AD2AD249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B52F8DD8-5004-EC7A-3B44-90D7B262012D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AECE830D-4C11-C5AD-6F01-3147B41ECBF8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20C31DBD-FFDB-76F6-C029-E168D168D124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EDBCAC3E-5216-0302-14BF-2DB9E6F67ED4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92ED408C-E2CC-FD5C-3649-D76C76BA7A36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956BC69B-7569-3CEA-91C7-CA732D734F1F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A724903F-8B8F-F1B4-C408-8CBF8E6FC85B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822BC698-0EE8-FAA3-6E34-426508353239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D2F67035-17CC-2E08-05CB-38C24B8E258B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20962FC-D6AA-A831-8814-E6F3C55F773F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FAB042AC-CE9B-E3E6-1DBD-84C30E7D217F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28904D80-8D19-0E07-61F7-14125A35111F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974F8BA7-C1E3-EB4F-D2FE-590E2298095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545943EE-DF54-3EED-6F27-59ADD1787E3A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ED66EE19-E150-0A6E-A8C3-E982D7C1ED89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42CE35CF-C414-C14B-1238-CB588B07C901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EC192BFD-A2D5-5F92-599E-F12DDAC3218B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F28FB6F2-D559-F39F-8A9C-06A0A9E06BE8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08BFBA94-0FF3-5526-A685-6E4C3C78BBC2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86955EEA-8755-7ADF-E16D-159A44DD8AE6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A233D8C2-2609-820B-4A67-0390AF72B260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410587C6-CA9B-C83D-04CF-2F152A24D2F1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8713966F-7196-6114-7D99-0EA7BFF840ED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89930213-91EA-92D9-7E00-024F6CB917C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D1336E15-0920-005C-8909-FD4E60112E0C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030CC7C1-2C62-8A46-9A53-F6067AB88252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53F69DD-5697-FFAB-409D-B8FD05F4CCF3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459EF291-E3B4-BA94-3CDF-9E97ECDDEB03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84D5BD-2319-78FB-1009-B4AA978D0F10}"/>
                  </a:ext>
                </a:extLst>
              </p:cNvPr>
              <p:cNvSpPr/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84D5BD-2319-78FB-1009-B4AA978D0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468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𝐳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1,     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−1,  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3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B039-97C6-40F2-8D1A-CC7DDB30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2DA-FD06-4B4E-B0B6-D540B3F4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 Rosenblatt, 1957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0FA4-4580-488C-9990-A5A9EDA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37" y="1626343"/>
            <a:ext cx="7066729" cy="4959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C8301-BF3B-491D-998A-23023E3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73" y="3828438"/>
            <a:ext cx="2026647" cy="253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006D7-9C1C-4531-AE33-0CBED35C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36" y="1723156"/>
            <a:ext cx="2465784" cy="19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4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𝐰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⊤</m:t>
                            </m:r>
                          </m:sup>
                        </m:sSup>
                        <m:r>
                          <a:rPr kumimoji="0" 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𝐱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𝐳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𝐰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⊤</m:t>
                            </m:r>
                          </m:sup>
                        </m:sSup>
                        <m:r>
                          <a:rPr kumimoji="0" 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𝐱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𝐳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𝐳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396460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𝐳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𝐳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𝐱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396460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21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37C5812-28C5-18AE-F05B-C45FD074C2F6}"/>
                  </a:ext>
                </a:extLst>
              </p:cNvPr>
              <p:cNvSpPr/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𝐱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𝐱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𝐰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⊤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37C5812-28C5-18AE-F05B-C45FD074C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57548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30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https://playground.tensorflow.org/#activation=sigmoid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47C95-D725-48AC-A764-55980CB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67" y="1654172"/>
            <a:ext cx="9674942" cy="50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4C5-6DD9-D3D6-D561-E62AC1A2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F448-0F0E-8AE9-5FFE-939CB35B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E70B9-3386-4083-4A5A-D46D414BD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1FF650A-40CC-E80F-C248-37B32BBF9956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88DA0D0-4411-CC5C-4FFF-568A62BC2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E9F6-850C-618F-E368-9C9314C92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467CC41-57EE-0722-491A-E59DC06C5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9B10585-827E-58B4-F3E2-4CE47CA18724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5EA4AE1-3E57-4899-31AE-530F8B491E3E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5692BD06-1F36-62D3-3CC5-305E7C479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27C73C15-8D04-C958-3536-E3CC242FA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9D79C308-F6EC-C8EC-6D56-02F670EBC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00C9A679-2EFD-A836-E1D3-6AC4F6AC0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8A2583C4-3639-A046-9045-689E52C29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1C08BB4C-3CC1-581E-A219-1E249244A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D648CF07-7A0B-16BA-1812-99C53DF10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2D81CBD3-BA9C-0CFB-012E-88CCB2063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3EF41130-6DD2-5FF2-F224-2DAD797A7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07BDE0E4-C4EA-E1E6-1DBF-7C3D18864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7775D33C-36C4-8D5D-062B-5B34FEA18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C33CF17D-C0D5-8710-2418-7BE2C928C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933D4057-2A94-016A-A0C3-8632167B7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999CE7E1-679B-5AEC-2A25-2F1B22C89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27D7D749-B99F-384B-327E-E3B71735CA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EA21DFCB-0133-0B9B-F9AF-C4DAE771B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AE20A91C-DF13-2214-136D-5A50E6413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991FE319-BD36-D409-8A49-F4798DD20EE9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BA2BCA62-CDD5-6E5A-81D7-77E9274E2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211577E-8505-224A-BCD1-D2CBF709119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79046C5-EFF7-B3BA-A562-D6960CB8D9B2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D154B58-1612-21D8-02A2-C60833764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D7926C97-53AA-72E4-2771-179E8609E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B468BA1A-B523-EDB5-E444-89B5FE00C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ECE3E0F3-840D-EAB5-4DAF-2AE8E08E5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09E719BA-4E66-632A-EF70-784845684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E94C9-2B15-88AF-AD11-F743A47DD780}"/>
                      </a:ext>
                    </a:extLst>
                  </p:cNvPr>
                  <p:cNvSpPr/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8DA1FE16-272A-F8F8-E129-DD6A9BA40A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5073" y="2344616"/>
                    <a:ext cx="889260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17CA180F-5F8D-9C06-8D75-54EB0D8F040B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D0C8047F-88D4-85FD-62FE-BEC08F94EB6A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0DF3EF8A-A1FE-984A-56E7-9158FB99B071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24E42AD-275F-2561-FF81-9BA9718FDDE8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9F908A8-2CCB-2545-5E93-C6F21B978BCF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6A4FA0B7-C9CC-A335-FDEA-318580F55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1CD96EB6-3125-D680-20AD-6FBF120C5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380416B6-5C60-055E-842C-B8825D18A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60C8F00-29A9-82DC-3E81-0D799F88FF0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EC1AE9A0-6D28-629E-95DA-09F54091E7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0523FCD-BF45-2A4E-A8B7-EDF417B4C2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E6255A6-1B2F-84B3-173A-4CB1E880ED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6ADC97B-E703-177C-AC20-38FDEB292B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D3A8BF5E-05AC-4ED3-335C-4DA132011F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AF03004-7234-6994-6E79-805386EC6A8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CD833CD2-6D40-ED60-BA5C-965C917F604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DC2A043-4C62-B195-12A2-35F608C4EE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5B9521A7-1B61-A87D-6150-6AAA12E05B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C55678D-3459-B36F-8AAB-57B8E80929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4DC8A57-24E8-6FC2-712C-A187C6C9E3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63765EE-78C4-1289-E908-EF535674BE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A610A49-5B7D-1B74-0DCD-CC3F9EF2AD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B1BCA6-5BA5-43BB-E3A0-26974FC7DA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FB71552-2C4D-7332-8520-01AECE7C49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A88B00B-995C-6976-3EE3-A4531503F6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0EB20EC-2112-5EA5-83F0-0934BCA5EA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376BD9E-3FB7-482C-A6AD-B7BD6DD06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0C4040-C36A-25B5-B994-E2E3BD76DD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140503FE-C063-ACF4-4471-655137AABF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BC22F9FE-8148-B6DC-987F-5749BEB4C0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9F9C6F-0DC1-C64B-FD6C-8404F99A3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750BC96-1C3D-E9DB-7E59-588F0EE02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1DC0609-D810-0792-537A-CBB604271A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711FE03-9EB9-A3AB-2D37-B8102B91D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0C3CA62-2711-ABBF-077E-6A9BAA2E0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60B2D19-5C41-BB3E-6AE7-E22DC1F65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234AF-D360-BF2E-960C-8C81D7D0A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253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24442-9ACE-3FC8-1488-07CA06E4A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CC8E-965D-E21C-9352-1010C9D6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2C873-3A52-0124-36FB-2BC9E4263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(Over?) Fitting any function</a:t>
            </a:r>
          </a:p>
        </p:txBody>
      </p:sp>
    </p:spTree>
    <p:extLst>
      <p:ext uri="{BB962C8B-B14F-4D97-AF65-F5344CB8AC3E}">
        <p14:creationId xmlns:p14="http://schemas.microsoft.com/office/powerpoint/2010/main" val="2744359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0743-1BD1-2C14-CFB6-24CCF1155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AE5E-5F6C-8EB7-0D92-273D7F7D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899F-C32D-663D-47EC-A1A52DF7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62692" cy="4690856"/>
          </a:xfrm>
        </p:spPr>
        <p:txBody>
          <a:bodyPr/>
          <a:lstStyle/>
          <a:p>
            <a:r>
              <a:rPr lang="en-US" sz="2400" dirty="0"/>
              <a:t>Universal Approximation Theorem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Reminder</a:t>
            </a:r>
          </a:p>
          <a:p>
            <a:r>
              <a:rPr lang="en-US" sz="2400" dirty="0"/>
              <a:t>Just because it can fit any function will it?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 is non-convex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it will get stuck in local minima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chemeClr val="tx1"/>
                </a:solidFill>
                <a:sym typeface="Wingdings" panose="05000000000000000000" pitchFamily="2" charset="2"/>
              </a:rPr>
              <a:t>Stochastic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gradient decent take pseudorandom steps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 Helps pop out of local minima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Is getting stuck at a local minima necessarily a bad thing??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5886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C76E-A6DA-A63A-D400-191E981BF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6473-2DC5-CC3C-65BB-0952B30D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98F25EA-7F50-6396-9318-B3A6FB4A0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A7750-85A4-9AEC-C128-074049A64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07DF8F4-AE7C-F7D6-FC1C-A0C2122E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4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7BACA-3E4B-9A2D-4F5D-E4C0DF370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793-57A1-6A8F-26E0-B8049623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Debugging Overfitting and 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BA4C-232C-AEBA-C450-3D98D1E9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197417" cy="4690856"/>
          </a:xfrm>
        </p:spPr>
        <p:txBody>
          <a:bodyPr/>
          <a:lstStyle/>
          <a:p>
            <a:r>
              <a:rPr lang="en-US" sz="2400" dirty="0"/>
              <a:t>Underfitting (check this first!)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poor training loss (and poor validation loss)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Note: Compare with human performance as a baseline, i.e., make sure the task isn't impossible for a human (with unlimited resources)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Try: Adding more capacity to network (wider or deeper)</a:t>
            </a:r>
          </a:p>
          <a:p>
            <a:pPr marL="917575" lvl="2" indent="-457200"/>
            <a:r>
              <a:rPr lang="en-US" sz="2400" dirty="0">
                <a:solidFill>
                  <a:srgbClr val="7030A0"/>
                </a:solidFill>
              </a:rPr>
              <a:t>But how do we choose a new network structure?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/>
              <a:t>Overfitting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good training loss, but poor validation loss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Evidence: really large parameter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Regularization (we'll learn about this soon!)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Try: Adding more data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57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E3EB7-E24E-AADA-2B56-9DF7FC1F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9744-5002-BD6C-0487-2FE683F7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Neural Networks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6C2A9-7E08-0903-738F-63ABF9C7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755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C8480-CDD3-AEDE-33E9-CC492EBFA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6A1B-7EF0-40B0-18B0-651552F7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29AE-D00C-A30E-CE0C-93A8F78D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ED59FC8-97C3-A45A-34C1-7AA307FC1BCA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/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B70DD9-9534-D29B-B1EA-731749DFD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2" y="3918706"/>
                <a:ext cx="3227422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/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C46EAA-C2B3-ECEB-2014-4C1F90AFD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70" y="4811765"/>
                <a:ext cx="4643515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/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ED1F362-C542-008C-2E21-A9D03A1FA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09" y="5679784"/>
                <a:ext cx="5970352" cy="885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A3BD6D6-7529-AAE4-DF48-D46B135DC0DE}"/>
              </a:ext>
            </a:extLst>
          </p:cNvPr>
          <p:cNvGrpSpPr/>
          <p:nvPr/>
        </p:nvGrpSpPr>
        <p:grpSpPr>
          <a:xfrm>
            <a:off x="3995428" y="1722276"/>
            <a:ext cx="7981260" cy="2860881"/>
            <a:chOff x="4630994" y="1722276"/>
            <a:chExt cx="7981260" cy="286088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9E93723-CAB3-48F7-83F3-9379D8B30CF0}"/>
                </a:ext>
              </a:extLst>
            </p:cNvPr>
            <p:cNvGrpSpPr/>
            <p:nvPr/>
          </p:nvGrpSpPr>
          <p:grpSpPr>
            <a:xfrm>
              <a:off x="4630994" y="1722276"/>
              <a:ext cx="7981260" cy="2860881"/>
              <a:chOff x="857179" y="1940893"/>
              <a:chExt cx="10991728" cy="4021462"/>
            </a:xfrm>
          </p:grpSpPr>
          <p:sp>
            <p:nvSpPr>
              <p:cNvPr id="86" name="Line 6">
                <a:extLst>
                  <a:ext uri="{FF2B5EF4-FFF2-40B4-BE49-F238E27FC236}">
                    <a16:creationId xmlns:a16="http://schemas.microsoft.com/office/drawing/2014/main" id="{3C28B3DE-DFC7-C639-3942-B21AF5EE1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0" y="2131857"/>
                <a:ext cx="526394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7" name="Line 6">
                <a:extLst>
                  <a:ext uri="{FF2B5EF4-FFF2-40B4-BE49-F238E27FC236}">
                    <a16:creationId xmlns:a16="http://schemas.microsoft.com/office/drawing/2014/main" id="{FABE7FDD-F814-32A5-7405-44684AA25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9571" y="3755048"/>
                <a:ext cx="601593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8" name="Line 6">
                <a:extLst>
                  <a:ext uri="{FF2B5EF4-FFF2-40B4-BE49-F238E27FC236}">
                    <a16:creationId xmlns:a16="http://schemas.microsoft.com/office/drawing/2014/main" id="{6F64BC4A-81BE-C422-8499-1F810156B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6" y="5268138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89" name="Line 6">
                <a:extLst>
                  <a:ext uri="{FF2B5EF4-FFF2-40B4-BE49-F238E27FC236}">
                    <a16:creationId xmlns:a16="http://schemas.microsoft.com/office/drawing/2014/main" id="{1CB14E11-73C4-E5BD-3115-B89926C2E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4" y="2227340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0" name="Line 6">
                <a:extLst>
                  <a:ext uri="{FF2B5EF4-FFF2-40B4-BE49-F238E27FC236}">
                    <a16:creationId xmlns:a16="http://schemas.microsoft.com/office/drawing/2014/main" id="{4AE7442F-0780-C32D-A9D9-2E3AADCE3B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3" y="375504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1" name="Line 6">
                <a:extLst>
                  <a:ext uri="{FF2B5EF4-FFF2-40B4-BE49-F238E27FC236}">
                    <a16:creationId xmlns:a16="http://schemas.microsoft.com/office/drawing/2014/main" id="{CA0EBBBA-58C9-90EE-A51B-0C44F63CC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9569" y="5282757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2" name="Line 6">
                <a:extLst>
                  <a:ext uri="{FF2B5EF4-FFF2-40B4-BE49-F238E27FC236}">
                    <a16:creationId xmlns:a16="http://schemas.microsoft.com/office/drawing/2014/main" id="{E17F43A3-F717-6793-640E-962913786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1162" y="3755049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3" name="Line 6">
                <a:extLst>
                  <a:ext uri="{FF2B5EF4-FFF2-40B4-BE49-F238E27FC236}">
                    <a16:creationId xmlns:a16="http://schemas.microsoft.com/office/drawing/2014/main" id="{4EC2AA08-0EE7-B4FD-374D-2A873DAE6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6537" y="4518904"/>
                <a:ext cx="1448211" cy="775272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4" name="Line 6">
                <a:extLst>
                  <a:ext uri="{FF2B5EF4-FFF2-40B4-BE49-F238E27FC236}">
                    <a16:creationId xmlns:a16="http://schemas.microsoft.com/office/drawing/2014/main" id="{87DD8829-9FF2-3A8F-561C-A8EC5B007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0639" y="2131856"/>
                <a:ext cx="1464108" cy="2387048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5" name="Line 6">
                <a:extLst>
                  <a:ext uri="{FF2B5EF4-FFF2-40B4-BE49-F238E27FC236}">
                    <a16:creationId xmlns:a16="http://schemas.microsoft.com/office/drawing/2014/main" id="{4F2788AD-7057-F4D2-5A48-D8D998A2B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8378" y="4518904"/>
                <a:ext cx="1276392" cy="1462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6" name="Line 6">
                <a:extLst>
                  <a:ext uri="{FF2B5EF4-FFF2-40B4-BE49-F238E27FC236}">
                    <a16:creationId xmlns:a16="http://schemas.microsoft.com/office/drawing/2014/main" id="{8DF1B11E-CBA1-86FE-D0F4-8359829DA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5963" y="2131857"/>
                <a:ext cx="1428785" cy="859336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7" name="Line 6">
                <a:extLst>
                  <a:ext uri="{FF2B5EF4-FFF2-40B4-BE49-F238E27FC236}">
                    <a16:creationId xmlns:a16="http://schemas.microsoft.com/office/drawing/2014/main" id="{AB5EFF9C-41B3-6B04-6B72-0627DED8B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1162" y="2991193"/>
                <a:ext cx="1353585" cy="763855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8" name="Line 6">
                <a:extLst>
                  <a:ext uri="{FF2B5EF4-FFF2-40B4-BE49-F238E27FC236}">
                    <a16:creationId xmlns:a16="http://schemas.microsoft.com/office/drawing/2014/main" id="{898B73E4-C4FB-90EC-15CF-71A54B213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5963" y="2991193"/>
                <a:ext cx="1428785" cy="2291564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99" name="Line 6">
                <a:extLst>
                  <a:ext uri="{FF2B5EF4-FFF2-40B4-BE49-F238E27FC236}">
                    <a16:creationId xmlns:a16="http://schemas.microsoft.com/office/drawing/2014/main" id="{F5DD6544-4C95-3FEB-38BD-4787071A7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9763" y="2941396"/>
                <a:ext cx="1264925" cy="1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0" name="Line 6">
                <a:extLst>
                  <a:ext uri="{FF2B5EF4-FFF2-40B4-BE49-F238E27FC236}">
                    <a16:creationId xmlns:a16="http://schemas.microsoft.com/office/drawing/2014/main" id="{CDAC7D38-A6F1-F1A4-73D4-DED2634EC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1590" y="2941396"/>
                <a:ext cx="1084831" cy="82293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1" name="Line 6">
                <a:extLst>
                  <a:ext uri="{FF2B5EF4-FFF2-40B4-BE49-F238E27FC236}">
                    <a16:creationId xmlns:a16="http://schemas.microsoft.com/office/drawing/2014/main" id="{35D2173E-46D2-40C7-E7B1-2E22D8F72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41591" y="3733112"/>
                <a:ext cx="1084829" cy="800412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2" name="Line 6">
                <a:extLst>
                  <a:ext uri="{FF2B5EF4-FFF2-40B4-BE49-F238E27FC236}">
                    <a16:creationId xmlns:a16="http://schemas.microsoft.com/office/drawing/2014/main" id="{6239BF6E-BC05-A41C-A40C-7AA3CB694A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2416" y="3751845"/>
                <a:ext cx="2246491" cy="28084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2D834120-BC94-F7F5-485D-CF040457C8FB}"/>
                      </a:ext>
                    </a:extLst>
                  </p:cNvPr>
                  <p:cNvSpPr/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7008736B-BE18-98CF-AB68-7FC02441D06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0" y="1940894"/>
                    <a:ext cx="739046" cy="5624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4" name="Line 6">
                <a:extLst>
                  <a:ext uri="{FF2B5EF4-FFF2-40B4-BE49-F238E27FC236}">
                    <a16:creationId xmlns:a16="http://schemas.microsoft.com/office/drawing/2014/main" id="{DCEAF51D-713C-CB45-0989-128E3EEF6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467" y="2227339"/>
                <a:ext cx="1991230" cy="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0687A55-EE88-E18E-C5FF-05DA66D41C5A}"/>
                      </a:ext>
                    </a:extLst>
                  </p:cNvPr>
                  <p:cNvSpPr/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216968A-6F83-7C31-C36E-B818A10DB7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79" y="3453983"/>
                    <a:ext cx="739046" cy="56242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74BA3A5-880E-D896-603D-D07B97881F38}"/>
                      </a:ext>
                    </a:extLst>
                  </p:cNvPr>
                  <p:cNvSpPr/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𝑥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178FE1B8-364A-E2A7-0F2D-E95DB375EA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7181" y="4981692"/>
                    <a:ext cx="739046" cy="56242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Line 6">
                <a:extLst>
                  <a:ext uri="{FF2B5EF4-FFF2-40B4-BE49-F238E27FC236}">
                    <a16:creationId xmlns:a16="http://schemas.microsoft.com/office/drawing/2014/main" id="{0F778517-D0D1-BF60-0266-D6B8F6A62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8" name="Line 6">
                <a:extLst>
                  <a:ext uri="{FF2B5EF4-FFF2-40B4-BE49-F238E27FC236}">
                    <a16:creationId xmlns:a16="http://schemas.microsoft.com/office/drawing/2014/main" id="{FF45A3A1-9226-E9AB-EB22-02193C662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4" y="2227339"/>
                <a:ext cx="1428785" cy="3055418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09" name="Line 6">
                <a:extLst>
                  <a:ext uri="{FF2B5EF4-FFF2-40B4-BE49-F238E27FC236}">
                    <a16:creationId xmlns:a16="http://schemas.microsoft.com/office/drawing/2014/main" id="{87C16D52-275A-EC3B-8F28-741D3AC47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9467" y="3740427"/>
                <a:ext cx="1991230" cy="1462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0" name="Line 6">
                <a:extLst>
                  <a:ext uri="{FF2B5EF4-FFF2-40B4-BE49-F238E27FC236}">
                    <a16:creationId xmlns:a16="http://schemas.microsoft.com/office/drawing/2014/main" id="{9FCD20D2-4EBF-3A93-C667-66F9AC32A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1915" y="2227339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1" name="Line 6">
                <a:extLst>
                  <a:ext uri="{FF2B5EF4-FFF2-40B4-BE49-F238E27FC236}">
                    <a16:creationId xmlns:a16="http://schemas.microsoft.com/office/drawing/2014/main" id="{EDAF1227-3D65-4FAD-A173-025863B1E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915" y="3755048"/>
                <a:ext cx="1428785" cy="1527709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/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srgbClr val="C00000"/>
                              </a:solidFill>
                              <a:latin typeface="Cambria Math" charset="0"/>
                              <a:cs typeface="Calibri"/>
                            </a:rPr>
                            <m:t>11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304829E5-42E0-101D-187B-A49E88EA1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7625" y="2344616"/>
                    <a:ext cx="784155" cy="56242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A16237AE-9BF4-2E67-CFCA-259737465611}"/>
                      </a:ext>
                    </a:extLst>
                  </p:cNvPr>
                  <p:cNvSpPr/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FBD28E6-94B2-2414-FAB9-75C1F37E7FB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6912" y="3863818"/>
                    <a:ext cx="525524" cy="56242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9E4559F2-D9B9-2EB8-0B06-317376D171A1}"/>
                      </a:ext>
                    </a:extLst>
                  </p:cNvPr>
                  <p:cNvSpPr/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charset="0"/>
                              <a:cs typeface="Calibri"/>
                            </a:rPr>
                            <m:t>1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7F99DB-93DF-4139-D3B3-A386FDD9F2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73434" y="5399931"/>
                    <a:ext cx="525524" cy="56242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34545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DA27BB-124A-9723-202E-B631AC280AC8}"/>
                      </a:ext>
                    </a:extLst>
                  </p:cNvPr>
                  <p:cNvSpPr/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317DAA0A-BDEC-D990-2821-9C5FBABD97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40031" y="3118994"/>
                    <a:ext cx="889260" cy="56242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B7798A-C7A7-7FDC-8A34-5F07A2DEEF8F}"/>
                      </a:ext>
                    </a:extLst>
                  </p:cNvPr>
                  <p:cNvSpPr/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4FD7CAC0-AD68-8232-5734-9DA71E0CDE2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38125" y="4643310"/>
                    <a:ext cx="525524" cy="56242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2143"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7ADF948C-BCEB-2F5E-2CED-4D6EB696AFA9}"/>
                      </a:ext>
                    </a:extLst>
                  </p:cNvPr>
                  <p:cNvSpPr/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defTabSz="91440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r>
                            <a:rPr lang="en-US" sz="2000" i="1" baseline="-250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31</m:t>
                          </m:r>
                        </m:oMath>
                      </m:oMathPara>
                    </a14:m>
                    <a:endParaRPr lang="en-US" sz="2000" dirty="0">
                      <a:solidFill>
                        <a:prstClr val="black"/>
                      </a:solidFill>
                      <a:latin typeface="Calibri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952F5623-180A-2BC6-9028-BE32B8AC09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4712" y="3901833"/>
                    <a:ext cx="889260" cy="56242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Line 6">
                <a:extLst>
                  <a:ext uri="{FF2B5EF4-FFF2-40B4-BE49-F238E27FC236}">
                    <a16:creationId xmlns:a16="http://schemas.microsoft.com/office/drawing/2014/main" id="{DDAFAF08-36C5-4BE3-6C6B-63CF11DA3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7402" y="2153928"/>
                <a:ext cx="602275" cy="5527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19" name="Line 6">
                <a:extLst>
                  <a:ext uri="{FF2B5EF4-FFF2-40B4-BE49-F238E27FC236}">
                    <a16:creationId xmlns:a16="http://schemas.microsoft.com/office/drawing/2014/main" id="{A994F198-E548-9627-3E92-F06A99795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5594" y="3752790"/>
                <a:ext cx="540358" cy="8510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120" name="Line 6">
                <a:extLst>
                  <a:ext uri="{FF2B5EF4-FFF2-40B4-BE49-F238E27FC236}">
                    <a16:creationId xmlns:a16="http://schemas.microsoft.com/office/drawing/2014/main" id="{5C1F14DA-B39C-7C5A-C6CB-979D4A60F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5592" y="5294175"/>
                <a:ext cx="524400" cy="1"/>
              </a:xfrm>
              <a:prstGeom prst="line">
                <a:avLst/>
              </a:prstGeom>
              <a:noFill/>
              <a:ln w="28575" cmpd="sng">
                <a:solidFill>
                  <a:sysClr val="windowText" lastClr="000000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/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1FC7FDA-2351-BAFF-522E-4F10F1E9084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1940893"/>
                    <a:ext cx="375995" cy="4619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8000" r="-4000" b="-8621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/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5CB26E6-B2D6-208E-F235-368A026E81A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3468602"/>
                    <a:ext cx="375995" cy="4619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/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C7F37877-E9DB-A3BD-3959-1AD3530F67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4996313"/>
                    <a:ext cx="375996" cy="4619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/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26735ED-C378-63D9-D347-BE5C4BCB48C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7352" y="4996314"/>
                    <a:ext cx="375995" cy="4619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/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11B72329-10E1-B312-6BF8-D62F9BF599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4247936"/>
                    <a:ext cx="375996" cy="4619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6000" r="-8000" b="-13559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/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85338FCE-E86A-532D-3B26-C809FC277B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4247936"/>
                    <a:ext cx="375997" cy="4619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/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A50D78E8-2DDA-18CE-7F39-CE036C9377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4257" y="2720225"/>
                    <a:ext cx="375996" cy="4619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16000" r="-8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/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222AB03-95F1-EEF2-8580-07460960C8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7219" y="2720225"/>
                    <a:ext cx="375997" cy="4619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8000" r="-4000" b="-8475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/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A4F120D-C3E2-C0DD-1091-639DAF4A353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7" y="1940893"/>
                    <a:ext cx="375996" cy="4619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6327" r="-10204" b="-15517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/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A9894223-22EA-40FC-F7B2-4973D580B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0698" y="3468602"/>
                    <a:ext cx="375996" cy="46193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6327" r="-10204" b="-15254"/>
                    </a:stretch>
                  </a:blipFill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/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Symbol" charset="0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15260B1A-29EF-DB7E-8DEE-62F4B19837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20" y="3491112"/>
                    <a:ext cx="375996" cy="4619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4000" r="-10000" b="-15254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/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 lIns="91440" tIns="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022F0CE2-6DDF-6A5F-858B-28B7CC2FFA4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53435" y="3484081"/>
                    <a:ext cx="375995" cy="461929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 l="-8000" r="-4000" b="-6780"/>
                    </a:stretch>
                  </a:blipFill>
                  <a:ln w="28575" cap="flat" cmpd="sng" algn="ctr">
                    <a:solidFill>
                      <a:srgbClr val="C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/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B327DE7-AE42-9D6C-AD02-BB8BDE2BA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9198" y="1963917"/>
                  <a:ext cx="569387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/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68C0B93-385B-A237-406D-2E44CE584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2555" y="3050821"/>
                  <a:ext cx="569387" cy="40011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/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0E65FA7-BD41-0F2D-5D7A-4BDE858400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0171" y="1975215"/>
                  <a:ext cx="593432" cy="400110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/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10FEAF-95EF-EC12-46AB-E7CA3D586E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5550" y="3062119"/>
                  <a:ext cx="569387" cy="400110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/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B54CDC7-E60F-932C-F35D-39A65B8453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7788" y="2489728"/>
                  <a:ext cx="569387" cy="40011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/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F204A51-D99B-86CD-1EC1-884A5A755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9976" y="2501026"/>
                  <a:ext cx="391004" cy="400110"/>
                </a:xfrm>
                <a:prstGeom prst="rect">
                  <a:avLst/>
                </a:prstGeom>
                <a:blipFill>
                  <a:blip r:embed="rId33"/>
                  <a:stretch>
                    <a:fillRect t="-6061" r="-12500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/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C02DF8-FD79-9556-06FF-EE6F18F55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160" y="2832957"/>
                <a:ext cx="273016" cy="328618"/>
              </a:xfrm>
              <a:prstGeom prst="rect">
                <a:avLst/>
              </a:prstGeom>
              <a:blipFill>
                <a:blip r:embed="rId34"/>
                <a:stretch>
                  <a:fillRect l="-4000"/>
                </a:stretch>
              </a:blipFill>
              <a:ln w="28575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/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16D88C-4499-DBE3-7966-9CE3FD6E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015" y="3293451"/>
                <a:ext cx="391004" cy="400110"/>
              </a:xfrm>
              <a:prstGeom prst="rect">
                <a:avLst/>
              </a:prstGeom>
              <a:blipFill>
                <a:blip r:embed="rId3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6">
            <a:extLst>
              <a:ext uri="{FF2B5EF4-FFF2-40B4-BE49-F238E27FC236}">
                <a16:creationId xmlns:a16="http://schemas.microsoft.com/office/drawing/2014/main" id="{6CFC25DA-EB3A-74CA-321F-AE21C8A41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44167" y="3689855"/>
            <a:ext cx="365993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ECAB3940-7435-5556-A088-2C8446F087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10160" y="3181557"/>
            <a:ext cx="95254" cy="504601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/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D75A1D-909E-B7CE-DBDC-0A24FEF12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9427" y="2535423"/>
                <a:ext cx="345159" cy="400110"/>
              </a:xfrm>
              <a:prstGeom prst="rect">
                <a:avLst/>
              </a:prstGeom>
              <a:blipFill>
                <a:blip r:embed="rId36"/>
                <a:stretch>
                  <a:fillRect l="-7143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/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69F64D6-C209-5A0C-5CEF-F5BE7469F7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623" y="1367296"/>
                <a:ext cx="569387" cy="400110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/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8904AD-C951-8766-D466-918AF854B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980" y="2454200"/>
                <a:ext cx="569387" cy="400110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/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CD3E6EA-73C1-4B84-78AF-A6928F2BB5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596" y="1378594"/>
                <a:ext cx="593432" cy="400110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/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F9276CA-7FBC-19A6-F71A-0BA0CD34A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5" y="2465498"/>
                <a:ext cx="569387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/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DD68E8D-BA94-03E6-3CAB-989572ABC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68" y="3539529"/>
                <a:ext cx="569387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/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1C6A26-8E78-8974-8835-451FC5EB8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563" y="3550827"/>
                <a:ext cx="569387" cy="40011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83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3D64-A6CB-C913-9D99-28DB26272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05E3-1F22-C925-68F5-E341C761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046EE-66E7-8221-0D5F-4DE5754FC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2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4D05-45AF-153C-D145-C9468517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7EF93-8F53-AF33-A220-5FD25BE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Multivariate-chain rule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A8868-0C82-C6A3-A398-B6B986F47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6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795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8777</TotalTime>
  <Words>2389</Words>
  <Application>Microsoft Office PowerPoint</Application>
  <PresentationFormat>Widescreen</PresentationFormat>
  <Paragraphs>660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CMU Serif Roman</vt:lpstr>
      <vt:lpstr>Wingdings</vt:lpstr>
      <vt:lpstr>Office Theme</vt:lpstr>
      <vt:lpstr>  10-315 Introduction to ML  Neural Networks</vt:lpstr>
      <vt:lpstr>Outline</vt:lpstr>
      <vt:lpstr>Backpropagation</vt:lpstr>
      <vt:lpstr>Generic Layer Implementation (so-far)</vt:lpstr>
      <vt:lpstr>Optimization</vt:lpstr>
      <vt:lpstr>Optimization</vt:lpstr>
      <vt:lpstr>Calculus Time-out</vt:lpstr>
      <vt:lpstr>Multivariate-chain rule</vt:lpstr>
      <vt:lpstr>Multivariable Chain Rule</vt:lpstr>
      <vt:lpstr>Exercise: Multivariable Chain Rule</vt:lpstr>
      <vt:lpstr>Exercise: Multivariable Chain Rule</vt:lpstr>
      <vt:lpstr>Calculus Chain Rule</vt:lpstr>
      <vt:lpstr>Calculus Chain Rule</vt:lpstr>
      <vt:lpstr>Multivariable Chain Rule</vt:lpstr>
      <vt:lpstr>Backpropagation (vector version)</vt:lpstr>
      <vt:lpstr>Generic Layer Implementation (updated)</vt:lpstr>
      <vt:lpstr>Generic Layer Implementation (vector output version)</vt:lpstr>
      <vt:lpstr>Generic Layer Implementation (vector output version)</vt:lpstr>
      <vt:lpstr>Linear Layer Implementation</vt:lpstr>
      <vt:lpstr>Linear Layer Implementation</vt:lpstr>
      <vt:lpstr>Linear Layer Implementation</vt:lpstr>
      <vt:lpstr>Linear Layer Implementation</vt:lpstr>
      <vt:lpstr>Outline</vt:lpstr>
      <vt:lpstr>Neural Network Properties</vt:lpstr>
      <vt:lpstr>Neural Networks Properties</vt:lpstr>
      <vt:lpstr>Neural Networks Properties</vt:lpstr>
      <vt:lpstr>Neural Network Properties</vt:lpstr>
      <vt:lpstr>Non-linearity</vt:lpstr>
      <vt:lpstr>Objective Function is Not Convex</vt:lpstr>
      <vt:lpstr>Optimization</vt:lpstr>
      <vt:lpstr>Non-linearity</vt:lpstr>
      <vt:lpstr>Neural Network Properties</vt:lpstr>
      <vt:lpstr>Network to Approximate a 1-D Function</vt:lpstr>
      <vt:lpstr>Linear Classifiers for Nonlinear Data</vt:lpstr>
      <vt:lpstr>Network to Approximate a 1-D Function</vt:lpstr>
      <vt:lpstr>Network to Approximate a 1-D Function</vt:lpstr>
      <vt:lpstr>Network to Approximate a 1-D Function</vt:lpstr>
      <vt:lpstr>Neural Network Properties</vt:lpstr>
      <vt:lpstr>Classification Design Challenge</vt:lpstr>
      <vt:lpstr>Perceptron</vt:lpstr>
      <vt:lpstr>Perceptron History</vt:lpstr>
      <vt:lpstr>Exercise</vt:lpstr>
      <vt:lpstr>Poll</vt:lpstr>
      <vt:lpstr>Poll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Binary Classification</vt:lpstr>
      <vt:lpstr>Neural Network Properties</vt:lpstr>
      <vt:lpstr>Neural Networks Properties</vt:lpstr>
      <vt:lpstr>Network to Approximate a 1-D Function</vt:lpstr>
      <vt:lpstr>Debugging Overfitting and Underfitting</vt:lpstr>
      <vt:lpstr>Summary: Neural Networks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262</cp:revision>
  <dcterms:created xsi:type="dcterms:W3CDTF">2020-05-18T13:01:09Z</dcterms:created>
  <dcterms:modified xsi:type="dcterms:W3CDTF">2025-02-17T23:50:17Z</dcterms:modified>
</cp:coreProperties>
</file>