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327" r:id="rId2"/>
    <p:sldId id="287" r:id="rId3"/>
    <p:sldId id="2431" r:id="rId4"/>
    <p:sldId id="260" r:id="rId5"/>
    <p:sldId id="261" r:id="rId6"/>
    <p:sldId id="2334" r:id="rId7"/>
    <p:sldId id="2421" r:id="rId8"/>
    <p:sldId id="751" r:id="rId9"/>
    <p:sldId id="2423" r:id="rId10"/>
    <p:sldId id="2432" r:id="rId11"/>
    <p:sldId id="2435" r:id="rId12"/>
    <p:sldId id="696" r:id="rId13"/>
    <p:sldId id="1299" r:id="rId14"/>
    <p:sldId id="2365" r:id="rId15"/>
    <p:sldId id="2364" r:id="rId16"/>
    <p:sldId id="2436" r:id="rId17"/>
    <p:sldId id="1401" r:id="rId18"/>
    <p:sldId id="2367" r:id="rId19"/>
    <p:sldId id="1392" r:id="rId20"/>
    <p:sldId id="2429" r:id="rId21"/>
    <p:sldId id="2425" r:id="rId22"/>
    <p:sldId id="2438" r:id="rId23"/>
    <p:sldId id="2426" r:id="rId24"/>
    <p:sldId id="2437" r:id="rId25"/>
    <p:sldId id="2433" r:id="rId26"/>
    <p:sldId id="2430" r:id="rId27"/>
    <p:sldId id="2434" r:id="rId28"/>
    <p:sldId id="2427" r:id="rId29"/>
    <p:sldId id="2418" r:id="rId30"/>
    <p:sldId id="2439" r:id="rId31"/>
    <p:sldId id="2440" r:id="rId32"/>
    <p:sldId id="2417" r:id="rId33"/>
    <p:sldId id="2409" r:id="rId34"/>
    <p:sldId id="2419" r:id="rId35"/>
    <p:sldId id="2441" r:id="rId36"/>
    <p:sldId id="2446" r:id="rId37"/>
    <p:sldId id="2447" r:id="rId38"/>
    <p:sldId id="2444" r:id="rId3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9796" autoAdjust="0"/>
  </p:normalViewPr>
  <p:slideViewPr>
    <p:cSldViewPr snapToGrid="0">
      <p:cViewPr varScale="1">
        <p:scale>
          <a:sx n="73" d="100"/>
          <a:sy n="73" d="100"/>
        </p:scale>
        <p:origin x="4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60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62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5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07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99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Machine Learning </a:t>
            </a:r>
            <a:r>
              <a:rPr lang="en-US" sz="4600"/>
              <a:t>Problem Formulation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5BAD-5D9F-6327-7F87-835EA6C2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04F6-2118-1C44-6AC7-7A45715D8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8741" cy="4972990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Formalize the task as a mapping from input to output</a:t>
            </a:r>
          </a:p>
          <a:p>
            <a:endParaRPr lang="en-US" sz="700" dirty="0"/>
          </a:p>
          <a:p>
            <a:r>
              <a:rPr lang="en-US" sz="2400" dirty="0"/>
              <a:t>Experience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Data! Task experience examples will usually be pairs: (</a:t>
            </a:r>
            <a:r>
              <a:rPr lang="en-US" sz="2400" dirty="0">
                <a:solidFill>
                  <a:srgbClr val="0070C0"/>
                </a:solidFill>
              </a:rPr>
              <a:t>input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00B0F0"/>
                </a:solidFill>
              </a:rPr>
              <a:t>measured output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sz="700" dirty="0"/>
          </a:p>
          <a:p>
            <a:r>
              <a:rPr lang="en-US" sz="2400" dirty="0"/>
              <a:t>Performance measure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Objective function that gives a single numerical value representing how well the system performs for a given dataset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Classification: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Regression: mean squared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A4F94-C3DB-9044-5294-E17241C9BB62}"/>
              </a:ext>
            </a:extLst>
          </p:cNvPr>
          <p:cNvSpPr txBox="1"/>
          <p:nvPr/>
        </p:nvSpPr>
        <p:spPr>
          <a:xfrm>
            <a:off x="237075" y="6321592"/>
            <a:ext cx="417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Tom Mitchel and Roni Rosenfeld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/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/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/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𝕝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/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9C5E9A-A7BB-5BC7-644F-DB45E95D5C9F}"/>
                  </a:ext>
                </a:extLst>
              </p:cNvPr>
              <p:cNvSpPr txBox="1"/>
              <p:nvPr/>
            </p:nvSpPr>
            <p:spPr>
              <a:xfrm>
                <a:off x="7724467" y="85558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9C5E9A-A7BB-5BC7-644F-DB45E95D5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467" y="85558"/>
                <a:ext cx="4315398" cy="1285480"/>
              </a:xfrm>
              <a:prstGeom prst="rect">
                <a:avLst/>
              </a:prstGeom>
              <a:blipFill>
                <a:blip r:embed="rId6"/>
                <a:stretch>
                  <a:fillRect l="-1972" t="-3286" r="-845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244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Experience: Data and Notation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0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2099" y="1163566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05389" y="2996705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C613015-3DB9-4B96-BB4C-2C060B990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791331" y="2119195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962939-681E-4C6E-853C-A44AF541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36" y="3462491"/>
            <a:ext cx="2343742" cy="17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A2AE20-654D-4B62-AD6E-8FA5B488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035" y="4716386"/>
            <a:ext cx="2095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chemeClr val="accent1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9CD4E2-1EA7-467A-B41C-6ECBC1A6CA88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8A0-1DE2-C970-5716-11D1C4B2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348437-74D6-9730-F1FE-BF22EB0A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907C2D9-6C82-130C-F940-6C74F2F1212E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815D81-1033-C9CD-7BF0-B576F1546E01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DD815E-96BB-D6E5-FAEA-5B245461ADE9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0A08-2502-A73C-A3B7-08505BC71CA3}"/>
              </a:ext>
            </a:extLst>
          </p:cNvPr>
          <p:cNvSpPr/>
          <p:nvPr/>
        </p:nvSpPr>
        <p:spPr>
          <a:xfrm>
            <a:off x="1672388" y="2755232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7E87D-0CEA-58D5-86AF-EA984F733EE3}"/>
              </a:ext>
            </a:extLst>
          </p:cNvPr>
          <p:cNvSpPr/>
          <p:nvPr/>
        </p:nvSpPr>
        <p:spPr>
          <a:xfrm>
            <a:off x="6559669" y="5101257"/>
            <a:ext cx="721895" cy="4090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A397E1-B4D7-0E24-EC2C-D96143DCBDFD}"/>
              </a:ext>
            </a:extLst>
          </p:cNvPr>
          <p:cNvSpPr/>
          <p:nvPr/>
        </p:nvSpPr>
        <p:spPr>
          <a:xfrm>
            <a:off x="7650898" y="5101257"/>
            <a:ext cx="4114800" cy="40907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312FD-C73E-505E-1251-02366A78D7AB}"/>
              </a:ext>
            </a:extLst>
          </p:cNvPr>
          <p:cNvSpPr/>
          <p:nvPr/>
        </p:nvSpPr>
        <p:spPr>
          <a:xfrm>
            <a:off x="2322093" y="2755232"/>
            <a:ext cx="577517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/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tx1"/>
                    </a:solidFill>
                  </a:rPr>
                  <a:t>Data point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(6)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blipFill>
                <a:blip r:embed="rId3"/>
                <a:stretch>
                  <a:fillRect l="-2732" t="-3125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B8CC5AE-24FF-4E6C-7C5E-06349BD61686}"/>
              </a:ext>
            </a:extLst>
          </p:cNvPr>
          <p:cNvSpPr/>
          <p:nvPr/>
        </p:nvSpPr>
        <p:spPr>
          <a:xfrm>
            <a:off x="1720513" y="3499865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167146-807F-8B95-C60B-303DCDD7A423}"/>
              </a:ext>
            </a:extLst>
          </p:cNvPr>
          <p:cNvSpPr/>
          <p:nvPr/>
        </p:nvSpPr>
        <p:spPr>
          <a:xfrm>
            <a:off x="2370218" y="3499865"/>
            <a:ext cx="2640182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BA3F-B9BF-DC12-7470-62886DE4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7C211-ED9D-626F-0C15-EA2DC7C5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rgbClr val="0070C0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8008140-5155-F7A6-EA93-73E2B7A72F1B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E52963-D2D4-DF79-AF51-36B1797DB00B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CB34F6-AB97-3108-0A30-50B12A736851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80D7E-B872-BEC5-7AD7-99D26683D943}"/>
              </a:ext>
            </a:extLst>
          </p:cNvPr>
          <p:cNvSpPr/>
          <p:nvPr/>
        </p:nvSpPr>
        <p:spPr>
          <a:xfrm>
            <a:off x="564130" y="4969042"/>
            <a:ext cx="362301" cy="453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E4B22-25EB-A88C-069C-72026AAF39C2}"/>
              </a:ext>
            </a:extLst>
          </p:cNvPr>
          <p:cNvSpPr/>
          <p:nvPr/>
        </p:nvSpPr>
        <p:spPr>
          <a:xfrm>
            <a:off x="6545179" y="3306035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C679-3500-336A-C6B7-FC394082D4E5}"/>
              </a:ext>
            </a:extLst>
          </p:cNvPr>
          <p:cNvSpPr/>
          <p:nvPr/>
        </p:nvSpPr>
        <p:spPr>
          <a:xfrm>
            <a:off x="564130" y="5490459"/>
            <a:ext cx="362301" cy="4531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393E6-8E59-B93C-FE31-BCBE28FC6094}"/>
              </a:ext>
            </a:extLst>
          </p:cNvPr>
          <p:cNvSpPr/>
          <p:nvPr/>
        </p:nvSpPr>
        <p:spPr>
          <a:xfrm>
            <a:off x="7652085" y="3306035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5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1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286568"/>
              </p:ext>
            </p:extLst>
          </p:nvPr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3073761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/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blipFill>
                <a:blip r:embed="rId4"/>
                <a:stretch>
                  <a:fillRect l="-2113" t="-3286" r="-704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7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learning: Pairs of input and output in training data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labels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discrete and order of values has no meaning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Regression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where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usually continuous, order of values has meaning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60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131155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09" y="834549"/>
            <a:ext cx="8968665" cy="5892296"/>
          </a:xfrm>
        </p:spPr>
        <p:txBody>
          <a:bodyPr/>
          <a:lstStyle/>
          <a:p>
            <a:r>
              <a:rPr lang="en-US" dirty="0"/>
              <a:t>Autoencoder (Aliens) (previous slides)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</a:t>
            </a:r>
          </a:p>
          <a:p>
            <a:endParaRPr lang="en-US" sz="400" dirty="0"/>
          </a:p>
          <a:p>
            <a:pPr eaLnBrk="1" hangingPunct="1"/>
            <a:r>
              <a:rPr lang="en-US" dirty="0"/>
              <a:t>ML Problem Formulation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 input and output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Task, Performance, Experience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Data and notation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Examples: Iris Classification and Car Price Regression</a:t>
            </a: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ML Training and Models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Memorization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Nearest Neighbor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2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2"/>
                <a:stretch>
                  <a:fillRect l="-1168" t="-5090" b="-5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995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06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D49D43-C322-AAD0-4CF5-882E47CEC3B2}"/>
              </a:ext>
            </a:extLst>
          </p:cNvPr>
          <p:cNvGrpSpPr/>
          <p:nvPr/>
        </p:nvGrpSpPr>
        <p:grpSpPr>
          <a:xfrm>
            <a:off x="399369" y="5874159"/>
            <a:ext cx="5501350" cy="808519"/>
            <a:chOff x="399369" y="5874159"/>
            <a:chExt cx="5501350" cy="808519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4C46B3EA-6A79-1452-B6E8-4F9C444AF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5874159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8E885763-6AA4-53D8-D05C-8ED5B84B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572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19FDF15B-03A1-BDF6-84D5-E884C10FB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920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/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Unsupervised autoencoder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Random</a:t>
                </a:r>
                <a:r>
                  <a:rPr lang="en-US" dirty="0">
                    <a:solidFill>
                      <a:schemeClr val="tx1"/>
                    </a:solidFill>
                  </a:rPr>
                  <a:t> image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4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C82358E-937F-F480-3B27-9A866B49EF87}"/>
              </a:ext>
            </a:extLst>
          </p:cNvPr>
          <p:cNvGrpSpPr/>
          <p:nvPr/>
        </p:nvGrpSpPr>
        <p:grpSpPr>
          <a:xfrm>
            <a:off x="166527" y="4883778"/>
            <a:ext cx="5958969" cy="808519"/>
            <a:chOff x="166527" y="4883778"/>
            <a:chExt cx="5958969" cy="808519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D394AA4B-4C5B-7707-F00D-6D7E2111A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4883778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/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          →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902C9-6013-EE85-D727-B73E433A3601}"/>
              </a:ext>
            </a:extLst>
          </p:cNvPr>
          <p:cNvGrpSpPr/>
          <p:nvPr/>
        </p:nvGrpSpPr>
        <p:grpSpPr>
          <a:xfrm>
            <a:off x="7674082" y="6017060"/>
            <a:ext cx="3549445" cy="542884"/>
            <a:chOff x="8214855" y="6016809"/>
            <a:chExt cx="3549445" cy="542884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6ED2CC9-59E4-A54C-B858-F2C4351FE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2047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/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3347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Text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3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694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9B0F-2570-1933-E51E-F667C5B6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 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4B6B0-C16A-E8B3-D67F-0F042D6E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469295" cy="5110641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Inference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Hypothesis function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F6B94A-1BE0-E6F7-A261-1E2634735CDA}"/>
              </a:ext>
            </a:extLst>
          </p:cNvPr>
          <p:cNvSpPr txBox="1">
            <a:spLocks/>
          </p:cNvSpPr>
          <p:nvPr/>
        </p:nvSpPr>
        <p:spPr>
          <a:xfrm>
            <a:off x="4361352" y="635212"/>
            <a:ext cx="3469295" cy="5110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Experience/Data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feature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Attribute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Target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Class/category/label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True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Measured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Predicted output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Supervised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Unsupervised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9E064A-9083-CAF0-A396-0C13F2D1658C}"/>
              </a:ext>
            </a:extLst>
          </p:cNvPr>
          <p:cNvSpPr txBox="1">
            <a:spLocks/>
          </p:cNvSpPr>
          <p:nvPr/>
        </p:nvSpPr>
        <p:spPr>
          <a:xfrm>
            <a:off x="8457234" y="635214"/>
            <a:ext cx="3469295" cy="34451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Performance Measure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Error rate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Accuracy rate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Mean squared error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4E9AE3-F9D6-86CF-40E1-4D54D1BE0151}"/>
              </a:ext>
            </a:extLst>
          </p:cNvPr>
          <p:cNvSpPr txBox="1">
            <a:spLocks/>
          </p:cNvSpPr>
          <p:nvPr/>
        </p:nvSpPr>
        <p:spPr>
          <a:xfrm>
            <a:off x="8457234" y="4248569"/>
            <a:ext cx="3469295" cy="2242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Training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2315481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ML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3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168885" y="2166080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42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⋮  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59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Car Price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204640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BA0EE5E-B135-5EA9-E647-A906D95998C2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5E572E-C62B-6E4C-6835-A8847C1A9E3D}"/>
              </a:ext>
            </a:extLst>
          </p:cNvPr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E7B8C510-C6EE-1AE5-3F7D-DCACA7E9C274}"/>
              </a:ext>
            </a:extLst>
          </p:cNvPr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788C6DF-BDB1-0301-0F19-2DE598976337}"/>
              </a:ext>
            </a:extLst>
          </p:cNvPr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6D8B5E-DE12-D8D5-0684-967D9AC5A69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1CA84-F011-FD4C-3B6D-42B1E60658BC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1">
            <a:extLst>
              <a:ext uri="{FF2B5EF4-FFF2-40B4-BE49-F238E27FC236}">
                <a16:creationId xmlns:a16="http://schemas.microsoft.com/office/drawing/2014/main" id="{C2E4FF12-8B47-07E5-1665-B9C528E5A6D0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74050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Formulation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2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Car Price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2046400"/>
            <a:ext cx="600601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input features should we use?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BA0EE5E-B135-5EA9-E647-A906D95998C2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5E572E-C62B-6E4C-6835-A8847C1A9E3D}"/>
              </a:ext>
            </a:extLst>
          </p:cNvPr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E7B8C510-C6EE-1AE5-3F7D-DCACA7E9C274}"/>
              </a:ext>
            </a:extLst>
          </p:cNvPr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788C6DF-BDB1-0301-0F19-2DE598976337}"/>
              </a:ext>
            </a:extLst>
          </p:cNvPr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6D8B5E-DE12-D8D5-0684-967D9AC5A69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1CA84-F011-FD4C-3B6D-42B1E60658BC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1">
            <a:extLst>
              <a:ext uri="{FF2B5EF4-FFF2-40B4-BE49-F238E27FC236}">
                <a16:creationId xmlns:a16="http://schemas.microsoft.com/office/drawing/2014/main" id="{C2E4FF12-8B47-07E5-1665-B9C528E5A6D0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981809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2046400"/>
            <a:ext cx="600601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input features should we use?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BA0EE5E-B135-5EA9-E647-A906D95998C2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5E572E-C62B-6E4C-6835-A8847C1A9E3D}"/>
              </a:ext>
            </a:extLst>
          </p:cNvPr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E7B8C510-C6EE-1AE5-3F7D-DCACA7E9C274}"/>
              </a:ext>
            </a:extLst>
          </p:cNvPr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788C6DF-BDB1-0301-0F19-2DE598976337}"/>
              </a:ext>
            </a:extLst>
          </p:cNvPr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6D8B5E-DE12-D8D5-0684-967D9AC5A69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1CA84-F011-FD4C-3B6D-42B1E60658BC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1">
            <a:extLst>
              <a:ext uri="{FF2B5EF4-FFF2-40B4-BE49-F238E27FC236}">
                <a16:creationId xmlns:a16="http://schemas.microsoft.com/office/drawing/2014/main" id="{C2E4FF12-8B47-07E5-1665-B9C528E5A6D0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475968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Looking up data from car websites, I find the </a:t>
            </a:r>
            <a:r>
              <a:rPr lang="en-US" dirty="0">
                <a:solidFill>
                  <a:srgbClr val="7030A0"/>
                </a:solidFill>
              </a:rPr>
              <a:t>mileage</a:t>
            </a:r>
            <a:r>
              <a:rPr lang="en-US" dirty="0">
                <a:solidFill>
                  <a:schemeClr val="tx1"/>
                </a:solidFill>
              </a:rPr>
              <a:t> for a set of cars and the selling </a:t>
            </a:r>
            <a:r>
              <a:rPr lang="en-US" dirty="0">
                <a:solidFill>
                  <a:srgbClr val="7030A0"/>
                </a:solidFill>
              </a:rPr>
              <a:t>price</a:t>
            </a:r>
            <a:r>
              <a:rPr lang="en-US" dirty="0">
                <a:solidFill>
                  <a:schemeClr val="tx1"/>
                </a:solidFill>
              </a:rPr>
              <a:t> for each car.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C7C50-03FA-9419-5378-4595EA2D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97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/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559" name="Rectangle 9"/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23566" name="Rectangle 20"/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/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FF4680-E09D-46D7-9FCC-C28B2C4A015D}"/>
              </a:ext>
            </a:extLst>
          </p:cNvPr>
          <p:cNvCxnSpPr>
            <a:cxnSpLocks/>
            <a:stCxn id="23566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D9A370-CBE3-47F3-9D83-66F65CFEF233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DEFCBF20-7C62-4A6C-8001-B076E1EFDF9A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17847-C269-42E5-AA20-9E28E0D2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1BD92FD1-5849-4762-9D16-4E6ACFFFE275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390EBFD-874C-4DB2-AB5B-C2BDF12F9BED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B38298C5-83A4-4D47-A7C6-C0044FC15A78}"/>
              </a:ext>
            </a:extLst>
          </p:cNvPr>
          <p:cNvSpPr>
            <a:spLocks/>
          </p:cNvSpPr>
          <p:nvPr/>
        </p:nvSpPr>
        <p:spPr bwMode="auto">
          <a:xfrm>
            <a:off x="168885" y="230556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 and 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9D3886-F38E-4178-A2CC-9B554F2A308A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C7D020-DA41-4E23-A2B2-4EA2B0CBFBE0}"/>
              </a:ext>
            </a:extLst>
          </p:cNvPr>
          <p:cNvCxnSpPr>
            <a:cxnSpLocks/>
          </p:cNvCxnSpPr>
          <p:nvPr/>
        </p:nvCxnSpPr>
        <p:spPr>
          <a:xfrm flipV="1">
            <a:off x="7678264" y="3064716"/>
            <a:ext cx="1095942" cy="2264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0">
            <a:extLst>
              <a:ext uri="{FF2B5EF4-FFF2-40B4-BE49-F238E27FC236}">
                <a16:creationId xmlns:a16="http://schemas.microsoft.com/office/drawing/2014/main" id="{EDB5F93C-905C-4C8D-AFBC-D2A70229C4CF}"/>
              </a:ext>
            </a:extLst>
          </p:cNvPr>
          <p:cNvSpPr>
            <a:spLocks/>
          </p:cNvSpPr>
          <p:nvPr/>
        </p:nvSpPr>
        <p:spPr bwMode="auto">
          <a:xfrm>
            <a:off x="9051745" y="2292602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Model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Structure and Parameters</a:t>
            </a:r>
          </a:p>
        </p:txBody>
      </p:sp>
    </p:spTree>
    <p:extLst>
      <p:ext uri="{BB962C8B-B14F-4D97-AF65-F5344CB8AC3E}">
        <p14:creationId xmlns:p14="http://schemas.microsoft.com/office/powerpoint/2010/main" val="22169308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Model?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3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Memorization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250510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14:cNvPr>
              <p14:cNvContentPartPr/>
              <p14:nvPr/>
            </p14:nvContentPartPr>
            <p14:xfrm>
              <a:off x="2929413" y="3542929"/>
              <a:ext cx="327" cy="331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0911" y="3534323"/>
                <a:ext cx="17331" cy="175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752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Nearest neighbor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475721-B431-52D8-B61C-E242991E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435" y="2311932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42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229464-D923-7BC7-02DF-8DA90A85CA4A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387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Linear</a:t>
            </a:r>
          </a:p>
        </p:txBody>
      </p:sp>
    </p:spTree>
    <p:extLst>
      <p:ext uri="{BB962C8B-B14F-4D97-AF65-F5344CB8AC3E}">
        <p14:creationId xmlns:p14="http://schemas.microsoft.com/office/powerpoint/2010/main" val="1092195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Model?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262" y="2368078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6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Agents</a:t>
            </a:r>
            <a:endParaRPr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685800" y="1193800"/>
            <a:ext cx="54102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457178" lvl="0" indent="-45717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An </a:t>
            </a:r>
            <a:r>
              <a:rPr lang="en-US" b="1" dirty="0"/>
              <a:t>agent</a:t>
            </a:r>
            <a:r>
              <a:rPr lang="en-US" dirty="0"/>
              <a:t> is an entity that </a:t>
            </a:r>
            <a:r>
              <a:rPr lang="en-US" i="1" dirty="0"/>
              <a:t>perceives</a:t>
            </a:r>
            <a:r>
              <a:rPr lang="en-US" dirty="0"/>
              <a:t> and </a:t>
            </a:r>
            <a:r>
              <a:rPr lang="en-US" i="1" dirty="0"/>
              <a:t>acts</a:t>
            </a:r>
            <a:r>
              <a:rPr lang="en-US" dirty="0"/>
              <a:t>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Actions can have an effect on the </a:t>
            </a:r>
            <a:r>
              <a:rPr lang="en-US" i="1" dirty="0"/>
              <a:t>environment.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The specific </a:t>
            </a:r>
            <a:r>
              <a:rPr lang="en-US" i="1" dirty="0"/>
              <a:t>sensors</a:t>
            </a:r>
            <a:r>
              <a:rPr lang="en-US" dirty="0"/>
              <a:t> and </a:t>
            </a:r>
            <a:r>
              <a:rPr lang="en-US" i="1" dirty="0"/>
              <a:t>actuators</a:t>
            </a:r>
            <a:r>
              <a:rPr lang="en-US" dirty="0"/>
              <a:t> affect what the agent is capable of </a:t>
            </a:r>
            <a:r>
              <a:rPr lang="en-US" i="1" dirty="0"/>
              <a:t>perceiving</a:t>
            </a:r>
            <a:r>
              <a:rPr lang="en-US" dirty="0"/>
              <a:t> and what </a:t>
            </a:r>
            <a:r>
              <a:rPr lang="en-US" i="1" dirty="0"/>
              <a:t>actions</a:t>
            </a:r>
            <a:r>
              <a:rPr lang="en-US" dirty="0"/>
              <a:t> it is capable of taking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endParaRPr sz="2800"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133"/>
              <a:buNone/>
            </a:pPr>
            <a:endParaRPr sz="2133" dirty="0"/>
          </a:p>
        </p:txBody>
      </p:sp>
      <p:sp>
        <p:nvSpPr>
          <p:cNvPr id="119" name="Google Shape;119;p2"/>
          <p:cNvSpPr/>
          <p:nvPr/>
        </p:nvSpPr>
        <p:spPr>
          <a:xfrm>
            <a:off x="7018672" y="4171120"/>
            <a:ext cx="2344590" cy="2214392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0" name="Google Shape;120;p2"/>
          <p:cNvCxnSpPr/>
          <p:nvPr/>
        </p:nvCxnSpPr>
        <p:spPr>
          <a:xfrm rot="10800000">
            <a:off x="8242523" y="4873673"/>
            <a:ext cx="0" cy="8978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21" name="Google Shape;121;p2"/>
          <p:cNvSpPr/>
          <p:nvPr/>
        </p:nvSpPr>
        <p:spPr>
          <a:xfrm rot="16200000">
            <a:off x="6980874" y="4863490"/>
            <a:ext cx="955116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/>
          </a:p>
        </p:txBody>
      </p:sp>
      <p:grpSp>
        <p:nvGrpSpPr>
          <p:cNvPr id="122" name="Google Shape;122;p2"/>
          <p:cNvGrpSpPr/>
          <p:nvPr/>
        </p:nvGrpSpPr>
        <p:grpSpPr>
          <a:xfrm>
            <a:off x="7931312" y="4992444"/>
            <a:ext cx="581702" cy="547559"/>
            <a:chOff x="-6" y="-5"/>
            <a:chExt cx="400" cy="272"/>
          </a:xfrm>
        </p:grpSpPr>
        <p:sp>
          <p:nvSpPr>
            <p:cNvPr id="123" name="Google Shape;123;p2"/>
            <p:cNvSpPr/>
            <p:nvPr/>
          </p:nvSpPr>
          <p:spPr>
            <a:xfrm>
              <a:off x="-6" y="-5"/>
              <a:ext cx="400" cy="272"/>
            </a:xfrm>
            <a:prstGeom prst="roundRect">
              <a:avLst>
                <a:gd name="adj" fmla="val 28120"/>
              </a:avLst>
            </a:prstGeom>
            <a:solidFill>
              <a:srgbClr val="FFFF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9" y="27"/>
              <a:ext cx="139" cy="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7585200" y="4463695"/>
            <a:ext cx="1349549" cy="1791645"/>
            <a:chOff x="32" y="19"/>
            <a:chExt cx="928" cy="890"/>
          </a:xfrm>
        </p:grpSpPr>
        <p:sp>
          <p:nvSpPr>
            <p:cNvPr id="126" name="Google Shape;126;p2"/>
            <p:cNvSpPr/>
            <p:nvPr/>
          </p:nvSpPr>
          <p:spPr>
            <a:xfrm>
              <a:off x="84" y="19"/>
              <a:ext cx="82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Sensors</a:t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" y="661"/>
              <a:ext cx="928" cy="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Actuators</a:t>
              </a:r>
              <a:endParaRPr/>
            </a:p>
          </p:txBody>
        </p:sp>
      </p:grpSp>
      <p:sp>
        <p:nvSpPr>
          <p:cNvPr id="128" name="Google Shape;128;p2"/>
          <p:cNvSpPr/>
          <p:nvPr/>
        </p:nvSpPr>
        <p:spPr>
          <a:xfrm>
            <a:off x="10934611" y="4171120"/>
            <a:ext cx="1042040" cy="2206339"/>
          </a:xfrm>
          <a:prstGeom prst="roundRect">
            <a:avLst>
              <a:gd name="adj" fmla="val 10944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 rot="5400000">
            <a:off x="10518204" y="4954731"/>
            <a:ext cx="1956261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/>
          </a:p>
        </p:txBody>
      </p:sp>
      <p:cxnSp>
        <p:nvCxnSpPr>
          <p:cNvPr id="130" name="Google Shape;130;p2"/>
          <p:cNvCxnSpPr/>
          <p:nvPr/>
        </p:nvCxnSpPr>
        <p:spPr>
          <a:xfrm>
            <a:off x="8940567" y="4707277"/>
            <a:ext cx="227154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31" name="Google Shape;131;p2"/>
          <p:cNvCxnSpPr/>
          <p:nvPr/>
        </p:nvCxnSpPr>
        <p:spPr>
          <a:xfrm rot="10800000">
            <a:off x="9053998" y="5975520"/>
            <a:ext cx="215084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Google Shape;132;p2"/>
          <p:cNvSpPr/>
          <p:nvPr/>
        </p:nvSpPr>
        <p:spPr>
          <a:xfrm>
            <a:off x="9551353" y="4725395"/>
            <a:ext cx="1151770" cy="45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Percepts</a:t>
            </a: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9632792" y="5975520"/>
            <a:ext cx="988894" cy="51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/>
          </a:p>
        </p:txBody>
      </p:sp>
      <p:pic>
        <p:nvPicPr>
          <p:cNvPr id="134" name="Google Shape;134;p2" descr="C:\Temp\ketrina\RationalAg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308499" y="410356"/>
            <a:ext cx="4273900" cy="339646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552099" y="6462290"/>
            <a:ext cx="24736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Slide credit: ai.berkeley.edu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098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Agent: Simple Input/Output Task</a:t>
            </a:r>
            <a:endParaRPr dirty="0"/>
          </a:p>
        </p:txBody>
      </p:sp>
      <p:sp>
        <p:nvSpPr>
          <p:cNvPr id="142" name="Google Shape;142;p3"/>
          <p:cNvSpPr/>
          <p:nvPr/>
        </p:nvSpPr>
        <p:spPr>
          <a:xfrm>
            <a:off x="4102101" y="2045222"/>
            <a:ext cx="3441692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282849" y="2169179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144" name="Google Shape;144;p3"/>
          <p:cNvSpPr/>
          <p:nvPr/>
        </p:nvSpPr>
        <p:spPr>
          <a:xfrm>
            <a:off x="729907" y="2976628"/>
            <a:ext cx="1578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9337034" y="2917219"/>
            <a:ext cx="1943946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dirty="0">
              <a:solidFill>
                <a:srgbClr val="00B050"/>
              </a:solidFill>
            </a:endParaRP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46" name="Google Shape;146;p3"/>
          <p:cNvCxnSpPr>
            <a:stCxn id="144" idx="3"/>
            <a:endCxn id="142" idx="1"/>
          </p:cNvCxnSpPr>
          <p:nvPr/>
        </p:nvCxnSpPr>
        <p:spPr>
          <a:xfrm>
            <a:off x="2308860" y="3392488"/>
            <a:ext cx="1793100" cy="129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7" name="Google Shape;147;p3"/>
          <p:cNvCxnSpPr/>
          <p:nvPr/>
        </p:nvCxnSpPr>
        <p:spPr>
          <a:xfrm>
            <a:off x="7543793" y="3416039"/>
            <a:ext cx="1793241" cy="12961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8" name="Google Shape;148;p3"/>
          <p:cNvCxnSpPr/>
          <p:nvPr/>
        </p:nvCxnSpPr>
        <p:spPr>
          <a:xfrm>
            <a:off x="4800600" y="3422519"/>
            <a:ext cx="2192020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49" name="Google Shape;149;p3"/>
          <p:cNvSpPr/>
          <p:nvPr/>
        </p:nvSpPr>
        <p:spPr>
          <a:xfrm>
            <a:off x="5264718" y="2857424"/>
            <a:ext cx="1155377" cy="1143152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64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70C3-85C0-2D16-2434-592F912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6261656" cy="627812"/>
          </a:xfrm>
        </p:spPr>
        <p:txBody>
          <a:bodyPr/>
          <a:lstStyle/>
          <a:p>
            <a:r>
              <a:rPr lang="en-US" dirty="0"/>
              <a:t>Task Input and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56F4-D7D1-1101-BAD4-A44706BFA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549" y="1987136"/>
            <a:ext cx="4660901" cy="469874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Iris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Traffic prediction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denoising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Text to image generation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Face generation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87FF7C-FF04-3B00-EE2E-434F5FD416C6}"/>
              </a:ext>
            </a:extLst>
          </p:cNvPr>
          <p:cNvSpPr txBox="1">
            <a:spLocks/>
          </p:cNvSpPr>
          <p:nvPr/>
        </p:nvSpPr>
        <p:spPr>
          <a:xfrm>
            <a:off x="4567988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800618-715D-2ADB-1B2F-AC53BAEF7DDB}"/>
              </a:ext>
            </a:extLst>
          </p:cNvPr>
          <p:cNvSpPr txBox="1">
            <a:spLocks/>
          </p:cNvSpPr>
          <p:nvPr/>
        </p:nvSpPr>
        <p:spPr>
          <a:xfrm>
            <a:off x="954504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2F7DD8-BA48-02B5-2562-11501E35EEB6}"/>
              </a:ext>
            </a:extLst>
          </p:cNvPr>
          <p:cNvSpPr txBox="1">
            <a:spLocks/>
          </p:cNvSpPr>
          <p:nvPr/>
        </p:nvSpPr>
        <p:spPr>
          <a:xfrm>
            <a:off x="8289757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8ABFD-C069-2F24-B245-13EB503D4AB8}"/>
              </a:ext>
            </a:extLst>
          </p:cNvPr>
          <p:cNvSpPr txBox="1">
            <a:spLocks/>
          </p:cNvSpPr>
          <p:nvPr/>
        </p:nvSpPr>
        <p:spPr>
          <a:xfrm>
            <a:off x="152063" y="1987135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Petal measurements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Time of day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Text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???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0B92B4-D03B-336C-9C29-95D5AD651CF8}"/>
              </a:ext>
            </a:extLst>
          </p:cNvPr>
          <p:cNvSpPr txBox="1">
            <a:spLocks/>
          </p:cNvSpPr>
          <p:nvPr/>
        </p:nvSpPr>
        <p:spPr>
          <a:xfrm>
            <a:off x="7487316" y="1987134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Traffic Volume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0809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8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Three components </a:t>
            </a:r>
            <a:r>
              <a:rPr lang="en-US" i="1" dirty="0"/>
              <a:t>&lt;T,P,E&gt;</a:t>
            </a:r>
            <a:r>
              <a:rPr lang="en-US" dirty="0"/>
              <a:t>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Task, </a:t>
            </a:r>
            <a:r>
              <a:rPr lang="en-US" sz="2800" i="1" dirty="0"/>
              <a:t>T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Performance measure, </a:t>
            </a:r>
            <a:r>
              <a:rPr lang="en-US" sz="2800" i="1" dirty="0"/>
              <a:t>P</a:t>
            </a:r>
            <a:endParaRPr lang="en-US" sz="2800" dirty="0"/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Experience, </a:t>
            </a:r>
            <a:r>
              <a:rPr lang="en-US" sz="2800" i="1" dirty="0"/>
              <a:t>E</a:t>
            </a: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Definition of learning: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A computer program </a:t>
            </a:r>
            <a:r>
              <a:rPr lang="en-US" b="1" dirty="0">
                <a:solidFill>
                  <a:schemeClr val="tx1"/>
                </a:solidFill>
              </a:rPr>
              <a:t>learns</a:t>
            </a:r>
            <a:r>
              <a:rPr lang="en-US" dirty="0">
                <a:solidFill>
                  <a:schemeClr val="tx1"/>
                </a:solidFill>
              </a:rPr>
              <a:t> if its performance at tasks in </a:t>
            </a:r>
            <a:r>
              <a:rPr lang="en-US" i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, as measured by </a:t>
            </a:r>
            <a:r>
              <a:rPr lang="en-US" i="1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, improves with experience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99" y="650509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Definition from (Mitchell, 1997)</a:t>
            </a:r>
          </a:p>
        </p:txBody>
      </p:sp>
    </p:spTree>
    <p:extLst>
      <p:ext uri="{BB962C8B-B14F-4D97-AF65-F5344CB8AC3E}">
        <p14:creationId xmlns:p14="http://schemas.microsoft.com/office/powerpoint/2010/main" val="15868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5BAD-5D9F-6327-7F87-835EA6C2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04F6-2118-1C44-6AC7-7A45715D8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8741" cy="4972990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Formalize the task as a mapping from input to output</a:t>
            </a:r>
          </a:p>
          <a:p>
            <a:endParaRPr lang="en-US" sz="700" dirty="0"/>
          </a:p>
          <a:p>
            <a:r>
              <a:rPr lang="en-US" sz="2400" dirty="0"/>
              <a:t>Experience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Data! Task experience examples will usually be pairs: (</a:t>
            </a:r>
            <a:r>
              <a:rPr lang="en-US" sz="2400" dirty="0">
                <a:solidFill>
                  <a:srgbClr val="0070C0"/>
                </a:solidFill>
              </a:rPr>
              <a:t>input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00B0F0"/>
                </a:solidFill>
              </a:rPr>
              <a:t>measured output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sz="700" dirty="0"/>
          </a:p>
          <a:p>
            <a:r>
              <a:rPr lang="en-US" sz="2400" dirty="0"/>
              <a:t>Performance measure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Objective function that gives a single numerical value representing how well the system performs for a given dataset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Classification: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Regression: mean squared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A4F94-C3DB-9044-5294-E17241C9BB62}"/>
              </a:ext>
            </a:extLst>
          </p:cNvPr>
          <p:cNvSpPr txBox="1"/>
          <p:nvPr/>
        </p:nvSpPr>
        <p:spPr>
          <a:xfrm>
            <a:off x="237075" y="6321592"/>
            <a:ext cx="417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Tom Mitchel and Roni Rosenfeld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AD328B-9165-EB98-F741-AAFE48F14F23}"/>
              </a:ext>
            </a:extLst>
          </p:cNvPr>
          <p:cNvSpPr txBox="1">
            <a:spLocks/>
          </p:cNvSpPr>
          <p:nvPr/>
        </p:nvSpPr>
        <p:spPr>
          <a:xfrm>
            <a:off x="7708491" y="942505"/>
            <a:ext cx="4104967" cy="4616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 dirty="0">
                <a:solidFill>
                  <a:srgbClr val="7030A0"/>
                </a:solidFill>
              </a:rPr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/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/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/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𝕝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/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4535</TotalTime>
  <Words>1821</Words>
  <Application>Microsoft Office PowerPoint</Application>
  <PresentationFormat>Widescreen</PresentationFormat>
  <Paragraphs>563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  10-315 Machine Learning Problem Formulation </vt:lpstr>
      <vt:lpstr>Today</vt:lpstr>
      <vt:lpstr>ML Problem Formulation</vt:lpstr>
      <vt:lpstr>Agents</vt:lpstr>
      <vt:lpstr>Agent: Simple Input/Output Task</vt:lpstr>
      <vt:lpstr>Task Input and Output</vt:lpstr>
      <vt:lpstr>Task: Face Generation</vt:lpstr>
      <vt:lpstr>Machine Learning Problem Formulation</vt:lpstr>
      <vt:lpstr>Machine Learning Problem Formulation</vt:lpstr>
      <vt:lpstr>ML Problem Formulation</vt:lpstr>
      <vt:lpstr>Experience: Data and Notation</vt:lpstr>
      <vt:lpstr>Example Dataset: Fisher Iris Dataset</vt:lpstr>
      <vt:lpstr>Example Dataset: Fisher Iris Dataset</vt:lpstr>
      <vt:lpstr>Example Dataset: Fisher Iris Dataset</vt:lpstr>
      <vt:lpstr>Example Dataset: Fisher Iris Dataset</vt:lpstr>
      <vt:lpstr>Task: Classification</vt:lpstr>
      <vt:lpstr>ML Task: Classification</vt:lpstr>
      <vt:lpstr>Classification</vt:lpstr>
      <vt:lpstr>ML Tasks</vt:lpstr>
      <vt:lpstr>Unsupervised Tasks</vt:lpstr>
      <vt:lpstr>ML Tasks</vt:lpstr>
      <vt:lpstr>Task: Face Generation</vt:lpstr>
      <vt:lpstr>ML Tasks</vt:lpstr>
      <vt:lpstr>ML Tasks</vt:lpstr>
      <vt:lpstr>Vocab pause</vt:lpstr>
      <vt:lpstr>Training and ML Models</vt:lpstr>
      <vt:lpstr>Machine Learning</vt:lpstr>
      <vt:lpstr>Machine Learning</vt:lpstr>
      <vt:lpstr>Task: Car Price Prediction</vt:lpstr>
      <vt:lpstr>Task: Car Price Prediction</vt:lpstr>
      <vt:lpstr>Poll 2</vt:lpstr>
      <vt:lpstr>Regression</vt:lpstr>
      <vt:lpstr>Machine Learning</vt:lpstr>
      <vt:lpstr>Regression Model</vt:lpstr>
      <vt:lpstr>Regression Model</vt:lpstr>
      <vt:lpstr>Regression Model</vt:lpstr>
      <vt:lpstr>Regression Model</vt:lpstr>
      <vt:lpstr>Regression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132</cp:revision>
  <dcterms:created xsi:type="dcterms:W3CDTF">2020-05-18T13:01:09Z</dcterms:created>
  <dcterms:modified xsi:type="dcterms:W3CDTF">2024-01-23T00:55:53Z</dcterms:modified>
</cp:coreProperties>
</file>