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69"/>
  </p:notesMasterIdLst>
  <p:sldIdLst>
    <p:sldId id="2327" r:id="rId4"/>
    <p:sldId id="1262" r:id="rId5"/>
    <p:sldId id="2333" r:id="rId6"/>
    <p:sldId id="1264" r:id="rId7"/>
    <p:sldId id="1297" r:id="rId8"/>
    <p:sldId id="1298" r:id="rId9"/>
    <p:sldId id="259" r:id="rId10"/>
    <p:sldId id="703" r:id="rId11"/>
    <p:sldId id="339" r:id="rId12"/>
    <p:sldId id="696" r:id="rId13"/>
    <p:sldId id="697" r:id="rId14"/>
    <p:sldId id="698" r:id="rId15"/>
    <p:sldId id="702" r:id="rId16"/>
    <p:sldId id="1283" r:id="rId17"/>
    <p:sldId id="1277" r:id="rId18"/>
    <p:sldId id="1299" r:id="rId19"/>
    <p:sldId id="2335" r:id="rId20"/>
    <p:sldId id="1266" r:id="rId21"/>
    <p:sldId id="1271" r:id="rId22"/>
    <p:sldId id="1278" r:id="rId23"/>
    <p:sldId id="1286" r:id="rId24"/>
    <p:sldId id="1287" r:id="rId25"/>
    <p:sldId id="1288" r:id="rId26"/>
    <p:sldId id="1289" r:id="rId27"/>
    <p:sldId id="1284" r:id="rId28"/>
    <p:sldId id="1290" r:id="rId29"/>
    <p:sldId id="1291" r:id="rId30"/>
    <p:sldId id="1292" r:id="rId31"/>
    <p:sldId id="1293" r:id="rId32"/>
    <p:sldId id="1294" r:id="rId33"/>
    <p:sldId id="1295" r:id="rId34"/>
    <p:sldId id="704" r:id="rId35"/>
    <p:sldId id="705" r:id="rId36"/>
    <p:sldId id="706" r:id="rId37"/>
    <p:sldId id="707" r:id="rId38"/>
    <p:sldId id="708" r:id="rId39"/>
    <p:sldId id="709" r:id="rId40"/>
    <p:sldId id="724" r:id="rId41"/>
    <p:sldId id="2328" r:id="rId42"/>
    <p:sldId id="2329" r:id="rId43"/>
    <p:sldId id="2330" r:id="rId44"/>
    <p:sldId id="1279" r:id="rId45"/>
    <p:sldId id="1273" r:id="rId46"/>
    <p:sldId id="2331" r:id="rId47"/>
    <p:sldId id="2332" r:id="rId48"/>
    <p:sldId id="753" r:id="rId49"/>
    <p:sldId id="754" r:id="rId50"/>
    <p:sldId id="755" r:id="rId51"/>
    <p:sldId id="756" r:id="rId52"/>
    <p:sldId id="757" r:id="rId53"/>
    <p:sldId id="759" r:id="rId54"/>
    <p:sldId id="760" r:id="rId55"/>
    <p:sldId id="806" r:id="rId56"/>
    <p:sldId id="810" r:id="rId57"/>
    <p:sldId id="1274" r:id="rId58"/>
    <p:sldId id="2334" r:id="rId59"/>
    <p:sldId id="808" r:id="rId60"/>
    <p:sldId id="809" r:id="rId61"/>
    <p:sldId id="1028" r:id="rId62"/>
    <p:sldId id="446" r:id="rId63"/>
    <p:sldId id="447" r:id="rId64"/>
    <p:sldId id="448" r:id="rId65"/>
    <p:sldId id="1029" r:id="rId66"/>
    <p:sldId id="1301" r:id="rId67"/>
    <p:sldId id="763" r:id="rId6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4T18:08:08.13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5094 14103 806 0,'-14'10'72'0,"-7"8"-58"0,7-5-14 0,-4 6 0 16,0-7 44-16,-3-2 5 15,11 9 2-15,-8-10 0 16,7-6-93-16,-6 0-18 0,-1 7-4 0,18-10-1 0</inkml:trace>
  <inkml:trace contextRef="#ctx0" brushRef="#br0" timeOffset="221.34">4854 14207 172 0,'0'0'16'0,"0"0"-16"0,0 0 0 0,0 0 0 16,0 6 120-16,0-6 20 0,-14 3 5 0,7-3 1 15,4 0-65-15,-8 0-13 0,4 0-2 0,0 3-1 16,0 4-43-16,-4-4-9 0,4-3-1 0,0 9-1 0,-3 0-11 0,2-5 0 16,1 5 0-16,4-9 0 15,-8 9 0-15,4-2 0 0,0-1 0 0,7-6 0 0,-7 9 0 16,4 1 0-16,-4-1 0 0,3-6 0 0,-3 7 0 0,3-1 0 16,1 1 0-16,3-7 0 0,0-3 8 0,-7 9 5 15,3 0 2-15,4-9 0 0,0 10 24 0,0-10 5 16,0 3 0-16,0-3 1 0,0 0 3 0,-7 9 0 15,7-9 0-15,0 0 0 0,0 0-24 16,0 0-5-16,0 0-1 0,0 0 0 0,0 0-30 0,0 0-7 16,0 0-1-16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46:56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 4776 0 0,'0'0'2528'0'0,"34"4"662"0"0,-12-12-4325 0 0,-10 6-448 0 0,3-3-893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www.ri.cmu.edu</a:t>
            </a:r>
            <a:r>
              <a:rPr lang="en-US" dirty="0"/>
              <a:t>/</a:t>
            </a:r>
            <a:r>
              <a:rPr lang="en-US" dirty="0" err="1"/>
              <a:t>pub_files</a:t>
            </a:r>
            <a:r>
              <a:rPr lang="en-US" dirty="0"/>
              <a:t>/pub1/moore_andrew_1991_1/moore_andrew_1991_1.pdf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79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28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4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8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41D38-07EE-4DC4-A884-D56995D4A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E68BA-6127-4747-BC57-1C28B245D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7A807-345A-4C22-B58F-F269C01C11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74A56-E34D-4219-B31D-3DC22D96A0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1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1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www.ri.cmu.edu</a:t>
            </a:r>
            <a:r>
              <a:rPr lang="en-US" dirty="0"/>
              <a:t>/</a:t>
            </a:r>
            <a:r>
              <a:rPr lang="en-US" dirty="0" err="1"/>
              <a:t>pub_files</a:t>
            </a:r>
            <a:r>
              <a:rPr lang="en-US" dirty="0"/>
              <a:t>/pub1/moore_andrew_1991_1/moore_andrew_1991_1.pdf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4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www.ri.cmu.edu</a:t>
            </a:r>
            <a:r>
              <a:rPr lang="en-US" dirty="0"/>
              <a:t>/</a:t>
            </a:r>
            <a:r>
              <a:rPr lang="en-US" dirty="0" err="1"/>
              <a:t>pub_files</a:t>
            </a:r>
            <a:r>
              <a:rPr lang="en-US" dirty="0"/>
              <a:t>/pub1/moore_andrew_1991_1/moore_andrew_1991_1.pdf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6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9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3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80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350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036479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131897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614985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997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7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149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988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267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700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717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882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963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260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3B7BA735-A1B3-4D4F-9421-DD10E19D94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9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Nearest Neighbor and</a:t>
            </a:r>
            <a:br>
              <a:rPr lang="en-US" sz="4600" dirty="0"/>
            </a:br>
            <a:r>
              <a:rPr lang="en-US" sz="4600" dirty="0"/>
              <a:t>Model Selection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dataset: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en.wikipedia.org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/wiki/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Iris_flower_data_set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dataset: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en.wikipedia.org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/wiki/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Iris_flower_data_set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3657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33250" y="3104346"/>
            <a:ext cx="3169149" cy="2228877"/>
            <a:chOff x="657798" y="5092569"/>
            <a:chExt cx="3169149" cy="2228877"/>
          </a:xfrm>
        </p:grpSpPr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57798" y="5092569"/>
              <a:ext cx="3169149" cy="1434683"/>
            </a:xfrm>
            <a:prstGeom prst="rect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Deleted two of the four features, so that input space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 2D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 rot="16200000">
              <a:off x="1894565" y="6732350"/>
              <a:ext cx="695614" cy="482578"/>
            </a:xfrm>
            <a:prstGeom prst="leftArrow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61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CE56-E3BB-4696-A812-A0B7B47ADA7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04213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621BF-F259-4559-8859-1AC6CB42E3D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9193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methods can achieve zero training error on this dataset?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Decision trees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1-Nearest Neighbor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Neither</a:t>
            </a:r>
          </a:p>
          <a:p>
            <a:r>
              <a:rPr lang="en-US" dirty="0"/>
              <a:t>If zero error, draw the decision boundary.</a:t>
            </a:r>
          </a:p>
          <a:p>
            <a:r>
              <a:rPr lang="en-US" dirty="0"/>
              <a:t>Otherwise, why not?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EAB73-7475-4422-8240-C3D11E9B4519}"/>
              </a:ext>
            </a:extLst>
          </p:cNvPr>
          <p:cNvGrpSpPr/>
          <p:nvPr/>
        </p:nvGrpSpPr>
        <p:grpSpPr>
          <a:xfrm>
            <a:off x="6922260" y="2380825"/>
            <a:ext cx="4717641" cy="4177817"/>
            <a:chOff x="522266" y="3195968"/>
            <a:chExt cx="2930549" cy="26669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2B6EFC-D188-4C27-B6F6-196792831DCE}"/>
                </a:ext>
              </a:extLst>
            </p:cNvPr>
            <p:cNvGrpSpPr/>
            <p:nvPr/>
          </p:nvGrpSpPr>
          <p:grpSpPr>
            <a:xfrm>
              <a:off x="854728" y="3195968"/>
              <a:ext cx="2598087" cy="2311541"/>
              <a:chOff x="1284286" y="295732"/>
              <a:chExt cx="2598087" cy="231154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F742D14-9A16-4CF6-B765-7469EDD58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286" y="2607272"/>
                <a:ext cx="259808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B5633F9-F480-4276-8881-468CBD3423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4286" y="295732"/>
                <a:ext cx="0" cy="231154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32" name="Cross 31">
              <a:extLst>
                <a:ext uri="{FF2B5EF4-FFF2-40B4-BE49-F238E27FC236}">
                  <a16:creationId xmlns:a16="http://schemas.microsoft.com/office/drawing/2014/main" id="{926D3F1D-BA42-41B2-9BD3-D1A98F642FE7}"/>
                </a:ext>
              </a:extLst>
            </p:cNvPr>
            <p:cNvSpPr/>
            <p:nvPr/>
          </p:nvSpPr>
          <p:spPr>
            <a:xfrm>
              <a:off x="1123450" y="4853099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3" name="Cross 32">
              <a:extLst>
                <a:ext uri="{FF2B5EF4-FFF2-40B4-BE49-F238E27FC236}">
                  <a16:creationId xmlns:a16="http://schemas.microsoft.com/office/drawing/2014/main" id="{15A0C0E2-E133-40C6-A058-87D008132B15}"/>
                </a:ext>
              </a:extLst>
            </p:cNvPr>
            <p:cNvSpPr/>
            <p:nvPr/>
          </p:nvSpPr>
          <p:spPr>
            <a:xfrm>
              <a:off x="1617201" y="501412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C319176A-47FB-49DA-9EE4-BD211255B2AD}"/>
                </a:ext>
              </a:extLst>
            </p:cNvPr>
            <p:cNvSpPr/>
            <p:nvPr/>
          </p:nvSpPr>
          <p:spPr>
            <a:xfrm>
              <a:off x="1138014" y="442104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72C189-8D97-4DA6-A29C-A1B2440D2206}"/>
                </a:ext>
              </a:extLst>
            </p:cNvPr>
            <p:cNvCxnSpPr>
              <a:cxnSpLocks/>
            </p:cNvCxnSpPr>
            <p:nvPr/>
          </p:nvCxnSpPr>
          <p:spPr>
            <a:xfrm>
              <a:off x="1491560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57F9E9-B0DE-49AB-B843-EC27A489F1C0}"/>
                </a:ext>
              </a:extLst>
            </p:cNvPr>
            <p:cNvCxnSpPr>
              <a:cxnSpLocks/>
            </p:cNvCxnSpPr>
            <p:nvPr/>
          </p:nvCxnSpPr>
          <p:spPr>
            <a:xfrm>
              <a:off x="1703167" y="4558205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5F84CA-0566-4933-9484-170162984154}"/>
                </a:ext>
              </a:extLst>
            </p:cNvPr>
            <p:cNvCxnSpPr>
              <a:cxnSpLocks/>
            </p:cNvCxnSpPr>
            <p:nvPr/>
          </p:nvCxnSpPr>
          <p:spPr>
            <a:xfrm>
              <a:off x="1954766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38" name="Cross 37">
              <a:extLst>
                <a:ext uri="{FF2B5EF4-FFF2-40B4-BE49-F238E27FC236}">
                  <a16:creationId xmlns:a16="http://schemas.microsoft.com/office/drawing/2014/main" id="{2D67A222-A54F-46FD-960B-CFB5C7A483DD}"/>
                </a:ext>
              </a:extLst>
            </p:cNvPr>
            <p:cNvSpPr/>
            <p:nvPr/>
          </p:nvSpPr>
          <p:spPr>
            <a:xfrm>
              <a:off x="2169637" y="495803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9" name="Cross 38">
              <a:extLst>
                <a:ext uri="{FF2B5EF4-FFF2-40B4-BE49-F238E27FC236}">
                  <a16:creationId xmlns:a16="http://schemas.microsoft.com/office/drawing/2014/main" id="{73AAA8AC-1A16-4CC5-BD4A-B4E23A33F1B7}"/>
                </a:ext>
              </a:extLst>
            </p:cNvPr>
            <p:cNvSpPr/>
            <p:nvPr/>
          </p:nvSpPr>
          <p:spPr>
            <a:xfrm>
              <a:off x="2205792" y="440243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0" name="Cross 39">
              <a:extLst>
                <a:ext uri="{FF2B5EF4-FFF2-40B4-BE49-F238E27FC236}">
                  <a16:creationId xmlns:a16="http://schemas.microsoft.com/office/drawing/2014/main" id="{69FDC1B1-3434-4AD8-802F-476ABE3E86C5}"/>
                </a:ext>
              </a:extLst>
            </p:cNvPr>
            <p:cNvSpPr/>
            <p:nvPr/>
          </p:nvSpPr>
          <p:spPr>
            <a:xfrm>
              <a:off x="1954766" y="4101988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1" name="Cross 40">
              <a:extLst>
                <a:ext uri="{FF2B5EF4-FFF2-40B4-BE49-F238E27FC236}">
                  <a16:creationId xmlns:a16="http://schemas.microsoft.com/office/drawing/2014/main" id="{F68CCA86-3849-4AE2-A409-5BA5E89FD993}"/>
                </a:ext>
              </a:extLst>
            </p:cNvPr>
            <p:cNvSpPr/>
            <p:nvPr/>
          </p:nvSpPr>
          <p:spPr>
            <a:xfrm>
              <a:off x="1535562" y="408766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Cross 41">
              <a:extLst>
                <a:ext uri="{FF2B5EF4-FFF2-40B4-BE49-F238E27FC236}">
                  <a16:creationId xmlns:a16="http://schemas.microsoft.com/office/drawing/2014/main" id="{587EADA3-6E57-4FDE-B92D-F1820664D97C}"/>
                </a:ext>
              </a:extLst>
            </p:cNvPr>
            <p:cNvSpPr/>
            <p:nvPr/>
          </p:nvSpPr>
          <p:spPr>
            <a:xfrm>
              <a:off x="2042201" y="366134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C2F3C2-4FAB-4EDE-B09B-32B4D573CD2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243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FBF48A5-466B-403D-A443-24B6DDBC22E8}"/>
                </a:ext>
              </a:extLst>
            </p:cNvPr>
            <p:cNvCxnSpPr>
              <a:cxnSpLocks/>
            </p:cNvCxnSpPr>
            <p:nvPr/>
          </p:nvCxnSpPr>
          <p:spPr>
            <a:xfrm>
              <a:off x="2491850" y="3925609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36A38B-5594-4C85-B0D6-1412FEB171D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449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A24AF34C-EBC4-4053-8254-FFE47771258C}"/>
                </a:ext>
              </a:extLst>
            </p:cNvPr>
            <p:cNvSpPr/>
            <p:nvPr/>
          </p:nvSpPr>
          <p:spPr>
            <a:xfrm>
              <a:off x="2958320" y="432544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7" name="Cross 46">
              <a:extLst>
                <a:ext uri="{FF2B5EF4-FFF2-40B4-BE49-F238E27FC236}">
                  <a16:creationId xmlns:a16="http://schemas.microsoft.com/office/drawing/2014/main" id="{230A3859-1EEF-4DA4-8308-392971949931}"/>
                </a:ext>
              </a:extLst>
            </p:cNvPr>
            <p:cNvSpPr/>
            <p:nvPr/>
          </p:nvSpPr>
          <p:spPr>
            <a:xfrm>
              <a:off x="3136521" y="383198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8" name="Cross 47">
              <a:extLst>
                <a:ext uri="{FF2B5EF4-FFF2-40B4-BE49-F238E27FC236}">
                  <a16:creationId xmlns:a16="http://schemas.microsoft.com/office/drawing/2014/main" id="{CD959153-BFA2-49C4-8552-ED5461B0E90D}"/>
                </a:ext>
              </a:extLst>
            </p:cNvPr>
            <p:cNvSpPr/>
            <p:nvPr/>
          </p:nvSpPr>
          <p:spPr>
            <a:xfrm>
              <a:off x="2743449" y="346939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9" name="Cross 48">
              <a:extLst>
                <a:ext uri="{FF2B5EF4-FFF2-40B4-BE49-F238E27FC236}">
                  <a16:creationId xmlns:a16="http://schemas.microsoft.com/office/drawing/2014/main" id="{84EF1AA6-3865-4D0E-A7C3-0C40CBE9AF11}"/>
                </a:ext>
              </a:extLst>
            </p:cNvPr>
            <p:cNvSpPr/>
            <p:nvPr/>
          </p:nvSpPr>
          <p:spPr>
            <a:xfrm>
              <a:off x="2324245" y="3455064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EE844A0-DC2A-47B6-8B76-6E3EDF14FD2C}"/>
                </a:ext>
              </a:extLst>
            </p:cNvPr>
            <p:cNvCxnSpPr>
              <a:cxnSpLocks/>
            </p:cNvCxnSpPr>
            <p:nvPr/>
          </p:nvCxnSpPr>
          <p:spPr>
            <a:xfrm>
              <a:off x="2531842" y="4349783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51" name="Cross 50">
              <a:extLst>
                <a:ext uri="{FF2B5EF4-FFF2-40B4-BE49-F238E27FC236}">
                  <a16:creationId xmlns:a16="http://schemas.microsoft.com/office/drawing/2014/main" id="{89D2EDE7-A78C-48F5-8A8F-C67659320B10}"/>
                </a:ext>
              </a:extLst>
            </p:cNvPr>
            <p:cNvSpPr/>
            <p:nvPr/>
          </p:nvSpPr>
          <p:spPr>
            <a:xfrm>
              <a:off x="2491850" y="461687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5F2B64-7211-4FE5-88B8-A2A41F49D75F}"/>
                </a:ext>
              </a:extLst>
            </p:cNvPr>
            <p:cNvSpPr/>
            <p:nvPr/>
          </p:nvSpPr>
          <p:spPr>
            <a:xfrm>
              <a:off x="3008344" y="5450357"/>
              <a:ext cx="325816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E716EF-C5B2-4618-BFCD-083BEA874084}"/>
                </a:ext>
              </a:extLst>
            </p:cNvPr>
            <p:cNvSpPr/>
            <p:nvPr/>
          </p:nvSpPr>
          <p:spPr>
            <a:xfrm>
              <a:off x="522266" y="3275954"/>
              <a:ext cx="347723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8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methods can achieve zero training error on this dataset?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Decision trees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1-Nearest Neighbor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Neither</a:t>
            </a:r>
          </a:p>
          <a:p>
            <a:r>
              <a:rPr lang="en-US" dirty="0"/>
              <a:t>If zero error, draw the decision boundary.</a:t>
            </a:r>
          </a:p>
          <a:p>
            <a:r>
              <a:rPr lang="en-US" dirty="0"/>
              <a:t>Otherwise, why not?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EAB73-7475-4422-8240-C3D11E9B4519}"/>
              </a:ext>
            </a:extLst>
          </p:cNvPr>
          <p:cNvGrpSpPr/>
          <p:nvPr/>
        </p:nvGrpSpPr>
        <p:grpSpPr>
          <a:xfrm>
            <a:off x="6922260" y="2380825"/>
            <a:ext cx="4717641" cy="4177817"/>
            <a:chOff x="522266" y="3195968"/>
            <a:chExt cx="2930549" cy="26669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2B6EFC-D188-4C27-B6F6-196792831DCE}"/>
                </a:ext>
              </a:extLst>
            </p:cNvPr>
            <p:cNvGrpSpPr/>
            <p:nvPr/>
          </p:nvGrpSpPr>
          <p:grpSpPr>
            <a:xfrm>
              <a:off x="854728" y="3195968"/>
              <a:ext cx="2598087" cy="2311541"/>
              <a:chOff x="1284286" y="295732"/>
              <a:chExt cx="2598087" cy="231154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F742D14-9A16-4CF6-B765-7469EDD58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286" y="2607272"/>
                <a:ext cx="259808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B5633F9-F480-4276-8881-468CBD3423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4286" y="295732"/>
                <a:ext cx="0" cy="231154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32" name="Cross 31">
              <a:extLst>
                <a:ext uri="{FF2B5EF4-FFF2-40B4-BE49-F238E27FC236}">
                  <a16:creationId xmlns:a16="http://schemas.microsoft.com/office/drawing/2014/main" id="{926D3F1D-BA42-41B2-9BD3-D1A98F642FE7}"/>
                </a:ext>
              </a:extLst>
            </p:cNvPr>
            <p:cNvSpPr/>
            <p:nvPr/>
          </p:nvSpPr>
          <p:spPr>
            <a:xfrm>
              <a:off x="1123450" y="4853099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3" name="Cross 32">
              <a:extLst>
                <a:ext uri="{FF2B5EF4-FFF2-40B4-BE49-F238E27FC236}">
                  <a16:creationId xmlns:a16="http://schemas.microsoft.com/office/drawing/2014/main" id="{15A0C0E2-E133-40C6-A058-87D008132B15}"/>
                </a:ext>
              </a:extLst>
            </p:cNvPr>
            <p:cNvSpPr/>
            <p:nvPr/>
          </p:nvSpPr>
          <p:spPr>
            <a:xfrm>
              <a:off x="1617201" y="501412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C319176A-47FB-49DA-9EE4-BD211255B2AD}"/>
                </a:ext>
              </a:extLst>
            </p:cNvPr>
            <p:cNvSpPr/>
            <p:nvPr/>
          </p:nvSpPr>
          <p:spPr>
            <a:xfrm>
              <a:off x="1138014" y="442104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72C189-8D97-4DA6-A29C-A1B2440D2206}"/>
                </a:ext>
              </a:extLst>
            </p:cNvPr>
            <p:cNvCxnSpPr>
              <a:cxnSpLocks/>
            </p:cNvCxnSpPr>
            <p:nvPr/>
          </p:nvCxnSpPr>
          <p:spPr>
            <a:xfrm>
              <a:off x="1491560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57F9E9-B0DE-49AB-B843-EC27A489F1C0}"/>
                </a:ext>
              </a:extLst>
            </p:cNvPr>
            <p:cNvCxnSpPr>
              <a:cxnSpLocks/>
            </p:cNvCxnSpPr>
            <p:nvPr/>
          </p:nvCxnSpPr>
          <p:spPr>
            <a:xfrm>
              <a:off x="1703167" y="4558205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5F84CA-0566-4933-9484-170162984154}"/>
                </a:ext>
              </a:extLst>
            </p:cNvPr>
            <p:cNvCxnSpPr>
              <a:cxnSpLocks/>
            </p:cNvCxnSpPr>
            <p:nvPr/>
          </p:nvCxnSpPr>
          <p:spPr>
            <a:xfrm>
              <a:off x="1954766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38" name="Cross 37">
              <a:extLst>
                <a:ext uri="{FF2B5EF4-FFF2-40B4-BE49-F238E27FC236}">
                  <a16:creationId xmlns:a16="http://schemas.microsoft.com/office/drawing/2014/main" id="{2D67A222-A54F-46FD-960B-CFB5C7A483DD}"/>
                </a:ext>
              </a:extLst>
            </p:cNvPr>
            <p:cNvSpPr/>
            <p:nvPr/>
          </p:nvSpPr>
          <p:spPr>
            <a:xfrm>
              <a:off x="2169637" y="495803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9" name="Cross 38">
              <a:extLst>
                <a:ext uri="{FF2B5EF4-FFF2-40B4-BE49-F238E27FC236}">
                  <a16:creationId xmlns:a16="http://schemas.microsoft.com/office/drawing/2014/main" id="{73AAA8AC-1A16-4CC5-BD4A-B4E23A33F1B7}"/>
                </a:ext>
              </a:extLst>
            </p:cNvPr>
            <p:cNvSpPr/>
            <p:nvPr/>
          </p:nvSpPr>
          <p:spPr>
            <a:xfrm>
              <a:off x="2205792" y="440243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0" name="Cross 39">
              <a:extLst>
                <a:ext uri="{FF2B5EF4-FFF2-40B4-BE49-F238E27FC236}">
                  <a16:creationId xmlns:a16="http://schemas.microsoft.com/office/drawing/2014/main" id="{69FDC1B1-3434-4AD8-802F-476ABE3E86C5}"/>
                </a:ext>
              </a:extLst>
            </p:cNvPr>
            <p:cNvSpPr/>
            <p:nvPr/>
          </p:nvSpPr>
          <p:spPr>
            <a:xfrm>
              <a:off x="1954766" y="4101988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1" name="Cross 40">
              <a:extLst>
                <a:ext uri="{FF2B5EF4-FFF2-40B4-BE49-F238E27FC236}">
                  <a16:creationId xmlns:a16="http://schemas.microsoft.com/office/drawing/2014/main" id="{F68CCA86-3849-4AE2-A409-5BA5E89FD993}"/>
                </a:ext>
              </a:extLst>
            </p:cNvPr>
            <p:cNvSpPr/>
            <p:nvPr/>
          </p:nvSpPr>
          <p:spPr>
            <a:xfrm>
              <a:off x="1535562" y="408766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Cross 41">
              <a:extLst>
                <a:ext uri="{FF2B5EF4-FFF2-40B4-BE49-F238E27FC236}">
                  <a16:creationId xmlns:a16="http://schemas.microsoft.com/office/drawing/2014/main" id="{587EADA3-6E57-4FDE-B92D-F1820664D97C}"/>
                </a:ext>
              </a:extLst>
            </p:cNvPr>
            <p:cNvSpPr/>
            <p:nvPr/>
          </p:nvSpPr>
          <p:spPr>
            <a:xfrm>
              <a:off x="2042201" y="366134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C2F3C2-4FAB-4EDE-B09B-32B4D573CD2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243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FBF48A5-466B-403D-A443-24B6DDBC22E8}"/>
                </a:ext>
              </a:extLst>
            </p:cNvPr>
            <p:cNvCxnSpPr>
              <a:cxnSpLocks/>
            </p:cNvCxnSpPr>
            <p:nvPr/>
          </p:nvCxnSpPr>
          <p:spPr>
            <a:xfrm>
              <a:off x="2491850" y="3925609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36A38B-5594-4C85-B0D6-1412FEB171D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449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A24AF34C-EBC4-4053-8254-FFE47771258C}"/>
                </a:ext>
              </a:extLst>
            </p:cNvPr>
            <p:cNvSpPr/>
            <p:nvPr/>
          </p:nvSpPr>
          <p:spPr>
            <a:xfrm>
              <a:off x="2958320" y="432544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7" name="Cross 46">
              <a:extLst>
                <a:ext uri="{FF2B5EF4-FFF2-40B4-BE49-F238E27FC236}">
                  <a16:creationId xmlns:a16="http://schemas.microsoft.com/office/drawing/2014/main" id="{230A3859-1EEF-4DA4-8308-392971949931}"/>
                </a:ext>
              </a:extLst>
            </p:cNvPr>
            <p:cNvSpPr/>
            <p:nvPr/>
          </p:nvSpPr>
          <p:spPr>
            <a:xfrm>
              <a:off x="3136521" y="383198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8" name="Cross 47">
              <a:extLst>
                <a:ext uri="{FF2B5EF4-FFF2-40B4-BE49-F238E27FC236}">
                  <a16:creationId xmlns:a16="http://schemas.microsoft.com/office/drawing/2014/main" id="{CD959153-BFA2-49C4-8552-ED5461B0E90D}"/>
                </a:ext>
              </a:extLst>
            </p:cNvPr>
            <p:cNvSpPr/>
            <p:nvPr/>
          </p:nvSpPr>
          <p:spPr>
            <a:xfrm>
              <a:off x="2743449" y="346939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9" name="Cross 48">
              <a:extLst>
                <a:ext uri="{FF2B5EF4-FFF2-40B4-BE49-F238E27FC236}">
                  <a16:creationId xmlns:a16="http://schemas.microsoft.com/office/drawing/2014/main" id="{84EF1AA6-3865-4D0E-A7C3-0C40CBE9AF11}"/>
                </a:ext>
              </a:extLst>
            </p:cNvPr>
            <p:cNvSpPr/>
            <p:nvPr/>
          </p:nvSpPr>
          <p:spPr>
            <a:xfrm>
              <a:off x="2324245" y="3455064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EE844A0-DC2A-47B6-8B76-6E3EDF14FD2C}"/>
                </a:ext>
              </a:extLst>
            </p:cNvPr>
            <p:cNvCxnSpPr>
              <a:cxnSpLocks/>
            </p:cNvCxnSpPr>
            <p:nvPr/>
          </p:nvCxnSpPr>
          <p:spPr>
            <a:xfrm>
              <a:off x="2531842" y="4349783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51" name="Cross 50">
              <a:extLst>
                <a:ext uri="{FF2B5EF4-FFF2-40B4-BE49-F238E27FC236}">
                  <a16:creationId xmlns:a16="http://schemas.microsoft.com/office/drawing/2014/main" id="{89D2EDE7-A78C-48F5-8A8F-C67659320B10}"/>
                </a:ext>
              </a:extLst>
            </p:cNvPr>
            <p:cNvSpPr/>
            <p:nvPr/>
          </p:nvSpPr>
          <p:spPr>
            <a:xfrm>
              <a:off x="2491850" y="461687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5F2B64-7211-4FE5-88B8-A2A41F49D75F}"/>
                </a:ext>
              </a:extLst>
            </p:cNvPr>
            <p:cNvSpPr/>
            <p:nvPr/>
          </p:nvSpPr>
          <p:spPr>
            <a:xfrm>
              <a:off x="3008344" y="5450357"/>
              <a:ext cx="325816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E716EF-C5B2-4618-BFCD-083BEA874084}"/>
                </a:ext>
              </a:extLst>
            </p:cNvPr>
            <p:cNvSpPr/>
            <p:nvPr/>
          </p:nvSpPr>
          <p:spPr>
            <a:xfrm>
              <a:off x="522266" y="3275954"/>
              <a:ext cx="347723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F917153-4D29-41E0-9302-2831B994B40E}"/>
              </a:ext>
            </a:extLst>
          </p:cNvPr>
          <p:cNvSpPr/>
          <p:nvPr/>
        </p:nvSpPr>
        <p:spPr>
          <a:xfrm>
            <a:off x="289068" y="1527933"/>
            <a:ext cx="4159032" cy="107368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560C71-93F8-4992-85A1-CE7A187B138D}"/>
              </a:ext>
            </a:extLst>
          </p:cNvPr>
          <p:cNvSpPr/>
          <p:nvPr/>
        </p:nvSpPr>
        <p:spPr>
          <a:xfrm>
            <a:off x="289068" y="3134605"/>
            <a:ext cx="3047508" cy="5143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75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C6E6-E23D-989D-B8A3-3FFB4823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E2BA4-CEBC-9702-945B-9B06115B74C9}"/>
              </a:ext>
            </a:extLst>
          </p:cNvPr>
          <p:cNvGrpSpPr/>
          <p:nvPr/>
        </p:nvGrpSpPr>
        <p:grpSpPr>
          <a:xfrm>
            <a:off x="716805" y="1474004"/>
            <a:ext cx="10432976" cy="4743915"/>
            <a:chOff x="309750" y="966660"/>
            <a:chExt cx="5580880" cy="252924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3B9EB3C-9CA8-4DF0-CBF6-90C05924AE76}"/>
                </a:ext>
              </a:extLst>
            </p:cNvPr>
            <p:cNvCxnSpPr>
              <a:cxnSpLocks/>
            </p:cNvCxnSpPr>
            <p:nvPr/>
          </p:nvCxnSpPr>
          <p:spPr>
            <a:xfrm>
              <a:off x="703650" y="3152753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5A9EB5-0448-114D-6695-A854E212C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50" y="1342247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323E68BD-AD72-9224-392B-3A70D9667273}"/>
                </a:ext>
              </a:extLst>
            </p:cNvPr>
            <p:cNvSpPr/>
            <p:nvPr/>
          </p:nvSpPr>
          <p:spPr>
            <a:xfrm>
              <a:off x="1169306" y="1969502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388BC13-9E08-9AE0-77F9-8520032AD8E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35" y="2036389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8DB1D2-2BBF-CE15-6FE5-3F5230379FFE}"/>
                </a:ext>
              </a:extLst>
            </p:cNvPr>
            <p:cNvCxnSpPr>
              <a:cxnSpLocks/>
            </p:cNvCxnSpPr>
            <p:nvPr/>
          </p:nvCxnSpPr>
          <p:spPr>
            <a:xfrm>
              <a:off x="1700107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610898-0902-B407-C055-E771ABA5E138}"/>
                </a:ext>
              </a:extLst>
            </p:cNvPr>
            <p:cNvCxnSpPr>
              <a:cxnSpLocks/>
            </p:cNvCxnSpPr>
            <p:nvPr/>
          </p:nvCxnSpPr>
          <p:spPr>
            <a:xfrm>
              <a:off x="2156402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579D27B2-0907-1AC5-7EFB-C7C0E04C6044}"/>
                </a:ext>
              </a:extLst>
            </p:cNvPr>
            <p:cNvSpPr/>
            <p:nvPr/>
          </p:nvSpPr>
          <p:spPr>
            <a:xfrm>
              <a:off x="2156402" y="26136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E0FC00B2-6908-4397-C318-50A410045A7B}"/>
                </a:ext>
              </a:extLst>
            </p:cNvPr>
            <p:cNvSpPr/>
            <p:nvPr/>
          </p:nvSpPr>
          <p:spPr>
            <a:xfrm>
              <a:off x="2484358" y="1833597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8394DECE-3C96-8359-D9A7-67D36BA21F76}"/>
                </a:ext>
              </a:extLst>
            </p:cNvPr>
            <p:cNvSpPr/>
            <p:nvPr/>
          </p:nvSpPr>
          <p:spPr>
            <a:xfrm>
              <a:off x="1681766" y="1578110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678DAA-73AE-AAE9-EBE2-5F99432B5963}"/>
                </a:ext>
              </a:extLst>
            </p:cNvPr>
            <p:cNvCxnSpPr>
              <a:cxnSpLocks/>
            </p:cNvCxnSpPr>
            <p:nvPr/>
          </p:nvCxnSpPr>
          <p:spPr>
            <a:xfrm>
              <a:off x="1430276" y="246268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BC769C04-082C-653D-687F-658DDFA6DFB3}"/>
                </a:ext>
              </a:extLst>
            </p:cNvPr>
            <p:cNvSpPr/>
            <p:nvPr/>
          </p:nvSpPr>
          <p:spPr>
            <a:xfrm>
              <a:off x="1041626" y="27495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1AA296-FCC9-CF56-D319-E7CEBCA94A27}"/>
                </a:ext>
              </a:extLst>
            </p:cNvPr>
            <p:cNvSpPr/>
            <p:nvPr/>
          </p:nvSpPr>
          <p:spPr>
            <a:xfrm>
              <a:off x="2437112" y="3107991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D8BB5A-0EB5-2722-1157-4470374E8FCB}"/>
                </a:ext>
              </a:extLst>
            </p:cNvPr>
            <p:cNvSpPr/>
            <p:nvPr/>
          </p:nvSpPr>
          <p:spPr>
            <a:xfrm>
              <a:off x="309750" y="1398056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FBB04F-2B7E-261A-7BC7-3A1D2AA24099}"/>
                </a:ext>
              </a:extLst>
            </p:cNvPr>
            <p:cNvSpPr txBox="1"/>
            <p:nvPr/>
          </p:nvSpPr>
          <p:spPr>
            <a:xfrm>
              <a:off x="1137225" y="1004271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Decision tree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633F30-48AB-6DB9-E97E-19EAC7434183}"/>
                </a:ext>
              </a:extLst>
            </p:cNvPr>
            <p:cNvSpPr txBox="1"/>
            <p:nvPr/>
          </p:nvSpPr>
          <p:spPr>
            <a:xfrm>
              <a:off x="4085135" y="966660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Nearest neighbor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BEBDB7-BC1E-A4DE-6590-275E6A8CE03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410" y="3149484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45719C-C8B1-9079-5EE1-DAAC8C0FB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9410" y="1338978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1" name="Cross 20">
              <a:extLst>
                <a:ext uri="{FF2B5EF4-FFF2-40B4-BE49-F238E27FC236}">
                  <a16:creationId xmlns:a16="http://schemas.microsoft.com/office/drawing/2014/main" id="{E7106A55-D585-E0EC-790B-86FC677FFAC2}"/>
                </a:ext>
              </a:extLst>
            </p:cNvPr>
            <p:cNvSpPr/>
            <p:nvPr/>
          </p:nvSpPr>
          <p:spPr>
            <a:xfrm>
              <a:off x="4265066" y="19662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7C0582-4B4B-4D1A-F370-5A51DE14C519}"/>
                </a:ext>
              </a:extLst>
            </p:cNvPr>
            <p:cNvCxnSpPr>
              <a:cxnSpLocks/>
            </p:cNvCxnSpPr>
            <p:nvPr/>
          </p:nvCxnSpPr>
          <p:spPr>
            <a:xfrm>
              <a:off x="4789095" y="203312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8D34A0-DD42-9BB5-7537-B1381CA2B105}"/>
                </a:ext>
              </a:extLst>
            </p:cNvPr>
            <p:cNvCxnSpPr>
              <a:cxnSpLocks/>
            </p:cNvCxnSpPr>
            <p:nvPr/>
          </p:nvCxnSpPr>
          <p:spPr>
            <a:xfrm>
              <a:off x="4795867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5FDFFE-0AF5-0718-EA82-51493AE3374A}"/>
                </a:ext>
              </a:extLst>
            </p:cNvPr>
            <p:cNvCxnSpPr>
              <a:cxnSpLocks/>
            </p:cNvCxnSpPr>
            <p:nvPr/>
          </p:nvCxnSpPr>
          <p:spPr>
            <a:xfrm>
              <a:off x="5252162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9880B2C5-066B-184A-EE3E-EA700A33DE94}"/>
                </a:ext>
              </a:extLst>
            </p:cNvPr>
            <p:cNvSpPr/>
            <p:nvPr/>
          </p:nvSpPr>
          <p:spPr>
            <a:xfrm>
              <a:off x="5252162" y="2610359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id="{55EAEB3D-A1E1-9181-5A74-AF0F98E60A2A}"/>
                </a:ext>
              </a:extLst>
            </p:cNvPr>
            <p:cNvSpPr/>
            <p:nvPr/>
          </p:nvSpPr>
          <p:spPr>
            <a:xfrm>
              <a:off x="5580118" y="18303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Cross 26">
              <a:extLst>
                <a:ext uri="{FF2B5EF4-FFF2-40B4-BE49-F238E27FC236}">
                  <a16:creationId xmlns:a16="http://schemas.microsoft.com/office/drawing/2014/main" id="{71FC94C7-1E61-E1A3-BE21-B09EE3FDA220}"/>
                </a:ext>
              </a:extLst>
            </p:cNvPr>
            <p:cNvSpPr/>
            <p:nvPr/>
          </p:nvSpPr>
          <p:spPr>
            <a:xfrm>
              <a:off x="4777526" y="1574841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508271-6EF2-47E8-9F62-9FA06CAF0008}"/>
                </a:ext>
              </a:extLst>
            </p:cNvPr>
            <p:cNvCxnSpPr>
              <a:cxnSpLocks/>
            </p:cNvCxnSpPr>
            <p:nvPr/>
          </p:nvCxnSpPr>
          <p:spPr>
            <a:xfrm>
              <a:off x="4526036" y="245941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9" name="Cross 28">
              <a:extLst>
                <a:ext uri="{FF2B5EF4-FFF2-40B4-BE49-F238E27FC236}">
                  <a16:creationId xmlns:a16="http://schemas.microsoft.com/office/drawing/2014/main" id="{9FCEE43C-7CD7-2E7F-1A37-22F2503BD20B}"/>
                </a:ext>
              </a:extLst>
            </p:cNvPr>
            <p:cNvSpPr/>
            <p:nvPr/>
          </p:nvSpPr>
          <p:spPr>
            <a:xfrm>
              <a:off x="4137386" y="2746264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73D72D-3FFF-EC72-0B5A-146FD950DF4D}"/>
                </a:ext>
              </a:extLst>
            </p:cNvPr>
            <p:cNvSpPr/>
            <p:nvPr/>
          </p:nvSpPr>
          <p:spPr>
            <a:xfrm>
              <a:off x="5532872" y="3104722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E57930-8E36-2448-D3DB-A1EF5E68E6CC}"/>
                </a:ext>
              </a:extLst>
            </p:cNvPr>
            <p:cNvSpPr/>
            <p:nvPr/>
          </p:nvSpPr>
          <p:spPr>
            <a:xfrm>
              <a:off x="3405510" y="1394787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42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C6E6-E23D-989D-B8A3-3FFB4823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E2BA4-CEBC-9702-945B-9B06115B74C9}"/>
              </a:ext>
            </a:extLst>
          </p:cNvPr>
          <p:cNvGrpSpPr/>
          <p:nvPr/>
        </p:nvGrpSpPr>
        <p:grpSpPr>
          <a:xfrm>
            <a:off x="716805" y="1474004"/>
            <a:ext cx="10432976" cy="4743915"/>
            <a:chOff x="309750" y="966660"/>
            <a:chExt cx="5580880" cy="252924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3B9EB3C-9CA8-4DF0-CBF6-90C05924AE76}"/>
                </a:ext>
              </a:extLst>
            </p:cNvPr>
            <p:cNvCxnSpPr>
              <a:cxnSpLocks/>
            </p:cNvCxnSpPr>
            <p:nvPr/>
          </p:nvCxnSpPr>
          <p:spPr>
            <a:xfrm>
              <a:off x="703650" y="3152753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5A9EB5-0448-114D-6695-A854E212C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50" y="1342247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323E68BD-AD72-9224-392B-3A70D9667273}"/>
                </a:ext>
              </a:extLst>
            </p:cNvPr>
            <p:cNvSpPr/>
            <p:nvPr/>
          </p:nvSpPr>
          <p:spPr>
            <a:xfrm>
              <a:off x="1169306" y="1969502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388BC13-9E08-9AE0-77F9-8520032AD8E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35" y="2036389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8DB1D2-2BBF-CE15-6FE5-3F5230379FFE}"/>
                </a:ext>
              </a:extLst>
            </p:cNvPr>
            <p:cNvCxnSpPr>
              <a:cxnSpLocks/>
            </p:cNvCxnSpPr>
            <p:nvPr/>
          </p:nvCxnSpPr>
          <p:spPr>
            <a:xfrm>
              <a:off x="1700107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610898-0902-B407-C055-E771ABA5E138}"/>
                </a:ext>
              </a:extLst>
            </p:cNvPr>
            <p:cNvCxnSpPr>
              <a:cxnSpLocks/>
            </p:cNvCxnSpPr>
            <p:nvPr/>
          </p:nvCxnSpPr>
          <p:spPr>
            <a:xfrm>
              <a:off x="2156402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579D27B2-0907-1AC5-7EFB-C7C0E04C6044}"/>
                </a:ext>
              </a:extLst>
            </p:cNvPr>
            <p:cNvSpPr/>
            <p:nvPr/>
          </p:nvSpPr>
          <p:spPr>
            <a:xfrm>
              <a:off x="2156402" y="26136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E0FC00B2-6908-4397-C318-50A410045A7B}"/>
                </a:ext>
              </a:extLst>
            </p:cNvPr>
            <p:cNvSpPr/>
            <p:nvPr/>
          </p:nvSpPr>
          <p:spPr>
            <a:xfrm>
              <a:off x="2484358" y="1833597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8394DECE-3C96-8359-D9A7-67D36BA21F76}"/>
                </a:ext>
              </a:extLst>
            </p:cNvPr>
            <p:cNvSpPr/>
            <p:nvPr/>
          </p:nvSpPr>
          <p:spPr>
            <a:xfrm>
              <a:off x="1681766" y="1578110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678DAA-73AE-AAE9-EBE2-5F99432B5963}"/>
                </a:ext>
              </a:extLst>
            </p:cNvPr>
            <p:cNvCxnSpPr>
              <a:cxnSpLocks/>
            </p:cNvCxnSpPr>
            <p:nvPr/>
          </p:nvCxnSpPr>
          <p:spPr>
            <a:xfrm>
              <a:off x="1430276" y="246268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BC769C04-082C-653D-687F-658DDFA6DFB3}"/>
                </a:ext>
              </a:extLst>
            </p:cNvPr>
            <p:cNvSpPr/>
            <p:nvPr/>
          </p:nvSpPr>
          <p:spPr>
            <a:xfrm>
              <a:off x="1041626" y="27495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1AA296-FCC9-CF56-D319-E7CEBCA94A27}"/>
                </a:ext>
              </a:extLst>
            </p:cNvPr>
            <p:cNvSpPr/>
            <p:nvPr/>
          </p:nvSpPr>
          <p:spPr>
            <a:xfrm>
              <a:off x="2437112" y="3107991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D8BB5A-0EB5-2722-1157-4470374E8FCB}"/>
                </a:ext>
              </a:extLst>
            </p:cNvPr>
            <p:cNvSpPr/>
            <p:nvPr/>
          </p:nvSpPr>
          <p:spPr>
            <a:xfrm>
              <a:off x="309750" y="1398056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FBB04F-2B7E-261A-7BC7-3A1D2AA24099}"/>
                </a:ext>
              </a:extLst>
            </p:cNvPr>
            <p:cNvSpPr txBox="1"/>
            <p:nvPr/>
          </p:nvSpPr>
          <p:spPr>
            <a:xfrm>
              <a:off x="1137225" y="1004271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Decision tree 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633F30-48AB-6DB9-E97E-19EAC7434183}"/>
                </a:ext>
              </a:extLst>
            </p:cNvPr>
            <p:cNvSpPr txBox="1"/>
            <p:nvPr/>
          </p:nvSpPr>
          <p:spPr>
            <a:xfrm>
              <a:off x="4085135" y="966660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Nearest neighbor</a:t>
              </a:r>
              <a:endParaRPr lang="en-US" sz="40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BEBDB7-BC1E-A4DE-6590-275E6A8CE03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410" y="3149484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45719C-C8B1-9079-5EE1-DAAC8C0FB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9410" y="1338978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1" name="Cross 20">
              <a:extLst>
                <a:ext uri="{FF2B5EF4-FFF2-40B4-BE49-F238E27FC236}">
                  <a16:creationId xmlns:a16="http://schemas.microsoft.com/office/drawing/2014/main" id="{E7106A55-D585-E0EC-790B-86FC677FFAC2}"/>
                </a:ext>
              </a:extLst>
            </p:cNvPr>
            <p:cNvSpPr/>
            <p:nvPr/>
          </p:nvSpPr>
          <p:spPr>
            <a:xfrm>
              <a:off x="4265066" y="19662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7C0582-4B4B-4D1A-F370-5A51DE14C519}"/>
                </a:ext>
              </a:extLst>
            </p:cNvPr>
            <p:cNvCxnSpPr>
              <a:cxnSpLocks/>
            </p:cNvCxnSpPr>
            <p:nvPr/>
          </p:nvCxnSpPr>
          <p:spPr>
            <a:xfrm>
              <a:off x="4789095" y="203312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8D34A0-DD42-9BB5-7537-B1381CA2B105}"/>
                </a:ext>
              </a:extLst>
            </p:cNvPr>
            <p:cNvCxnSpPr>
              <a:cxnSpLocks/>
            </p:cNvCxnSpPr>
            <p:nvPr/>
          </p:nvCxnSpPr>
          <p:spPr>
            <a:xfrm>
              <a:off x="4795867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5FDFFE-0AF5-0718-EA82-51493AE3374A}"/>
                </a:ext>
              </a:extLst>
            </p:cNvPr>
            <p:cNvCxnSpPr>
              <a:cxnSpLocks/>
            </p:cNvCxnSpPr>
            <p:nvPr/>
          </p:nvCxnSpPr>
          <p:spPr>
            <a:xfrm>
              <a:off x="5252162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9880B2C5-066B-184A-EE3E-EA700A33DE94}"/>
                </a:ext>
              </a:extLst>
            </p:cNvPr>
            <p:cNvSpPr/>
            <p:nvPr/>
          </p:nvSpPr>
          <p:spPr>
            <a:xfrm>
              <a:off x="5252162" y="2610359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id="{55EAEB3D-A1E1-9181-5A74-AF0F98E60A2A}"/>
                </a:ext>
              </a:extLst>
            </p:cNvPr>
            <p:cNvSpPr/>
            <p:nvPr/>
          </p:nvSpPr>
          <p:spPr>
            <a:xfrm>
              <a:off x="5580118" y="18303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Cross 26">
              <a:extLst>
                <a:ext uri="{FF2B5EF4-FFF2-40B4-BE49-F238E27FC236}">
                  <a16:creationId xmlns:a16="http://schemas.microsoft.com/office/drawing/2014/main" id="{71FC94C7-1E61-E1A3-BE21-B09EE3FDA220}"/>
                </a:ext>
              </a:extLst>
            </p:cNvPr>
            <p:cNvSpPr/>
            <p:nvPr/>
          </p:nvSpPr>
          <p:spPr>
            <a:xfrm>
              <a:off x="4777526" y="1574841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508271-6EF2-47E8-9F62-9FA06CAF0008}"/>
                </a:ext>
              </a:extLst>
            </p:cNvPr>
            <p:cNvCxnSpPr>
              <a:cxnSpLocks/>
            </p:cNvCxnSpPr>
            <p:nvPr/>
          </p:nvCxnSpPr>
          <p:spPr>
            <a:xfrm>
              <a:off x="4526036" y="245941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9" name="Cross 28">
              <a:extLst>
                <a:ext uri="{FF2B5EF4-FFF2-40B4-BE49-F238E27FC236}">
                  <a16:creationId xmlns:a16="http://schemas.microsoft.com/office/drawing/2014/main" id="{9FCEE43C-7CD7-2E7F-1A37-22F2503BD20B}"/>
                </a:ext>
              </a:extLst>
            </p:cNvPr>
            <p:cNvSpPr/>
            <p:nvPr/>
          </p:nvSpPr>
          <p:spPr>
            <a:xfrm>
              <a:off x="4137386" y="2746264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73D72D-3FFF-EC72-0B5A-146FD950DF4D}"/>
                </a:ext>
              </a:extLst>
            </p:cNvPr>
            <p:cNvSpPr/>
            <p:nvPr/>
          </p:nvSpPr>
          <p:spPr>
            <a:xfrm>
              <a:off x="5532872" y="3104722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E57930-8E36-2448-D3DB-A1EF5E68E6CC}"/>
                </a:ext>
              </a:extLst>
            </p:cNvPr>
            <p:cNvSpPr/>
            <p:nvPr/>
          </p:nvSpPr>
          <p:spPr>
            <a:xfrm>
              <a:off x="3405510" y="1394787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77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0EC1-B43F-4B22-9946-3BDCCE1B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Decision Boundary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EF017-2A69-4F88-ADFB-964EE96DE9B3}"/>
              </a:ext>
            </a:extLst>
          </p:cNvPr>
          <p:cNvGrpSpPr/>
          <p:nvPr/>
        </p:nvGrpSpPr>
        <p:grpSpPr>
          <a:xfrm>
            <a:off x="1236133" y="2226734"/>
            <a:ext cx="3581400" cy="3184752"/>
            <a:chOff x="4895050" y="1980362"/>
            <a:chExt cx="3657600" cy="3809283"/>
          </a:xfrm>
        </p:grpSpPr>
        <p:pic>
          <p:nvPicPr>
            <p:cNvPr id="5" name="Picture 4" descr="Figure2.27b.jpg">
              <a:extLst>
                <a:ext uri="{FF2B5EF4-FFF2-40B4-BE49-F238E27FC236}">
                  <a16:creationId xmlns:a16="http://schemas.microsoft.com/office/drawing/2014/main" id="{E9CF27A2-0603-4682-BA74-ECC79F5B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B5B32D-0CAC-4F27-9E6E-19A863B63DF9}"/>
                </a:ext>
              </a:extLst>
            </p:cNvPr>
            <p:cNvSpPr txBox="1"/>
            <p:nvPr/>
          </p:nvSpPr>
          <p:spPr>
            <a:xfrm>
              <a:off x="6306390" y="5347887"/>
              <a:ext cx="1143008" cy="44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MI10" pitchFamily="34" charset="2"/>
                  <a:ea typeface="+mn-ea"/>
                  <a:cs typeface="+mn-cs"/>
                </a:rPr>
                <a:t>K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R12" pitchFamily="34" charset="2"/>
                  <a:ea typeface="+mn-ea"/>
                  <a:cs typeface="+mn-cs"/>
                </a:rPr>
                <a:t> =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8725FA-C982-42A9-9217-8A710CC0F7EF}"/>
              </a:ext>
            </a:extLst>
          </p:cNvPr>
          <p:cNvSpPr txBox="1"/>
          <p:nvPr/>
        </p:nvSpPr>
        <p:spPr>
          <a:xfrm>
            <a:off x="8102599" y="1858689"/>
            <a:ext cx="23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Voronoi Diagram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991B6F-BE6F-45D1-BA0B-65F0BDE9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28" t="3828" r="4306" b="4306"/>
          <a:stretch>
            <a:fillRect/>
          </a:stretch>
        </p:blipFill>
        <p:spPr bwMode="auto">
          <a:xfrm>
            <a:off x="8034865" y="2409021"/>
            <a:ext cx="2633133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813C3-D05A-425F-8026-3420D4AF128D}"/>
              </a:ext>
            </a:extLst>
          </p:cNvPr>
          <p:cNvSpPr txBox="1"/>
          <p:nvPr/>
        </p:nvSpPr>
        <p:spPr>
          <a:xfrm>
            <a:off x="838200" y="1295401"/>
            <a:ext cx="613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1-nearest neighbor classifier decision boundary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80F539-70D9-F7F1-29E1-E733A1211D63}"/>
                  </a:ext>
                </a:extLst>
              </p14:cNvPr>
              <p14:cNvContentPartPr/>
              <p14:nvPr/>
            </p14:nvContentPartPr>
            <p14:xfrm>
              <a:off x="1680120" y="5077080"/>
              <a:ext cx="15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80F539-70D9-F7F1-29E1-E733A1211D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0760" y="5067720"/>
                <a:ext cx="17280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1-nearest neighbor will likely: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Overfit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Underfit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Neither (it’s a great learner!)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9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with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</p:spPr>
            <p:txBody>
              <a:bodyPr/>
              <a:lstStyle/>
              <a:p>
                <a:r>
                  <a:rPr lang="en-US" dirty="0"/>
                  <a:t>Consider input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Draw a reasonable decision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  <a:blipFill>
                <a:blip r:embed="rId2"/>
                <a:stretch>
                  <a:fillRect l="-1132" t="-18889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0D8E03E-584C-AB9F-9AFD-D371A9F80131}"/>
              </a:ext>
            </a:extLst>
          </p:cNvPr>
          <p:cNvGrpSpPr/>
          <p:nvPr/>
        </p:nvGrpSpPr>
        <p:grpSpPr>
          <a:xfrm>
            <a:off x="469683" y="2470912"/>
            <a:ext cx="4597207" cy="4192274"/>
            <a:chOff x="520483" y="1835910"/>
            <a:chExt cx="4597207" cy="41922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3F6BD5-E861-48AD-A92D-B2A55F5DD074}"/>
                </a:ext>
              </a:extLst>
            </p:cNvPr>
            <p:cNvCxnSpPr/>
            <p:nvPr/>
          </p:nvCxnSpPr>
          <p:spPr>
            <a:xfrm>
              <a:off x="1221166" y="2064774"/>
              <a:ext cx="0" cy="370479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351DEE-2696-46D3-A2B4-4F6D11AF7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991" y="5486892"/>
              <a:ext cx="4208699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EE2979-CB9E-4A6F-9BA8-146E03491975}"/>
                </a:ext>
              </a:extLst>
            </p:cNvPr>
            <p:cNvSpPr/>
            <p:nvPr/>
          </p:nvSpPr>
          <p:spPr>
            <a:xfrm>
              <a:off x="2347760" y="254875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556B38-1747-46AA-90A1-03AB6FD08ADA}"/>
                </a:ext>
              </a:extLst>
            </p:cNvPr>
            <p:cNvSpPr/>
            <p:nvPr/>
          </p:nvSpPr>
          <p:spPr>
            <a:xfrm>
              <a:off x="1883489" y="467948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2FE730-C3AB-4866-8869-4E0D21B84677}"/>
                </a:ext>
              </a:extLst>
            </p:cNvPr>
            <p:cNvSpPr/>
            <p:nvPr/>
          </p:nvSpPr>
          <p:spPr>
            <a:xfrm>
              <a:off x="1597787" y="488386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8EE449-0EF8-4DBF-A426-8E9BF4F8FA02}"/>
                </a:ext>
              </a:extLst>
            </p:cNvPr>
            <p:cNvSpPr/>
            <p:nvPr/>
          </p:nvSpPr>
          <p:spPr>
            <a:xfrm>
              <a:off x="2120184" y="425819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9E6050-9A22-41EF-AE21-803527AAA32E}"/>
                </a:ext>
              </a:extLst>
            </p:cNvPr>
            <p:cNvSpPr/>
            <p:nvPr/>
          </p:nvSpPr>
          <p:spPr>
            <a:xfrm>
              <a:off x="2437763" y="457395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172BFE-7FFF-4B38-8EA1-5B689270F477}"/>
                </a:ext>
              </a:extLst>
            </p:cNvPr>
            <p:cNvSpPr/>
            <p:nvPr/>
          </p:nvSpPr>
          <p:spPr>
            <a:xfrm>
              <a:off x="2279180" y="512050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FA682A-5994-4C6D-9F00-72C54FFFF832}"/>
                </a:ext>
              </a:extLst>
            </p:cNvPr>
            <p:cNvSpPr/>
            <p:nvPr/>
          </p:nvSpPr>
          <p:spPr>
            <a:xfrm>
              <a:off x="2638374" y="495244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5E557B-44A3-4785-85E1-F5F8E868E80B}"/>
                </a:ext>
              </a:extLst>
            </p:cNvPr>
            <p:cNvSpPr/>
            <p:nvPr/>
          </p:nvSpPr>
          <p:spPr>
            <a:xfrm>
              <a:off x="3345818" y="337999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617745-5D48-4E48-B3A2-D495D9AAC7CA}"/>
                </a:ext>
              </a:extLst>
            </p:cNvPr>
            <p:cNvSpPr/>
            <p:nvPr/>
          </p:nvSpPr>
          <p:spPr>
            <a:xfrm>
              <a:off x="1697010" y="42610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5F3B62-CB88-4985-A33D-4048EDF70F1E}"/>
                </a:ext>
              </a:extLst>
            </p:cNvPr>
            <p:cNvSpPr/>
            <p:nvPr/>
          </p:nvSpPr>
          <p:spPr>
            <a:xfrm>
              <a:off x="1788386" y="33614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F6F3A9-66B9-4730-9886-84419C9D162C}"/>
                </a:ext>
              </a:extLst>
            </p:cNvPr>
            <p:cNvSpPr/>
            <p:nvPr/>
          </p:nvSpPr>
          <p:spPr>
            <a:xfrm>
              <a:off x="2224851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8DEA0A-5BB8-44A0-9FC4-A05DB92598E7}"/>
                </a:ext>
              </a:extLst>
            </p:cNvPr>
            <p:cNvSpPr/>
            <p:nvPr/>
          </p:nvSpPr>
          <p:spPr>
            <a:xfrm>
              <a:off x="2902680" y="45739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D1B55-1D22-4EF0-B841-99735C1FB7A9}"/>
                </a:ext>
              </a:extLst>
            </p:cNvPr>
            <p:cNvSpPr/>
            <p:nvPr/>
          </p:nvSpPr>
          <p:spPr>
            <a:xfrm>
              <a:off x="2624945" y="322428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17450C-88FD-41F2-A76B-A38EFC0D3CBF}"/>
                </a:ext>
              </a:extLst>
            </p:cNvPr>
            <p:cNvSpPr/>
            <p:nvPr/>
          </p:nvSpPr>
          <p:spPr>
            <a:xfrm>
              <a:off x="3444315" y="417761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48C8E87-564A-4BAB-AB7B-297E6D17AD54}"/>
                </a:ext>
              </a:extLst>
            </p:cNvPr>
            <p:cNvSpPr/>
            <p:nvPr/>
          </p:nvSpPr>
          <p:spPr>
            <a:xfrm>
              <a:off x="3504519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7D6CF7-D49E-48E1-918B-1A1446FCE2A7}"/>
                </a:ext>
              </a:extLst>
            </p:cNvPr>
            <p:cNvSpPr/>
            <p:nvPr/>
          </p:nvSpPr>
          <p:spPr>
            <a:xfrm>
              <a:off x="3833808" y="410539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FD3A86D-E993-41C4-9D04-0C707D25BCAB}"/>
                </a:ext>
              </a:extLst>
            </p:cNvPr>
            <p:cNvSpPr/>
            <p:nvPr/>
          </p:nvSpPr>
          <p:spPr>
            <a:xfrm>
              <a:off x="3019008" y="38990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C78E04-D70B-4FA0-9656-D6AA2074E674}"/>
                </a:ext>
              </a:extLst>
            </p:cNvPr>
            <p:cNvSpPr/>
            <p:nvPr/>
          </p:nvSpPr>
          <p:spPr>
            <a:xfrm>
              <a:off x="3505393" y="505192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D6D1BC-6415-445E-A02D-409155550FBF}"/>
                </a:ext>
              </a:extLst>
            </p:cNvPr>
            <p:cNvSpPr/>
            <p:nvPr/>
          </p:nvSpPr>
          <p:spPr>
            <a:xfrm>
              <a:off x="3642553" y="47635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BC4CCC-9694-4074-A844-98A2D5DFA11B}"/>
                </a:ext>
              </a:extLst>
            </p:cNvPr>
            <p:cNvSpPr/>
            <p:nvPr/>
          </p:nvSpPr>
          <p:spPr>
            <a:xfrm>
              <a:off x="4048473" y="36926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E1602A-EE73-4950-A2C0-71522B902182}"/>
                </a:ext>
              </a:extLst>
            </p:cNvPr>
            <p:cNvSpPr/>
            <p:nvPr/>
          </p:nvSpPr>
          <p:spPr>
            <a:xfrm>
              <a:off x="4008920" y="456446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A529D3-7864-418D-8A26-147E0D350B71}"/>
                </a:ext>
              </a:extLst>
            </p:cNvPr>
            <p:cNvSpPr/>
            <p:nvPr/>
          </p:nvSpPr>
          <p:spPr>
            <a:xfrm>
              <a:off x="4264324" y="503354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2E4CFE-7E82-43AD-A755-BD3BB4C372F1}"/>
                </a:ext>
              </a:extLst>
            </p:cNvPr>
            <p:cNvSpPr/>
            <p:nvPr/>
          </p:nvSpPr>
          <p:spPr>
            <a:xfrm>
              <a:off x="3009396" y="26114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600F09-0CAE-4BE1-B05F-0CF2F1C5C5E7}"/>
                </a:ext>
              </a:extLst>
            </p:cNvPr>
            <p:cNvSpPr/>
            <p:nvPr/>
          </p:nvSpPr>
          <p:spPr>
            <a:xfrm>
              <a:off x="3551720" y="270785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636A32-44A4-4676-8A9B-0910B4437DFB}"/>
                </a:ext>
              </a:extLst>
            </p:cNvPr>
            <p:cNvSpPr/>
            <p:nvPr/>
          </p:nvSpPr>
          <p:spPr>
            <a:xfrm>
              <a:off x="3871760" y="307828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26AB35-E46A-4FA8-A63F-16823C6134A0}"/>
                </a:ext>
              </a:extLst>
            </p:cNvPr>
            <p:cNvSpPr/>
            <p:nvPr/>
          </p:nvSpPr>
          <p:spPr>
            <a:xfrm>
              <a:off x="1561212" y="44134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8C791E-F9C6-44BF-83E5-4DFC1F6CB5A6}"/>
                </a:ext>
              </a:extLst>
            </p:cNvPr>
            <p:cNvSpPr/>
            <p:nvPr/>
          </p:nvSpPr>
          <p:spPr>
            <a:xfrm>
              <a:off x="2142020" y="455062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805DFC-DB14-48D7-B990-48BEB211873E}"/>
                </a:ext>
              </a:extLst>
            </p:cNvPr>
            <p:cNvSpPr/>
            <p:nvPr/>
          </p:nvSpPr>
          <p:spPr>
            <a:xfrm>
              <a:off x="2193152" y="481664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BE87B8-F8F6-421B-8BBA-393DAFAFDA02}"/>
                </a:ext>
              </a:extLst>
            </p:cNvPr>
            <p:cNvSpPr/>
            <p:nvPr/>
          </p:nvSpPr>
          <p:spPr>
            <a:xfrm>
              <a:off x="1765590" y="495709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36B5B6-C9EC-40A9-902A-51BE39A5DFA6}"/>
                </a:ext>
              </a:extLst>
            </p:cNvPr>
            <p:cNvSpPr/>
            <p:nvPr/>
          </p:nvSpPr>
          <p:spPr>
            <a:xfrm>
              <a:off x="2356718" y="491013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CA193B-55CF-4761-B466-8D46488A5B12}"/>
                </a:ext>
              </a:extLst>
            </p:cNvPr>
            <p:cNvSpPr/>
            <p:nvPr/>
          </p:nvSpPr>
          <p:spPr>
            <a:xfrm>
              <a:off x="2071016" y="5114515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BA0204-0CBB-4568-9018-F6EFFF7FFF83}"/>
                </a:ext>
              </a:extLst>
            </p:cNvPr>
            <p:cNvSpPr/>
            <p:nvPr/>
          </p:nvSpPr>
          <p:spPr>
            <a:xfrm>
              <a:off x="2546962" y="519164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60EED0-7735-4814-AA0B-30859B156BED}"/>
                </a:ext>
              </a:extLst>
            </p:cNvPr>
            <p:cNvSpPr/>
            <p:nvPr/>
          </p:nvSpPr>
          <p:spPr>
            <a:xfrm>
              <a:off x="2534980" y="345594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199880-2FB8-4095-9748-859F8309D37E}"/>
                </a:ext>
              </a:extLst>
            </p:cNvPr>
            <p:cNvSpPr/>
            <p:nvPr/>
          </p:nvSpPr>
          <p:spPr>
            <a:xfrm>
              <a:off x="2595184" y="290913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096B58-01CE-4F3F-AC96-51556B19DDB3}"/>
                </a:ext>
              </a:extLst>
            </p:cNvPr>
            <p:cNvSpPr/>
            <p:nvPr/>
          </p:nvSpPr>
          <p:spPr>
            <a:xfrm>
              <a:off x="2924473" y="338373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2DEE5A5-26AE-4733-90D2-467C099CEF3E}"/>
                </a:ext>
              </a:extLst>
            </p:cNvPr>
            <p:cNvSpPr/>
            <p:nvPr/>
          </p:nvSpPr>
          <p:spPr>
            <a:xfrm>
              <a:off x="2109673" y="31773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6E1C425-E875-4913-81E9-E4608546CE58}"/>
                </a:ext>
              </a:extLst>
            </p:cNvPr>
            <p:cNvSpPr/>
            <p:nvPr/>
          </p:nvSpPr>
          <p:spPr>
            <a:xfrm>
              <a:off x="3139138" y="297098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859219-3685-4380-96CE-A43A685439AC}"/>
                </a:ext>
              </a:extLst>
            </p:cNvPr>
            <p:cNvSpPr/>
            <p:nvPr/>
          </p:nvSpPr>
          <p:spPr>
            <a:xfrm>
              <a:off x="3899353" y="336920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8949D5-9FE5-412E-A9F3-616709D03692}"/>
                </a:ext>
              </a:extLst>
            </p:cNvPr>
            <p:cNvSpPr/>
            <p:nvPr/>
          </p:nvSpPr>
          <p:spPr>
            <a:xfrm>
              <a:off x="3959557" y="282239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CD5C973-CBD0-4D82-AC77-BF8569B9F469}"/>
                </a:ext>
              </a:extLst>
            </p:cNvPr>
            <p:cNvSpPr/>
            <p:nvPr/>
          </p:nvSpPr>
          <p:spPr>
            <a:xfrm>
              <a:off x="4288846" y="329699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E0CD3A-C4AB-4012-94DB-DBD42CE1CE1D}"/>
                </a:ext>
              </a:extLst>
            </p:cNvPr>
            <p:cNvSpPr/>
            <p:nvPr/>
          </p:nvSpPr>
          <p:spPr>
            <a:xfrm>
              <a:off x="3474046" y="309064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555DC8-BFAB-47B8-86C8-AC72EAF1ADAD}"/>
                </a:ext>
              </a:extLst>
            </p:cNvPr>
            <p:cNvSpPr/>
            <p:nvPr/>
          </p:nvSpPr>
          <p:spPr>
            <a:xfrm>
              <a:off x="4503511" y="28842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57319D-27E1-4884-8959-F1F152E8C21E}"/>
                </a:ext>
              </a:extLst>
            </p:cNvPr>
            <p:cNvSpPr/>
            <p:nvPr/>
          </p:nvSpPr>
          <p:spPr>
            <a:xfrm>
              <a:off x="1755465" y="386214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A5199B-862B-46CF-A6BB-E6E71BB6E114}"/>
                </a:ext>
              </a:extLst>
            </p:cNvPr>
            <p:cNvSpPr/>
            <p:nvPr/>
          </p:nvSpPr>
          <p:spPr>
            <a:xfrm>
              <a:off x="1451512" y="378001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CAA7D5E-ED0C-46E0-8480-0E752CB28FD7}"/>
                </a:ext>
              </a:extLst>
            </p:cNvPr>
            <p:cNvSpPr/>
            <p:nvPr/>
          </p:nvSpPr>
          <p:spPr>
            <a:xfrm>
              <a:off x="2113504" y="39421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99986F-1B56-45F2-8589-064010AFD842}"/>
                </a:ext>
              </a:extLst>
            </p:cNvPr>
            <p:cNvSpPr/>
            <p:nvPr/>
          </p:nvSpPr>
          <p:spPr>
            <a:xfrm>
              <a:off x="3336886" y="447542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990287-2103-4380-A4C6-3548912EAA7F}"/>
                </a:ext>
              </a:extLst>
            </p:cNvPr>
            <p:cNvSpPr/>
            <p:nvPr/>
          </p:nvSpPr>
          <p:spPr>
            <a:xfrm>
              <a:off x="3276298" y="4727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7B03B4A-1F74-4D71-BA7A-4FDB0CF107F5}"/>
                </a:ext>
              </a:extLst>
            </p:cNvPr>
            <p:cNvSpPr/>
            <p:nvPr/>
          </p:nvSpPr>
          <p:spPr>
            <a:xfrm>
              <a:off x="3143115" y="499051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C4DC82-7A4C-44B4-9E25-F5CAB1D10E89}"/>
                </a:ext>
              </a:extLst>
            </p:cNvPr>
            <p:cNvSpPr/>
            <p:nvPr/>
          </p:nvSpPr>
          <p:spPr>
            <a:xfrm>
              <a:off x="3344878" y="28698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D86B077-FCC3-4931-B4B1-1A86073BE6D6}"/>
                </a:ext>
              </a:extLst>
            </p:cNvPr>
            <p:cNvSpPr/>
            <p:nvPr/>
          </p:nvSpPr>
          <p:spPr>
            <a:xfrm>
              <a:off x="3062939" y="41566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23DE92-D137-46D4-90DB-7F981877F3A5}"/>
                </a:ext>
              </a:extLst>
            </p:cNvPr>
            <p:cNvSpPr/>
            <p:nvPr/>
          </p:nvSpPr>
          <p:spPr>
            <a:xfrm>
              <a:off x="3123143" y="36098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F00C189-9C3F-4FF4-AF4E-65A72794E95E}"/>
                </a:ext>
              </a:extLst>
            </p:cNvPr>
            <p:cNvSpPr/>
            <p:nvPr/>
          </p:nvSpPr>
          <p:spPr>
            <a:xfrm>
              <a:off x="2637632" y="38780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96E2517-075F-4361-98E9-AD6785046632}"/>
                </a:ext>
              </a:extLst>
            </p:cNvPr>
            <p:cNvSpPr/>
            <p:nvPr/>
          </p:nvSpPr>
          <p:spPr>
            <a:xfrm>
              <a:off x="1789557" y="287247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BC300FA-45F6-42E3-80BE-E2128D260152}"/>
                </a:ext>
              </a:extLst>
            </p:cNvPr>
            <p:cNvSpPr/>
            <p:nvPr/>
          </p:nvSpPr>
          <p:spPr>
            <a:xfrm>
              <a:off x="2641114" y="261970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BDA73F9-3A03-435C-AE18-8019CAE8DE34}"/>
                </a:ext>
              </a:extLst>
            </p:cNvPr>
            <p:cNvSpPr/>
            <p:nvPr/>
          </p:nvSpPr>
          <p:spPr>
            <a:xfrm>
              <a:off x="2155603" y="288795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67FDC4-2D15-496A-BF3A-3C52FC7AD747}"/>
                </a:ext>
              </a:extLst>
            </p:cNvPr>
            <p:cNvSpPr/>
            <p:nvPr/>
          </p:nvSpPr>
          <p:spPr>
            <a:xfrm>
              <a:off x="1988930" y="482801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6B7A93-D1AF-45A3-A1BC-65FD2D63C108}"/>
                </a:ext>
              </a:extLst>
            </p:cNvPr>
            <p:cNvSpPr/>
            <p:nvPr/>
          </p:nvSpPr>
          <p:spPr>
            <a:xfrm>
              <a:off x="2462159" y="5058664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4BB251-7228-4E82-BE46-401E5CBD8026}"/>
                </a:ext>
              </a:extLst>
            </p:cNvPr>
            <p:cNvSpPr/>
            <p:nvPr/>
          </p:nvSpPr>
          <p:spPr>
            <a:xfrm>
              <a:off x="2176457" y="5263042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C86E61-E87A-4465-B13F-D554636E285E}"/>
                </a:ext>
              </a:extLst>
            </p:cNvPr>
            <p:cNvSpPr/>
            <p:nvPr/>
          </p:nvSpPr>
          <p:spPr>
            <a:xfrm>
              <a:off x="1382932" y="42252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866727-6360-46CA-A56E-91F0B6506B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466" y="37470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237891C-956F-446E-A4C6-E521699CB434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82" y="20706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F0A265-46D2-4700-A563-FF3F02C4299E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70A6D6D-40B9-46AC-BFA4-3AB593BD6C3A}"/>
                </a:ext>
              </a:extLst>
            </p:cNvPr>
            <p:cNvCxnSpPr>
              <a:cxnSpLocks/>
            </p:cNvCxnSpPr>
            <p:nvPr/>
          </p:nvCxnSpPr>
          <p:spPr>
            <a:xfrm>
              <a:off x="450351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4CFA24-C27F-41BE-B2C8-D57AB62A375A}"/>
                </a:ext>
              </a:extLst>
            </p:cNvPr>
            <p:cNvSpPr txBox="1"/>
            <p:nvPr/>
          </p:nvSpPr>
          <p:spPr>
            <a:xfrm>
              <a:off x="2651097" y="5564115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A29A88-8CCD-424D-BBE6-58FC1057A087}"/>
                </a:ext>
              </a:extLst>
            </p:cNvPr>
            <p:cNvSpPr txBox="1"/>
            <p:nvPr/>
          </p:nvSpPr>
          <p:spPr>
            <a:xfrm>
              <a:off x="4154661" y="5566519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0A1D1B-CB40-494C-A18A-78E1208E5F01}"/>
                </a:ext>
              </a:extLst>
            </p:cNvPr>
            <p:cNvSpPr txBox="1"/>
            <p:nvPr/>
          </p:nvSpPr>
          <p:spPr>
            <a:xfrm>
              <a:off x="703468" y="3506366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87CA95-3AE4-400D-AF38-47F234B1E997}"/>
                </a:ext>
              </a:extLst>
            </p:cNvPr>
            <p:cNvSpPr txBox="1"/>
            <p:nvPr/>
          </p:nvSpPr>
          <p:spPr>
            <a:xfrm>
              <a:off x="520483" y="1835910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/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/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6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1-Nearest neighbor will likely: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Overfit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Underfit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Neither (it’s a great learner!)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D5498-46B4-4337-AC84-E17951B973EE}"/>
              </a:ext>
            </a:extLst>
          </p:cNvPr>
          <p:cNvSpPr/>
          <p:nvPr/>
        </p:nvSpPr>
        <p:spPr>
          <a:xfrm>
            <a:off x="477360" y="2132947"/>
            <a:ext cx="5068034" cy="107368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3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621BF-F259-4559-8859-1AC6CB42E3D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07209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6AFAF-B5A9-4D1A-B922-96866DB601D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47237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16550-B843-4EF4-82F1-5E53C8900283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BF618-7B8A-4040-949A-8BD2FB7A25B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044818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kNN</a:t>
            </a:r>
            <a:r>
              <a:rPr lang="en-US" dirty="0"/>
              <a:t> classifier (k=5)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D0CB8-6FBF-4962-B578-A320F47C1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202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document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076700" y="2971800"/>
            <a:ext cx="2057400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A1FC7B93-BF01-4C20-87FF-09E325A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F02566B-247A-4CF5-B9F5-520D8E09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D4F0C71-FEFB-40A2-A35F-70CA893B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3196546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877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-neighbors with class label c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68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6" name="Oval 16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7" name="Oval 17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8" name="Oval 18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9" name="Oval 19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0" name="Oval 20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1" name="Oval 21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2" name="Oval 22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3" name="Oval 23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4" name="Oval 24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5" name="Oval 25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6" name="Oval 26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7" name="Oval 27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8" name="Oval 28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9" name="Oval 29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0" name="Oval 30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1" name="Oval 31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2" name="Oval 32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4" name="Line 34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5" name="Oval 35"/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6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707C2-5FD3-4B1D-BEE8-CB676CF361B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F9DFC2B2-A670-689A-A798-F219500F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0EBB9E0-1811-1935-8630-0C110BF3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86F4E516-9CAA-28E0-0615-71893AB7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5507399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1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7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2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7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8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9" name="Oval 36"/>
          <p:cNvSpPr>
            <a:spLocks noChangeArrowheads="1"/>
          </p:cNvSpPr>
          <p:nvPr/>
        </p:nvSpPr>
        <p:spPr bwMode="auto">
          <a:xfrm>
            <a:off x="4279901" y="3124201"/>
            <a:ext cx="1643063" cy="16684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00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B9FB9-1E53-47BD-92F1-D7B91DB6554C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25675E6-9CF9-D66D-EC79-DC1C2ACD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E98E1D1D-6CBE-E245-9EAC-C629DB83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49DC54CE-EC51-86B1-6756-75A18EEDF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6444455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6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8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9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0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1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3" name="Oval 36"/>
          <p:cNvSpPr>
            <a:spLocks noChangeArrowheads="1"/>
          </p:cNvSpPr>
          <p:nvPr/>
        </p:nvSpPr>
        <p:spPr bwMode="auto">
          <a:xfrm>
            <a:off x="4236360" y="3063119"/>
            <a:ext cx="1836738" cy="1833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4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C7137-9C13-4D11-B31A-D406B204350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DE62BF9F-93B8-4343-3400-6BBEE4ED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A2C91E60-EED5-ECF4-5A98-E62EF2D8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C2EDCD13-8286-90D0-F4E0-96E75833A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8077274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with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</p:spPr>
            <p:txBody>
              <a:bodyPr/>
              <a:lstStyle/>
              <a:p>
                <a:r>
                  <a:rPr lang="en-US" dirty="0"/>
                  <a:t>Consider input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Draw a reasonable decision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  <a:blipFill>
                <a:blip r:embed="rId2"/>
                <a:stretch>
                  <a:fillRect l="-1132" t="-18889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0D8E03E-584C-AB9F-9AFD-D371A9F80131}"/>
              </a:ext>
            </a:extLst>
          </p:cNvPr>
          <p:cNvGrpSpPr/>
          <p:nvPr/>
        </p:nvGrpSpPr>
        <p:grpSpPr>
          <a:xfrm>
            <a:off x="469683" y="2470912"/>
            <a:ext cx="4597207" cy="4192274"/>
            <a:chOff x="520483" y="1835910"/>
            <a:chExt cx="4597207" cy="41922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3F6BD5-E861-48AD-A92D-B2A55F5DD074}"/>
                </a:ext>
              </a:extLst>
            </p:cNvPr>
            <p:cNvCxnSpPr/>
            <p:nvPr/>
          </p:nvCxnSpPr>
          <p:spPr>
            <a:xfrm>
              <a:off x="1221166" y="2064774"/>
              <a:ext cx="0" cy="370479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351DEE-2696-46D3-A2B4-4F6D11AF7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991" y="5486892"/>
              <a:ext cx="4208699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EE2979-CB9E-4A6F-9BA8-146E03491975}"/>
                </a:ext>
              </a:extLst>
            </p:cNvPr>
            <p:cNvSpPr/>
            <p:nvPr/>
          </p:nvSpPr>
          <p:spPr>
            <a:xfrm>
              <a:off x="2347760" y="254875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556B38-1747-46AA-90A1-03AB6FD08ADA}"/>
                </a:ext>
              </a:extLst>
            </p:cNvPr>
            <p:cNvSpPr/>
            <p:nvPr/>
          </p:nvSpPr>
          <p:spPr>
            <a:xfrm>
              <a:off x="1883489" y="467948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2FE730-C3AB-4866-8869-4E0D21B84677}"/>
                </a:ext>
              </a:extLst>
            </p:cNvPr>
            <p:cNvSpPr/>
            <p:nvPr/>
          </p:nvSpPr>
          <p:spPr>
            <a:xfrm>
              <a:off x="1597787" y="488386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8EE449-0EF8-4DBF-A426-8E9BF4F8FA02}"/>
                </a:ext>
              </a:extLst>
            </p:cNvPr>
            <p:cNvSpPr/>
            <p:nvPr/>
          </p:nvSpPr>
          <p:spPr>
            <a:xfrm>
              <a:off x="2120184" y="425819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9E6050-9A22-41EF-AE21-803527AAA32E}"/>
                </a:ext>
              </a:extLst>
            </p:cNvPr>
            <p:cNvSpPr/>
            <p:nvPr/>
          </p:nvSpPr>
          <p:spPr>
            <a:xfrm>
              <a:off x="2437763" y="457395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172BFE-7FFF-4B38-8EA1-5B689270F477}"/>
                </a:ext>
              </a:extLst>
            </p:cNvPr>
            <p:cNvSpPr/>
            <p:nvPr/>
          </p:nvSpPr>
          <p:spPr>
            <a:xfrm>
              <a:off x="2279180" y="512050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FA682A-5994-4C6D-9F00-72C54FFFF832}"/>
                </a:ext>
              </a:extLst>
            </p:cNvPr>
            <p:cNvSpPr/>
            <p:nvPr/>
          </p:nvSpPr>
          <p:spPr>
            <a:xfrm>
              <a:off x="2638374" y="495244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5E557B-44A3-4785-85E1-F5F8E868E80B}"/>
                </a:ext>
              </a:extLst>
            </p:cNvPr>
            <p:cNvSpPr/>
            <p:nvPr/>
          </p:nvSpPr>
          <p:spPr>
            <a:xfrm>
              <a:off x="3345818" y="337999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617745-5D48-4E48-B3A2-D495D9AAC7CA}"/>
                </a:ext>
              </a:extLst>
            </p:cNvPr>
            <p:cNvSpPr/>
            <p:nvPr/>
          </p:nvSpPr>
          <p:spPr>
            <a:xfrm>
              <a:off x="1697010" y="42610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5F3B62-CB88-4985-A33D-4048EDF70F1E}"/>
                </a:ext>
              </a:extLst>
            </p:cNvPr>
            <p:cNvSpPr/>
            <p:nvPr/>
          </p:nvSpPr>
          <p:spPr>
            <a:xfrm>
              <a:off x="1788386" y="33614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F6F3A9-66B9-4730-9886-84419C9D162C}"/>
                </a:ext>
              </a:extLst>
            </p:cNvPr>
            <p:cNvSpPr/>
            <p:nvPr/>
          </p:nvSpPr>
          <p:spPr>
            <a:xfrm>
              <a:off x="2224851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8DEA0A-5BB8-44A0-9FC4-A05DB92598E7}"/>
                </a:ext>
              </a:extLst>
            </p:cNvPr>
            <p:cNvSpPr/>
            <p:nvPr/>
          </p:nvSpPr>
          <p:spPr>
            <a:xfrm>
              <a:off x="2902680" y="45739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D1B55-1D22-4EF0-B841-99735C1FB7A9}"/>
                </a:ext>
              </a:extLst>
            </p:cNvPr>
            <p:cNvSpPr/>
            <p:nvPr/>
          </p:nvSpPr>
          <p:spPr>
            <a:xfrm>
              <a:off x="2624945" y="322428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17450C-88FD-41F2-A76B-A38EFC0D3CBF}"/>
                </a:ext>
              </a:extLst>
            </p:cNvPr>
            <p:cNvSpPr/>
            <p:nvPr/>
          </p:nvSpPr>
          <p:spPr>
            <a:xfrm>
              <a:off x="3444315" y="417761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48C8E87-564A-4BAB-AB7B-297E6D17AD54}"/>
                </a:ext>
              </a:extLst>
            </p:cNvPr>
            <p:cNvSpPr/>
            <p:nvPr/>
          </p:nvSpPr>
          <p:spPr>
            <a:xfrm>
              <a:off x="3504519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7D6CF7-D49E-48E1-918B-1A1446FCE2A7}"/>
                </a:ext>
              </a:extLst>
            </p:cNvPr>
            <p:cNvSpPr/>
            <p:nvPr/>
          </p:nvSpPr>
          <p:spPr>
            <a:xfrm>
              <a:off x="3833808" y="410539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FD3A86D-E993-41C4-9D04-0C707D25BCAB}"/>
                </a:ext>
              </a:extLst>
            </p:cNvPr>
            <p:cNvSpPr/>
            <p:nvPr/>
          </p:nvSpPr>
          <p:spPr>
            <a:xfrm>
              <a:off x="3019008" y="38990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C78E04-D70B-4FA0-9656-D6AA2074E674}"/>
                </a:ext>
              </a:extLst>
            </p:cNvPr>
            <p:cNvSpPr/>
            <p:nvPr/>
          </p:nvSpPr>
          <p:spPr>
            <a:xfrm>
              <a:off x="3505393" y="505192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D6D1BC-6415-445E-A02D-409155550FBF}"/>
                </a:ext>
              </a:extLst>
            </p:cNvPr>
            <p:cNvSpPr/>
            <p:nvPr/>
          </p:nvSpPr>
          <p:spPr>
            <a:xfrm>
              <a:off x="3642553" y="47635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BC4CCC-9694-4074-A844-98A2D5DFA11B}"/>
                </a:ext>
              </a:extLst>
            </p:cNvPr>
            <p:cNvSpPr/>
            <p:nvPr/>
          </p:nvSpPr>
          <p:spPr>
            <a:xfrm>
              <a:off x="4048473" y="36926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E1602A-EE73-4950-A2C0-71522B902182}"/>
                </a:ext>
              </a:extLst>
            </p:cNvPr>
            <p:cNvSpPr/>
            <p:nvPr/>
          </p:nvSpPr>
          <p:spPr>
            <a:xfrm>
              <a:off x="4008920" y="456446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A529D3-7864-418D-8A26-147E0D350B71}"/>
                </a:ext>
              </a:extLst>
            </p:cNvPr>
            <p:cNvSpPr/>
            <p:nvPr/>
          </p:nvSpPr>
          <p:spPr>
            <a:xfrm>
              <a:off x="4264324" y="503354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2E4CFE-7E82-43AD-A755-BD3BB4C372F1}"/>
                </a:ext>
              </a:extLst>
            </p:cNvPr>
            <p:cNvSpPr/>
            <p:nvPr/>
          </p:nvSpPr>
          <p:spPr>
            <a:xfrm>
              <a:off x="3009396" y="26114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600F09-0CAE-4BE1-B05F-0CF2F1C5C5E7}"/>
                </a:ext>
              </a:extLst>
            </p:cNvPr>
            <p:cNvSpPr/>
            <p:nvPr/>
          </p:nvSpPr>
          <p:spPr>
            <a:xfrm>
              <a:off x="3551720" y="270785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636A32-44A4-4676-8A9B-0910B4437DFB}"/>
                </a:ext>
              </a:extLst>
            </p:cNvPr>
            <p:cNvSpPr/>
            <p:nvPr/>
          </p:nvSpPr>
          <p:spPr>
            <a:xfrm>
              <a:off x="3871760" y="307828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26AB35-E46A-4FA8-A63F-16823C6134A0}"/>
                </a:ext>
              </a:extLst>
            </p:cNvPr>
            <p:cNvSpPr/>
            <p:nvPr/>
          </p:nvSpPr>
          <p:spPr>
            <a:xfrm>
              <a:off x="1561212" y="44134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8C791E-F9C6-44BF-83E5-4DFC1F6CB5A6}"/>
                </a:ext>
              </a:extLst>
            </p:cNvPr>
            <p:cNvSpPr/>
            <p:nvPr/>
          </p:nvSpPr>
          <p:spPr>
            <a:xfrm>
              <a:off x="2142020" y="455062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805DFC-DB14-48D7-B990-48BEB211873E}"/>
                </a:ext>
              </a:extLst>
            </p:cNvPr>
            <p:cNvSpPr/>
            <p:nvPr/>
          </p:nvSpPr>
          <p:spPr>
            <a:xfrm>
              <a:off x="2193152" y="481664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BE87B8-F8F6-421B-8BBA-393DAFAFDA02}"/>
                </a:ext>
              </a:extLst>
            </p:cNvPr>
            <p:cNvSpPr/>
            <p:nvPr/>
          </p:nvSpPr>
          <p:spPr>
            <a:xfrm>
              <a:off x="1765590" y="495709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36B5B6-C9EC-40A9-902A-51BE39A5DFA6}"/>
                </a:ext>
              </a:extLst>
            </p:cNvPr>
            <p:cNvSpPr/>
            <p:nvPr/>
          </p:nvSpPr>
          <p:spPr>
            <a:xfrm>
              <a:off x="2356718" y="491013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CA193B-55CF-4761-B466-8D46488A5B12}"/>
                </a:ext>
              </a:extLst>
            </p:cNvPr>
            <p:cNvSpPr/>
            <p:nvPr/>
          </p:nvSpPr>
          <p:spPr>
            <a:xfrm>
              <a:off x="2071016" y="5114515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BA0204-0CBB-4568-9018-F6EFFF7FFF83}"/>
                </a:ext>
              </a:extLst>
            </p:cNvPr>
            <p:cNvSpPr/>
            <p:nvPr/>
          </p:nvSpPr>
          <p:spPr>
            <a:xfrm>
              <a:off x="2546962" y="519164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60EED0-7735-4814-AA0B-30859B156BED}"/>
                </a:ext>
              </a:extLst>
            </p:cNvPr>
            <p:cNvSpPr/>
            <p:nvPr/>
          </p:nvSpPr>
          <p:spPr>
            <a:xfrm>
              <a:off x="2534980" y="345594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199880-2FB8-4095-9748-859F8309D37E}"/>
                </a:ext>
              </a:extLst>
            </p:cNvPr>
            <p:cNvSpPr/>
            <p:nvPr/>
          </p:nvSpPr>
          <p:spPr>
            <a:xfrm>
              <a:off x="2595184" y="290913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096B58-01CE-4F3F-AC96-51556B19DDB3}"/>
                </a:ext>
              </a:extLst>
            </p:cNvPr>
            <p:cNvSpPr/>
            <p:nvPr/>
          </p:nvSpPr>
          <p:spPr>
            <a:xfrm>
              <a:off x="2924473" y="338373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2DEE5A5-26AE-4733-90D2-467C099CEF3E}"/>
                </a:ext>
              </a:extLst>
            </p:cNvPr>
            <p:cNvSpPr/>
            <p:nvPr/>
          </p:nvSpPr>
          <p:spPr>
            <a:xfrm>
              <a:off x="2109673" y="31773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6E1C425-E875-4913-81E9-E4608546CE58}"/>
                </a:ext>
              </a:extLst>
            </p:cNvPr>
            <p:cNvSpPr/>
            <p:nvPr/>
          </p:nvSpPr>
          <p:spPr>
            <a:xfrm>
              <a:off x="3139138" y="297098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859219-3685-4380-96CE-A43A685439AC}"/>
                </a:ext>
              </a:extLst>
            </p:cNvPr>
            <p:cNvSpPr/>
            <p:nvPr/>
          </p:nvSpPr>
          <p:spPr>
            <a:xfrm>
              <a:off x="3899353" y="336920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8949D5-9FE5-412E-A9F3-616709D03692}"/>
                </a:ext>
              </a:extLst>
            </p:cNvPr>
            <p:cNvSpPr/>
            <p:nvPr/>
          </p:nvSpPr>
          <p:spPr>
            <a:xfrm>
              <a:off x="3959557" y="282239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CD5C973-CBD0-4D82-AC77-BF8569B9F469}"/>
                </a:ext>
              </a:extLst>
            </p:cNvPr>
            <p:cNvSpPr/>
            <p:nvPr/>
          </p:nvSpPr>
          <p:spPr>
            <a:xfrm>
              <a:off x="4288846" y="329699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E0CD3A-C4AB-4012-94DB-DBD42CE1CE1D}"/>
                </a:ext>
              </a:extLst>
            </p:cNvPr>
            <p:cNvSpPr/>
            <p:nvPr/>
          </p:nvSpPr>
          <p:spPr>
            <a:xfrm>
              <a:off x="3474046" y="309064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555DC8-BFAB-47B8-86C8-AC72EAF1ADAD}"/>
                </a:ext>
              </a:extLst>
            </p:cNvPr>
            <p:cNvSpPr/>
            <p:nvPr/>
          </p:nvSpPr>
          <p:spPr>
            <a:xfrm>
              <a:off x="4503511" y="28842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57319D-27E1-4884-8959-F1F152E8C21E}"/>
                </a:ext>
              </a:extLst>
            </p:cNvPr>
            <p:cNvSpPr/>
            <p:nvPr/>
          </p:nvSpPr>
          <p:spPr>
            <a:xfrm>
              <a:off x="1755465" y="386214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A5199B-862B-46CF-A6BB-E6E71BB6E114}"/>
                </a:ext>
              </a:extLst>
            </p:cNvPr>
            <p:cNvSpPr/>
            <p:nvPr/>
          </p:nvSpPr>
          <p:spPr>
            <a:xfrm>
              <a:off x="1451512" y="378001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CAA7D5E-ED0C-46E0-8480-0E752CB28FD7}"/>
                </a:ext>
              </a:extLst>
            </p:cNvPr>
            <p:cNvSpPr/>
            <p:nvPr/>
          </p:nvSpPr>
          <p:spPr>
            <a:xfrm>
              <a:off x="2113504" y="39421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99986F-1B56-45F2-8589-064010AFD842}"/>
                </a:ext>
              </a:extLst>
            </p:cNvPr>
            <p:cNvSpPr/>
            <p:nvPr/>
          </p:nvSpPr>
          <p:spPr>
            <a:xfrm>
              <a:off x="3336886" y="447542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990287-2103-4380-A4C6-3548912EAA7F}"/>
                </a:ext>
              </a:extLst>
            </p:cNvPr>
            <p:cNvSpPr/>
            <p:nvPr/>
          </p:nvSpPr>
          <p:spPr>
            <a:xfrm>
              <a:off x="3276298" y="4727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7B03B4A-1F74-4D71-BA7A-4FDB0CF107F5}"/>
                </a:ext>
              </a:extLst>
            </p:cNvPr>
            <p:cNvSpPr/>
            <p:nvPr/>
          </p:nvSpPr>
          <p:spPr>
            <a:xfrm>
              <a:off x="3143115" y="499051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C4DC82-7A4C-44B4-9E25-F5CAB1D10E89}"/>
                </a:ext>
              </a:extLst>
            </p:cNvPr>
            <p:cNvSpPr/>
            <p:nvPr/>
          </p:nvSpPr>
          <p:spPr>
            <a:xfrm>
              <a:off x="3344878" y="28698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D86B077-FCC3-4931-B4B1-1A86073BE6D6}"/>
                </a:ext>
              </a:extLst>
            </p:cNvPr>
            <p:cNvSpPr/>
            <p:nvPr/>
          </p:nvSpPr>
          <p:spPr>
            <a:xfrm>
              <a:off x="3062939" y="41566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23DE92-D137-46D4-90DB-7F981877F3A5}"/>
                </a:ext>
              </a:extLst>
            </p:cNvPr>
            <p:cNvSpPr/>
            <p:nvPr/>
          </p:nvSpPr>
          <p:spPr>
            <a:xfrm>
              <a:off x="3123143" y="36098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F00C189-9C3F-4FF4-AF4E-65A72794E95E}"/>
                </a:ext>
              </a:extLst>
            </p:cNvPr>
            <p:cNvSpPr/>
            <p:nvPr/>
          </p:nvSpPr>
          <p:spPr>
            <a:xfrm>
              <a:off x="2637632" y="38780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96E2517-075F-4361-98E9-AD6785046632}"/>
                </a:ext>
              </a:extLst>
            </p:cNvPr>
            <p:cNvSpPr/>
            <p:nvPr/>
          </p:nvSpPr>
          <p:spPr>
            <a:xfrm>
              <a:off x="1789557" y="287247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BC300FA-45F6-42E3-80BE-E2128D260152}"/>
                </a:ext>
              </a:extLst>
            </p:cNvPr>
            <p:cNvSpPr/>
            <p:nvPr/>
          </p:nvSpPr>
          <p:spPr>
            <a:xfrm>
              <a:off x="2641114" y="261970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BDA73F9-3A03-435C-AE18-8019CAE8DE34}"/>
                </a:ext>
              </a:extLst>
            </p:cNvPr>
            <p:cNvSpPr/>
            <p:nvPr/>
          </p:nvSpPr>
          <p:spPr>
            <a:xfrm>
              <a:off x="2155603" y="288795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67FDC4-2D15-496A-BF3A-3C52FC7AD747}"/>
                </a:ext>
              </a:extLst>
            </p:cNvPr>
            <p:cNvSpPr/>
            <p:nvPr/>
          </p:nvSpPr>
          <p:spPr>
            <a:xfrm>
              <a:off x="1988930" y="482801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6B7A93-D1AF-45A3-A1BC-65FD2D63C108}"/>
                </a:ext>
              </a:extLst>
            </p:cNvPr>
            <p:cNvSpPr/>
            <p:nvPr/>
          </p:nvSpPr>
          <p:spPr>
            <a:xfrm>
              <a:off x="2462159" y="5058664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4BB251-7228-4E82-BE46-401E5CBD8026}"/>
                </a:ext>
              </a:extLst>
            </p:cNvPr>
            <p:cNvSpPr/>
            <p:nvPr/>
          </p:nvSpPr>
          <p:spPr>
            <a:xfrm>
              <a:off x="2176457" y="5263042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C86E61-E87A-4465-B13F-D554636E285E}"/>
                </a:ext>
              </a:extLst>
            </p:cNvPr>
            <p:cNvSpPr/>
            <p:nvPr/>
          </p:nvSpPr>
          <p:spPr>
            <a:xfrm>
              <a:off x="1382932" y="42252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866727-6360-46CA-A56E-91F0B6506B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466" y="37470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237891C-956F-446E-A4C6-E521699CB434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82" y="20706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F0A265-46D2-4700-A563-FF3F02C4299E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70A6D6D-40B9-46AC-BFA4-3AB593BD6C3A}"/>
                </a:ext>
              </a:extLst>
            </p:cNvPr>
            <p:cNvCxnSpPr>
              <a:cxnSpLocks/>
            </p:cNvCxnSpPr>
            <p:nvPr/>
          </p:nvCxnSpPr>
          <p:spPr>
            <a:xfrm>
              <a:off x="450351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4CFA24-C27F-41BE-B2C8-D57AB62A375A}"/>
                </a:ext>
              </a:extLst>
            </p:cNvPr>
            <p:cNvSpPr txBox="1"/>
            <p:nvPr/>
          </p:nvSpPr>
          <p:spPr>
            <a:xfrm>
              <a:off x="2651097" y="5564115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A29A88-8CCD-424D-BBE6-58FC1057A087}"/>
                </a:ext>
              </a:extLst>
            </p:cNvPr>
            <p:cNvSpPr txBox="1"/>
            <p:nvPr/>
          </p:nvSpPr>
          <p:spPr>
            <a:xfrm>
              <a:off x="4154661" y="5566519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0A1D1B-CB40-494C-A18A-78E1208E5F01}"/>
                </a:ext>
              </a:extLst>
            </p:cNvPr>
            <p:cNvSpPr txBox="1"/>
            <p:nvPr/>
          </p:nvSpPr>
          <p:spPr>
            <a:xfrm>
              <a:off x="703468" y="3506366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87CA95-3AE4-400D-AF38-47F234B1E997}"/>
                </a:ext>
              </a:extLst>
            </p:cNvPr>
            <p:cNvSpPr txBox="1"/>
            <p:nvPr/>
          </p:nvSpPr>
          <p:spPr>
            <a:xfrm>
              <a:off x="520483" y="1835910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/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/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078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8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9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0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7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8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9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0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1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2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3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4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7" name="Oval 36"/>
          <p:cNvSpPr>
            <a:spLocks noChangeArrowheads="1"/>
          </p:cNvSpPr>
          <p:nvPr/>
        </p:nvSpPr>
        <p:spPr bwMode="auto">
          <a:xfrm>
            <a:off x="4051300" y="2908300"/>
            <a:ext cx="2101850" cy="2101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8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31C1-1F5B-4204-8849-2A66FEA59A4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27A03487-4F78-97A6-902A-A7550FF8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B99A7BD0-4895-A196-4BA0-D33A21BF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6A513E9E-8F7E-AA9B-5967-7B45BF34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4228181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465" y="1244600"/>
                <a:ext cx="1031466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How do we choose a learner that is accurate and also generalizes to unseen data?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Larger 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predicted label is more stable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Smaller 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predicted label is more affected by individual training points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But how to choose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65" y="1244600"/>
                <a:ext cx="10314668" cy="3970318"/>
              </a:xfrm>
              <a:prstGeom prst="rect">
                <a:avLst/>
              </a:prstGeom>
              <a:blipFill>
                <a:blip r:embed="rId2"/>
                <a:stretch>
                  <a:fillRect l="-1241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45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8" name="TextBox 7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Case: Nearest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58DDD-F483-4306-894B-5497C6CF726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23642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4B504C-6E52-4507-811F-E9F218FA0BA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975654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9981A-62F9-4791-BD4D-22732FEA0E1D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85250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62BDB-493F-4646-AA77-7E7B37CF802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0410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653CE-C83F-4184-A01A-853169CA3AE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31447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CFC545-8908-427C-9A7D-2C54976868E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32708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7" name="TextBox 6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Case: Majority Vote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24A61E-D248-4FC9-A235-72499CC8AE3C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900336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Inductive Bias: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Close points should have similar labels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All dimensions are created equally!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61EC2-5891-45CD-949D-A7425414531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06538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4FC1-D4B0-4D3A-9541-EC0A582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0C6F-D577-427E-865D-A9126793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 generalization</a:t>
            </a:r>
          </a:p>
          <a:p>
            <a:r>
              <a:rPr lang="en-US" dirty="0"/>
              <a:t>Which of the following generalize best to unseen examples?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high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high training accuracy</a:t>
            </a:r>
          </a:p>
        </p:txBody>
      </p:sp>
    </p:spTree>
    <p:extLst>
      <p:ext uri="{BB962C8B-B14F-4D97-AF65-F5344CB8AC3E}">
        <p14:creationId xmlns:p14="http://schemas.microsoft.com/office/powerpoint/2010/main" val="1625602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Inductive Bias: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Close points should have similar labels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All dimensions are created equally!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F26EE-5994-4E6C-A4D4-0C73B20FAA21}"/>
              </a:ext>
            </a:extLst>
          </p:cNvPr>
          <p:cNvSpPr txBox="1"/>
          <p:nvPr/>
        </p:nvSpPr>
        <p:spPr>
          <a:xfrm rot="16200000">
            <a:off x="10084305" y="407844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id="{FD1EF0AB-C2F8-9541-7761-46BEBDBF9025}"/>
              </a:ext>
            </a:extLst>
          </p:cNvPr>
          <p:cNvSpPr txBox="1">
            <a:spLocks/>
          </p:cNvSpPr>
          <p:nvPr/>
        </p:nvSpPr>
        <p:spPr>
          <a:xfrm>
            <a:off x="2114410" y="2833323"/>
            <a:ext cx="7963180" cy="3635928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Example: two features for k-NN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5B7089-822A-D71A-31ED-E7B2EB4996F7}"/>
              </a:ext>
            </a:extLst>
          </p:cNvPr>
          <p:cNvGrpSpPr/>
          <p:nvPr/>
        </p:nvGrpSpPr>
        <p:grpSpPr>
          <a:xfrm>
            <a:off x="2957805" y="3745081"/>
            <a:ext cx="2092626" cy="1900188"/>
            <a:chOff x="1154405" y="4348727"/>
            <a:chExt cx="2092626" cy="190018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C631076-EC27-83FF-24CF-773214A85C75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A81FD83-725E-7135-D79D-95CC2E9739A6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708E2EE-E21C-2C38-02B0-4AA7DB9C2A30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AF7C420-07E0-BC3A-DFA0-3E6D43C44E24}"/>
                </a:ext>
              </a:extLst>
            </p:cNvPr>
            <p:cNvSpPr/>
            <p:nvPr/>
          </p:nvSpPr>
          <p:spPr>
            <a:xfrm>
              <a:off x="12842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2" name="Cross 61">
              <a:extLst>
                <a:ext uri="{FF2B5EF4-FFF2-40B4-BE49-F238E27FC236}">
                  <a16:creationId xmlns:a16="http://schemas.microsoft.com/office/drawing/2014/main" id="{7E5A9D35-CC65-5BF5-E3CD-05D403F73B79}"/>
                </a:ext>
              </a:extLst>
            </p:cNvPr>
            <p:cNvSpPr/>
            <p:nvPr/>
          </p:nvSpPr>
          <p:spPr>
            <a:xfrm>
              <a:off x="25450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3" name="Cross 62">
              <a:extLst>
                <a:ext uri="{FF2B5EF4-FFF2-40B4-BE49-F238E27FC236}">
                  <a16:creationId xmlns:a16="http://schemas.microsoft.com/office/drawing/2014/main" id="{EDED03E4-7022-0E8A-E38C-AE44E306BBDF}"/>
                </a:ext>
              </a:extLst>
            </p:cNvPr>
            <p:cNvSpPr/>
            <p:nvPr/>
          </p:nvSpPr>
          <p:spPr>
            <a:xfrm>
              <a:off x="26822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4" name="Cross 63">
              <a:extLst>
                <a:ext uri="{FF2B5EF4-FFF2-40B4-BE49-F238E27FC236}">
                  <a16:creationId xmlns:a16="http://schemas.microsoft.com/office/drawing/2014/main" id="{15D093BB-B246-C37F-94DB-BA3079F1E6F2}"/>
                </a:ext>
              </a:extLst>
            </p:cNvPr>
            <p:cNvSpPr/>
            <p:nvPr/>
          </p:nvSpPr>
          <p:spPr>
            <a:xfrm>
              <a:off x="20635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810610C-2B05-21ED-3A08-A2A766F43A81}"/>
                </a:ext>
              </a:extLst>
            </p:cNvPr>
            <p:cNvSpPr/>
            <p:nvPr/>
          </p:nvSpPr>
          <p:spPr>
            <a:xfrm>
              <a:off x="17316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E471DBC-0ECB-793A-BC2D-428793D001E3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29384B4-A214-9590-3035-EF06ACB81314}"/>
              </a:ext>
            </a:extLst>
          </p:cNvPr>
          <p:cNvSpPr txBox="1"/>
          <p:nvPr/>
        </p:nvSpPr>
        <p:spPr>
          <a:xfrm>
            <a:off x="2438400" y="4037168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Candara"/>
              </a:rPr>
              <a:t>length (cm)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751BC1-5EA3-6C24-D292-FD5247EA4A94}"/>
              </a:ext>
            </a:extLst>
          </p:cNvPr>
          <p:cNvSpPr txBox="1"/>
          <p:nvPr/>
        </p:nvSpPr>
        <p:spPr>
          <a:xfrm>
            <a:off x="3000985" y="5740562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r>
              <a:rPr lang="en-US">
                <a:solidFill>
                  <a:prstClr val="black"/>
                </a:solidFill>
                <a:latin typeface="Candara"/>
              </a:rPr>
              <a:t>width (cm)</a:t>
            </a: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373046-9FC4-B357-17F1-BE8971D90E87}"/>
              </a:ext>
            </a:extLst>
          </p:cNvPr>
          <p:cNvGrpSpPr/>
          <p:nvPr/>
        </p:nvGrpSpPr>
        <p:grpSpPr>
          <a:xfrm>
            <a:off x="6287794" y="3666207"/>
            <a:ext cx="2092626" cy="1900188"/>
            <a:chOff x="1154405" y="4348727"/>
            <a:chExt cx="2092626" cy="190018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A525674-434F-13E5-33B1-338FA0C8C281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C751E63-BCBA-8442-1232-C0A69C7561ED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37E2199-7B48-3EA9-E508-4D3972EEC884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1085F18-AD5C-5507-B90D-A67BED049AF6}"/>
                </a:ext>
              </a:extLst>
            </p:cNvPr>
            <p:cNvSpPr/>
            <p:nvPr/>
          </p:nvSpPr>
          <p:spPr>
            <a:xfrm>
              <a:off x="13477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4" name="Cross 73">
              <a:extLst>
                <a:ext uri="{FF2B5EF4-FFF2-40B4-BE49-F238E27FC236}">
                  <a16:creationId xmlns:a16="http://schemas.microsoft.com/office/drawing/2014/main" id="{33912555-8E67-04C5-8B33-5611F96B1C83}"/>
                </a:ext>
              </a:extLst>
            </p:cNvPr>
            <p:cNvSpPr/>
            <p:nvPr/>
          </p:nvSpPr>
          <p:spPr>
            <a:xfrm>
              <a:off x="17068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5" name="Cross 74">
              <a:extLst>
                <a:ext uri="{FF2B5EF4-FFF2-40B4-BE49-F238E27FC236}">
                  <a16:creationId xmlns:a16="http://schemas.microsoft.com/office/drawing/2014/main" id="{6CC9E076-C061-F35E-C2C2-2C750216F998}"/>
                </a:ext>
              </a:extLst>
            </p:cNvPr>
            <p:cNvSpPr/>
            <p:nvPr/>
          </p:nvSpPr>
          <p:spPr>
            <a:xfrm>
              <a:off x="17424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6" name="Cross 75">
              <a:extLst>
                <a:ext uri="{FF2B5EF4-FFF2-40B4-BE49-F238E27FC236}">
                  <a16:creationId xmlns:a16="http://schemas.microsoft.com/office/drawing/2014/main" id="{EC15C688-8B91-323A-9F95-AF8BEEFB6C27}"/>
                </a:ext>
              </a:extLst>
            </p:cNvPr>
            <p:cNvSpPr/>
            <p:nvPr/>
          </p:nvSpPr>
          <p:spPr>
            <a:xfrm>
              <a:off x="15174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91ED553-2F9E-BCA9-7B19-D543124DADA8}"/>
                </a:ext>
              </a:extLst>
            </p:cNvPr>
            <p:cNvSpPr/>
            <p:nvPr/>
          </p:nvSpPr>
          <p:spPr>
            <a:xfrm>
              <a:off x="15411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D924584-D787-876A-E8DD-1EEADAB4D569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E79466B-3623-EC55-9839-00A085748F73}"/>
              </a:ext>
            </a:extLst>
          </p:cNvPr>
          <p:cNvSpPr txBox="1"/>
          <p:nvPr/>
        </p:nvSpPr>
        <p:spPr>
          <a:xfrm>
            <a:off x="5768389" y="3958294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Candara"/>
              </a:rPr>
              <a:t>length (cm)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B19AC2-256F-FE6E-5256-90DBFE7678EA}"/>
              </a:ext>
            </a:extLst>
          </p:cNvPr>
          <p:cNvSpPr txBox="1"/>
          <p:nvPr/>
        </p:nvSpPr>
        <p:spPr>
          <a:xfrm>
            <a:off x="6330974" y="5661688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Candara"/>
              </a:rPr>
              <a:t>width (m)</a:t>
            </a:r>
          </a:p>
        </p:txBody>
      </p:sp>
      <p:sp>
        <p:nvSpPr>
          <p:cNvPr id="83" name="Content Placeholder 5">
            <a:extLst>
              <a:ext uri="{FF2B5EF4-FFF2-40B4-BE49-F238E27FC236}">
                <a16:creationId xmlns:a16="http://schemas.microsoft.com/office/drawing/2014/main" id="{F436B4C4-948C-3BF8-A0AC-A996F12140ED}"/>
              </a:ext>
            </a:extLst>
          </p:cNvPr>
          <p:cNvSpPr txBox="1">
            <a:spLocks/>
          </p:cNvSpPr>
          <p:nvPr/>
        </p:nvSpPr>
        <p:spPr>
          <a:xfrm>
            <a:off x="7952789" y="3149322"/>
            <a:ext cx="1759539" cy="1981715"/>
          </a:xfrm>
          <a:prstGeom prst="rect">
            <a:avLst/>
          </a:prstGeom>
          <a:solidFill>
            <a:srgbClr val="FEB80A"/>
          </a:solidFill>
          <a:ln w="38100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big problem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feature scale could dramatically influence classification results</a:t>
            </a:r>
          </a:p>
        </p:txBody>
      </p:sp>
    </p:spTree>
    <p:extLst>
      <p:ext uri="{BB962C8B-B14F-4D97-AF65-F5344CB8AC3E}">
        <p14:creationId xmlns:p14="http://schemas.microsoft.com/office/powerpoint/2010/main" val="1659579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467" y="1210760"/>
            <a:ext cx="10435959" cy="1621340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b="1" dirty="0"/>
              <a:t>Computational Efficiency:</a:t>
            </a:r>
            <a:endParaRPr lang="en-US" sz="2400" dirty="0"/>
          </a:p>
          <a:p>
            <a:pPr defTabSz="914400">
              <a:spcBef>
                <a:spcPts val="0"/>
              </a:spcBef>
            </a:pPr>
            <a:r>
              <a:rPr lang="en-US" sz="2400" dirty="0"/>
              <a:t>Suppose we have N training examples, and each one has M features</a:t>
            </a:r>
          </a:p>
          <a:p>
            <a:pPr defTabSz="914400">
              <a:spcBef>
                <a:spcPts val="0"/>
              </a:spcBef>
            </a:pPr>
            <a:r>
              <a:rPr lang="en-US" sz="2400" dirty="0"/>
              <a:t>Computational complexity for the special case where k=1: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6A55-0C73-4A52-AE19-32A6B730DCC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06120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 (train) and Poll 6 (predict)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Suppose we have N training examples, and each one has M features</a:t>
            </a:r>
          </a:p>
          <a:p>
            <a:pPr>
              <a:spcBef>
                <a:spcPts val="0"/>
              </a:spcBef>
            </a:pPr>
            <a:r>
              <a:rPr lang="en-US" dirty="0"/>
              <a:t>Computational complexity for the special case where k=1: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C6DE06-B7B2-853F-11A8-E4FD65FF9585}"/>
                  </a:ext>
                </a:extLst>
              </p14:cNvPr>
              <p14:cNvContentPartPr/>
              <p14:nvPr/>
            </p14:nvContentPartPr>
            <p14:xfrm>
              <a:off x="11748307" y="5408880"/>
              <a:ext cx="30240" cy="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C6DE06-B7B2-853F-11A8-E4FD65FF9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30667" y="5391240"/>
                <a:ext cx="65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731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 (train) and Poll 6 (predict)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Suppose we have N training examples, and each one has M features</a:t>
            </a:r>
          </a:p>
          <a:p>
            <a:pPr>
              <a:spcBef>
                <a:spcPts val="0"/>
              </a:spcBef>
            </a:pPr>
            <a:r>
              <a:rPr lang="en-US" dirty="0"/>
              <a:t>Computational complexity for the special case where k=1: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F48B3-D46C-4DA5-9BC6-9F81E7F7F14B}"/>
              </a:ext>
            </a:extLst>
          </p:cNvPr>
          <p:cNvSpPr/>
          <p:nvPr/>
        </p:nvSpPr>
        <p:spPr>
          <a:xfrm>
            <a:off x="484734" y="2509030"/>
            <a:ext cx="5068034" cy="25201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25148-DBD5-4F69-9C51-003665353CE9}"/>
              </a:ext>
            </a:extLst>
          </p:cNvPr>
          <p:cNvSpPr/>
          <p:nvPr/>
        </p:nvSpPr>
        <p:spPr>
          <a:xfrm>
            <a:off x="484734" y="5552768"/>
            <a:ext cx="5068034" cy="9905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57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467" y="1210760"/>
            <a:ext cx="10435959" cy="1621340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b="1" dirty="0"/>
              <a:t>Computational Efficiency:</a:t>
            </a:r>
            <a:endParaRPr lang="en-US" sz="2400" dirty="0"/>
          </a:p>
          <a:p>
            <a:pPr defTabSz="914400">
              <a:spcBef>
                <a:spcPts val="0"/>
              </a:spcBef>
            </a:pPr>
            <a:r>
              <a:rPr lang="en-US" sz="2400" dirty="0"/>
              <a:t>Suppose we have N training examples, and each one has M features</a:t>
            </a:r>
          </a:p>
          <a:p>
            <a:pPr defTabSz="914400">
              <a:spcBef>
                <a:spcPts val="0"/>
              </a:spcBef>
            </a:pPr>
            <a:r>
              <a:rPr lang="en-US" sz="2400" dirty="0"/>
              <a:t>Computational complexity for the special case where k=1: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6A55-0C73-4A52-AE19-32A6B730DCC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6342EA-4793-A01C-B096-D120E14BE9D8}"/>
              </a:ext>
            </a:extLst>
          </p:cNvPr>
          <p:cNvGraphicFramePr>
            <a:graphicFrameLocks noGrp="1"/>
          </p:cNvGraphicFramePr>
          <p:nvPr/>
        </p:nvGraphicFramePr>
        <p:xfrm>
          <a:off x="2811207" y="2738120"/>
          <a:ext cx="6766485" cy="1381760"/>
        </p:xfrm>
        <a:graphic>
          <a:graphicData uri="http://schemas.openxmlformats.org/drawingml/2006/table">
            <a:tbl>
              <a:tblPr firstRow="1" bandRow="1"/>
              <a:tblGrid>
                <a:gridCol w="204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Naive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k-d Tree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Train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O(1)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~ O(M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 log N)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Predict </a:t>
                      </a:r>
                      <a:br>
                        <a:rPr lang="en-US" dirty="0"/>
                      </a:br>
                      <a:r>
                        <a:rPr lang="en-US" dirty="0"/>
                        <a:t>(one test example)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O(MN)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~ O(2</a:t>
                      </a:r>
                      <a:r>
                        <a:rPr lang="en-US" baseline="30000" dirty="0"/>
                        <a:t>M</a:t>
                      </a:r>
                      <a:r>
                        <a:rPr lang="en-US" dirty="0"/>
                        <a:t> log N) on average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4D8EB2E-DC32-C40E-F4A4-F41E1BE234AF}"/>
              </a:ext>
            </a:extLst>
          </p:cNvPr>
          <p:cNvGrpSpPr/>
          <p:nvPr/>
        </p:nvGrpSpPr>
        <p:grpSpPr>
          <a:xfrm>
            <a:off x="2290509" y="4016633"/>
            <a:ext cx="4984229" cy="2278123"/>
            <a:chOff x="-3092550" y="5081423"/>
            <a:chExt cx="4984229" cy="2278123"/>
          </a:xfrm>
        </p:grpSpPr>
        <p:sp>
          <p:nvSpPr>
            <p:cNvPr id="8" name="Content Placeholder 5">
              <a:extLst>
                <a:ext uri="{FF2B5EF4-FFF2-40B4-BE49-F238E27FC236}">
                  <a16:creationId xmlns:a16="http://schemas.microsoft.com/office/drawing/2014/main" id="{A06D2A21-4659-853D-C85C-2888EAFA08BB}"/>
                </a:ext>
              </a:extLst>
            </p:cNvPr>
            <p:cNvSpPr txBox="1">
              <a:spLocks/>
            </p:cNvSpPr>
            <p:nvPr/>
          </p:nvSpPr>
          <p:spPr>
            <a:xfrm>
              <a:off x="-3092550" y="5538956"/>
              <a:ext cx="4176298" cy="1820590"/>
            </a:xfrm>
            <a:prstGeom prst="rect">
              <a:avLst/>
            </a:prstGeom>
            <a:solidFill>
              <a:srgbClr val="FEB80A"/>
            </a:solidFill>
            <a:ln w="38100" cmpd="sng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Problem: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Very fast for small M, but very slow for large 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In practice: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use stochastic approximations (very fast, and empirically often as good)</a:t>
              </a:r>
            </a:p>
          </p:txBody>
        </p:sp>
        <p:sp>
          <p:nvSpPr>
            <p:cNvPr id="9" name="Left Arrow 11">
              <a:extLst>
                <a:ext uri="{FF2B5EF4-FFF2-40B4-BE49-F238E27FC236}">
                  <a16:creationId xmlns:a16="http://schemas.microsoft.com/office/drawing/2014/main" id="{FABA1772-DCC1-1A84-1BDF-83FFC123AFD6}"/>
                </a:ext>
              </a:extLst>
            </p:cNvPr>
            <p:cNvSpPr/>
            <p:nvPr/>
          </p:nvSpPr>
          <p:spPr>
            <a:xfrm rot="8154214">
              <a:off x="1196065" y="5081423"/>
              <a:ext cx="695614" cy="482578"/>
            </a:xfrm>
            <a:prstGeom prst="leftArrow">
              <a:avLst/>
            </a:prstGeom>
            <a:solidFill>
              <a:srgbClr val="FEB80A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67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467" y="1210760"/>
            <a:ext cx="10435959" cy="1621340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b="1" dirty="0"/>
              <a:t>Computational Efficiency:</a:t>
            </a:r>
            <a:endParaRPr lang="en-US" sz="2400" dirty="0"/>
          </a:p>
          <a:p>
            <a:pPr defTabSz="914400">
              <a:spcBef>
                <a:spcPts val="0"/>
              </a:spcBef>
            </a:pPr>
            <a:r>
              <a:rPr lang="en-US" sz="2400" dirty="0"/>
              <a:t>Suppose we have N training examples, and each one has M features</a:t>
            </a:r>
          </a:p>
          <a:p>
            <a:pPr defTabSz="914400">
              <a:spcBef>
                <a:spcPts val="0"/>
              </a:spcBef>
            </a:pPr>
            <a:r>
              <a:rPr lang="en-US" sz="2400" dirty="0"/>
              <a:t>Computational complexity for the special case where k=1: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6A55-0C73-4A52-AE19-32A6B730DCC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6342EA-4793-A01C-B096-D120E14BE9D8}"/>
              </a:ext>
            </a:extLst>
          </p:cNvPr>
          <p:cNvGraphicFramePr>
            <a:graphicFrameLocks noGrp="1"/>
          </p:cNvGraphicFramePr>
          <p:nvPr/>
        </p:nvGraphicFramePr>
        <p:xfrm>
          <a:off x="2811207" y="2738120"/>
          <a:ext cx="6766485" cy="1381760"/>
        </p:xfrm>
        <a:graphic>
          <a:graphicData uri="http://schemas.openxmlformats.org/drawingml/2006/table">
            <a:tbl>
              <a:tblPr firstRow="1" bandRow="1"/>
              <a:tblGrid>
                <a:gridCol w="204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Naive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k-d Tree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Train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O(1)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~ O(M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 log N)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Predict </a:t>
                      </a:r>
                      <a:br>
                        <a:rPr lang="en-US" dirty="0"/>
                      </a:br>
                      <a:r>
                        <a:rPr lang="en-US" dirty="0"/>
                        <a:t>(one test example)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O(MN)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~ O(2</a:t>
                      </a:r>
                      <a:r>
                        <a:rPr lang="en-US" baseline="30000" dirty="0"/>
                        <a:t>M</a:t>
                      </a:r>
                      <a:r>
                        <a:rPr lang="en-US" dirty="0"/>
                        <a:t> log N) on average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4D8EB2E-DC32-C40E-F4A4-F41E1BE234AF}"/>
              </a:ext>
            </a:extLst>
          </p:cNvPr>
          <p:cNvGrpSpPr/>
          <p:nvPr/>
        </p:nvGrpSpPr>
        <p:grpSpPr>
          <a:xfrm>
            <a:off x="2290509" y="4016633"/>
            <a:ext cx="4984229" cy="2278123"/>
            <a:chOff x="-3092550" y="5081423"/>
            <a:chExt cx="4984229" cy="2278123"/>
          </a:xfrm>
        </p:grpSpPr>
        <p:sp>
          <p:nvSpPr>
            <p:cNvPr id="8" name="Content Placeholder 5">
              <a:extLst>
                <a:ext uri="{FF2B5EF4-FFF2-40B4-BE49-F238E27FC236}">
                  <a16:creationId xmlns:a16="http://schemas.microsoft.com/office/drawing/2014/main" id="{A06D2A21-4659-853D-C85C-2888EAFA08BB}"/>
                </a:ext>
              </a:extLst>
            </p:cNvPr>
            <p:cNvSpPr txBox="1">
              <a:spLocks/>
            </p:cNvSpPr>
            <p:nvPr/>
          </p:nvSpPr>
          <p:spPr>
            <a:xfrm>
              <a:off x="-3092550" y="5538956"/>
              <a:ext cx="4176298" cy="1820590"/>
            </a:xfrm>
            <a:prstGeom prst="rect">
              <a:avLst/>
            </a:prstGeom>
            <a:solidFill>
              <a:srgbClr val="FEB80A"/>
            </a:solidFill>
            <a:ln w="38100" cmpd="sng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Problem: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Very fast for small M, but very slow for large 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In practice: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use stochastic approximations (very fast, and empirically often as good)</a:t>
              </a:r>
            </a:p>
          </p:txBody>
        </p:sp>
        <p:sp>
          <p:nvSpPr>
            <p:cNvPr id="9" name="Left Arrow 11">
              <a:extLst>
                <a:ext uri="{FF2B5EF4-FFF2-40B4-BE49-F238E27FC236}">
                  <a16:creationId xmlns:a16="http://schemas.microsoft.com/office/drawing/2014/main" id="{FABA1772-DCC1-1A84-1BDF-83FFC123AFD6}"/>
                </a:ext>
              </a:extLst>
            </p:cNvPr>
            <p:cNvSpPr/>
            <p:nvPr/>
          </p:nvSpPr>
          <p:spPr>
            <a:xfrm rot="8154214">
              <a:off x="1196065" y="5081423"/>
              <a:ext cx="695614" cy="482578"/>
            </a:xfrm>
            <a:prstGeom prst="leftArrow">
              <a:avLst/>
            </a:prstGeom>
            <a:solidFill>
              <a:srgbClr val="FEB80A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885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363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WARNING</a:t>
            </a:r>
            <a:r>
              <a:rPr lang="en-US" dirty="0"/>
              <a:t>: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In some sense, our discussion of model selection is premature.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The models we have considered thus far are fairly simple.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The models and the many decisions available to the data scientist wielding them will grow to be much more complex than what we’ve seen so far.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BB94F-0BD3-42C2-A8DD-FB241C4E8B4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36347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a </a:t>
            </a:r>
            <a:r>
              <a:rPr lang="en-US" b="1" dirty="0"/>
              <a:t>model</a:t>
            </a:r>
            <a:r>
              <a:rPr lang="en-US" dirty="0"/>
              <a:t> defines the data generation process (i.e. a set or family of parametric probability distributions)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values that give rise to a particular probability distribution in the model family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learning</a:t>
            </a:r>
            <a:r>
              <a:rPr lang="en-US" dirty="0"/>
              <a:t> (aka. estimation) is the process of finding the parameters that best fit the data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parameters of a prior distribution over parameters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3391D-15C9-4573-86A9-6999378B377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5382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model = set of all possible trees, possibly restricted by some </a:t>
            </a:r>
            <a:r>
              <a:rPr lang="en-US" dirty="0" err="1"/>
              <a:t>hyperparameters</a:t>
            </a:r>
            <a:r>
              <a:rPr lang="en-US" dirty="0"/>
              <a:t> (e.g. max depth)</a:t>
            </a:r>
          </a:p>
          <a:p>
            <a:endParaRPr lang="en-US" dirty="0"/>
          </a:p>
          <a:p>
            <a:r>
              <a:rPr lang="en-US" dirty="0"/>
              <a:t>parameters = structure of a specific decision tree</a:t>
            </a:r>
          </a:p>
          <a:p>
            <a:endParaRPr lang="en-US" dirty="0"/>
          </a:p>
          <a:p>
            <a:r>
              <a:rPr lang="en-US" dirty="0"/>
              <a:t>learning algorithm = ID3, CART, etc.</a:t>
            </a:r>
          </a:p>
          <a:p>
            <a:endParaRPr lang="en-US" dirty="0"/>
          </a:p>
          <a:p>
            <a:r>
              <a:rPr lang="en-US" dirty="0" err="1"/>
              <a:t>hyperparameters</a:t>
            </a:r>
            <a:r>
              <a:rPr lang="en-US" dirty="0"/>
              <a:t> = max-depth, threshold for splitting criterion,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Decision Tree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DBBDD-058D-4A1A-8043-1A8A9BEAC3D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2357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4FC1-D4B0-4D3A-9541-EC0A582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0C6F-D577-427E-865D-A9126793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 generalization</a:t>
            </a:r>
          </a:p>
          <a:p>
            <a:r>
              <a:rPr lang="en-US" dirty="0"/>
              <a:t>Which of the following generalize best to unseen examples?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high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high training accuracy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A1071-F89D-4621-8EE9-69F01EFF7FF9}"/>
              </a:ext>
            </a:extLst>
          </p:cNvPr>
          <p:cNvSpPr/>
          <p:nvPr/>
        </p:nvSpPr>
        <p:spPr>
          <a:xfrm>
            <a:off x="318565" y="2076573"/>
            <a:ext cx="6389001" cy="11208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9EA10-3DE9-4E74-96D9-70518111785B}"/>
              </a:ext>
            </a:extLst>
          </p:cNvPr>
          <p:cNvSpPr/>
          <p:nvPr/>
        </p:nvSpPr>
        <p:spPr>
          <a:xfrm>
            <a:off x="397223" y="3710471"/>
            <a:ext cx="6389001" cy="4815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88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model = set of all possible nearest neighbors classifiers</a:t>
            </a:r>
          </a:p>
          <a:p>
            <a:endParaRPr lang="en-US" dirty="0"/>
          </a:p>
          <a:p>
            <a:r>
              <a:rPr lang="en-US" dirty="0"/>
              <a:t>parameters = none </a:t>
            </a:r>
            <a:br>
              <a:rPr lang="en-US" dirty="0"/>
            </a:br>
            <a:r>
              <a:rPr lang="en-US" dirty="0"/>
              <a:t>(KNN is an instance-based or non-parametric method)</a:t>
            </a:r>
          </a:p>
          <a:p>
            <a:endParaRPr lang="en-US" dirty="0"/>
          </a:p>
          <a:p>
            <a:r>
              <a:rPr lang="en-US" dirty="0"/>
              <a:t>learning algorithm = for naïve setting, just storing the data</a:t>
            </a:r>
          </a:p>
          <a:p>
            <a:endParaRPr lang="en-US" dirty="0"/>
          </a:p>
          <a:p>
            <a:r>
              <a:rPr lang="en-US" dirty="0" err="1"/>
              <a:t>hyperparameters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the number of neighbors to consider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k-Nearest Neighbors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DE92A-3034-44BD-8874-057431F2EA2C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181312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a </a:t>
            </a:r>
            <a:r>
              <a:rPr lang="en-US" b="1" dirty="0"/>
              <a:t>model</a:t>
            </a:r>
            <a:r>
              <a:rPr lang="en-US" dirty="0"/>
              <a:t> defines the data generation process (i.e. a set or family of parametric probability distributions)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values that give rise to a particular probability distribution in the model family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learning</a:t>
            </a:r>
            <a:r>
              <a:rPr lang="en-US" dirty="0"/>
              <a:t> (aka. estimation) is the process of finding the parameters that best fit the data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parameters of a prior distribution over parameters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0654" y="2197100"/>
            <a:ext cx="5144183" cy="3013914"/>
            <a:chOff x="1816653" y="2197100"/>
            <a:chExt cx="5144183" cy="3013914"/>
          </a:xfrm>
        </p:grpSpPr>
        <p:grpSp>
          <p:nvGrpSpPr>
            <p:cNvPr id="8" name="Group 7"/>
            <p:cNvGrpSpPr/>
            <p:nvPr/>
          </p:nvGrpSpPr>
          <p:grpSpPr>
            <a:xfrm>
              <a:off x="1816653" y="2197100"/>
              <a:ext cx="4491117" cy="3013914"/>
              <a:chOff x="-587970" y="3521691"/>
              <a:chExt cx="4491117" cy="301391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" name="Content Placeholder 5"/>
              <p:cNvSpPr txBox="1">
                <a:spLocks/>
              </p:cNvSpPr>
              <p:nvPr/>
            </p:nvSpPr>
            <p:spPr>
              <a:xfrm>
                <a:off x="36348" y="3521691"/>
                <a:ext cx="3866799" cy="2041567"/>
              </a:xfrm>
              <a:prstGeom prst="rect">
                <a:avLst/>
              </a:prstGeom>
              <a:grpFill/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If “learning” is all about picking the best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parameters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 how do we pick the best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hyperparameters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?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" name="Left Arrow 9"/>
              <p:cNvSpPr/>
              <p:nvPr/>
            </p:nvSpPr>
            <p:spPr>
              <a:xfrm rot="18853919">
                <a:off x="-815090" y="5825908"/>
                <a:ext cx="936817" cy="482578"/>
              </a:xfrm>
              <a:prstGeom prst="leftArrow">
                <a:avLst/>
              </a:prstGeom>
              <a:grpFill/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11" name="Left Arrow 10"/>
            <p:cNvSpPr/>
            <p:nvPr/>
          </p:nvSpPr>
          <p:spPr>
            <a:xfrm rot="14034821">
              <a:off x="6251138" y="4490107"/>
              <a:ext cx="936817" cy="482578"/>
            </a:xfrm>
            <a:prstGeom prst="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7FBB22-D1E8-41DA-A5D2-468D84608736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154470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dirty="0"/>
              <a:t>Two </a:t>
            </a:r>
            <a:r>
              <a:rPr lang="en-US" i="1" dirty="0"/>
              <a:t>very</a:t>
            </a:r>
            <a:r>
              <a:rPr lang="en-US" dirty="0"/>
              <a:t> similar definitions: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selection </a:t>
            </a:r>
            <a:r>
              <a:rPr lang="en-US" dirty="0"/>
              <a:t>is the process by which we choose the “best” model from among a set of candidates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</a:t>
            </a:r>
            <a:r>
              <a:rPr lang="en-US" b="1" dirty="0"/>
              <a:t> optimization </a:t>
            </a:r>
            <a:r>
              <a:rPr lang="en-US" dirty="0"/>
              <a:t>is the process by which we choose the “best” </a:t>
            </a:r>
            <a:r>
              <a:rPr lang="en-US" dirty="0" err="1"/>
              <a:t>hyperparameters</a:t>
            </a:r>
            <a:r>
              <a:rPr lang="en-US" dirty="0"/>
              <a:t> from among a set of candidates </a:t>
            </a:r>
            <a:r>
              <a:rPr lang="en-US" b="1" dirty="0"/>
              <a:t>(could be called a special case of model selection) </a:t>
            </a: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r>
              <a:rPr lang="en-US" b="1" dirty="0"/>
              <a:t>Both</a:t>
            </a:r>
            <a:r>
              <a:rPr lang="en-US" dirty="0"/>
              <a:t> assume access to a function capable of measuring the quality of a model</a:t>
            </a:r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r>
              <a:rPr lang="en-US" b="1" dirty="0"/>
              <a:t>Both</a:t>
            </a:r>
            <a:r>
              <a:rPr lang="en-US" dirty="0"/>
              <a:t> are typically done “outside” the main training algorithm --- typically training is treated as a black box</a:t>
            </a: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C4F32-059B-4576-A22B-AA9840838F4D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682493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585226-3CB9-3A44-9625-85312560DB35}"/>
              </a:ext>
            </a:extLst>
          </p:cNvPr>
          <p:cNvGraphicFramePr>
            <a:graphicFrameLocks noGrp="1"/>
          </p:cNvGraphicFramePr>
          <p:nvPr/>
        </p:nvGraphicFramePr>
        <p:xfrm>
          <a:off x="831809" y="1127725"/>
          <a:ext cx="10542147" cy="5057327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2068803">
                  <a:extLst>
                    <a:ext uri="{9D8B030D-6E8A-4147-A177-3AD203B41FA5}">
                      <a16:colId xmlns:a16="http://schemas.microsoft.com/office/drawing/2014/main" val="619151497"/>
                    </a:ext>
                  </a:extLst>
                </a:gridCol>
                <a:gridCol w="2734746">
                  <a:extLst>
                    <a:ext uri="{9D8B030D-6E8A-4147-A177-3AD203B41FA5}">
                      <a16:colId xmlns:a16="http://schemas.microsoft.com/office/drawing/2014/main" val="198239806"/>
                    </a:ext>
                  </a:extLst>
                </a:gridCol>
                <a:gridCol w="3123869">
                  <a:extLst>
                    <a:ext uri="{9D8B030D-6E8A-4147-A177-3AD203B41FA5}">
                      <a16:colId xmlns:a16="http://schemas.microsoft.com/office/drawing/2014/main" val="4260553970"/>
                    </a:ext>
                  </a:extLst>
                </a:gridCol>
                <a:gridCol w="2614729">
                  <a:extLst>
                    <a:ext uri="{9D8B030D-6E8A-4147-A177-3AD203B41FA5}">
                      <a16:colId xmlns:a16="http://schemas.microsoft.com/office/drawing/2014/main" val="2248865588"/>
                    </a:ext>
                  </a:extLst>
                </a:gridCol>
              </a:tblGrid>
              <a:tr h="4959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081344"/>
                  </a:ext>
                </a:extLst>
              </a:tr>
              <a:tr h="1115925">
                <a:tc>
                  <a:txBody>
                    <a:bodyPr/>
                    <a:lstStyle/>
                    <a:p>
                      <a:r>
                        <a:rPr lang="en-US" sz="2000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training dataset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hyperparameters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best model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pick the best model parameters by learning on the training dataset for a fixed set of hyperparameters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60095"/>
                  </a:ext>
                </a:extLst>
              </a:tr>
              <a:tr h="1363909">
                <a:tc>
                  <a:txBody>
                    <a:bodyPr/>
                    <a:lstStyle/>
                    <a:p>
                      <a:r>
                        <a:rPr lang="en-US" sz="2000" dirty="0"/>
                        <a:t>Hyperparameter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training dataset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validation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best hyperparameters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pick the best hyperparameters by learning on the training data and evaluating error on the validation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59135"/>
                  </a:ext>
                </a:extLst>
              </a:tr>
              <a:tr h="52290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99681"/>
                  </a:ext>
                </a:extLst>
              </a:tr>
              <a:tr h="1363909">
                <a:tc>
                  <a:txBody>
                    <a:bodyPr/>
                    <a:lstStyle/>
                    <a:p>
                      <a:r>
                        <a:rPr lang="en-US" sz="2000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test dataset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hypothesis (i.e. fixed model parameters)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test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evaluate a hypothesis corresponding to a decision rule with fixed model parameters on a test dataset to obtain test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980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3C30A9-BCB9-421C-8E04-2C2484ED2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65351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F519-2B0F-456D-AF1A-7BB5751B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Cases of k-NN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BD2E7-1540-4A30-AD1F-30DCCF62C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k=1: Nearest Neighbor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B7A356-E009-4909-8440-6E3695F0A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k=N: Majority Vote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B936E3-8FE6-4404-8142-98E60EB4FB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D3135-3DE5-4050-A6AF-956803C0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D50B05A8-0CD7-44E7-A808-E1336CF3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61" y="1781605"/>
            <a:ext cx="5922950" cy="4442213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99CC9E0-DB8F-41AE-9BBC-6ACC2CFD6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" y="1781605"/>
            <a:ext cx="5922950" cy="4442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26280-6BD2-4894-A0EC-F4685D20FD4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181409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488579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75336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87DA4B-601F-A048-AFC5-73FCF27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5" y="-29860"/>
            <a:ext cx="2907694" cy="218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B7171-F189-D149-BB8A-870632DD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19" y="-11857"/>
            <a:ext cx="2975428" cy="223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C9946-F448-E446-9C05-BDEEC945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k-NN:  Choosing k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F1592F-FCEF-4A49-80CD-EC82E73E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1" y="5818623"/>
            <a:ext cx="7924800" cy="1039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Fisher Iris Data: varying the value of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F051-F81D-CC41-AF85-1EB6FF83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6F5C8-A8D4-064D-9896-5E32D05D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61" y="1210760"/>
            <a:ext cx="58547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EB27C-F6D6-42D8-BB13-792C3261D50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968458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87DA4B-601F-A048-AFC5-73FCF27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6" y="-29860"/>
            <a:ext cx="2907695" cy="218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B7171-F189-D149-BB8A-870632DD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19" y="-11857"/>
            <a:ext cx="2975428" cy="223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C9946-F448-E446-9C05-BDEEC945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k-NN:  Choosing k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F1592F-FCEF-4A49-80CD-EC82E73E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1" y="5818623"/>
            <a:ext cx="7924800" cy="1039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Gaussian Data: varying the value of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F051-F81D-CC41-AF85-1EB6FF83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6F5C8-A8D4-064D-9896-5E32D05D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61" y="1210760"/>
            <a:ext cx="58547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6F2AB1-7913-48A1-95E5-6D6A8B6BBCE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1808352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90E7-8ECA-4BE3-92BD-4B639E8D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Why do we need validation?</a:t>
            </a:r>
          </a:p>
          <a:p>
            <a:pPr lvl="1" fontAlgn="ctr"/>
            <a:r>
              <a:rPr lang="en-US" dirty="0"/>
              <a:t>Choose hyperparameters</a:t>
            </a:r>
          </a:p>
          <a:p>
            <a:pPr lvl="1" fontAlgn="ctr"/>
            <a:r>
              <a:rPr lang="en-US" dirty="0"/>
              <a:t>Choose technique</a:t>
            </a:r>
          </a:p>
          <a:p>
            <a:pPr lvl="1" fontAlgn="ctr"/>
            <a:r>
              <a:rPr lang="en-US" dirty="0"/>
              <a:t>Help make any choices beyond our parameters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But now, we have another choice to make!</a:t>
            </a:r>
          </a:p>
          <a:p>
            <a:pPr lvl="1" fontAlgn="ctr"/>
            <a:r>
              <a:rPr lang="en-US" dirty="0"/>
              <a:t>How do we split training and validation?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Trade-offs</a:t>
            </a:r>
          </a:p>
          <a:p>
            <a:pPr lvl="1" fontAlgn="ctr"/>
            <a:r>
              <a:rPr lang="en-US" dirty="0"/>
              <a:t>More held-out data, better meaning behind validation numbers</a:t>
            </a:r>
          </a:p>
          <a:p>
            <a:pPr lvl="1" fontAlgn="ctr"/>
            <a:r>
              <a:rPr lang="en-US" dirty="0"/>
              <a:t>More held-out data, less data to train 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4FC1-D4B0-4D3A-9541-EC0A582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0C6F-D577-427E-865D-A9126793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or False:</a:t>
            </a:r>
          </a:p>
          <a:p>
            <a:r>
              <a:rPr lang="en-US" dirty="0"/>
              <a:t>For any dataset, you can find a decision tree that can perfectly classify the training data?</a:t>
            </a:r>
          </a:p>
        </p:txBody>
      </p:sp>
    </p:spTree>
    <p:extLst>
      <p:ext uri="{BB962C8B-B14F-4D97-AF65-F5344CB8AC3E}">
        <p14:creationId xmlns:p14="http://schemas.microsoft.com/office/powerpoint/2010/main" val="3188733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143001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K-fold cross-validation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Create K-fold partition of the dataset.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Do K runs: train using K-1 partitions and calculate validation error on remaining partition (rotating validation partition on each run).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Report average validation error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4920" y="3810000"/>
            <a:ext cx="7660681" cy="2971800"/>
            <a:chOff x="1330919" y="3657600"/>
            <a:chExt cx="7660681" cy="2971800"/>
          </a:xfrm>
        </p:grpSpPr>
        <p:sp>
          <p:nvSpPr>
            <p:cNvPr id="19" name="TextBox 18"/>
            <p:cNvSpPr txBox="1"/>
            <p:nvPr/>
          </p:nvSpPr>
          <p:spPr>
            <a:xfrm>
              <a:off x="7885913" y="3657600"/>
              <a:ext cx="1105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validation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330919" y="3657600"/>
              <a:ext cx="6593881" cy="2971800"/>
              <a:chOff x="1330919" y="3657600"/>
              <a:chExt cx="6593881" cy="2971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79806" y="4454104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06460" y="4428226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34125" y="43434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34125" y="49530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30919" y="6183868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K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77000" y="3657600"/>
                <a:ext cx="152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72400" y="3657600"/>
                <a:ext cx="152400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29400" y="3657600"/>
                <a:ext cx="906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training</a:t>
                </a: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657600"/>
                <a:ext cx="4124325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39774" y="6019800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E83023-01F6-417C-989C-E1EC025C922E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21090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0" y="1447801"/>
            <a:ext cx="83352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Leave-one-out (LOO) cross-validation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Special case of K-fold with K=N partitions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Equivalently, train on N-1 samples and validate on only one sample per run for N runs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4" y="3581400"/>
            <a:ext cx="4867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338870" y="5832896"/>
            <a:ext cx="2743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126" y="4191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8126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4920" y="61838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000" y="32766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6400" y="32766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32766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09914" y="32766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9D773-6BA9-4EF8-AC5B-752FF619A0ED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41405456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186" y="1339097"/>
            <a:ext cx="8630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Random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subsampling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Randomly subsample a fixed fraction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(0&lt;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&lt;1)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dataset for validation.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Compute validation error with remaining data as training data.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Repeat K times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Report average validation error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980" y="3933826"/>
            <a:ext cx="50577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3806" y="4682704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0460" y="4656826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755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8755" y="5421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755" y="62600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35052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96400" y="35052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35052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914" y="35052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DD564-B780-4CD2-9790-1D5D43963577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8465106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Say you are choosing amongst 7 discrete values of a decision tree </a:t>
            </a:r>
            <a:r>
              <a:rPr lang="en-US" i="1" dirty="0"/>
              <a:t>mutual information threshold</a:t>
            </a:r>
            <a:r>
              <a:rPr lang="en-US" dirty="0"/>
              <a:t>, and you want to do K=5-fold cross-validation.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How many times do I have to train my model?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7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12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35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  <a:r>
              <a:rPr lang="en-US" sz="2800" baseline="30000" dirty="0"/>
              <a:t>7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91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Say you are choosing amongst 7 discrete values of a decision tree </a:t>
            </a:r>
            <a:r>
              <a:rPr lang="en-US" i="1" dirty="0"/>
              <a:t>mutual information threshold</a:t>
            </a:r>
            <a:r>
              <a:rPr lang="en-US" dirty="0"/>
              <a:t>, and you want to do K=5-fold cross-validation.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How many times do I have to train my model?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7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12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35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  <a:r>
              <a:rPr lang="en-US" sz="2800" baseline="30000" dirty="0"/>
              <a:t>7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8B0FF-1B79-60B1-0D59-1EACDF9CDBA6}"/>
              </a:ext>
            </a:extLst>
          </p:cNvPr>
          <p:cNvSpPr/>
          <p:nvPr/>
        </p:nvSpPr>
        <p:spPr>
          <a:xfrm>
            <a:off x="283169" y="3333135"/>
            <a:ext cx="2300748" cy="17875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58198-3BB4-EF3D-6D11-D8B38DA06C13}"/>
              </a:ext>
            </a:extLst>
          </p:cNvPr>
          <p:cNvSpPr/>
          <p:nvPr/>
        </p:nvSpPr>
        <p:spPr>
          <a:xfrm>
            <a:off x="283169" y="5574890"/>
            <a:ext cx="2300748" cy="5157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05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WARNING (again):</a:t>
            </a:r>
            <a:endParaRPr lang="en-US" dirty="0"/>
          </a:p>
          <a:p>
            <a:pPr lvl="1" defTabSz="914400">
              <a:spcBef>
                <a:spcPts val="0"/>
              </a:spcBef>
              <a:defRPr/>
            </a:pPr>
            <a:r>
              <a:rPr lang="en-US" dirty="0"/>
              <a:t>This</a:t>
            </a:r>
            <a:r>
              <a:rPr lang="en-US" b="1" dirty="0"/>
              <a:t> </a:t>
            </a:r>
            <a:r>
              <a:rPr lang="en-US" dirty="0"/>
              <a:t>section is only scratching the surface!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dirty="0"/>
              <a:t>Lots of methods for </a:t>
            </a:r>
            <a:r>
              <a:rPr lang="en-US" dirty="0" err="1"/>
              <a:t>hyperparameter</a:t>
            </a:r>
            <a:r>
              <a:rPr lang="en-US" dirty="0"/>
              <a:t> optimization: (to talk about later)</a:t>
            </a:r>
          </a:p>
          <a:p>
            <a:pPr lvl="2" defTabSz="914400">
              <a:spcBef>
                <a:spcPts val="0"/>
              </a:spcBef>
              <a:defRPr/>
            </a:pPr>
            <a:r>
              <a:rPr lang="en-US" dirty="0"/>
              <a:t>Grid search</a:t>
            </a:r>
          </a:p>
          <a:p>
            <a:pPr lvl="2" defTabSz="914400">
              <a:spcBef>
                <a:spcPts val="0"/>
              </a:spcBef>
              <a:defRPr/>
            </a:pPr>
            <a:r>
              <a:rPr lang="en-US" dirty="0"/>
              <a:t>Random search</a:t>
            </a:r>
          </a:p>
          <a:p>
            <a:pPr lvl="2" defTabSz="914400">
              <a:spcBef>
                <a:spcPts val="0"/>
              </a:spcBef>
              <a:defRPr/>
            </a:pPr>
            <a:r>
              <a:rPr lang="en-US" dirty="0"/>
              <a:t>Bayesian optimization</a:t>
            </a:r>
          </a:p>
          <a:p>
            <a:pPr lvl="2" defTabSz="914400">
              <a:spcBef>
                <a:spcPts val="0"/>
              </a:spcBef>
              <a:defRPr/>
            </a:pPr>
            <a:r>
              <a:rPr lang="en-US" dirty="0"/>
              <a:t>Graduate-student descent</a:t>
            </a:r>
          </a:p>
          <a:p>
            <a:pPr lvl="2" defTabSz="914400">
              <a:spcBef>
                <a:spcPts val="0"/>
              </a:spcBef>
              <a:defRPr/>
            </a:pPr>
            <a:r>
              <a:rPr lang="mr-IN" dirty="0"/>
              <a:t>…</a:t>
            </a:r>
            <a:endParaRPr lang="en-US" dirty="0"/>
          </a:p>
          <a:p>
            <a:pPr lvl="2" defTabSz="914400">
              <a:spcBef>
                <a:spcPts val="0"/>
              </a:spcBef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Main Takeaway</a:t>
            </a:r>
            <a:r>
              <a:rPr lang="en-US" dirty="0"/>
              <a:t>: 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dirty="0"/>
              <a:t>Model selection / </a:t>
            </a:r>
            <a:r>
              <a:rPr lang="en-US" dirty="0" err="1"/>
              <a:t>hyperparameter</a:t>
            </a:r>
            <a:r>
              <a:rPr lang="en-US" dirty="0"/>
              <a:t> optimization is just another form of learning</a:t>
            </a:r>
          </a:p>
          <a:p>
            <a:pPr lvl="2" defTabSz="914400">
              <a:spcBef>
                <a:spcPts val="0"/>
              </a:spcBef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8E76E-81BD-4B01-B8DB-E26DD31CDE6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6035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</p:spTree>
    <p:extLst>
      <p:ext uri="{BB962C8B-B14F-4D97-AF65-F5344CB8AC3E}">
        <p14:creationId xmlns:p14="http://schemas.microsoft.com/office/powerpoint/2010/main" val="33383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5AAB4C17-88DD-4954-8827-DB44CA72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02489EBB-DAE9-46DD-8D39-4E37E7E8D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Need distance function! 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1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68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3020</Words>
  <Application>Microsoft Office PowerPoint</Application>
  <PresentationFormat>Widescreen</PresentationFormat>
  <Paragraphs>610</Paragraphs>
  <Slides>65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85" baseType="lpstr">
      <vt:lpstr>Arial</vt:lpstr>
      <vt:lpstr>Calibri</vt:lpstr>
      <vt:lpstr>Calibri Light</vt:lpstr>
      <vt:lpstr>Cambria Math</vt:lpstr>
      <vt:lpstr>Candara</vt:lpstr>
      <vt:lpstr>CMEX10</vt:lpstr>
      <vt:lpstr>CMMI10</vt:lpstr>
      <vt:lpstr>CMMI7</vt:lpstr>
      <vt:lpstr>CMR10</vt:lpstr>
      <vt:lpstr>CMR12</vt:lpstr>
      <vt:lpstr>CMR7</vt:lpstr>
      <vt:lpstr>CMSY10ORIG</vt:lpstr>
      <vt:lpstr>CMSY7</vt:lpstr>
      <vt:lpstr>Comic Sans MS</vt:lpstr>
      <vt:lpstr>Rockwell</vt:lpstr>
      <vt:lpstr>Times New Roman</vt:lpstr>
      <vt:lpstr>Wingdings</vt:lpstr>
      <vt:lpstr>Office Theme</vt:lpstr>
      <vt:lpstr>1_Office Theme</vt:lpstr>
      <vt:lpstr>3_Office Theme</vt:lpstr>
      <vt:lpstr>  10-315 Introduction to ML  Nearest Neighbor and Model Selection</vt:lpstr>
      <vt:lpstr>Decision Trees with Continuous Features</vt:lpstr>
      <vt:lpstr>Decision Trees with Continuous Features</vt:lpstr>
      <vt:lpstr>Poll 1</vt:lpstr>
      <vt:lpstr>Poll 1</vt:lpstr>
      <vt:lpstr>Poll 2</vt:lpstr>
      <vt:lpstr>Nearest Neighbor Classifier</vt:lpstr>
      <vt:lpstr>Nearest Neighbor Classifier</vt:lpstr>
      <vt:lpstr>Nearest Neighbor Classification</vt:lpstr>
      <vt:lpstr>Fisher Iris Dataset</vt:lpstr>
      <vt:lpstr>Fisher Iris Dataset</vt:lpstr>
      <vt:lpstr>Nearest Neighbor on Fisher Iris Data</vt:lpstr>
      <vt:lpstr>Nearest Neighbor on Fisher Iris Data</vt:lpstr>
      <vt:lpstr>Poll 3</vt:lpstr>
      <vt:lpstr>Poll 3</vt:lpstr>
      <vt:lpstr>Decision Boundaries</vt:lpstr>
      <vt:lpstr>Decision Boundaries</vt:lpstr>
      <vt:lpstr>Nearest Neighbor Decision Boundary</vt:lpstr>
      <vt:lpstr>Poll 4</vt:lpstr>
      <vt:lpstr>Poll 4</vt:lpstr>
      <vt:lpstr>Nearest Neighbor on Fisher Iris Data</vt:lpstr>
      <vt:lpstr>Nearest Neighbor on Gaussian Data</vt:lpstr>
      <vt:lpstr>Nearest Neighbor on Gaussian Data</vt:lpstr>
      <vt:lpstr>kNN classifier (k=5)</vt:lpstr>
      <vt:lpstr>Nearest Neighbor Classification</vt:lpstr>
      <vt:lpstr>k-Nearest Neighbor Classification</vt:lpstr>
      <vt:lpstr>1-Nearest Neighbor (kNN) classifier </vt:lpstr>
      <vt:lpstr>2-Nearest Neighbor (kNN) classifier </vt:lpstr>
      <vt:lpstr>3-Nearest Neighbor (kNN) classifier </vt:lpstr>
      <vt:lpstr>5-Nearest Neighbor (kNN) classifier </vt:lpstr>
      <vt:lpstr>What is the best k?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k-NN: Remarks</vt:lpstr>
      <vt:lpstr>k-NN: Remarks</vt:lpstr>
      <vt:lpstr>k-NN: Remarks</vt:lpstr>
      <vt:lpstr>Poll 5 (train) and Poll 6 (predict)</vt:lpstr>
      <vt:lpstr>Poll 5 (train) and Poll 6 (predict)</vt:lpstr>
      <vt:lpstr>k-NN: Remarks</vt:lpstr>
      <vt:lpstr>k-NN: Remarks</vt:lpstr>
      <vt:lpstr>Model Selection</vt:lpstr>
      <vt:lpstr>Model Selection</vt:lpstr>
      <vt:lpstr>Model Selection</vt:lpstr>
      <vt:lpstr>Model Selection</vt:lpstr>
      <vt:lpstr>Model Selection</vt:lpstr>
      <vt:lpstr>Model Selection</vt:lpstr>
      <vt:lpstr>Model Selection</vt:lpstr>
      <vt:lpstr>Experimental Design</vt:lpstr>
      <vt:lpstr>Special Cases of k-NN</vt:lpstr>
      <vt:lpstr>Example of Hyperparameter Optimization</vt:lpstr>
      <vt:lpstr>Example of Hyperparameter Optimization</vt:lpstr>
      <vt:lpstr>k-NN:  Choosing k</vt:lpstr>
      <vt:lpstr>k-NN:  Choosing k</vt:lpstr>
      <vt:lpstr>Validation</vt:lpstr>
      <vt:lpstr>Cross-validation</vt:lpstr>
      <vt:lpstr>Cross-validation</vt:lpstr>
      <vt:lpstr>Cross-validation</vt:lpstr>
      <vt:lpstr>Poll 7</vt:lpstr>
      <vt:lpstr>Poll 7</vt:lpstr>
      <vt:lpstr>Model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93</cp:revision>
  <dcterms:created xsi:type="dcterms:W3CDTF">2020-05-18T13:01:09Z</dcterms:created>
  <dcterms:modified xsi:type="dcterms:W3CDTF">2023-02-28T19:02:18Z</dcterms:modified>
</cp:coreProperties>
</file>