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1268" r:id="rId2"/>
    <p:sldId id="2351" r:id="rId3"/>
    <p:sldId id="2327" r:id="rId4"/>
    <p:sldId id="2333" r:id="rId5"/>
    <p:sldId id="2334" r:id="rId6"/>
    <p:sldId id="2335" r:id="rId7"/>
    <p:sldId id="2336" r:id="rId8"/>
    <p:sldId id="2340" r:id="rId9"/>
    <p:sldId id="2337" r:id="rId10"/>
    <p:sldId id="2341" r:id="rId11"/>
    <p:sldId id="2342" r:id="rId12"/>
    <p:sldId id="2338" r:id="rId13"/>
    <p:sldId id="2190" r:id="rId14"/>
    <p:sldId id="2196" r:id="rId15"/>
    <p:sldId id="2328" r:id="rId16"/>
    <p:sldId id="2329" r:id="rId17"/>
    <p:sldId id="2330" r:id="rId18"/>
    <p:sldId id="2331" r:id="rId19"/>
    <p:sldId id="2332" r:id="rId20"/>
    <p:sldId id="2344" r:id="rId21"/>
    <p:sldId id="2345" r:id="rId22"/>
    <p:sldId id="2194" r:id="rId23"/>
    <p:sldId id="2193" r:id="rId24"/>
    <p:sldId id="2195" r:id="rId25"/>
    <p:sldId id="2350" r:id="rId26"/>
    <p:sldId id="2343" r:id="rId27"/>
    <p:sldId id="2197" r:id="rId28"/>
    <p:sldId id="2198" r:id="rId29"/>
    <p:sldId id="2199" r:id="rId30"/>
    <p:sldId id="2206" r:id="rId31"/>
    <p:sldId id="2357" r:id="rId32"/>
    <p:sldId id="2356" r:id="rId33"/>
    <p:sldId id="2359" r:id="rId34"/>
    <p:sldId id="2360" r:id="rId35"/>
    <p:sldId id="2256" r:id="rId36"/>
    <p:sldId id="2257" r:id="rId37"/>
    <p:sldId id="2349" r:id="rId38"/>
    <p:sldId id="2259" r:id="rId39"/>
    <p:sldId id="2347" r:id="rId40"/>
    <p:sldId id="2348" r:id="rId41"/>
    <p:sldId id="2204" r:id="rId42"/>
    <p:sldId id="2207" r:id="rId43"/>
    <p:sldId id="2258" r:id="rId44"/>
    <p:sldId id="2209" r:id="rId45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19" autoAdjust="0"/>
    <p:restoredTop sz="79774" autoAdjust="0"/>
  </p:normalViewPr>
  <p:slideViewPr>
    <p:cSldViewPr snapToGrid="0">
      <p:cViewPr varScale="1">
        <p:scale>
          <a:sx n="100" d="100"/>
          <a:sy n="100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03T16:33:15.66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11183 1889 1843 0,'0'0'81'0</inkml:trace>
  <inkml:trace contextRef="#ctx0" brushRef="#br0" timeOffset="547.04">11268 1124 2343 0,'-7'-3'52'0,"0"-10"10"0,-4 7 2 0,4-3 2 0,0 6-53 0,3 3-13 0,-10-10 0 0,7 1 0 0,7 9 8 0,-7 0-8 16,-7-3 11-16,0-7-11 0,7 10 0 0,0-6 0 15,3 0 0-15,-3-1 0 0,-7 4 8 0,11-6-8 16,3 9 0-16,0-9 0 0,-7 5 49 0,3-2 7 15,1 3 0-15,3 3 1 0,0 0-4 0,0 0-1 16,-8 0 0-16,1 0 0 0,7 0-35 0,-7 13-7 16,-7-4-2-16,-3 3 0 0,6 17-8 0,-3-4 0 15,-4 6-12-15,-10 0 12 0,0 10-10 0,-4 0 10 16,7 0 0-16,-3 3-9 0,-7 0 9 0,10-1 0 16,4 17 0-16,0-13 0 0,3 3 0 0,4 0-10 15,4-6 10-15,2 0 0 0,8 0-10 0,4-6 10 16,0-4-8-16,-1-2 8 0,11 5 0 0,0-12 0 15,-3 10 0-15,3-16 0 0,4 3 0 0,6 0 0 16,1-7 0-16,-4-2 11 0,0-4-1 0,8-6 0 0,6 4 0 16,-3-14 0-16,-1 4 6 0,5-12 2 0,2 2 0 15,1-9 0-15,-7 9-5 0,3-15-1 0,-3 3 0 0,0-3 0 16,3-7 8-16,-3 4 0 0,-11-10 1 0,4 1 0 16,3-1 12-16,-7-3 3 0,-7 3 0 0,-3-6 0 15,-4 3-2-15,-4 3 0 0,4 1 0 16,-7-1 0-16,-10 6-6 0,3-5-2 0,3-1 0 0,-6 10 0 15,-5-4-15-15,1 4-3 0,4-1-8 0,3 10 12 16,-4-9-12-16,1 9 0 0,-5 3 0 16,8 0 0-16,0 10-13 0,0-7-3 0,-3 7 0 0,-1 0 0 15,8 5-60-15,3 4-13 0,-7 4-3 16,-4 5 0-16,4 0-64 0,3 7-12 16,4 0-4-16,-3 6-597 0,-1-4-120 0</inkml:trace>
  <inkml:trace contextRef="#ctx0" brushRef="#br0" timeOffset="1084.01">11561 1482 1324 0,'0'0'118'0,"0"0"-94"0,-8-4-24 0,8-2 0 0,0 6 217 0,0-3 39 16,-3-6 8-16,3 9 2 0,7-10-213 0,-7 10-42 15,-4-3-11-15,4 3 0 0,0 0 45 0,0 0 7 16,0 0 2-16,0 0 0 0,0 0-34 0,0 0-8 15,11 3 0-15,-4 7-1 0,-3-1-11 0,3 4 0 0,0 5 0 16,0-2 0-16,0 0 0 0,-4 6 0 16,-3 0 0-16,0 9 0 0,4-6 0 0,-4 0 0 0,-7 0 0 15,3 10 0-15,8-10 0 0,-4 0 0 0,-7 6 0 16,0-9 0-16,3 10 0 0,4-10 0 16,4 6 0-16,-4-6 0 0,-4-3 8 0,4 3 0 0,7-10 0 0,0 1 0 15,-3 5 7-15,3-5 1 0,4-4 0 16,3-5 0-16,0 11 19 0,3-15 4 0,-3 3 1 0,1-6 0 15,6 3-18-15,-4-9-3 0,1-1-1 0,0 1 0 16,3 0-10-16,-4-4-8 0,1 0 9 16,-4-5-9-16,0-1 22 0,4 3-2 0,-4-12 0 0,0 6 0 15,-3 0 4-15,3 0 1 0,0-9 0 0,4 3 0 16,-4-4-6-16,0 7-2 0,0-6 0 0,-3 9 0 16,3-6-6-16,-4 2-2 0,1 8 0 0,-4-1 0 15,0 6-9-15,-4 4 8 0,1-1-8 0,0 4 8 16,-4 6-8-16,0 0 8 0,0 0-8 0,0 0 8 15,0 0-17-15,-4 13-4 0,-3-4-1 0,3 4 0 0,1-1 14 16,-4 7 0-16,0 6 0 0,0-6-9 0,7 9 9 0,-4-3 0 16,4 3 0-16,4-6 0 15,6 4 0-15,-3-5 0 0,0 11 0 0,4-13 0 0,3 9 9 0,-3-3-9 16,6 3 12-16,1-6-12 0,0 0 0 0,-1 0 0 16,4 0-12-16,-3 0 3 15,3 0-17-15,-7-6-3 0,4 6-1 0,0-13 0 16,-1 3-114-16,-3-2-22 0,4-10-5 0,-4 0-967 0</inkml:trace>
  <inkml:trace contextRef="#ctx0" brushRef="#br0" timeOffset="1376.14">12485 923 2818 0,'0'0'125'0,"0"0"26"0,0 0-121 0,3 0-30 0,8 7 0 0,0-1 0 16,-1 3 17-16,8 7-2 0,-1 6-1 0,-3 3 0 15,1 6-14-15,-5 7 0 0,1-3-12 0,-4 5 12 16,3 1-10-16,-3 3 10 0,4-9-8 0,0 15 8 16,-8-10 0-16,4 7 0 0,-3 7 0 0,-4-1 0 15,0-3-14-15,0 4-7 0,3-4-2 0,-3 3 0 16,4-12-28-16,-1-4-5 15,1 11-2-15,-1-14 0 0,-3-3-14 0,4 4-2 0,-1-16-1 16,-3 9 0-16,0-6 3 0,0-10 1 0,-3 1 0 16,3-13-873-16</inkml:trace>
  <inkml:trace contextRef="#ctx0" brushRef="#br0" timeOffset="1575.55">12368 1344 2534 0,'0'0'225'0,"0"0"-180"0,0 0-36 0,0 0-9 16,0 0 174-16,0 0 33 0,0 0 6 0,11-3 2 16,3-4-155-16,7 7-32 0,7 0-5 0,4-3-2 15,4-3-6-15,9 3-2 0,1-4 0 16,4 4 0-16,3-6-13 0,3 6 0 0,0-7 0 0,8 4 0 31,-4-6-198-31,10 8-36 0</inkml:trace>
  <inkml:trace contextRef="#ctx0" brushRef="#br1" timeOffset="4716">11102 2877 2016 0,'0'-12'89'0,"-4"8"19"0,-10 4-87 0,7-9-21 0,4 3 0 0,-4-7 0 0,-4 10 136 0,0 3 24 16,8-6 4-16,3 6 0 0,0 0-140 0,0 0-24 15,-7-3-15-15,7 3 3 0,0 0 12 0,0 0-11 0,0 9 11 16,0 7-10-16,0-7 10 0,7 10-8 0,-4 0 8 0,1 3-8 15,-4 9 17-15,7 0 4 0,0 1 1 0,-3 5 0 16,-4 10 18-16,0 7 4 0,0-1 1 16,3 10 0-16,1-7-37 0,-4 7 0 0,-7 6 0 15,0-3 0-15,3 0 0 0,-3 9 0 0,-11-16 0 16,8 4 0-16,6 0-12 0,-6-10 0 0,-8 0 0 16,4-2 0-16,0-4 20 0,3-3 3 0,1-13 1 15,-1 7 0 1,-7-7-132-16,8-9-27 0,10-10-5 0,0-2 0 0</inkml:trace>
  <inkml:trace contextRef="#ctx0" brushRef="#br1" timeOffset="9248.01">11049 2767 633 0,'0'0'56'0,"0"0"-44"0,0 0-12 0,0 0 0 16,0 0 352-16,0 0 68 0,0-6 13 0,0 6 3 15,11-6-260-15,-11 6-52 0,0 0-10 0,0 0-2 16,0 0-65-16,0 0-13 15,0 0-2-15,0 0-1 0,-11 0-23 0,7 6-8 0,4-6 0 0,-10 0 9 16,-4 0-9-16,3 0 0 0,11 0 9 0,-3 0-9 16,-11 6 27-16,3-6 1 0,4 0 0 0,7 0 0 15,0 0 10-15,0 0 2 0,-14 0 1 0,7 0 0 16,7 0-14-16,0 0-3 0,0 0-1 0,0 0 0 16,0 0-7-16,3 3-2 0,1 7 0 0,-1-1 0 15,-6 1 0-15,13-1 0 0,5 4 0 0,2-4 0 16,-3 7-6-16,4-1 0 0,0-2-8 0,3-1 12 15,7 7-12-15,-3-6 0 0,-1 6 8 0,1-1-8 16,0 4 0-16,3-6 11 0,4 3-11 0,3 3 10 16,4 0-10-16,0 0 0 0,-8-3 0 0,1 3-11 0,0 6 11 0,-7 3 0 15,3 0 0-15,0-5 0 0,4 5 0 0,-8-3 0 16,-6 3 0-16,0-5-8 0,-8 5 8 0,1-3 0 16,-8-3 0-16,1 7 0 0,-4-1 0 0,3 0 0 15,-3 1 0-15,-3-1 8 0,-8 0-8 0,8-2 0 16,-1-4 0-16,1 6 0 0,-4-3 0 0,3-3 8 15,1-3-8-15,-1 7 0 0,1-17 0 0,-4 7 0 16,-4-3 0-16,0 2 8 0,8-5-8 0,-11 3 11 16,-7-4-11-16,-1 1 12 0,5-4 4 0,-11 4 0 15,-1-4 1-15,-2 4 0 0,-5-13-9 0,1 9-8 16,3-3 12-16,-7-6-12 0,-3 3 14 0,7-3-4 16,0 7-1-16,3-4 0 0,-7-3-9 0,7 0 0 15,4 0 0-15,3 0 0 0,11 0 0 0,-3 3 0 0,-5-3-10 16,8 0 10-16,7 0-14 0,-3 0 3 0,-4 0 1 15,3 0 0 1,4 0-23-16,3 0-5 0,-3 0-1 0,-3 0 0 16,3 0-101-16,7 0-20 0,0 0-4 0,0 0-675 0,0 0-135 0</inkml:trace>
  <inkml:trace contextRef="#ctx0" brushRef="#br1" timeOffset="9824.85">12104 3507 403 0,'0'0'36'16,"-4"0"-36"-16,-6-3 0 0,3-3 0 0,0 6 476 0,3 0 88 15,1 0 17-15,3 0 4 0,0 0-406 0,0 0-82 16,0 0-16-16,0 0-3 0,0 0-47 0,0 0-10 15,0 0-1-15,0 0-1 0,-4 6-19 0,0-3 0 16,-3 10 0-16,4-4 0 0,-8 4-9 0,4-4 9 16,-3 10-8-16,3-6 8 0,-4 9 0 0,4-4 0 15,0 4 0-15,0 0 0 0,3 6 0 0,-3-6 0 16,4 10 0-16,3-7-8 0,0 3 38 0,0 3 8 16,0-5 2-16,0 5 0 0,3-12-40 0,4 3 0 15,-3-4 0-15,3-5 0 0,-4 0 0 0,5 2 9 0,-1-2-9 16,-4-10 10-16,4 6-2 0,4-9-8 0,-4 0 12 0,3 0-4 15,1-9 5-15,7 6 1 0,-4-7 0 0,7-2 0 16,0-7-14-16,4 0 0 0,-1 4 0 0,1-7 0 16,0 0 0-16,0-3 0 0,-4-1 0 0,0-2 0 15,0 3 0-15,0 3 0 0,-3-6 0 0,-1 3 0 16,-2 6 30-16,-5 0 0 0,1 4 0 0,-8 5 0 16,4-5-17-16,-3 8-3 0,-1 1-1 0,-3 6 0 15,0 0 2-15,0 0 0 0,0 0 0 0,0 0 0 16,0 0-11-16,-3 9 0 0,-1-5 0 0,4 11 0 15,-3-12 0-15,3 10 0 0,0 3 0 0,-4-1 0 16,4 4 0-16,0 0 0 0,-3 3 0 0,3 3 0 16,0 0 0-16,-4 0 0 0,4 3-9 0,0-3 9 0,0 7 0 15,0-4 0-15,-3-3 0 0,3 3 0 16,0-3 0-16,3-3 0 0,1-3 0 0,-1 0 0 0,-3-3 0 16,4-7 0-16,3 0-8 0,-4-2 8 15,4-4-64-15,0 0-10 0,1-6-2 0,2-7-832 16,4 7-168-16</inkml:trace>
  <inkml:trace contextRef="#ctx0" brushRef="#br1" timeOffset="10245.54">12654 3843 2782 0,'0'0'124'0,"0"0"24"0,0 0-118 0,0 0-30 16,0 0 0-16,4-6 0 0,3 2 17 0,3 1-2 0,4-3-1 0,1 3 0 15,-1-3-14-15,7 3-18 0,-4 3 4 0,5-10 1 16,-1 1 13-16,3 6 0 0,1-4 0 0,0-2 0 16,0 3 0-16,-1-4 0 0,1 1 0 0,0-1 0 15,-4 1 10-15,0 6 2 0,-3-10 0 0,-4 4 0 16,3-1 16-16,-3 1 3 0,-3-3 1 0,0-4 0 16,-1 3-9-16,-3 4-2 0,0-7 0 0,-3 1 0 15,-4-7-11-15,3 6-2 0,1-3-8 0,-4-3 12 16,-4 0-12-16,1 0-18 0,-4 3 4 0,-4 1 1 15,1-1 13-15,-4 6-12 0,-4 4 12 0,0-1-12 16,-3 7 24-16,-4 3 6 0,4 0 1 0,-3 10 0 16,-5 2 13-16,1 1 2 0,0-4 1 0,0 13 0 0,-1-3-27 15,1 0-8-15,4 3 0 0,-1 3 0 16,7 3 9-16,1 0-1 0,2 1-8 0,5 2 12 0,-1 6-12 16,11-2 0-16,0-4 8 0,4 7-8 0,6-4 20 15,1 1 0-15,7-4 1 0,-1 1 0 0,4-1 9 0,8-3 2 16,-5-3 0-16,8-3 0 0,0-3-32 0,0 0 0 15,3-3 0-15,4-1 0 16,-1-12-72-16,5 7-21 0,3-7-4 0,0-6-1317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4/3/2023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Course Update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Current Plan (updated)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HW 8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 proposal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9 (online)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HW 10 (written/prog)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Midterm 2</a:t>
            </a:r>
          </a:p>
          <a:p>
            <a:pPr marL="457200" indent="-457200" defTabSz="91440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Mini-project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7860623-9FCB-8A0D-1B32-75AB7D04F6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3735378"/>
              </p:ext>
            </p:extLst>
          </p:nvPr>
        </p:nvGraphicFramePr>
        <p:xfrm>
          <a:off x="5191126" y="262369"/>
          <a:ext cx="6718411" cy="6228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773">
                  <a:extLst>
                    <a:ext uri="{9D8B030D-6E8A-4147-A177-3AD203B41FA5}">
                      <a16:colId xmlns:a16="http://schemas.microsoft.com/office/drawing/2014/main" val="26191738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89454543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94593475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775497360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412841756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921663487"/>
                    </a:ext>
                  </a:extLst>
                </a:gridCol>
                <a:gridCol w="959773">
                  <a:extLst>
                    <a:ext uri="{9D8B030D-6E8A-4147-A177-3AD203B41FA5}">
                      <a16:colId xmlns:a16="http://schemas.microsoft.com/office/drawing/2014/main" val="2205759847"/>
                    </a:ext>
                  </a:extLst>
                </a:gridCol>
              </a:tblGrid>
              <a:tr h="529057">
                <a:tc>
                  <a:txBody>
                    <a:bodyPr/>
                    <a:lstStyle/>
                    <a:p>
                      <a:r>
                        <a:rPr lang="en-US" sz="2400" dirty="0"/>
                        <a:t>Sun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448181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  <a:p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B0F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8</a:t>
                      </a:r>
                    </a:p>
                    <a:p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4512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9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HW9</a:t>
                      </a:r>
                    </a:p>
                    <a:p>
                      <a:r>
                        <a:rPr lang="en-US" sz="2400" dirty="0">
                          <a:solidFill>
                            <a:srgbClr val="00B0F0"/>
                          </a:solidFill>
                        </a:rPr>
                        <a:t>HW10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14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15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3523213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HW9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19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Prop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21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HW10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44494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26</a:t>
                      </a:r>
                    </a:p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MT2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556476"/>
                  </a:ext>
                </a:extLst>
              </a:tr>
              <a:tr h="944563">
                <a:tc>
                  <a:txBody>
                    <a:bodyPr/>
                    <a:lstStyle/>
                    <a:p>
                      <a:r>
                        <a:rPr lang="en-US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</a:rPr>
                        <a:t>Proj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525259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14:cNvPr>
              <p14:cNvContentPartPr/>
              <p14:nvPr/>
            </p14:nvContentPartPr>
            <p14:xfrm>
              <a:off x="3860640" y="332280"/>
              <a:ext cx="871920" cy="1192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D827967-1127-F62B-795D-305D8603BF6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51280" y="322920"/>
                <a:ext cx="890640" cy="121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23353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ML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Model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0168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1067885"/>
            <a:ext cx="5874835" cy="5044828"/>
          </a:xfrm>
        </p:spPr>
        <p:txBody>
          <a:bodyPr>
            <a:noAutofit/>
          </a:bodyPr>
          <a:lstStyle/>
          <a:p>
            <a:r>
              <a:rPr lang="en-US" sz="2400" dirty="0"/>
              <a:t>Setup:</a:t>
            </a:r>
          </a:p>
          <a:p>
            <a:pPr lvl="1"/>
            <a:r>
              <a:rPr lang="en-US" dirty="0"/>
              <a:t>Items: </a:t>
            </a:r>
            <a:br>
              <a:rPr lang="en-US" dirty="0"/>
            </a:br>
            <a:r>
              <a:rPr lang="en-US" dirty="0"/>
              <a:t>movies, songs, products, etc.</a:t>
            </a:r>
            <a:br>
              <a:rPr lang="en-US" dirty="0"/>
            </a:br>
            <a:r>
              <a:rPr lang="en-US" dirty="0"/>
              <a:t>(often many thousands)</a:t>
            </a:r>
          </a:p>
          <a:p>
            <a:pPr lvl="1"/>
            <a:r>
              <a:rPr lang="en-US" dirty="0"/>
              <a:t>Users: </a:t>
            </a:r>
            <a:br>
              <a:rPr lang="en-US" dirty="0"/>
            </a:br>
            <a:r>
              <a:rPr lang="en-US" dirty="0"/>
              <a:t>watchers, listeners, purchasers, etc.</a:t>
            </a:r>
            <a:br>
              <a:rPr lang="en-US" dirty="0"/>
            </a:br>
            <a:r>
              <a:rPr lang="en-US" dirty="0"/>
              <a:t>(often many millions)</a:t>
            </a:r>
          </a:p>
          <a:p>
            <a:pPr lvl="1"/>
            <a:r>
              <a:rPr lang="en-US" dirty="0"/>
              <a:t>Feedback: </a:t>
            </a:r>
            <a:br>
              <a:rPr lang="en-US" dirty="0"/>
            </a:br>
            <a:r>
              <a:rPr lang="en-US" dirty="0"/>
              <a:t>5-star ratings, not-clicking ‘next’, purchases, etc.</a:t>
            </a:r>
          </a:p>
          <a:p>
            <a:r>
              <a:rPr lang="en-US" sz="2400" dirty="0"/>
              <a:t>Challenge:</a:t>
            </a:r>
            <a:endParaRPr lang="en-US" dirty="0"/>
          </a:p>
          <a:p>
            <a:pPr lvl="1"/>
            <a:r>
              <a:rPr lang="en-US" dirty="0"/>
              <a:t>Users only rate a small number of items (the user/item rating data is sparse)</a:t>
            </a:r>
          </a:p>
          <a:p>
            <a:pPr lvl="1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182168"/>
              </p:ext>
            </p:extLst>
          </p:nvPr>
        </p:nvGraphicFramePr>
        <p:xfrm>
          <a:off x="7408008" y="496385"/>
          <a:ext cx="4460144" cy="414228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115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5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5588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Doctor Strange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Star Trek: Beyond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sz="2400" dirty="0" err="1"/>
                        <a:t>Zootopia</a:t>
                      </a:r>
                      <a:endParaRPr lang="en-US" sz="2400" dirty="0"/>
                    </a:p>
                  </a:txBody>
                  <a:tcPr vert="vert27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Alita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9624">
                <a:tc>
                  <a:txBody>
                    <a:bodyPr/>
                    <a:lstStyle/>
                    <a:p>
                      <a:r>
                        <a:rPr lang="en-US" sz="2400" dirty="0"/>
                        <a:t>BB-8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7453">
                <a:tc>
                  <a:txBody>
                    <a:bodyPr/>
                    <a:lstStyle/>
                    <a:p>
                      <a:r>
                        <a:rPr lang="en-US" sz="2400" dirty="0"/>
                        <a:t>C-3P0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99D7B1-43DD-45B1-A474-7CE29765C7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31043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495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Item-based (</a:t>
            </a:r>
            <a:r>
              <a:rPr lang="en-US" i="1" dirty="0"/>
              <a:t>Content filtering</a:t>
            </a:r>
            <a:r>
              <a:rPr lang="en-US" dirty="0"/>
              <a:t>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an item, other “close” items have similar values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e.g. Pandora.com, music genome project</a:t>
            </a:r>
            <a:endParaRPr lang="en-US" dirty="0"/>
          </a:p>
          <a:p>
            <a:r>
              <a:rPr lang="en-US" dirty="0"/>
              <a:t>User-based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Features about each user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Given a user, other “close” users have similar preferences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i="1" dirty="0">
                <a:solidFill>
                  <a:schemeClr val="tx1"/>
                </a:solidFill>
              </a:rPr>
              <a:t>Market segmentation</a:t>
            </a:r>
            <a:endParaRPr lang="en-US" i="1" dirty="0"/>
          </a:p>
          <a:p>
            <a:r>
              <a:rPr lang="en-US" dirty="0"/>
              <a:t>Learning user-item relationship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Can be done without features on either user or item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Collaborative filtering techniques</a:t>
            </a:r>
            <a:endParaRPr lang="en-US" i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8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6065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Collaborative Filtering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Everyday Examples of Collaborative Filtering...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Bestseller lists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Top 40 music lists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“recent returns” shelf at the library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Unmarked but well-used paths thru the woods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The printer room at work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“Read any good books lately?”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…</a:t>
            </a:r>
          </a:p>
          <a:p>
            <a:pPr>
              <a:lnSpc>
                <a:spcPct val="120000"/>
              </a:lnSpc>
            </a:pPr>
            <a:r>
              <a:rPr lang="en-US" dirty="0"/>
              <a:t>Common insight: personal tastes are correlated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If Alita and BB-8 both like X and Alita likes Y then BB-8 is more likely to like 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especially (perhaps) if BB-8 knows Alita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from William Cohen</a:t>
            </a:r>
          </a:p>
        </p:txBody>
      </p:sp>
    </p:spTree>
    <p:extLst>
      <p:ext uri="{BB962C8B-B14F-4D97-AF65-F5344CB8AC3E}">
        <p14:creationId xmlns:p14="http://schemas.microsoft.com/office/powerpoint/2010/main" val="2365410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50724" y="1197618"/>
            <a:ext cx="5386917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889110" y="1195635"/>
            <a:ext cx="5389033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031" y="2018172"/>
            <a:ext cx="4663589" cy="41760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1F6E876-F019-18B9-9CC9-9954D760F078}"/>
              </a:ext>
            </a:extLst>
          </p:cNvPr>
          <p:cNvGrpSpPr/>
          <p:nvPr/>
        </p:nvGrpSpPr>
        <p:grpSpPr>
          <a:xfrm>
            <a:off x="6005137" y="2018172"/>
            <a:ext cx="5210925" cy="4176074"/>
            <a:chOff x="5168437" y="2124075"/>
            <a:chExt cx="4566114" cy="352425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2F6121-7DA1-B313-CEC9-164EEFA0DD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80A53C-D9F7-CFCF-FCCE-2D6B23556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7594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990969" y="848236"/>
            <a:ext cx="4040188" cy="639762"/>
          </a:xfrm>
        </p:spPr>
        <p:txBody>
          <a:bodyPr/>
          <a:lstStyle/>
          <a:p>
            <a:r>
              <a:rPr lang="en-US" b="0" dirty="0"/>
              <a:t>1. Neighborhood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62" y="1487998"/>
            <a:ext cx="5277338" cy="4725664"/>
          </a:xfrm>
          <a:prstGeom prst="rect">
            <a:avLst/>
          </a:prstGeom>
        </p:spPr>
      </p:pic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7228904" y="1849096"/>
            <a:ext cx="4705921" cy="427116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 the figure, assume that a green line indicates the movie was </a:t>
            </a:r>
            <a:r>
              <a:rPr lang="en-US" b="1" dirty="0"/>
              <a:t>watched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Algorithm: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Find</a:t>
            </a:r>
            <a:r>
              <a:rPr lang="en-US" dirty="0"/>
              <a:t> </a:t>
            </a:r>
            <a:r>
              <a:rPr lang="en-US" b="1" dirty="0"/>
              <a:t>neighbors</a:t>
            </a:r>
            <a:r>
              <a:rPr lang="en-US" dirty="0"/>
              <a:t> based on similarity of movie preferences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Recommend</a:t>
            </a:r>
            <a:r>
              <a:rPr lang="en-US" dirty="0"/>
              <a:t> movies that those neighbors watched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</p:spTree>
    <p:extLst>
      <p:ext uri="{BB962C8B-B14F-4D97-AF65-F5344CB8AC3E}">
        <p14:creationId xmlns:p14="http://schemas.microsoft.com/office/powerpoint/2010/main" val="3554498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Collaborative Filtering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69026" y="814693"/>
            <a:ext cx="4041775" cy="639762"/>
          </a:xfrm>
        </p:spPr>
        <p:txBody>
          <a:bodyPr/>
          <a:lstStyle/>
          <a:p>
            <a:r>
              <a:rPr lang="en-US" b="0" dirty="0"/>
              <a:t>2. Latent Factor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et al. (2009)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530942" y="1454455"/>
            <a:ext cx="3912437" cy="4659148"/>
          </a:xfrm>
        </p:spPr>
        <p:txBody>
          <a:bodyPr>
            <a:normAutofit/>
          </a:bodyPr>
          <a:lstStyle/>
          <a:p>
            <a:r>
              <a:rPr lang="en-US" dirty="0"/>
              <a:t>Assume that both movies and users can be mapped to the same </a:t>
            </a:r>
            <a:r>
              <a:rPr lang="en-US" b="1" dirty="0"/>
              <a:t>feature space</a:t>
            </a:r>
            <a:endParaRPr lang="en-US" dirty="0"/>
          </a:p>
          <a:p>
            <a:r>
              <a:rPr lang="en-US" b="1" dirty="0"/>
              <a:t>Recommend</a:t>
            </a:r>
            <a:r>
              <a:rPr lang="en-US" dirty="0"/>
              <a:t> a movie based on its </a:t>
            </a:r>
            <a:r>
              <a:rPr lang="en-US" b="1" dirty="0"/>
              <a:t>proximity</a:t>
            </a:r>
            <a:r>
              <a:rPr lang="en-US" dirty="0"/>
              <a:t> to the user in the feature (latent) space</a:t>
            </a:r>
          </a:p>
          <a:p>
            <a:r>
              <a:rPr lang="en-US" b="1" dirty="0"/>
              <a:t>Example algorithm</a:t>
            </a:r>
            <a:r>
              <a:rPr lang="en-US" dirty="0"/>
              <a:t>: Matrix Factorization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CD03A5-E9A6-C555-87F3-4F1B53EAAB7B}"/>
              </a:ext>
            </a:extLst>
          </p:cNvPr>
          <p:cNvGrpSpPr/>
          <p:nvPr/>
        </p:nvGrpSpPr>
        <p:grpSpPr>
          <a:xfrm>
            <a:off x="5685675" y="1607719"/>
            <a:ext cx="5458576" cy="4352619"/>
            <a:chOff x="5168437" y="2124075"/>
            <a:chExt cx="4566114" cy="35242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3309FE2-197F-BAB0-B2E7-DB4A5AEBD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0D7BD9-31C6-64A1-394E-79525A63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705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Dimensionality Reduction</a:t>
            </a: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Recommender Systems</a:t>
            </a:r>
            <a:endParaRPr lang="en-US" sz="2800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K-means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Next time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tx1"/>
                </a:solidFill>
              </a:rPr>
              <a:t>Unsupervised Learning: Clustering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ym typeface="Wingdings" panose="05000000000000000000" pitchFamily="2" charset="2"/>
              </a:rPr>
              <a:t>Gaussian mixture models and expectation maximization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457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57BDE3A-0ABB-87FC-CAF3-F12A40E20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09AE0B8-B9D9-852A-FD83-EC84878A93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51641" b="22441"/>
          <a:stretch/>
        </p:blipFill>
        <p:spPr>
          <a:xfrm>
            <a:off x="4114800" y="1779928"/>
            <a:ext cx="3667125" cy="425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3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C1BCE-D88B-0B42-1D07-27DC679C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97" y="2880174"/>
            <a:ext cx="3566603" cy="25993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52AC7D-2575-5465-7BA7-E338113FCED5}"/>
              </a:ext>
            </a:extLst>
          </p:cNvPr>
          <p:cNvSpPr txBox="1"/>
          <p:nvPr/>
        </p:nvSpPr>
        <p:spPr>
          <a:xfrm>
            <a:off x="552099" y="1505605"/>
            <a:ext cx="36837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Word2vec:</a:t>
            </a:r>
          </a:p>
          <a:p>
            <a:r>
              <a:rPr lang="en-US" sz="2800" dirty="0"/>
              <a:t>Feature space for words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BC39-A9E6-4654-8A56-105AA52AA4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4"/>
          <a:stretch/>
        </p:blipFill>
        <p:spPr>
          <a:xfrm>
            <a:off x="5562248" y="2534587"/>
            <a:ext cx="5505451" cy="348999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2B8EA-089C-0DCE-40D0-C0AD96DC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799" y="1505605"/>
            <a:ext cx="6610351" cy="523220"/>
          </a:xfrm>
        </p:spPr>
        <p:txBody>
          <a:bodyPr/>
          <a:lstStyle/>
          <a:p>
            <a:r>
              <a:rPr lang="en-US" dirty="0"/>
              <a:t>CLIP:</a:t>
            </a:r>
          </a:p>
          <a:p>
            <a:r>
              <a:rPr lang="en-US" dirty="0">
                <a:solidFill>
                  <a:schemeClr val="tx1"/>
                </a:solidFill>
              </a:rPr>
              <a:t>Common feature space for text and images</a:t>
            </a:r>
          </a:p>
        </p:txBody>
      </p:sp>
    </p:spTree>
    <p:extLst>
      <p:ext uri="{BB962C8B-B14F-4D97-AF65-F5344CB8AC3E}">
        <p14:creationId xmlns:p14="http://schemas.microsoft.com/office/powerpoint/2010/main" val="3129751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0965A-7CF0-4D41-BC8C-07C151E6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might low dimensional embeddings be useful?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Example: MNIST digit classification with nearest neighbor</a:t>
            </a:r>
          </a:p>
        </p:txBody>
      </p:sp>
      <p:pic>
        <p:nvPicPr>
          <p:cNvPr id="4" name="Picture 2" descr="Image result for mnist dataset">
            <a:extLst>
              <a:ext uri="{FF2B5EF4-FFF2-40B4-BE49-F238E27FC236}">
                <a16:creationId xmlns:a16="http://schemas.microsoft.com/office/drawing/2014/main" id="{D519920E-0E7F-4FBA-947D-3467B077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59" y="2609847"/>
            <a:ext cx="5088481" cy="407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F862C-C90D-4EE5-86A4-0E6223B08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25" y="3152717"/>
            <a:ext cx="457203" cy="428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3427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0965A-7CF0-4D41-BC8C-07C151E65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might low dimensional embeddings be useful?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Example: MNIST digit classification with nearest neighbor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397AE8-2EF9-41E0-B692-477B3E31E1CD}"/>
              </a:ext>
            </a:extLst>
          </p:cNvPr>
          <p:cNvGrpSpPr/>
          <p:nvPr/>
        </p:nvGrpSpPr>
        <p:grpSpPr>
          <a:xfrm>
            <a:off x="4193482" y="2445604"/>
            <a:ext cx="3436043" cy="3299218"/>
            <a:chOff x="5244527" y="2200564"/>
            <a:chExt cx="4281286" cy="4208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222D73-956E-4260-8BBB-F762DF5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527" y="2200564"/>
              <a:ext cx="4281286" cy="4208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0B4B4C-BF8F-4FD4-AB67-0EB7A4FB7558}"/>
                </a:ext>
              </a:extLst>
            </p:cNvPr>
            <p:cNvSpPr/>
            <p:nvPr/>
          </p:nvSpPr>
          <p:spPr>
            <a:xfrm>
              <a:off x="5486400" y="2200564"/>
              <a:ext cx="353961" cy="3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EBA007-991E-429C-A489-C6589D6D6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25" y="3152717"/>
            <a:ext cx="457203" cy="42862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504E25-21A3-484E-A3A8-C0639B581391}"/>
              </a:ext>
            </a:extLst>
          </p:cNvPr>
          <p:cNvSpPr txBox="1"/>
          <p:nvPr/>
        </p:nvSpPr>
        <p:spPr>
          <a:xfrm>
            <a:off x="462704" y="6490869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Hinton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Salakhutdinov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313.5786 (2006): 504-507.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Measure of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0965A-7CF0-4D41-BC8C-07C151E65A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6279354" cy="2039539"/>
              </a:xfrm>
            </p:spPr>
            <p:txBody>
              <a:bodyPr/>
              <a:lstStyle/>
              <a:p>
                <a:r>
                  <a:rPr lang="en-US" dirty="0"/>
                  <a:t>We’ve been using Euclidean distance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𝐮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Cosine similarity</a:t>
                </a: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To vectors are similar if the angle between them is small</a:t>
                </a:r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30965A-7CF0-4D41-BC8C-07C151E65A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6279354" cy="2039539"/>
              </a:xfrm>
              <a:blipFill>
                <a:blip r:embed="rId2"/>
                <a:stretch>
                  <a:fillRect l="-2039" t="-5090" b="-6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17397AE8-2EF9-41E0-B692-477B3E31E1CD}"/>
              </a:ext>
            </a:extLst>
          </p:cNvPr>
          <p:cNvGrpSpPr/>
          <p:nvPr/>
        </p:nvGrpSpPr>
        <p:grpSpPr>
          <a:xfrm>
            <a:off x="7358615" y="1113178"/>
            <a:ext cx="4281286" cy="4208437"/>
            <a:chOff x="5244527" y="2200564"/>
            <a:chExt cx="4281286" cy="42084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222D73-956E-4260-8BBB-F762DF5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4527" y="2200564"/>
              <a:ext cx="4281286" cy="42084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0B4B4C-BF8F-4FD4-AB67-0EB7A4FB7558}"/>
                </a:ext>
              </a:extLst>
            </p:cNvPr>
            <p:cNvSpPr/>
            <p:nvPr/>
          </p:nvSpPr>
          <p:spPr>
            <a:xfrm>
              <a:off x="5486400" y="2200564"/>
              <a:ext cx="353961" cy="353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2E1052A-0FE7-48A6-9083-E7805743388E}"/>
              </a:ext>
            </a:extLst>
          </p:cNvPr>
          <p:cNvSpPr txBox="1"/>
          <p:nvPr/>
        </p:nvSpPr>
        <p:spPr>
          <a:xfrm>
            <a:off x="462704" y="6490869"/>
            <a:ext cx="6315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Image: Hinton &amp;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Salakhutdinov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Science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313.5786 (2006): 504-507.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7950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5BC5E-BCEC-45F0-8E96-2A465B53A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Learn a Feature Space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ABC39-A9E6-4654-8A56-105AA52AA4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54" r="55992"/>
          <a:stretch/>
        </p:blipFill>
        <p:spPr>
          <a:xfrm>
            <a:off x="856549" y="2023926"/>
            <a:ext cx="2743552" cy="395193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BC2B8EA-089C-0DCE-40D0-C0AD96DC3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37818"/>
            <a:ext cx="7706076" cy="592475"/>
          </a:xfrm>
        </p:spPr>
        <p:txBody>
          <a:bodyPr/>
          <a:lstStyle/>
          <a:p>
            <a:r>
              <a:rPr lang="en-US" dirty="0"/>
              <a:t>CLIP: Common feature space for text and images</a:t>
            </a:r>
          </a:p>
        </p:txBody>
      </p:sp>
    </p:spTree>
    <p:extLst>
      <p:ext uri="{BB962C8B-B14F-4D97-AF65-F5344CB8AC3E}">
        <p14:creationId xmlns:p14="http://schemas.microsoft.com/office/powerpoint/2010/main" val="2160322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Learning to map items and users to the same feature space</a:t>
            </a:r>
          </a:p>
        </p:txBody>
      </p:sp>
    </p:spTree>
    <p:extLst>
      <p:ext uri="{BB962C8B-B14F-4D97-AF65-F5344CB8AC3E}">
        <p14:creationId xmlns:p14="http://schemas.microsoft.com/office/powerpoint/2010/main" val="4116707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Learning to map items and users to the same lower dimensional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1FC881-BB40-4CA0-AF91-124F53BC2E8F}"/>
              </a:ext>
            </a:extLst>
          </p:cNvPr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Figures from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(2009)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0384BD-182A-4C19-2746-C008DB75CE5A}"/>
              </a:ext>
            </a:extLst>
          </p:cNvPr>
          <p:cNvGrpSpPr/>
          <p:nvPr/>
        </p:nvGrpSpPr>
        <p:grpSpPr>
          <a:xfrm>
            <a:off x="5168437" y="2124075"/>
            <a:ext cx="4566114" cy="3524250"/>
            <a:chOff x="5168437" y="2124075"/>
            <a:chExt cx="4566114" cy="35242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F131B5F-BC88-48A8-88B2-9AF083FD6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814" t="3931" r="3970" b="6135"/>
            <a:stretch/>
          </p:blipFill>
          <p:spPr>
            <a:xfrm>
              <a:off x="5168437" y="2124075"/>
              <a:ext cx="4566114" cy="3524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EFED2E-EAA8-76F3-BFD6-CB01CB889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592" y="3700436"/>
              <a:ext cx="261959" cy="5858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8272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85FC8-4695-4269-9335-055A9B3D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721567" cy="2039539"/>
          </a:xfrm>
        </p:spPr>
        <p:txBody>
          <a:bodyPr/>
          <a:lstStyle/>
          <a:p>
            <a:r>
              <a:rPr lang="en-US" dirty="0"/>
              <a:t>Optimization: Objective function using only the labels we have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906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Is the following optimization a quadratic optimization?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𝑼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𝒮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1" i="0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𝐮</m:t>
                                              </m:r>
                                            </m:e>
                                            <m:sup>
                                              <m:d>
                                                <m:dPr>
                                                  <m:ctrlP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b="0" i="1" smtClean="0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1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𝐯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(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)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  <a:p>
                <a:pPr marL="514350" indent="-514350">
                  <a:buFont typeface="+mj-lt"/>
                  <a:buAutoNum type="alphaUcPeriod"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 b="-130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291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3224" y="2310075"/>
            <a:ext cx="5765426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Recommender Systems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 i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 smtClean="0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2933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2231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i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:endParaRPr lang="en-US" b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690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5582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sz="2000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bg1">
                        <a:lumMod val="75000"/>
                      </a:schemeClr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bg1">
                        <a:lumMod val="75000"/>
                      </a:schemeClr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endParaRPr lang="en-US" b="1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7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9312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</p:spPr>
            <p:txBody>
              <a:bodyPr/>
              <a:lstStyle/>
              <a:p>
                <a:r>
                  <a:rPr lang="en-US" dirty="0"/>
                  <a:t>Method of </a:t>
                </a:r>
                <a:r>
                  <a:rPr lang="en-US" i="1" dirty="0"/>
                  <a:t>alternating minimization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𝐮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bSup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:endParaRPr lang="en-US" sz="2000" dirty="0">
                  <a:solidFill>
                    <a:schemeClr val="tx1"/>
                  </a:solidFill>
                </a:endParaRPr>
              </a:p>
              <a:p>
                <a:pPr/>
                <a:endParaRPr lang="en-US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 b="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𝐮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en-US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𝐯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+1)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𝐝</m:t>
                    </m:r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pPr marL="514350" indent="-514350">
                  <a:buFont typeface="+mj-lt"/>
                  <a:buAutoNum type="arabicParenR"/>
                </a:pPr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296897"/>
              </a:xfrm>
              <a:blipFill>
                <a:blip r:embed="rId2"/>
                <a:stretch>
                  <a:fillRect l="-1217" t="-3148" b="-7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5184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solve: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r>
                  <a:rPr lang="en-US" dirty="0"/>
                  <a:t>What then?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490194-B8FE-4587-B8CE-42AEE0E601BD}"/>
              </a:ext>
            </a:extLst>
          </p:cNvPr>
          <p:cNvGraphicFramePr>
            <a:graphicFrameLocks noGrp="1"/>
          </p:cNvGraphicFramePr>
          <p:nvPr/>
        </p:nvGraphicFramePr>
        <p:xfrm>
          <a:off x="7929634" y="3429000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872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First solve:</a:t>
                </a:r>
              </a:p>
              <a:p>
                <a:pPr algn="ctr"/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i="1" dirty="0">
                  <a:solidFill>
                    <a:schemeClr val="tx1"/>
                  </a:solidFill>
                </a:endParaRPr>
              </a:p>
              <a:p>
                <a:pPr algn="ctr"/>
                <a:endParaRPr lang="en-US" i="1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What then?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5090" b="-209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D1BD841-485C-443C-8FFB-31338130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723" y="2714515"/>
            <a:ext cx="2708178" cy="39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305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Why is it called matrix factorization?</a:t>
                </a: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71657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8E624-469D-4CC9-AB87-5ABB37A2C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Recommender System: 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</p:spPr>
            <p:txBody>
              <a:bodyPr/>
              <a:lstStyle/>
              <a:p>
                <a:r>
                  <a:rPr lang="en-US" dirty="0"/>
                  <a:t>Why is it called matrix factorization?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𝑼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𝑽</m:t>
                            </m:r>
                          </m:lim>
                        </m:limLow>
                      </m:fName>
                      <m:e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𝑹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Sparse labels </a:t>
                </a:r>
                <a:r>
                  <a:rPr lang="en-US" dirty="0">
                    <a:sym typeface="Wingdings" panose="05000000000000000000" pitchFamily="2" charset="2"/>
                  </a:rPr>
                  <a:t>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B85FC8-4695-4269-9335-055A9B3DA4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721567" cy="2039539"/>
              </a:xfrm>
              <a:blipFill>
                <a:blip r:embed="rId2"/>
                <a:stretch>
                  <a:fillRect l="-1195" t="-5090" b="-40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946BEBF-2AAC-65F8-7071-1134C54B1BF7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1490613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4863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/>
          <p:cNvSpPr txBox="1">
            <a:spLocks/>
          </p:cNvSpPr>
          <p:nvPr/>
        </p:nvSpPr>
        <p:spPr>
          <a:xfrm>
            <a:off x="7739270" y="997097"/>
            <a:ext cx="2928730" cy="53592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524000" y="997097"/>
            <a:ext cx="6215270" cy="535925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MF for Netflix Problem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Aggarwal (2016)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523" y="2273373"/>
            <a:ext cx="2501900" cy="2806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15" y="1606274"/>
            <a:ext cx="5892472" cy="347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73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9790" y="994943"/>
            <a:ext cx="7970335" cy="504482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/>
              <a:t>A Common Challenge: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Assume you’re a company selling items of some sort: movies, songs, products, etc.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Company collects millions of ratings from users of their items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To maximize profit / user happiness, you want to recommend items that users are likely to want</a:t>
            </a:r>
          </a:p>
          <a:p>
            <a:pPr lvl="1">
              <a:lnSpc>
                <a:spcPct val="110000"/>
              </a:lnSpc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7D7101-8582-462D-AE12-6C3A4F356EFE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543933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Regression vs. Collaborative Filtering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387" y="1747500"/>
            <a:ext cx="7951304" cy="4608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1" y="6515290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Figures from Aggarwal (2016)</a:t>
            </a:r>
          </a:p>
        </p:txBody>
      </p:sp>
      <p:sp>
        <p:nvSpPr>
          <p:cNvPr id="13" name="Text Placeholder 8"/>
          <p:cNvSpPr txBox="1">
            <a:spLocks/>
          </p:cNvSpPr>
          <p:nvPr/>
        </p:nvSpPr>
        <p:spPr>
          <a:xfrm>
            <a:off x="2570923" y="1321548"/>
            <a:ext cx="3450465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Regression</a:t>
            </a:r>
          </a:p>
        </p:txBody>
      </p:sp>
      <p:sp>
        <p:nvSpPr>
          <p:cNvPr id="14" name="Text Placeholder 10"/>
          <p:cNvSpPr txBox="1">
            <a:spLocks/>
          </p:cNvSpPr>
          <p:nvPr/>
        </p:nvSpPr>
        <p:spPr>
          <a:xfrm>
            <a:off x="6315922" y="1321548"/>
            <a:ext cx="389487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Collaborative Filtering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7945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Factorization: SVD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55F3A-B23D-448D-9480-484F668F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could use SVD, but as you’ll see it has issues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EDCDA08-B9EC-46CC-9C64-FCDF22368279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1490613"/>
          <a:ext cx="3408168" cy="282393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351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Doctor Strange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Star Trek: Beyond</a:t>
                      </a:r>
                    </a:p>
                  </a:txBody>
                  <a:tcPr vert="vert27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 err="1"/>
                        <a:t>Zootopia</a:t>
                      </a:r>
                      <a:endParaRPr lang="en-US" dirty="0"/>
                    </a:p>
                  </a:txBody>
                  <a:tcPr vert="vert270">
                    <a:lnL>
                      <a:noFill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380A27B-044F-409C-8AED-ECA390386203}"/>
              </a:ext>
            </a:extLst>
          </p:cNvPr>
          <p:cNvGraphicFramePr>
            <a:graphicFrameLocks noGrp="1"/>
          </p:cNvGraphicFramePr>
          <p:nvPr/>
        </p:nvGraphicFramePr>
        <p:xfrm>
          <a:off x="8014413" y="4691980"/>
          <a:ext cx="3408168" cy="1788771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3891A7">
                        <a:tint val="50000"/>
                        <a:satMod val="300000"/>
                      </a:srgbClr>
                    </a:gs>
                    <a:gs pos="35000">
                      <a:srgbClr val="3891A7">
                        <a:tint val="37000"/>
                        <a:satMod val="300000"/>
                      </a:srgbClr>
                    </a:gs>
                    <a:gs pos="100000">
                      <a:srgbClr val="3891A7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852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2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Alita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alpha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BB-8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r>
                        <a:rPr lang="en-US" dirty="0"/>
                        <a:t>C-3P0</a:t>
                      </a:r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3891A7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891A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8568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Factorization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</p:spPr>
            <p:txBody>
              <a:bodyPr/>
              <a:lstStyle/>
              <a:p>
                <a:r>
                  <a:rPr lang="en-US" dirty="0"/>
                  <a:t>Add regularization to avoid overfitting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     	 </a:t>
                </a: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𝒮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𝐮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𝐯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i="1" dirty="0">
                    <a:solidFill>
                      <a:schemeClr val="tx1"/>
                    </a:solidFill>
                  </a:rPr>
                  <a:t> 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A55F3A-B23D-448D-9480-484F668F2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0515600" cy="3658847"/>
              </a:xfrm>
              <a:blipFill>
                <a:blip r:embed="rId2"/>
                <a:stretch>
                  <a:fillRect l="-1217" t="-2833" b="-7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545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E0BD-E37F-444B-9720-1759BEB9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in Recommender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55F3A-B23D-448D-9480-484F668F24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high-level problems can occur from recommender systems?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2347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608298"/>
          </a:xfrm>
        </p:spPr>
        <p:txBody>
          <a:bodyPr>
            <a:normAutofit/>
          </a:bodyPr>
          <a:lstStyle/>
          <a:p>
            <a:r>
              <a:rPr lang="en-US" sz="2400" dirty="0"/>
              <a:t>Recommender systems solve many </a:t>
            </a:r>
            <a:r>
              <a:rPr lang="en-US" sz="2400" b="1" dirty="0"/>
              <a:t>real-world </a:t>
            </a:r>
            <a:r>
              <a:rPr lang="en-US" sz="2400" dirty="0"/>
              <a:t>(*large-scale) </a:t>
            </a:r>
            <a:r>
              <a:rPr lang="en-US" sz="2400" b="1" dirty="0"/>
              <a:t>problems</a:t>
            </a:r>
          </a:p>
          <a:p>
            <a:endParaRPr lang="en-US" sz="800" dirty="0"/>
          </a:p>
          <a:p>
            <a:r>
              <a:rPr lang="en-US" sz="2400" dirty="0"/>
              <a:t>Collaborative filtering by matrix factorization (MF) is an </a:t>
            </a:r>
            <a:r>
              <a:rPr lang="en-US" sz="2400" b="1" dirty="0"/>
              <a:t>efficient</a:t>
            </a:r>
            <a:r>
              <a:rPr lang="en-US" sz="2400" dirty="0"/>
              <a:t> and </a:t>
            </a:r>
            <a:r>
              <a:rPr lang="en-US" sz="2400" b="1" dirty="0"/>
              <a:t>effective</a:t>
            </a:r>
            <a:r>
              <a:rPr lang="en-US" sz="2400" dirty="0"/>
              <a:t> approach</a:t>
            </a:r>
          </a:p>
          <a:p>
            <a:endParaRPr lang="en-US" sz="800" dirty="0"/>
          </a:p>
          <a:p>
            <a:r>
              <a:rPr lang="en-US" sz="2400" dirty="0"/>
              <a:t>(Sparse matrix makes MF more challenging)</a:t>
            </a:r>
          </a:p>
          <a:p>
            <a:endParaRPr lang="en-US" sz="900" dirty="0"/>
          </a:p>
          <a:p>
            <a:r>
              <a:rPr lang="en-US" sz="2400" dirty="0"/>
              <a:t>MF is just another example of a </a:t>
            </a:r>
            <a:r>
              <a:rPr lang="en-US" sz="2400" b="1" dirty="0"/>
              <a:t>common recipe</a:t>
            </a:r>
            <a:r>
              <a:rPr lang="en-US" sz="2400" dirty="0"/>
              <a:t>: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 model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define an objective function</a:t>
            </a:r>
          </a:p>
          <a:p>
            <a:pPr marL="1371600" lvl="2" indent="-514350">
              <a:buFont typeface="+mj-lt"/>
              <a:buAutoNum type="arabicPeriod"/>
            </a:pPr>
            <a:r>
              <a:rPr lang="en-US" sz="2200" dirty="0"/>
              <a:t>optimize</a:t>
            </a:r>
            <a:endParaRPr lang="en-US" sz="1800" dirty="0"/>
          </a:p>
          <a:p>
            <a:endParaRPr lang="en-US" sz="900" dirty="0"/>
          </a:p>
          <a:p>
            <a:r>
              <a:rPr lang="en-US" sz="2400" dirty="0"/>
              <a:t>Optimization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Use alternating minimization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</a:rPr>
              <a:t>Add regularization to avoid overfitting</a:t>
            </a:r>
          </a:p>
          <a:p>
            <a:endParaRPr lang="en-US" sz="2400" dirty="0"/>
          </a:p>
          <a:p>
            <a:pPr marL="857250" lvl="2" indent="0">
              <a:buNone/>
            </a:pPr>
            <a:endParaRPr lang="en-US" sz="1800" dirty="0"/>
          </a:p>
          <a:p>
            <a:pPr marL="857250" lvl="2" indent="0">
              <a:buNone/>
            </a:pP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0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54101"/>
            <a:ext cx="9144000" cy="2573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3694529"/>
            <a:ext cx="2271757" cy="267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757" y="3700590"/>
            <a:ext cx="2264636" cy="2656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0393" y="3708772"/>
            <a:ext cx="2300243" cy="26563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0636" y="3708772"/>
            <a:ext cx="2307364" cy="26705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6DF27-234C-4A7C-A27C-5812819E4BE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733935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098" y="997097"/>
            <a:ext cx="6241976" cy="5860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78FA0A-DCF5-4D4D-9910-00B8A67E1ABE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21829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3000"/>
          </a:blip>
          <a:stretch>
            <a:fillRect/>
          </a:stretch>
        </p:blipFill>
        <p:spPr>
          <a:xfrm>
            <a:off x="3129098" y="997097"/>
            <a:ext cx="6241976" cy="5860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7924" t="23892" r="6705" b="16268"/>
          <a:stretch/>
        </p:blipFill>
        <p:spPr>
          <a:xfrm>
            <a:off x="6217454" y="1534952"/>
            <a:ext cx="3602576" cy="57226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940120-1B88-429D-B6BC-1D106A370A30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80088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 System Design: Movie Recommendation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4678022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Task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Experience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Performance measure</a:t>
            </a: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lvl="2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61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Recommender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2316090" y="997097"/>
            <a:ext cx="7938010" cy="5470134"/>
          </a:xfrm>
          <a:prstGeom prst="rect">
            <a:avLst/>
          </a:prstGeom>
        </p:spPr>
      </p:pic>
      <p:sp>
        <p:nvSpPr>
          <p:cNvPr id="5" name="Content Placeholder 5"/>
          <p:cNvSpPr txBox="1">
            <a:spLocks/>
          </p:cNvSpPr>
          <p:nvPr/>
        </p:nvSpPr>
        <p:spPr>
          <a:xfrm>
            <a:off x="2774219" y="3021945"/>
            <a:ext cx="6775587" cy="7055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Problem Setup</a:t>
            </a:r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2788491" y="3887767"/>
            <a:ext cx="6775587" cy="19021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500,000 users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20,000 movies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100 million ratings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Goal: To obtain lower root mean squared error (RMSE) than Netflix’s existing system on 3 million held out ratings </a:t>
            </a:r>
          </a:p>
        </p:txBody>
      </p:sp>
      <p:sp>
        <p:nvSpPr>
          <p:cNvPr id="7" name="Bent-Up Arrow 6"/>
          <p:cNvSpPr/>
          <p:nvPr/>
        </p:nvSpPr>
        <p:spPr>
          <a:xfrm rot="16200000">
            <a:off x="5614492" y="1655196"/>
            <a:ext cx="1182516" cy="1231095"/>
          </a:xfrm>
          <a:prstGeom prst="bentUp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27000" dist="127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6F956-ADE1-44AC-A3AE-35C42948F561}"/>
              </a:ext>
            </a:extLst>
          </p:cNvPr>
          <p:cNvSpPr txBox="1"/>
          <p:nvPr/>
        </p:nvSpPr>
        <p:spPr>
          <a:xfrm rot="16200000">
            <a:off x="10056705" y="3919811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44085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20594</TotalTime>
  <Words>1294</Words>
  <Application>Microsoft Office PowerPoint</Application>
  <PresentationFormat>Widescreen</PresentationFormat>
  <Paragraphs>390</Paragraphs>
  <Slides>44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Candara</vt:lpstr>
      <vt:lpstr>Wingdings</vt:lpstr>
      <vt:lpstr>Office Theme</vt:lpstr>
      <vt:lpstr>Course Update</vt:lpstr>
      <vt:lpstr>Plan</vt:lpstr>
      <vt:lpstr>  10-315 Introduction to ML  Recommender Systems</vt:lpstr>
      <vt:lpstr>Recommender Systems</vt:lpstr>
      <vt:lpstr>Recommender Systems</vt:lpstr>
      <vt:lpstr>Recommender Systems</vt:lpstr>
      <vt:lpstr>Recommender Systems</vt:lpstr>
      <vt:lpstr>AI System Design: Movie Recommendation</vt:lpstr>
      <vt:lpstr>Recommender Systems</vt:lpstr>
      <vt:lpstr>ML System Design: Movie Recommendation</vt:lpstr>
      <vt:lpstr>ML System Design: Movie Recommendation</vt:lpstr>
      <vt:lpstr>Recommender Systems</vt:lpstr>
      <vt:lpstr>Different Approaches</vt:lpstr>
      <vt:lpstr>Different Approaches</vt:lpstr>
      <vt:lpstr>Collaborative Filtering</vt:lpstr>
      <vt:lpstr>Collaborative Filtering</vt:lpstr>
      <vt:lpstr>Two Types of Collaborative Filtering</vt:lpstr>
      <vt:lpstr>Two Types of Collaborative Filtering</vt:lpstr>
      <vt:lpstr>Two Types of Collaborative Filtering</vt:lpstr>
      <vt:lpstr>Background: Learn a Feature Space</vt:lpstr>
      <vt:lpstr>Background: Learn a Feature Space</vt:lpstr>
      <vt:lpstr>Background: Learn a Feature Space</vt:lpstr>
      <vt:lpstr>Background: Learn a Feature Space</vt:lpstr>
      <vt:lpstr>Background: Measure of Similarity</vt:lpstr>
      <vt:lpstr>Background: Learn a Feature Space</vt:lpstr>
      <vt:lpstr>Recommender System: Matrix Factorization</vt:lpstr>
      <vt:lpstr>Recommender System: Matrix Factorization</vt:lpstr>
      <vt:lpstr>Recommender System: Matrix Factorization</vt:lpstr>
      <vt:lpstr>Poll 1</vt:lpstr>
      <vt:lpstr>Matrix Factorization</vt:lpstr>
      <vt:lpstr>Matrix Factorization</vt:lpstr>
      <vt:lpstr>Matrix Factorization</vt:lpstr>
      <vt:lpstr>Matrix Factorization</vt:lpstr>
      <vt:lpstr>Matrix Factorization</vt:lpstr>
      <vt:lpstr>Matrix Factorization</vt:lpstr>
      <vt:lpstr>Matrix Factorization</vt:lpstr>
      <vt:lpstr>Recommender System: Matrix Factorization</vt:lpstr>
      <vt:lpstr>Recommender System: Matrix Factorization</vt:lpstr>
      <vt:lpstr>Example: MF for Netflix Problem</vt:lpstr>
      <vt:lpstr>Regression vs. Collaborative Filtering</vt:lpstr>
      <vt:lpstr>Matrix Factorization: SVD</vt:lpstr>
      <vt:lpstr>Matrix Factorization</vt:lpstr>
      <vt:lpstr>Bias in Recommender Systems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Patrick Virtue</cp:lastModifiedBy>
  <cp:revision>270</cp:revision>
  <cp:lastPrinted>2023-03-22T15:23:25Z</cp:lastPrinted>
  <dcterms:created xsi:type="dcterms:W3CDTF">2020-05-18T13:01:09Z</dcterms:created>
  <dcterms:modified xsi:type="dcterms:W3CDTF">2023-04-06T19:29:42Z</dcterms:modified>
</cp:coreProperties>
</file>