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480" r:id="rId2"/>
    <p:sldId id="883" r:id="rId3"/>
    <p:sldId id="882" r:id="rId4"/>
    <p:sldId id="884" r:id="rId5"/>
  </p:sldIdLst>
  <p:sldSz cx="12192000" cy="6858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7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3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5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5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8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7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5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8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2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37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50A205D7-7AB6-4564-B651-4A09382E3F23}"/>
              </a:ext>
            </a:extLst>
          </p:cNvPr>
          <p:cNvSpPr/>
          <p:nvPr/>
        </p:nvSpPr>
        <p:spPr>
          <a:xfrm rot="10800000">
            <a:off x="3971538" y="3809213"/>
            <a:ext cx="10722399" cy="2493987"/>
          </a:xfrm>
          <a:prstGeom prst="triangle">
            <a:avLst>
              <a:gd name="adj" fmla="val 62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5E81546A-232A-4706-BACF-B96788AFA7F3}"/>
              </a:ext>
            </a:extLst>
          </p:cNvPr>
          <p:cNvSpPr/>
          <p:nvPr/>
        </p:nvSpPr>
        <p:spPr>
          <a:xfrm>
            <a:off x="994326" y="2973796"/>
            <a:ext cx="4713808" cy="1912369"/>
          </a:xfrm>
          <a:prstGeom prst="triangle">
            <a:avLst>
              <a:gd name="adj" fmla="val 3541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0F4E0-F105-4C92-9157-BE1B58F5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 Fingerprinting and Contrast-weighted Images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DECA5-4D87-4D41-B041-F78D76B42387}"/>
              </a:ext>
            </a:extLst>
          </p:cNvPr>
          <p:cNvSpPr txBox="1"/>
          <p:nvPr/>
        </p:nvSpPr>
        <p:spPr>
          <a:xfrm>
            <a:off x="1057121" y="4480555"/>
            <a:ext cx="14559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471276-E25C-480E-BB67-3E0B16DF9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2977" r="2109"/>
          <a:stretch/>
        </p:blipFill>
        <p:spPr>
          <a:xfrm>
            <a:off x="994326" y="4978922"/>
            <a:ext cx="1514969" cy="17373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90FBCB-78B9-4F9E-A1AD-212EB70A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2399" r="4736"/>
          <a:stretch/>
        </p:blipFill>
        <p:spPr>
          <a:xfrm>
            <a:off x="2669215" y="4978923"/>
            <a:ext cx="1427501" cy="17373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5FD1A5-5A12-44D6-841C-E5A685ECB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87" y="4978920"/>
            <a:ext cx="1471647" cy="173736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28B60E-655E-4944-B44E-2812C91A5EB9}"/>
              </a:ext>
            </a:extLst>
          </p:cNvPr>
          <p:cNvSpPr txBox="1"/>
          <p:nvPr/>
        </p:nvSpPr>
        <p:spPr>
          <a:xfrm>
            <a:off x="2648052" y="4472947"/>
            <a:ext cx="13432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4A1FD0-27F0-4899-8D81-FEB5F9E5BC92}"/>
              </a:ext>
            </a:extLst>
          </p:cNvPr>
          <p:cNvSpPr txBox="1"/>
          <p:nvPr/>
        </p:nvSpPr>
        <p:spPr>
          <a:xfrm>
            <a:off x="4236487" y="4470417"/>
            <a:ext cx="13785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F990C1-A435-4A96-89FB-B9627CBAE964}"/>
              </a:ext>
            </a:extLst>
          </p:cNvPr>
          <p:cNvGrpSpPr/>
          <p:nvPr/>
        </p:nvGrpSpPr>
        <p:grpSpPr>
          <a:xfrm>
            <a:off x="1561771" y="1255060"/>
            <a:ext cx="2882833" cy="2554153"/>
            <a:chOff x="209663" y="1987329"/>
            <a:chExt cx="4678221" cy="4064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30D15F2-7BFE-4145-84AA-6A508C89F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56" y="1987329"/>
              <a:ext cx="4064000" cy="406400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45EB554-BAC1-42D6-8934-14FE85FB090E}"/>
                </a:ext>
              </a:extLst>
            </p:cNvPr>
            <p:cNvSpPr/>
            <p:nvPr/>
          </p:nvSpPr>
          <p:spPr>
            <a:xfrm>
              <a:off x="4106487" y="1987329"/>
              <a:ext cx="781397" cy="40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7E3EDC-61C8-4471-B5B9-D74E4EB53B33}"/>
                </a:ext>
              </a:extLst>
            </p:cNvPr>
            <p:cNvSpPr/>
            <p:nvPr/>
          </p:nvSpPr>
          <p:spPr>
            <a:xfrm>
              <a:off x="209663" y="1987329"/>
              <a:ext cx="615473" cy="40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1222A53-1A05-46C1-BD0E-5C2EBB34F2AB}"/>
                </a:ext>
              </a:extLst>
            </p:cNvPr>
            <p:cNvSpPr/>
            <p:nvPr/>
          </p:nvSpPr>
          <p:spPr>
            <a:xfrm>
              <a:off x="825136" y="1987329"/>
              <a:ext cx="3281350" cy="140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04F5390-4E17-4F20-8C03-1EA1F49ABF78}"/>
                </a:ext>
              </a:extLst>
            </p:cNvPr>
            <p:cNvSpPr/>
            <p:nvPr/>
          </p:nvSpPr>
          <p:spPr>
            <a:xfrm>
              <a:off x="609759" y="5910601"/>
              <a:ext cx="3510440" cy="14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BEE1F2D-19AE-43EA-99FD-B3109BBD530D}"/>
              </a:ext>
            </a:extLst>
          </p:cNvPr>
          <p:cNvSpPr txBox="1"/>
          <p:nvPr/>
        </p:nvSpPr>
        <p:spPr>
          <a:xfrm>
            <a:off x="2591508" y="900417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3A1DAC-3F6E-46AA-BBB5-2E11EF0FC3F4}"/>
              </a:ext>
            </a:extLst>
          </p:cNvPr>
          <p:cNvGrpSpPr/>
          <p:nvPr/>
        </p:nvGrpSpPr>
        <p:grpSpPr>
          <a:xfrm flipH="1">
            <a:off x="-1698171" y="1253002"/>
            <a:ext cx="3259665" cy="2411858"/>
            <a:chOff x="6344317" y="1784413"/>
            <a:chExt cx="2080643" cy="1328738"/>
          </a:xfrm>
        </p:grpSpPr>
        <p:sp>
          <p:nvSpPr>
            <p:cNvPr id="5" name="Can 171">
              <a:extLst>
                <a:ext uri="{FF2B5EF4-FFF2-40B4-BE49-F238E27FC236}">
                  <a16:creationId xmlns:a16="http://schemas.microsoft.com/office/drawing/2014/main" id="{A02AF535-634A-4763-AF53-87D16F248CE4}"/>
                </a:ext>
              </a:extLst>
            </p:cNvPr>
            <p:cNvSpPr/>
            <p:nvPr/>
          </p:nvSpPr>
          <p:spPr>
            <a:xfrm rot="15926607">
              <a:off x="6720270" y="1408460"/>
              <a:ext cx="1328738" cy="2080643"/>
            </a:xfrm>
            <a:prstGeom prst="can">
              <a:avLst>
                <a:gd name="adj" fmla="val 53533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4000">
                  <a:schemeClr val="bg1">
                    <a:lumMod val="75000"/>
                  </a:schemeClr>
                </a:gs>
                <a:gs pos="87000">
                  <a:schemeClr val="bg1">
                    <a:lumMod val="6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1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C322BF3-B984-43C3-B3B3-07C2BB745E35}"/>
                </a:ext>
              </a:extLst>
            </p:cNvPr>
            <p:cNvSpPr/>
            <p:nvPr/>
          </p:nvSpPr>
          <p:spPr>
            <a:xfrm rot="21286310">
              <a:off x="6594308" y="2223098"/>
              <a:ext cx="249487" cy="52969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4000">
                  <a:schemeClr val="bg1">
                    <a:lumMod val="75000"/>
                  </a:schemeClr>
                </a:gs>
                <a:gs pos="9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1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2D8061D-762A-4A8C-9130-F359C3671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422" y="1343506"/>
            <a:ext cx="2011020" cy="2374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E0F3F6-3C49-4705-A873-51D418D2C096}"/>
              </a:ext>
            </a:extLst>
          </p:cNvPr>
          <p:cNvSpPr txBox="1"/>
          <p:nvPr/>
        </p:nvSpPr>
        <p:spPr>
          <a:xfrm>
            <a:off x="4713678" y="887380"/>
            <a:ext cx="2011020" cy="47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B6D546-5D8D-41E1-A96C-83AD42B1656D}"/>
              </a:ext>
            </a:extLst>
          </p:cNvPr>
          <p:cNvSpPr txBox="1"/>
          <p:nvPr/>
        </p:nvSpPr>
        <p:spPr>
          <a:xfrm>
            <a:off x="6964289" y="887378"/>
            <a:ext cx="1960441" cy="47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F6AB8-FAC8-4C28-AA87-A6BD9DA80D48}"/>
              </a:ext>
            </a:extLst>
          </p:cNvPr>
          <p:cNvSpPr txBox="1"/>
          <p:nvPr/>
        </p:nvSpPr>
        <p:spPr>
          <a:xfrm>
            <a:off x="9675861" y="886630"/>
            <a:ext cx="906672" cy="47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FLAIR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F612B7-690B-46E0-BC68-B080932E8389}"/>
              </a:ext>
            </a:extLst>
          </p:cNvPr>
          <p:cNvSpPr txBox="1"/>
          <p:nvPr/>
        </p:nvSpPr>
        <p:spPr>
          <a:xfrm>
            <a:off x="2017207" y="3748483"/>
            <a:ext cx="19038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min.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8EE26FE9-A095-4577-80F7-E2E5F9943D2C}"/>
              </a:ext>
            </a:extLst>
          </p:cNvPr>
          <p:cNvSpPr txBox="1">
            <a:spLocks/>
          </p:cNvSpPr>
          <p:nvPr/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5DC575-B3DA-4894-AC1D-D96F1860F14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4881D1-4D20-46E6-ACFC-345CA2440C77}"/>
              </a:ext>
            </a:extLst>
          </p:cNvPr>
          <p:cNvSpPr txBox="1"/>
          <p:nvPr/>
        </p:nvSpPr>
        <p:spPr>
          <a:xfrm>
            <a:off x="4771538" y="3754501"/>
            <a:ext cx="19038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min.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0CF353-DCA8-47BF-83D9-AE2F9D5DB2D2}"/>
              </a:ext>
            </a:extLst>
          </p:cNvPr>
          <p:cNvSpPr txBox="1"/>
          <p:nvPr/>
        </p:nvSpPr>
        <p:spPr>
          <a:xfrm>
            <a:off x="7056477" y="3754501"/>
            <a:ext cx="19038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min.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D329A8-6349-4C39-9937-4DF6367BB6A8}"/>
              </a:ext>
            </a:extLst>
          </p:cNvPr>
          <p:cNvSpPr txBox="1"/>
          <p:nvPr/>
        </p:nvSpPr>
        <p:spPr>
          <a:xfrm>
            <a:off x="9277958" y="3757828"/>
            <a:ext cx="19038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min.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755BBF-36AF-45F0-B859-97A4C867A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0806" y="1343506"/>
            <a:ext cx="2011020" cy="2374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FE59F4-0A62-4674-ACF1-578C2BE77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2242" y="1343506"/>
            <a:ext cx="2011020" cy="23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2" grpId="0"/>
      <p:bldP spid="40" grpId="0"/>
      <p:bldP spid="41" grpId="0"/>
      <p:bldP spid="38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77E7-0E42-4565-BB68-315E0A26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 Fingerprinting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6B52C5-9A8F-497E-BA48-1B035E7F2AF1}"/>
              </a:ext>
            </a:extLst>
          </p:cNvPr>
          <p:cNvGrpSpPr/>
          <p:nvPr/>
        </p:nvGrpSpPr>
        <p:grpSpPr>
          <a:xfrm>
            <a:off x="552099" y="3999869"/>
            <a:ext cx="8285392" cy="1736656"/>
            <a:chOff x="-114729" y="1566947"/>
            <a:chExt cx="6371247" cy="173665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D700F7-454A-4B5C-9209-C42E5F752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099" y="1566947"/>
              <a:ext cx="4933950" cy="1019175"/>
            </a:xfrm>
            <a:prstGeom prst="rect">
              <a:avLst/>
            </a:prstGeom>
          </p:spPr>
        </p:pic>
        <p:sp>
          <p:nvSpPr>
            <p:cNvPr id="22" name="Shape 432">
              <a:extLst>
                <a:ext uri="{FF2B5EF4-FFF2-40B4-BE49-F238E27FC236}">
                  <a16:creationId xmlns:a16="http://schemas.microsoft.com/office/drawing/2014/main" id="{987DAF7B-2E7A-4B73-9388-4D84384E04F5}"/>
                </a:ext>
              </a:extLst>
            </p:cNvPr>
            <p:cNvSpPr/>
            <p:nvPr/>
          </p:nvSpPr>
          <p:spPr>
            <a:xfrm>
              <a:off x="2070870" y="2862135"/>
              <a:ext cx="1540937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defTabSz="457200">
                <a:lnSpc>
                  <a:spcPts val="5900"/>
                </a:lnSpc>
                <a:defRPr sz="3600">
                  <a:solidFill>
                    <a:srgbClr val="314864"/>
                  </a:solidFill>
                  <a:latin typeface="Didot"/>
                  <a:ea typeface="Didot"/>
                  <a:cs typeface="Didot"/>
                  <a:sym typeface="Didot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Time Index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6EC7B-766A-4D6F-BFB4-8BFFA9510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568" y="2586122"/>
              <a:ext cx="5214481" cy="979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8539BA-FF75-4977-A349-F1B1C6D0E1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099" y="1566947"/>
              <a:ext cx="0" cy="122092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Shape 432">
              <a:extLst>
                <a:ext uri="{FF2B5EF4-FFF2-40B4-BE49-F238E27FC236}">
                  <a16:creationId xmlns:a16="http://schemas.microsoft.com/office/drawing/2014/main" id="{B7F20D5F-7383-4BDA-A701-43FA9C8614BE}"/>
                </a:ext>
              </a:extLst>
            </p:cNvPr>
            <p:cNvSpPr/>
            <p:nvPr/>
          </p:nvSpPr>
          <p:spPr>
            <a:xfrm>
              <a:off x="4715581" y="2522781"/>
              <a:ext cx="1540937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defTabSz="457200">
                <a:lnSpc>
                  <a:spcPts val="5900"/>
                </a:lnSpc>
                <a:defRPr sz="3600">
                  <a:solidFill>
                    <a:srgbClr val="314864"/>
                  </a:solidFill>
                  <a:latin typeface="Didot"/>
                  <a:ea typeface="Didot"/>
                  <a:cs typeface="Didot"/>
                  <a:sym typeface="Dido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500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Shape 432">
              <a:extLst>
                <a:ext uri="{FF2B5EF4-FFF2-40B4-BE49-F238E27FC236}">
                  <a16:creationId xmlns:a16="http://schemas.microsoft.com/office/drawing/2014/main" id="{2D9F683A-FDC3-4EBB-9D42-F8D9AB2B63B6}"/>
                </a:ext>
              </a:extLst>
            </p:cNvPr>
            <p:cNvSpPr/>
            <p:nvPr/>
          </p:nvSpPr>
          <p:spPr>
            <a:xfrm>
              <a:off x="2108339" y="2545424"/>
              <a:ext cx="1540937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defTabSz="457200">
                <a:lnSpc>
                  <a:spcPts val="5900"/>
                </a:lnSpc>
                <a:defRPr sz="3600">
                  <a:solidFill>
                    <a:srgbClr val="314864"/>
                  </a:solidFill>
                  <a:latin typeface="Didot"/>
                  <a:ea typeface="Didot"/>
                  <a:cs typeface="Didot"/>
                  <a:sym typeface="Dido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250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Shape 432">
              <a:extLst>
                <a:ext uri="{FF2B5EF4-FFF2-40B4-BE49-F238E27FC236}">
                  <a16:creationId xmlns:a16="http://schemas.microsoft.com/office/drawing/2014/main" id="{C2BD68DA-EDFB-421D-B233-5566937B4777}"/>
                </a:ext>
              </a:extLst>
            </p:cNvPr>
            <p:cNvSpPr/>
            <p:nvPr/>
          </p:nvSpPr>
          <p:spPr>
            <a:xfrm>
              <a:off x="-114729" y="2545424"/>
              <a:ext cx="1540937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defTabSz="457200">
                <a:lnSpc>
                  <a:spcPts val="5900"/>
                </a:lnSpc>
                <a:defRPr sz="3600">
                  <a:solidFill>
                    <a:srgbClr val="314864"/>
                  </a:solidFill>
                  <a:latin typeface="Didot"/>
                  <a:ea typeface="Didot"/>
                  <a:cs typeface="Didot"/>
                  <a:sym typeface="Dido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11EEE54-74B2-4EF5-890F-BFA7FFA51EFA}"/>
              </a:ext>
            </a:extLst>
          </p:cNvPr>
          <p:cNvGrpSpPr/>
          <p:nvPr/>
        </p:nvGrpSpPr>
        <p:grpSpPr>
          <a:xfrm>
            <a:off x="552099" y="1326301"/>
            <a:ext cx="2011680" cy="2024063"/>
            <a:chOff x="4584719" y="4085446"/>
            <a:chExt cx="2011680" cy="202406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60F22B6-949A-4A53-B59F-BE506F79C48E}"/>
                </a:ext>
              </a:extLst>
            </p:cNvPr>
            <p:cNvSpPr/>
            <p:nvPr/>
          </p:nvSpPr>
          <p:spPr>
            <a:xfrm>
              <a:off x="4584719" y="4085446"/>
              <a:ext cx="2011680" cy="2024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11E6E-9026-470A-9E6E-EF684F04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1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91602" y="4085446"/>
              <a:ext cx="1714500" cy="202406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5E4BD34-8579-4468-BC83-1405FA07E47A}"/>
              </a:ext>
            </a:extLst>
          </p:cNvPr>
          <p:cNvGrpSpPr/>
          <p:nvPr/>
        </p:nvGrpSpPr>
        <p:grpSpPr>
          <a:xfrm>
            <a:off x="2670718" y="1330079"/>
            <a:ext cx="2011680" cy="2024064"/>
            <a:chOff x="3721767" y="4194989"/>
            <a:chExt cx="2011680" cy="202406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001D996-ACE4-47B8-B84A-E3DB1FF88F59}"/>
                </a:ext>
              </a:extLst>
            </p:cNvPr>
            <p:cNvSpPr/>
            <p:nvPr/>
          </p:nvSpPr>
          <p:spPr>
            <a:xfrm>
              <a:off x="3721767" y="4194989"/>
              <a:ext cx="2011680" cy="2024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C6E9276-A885-427C-B930-BB891A103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6000" contrast="-5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73460" y="4194990"/>
              <a:ext cx="1714500" cy="2024063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F3AFB3A-89B8-4024-8239-0F868E94DC50}"/>
              </a:ext>
            </a:extLst>
          </p:cNvPr>
          <p:cNvGrpSpPr/>
          <p:nvPr/>
        </p:nvGrpSpPr>
        <p:grpSpPr>
          <a:xfrm>
            <a:off x="4804567" y="1332528"/>
            <a:ext cx="2011680" cy="2024064"/>
            <a:chOff x="7080055" y="4152257"/>
            <a:chExt cx="2011680" cy="2024064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152A3A2-03A8-4B13-973C-6B63A824E28C}"/>
                </a:ext>
              </a:extLst>
            </p:cNvPr>
            <p:cNvSpPr/>
            <p:nvPr/>
          </p:nvSpPr>
          <p:spPr>
            <a:xfrm>
              <a:off x="7080055" y="4152258"/>
              <a:ext cx="2011680" cy="2024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221AD17-0324-4F4A-B0BF-01ADAB9C2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3000" contrast="-5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34306" y="4152257"/>
              <a:ext cx="1714500" cy="2024063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1A2F668-42E4-4AB3-B445-46C38B316CBC}"/>
              </a:ext>
            </a:extLst>
          </p:cNvPr>
          <p:cNvGrpSpPr/>
          <p:nvPr/>
        </p:nvGrpSpPr>
        <p:grpSpPr>
          <a:xfrm>
            <a:off x="6913066" y="1332529"/>
            <a:ext cx="2011680" cy="2024063"/>
            <a:chOff x="4584719" y="4085446"/>
            <a:chExt cx="2011680" cy="202406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1230FD4-DF4B-43E6-B28E-63586E1A099B}"/>
                </a:ext>
              </a:extLst>
            </p:cNvPr>
            <p:cNvSpPr/>
            <p:nvPr/>
          </p:nvSpPr>
          <p:spPr>
            <a:xfrm>
              <a:off x="4584719" y="4085446"/>
              <a:ext cx="2011680" cy="2024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B1A96BD-8A4D-4411-AA61-D5E02E62A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1602" y="4085446"/>
              <a:ext cx="1714500" cy="2024063"/>
            </a:xfrm>
            <a:prstGeom prst="rect">
              <a:avLst/>
            </a:prstGeom>
          </p:spPr>
        </p:pic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D0E3C8F7-10A7-43D2-BC74-9EF270CF17A2}"/>
              </a:ext>
            </a:extLst>
          </p:cNvPr>
          <p:cNvSpPr/>
          <p:nvPr/>
        </p:nvSpPr>
        <p:spPr>
          <a:xfrm>
            <a:off x="1085201" y="2067686"/>
            <a:ext cx="146902" cy="152422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F1579DF-A71B-4F15-B1C3-B83B28D7FB80}"/>
              </a:ext>
            </a:extLst>
          </p:cNvPr>
          <p:cNvSpPr/>
          <p:nvPr/>
        </p:nvSpPr>
        <p:spPr>
          <a:xfrm>
            <a:off x="3241275" y="2067686"/>
            <a:ext cx="146902" cy="152422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AEE8EE9-7D2C-4B08-8D10-40B73A63659D}"/>
              </a:ext>
            </a:extLst>
          </p:cNvPr>
          <p:cNvSpPr/>
          <p:nvPr/>
        </p:nvSpPr>
        <p:spPr>
          <a:xfrm>
            <a:off x="5398709" y="2069666"/>
            <a:ext cx="146902" cy="152422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09F4BD2-0F98-4584-AEE2-84BEF507A969}"/>
              </a:ext>
            </a:extLst>
          </p:cNvPr>
          <p:cNvSpPr/>
          <p:nvPr/>
        </p:nvSpPr>
        <p:spPr>
          <a:xfrm>
            <a:off x="7499412" y="2067686"/>
            <a:ext cx="146902" cy="152422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4913B6B-98EF-47B2-AF1E-93A63DC8D3D8}"/>
              </a:ext>
            </a:extLst>
          </p:cNvPr>
          <p:cNvSpPr/>
          <p:nvPr/>
        </p:nvSpPr>
        <p:spPr>
          <a:xfrm>
            <a:off x="1419265" y="4498287"/>
            <a:ext cx="146902" cy="152422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FC6A403-66AC-4167-A60E-7C8366E7445E}"/>
              </a:ext>
            </a:extLst>
          </p:cNvPr>
          <p:cNvSpPr/>
          <p:nvPr/>
        </p:nvSpPr>
        <p:spPr>
          <a:xfrm>
            <a:off x="2815431" y="4794366"/>
            <a:ext cx="146902" cy="152422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BB8A698-4DC4-4FAD-809F-0DEA510F5F64}"/>
              </a:ext>
            </a:extLst>
          </p:cNvPr>
          <p:cNvSpPr/>
          <p:nvPr/>
        </p:nvSpPr>
        <p:spPr>
          <a:xfrm>
            <a:off x="4298096" y="4001897"/>
            <a:ext cx="146902" cy="152422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E3056E2-FFDF-4F49-8DB4-41C9410ED882}"/>
              </a:ext>
            </a:extLst>
          </p:cNvPr>
          <p:cNvSpPr/>
          <p:nvPr/>
        </p:nvSpPr>
        <p:spPr>
          <a:xfrm>
            <a:off x="5948294" y="4493470"/>
            <a:ext cx="146902" cy="152422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0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77E7-0E42-4565-BB68-315E0A26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 Fingerprinting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583C205-1A0A-4EBF-8261-90E02E16DDAC}"/>
              </a:ext>
            </a:extLst>
          </p:cNvPr>
          <p:cNvGrpSpPr/>
          <p:nvPr/>
        </p:nvGrpSpPr>
        <p:grpSpPr>
          <a:xfrm>
            <a:off x="6573846" y="127846"/>
            <a:ext cx="5470108" cy="6635561"/>
            <a:chOff x="6573846" y="127846"/>
            <a:chExt cx="5470108" cy="6635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6C36B-E5AA-4677-9A50-C3F510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13378" y="630621"/>
              <a:ext cx="3462853" cy="613278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A3B67A-B2F8-414B-B75D-EFBAD9DBDDFD}"/>
                </a:ext>
              </a:extLst>
            </p:cNvPr>
            <p:cNvSpPr txBox="1"/>
            <p:nvPr/>
          </p:nvSpPr>
          <p:spPr>
            <a:xfrm>
              <a:off x="6573846" y="262422"/>
              <a:ext cx="184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(T1, T2)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A56A8E-19AB-47FA-90A6-0219633077C4}"/>
                </a:ext>
              </a:extLst>
            </p:cNvPr>
            <p:cNvSpPr txBox="1"/>
            <p:nvPr/>
          </p:nvSpPr>
          <p:spPr>
            <a:xfrm>
              <a:off x="6606503" y="954920"/>
              <a:ext cx="184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(2960, 1920)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0D9882-36A4-4B1D-BDEB-E091994F1B00}"/>
                </a:ext>
              </a:extLst>
            </p:cNvPr>
            <p:cNvSpPr txBox="1"/>
            <p:nvPr/>
          </p:nvSpPr>
          <p:spPr>
            <a:xfrm>
              <a:off x="6622681" y="1566947"/>
              <a:ext cx="184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(2200, 64)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AA9C56-1002-43C9-B037-D96C44F4B8E6}"/>
                </a:ext>
              </a:extLst>
            </p:cNvPr>
            <p:cNvSpPr txBox="1"/>
            <p:nvPr/>
          </p:nvSpPr>
          <p:spPr>
            <a:xfrm>
              <a:off x="6622681" y="2243659"/>
              <a:ext cx="184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(1700, 18)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548FEF-F92E-42EE-8D93-86C9EE7F34AE}"/>
                </a:ext>
              </a:extLst>
            </p:cNvPr>
            <p:cNvSpPr txBox="1"/>
            <p:nvPr/>
          </p:nvSpPr>
          <p:spPr>
            <a:xfrm>
              <a:off x="6671516" y="2852759"/>
              <a:ext cx="184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(1260, 148)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E8CB3D-067A-49B1-A242-A4A35B57338A}"/>
                </a:ext>
              </a:extLst>
            </p:cNvPr>
            <p:cNvSpPr txBox="1"/>
            <p:nvPr/>
          </p:nvSpPr>
          <p:spPr>
            <a:xfrm>
              <a:off x="6671516" y="3471817"/>
              <a:ext cx="184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(900, 52)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9EF448-0164-4B07-A822-DADE51A8D8CF}"/>
                </a:ext>
              </a:extLst>
            </p:cNvPr>
            <p:cNvSpPr txBox="1"/>
            <p:nvPr/>
          </p:nvSpPr>
          <p:spPr>
            <a:xfrm>
              <a:off x="6671516" y="4340210"/>
              <a:ext cx="184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(640, 128)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BB46A7-B79C-4CCE-A201-67C504BC73AA}"/>
                </a:ext>
              </a:extLst>
            </p:cNvPr>
            <p:cNvSpPr txBox="1"/>
            <p:nvPr/>
          </p:nvSpPr>
          <p:spPr>
            <a:xfrm>
              <a:off x="6671516" y="5312468"/>
              <a:ext cx="184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(350, 14)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766E0F-656E-4201-BD07-BCDE3EFB3CB5}"/>
                </a:ext>
              </a:extLst>
            </p:cNvPr>
            <p:cNvSpPr txBox="1"/>
            <p:nvPr/>
          </p:nvSpPr>
          <p:spPr>
            <a:xfrm>
              <a:off x="6671516" y="6053893"/>
              <a:ext cx="184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</a:rPr>
                <a:t>(4, 2)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C0A69-E148-4F03-81E8-85F3A4E810E7}"/>
                </a:ext>
              </a:extLst>
            </p:cNvPr>
            <p:cNvSpPr txBox="1"/>
            <p:nvPr/>
          </p:nvSpPr>
          <p:spPr>
            <a:xfrm>
              <a:off x="8513378" y="262422"/>
              <a:ext cx="2988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Dictionary Signal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F24DA3-2F1E-498D-8E0E-6C4AA4710DA6}"/>
                </a:ext>
              </a:extLst>
            </p:cNvPr>
            <p:cNvSpPr/>
            <p:nvPr/>
          </p:nvSpPr>
          <p:spPr>
            <a:xfrm>
              <a:off x="6671516" y="127846"/>
              <a:ext cx="5372438" cy="6635561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6B52C5-9A8F-497E-BA48-1B035E7F2AF1}"/>
              </a:ext>
            </a:extLst>
          </p:cNvPr>
          <p:cNvGrpSpPr/>
          <p:nvPr/>
        </p:nvGrpSpPr>
        <p:grpSpPr>
          <a:xfrm>
            <a:off x="336177" y="2905105"/>
            <a:ext cx="5997388" cy="1325490"/>
            <a:chOff x="-114729" y="1566947"/>
            <a:chExt cx="6371247" cy="14199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D700F7-454A-4B5C-9209-C42E5F752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099" y="1566947"/>
              <a:ext cx="4933950" cy="1019175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6EC7B-766A-4D6F-BFB4-8BFFA9510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568" y="2586122"/>
              <a:ext cx="5214481" cy="979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8539BA-FF75-4977-A349-F1B1C6D0E1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099" y="1566947"/>
              <a:ext cx="0" cy="122092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Shape 432">
              <a:extLst>
                <a:ext uri="{FF2B5EF4-FFF2-40B4-BE49-F238E27FC236}">
                  <a16:creationId xmlns:a16="http://schemas.microsoft.com/office/drawing/2014/main" id="{B7F20D5F-7383-4BDA-A701-43FA9C8614BE}"/>
                </a:ext>
              </a:extLst>
            </p:cNvPr>
            <p:cNvSpPr/>
            <p:nvPr/>
          </p:nvSpPr>
          <p:spPr>
            <a:xfrm>
              <a:off x="4715581" y="2522781"/>
              <a:ext cx="1540937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defTabSz="457200">
                <a:lnSpc>
                  <a:spcPts val="5900"/>
                </a:lnSpc>
                <a:defRPr sz="3600">
                  <a:solidFill>
                    <a:srgbClr val="314864"/>
                  </a:solidFill>
                  <a:latin typeface="Didot"/>
                  <a:ea typeface="Didot"/>
                  <a:cs typeface="Didot"/>
                  <a:sym typeface="Dido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500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Shape 432">
              <a:extLst>
                <a:ext uri="{FF2B5EF4-FFF2-40B4-BE49-F238E27FC236}">
                  <a16:creationId xmlns:a16="http://schemas.microsoft.com/office/drawing/2014/main" id="{2D9F683A-FDC3-4EBB-9D42-F8D9AB2B63B6}"/>
                </a:ext>
              </a:extLst>
            </p:cNvPr>
            <p:cNvSpPr/>
            <p:nvPr/>
          </p:nvSpPr>
          <p:spPr>
            <a:xfrm>
              <a:off x="2108339" y="2545424"/>
              <a:ext cx="1540937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defTabSz="457200">
                <a:lnSpc>
                  <a:spcPts val="5900"/>
                </a:lnSpc>
                <a:defRPr sz="3600">
                  <a:solidFill>
                    <a:srgbClr val="314864"/>
                  </a:solidFill>
                  <a:latin typeface="Didot"/>
                  <a:ea typeface="Didot"/>
                  <a:cs typeface="Didot"/>
                  <a:sym typeface="Dido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250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Shape 432">
              <a:extLst>
                <a:ext uri="{FF2B5EF4-FFF2-40B4-BE49-F238E27FC236}">
                  <a16:creationId xmlns:a16="http://schemas.microsoft.com/office/drawing/2014/main" id="{C2BD68DA-EDFB-421D-B233-5566937B4777}"/>
                </a:ext>
              </a:extLst>
            </p:cNvPr>
            <p:cNvSpPr/>
            <p:nvPr/>
          </p:nvSpPr>
          <p:spPr>
            <a:xfrm>
              <a:off x="-114729" y="2545424"/>
              <a:ext cx="1540937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defTabSz="457200">
                <a:lnSpc>
                  <a:spcPts val="5900"/>
                </a:lnSpc>
                <a:defRPr sz="3600">
                  <a:solidFill>
                    <a:srgbClr val="314864"/>
                  </a:solidFill>
                  <a:latin typeface="Didot"/>
                  <a:ea typeface="Didot"/>
                  <a:cs typeface="Didot"/>
                  <a:sym typeface="Didot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DC599B-24A9-400D-949F-C3667B47B66C}"/>
              </a:ext>
            </a:extLst>
          </p:cNvPr>
          <p:cNvGrpSpPr/>
          <p:nvPr/>
        </p:nvGrpSpPr>
        <p:grpSpPr>
          <a:xfrm>
            <a:off x="942064" y="1210191"/>
            <a:ext cx="1540928" cy="1526458"/>
            <a:chOff x="4584719" y="4085446"/>
            <a:chExt cx="2011680" cy="202406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48774EF-B67A-40C7-9199-B128F6D89B0D}"/>
                </a:ext>
              </a:extLst>
            </p:cNvPr>
            <p:cNvSpPr/>
            <p:nvPr/>
          </p:nvSpPr>
          <p:spPr>
            <a:xfrm>
              <a:off x="4584719" y="4085446"/>
              <a:ext cx="2011680" cy="2024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88184C5-23A6-43D1-BC64-F563B0920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1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91602" y="4085446"/>
              <a:ext cx="1714500" cy="2024063"/>
            </a:xfrm>
            <a:prstGeom prst="rect">
              <a:avLst/>
            </a:prstGeom>
          </p:spPr>
        </p:pic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57120DA5-5E41-4655-AB57-E2439F4429E9}"/>
              </a:ext>
            </a:extLst>
          </p:cNvPr>
          <p:cNvSpPr/>
          <p:nvPr/>
        </p:nvSpPr>
        <p:spPr>
          <a:xfrm>
            <a:off x="1429660" y="1615399"/>
            <a:ext cx="112526" cy="114950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8005BD-4AF4-4C11-B6C6-7D859E85BCD4}"/>
              </a:ext>
            </a:extLst>
          </p:cNvPr>
          <p:cNvSpPr txBox="1"/>
          <p:nvPr/>
        </p:nvSpPr>
        <p:spPr>
          <a:xfrm>
            <a:off x="3225674" y="4407085"/>
            <a:ext cx="14559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2E5343A-01E0-4F68-A8AC-A4A23FEBC5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2977" r="2109"/>
          <a:stretch/>
        </p:blipFill>
        <p:spPr>
          <a:xfrm>
            <a:off x="3162879" y="4905452"/>
            <a:ext cx="1514969" cy="173736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F4E4FBD-675F-4D41-AD5A-9F98AE311E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2399" r="4736"/>
          <a:stretch/>
        </p:blipFill>
        <p:spPr>
          <a:xfrm>
            <a:off x="4837768" y="4905453"/>
            <a:ext cx="1427501" cy="173736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ABB011A-1361-4811-B4B1-1D2D0E77B96C}"/>
              </a:ext>
            </a:extLst>
          </p:cNvPr>
          <p:cNvSpPr txBox="1"/>
          <p:nvPr/>
        </p:nvSpPr>
        <p:spPr>
          <a:xfrm>
            <a:off x="4816605" y="4399477"/>
            <a:ext cx="13432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A3A813-B06B-4BCD-BF82-8D87CD4A2BCB}"/>
              </a:ext>
            </a:extLst>
          </p:cNvPr>
          <p:cNvSpPr txBox="1"/>
          <p:nvPr/>
        </p:nvSpPr>
        <p:spPr>
          <a:xfrm>
            <a:off x="148046" y="5312440"/>
            <a:ext cx="270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T1, T2 = (900, 52)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96DDA78-A715-433C-BF56-2D5D1570FBC2}"/>
              </a:ext>
            </a:extLst>
          </p:cNvPr>
          <p:cNvSpPr/>
          <p:nvPr/>
        </p:nvSpPr>
        <p:spPr>
          <a:xfrm>
            <a:off x="3672145" y="5352735"/>
            <a:ext cx="112526" cy="114950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5F88D9EC-7729-41EC-B450-954628F4CB3F}"/>
              </a:ext>
            </a:extLst>
          </p:cNvPr>
          <p:cNvSpPr/>
          <p:nvPr/>
        </p:nvSpPr>
        <p:spPr>
          <a:xfrm>
            <a:off x="5309433" y="5352991"/>
            <a:ext cx="112526" cy="114950"/>
          </a:xfrm>
          <a:prstGeom prst="ellips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61" grpId="0"/>
      <p:bldP spid="62" grpId="0"/>
      <p:bldP spid="63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77E7-0E42-4565-BB68-315E0A26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 Fingerprinting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C935BF-8E96-4B53-9138-70AFB26EDF39}"/>
              </a:ext>
            </a:extLst>
          </p:cNvPr>
          <p:cNvSpPr/>
          <p:nvPr/>
        </p:nvSpPr>
        <p:spPr>
          <a:xfrm>
            <a:off x="619415" y="1305084"/>
            <a:ext cx="104482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222222"/>
                </a:solidFill>
              </a:rPr>
              <a:t>Ma, Dan, et al. "Magnetic Resonance Fingerprinting." </a:t>
            </a:r>
            <a:r>
              <a:rPr lang="en-US" sz="2400" i="1" dirty="0">
                <a:solidFill>
                  <a:srgbClr val="222222"/>
                </a:solidFill>
              </a:rPr>
              <a:t>Nature</a:t>
            </a:r>
            <a:r>
              <a:rPr lang="en-US" sz="2400" dirty="0">
                <a:solidFill>
                  <a:srgbClr val="222222"/>
                </a:solidFill>
              </a:rPr>
              <a:t> 495.7440 (2013): 187-192.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Virtue, Patrick, X. Yu Stella, and Michael Lustig. "Better than real: Complex-valued neural nets for MRI fingerprinting." </a:t>
            </a:r>
            <a:r>
              <a:rPr lang="en-US" sz="2400" i="1" dirty="0"/>
              <a:t>2017 IEEE International Conference on Image Processing (ICIP)</a:t>
            </a:r>
            <a:r>
              <a:rPr lang="en-US" sz="2400" dirty="0"/>
              <a:t>. IEEE, 2017.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r>
              <a:rPr lang="en-US" sz="2400" dirty="0"/>
              <a:t>MRI Noise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400" dirty="0"/>
              <a:t>Macovski, Albert. "Noise in MRI." </a:t>
            </a:r>
            <a:r>
              <a:rPr lang="it-IT" sz="2400" i="1" dirty="0"/>
              <a:t>Magnetic Resonance in Medicine</a:t>
            </a:r>
            <a:r>
              <a:rPr lang="it-IT" sz="2400" dirty="0"/>
              <a:t> 36.3 (1996): 494-497.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3186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176</Words>
  <Application>Microsoft Office PowerPoint</Application>
  <PresentationFormat>Widescreen</PresentationFormat>
  <Paragraphs>41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 Light</vt:lpstr>
      <vt:lpstr>Wingdings</vt:lpstr>
      <vt:lpstr>Arial</vt:lpstr>
      <vt:lpstr>Calibri</vt:lpstr>
      <vt:lpstr>1_Office Theme</vt:lpstr>
      <vt:lpstr>MR Fingerprinting and Contrast-weighted Images</vt:lpstr>
      <vt:lpstr>MR Fingerprinting</vt:lpstr>
      <vt:lpstr>MR Fingerprinting</vt:lpstr>
      <vt:lpstr>MR Fingerprinting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 Fingerprinting</dc:title>
  <dc:creator>Patrick Virtue</dc:creator>
  <cp:lastModifiedBy>Patrick Virtue</cp:lastModifiedBy>
  <cp:revision>8</cp:revision>
  <dcterms:created xsi:type="dcterms:W3CDTF">2020-01-27T16:08:49Z</dcterms:created>
  <dcterms:modified xsi:type="dcterms:W3CDTF">2020-01-29T03:35:14Z</dcterms:modified>
</cp:coreProperties>
</file>