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1241" r:id="rId2"/>
    <p:sldId id="256" r:id="rId3"/>
    <p:sldId id="338" r:id="rId4"/>
    <p:sldId id="287" r:id="rId5"/>
    <p:sldId id="1240" r:id="rId6"/>
    <p:sldId id="1239" r:id="rId7"/>
    <p:sldId id="1243" r:id="rId8"/>
    <p:sldId id="1244" r:id="rId9"/>
    <p:sldId id="1245" r:id="rId10"/>
    <p:sldId id="1255" r:id="rId11"/>
    <p:sldId id="1256" r:id="rId12"/>
    <p:sldId id="1247" r:id="rId13"/>
    <p:sldId id="1248" r:id="rId14"/>
    <p:sldId id="1246" r:id="rId15"/>
    <p:sldId id="1249" r:id="rId16"/>
    <p:sldId id="1250" r:id="rId17"/>
    <p:sldId id="1251" r:id="rId18"/>
    <p:sldId id="1242" r:id="rId19"/>
    <p:sldId id="1259" r:id="rId20"/>
    <p:sldId id="1257" r:id="rId21"/>
    <p:sldId id="1263" r:id="rId22"/>
    <p:sldId id="1258" r:id="rId23"/>
    <p:sldId id="1261" r:id="rId24"/>
    <p:sldId id="1260" r:id="rId25"/>
    <p:sldId id="1262" r:id="rId26"/>
    <p:sldId id="1264" r:id="rId27"/>
    <p:sldId id="1265" r:id="rId28"/>
    <p:sldId id="1266" r:id="rId29"/>
    <p:sldId id="1267" r:id="rId30"/>
  </p:sldIdLst>
  <p:sldSz cx="12192000" cy="6858000"/>
  <p:notesSz cx="9296400" cy="7010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89804" autoAdjust="0"/>
  </p:normalViewPr>
  <p:slideViewPr>
    <p:cSldViewPr snapToGrid="0">
      <p:cViewPr varScale="1">
        <p:scale>
          <a:sx n="100" d="100"/>
          <a:sy n="100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How does M(C)LE optimization relate to least squares optimization?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49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Does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 equal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B53669-FB92-4066-8754-9C41091E7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97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with Multiple Input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93864-6E3F-4744-86AD-BC33D312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03" y="2127783"/>
            <a:ext cx="3619483" cy="24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Poll 1: Which vector is the correct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49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23303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with 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252730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B30-85F4-43B6-8178-F091FE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A3ED-A8A9-46BD-AB49-6D58FC0E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with Probability</a:t>
            </a:r>
          </a:p>
        </p:txBody>
      </p:sp>
    </p:spTree>
    <p:extLst>
      <p:ext uri="{BB962C8B-B14F-4D97-AF65-F5344CB8AC3E}">
        <p14:creationId xmlns:p14="http://schemas.microsoft.com/office/powerpoint/2010/main" val="241508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7E7A-6544-4D40-B384-1E4E69D7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Bernoulli distribution of logistic function of linear model</a:t>
            </a:r>
          </a:p>
        </p:txBody>
      </p:sp>
    </p:spTree>
    <p:extLst>
      <p:ext uri="{BB962C8B-B14F-4D97-AF65-F5344CB8AC3E}">
        <p14:creationId xmlns:p14="http://schemas.microsoft.com/office/powerpoint/2010/main" val="398809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37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02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Logistic Regression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⋅(1−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46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6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a Bernoulli distribution, but the temporary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now based on the logistic function of our linear model of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log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a Bernoulli distribution, but the temporary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now based on the logistic function of our linear model of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log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08B44-206E-4552-A3A5-C620F129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33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9" y="2877975"/>
                <a:ext cx="11233755" cy="251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2800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2800" dirty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77975"/>
                <a:ext cx="11233755" cy="2512932"/>
              </a:xfrm>
              <a:prstGeom prst="rect">
                <a:avLst/>
              </a:prstGeom>
              <a:blipFill>
                <a:blip r:embed="rId2"/>
                <a:stretch>
                  <a:fillRect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:endPara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/>
                <a:endParaRPr lang="en-US" sz="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  <a:blipFill>
                <a:blip r:embed="rId4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92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9" y="2877975"/>
                <a:ext cx="11233755" cy="421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2800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800" dirty="0"/>
              </a:p>
              <a:p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sz="2800" b="0" dirty="0"/>
              </a:p>
              <a:p>
                <a:endParaRPr lang="en-US" sz="800" dirty="0"/>
              </a:p>
              <a:p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2800" dirty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77975"/>
                <a:ext cx="11233755" cy="421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:endPara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/>
                <a:endParaRPr lang="en-US" sz="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1446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1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552098" y="2008652"/>
                <a:ext cx="11233755" cy="520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:endParaRPr lang="en-US" sz="800" b="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? 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No closed form solution </a:t>
                </a:r>
                <a:r>
                  <a:rPr lang="en-US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Back to iterative methods. Solve with (stochastic) gradient descent, Newton’s method, or Iteratively Reweighted Least Squares (IRLS)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:endParaRPr lang="en-US" sz="2800" dirty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2008652"/>
                <a:ext cx="11233755" cy="5205528"/>
              </a:xfrm>
              <a:prstGeom prst="rect">
                <a:avLst/>
              </a:prstGeo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/>
              <p:nvPr/>
            </p:nvSpPr>
            <p:spPr>
              <a:xfrm>
                <a:off x="552098" y="1204976"/>
                <a:ext cx="37913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02DB89-12F4-4ED8-8E0C-53684970E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204976"/>
                <a:ext cx="37913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/>
              <p:nvPr/>
            </p:nvSpPr>
            <p:spPr>
              <a:xfrm>
                <a:off x="4790723" y="1095606"/>
                <a:ext cx="6995131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BE32E4-DB61-42D7-8C4C-30D299434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23" y="1095606"/>
                <a:ext cx="6995131" cy="703013"/>
              </a:xfrm>
              <a:prstGeom prst="rect">
                <a:avLst/>
              </a:prstGeom>
              <a:blipFill>
                <a:blip r:embed="rId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8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Cool note: Logistic function is related the invers of logit function!</a:t>
                </a:r>
              </a:p>
              <a:p>
                <a:endParaRPr lang="en-US" dirty="0"/>
              </a:p>
              <a:p>
                <a:r>
                  <a:rPr lang="en-US" dirty="0"/>
                  <a:t>Odds: Ratio of two probabilities.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Logit function: Log odds.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  <a:blipFill>
                <a:blip r:embed="rId2"/>
                <a:stretch>
                  <a:fillRect l="-1159" t="-5090" b="-11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0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7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and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Formulate log odds as linear model of X: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Equivalent to logistic representation: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574" y="1113178"/>
                <a:ext cx="10515600" cy="2039539"/>
              </a:xfrm>
              <a:blipFill>
                <a:blip r:embed="rId2"/>
                <a:stretch>
                  <a:fillRect l="-1159" t="-5090" b="-7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9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B5D2-43D9-4585-B229-DF3D14A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and Logistic Regression (Multi-class!)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Formulate log odds as linear model of X: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Equivalent to </a:t>
                </a:r>
                <a:r>
                  <a:rPr lang="en-US" dirty="0" err="1"/>
                  <a:t>softmax</a:t>
                </a:r>
                <a:r>
                  <a:rPr lang="en-US" dirty="0"/>
                  <a:t> representation: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008ED-2147-445D-BE9E-AC8E0FB29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  <a:blipFill>
                <a:blip r:embed="rId2"/>
                <a:stretch>
                  <a:fillRect l="-1217" t="-4776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4C5283-E7B2-4228-8D7F-2C1445DAE2FE}"/>
                  </a:ext>
                </a:extLst>
              </p:cNvPr>
              <p:cNvSpPr/>
              <p:nvPr/>
            </p:nvSpPr>
            <p:spPr>
              <a:xfrm>
                <a:off x="7176792" y="5152558"/>
                <a:ext cx="4502579" cy="1026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4C5283-E7B2-4228-8D7F-2C1445DAE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92" y="5152558"/>
                <a:ext cx="4502579" cy="1026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A0BA53E-F07D-4F4A-ABA1-5F3F72572F8B}"/>
              </a:ext>
            </a:extLst>
          </p:cNvPr>
          <p:cNvSpPr/>
          <p:nvPr/>
        </p:nvSpPr>
        <p:spPr>
          <a:xfrm>
            <a:off x="5943249" y="5404229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631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990C3D8-5F6F-4C62-B195-446BE0293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conditional</a:t>
                </a:r>
                <a:r>
                  <a:rPr lang="en-US" dirty="0"/>
                  <a:t> likelihood?</a:t>
                </a:r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/>
                  <a:t>What is the hypothesis function?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990C3D8-5F6F-4C62-B195-446BE0293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5377691"/>
              </a:xfrm>
              <a:blipFill>
                <a:blip r:embed="rId2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47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 &amp; programming)</a:t>
            </a:r>
          </a:p>
          <a:p>
            <a:pPr marL="917575" lvl="2" indent="-457200"/>
            <a:r>
              <a:rPr lang="en-US" sz="2800" dirty="0"/>
              <a:t>Due Tue 2/4, 11:59 pm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Early Feedback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mathematical rigor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Consolidated course notes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Lots of concepts, how does it all fit together?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Density Estimation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for Density Estimation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for linear regression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for logistic regression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7CE8-961F-4ED8-807B-CDB3F135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Fingerprinting Assumptions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D025-763D-48FE-A927-FA7D0583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Forgot a really important assumption!!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4A1713-9B8F-43FC-B981-4D44837119AD}"/>
              </a:ext>
            </a:extLst>
          </p:cNvPr>
          <p:cNvGrpSpPr/>
          <p:nvPr/>
        </p:nvGrpSpPr>
        <p:grpSpPr>
          <a:xfrm>
            <a:off x="1836995" y="2608207"/>
            <a:ext cx="5997388" cy="1325490"/>
            <a:chOff x="-114729" y="1566947"/>
            <a:chExt cx="6371247" cy="1419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58DD70-FEBF-43F0-A0E9-47CBAB67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099" y="1566947"/>
              <a:ext cx="4933950" cy="101917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006570-8E27-4B32-A9D9-9C37098A64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568" y="2586122"/>
              <a:ext cx="5214481" cy="979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0EE0A9-5428-47E2-BE08-1B061DAC0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99" y="1566947"/>
              <a:ext cx="0" cy="122092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hape 432">
              <a:extLst>
                <a:ext uri="{FF2B5EF4-FFF2-40B4-BE49-F238E27FC236}">
                  <a16:creationId xmlns:a16="http://schemas.microsoft.com/office/drawing/2014/main" id="{4D0B2132-883C-4953-8B51-B52CA5C95148}"/>
                </a:ext>
              </a:extLst>
            </p:cNvPr>
            <p:cNvSpPr/>
            <p:nvPr/>
          </p:nvSpPr>
          <p:spPr>
            <a:xfrm>
              <a:off x="4715581" y="2522781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Shape 432">
              <a:extLst>
                <a:ext uri="{FF2B5EF4-FFF2-40B4-BE49-F238E27FC236}">
                  <a16:creationId xmlns:a16="http://schemas.microsoft.com/office/drawing/2014/main" id="{D2AEA74B-FDE7-4509-B3C8-2E8FCEEF1C82}"/>
                </a:ext>
              </a:extLst>
            </p:cNvPr>
            <p:cNvSpPr/>
            <p:nvPr/>
          </p:nvSpPr>
          <p:spPr>
            <a:xfrm>
              <a:off x="2108339" y="2545424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250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Shape 432">
              <a:extLst>
                <a:ext uri="{FF2B5EF4-FFF2-40B4-BE49-F238E27FC236}">
                  <a16:creationId xmlns:a16="http://schemas.microsoft.com/office/drawing/2014/main" id="{E4624883-5DED-4FE7-92AC-EC28BE849672}"/>
                </a:ext>
              </a:extLst>
            </p:cNvPr>
            <p:cNvSpPr/>
            <p:nvPr/>
          </p:nvSpPr>
          <p:spPr>
            <a:xfrm>
              <a:off x="-114729" y="2545424"/>
              <a:ext cx="1540937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457200">
                <a:lnSpc>
                  <a:spcPts val="5900"/>
                </a:lnSpc>
                <a:defRPr sz="3600">
                  <a:solidFill>
                    <a:srgbClr val="314864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B6ECF1-968A-4025-86BD-C919A03D974D}"/>
              </a:ext>
            </a:extLst>
          </p:cNvPr>
          <p:cNvGrpSpPr/>
          <p:nvPr/>
        </p:nvGrpSpPr>
        <p:grpSpPr>
          <a:xfrm>
            <a:off x="552099" y="2445645"/>
            <a:ext cx="1540928" cy="1609371"/>
            <a:chOff x="4584719" y="4085446"/>
            <a:chExt cx="2011680" cy="20240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82BE0-9AE8-4F23-8CC3-06E43BAD16DE}"/>
                </a:ext>
              </a:extLst>
            </p:cNvPr>
            <p:cNvSpPr/>
            <p:nvPr/>
          </p:nvSpPr>
          <p:spPr>
            <a:xfrm>
              <a:off x="4584719" y="4085446"/>
              <a:ext cx="2011680" cy="2024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EB91A9-5116-4D40-AEA0-D60DF9BA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1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1602" y="4085446"/>
              <a:ext cx="1714500" cy="2024063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7294DAB-6656-404D-871C-A807AD0369C6}"/>
              </a:ext>
            </a:extLst>
          </p:cNvPr>
          <p:cNvSpPr/>
          <p:nvPr/>
        </p:nvSpPr>
        <p:spPr>
          <a:xfrm>
            <a:off x="1039695" y="2850854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6909B-4C0B-4DEF-A164-0C93057A2CEE}"/>
              </a:ext>
            </a:extLst>
          </p:cNvPr>
          <p:cNvSpPr txBox="1"/>
          <p:nvPr/>
        </p:nvSpPr>
        <p:spPr>
          <a:xfrm>
            <a:off x="8686240" y="1881861"/>
            <a:ext cx="14559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28A2B6-098D-4E74-81E1-A7990CA6E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2977" r="2109"/>
          <a:stretch/>
        </p:blipFill>
        <p:spPr>
          <a:xfrm>
            <a:off x="8623445" y="2380228"/>
            <a:ext cx="1514969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A3539-7E56-4317-B1FF-9EEAE8FE5C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399" r="4736"/>
          <a:stretch/>
        </p:blipFill>
        <p:spPr>
          <a:xfrm>
            <a:off x="10298334" y="2380229"/>
            <a:ext cx="1427501" cy="1737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F69BA4-5310-4263-B173-B96AFBCF47ED}"/>
              </a:ext>
            </a:extLst>
          </p:cNvPr>
          <p:cNvSpPr txBox="1"/>
          <p:nvPr/>
        </p:nvSpPr>
        <p:spPr>
          <a:xfrm>
            <a:off x="10277171" y="1874253"/>
            <a:ext cx="13432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DE4318-28D5-46C1-93B3-3BD20222500F}"/>
              </a:ext>
            </a:extLst>
          </p:cNvPr>
          <p:cNvSpPr/>
          <p:nvPr/>
        </p:nvSpPr>
        <p:spPr>
          <a:xfrm>
            <a:off x="9132711" y="2827511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6BB4CC-2F90-418D-8D25-93BAE4E0BD6C}"/>
              </a:ext>
            </a:extLst>
          </p:cNvPr>
          <p:cNvSpPr/>
          <p:nvPr/>
        </p:nvSpPr>
        <p:spPr>
          <a:xfrm>
            <a:off x="10769999" y="2827767"/>
            <a:ext cx="112526" cy="114950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FB7C7D7-8143-46AB-84A3-D4FDC3C91F96}"/>
              </a:ext>
            </a:extLst>
          </p:cNvPr>
          <p:cNvSpPr/>
          <p:nvPr/>
        </p:nvSpPr>
        <p:spPr>
          <a:xfrm>
            <a:off x="7534656" y="2942461"/>
            <a:ext cx="704878" cy="328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What assumptions do we make with this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02FC-AF7F-4DFE-B020-F070878F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6" y="177393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5022A-9DCB-4BA8-9A91-45A65913DE14}"/>
              </a:ext>
            </a:extLst>
          </p:cNvPr>
          <p:cNvSpPr txBox="1"/>
          <p:nvPr/>
        </p:nvSpPr>
        <p:spPr>
          <a:xfrm>
            <a:off x="4002687" y="617081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23997-7C3D-43BE-A0B7-FAB308486096}"/>
              </a:ext>
            </a:extLst>
          </p:cNvPr>
          <p:cNvSpPr txBox="1"/>
          <p:nvPr/>
        </p:nvSpPr>
        <p:spPr>
          <a:xfrm rot="16200000">
            <a:off x="264455" y="368200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CCD161-6464-44E6-A96F-016CD86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6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A64AC-0A68-47EA-B52C-519F2CCA3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How does our model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the likelihood function?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Maximum (Conditional) Likelihood Estimate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A64AC-0A68-47EA-B52C-519F2CCA3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/>
              <p:nvPr/>
            </p:nvSpPr>
            <p:spPr>
              <a:xfrm>
                <a:off x="625251" y="1218720"/>
                <a:ext cx="5426037" cy="93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x-IV_matha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x-IV_matha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x-IV_mathan"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x-IV_matha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x-IV_matha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x-IV_matha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x-IV_matha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x-IV_mathan" sz="200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𝒘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x-IV_matha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x-IV_mathan" sz="2000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x-IV_mathan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x-IV_matha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x-IV_matha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x-IV_matha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50512-93B3-4C94-A79E-D7FBB5CF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1" y="1218720"/>
                <a:ext cx="5426037" cy="934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3097F241-8120-44CA-BCAF-9881CF9D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8" y="5820057"/>
            <a:ext cx="5214257" cy="8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9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1001</Words>
  <Application>Microsoft Office PowerPoint</Application>
  <PresentationFormat>Widescreen</PresentationFormat>
  <Paragraphs>215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 Light</vt:lpstr>
      <vt:lpstr>Wingdings</vt:lpstr>
      <vt:lpstr>Cambria Math</vt:lpstr>
      <vt:lpstr>Arial</vt:lpstr>
      <vt:lpstr>Calibri</vt:lpstr>
      <vt:lpstr>Office Theme</vt:lpstr>
      <vt:lpstr>Warm-up as You Walk In</vt:lpstr>
      <vt:lpstr>Introduction to  Machine Learning</vt:lpstr>
      <vt:lpstr>Announcements</vt:lpstr>
      <vt:lpstr>Plan</vt:lpstr>
      <vt:lpstr>MR Fingerprinting Assumptions </vt:lpstr>
      <vt:lpstr>Assumptions</vt:lpstr>
      <vt:lpstr>Modelling f(Y|X, θ)</vt:lpstr>
      <vt:lpstr>MLE for Linear Regression</vt:lpstr>
      <vt:lpstr>M(C)LE for Linear Regression</vt:lpstr>
      <vt:lpstr>M(C)LE for Linear Regression</vt:lpstr>
      <vt:lpstr>Piazza Poll 2:</vt:lpstr>
      <vt:lpstr>Linear Regression with Multiple Input Features</vt:lpstr>
      <vt:lpstr>Poll 1: Which vector is the correct θ?</vt:lpstr>
      <vt:lpstr>Classification Models</vt:lpstr>
      <vt:lpstr>Classification Models</vt:lpstr>
      <vt:lpstr>Classification Models</vt:lpstr>
      <vt:lpstr>Modelling p(Y|X, θ)</vt:lpstr>
      <vt:lpstr>MLE for Bernoulli</vt:lpstr>
      <vt:lpstr>MLE for Bernoulli</vt:lpstr>
      <vt:lpstr>MLE for Bernoulli</vt:lpstr>
      <vt:lpstr>M(C)LE for Logistic Regression</vt:lpstr>
      <vt:lpstr>M(C)LE for Logistic Regression</vt:lpstr>
      <vt:lpstr>M(C)LE for Logistic Regression</vt:lpstr>
      <vt:lpstr>M(C)LE for Logistic Regression</vt:lpstr>
      <vt:lpstr>M(C)LE for Logistic Regression</vt:lpstr>
      <vt:lpstr>Logistic Function</vt:lpstr>
      <vt:lpstr>Log Odds and Logistic Regression</vt:lpstr>
      <vt:lpstr>Log Odds and Logistic Regression (Multi-class!)</vt:lpstr>
      <vt:lpstr>Multi-class Logistic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603</cp:revision>
  <cp:lastPrinted>2019-08-27T16:33:12Z</cp:lastPrinted>
  <dcterms:created xsi:type="dcterms:W3CDTF">2018-10-11T11:39:27Z</dcterms:created>
  <dcterms:modified xsi:type="dcterms:W3CDTF">2020-02-03T15:52:48Z</dcterms:modified>
</cp:coreProperties>
</file>