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1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3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5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6.xml" ContentType="application/vnd.openxmlformats-officedocument.presentationml.notesSlide+xml"/>
  <Override PartName="/ppt/tags/tag56.xml" ContentType="application/vnd.openxmlformats-officedocument.presentationml.tags+xml"/>
  <Override PartName="/ppt/notesSlides/notesSlide27.xml" ContentType="application/vnd.openxmlformats-officedocument.presentationml.notesSlide+xml"/>
  <Override PartName="/ppt/tags/tag57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1"/>
  </p:notesMasterIdLst>
  <p:sldIdLst>
    <p:sldId id="1017" r:id="rId3"/>
    <p:sldId id="2179" r:id="rId4"/>
    <p:sldId id="2180" r:id="rId5"/>
    <p:sldId id="256" r:id="rId6"/>
    <p:sldId id="2164" r:id="rId7"/>
    <p:sldId id="2178" r:id="rId8"/>
    <p:sldId id="2182" r:id="rId9"/>
    <p:sldId id="2184" r:id="rId10"/>
    <p:sldId id="2183" r:id="rId11"/>
    <p:sldId id="2165" r:id="rId12"/>
    <p:sldId id="2177" r:id="rId13"/>
    <p:sldId id="2166" r:id="rId14"/>
    <p:sldId id="2169" r:id="rId15"/>
    <p:sldId id="2170" r:id="rId16"/>
    <p:sldId id="2173" r:id="rId17"/>
    <p:sldId id="2073" r:id="rId18"/>
    <p:sldId id="2174" r:id="rId19"/>
    <p:sldId id="2175" r:id="rId20"/>
    <p:sldId id="2076" r:id="rId21"/>
    <p:sldId id="2190" r:id="rId22"/>
    <p:sldId id="2176" r:id="rId23"/>
    <p:sldId id="365" r:id="rId24"/>
    <p:sldId id="366" r:id="rId25"/>
    <p:sldId id="334" r:id="rId26"/>
    <p:sldId id="338" r:id="rId27"/>
    <p:sldId id="2189" r:id="rId28"/>
    <p:sldId id="2186" r:id="rId29"/>
    <p:sldId id="2191" r:id="rId30"/>
    <p:sldId id="2187" r:id="rId31"/>
    <p:sldId id="2188" r:id="rId32"/>
    <p:sldId id="339" r:id="rId33"/>
    <p:sldId id="340" r:id="rId34"/>
    <p:sldId id="341" r:id="rId35"/>
    <p:sldId id="360" r:id="rId36"/>
    <p:sldId id="2181" r:id="rId37"/>
    <p:sldId id="2192" r:id="rId38"/>
    <p:sldId id="288" r:id="rId39"/>
    <p:sldId id="2185" r:id="rId40"/>
    <p:sldId id="353" r:id="rId41"/>
    <p:sldId id="329" r:id="rId42"/>
    <p:sldId id="352" r:id="rId43"/>
    <p:sldId id="354" r:id="rId44"/>
    <p:sldId id="331" r:id="rId45"/>
    <p:sldId id="332" r:id="rId46"/>
    <p:sldId id="362" r:id="rId47"/>
    <p:sldId id="355" r:id="rId48"/>
    <p:sldId id="356" r:id="rId49"/>
    <p:sldId id="357" r:id="rId50"/>
  </p:sldIdLst>
  <p:sldSz cx="12192000" cy="6858000"/>
  <p:notesSz cx="9296400" cy="70104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Cambria Math" panose="02040503050406030204" pitchFamily="18" charset="0"/>
      <p:regular r:id="rId58"/>
    </p:embeddedFont>
    <p:embeddedFont>
      <p:font typeface="Verdana" panose="020B0604030504040204" pitchFamily="3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D52CF-3382-41C5-954A-1B7E1514C18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2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D52CF-3382-41C5-954A-1B7E1514C18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59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52CF-3382-41C5-954A-1B7E1514C18E}" type="slidenum">
              <a:rPr lang="en-US"/>
              <a:pPr/>
              <a:t>30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50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B6591-AA5A-4D4B-89AB-59304A4E8BE5}" type="slidenum">
              <a:rPr lang="en-US"/>
              <a:pPr/>
              <a:t>31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0C3F5A-D5BE-47D3-AC2F-398215CC0A4A}" type="slidenum">
              <a:rPr lang="en-US"/>
              <a:pPr/>
              <a:t>32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6D872-4F65-4AE8-8272-C187DAEE9FDD}" type="slidenum">
              <a:rPr lang="en-US"/>
              <a:pPr/>
              <a:t>33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0C3F5A-D5BE-47D3-AC2F-398215CC0A4A}" type="slidenum">
              <a:rPr lang="en-US"/>
              <a:pPr/>
              <a:t>34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74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48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3C7726-C7D3-4579-A0E6-9AB7DA89CFF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48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3C7726-C7D3-4579-A0E6-9AB7DA89CFF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3C7726-C7D3-4579-A0E6-9AB7DA89CFF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3C7726-C7D3-4579-A0E6-9AB7DA89CFF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7A97E-BBB1-423E-8ACB-47BA895850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A9E34-449F-4ECA-989D-2AF6FEB935E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A9E34-449F-4ECA-989D-2AF6FEB935E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7A97E-BBB1-423E-8ACB-47BA895850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D52CF-3382-41C5-954A-1B7E1514C18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52CF-3382-41C5-954A-1B7E1514C18E}" type="slidenum">
              <a:rPr lang="en-US"/>
              <a:pPr/>
              <a:t>48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9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7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C7726-C7D3-4579-A0E6-9AB7DA89CFFF}" type="slidenum">
              <a:rPr lang="en-US"/>
              <a:pPr/>
              <a:t>22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C7726-C7D3-4579-A0E6-9AB7DA89CFFF}" type="slidenum">
              <a:rPr lang="en-US"/>
              <a:pPr/>
              <a:t>23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215E3-E42B-4AE7-8351-59EF62B895D9}" type="slidenum">
              <a:rPr lang="en-US"/>
              <a:pPr/>
              <a:t>24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B1AD8-2C94-473C-8196-74320C01B222}" type="slidenum">
              <a:rPr lang="en-US"/>
              <a:pPr/>
              <a:t>25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7A97E-BBB1-423E-8ACB-47BA895850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5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B69B-9D2C-4B75-952C-EDB5EB194A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85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929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3E760-12C4-46DF-8980-D4F75633FC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43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21503-CF41-488E-ABD0-1BC625D886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95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7EBD-4E9B-4114-92AE-FD2285B5D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6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4BE1-20C7-4EBF-9F92-7B9C228859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16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A594-F3ED-4464-B2B9-79B65B2219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9292-B8F8-4228-9668-7A0005921F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6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CE6CE-B39D-438C-85F7-3C1AB5D58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57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F9A9-7843-4098-81A3-14D5030890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85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E72E-C33A-4B30-8E6B-F05DF736B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8E0A-CE36-4298-A2C1-1E4FCE70D0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mu.smartevals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3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4.xml"/><Relationship Id="rId10" Type="http://schemas.openxmlformats.org/officeDocument/2006/relationships/image" Target="../media/image22.png"/><Relationship Id="rId4" Type="http://schemas.openxmlformats.org/officeDocument/2006/relationships/tags" Target="../tags/tag13.xml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13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2.png"/><Relationship Id="rId5" Type="http://schemas.openxmlformats.org/officeDocument/2006/relationships/tags" Target="../tags/tag19.xml"/><Relationship Id="rId10" Type="http://schemas.openxmlformats.org/officeDocument/2006/relationships/image" Target="../media/image23.png"/><Relationship Id="rId4" Type="http://schemas.openxmlformats.org/officeDocument/2006/relationships/tags" Target="../tags/tag18.xml"/><Relationship Id="rId9" Type="http://schemas.openxmlformats.org/officeDocument/2006/relationships/image" Target="../media/image21.png"/><Relationship Id="rId1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3.xml"/><Relationship Id="rId7" Type="http://schemas.openxmlformats.org/officeDocument/2006/relationships/image" Target="../media/image2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6.png"/><Relationship Id="rId4" Type="http://schemas.openxmlformats.org/officeDocument/2006/relationships/tags" Target="../tags/tag24.xml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20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gif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47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33.png"/><Relationship Id="rId5" Type="http://schemas.openxmlformats.org/officeDocument/2006/relationships/tags" Target="../tags/tag32.xml"/><Relationship Id="rId10" Type="http://schemas.openxmlformats.org/officeDocument/2006/relationships/image" Target="../media/image13.png"/><Relationship Id="rId4" Type="http://schemas.openxmlformats.org/officeDocument/2006/relationships/tags" Target="../tags/tag31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4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52.png"/><Relationship Id="rId3" Type="http://schemas.openxmlformats.org/officeDocument/2006/relationships/tags" Target="../tags/tag38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50.png"/><Relationship Id="rId5" Type="http://schemas.openxmlformats.org/officeDocument/2006/relationships/tags" Target="../tags/tag40.xml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tags" Target="../tags/tag39.xml"/><Relationship Id="rId9" Type="http://schemas.openxmlformats.org/officeDocument/2006/relationships/image" Target="../media/image12.png"/><Relationship Id="rId1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46.xml"/><Relationship Id="rId7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49.xml"/><Relationship Id="rId7" Type="http://schemas.openxmlformats.org/officeDocument/2006/relationships/image" Target="../media/image48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7.png"/><Relationship Id="rId4" Type="http://schemas.openxmlformats.org/officeDocument/2006/relationships/tags" Target="../tags/tag50.xml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53.xml"/><Relationship Id="rId7" Type="http://schemas.openxmlformats.org/officeDocument/2006/relationships/image" Target="../media/image55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6.xml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n.m.wikipedia.org/wiki/Bootstrap_aggregatin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HW10 (programming + “written”)</a:t>
            </a:r>
          </a:p>
          <a:p>
            <a:pPr marL="917575" lvl="2" indent="-457200"/>
            <a:r>
              <a:rPr lang="en-US" sz="2800" dirty="0"/>
              <a:t>Due Thu 4/30, 11:59 pm</a:t>
            </a:r>
          </a:p>
          <a:p>
            <a:pPr lvl="2" indent="0">
              <a:buNone/>
            </a:pPr>
            <a:endParaRPr lang="en-US" sz="2800" dirty="0"/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Date: Mon 5/11, 5:30 – 8:30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Format: “online assignment” in </a:t>
            </a:r>
            <a:r>
              <a:rPr lang="en-US" dirty="0" err="1">
                <a:solidFill>
                  <a:schemeClr val="tx1"/>
                </a:solidFill>
              </a:rPr>
              <a:t>Gradescope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Practice exam: Out later this week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Recitation this Friday: Review session</a:t>
            </a:r>
          </a:p>
          <a:p>
            <a:pPr lvl="2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pPr lvl="2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D61C1-326F-4259-95C7-162CAA386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4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Weighted Majority Algorithm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3689" y="1559363"/>
            <a:ext cx="6576555" cy="5044828"/>
          </a:xfrm>
        </p:spPr>
        <p:txBody>
          <a:bodyPr>
            <a:normAutofit/>
          </a:bodyPr>
          <a:lstStyle/>
          <a:p>
            <a:r>
              <a:rPr lang="en-US" b="1" dirty="0"/>
              <a:t>Given</a:t>
            </a:r>
            <a:r>
              <a:rPr lang="en-US" dirty="0"/>
              <a:t>: pool </a:t>
            </a:r>
            <a:r>
              <a:rPr lang="en-US" i="1" dirty="0"/>
              <a:t>A </a:t>
            </a:r>
            <a:r>
              <a:rPr lang="en-US" dirty="0"/>
              <a:t>of binary classifiers (that you know nothing about)</a:t>
            </a:r>
          </a:p>
          <a:p>
            <a:r>
              <a:rPr lang="en-US" b="1" dirty="0"/>
              <a:t>Goal: </a:t>
            </a:r>
            <a:r>
              <a:rPr lang="en-US" dirty="0"/>
              <a:t>design a new learner that uses the predictions of the pool to make new predictions</a:t>
            </a:r>
          </a:p>
          <a:p>
            <a:r>
              <a:rPr lang="en-US" b="1" dirty="0"/>
              <a:t>Algorithm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Initially weight all classifiers equally</a:t>
            </a:r>
          </a:p>
          <a:p>
            <a:pPr lvl="1"/>
            <a:r>
              <a:rPr lang="en-US" dirty="0"/>
              <a:t>Receive a training example and predict the (weighted) majority vote of the classifiers in the pool</a:t>
            </a:r>
          </a:p>
          <a:p>
            <a:pPr lvl="1"/>
            <a:r>
              <a:rPr lang="en-US" dirty="0"/>
              <a:t>Down-weight classifiers that contribute to a mistake by a factor of β</a:t>
            </a:r>
          </a:p>
          <a:p>
            <a:pPr lvl="1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118174" y="2431497"/>
            <a:ext cx="1784354" cy="1620264"/>
            <a:chOff x="1284286" y="707085"/>
            <a:chExt cx="2092626" cy="19001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 w="28575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 w="28575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8248056" y="2782735"/>
            <a:ext cx="214534" cy="209473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1" dirty="0">
              <a:latin typeface="Times New Roman"/>
              <a:cs typeface="Times New Roman"/>
            </a:endParaRPr>
          </a:p>
        </p:txBody>
      </p:sp>
      <p:sp>
        <p:nvSpPr>
          <p:cNvPr id="11" name="Cross 10"/>
          <p:cNvSpPr/>
          <p:nvPr/>
        </p:nvSpPr>
        <p:spPr>
          <a:xfrm>
            <a:off x="9241037" y="3492611"/>
            <a:ext cx="233908" cy="233908"/>
          </a:xfrm>
          <a:prstGeom prst="plus">
            <a:avLst>
              <a:gd name="adj" fmla="val 403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/>
          <p:cNvSpPr/>
          <p:nvPr/>
        </p:nvSpPr>
        <p:spPr>
          <a:xfrm>
            <a:off x="9378197" y="2899002"/>
            <a:ext cx="233908" cy="233908"/>
          </a:xfrm>
          <a:prstGeom prst="plus">
            <a:avLst>
              <a:gd name="adj" fmla="val 403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ross 12"/>
          <p:cNvSpPr/>
          <p:nvPr/>
        </p:nvSpPr>
        <p:spPr>
          <a:xfrm>
            <a:off x="8759515" y="3576055"/>
            <a:ext cx="233908" cy="233908"/>
          </a:xfrm>
          <a:prstGeom prst="plus">
            <a:avLst>
              <a:gd name="adj" fmla="val 403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695434" y="2723584"/>
            <a:ext cx="214534" cy="209473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1" dirty="0">
              <a:latin typeface="Times New Roman"/>
              <a:cs typeface="Times New Roman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73855" y="3207587"/>
            <a:ext cx="214534" cy="209473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1" dirty="0">
              <a:latin typeface="Times New Roman"/>
              <a:cs typeface="Times New Roman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489234" y="1005747"/>
            <a:ext cx="1598018" cy="1215219"/>
            <a:chOff x="5251836" y="992900"/>
            <a:chExt cx="1598018" cy="1215219"/>
          </a:xfrm>
        </p:grpSpPr>
        <p:grpSp>
          <p:nvGrpSpPr>
            <p:cNvPr id="16" name="Group 15"/>
            <p:cNvGrpSpPr/>
            <p:nvPr/>
          </p:nvGrpSpPr>
          <p:grpSpPr>
            <a:xfrm>
              <a:off x="5511566" y="992900"/>
              <a:ext cx="1338288" cy="1215219"/>
              <a:chOff x="3881007" y="4297848"/>
              <a:chExt cx="2092626" cy="190018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881007" y="6198035"/>
                <a:ext cx="2092626" cy="1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3881007" y="4297848"/>
                <a:ext cx="0" cy="1900188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 rot="21165998">
              <a:off x="5251836" y="1501828"/>
              <a:ext cx="1487070" cy="370372"/>
              <a:chOff x="4018167" y="4605391"/>
              <a:chExt cx="2325271" cy="579135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5175883" y="4605391"/>
                <a:ext cx="0" cy="579135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018167" y="5184525"/>
                <a:ext cx="2325271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non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8931965" y="1881809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267222" y="812999"/>
            <a:ext cx="1338288" cy="1487070"/>
            <a:chOff x="7029824" y="800153"/>
            <a:chExt cx="1338288" cy="1487070"/>
          </a:xfrm>
        </p:grpSpPr>
        <p:grpSp>
          <p:nvGrpSpPr>
            <p:cNvPr id="23" name="Group 22"/>
            <p:cNvGrpSpPr/>
            <p:nvPr/>
          </p:nvGrpSpPr>
          <p:grpSpPr>
            <a:xfrm>
              <a:off x="7029824" y="998867"/>
              <a:ext cx="1338288" cy="1215219"/>
              <a:chOff x="3881007" y="4297848"/>
              <a:chExt cx="2092626" cy="1900188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3881007" y="6198035"/>
                <a:ext cx="2092626" cy="1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3881007" y="4297848"/>
                <a:ext cx="0" cy="1900188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rot="17756134">
              <a:off x="6563685" y="1358502"/>
              <a:ext cx="1487070" cy="370372"/>
              <a:chOff x="4018167" y="4605391"/>
              <a:chExt cx="2325271" cy="579135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5175883" y="4605391"/>
                <a:ext cx="0" cy="579135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018167" y="5184525"/>
                <a:ext cx="2325271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non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7924800" y="4166008"/>
            <a:ext cx="1598018" cy="1487070"/>
            <a:chOff x="6349553" y="4564966"/>
            <a:chExt cx="1598018" cy="1487070"/>
          </a:xfrm>
        </p:grpSpPr>
        <p:grpSp>
          <p:nvGrpSpPr>
            <p:cNvPr id="31" name="Group 30"/>
            <p:cNvGrpSpPr/>
            <p:nvPr/>
          </p:nvGrpSpPr>
          <p:grpSpPr>
            <a:xfrm>
              <a:off x="6349553" y="4761934"/>
              <a:ext cx="1598018" cy="1215219"/>
              <a:chOff x="5251836" y="992900"/>
              <a:chExt cx="1598018" cy="1215219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511566" y="992900"/>
                <a:ext cx="1338288" cy="1215219"/>
                <a:chOff x="3881007" y="4297848"/>
                <a:chExt cx="2092626" cy="1900188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881007" y="6198035"/>
                  <a:ext cx="2092626" cy="1"/>
                </a:xfrm>
                <a:prstGeom prst="line">
                  <a:avLst/>
                </a:prstGeom>
                <a:ln w="28575">
                  <a:tailEnd type="triangl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3881007" y="4297848"/>
                  <a:ext cx="0" cy="1900188"/>
                </a:xfrm>
                <a:prstGeom prst="line">
                  <a:avLst/>
                </a:prstGeom>
                <a:ln w="28575">
                  <a:tailEnd type="triangl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 rot="21165998">
                <a:off x="5251836" y="1501828"/>
                <a:ext cx="1487070" cy="370372"/>
                <a:chOff x="4018167" y="4605391"/>
                <a:chExt cx="2325271" cy="579135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5175883" y="4605391"/>
                  <a:ext cx="0" cy="57913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tailEnd type="triangl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018167" y="5184525"/>
                  <a:ext cx="2325271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tailEnd type="non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8" name="Straight Connector 37"/>
            <p:cNvCxnSpPr/>
            <p:nvPr/>
          </p:nvCxnSpPr>
          <p:spPr>
            <a:xfrm rot="17756134" flipV="1">
              <a:off x="7223932" y="5045151"/>
              <a:ext cx="0" cy="370372"/>
            </a:xfrm>
            <a:prstGeom prst="line">
              <a:avLst/>
            </a:prstGeom>
            <a:ln w="28575">
              <a:solidFill>
                <a:schemeClr val="accent6"/>
              </a:solidFill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7756134">
              <a:off x="6648308" y="5308501"/>
              <a:ext cx="1487070" cy="0"/>
            </a:xfrm>
            <a:prstGeom prst="line">
              <a:avLst/>
            </a:prstGeom>
            <a:ln w="28575">
              <a:solidFill>
                <a:schemeClr val="accent6"/>
              </a:solidFill>
              <a:tailEnd type="non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85480" y="968876"/>
            <a:ext cx="3995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Littlestone</a:t>
            </a:r>
            <a:r>
              <a:rPr lang="en-US" sz="2400" dirty="0"/>
              <a:t> &amp; </a:t>
            </a:r>
            <a:r>
              <a:rPr lang="en-US" sz="2400" dirty="0" err="1"/>
              <a:t>Warmuth</a:t>
            </a:r>
            <a:r>
              <a:rPr lang="en-US" sz="2400" dirty="0"/>
              <a:t>, 1994)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08DB2C-C83C-46BF-A553-E202C283E5A3}"/>
              </a:ext>
            </a:extLst>
          </p:cNvPr>
          <p:cNvSpPr txBox="1"/>
          <p:nvPr/>
        </p:nvSpPr>
        <p:spPr>
          <a:xfrm>
            <a:off x="406400" y="645063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385898-6BDC-4051-B7C4-E79F0E1F8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7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Weighted Majority Algorithm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EC45E27-17BE-4EAA-9DED-CE8B6ED0F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29" y="1519750"/>
            <a:ext cx="7799098" cy="5235011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76317FEF-41F1-41D3-87BA-7893FC3DAAE9}"/>
              </a:ext>
            </a:extLst>
          </p:cNvPr>
          <p:cNvSpPr/>
          <p:nvPr/>
        </p:nvSpPr>
        <p:spPr>
          <a:xfrm>
            <a:off x="585480" y="968876"/>
            <a:ext cx="3995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Littlestone</a:t>
            </a:r>
            <a:r>
              <a:rPr lang="en-US" sz="2400" dirty="0"/>
              <a:t> &amp; </a:t>
            </a:r>
            <a:r>
              <a:rPr lang="en-US" sz="2400" dirty="0" err="1"/>
              <a:t>Warmuth</a:t>
            </a:r>
            <a:r>
              <a:rPr lang="en-US" sz="2400" dirty="0"/>
              <a:t>, 1994)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817418-5011-4537-85CD-F15AFB404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704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Weighted Majority Algorithm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17047" y="846258"/>
            <a:ext cx="3140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Littlestone</a:t>
            </a:r>
            <a:r>
              <a:rPr lang="en-US" dirty="0"/>
              <a:t> &amp; </a:t>
            </a:r>
            <a:r>
              <a:rPr lang="en-US" dirty="0" err="1"/>
              <a:t>Warmuth</a:t>
            </a:r>
            <a:r>
              <a:rPr lang="en-US" dirty="0"/>
              <a:t>, 1994)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155" y="1247859"/>
            <a:ext cx="6715530" cy="54736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A46DB-89E1-4387-B0D6-C7ABF12B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706" y="6356350"/>
            <a:ext cx="434094" cy="365125"/>
          </a:xfrm>
        </p:spPr>
        <p:txBody>
          <a:bodyPr/>
          <a:lstStyle/>
          <a:p>
            <a:fld id="{4E5DC575-B3DA-4894-AC1D-D96F1860F14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0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Adaboost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Weighted Majority Algorithm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 example of an ensemble method</a:t>
            </a:r>
          </a:p>
          <a:p>
            <a:r>
              <a:rPr lang="en-US" dirty="0"/>
              <a:t>assumes the classifiers are learned ahead of time</a:t>
            </a:r>
          </a:p>
          <a:p>
            <a:r>
              <a:rPr lang="en-US" dirty="0"/>
              <a:t>only learns (majority vote) weight for each classifiers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AdaBoost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an example of a boosting method</a:t>
            </a:r>
          </a:p>
          <a:p>
            <a:r>
              <a:rPr lang="en-US" dirty="0"/>
              <a:t>simultaneously learns:</a:t>
            </a:r>
          </a:p>
          <a:p>
            <a:pPr lvl="1"/>
            <a:r>
              <a:rPr lang="en-US" dirty="0"/>
              <a:t>the classifiers themselves</a:t>
            </a:r>
          </a:p>
          <a:p>
            <a:pPr lvl="1"/>
            <a:r>
              <a:rPr lang="en-US" dirty="0"/>
              <a:t>(majority vote) weight for each classifiers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E4E9A-5783-45A9-A9F6-B1BC228DB64F}"/>
              </a:ext>
            </a:extLst>
          </p:cNvPr>
          <p:cNvSpPr txBox="1"/>
          <p:nvPr/>
        </p:nvSpPr>
        <p:spPr>
          <a:xfrm>
            <a:off x="406400" y="645063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886BF-ABE8-4B10-A071-EE53AFC3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164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997097"/>
            <a:ext cx="9144000" cy="5692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AdaBoost</a:t>
            </a:r>
            <a:r>
              <a:rPr lang="en-US" dirty="0"/>
              <a:t>: Toy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NIPS Tutorial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4EAD0-F210-468C-A5F1-D347AD54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83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7097"/>
            <a:ext cx="9144000" cy="5692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AdaBoost</a:t>
            </a:r>
            <a:r>
              <a:rPr lang="en-US" dirty="0"/>
              <a:t>: Toy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NIPS Tutorial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6E1ED-AAEF-4ECC-AB66-7214A319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29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7097"/>
            <a:ext cx="9144000" cy="5692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AdaBoost</a:t>
            </a:r>
            <a:r>
              <a:rPr lang="en-US" dirty="0"/>
              <a:t>: Toy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NIPS Tutorial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8B735-942A-4E1B-94F1-89B6F57A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83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7097"/>
            <a:ext cx="9144000" cy="5692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AdaBoost</a:t>
            </a:r>
            <a:r>
              <a:rPr lang="en-US" dirty="0"/>
              <a:t>: Toy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NIPS Tutorial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D5323-B15E-4C5C-914F-9F918CDB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6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4CF9B7D-B1B4-42F9-9DAF-EE7E82F42A22}"/>
              </a:ext>
            </a:extLst>
          </p:cNvPr>
          <p:cNvGrpSpPr/>
          <p:nvPr/>
        </p:nvGrpSpPr>
        <p:grpSpPr>
          <a:xfrm>
            <a:off x="1093347" y="757014"/>
            <a:ext cx="10758455" cy="6799745"/>
            <a:chOff x="1093347" y="757014"/>
            <a:chExt cx="10758455" cy="679974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AE5613B-2B75-4FAE-86CA-5767C9D77279}"/>
                </a:ext>
              </a:extLst>
            </p:cNvPr>
            <p:cNvGrpSpPr/>
            <p:nvPr/>
          </p:nvGrpSpPr>
          <p:grpSpPr>
            <a:xfrm>
              <a:off x="1093347" y="757014"/>
              <a:ext cx="10758455" cy="6799745"/>
              <a:chOff x="1524000" y="997097"/>
              <a:chExt cx="9144000" cy="569295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4000" y="997097"/>
                <a:ext cx="9144000" cy="5692959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452C9E6-8A97-4221-9593-23D2737CB15F}"/>
                  </a:ext>
                </a:extLst>
              </p:cNvPr>
              <p:cNvSpPr/>
              <p:nvPr/>
            </p:nvSpPr>
            <p:spPr>
              <a:xfrm>
                <a:off x="3061765" y="3262343"/>
                <a:ext cx="3533714" cy="2802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91EEE7-F68E-41A6-A661-E729EADD544F}"/>
                </a:ext>
              </a:extLst>
            </p:cNvPr>
            <p:cNvSpPr/>
            <p:nvPr/>
          </p:nvSpPr>
          <p:spPr>
            <a:xfrm>
              <a:off x="1964344" y="1298881"/>
              <a:ext cx="2094409" cy="209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0C4821-BDF4-43C2-BB8B-9B12CF873AEE}"/>
                </a:ext>
              </a:extLst>
            </p:cNvPr>
            <p:cNvSpPr/>
            <p:nvPr/>
          </p:nvSpPr>
          <p:spPr>
            <a:xfrm>
              <a:off x="5809095" y="1690688"/>
              <a:ext cx="692878" cy="98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62B9F5-6F8B-4D99-B23E-A57F9A7EFE35}"/>
                </a:ext>
              </a:extLst>
            </p:cNvPr>
            <p:cNvSpPr/>
            <p:nvPr/>
          </p:nvSpPr>
          <p:spPr>
            <a:xfrm>
              <a:off x="8281810" y="1853853"/>
              <a:ext cx="643914" cy="98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EF0E62-9FA5-4310-B5BE-4151F4BE7F24}"/>
                </a:ext>
              </a:extLst>
            </p:cNvPr>
            <p:cNvSpPr/>
            <p:nvPr/>
          </p:nvSpPr>
          <p:spPr>
            <a:xfrm>
              <a:off x="10676066" y="1132160"/>
              <a:ext cx="643914" cy="2035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Piazza Poll 2-4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NIPS Tutorial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4813A-E4A7-45DD-9984-0AD42CDFA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924" y="3572990"/>
            <a:ext cx="3187397" cy="2951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A38669-18CB-41A2-8928-C6D79D981B1B}"/>
                  </a:ext>
                </a:extLst>
              </p:cNvPr>
              <p:cNvSpPr txBox="1"/>
              <p:nvPr/>
            </p:nvSpPr>
            <p:spPr>
              <a:xfrm>
                <a:off x="1362751" y="2113881"/>
                <a:ext cx="2818079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𝑠𝑖𝑔𝑛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( 0.42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A38669-18CB-41A2-8928-C6D79D981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751" y="2113881"/>
                <a:ext cx="2818079" cy="491288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8AA23D-E5E1-488B-BB9C-C149E6D73191}"/>
                  </a:ext>
                </a:extLst>
              </p:cNvPr>
              <p:cNvSpPr txBox="1"/>
              <p:nvPr/>
            </p:nvSpPr>
            <p:spPr>
              <a:xfrm>
                <a:off x="5568451" y="2113881"/>
                <a:ext cx="10550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0.65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8AA23D-E5E1-488B-BB9C-C149E6D73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451" y="2113881"/>
                <a:ext cx="105509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4A58AA-FE44-41A8-9874-1093A1CEC78E}"/>
                  </a:ext>
                </a:extLst>
              </p:cNvPr>
              <p:cNvSpPr txBox="1"/>
              <p:nvPr/>
            </p:nvSpPr>
            <p:spPr>
              <a:xfrm>
                <a:off x="8011169" y="2113881"/>
                <a:ext cx="10550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0.92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4A58AA-FE44-41A8-9874-1093A1CEC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1169" y="2113881"/>
                <a:ext cx="105509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F70B78-D29F-445A-ABA5-89901A393B5A}"/>
                  </a:ext>
                </a:extLst>
              </p:cNvPr>
              <p:cNvSpPr txBox="1"/>
              <p:nvPr/>
            </p:nvSpPr>
            <p:spPr>
              <a:xfrm>
                <a:off x="10535110" y="2052289"/>
                <a:ext cx="381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F70B78-D29F-445A-ABA5-89901A393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110" y="2052289"/>
                <a:ext cx="381836" cy="461665"/>
              </a:xfrm>
              <a:prstGeom prst="rect">
                <a:avLst/>
              </a:prstGeom>
              <a:blipFill>
                <a:blip r:embed="rId7"/>
                <a:stretch>
                  <a:fillRect l="-3175" r="-4762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F74862-BD6B-454C-8B04-1C7BC6AFE90C}"/>
                  </a:ext>
                </a:extLst>
              </p:cNvPr>
              <p:cNvSpPr txBox="1"/>
              <p:nvPr/>
            </p:nvSpPr>
            <p:spPr>
              <a:xfrm>
                <a:off x="6297561" y="4262322"/>
                <a:ext cx="52289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F74862-BD6B-454C-8B04-1C7BC6AFE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561" y="4262322"/>
                <a:ext cx="52289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76B8E2-8B6B-4FF3-9B97-85631D46A83B}"/>
                  </a:ext>
                </a:extLst>
              </p:cNvPr>
              <p:cNvSpPr txBox="1"/>
              <p:nvPr/>
            </p:nvSpPr>
            <p:spPr>
              <a:xfrm>
                <a:off x="7915959" y="4657994"/>
                <a:ext cx="52289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76B8E2-8B6B-4FF3-9B97-85631D46A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959" y="4657994"/>
                <a:ext cx="52289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DB9650-C407-4064-9BFD-26B42D3FD173}"/>
                  </a:ext>
                </a:extLst>
              </p:cNvPr>
              <p:cNvSpPr txBox="1"/>
              <p:nvPr/>
            </p:nvSpPr>
            <p:spPr>
              <a:xfrm>
                <a:off x="8608062" y="3624623"/>
                <a:ext cx="52289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DB9650-C407-4064-9BFD-26B42D3FD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062" y="3624623"/>
                <a:ext cx="522899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F467467-20DB-433F-915F-55154BDB174E}"/>
              </a:ext>
            </a:extLst>
          </p:cNvPr>
          <p:cNvSpPr txBox="1"/>
          <p:nvPr/>
        </p:nvSpPr>
        <p:spPr>
          <a:xfrm>
            <a:off x="911332" y="3473985"/>
            <a:ext cx="48040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is the final classification of points 2, 3, 4?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0311F5-E6A0-47A6-9511-7A13E2F3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03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Course Evaluation Survey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linkClick r:id="rId2"/>
              </a:rPr>
              <a:t>https://cmu.smartevals.com/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Take time now to fill this out please</a:t>
            </a:r>
            <a:endParaRPr lang="en-US" sz="2800" dirty="0"/>
          </a:p>
          <a:p>
            <a:pPr lvl="2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pPr lvl="2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A5917-B1E6-4F7E-8F11-6CC8FECCF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67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7097"/>
            <a:ext cx="9144000" cy="5692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AdaBoost</a:t>
            </a:r>
            <a:r>
              <a:rPr lang="en-US" dirty="0"/>
              <a:t>: Toy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NIPS Tutorial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19964-3FE2-427C-8462-F9DEF3DC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66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6E13D9B-1BDB-4625-BDBD-2B20095478D5}"/>
              </a:ext>
            </a:extLst>
          </p:cNvPr>
          <p:cNvGrpSpPr>
            <a:grpSpLocks noChangeAspect="1"/>
          </p:cNvGrpSpPr>
          <p:nvPr/>
        </p:nvGrpSpPr>
        <p:grpSpPr>
          <a:xfrm>
            <a:off x="2735745" y="259267"/>
            <a:ext cx="8615597" cy="6515100"/>
            <a:chOff x="1673563" y="424754"/>
            <a:chExt cx="9069049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5787244-5139-4F9F-B85F-92F370D1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3563" y="424754"/>
              <a:ext cx="9069049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A129025-F6D9-48AE-915C-60AA81C6A2EA}"/>
                </a:ext>
              </a:extLst>
            </p:cNvPr>
            <p:cNvSpPr/>
            <p:nvPr/>
          </p:nvSpPr>
          <p:spPr>
            <a:xfrm>
              <a:off x="9244289" y="460150"/>
              <a:ext cx="1423710" cy="778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882" y="8363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AdaBoost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4020" y="643165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Algorithm from Freund &amp;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3442840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idx="1"/>
          </p:nvPr>
        </p:nvSpPr>
        <p:spPr>
          <a:xfrm>
            <a:off x="2133600" y="1468348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Choice of </a:t>
            </a:r>
            <a:r>
              <a:rPr lang="en-US" sz="20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000" i="1" baseline="-25000" dirty="0">
                <a:sym typeface="Symbol" pitchFamily="48" charset="2"/>
              </a:rPr>
              <a:t>t</a:t>
            </a:r>
            <a:r>
              <a:rPr lang="en-US" sz="2000" dirty="0"/>
              <a:t> and hypothesis </a:t>
            </a:r>
            <a:r>
              <a:rPr lang="en-US" sz="2000" i="1" dirty="0" err="1">
                <a:latin typeface="Times New Roman" pitchFamily="48" charset="0"/>
              </a:rPr>
              <a:t>h</a:t>
            </a:r>
            <a:r>
              <a:rPr lang="en-US" sz="2000" i="1" baseline="-25000" dirty="0" err="1">
                <a:latin typeface="Times New Roman" pitchFamily="48" charset="0"/>
              </a:rPr>
              <a:t>t</a:t>
            </a:r>
            <a:r>
              <a:rPr lang="en-US" sz="2000" dirty="0"/>
              <a:t> obtained by coordinate descent on </a:t>
            </a:r>
            <a:r>
              <a:rPr lang="en-US" sz="2000" dirty="0" err="1"/>
              <a:t>exp</a:t>
            </a:r>
            <a:r>
              <a:rPr lang="en-US" sz="2000" dirty="0"/>
              <a:t> loss (convex upper bound on 0/1 loss)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for Boosting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62200" y="3200401"/>
            <a:ext cx="4419600" cy="2892181"/>
            <a:chOff x="2525444" y="1243773"/>
            <a:chExt cx="4987533" cy="2867635"/>
          </a:xfrm>
        </p:grpSpPr>
        <p:grpSp>
          <p:nvGrpSpPr>
            <p:cNvPr id="11" name="Group 10"/>
            <p:cNvGrpSpPr/>
            <p:nvPr/>
          </p:nvGrpSpPr>
          <p:grpSpPr>
            <a:xfrm>
              <a:off x="2525444" y="2297411"/>
              <a:ext cx="4942155" cy="1813997"/>
              <a:chOff x="1839645" y="5040868"/>
              <a:chExt cx="4942155" cy="181399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2133600" y="6508679"/>
                <a:ext cx="4648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3619500" y="5860979"/>
                <a:ext cx="1600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419600" y="6508679"/>
                <a:ext cx="23622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057400" y="5822879"/>
                <a:ext cx="23622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4411494" y="5605947"/>
                <a:ext cx="340454" cy="366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01220" y="6488668"/>
                <a:ext cx="340454" cy="366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839645" y="5040868"/>
                <a:ext cx="1033297" cy="366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0/1 loss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711539" y="1243773"/>
              <a:ext cx="3801438" cy="2438400"/>
              <a:chOff x="3025740" y="3987230"/>
              <a:chExt cx="3801438" cy="2438400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3025740" y="3987230"/>
                <a:ext cx="3801438" cy="2438400"/>
              </a:xfrm>
              <a:custGeom>
                <a:avLst/>
                <a:gdLst>
                  <a:gd name="connsiteX0" fmla="*/ 3801438 w 3801438"/>
                  <a:gd name="connsiteY0" fmla="*/ 2558265 h 2558265"/>
                  <a:gd name="connsiteX1" fmla="*/ 2342508 w 3801438"/>
                  <a:gd name="connsiteY1" fmla="*/ 2404152 h 2558265"/>
                  <a:gd name="connsiteX2" fmla="*/ 1428108 w 3801438"/>
                  <a:gd name="connsiteY2" fmla="*/ 1962364 h 2558265"/>
                  <a:gd name="connsiteX3" fmla="*/ 708917 w 3801438"/>
                  <a:gd name="connsiteY3" fmla="*/ 1212350 h 2558265"/>
                  <a:gd name="connsiteX4" fmla="*/ 0 w 3801438"/>
                  <a:gd name="connsiteY4" fmla="*/ 0 h 25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1438" h="2558265">
                    <a:moveTo>
                      <a:pt x="3801438" y="2558265"/>
                    </a:moveTo>
                    <a:cubicBezTo>
                      <a:pt x="3269750" y="2530867"/>
                      <a:pt x="2738063" y="2503469"/>
                      <a:pt x="2342508" y="2404152"/>
                    </a:cubicBezTo>
                    <a:cubicBezTo>
                      <a:pt x="1946953" y="2304835"/>
                      <a:pt x="1700373" y="2160998"/>
                      <a:pt x="1428108" y="1962364"/>
                    </a:cubicBezTo>
                    <a:cubicBezTo>
                      <a:pt x="1155843" y="1763730"/>
                      <a:pt x="946935" y="1539411"/>
                      <a:pt x="708917" y="1212350"/>
                    </a:cubicBezTo>
                    <a:cubicBezTo>
                      <a:pt x="470899" y="885289"/>
                      <a:pt x="235449" y="442644"/>
                      <a:pt x="0" y="0"/>
                    </a:cubicBez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301508" y="4050268"/>
                <a:ext cx="1043862" cy="366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exp loss</a:t>
                </a:r>
              </a:p>
            </p:txBody>
          </p:sp>
        </p:grpSp>
      </p:grpSp>
      <p:pic>
        <p:nvPicPr>
          <p:cNvPr id="28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276343"/>
            <a:ext cx="4191000" cy="45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1" y="4114543"/>
            <a:ext cx="470553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6781801" y="480034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0/1 loss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68556" y="4808850"/>
            <a:ext cx="92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exp loss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48A3FE-4666-44C4-8289-5825B160B995}"/>
              </a:ext>
            </a:extLst>
          </p:cNvPr>
          <p:cNvSpPr txBox="1"/>
          <p:nvPr/>
        </p:nvSpPr>
        <p:spPr>
          <a:xfrm>
            <a:off x="204020" y="643165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Analysis from Freund &amp;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1999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4D98F-5637-464C-8BE8-B2C8C4CF9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941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idx="1"/>
          </p:nvPr>
        </p:nvSpPr>
        <p:spPr>
          <a:xfrm>
            <a:off x="2133600" y="1468348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400" dirty="0"/>
              <a:t>Analysis reveals: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050" dirty="0"/>
          </a:p>
          <a:p>
            <a:pPr>
              <a:lnSpc>
                <a:spcPct val="90000"/>
              </a:lnSpc>
            </a:pPr>
            <a:r>
              <a:rPr lang="en-US" sz="2400" dirty="0"/>
              <a:t>If each weak learner</a:t>
            </a:r>
            <a:r>
              <a:rPr lang="en-US" sz="2400" i="1" dirty="0">
                <a:latin typeface="Times New Roman" pitchFamily="48" charset="0"/>
              </a:rPr>
              <a:t> h</a:t>
            </a:r>
            <a:r>
              <a:rPr lang="en-US" sz="2400" i="1" baseline="-25000" dirty="0">
                <a:latin typeface="Times New Roman" pitchFamily="48" charset="0"/>
              </a:rPr>
              <a:t>t</a:t>
            </a:r>
            <a:r>
              <a:rPr lang="en-US" sz="2400" dirty="0"/>
              <a:t> is slightly better than random guessing (</a:t>
            </a:r>
            <a:r>
              <a:rPr lang="el-GR" sz="2400" i="1" dirty="0">
                <a:latin typeface="Times New Roman" pitchFamily="48" charset="0"/>
              </a:rPr>
              <a:t>ε</a:t>
            </a:r>
            <a:r>
              <a:rPr lang="en-US" sz="2400" i="1" baseline="-25000" dirty="0">
                <a:latin typeface="Times New Roman" pitchFamily="48" charset="0"/>
              </a:rPr>
              <a:t>t </a:t>
            </a:r>
            <a:r>
              <a:rPr lang="en-US" sz="2400" dirty="0"/>
              <a:t>&lt; 0.5), 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/>
              <a:t>then training error of AdaBoost decays exponentially fast in number of rounds T.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400" dirty="0">
              <a:latin typeface="Times New Roman" pitchFamily="48" charset="0"/>
              <a:sym typeface="Symbol" pitchFamily="48" charset="2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for Boosting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71276" y="3886200"/>
            <a:ext cx="5529981" cy="1249978"/>
            <a:chOff x="1947275" y="5105400"/>
            <a:chExt cx="5529981" cy="1249978"/>
          </a:xfrm>
        </p:grpSpPr>
        <p:pic>
          <p:nvPicPr>
            <p:cNvPr id="39" name="Picture 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 r="58633"/>
            <a:stretch>
              <a:fillRect/>
            </a:stretch>
          </p:blipFill>
          <p:spPr bwMode="auto">
            <a:xfrm>
              <a:off x="1947275" y="5105400"/>
              <a:ext cx="270092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 l="54796"/>
            <a:stretch>
              <a:fillRect/>
            </a:stretch>
          </p:blipFill>
          <p:spPr bwMode="auto">
            <a:xfrm>
              <a:off x="4714875" y="5105400"/>
              <a:ext cx="2762381" cy="71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2404011" y="5955268"/>
              <a:ext cx="16246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Training Error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209801" y="5650468"/>
            <a:ext cx="2628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What about test error?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B03F9-3A10-46BC-BD97-86BD272D1896}"/>
              </a:ext>
            </a:extLst>
          </p:cNvPr>
          <p:cNvSpPr txBox="1"/>
          <p:nvPr/>
        </p:nvSpPr>
        <p:spPr>
          <a:xfrm>
            <a:off x="204020" y="643165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Analysis from Freund &amp;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1999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B4D52C-7625-4C73-98A1-D2BFE51D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1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8458200" cy="1371600"/>
          </a:xfrm>
        </p:spPr>
        <p:txBody>
          <a:bodyPr>
            <a:noAutofit/>
          </a:bodyPr>
          <a:lstStyle/>
          <a:p>
            <a:r>
              <a:rPr lang="en-US" dirty="0"/>
              <a:t>Boosting results – Digit recognition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4572000"/>
            <a:ext cx="8686800" cy="2133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Boosting often, </a:t>
            </a:r>
            <a:endParaRPr lang="en-US" sz="2000" b="1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100" dirty="0"/>
              <a:t>Robust to </a:t>
            </a:r>
            <a:r>
              <a:rPr lang="en-US" sz="2100" dirty="0" err="1"/>
              <a:t>overfitting</a:t>
            </a:r>
            <a:endParaRPr lang="en-US" sz="2100" dirty="0"/>
          </a:p>
          <a:p>
            <a:pPr lvl="1">
              <a:lnSpc>
                <a:spcPct val="90000"/>
              </a:lnSpc>
            </a:pPr>
            <a:r>
              <a:rPr lang="en-US" sz="2100" dirty="0"/>
              <a:t>Test set error decreases even after training error is zero</a:t>
            </a:r>
          </a:p>
          <a:p>
            <a:pPr lvl="1">
              <a:lnSpc>
                <a:spcPct val="90000"/>
              </a:lnSpc>
            </a:pPr>
            <a:endParaRPr lang="en-US" sz="9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000" dirty="0"/>
              <a:t>If margin between classes is large, subsequent weak learners agree and hence more rounds does not necessarily imply that final classifier is getting more complex.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478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1066801"/>
            <a:ext cx="4876800" cy="3622017"/>
          </a:xfrm>
          <a:prstGeom prst="rect">
            <a:avLst/>
          </a:prstGeom>
          <a:noFill/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8153400" y="1279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[</a:t>
            </a:r>
            <a:r>
              <a:rPr lang="en-US" sz="2000" dirty="0" err="1"/>
              <a:t>Schapire</a:t>
            </a:r>
            <a:r>
              <a:rPr lang="en-US" sz="2000" dirty="0"/>
              <a:t>, 1989]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9997" y="2774292"/>
            <a:ext cx="107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Test Error</a:t>
            </a: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4191000" y="2958958"/>
            <a:ext cx="338996" cy="13180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69545" y="3512856"/>
            <a:ext cx="145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Training Error</a:t>
            </a: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3830549" y="3697522"/>
            <a:ext cx="338996" cy="13180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68E4E-0E06-433B-9111-5E6927770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558" t="13829" r="2832" b="35730"/>
          <a:stretch/>
        </p:blipFill>
        <p:spPr bwMode="auto">
          <a:xfrm>
            <a:off x="1524000" y="228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95601" y="773668"/>
            <a:ext cx="656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78837" y="773668"/>
            <a:ext cx="5629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Test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1601" y="773668"/>
            <a:ext cx="5629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3837" y="773668"/>
            <a:ext cx="656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Train</a:t>
            </a:r>
          </a:p>
        </p:txBody>
      </p:sp>
      <p:sp>
        <p:nvSpPr>
          <p:cNvPr id="10" name="TextBox 9"/>
          <p:cNvSpPr txBox="1"/>
          <p:nvPr/>
        </p:nvSpPr>
        <p:spPr>
          <a:xfrm rot="2015384">
            <a:off x="2781935" y="4578238"/>
            <a:ext cx="9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Train→0</a:t>
            </a:r>
          </a:p>
        </p:txBody>
      </p:sp>
      <p:sp>
        <p:nvSpPr>
          <p:cNvPr id="11" name="TextBox 10"/>
          <p:cNvSpPr txBox="1"/>
          <p:nvPr/>
        </p:nvSpPr>
        <p:spPr>
          <a:xfrm rot="19224545">
            <a:off x="4788727" y="4445551"/>
            <a:ext cx="77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Test→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0300" y="4659868"/>
            <a:ext cx="9455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Overfits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3124200"/>
            <a:ext cx="9455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Overfits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1" y="60198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Boosting can </a:t>
            </a:r>
            <a:r>
              <a:rPr lang="en-US" sz="2000" dirty="0" err="1"/>
              <a:t>overfit</a:t>
            </a:r>
            <a:r>
              <a:rPr lang="en-US" sz="2000" dirty="0"/>
              <a:t> if margin between classes is too small (high label noise) or weak learners are too complex.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FD74F7-98CC-488F-8767-1C93F1919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6E13D9B-1BDB-4625-BDBD-2B20095478D5}"/>
              </a:ext>
            </a:extLst>
          </p:cNvPr>
          <p:cNvGrpSpPr>
            <a:grpSpLocks noChangeAspect="1"/>
          </p:cNvGrpSpPr>
          <p:nvPr/>
        </p:nvGrpSpPr>
        <p:grpSpPr>
          <a:xfrm>
            <a:off x="2735745" y="259267"/>
            <a:ext cx="8615597" cy="6515100"/>
            <a:chOff x="1673563" y="424754"/>
            <a:chExt cx="9069049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5787244-5139-4F9F-B85F-92F370D1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3563" y="424754"/>
              <a:ext cx="9069049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A129025-F6D9-48AE-915C-60AA81C6A2EA}"/>
                </a:ext>
              </a:extLst>
            </p:cNvPr>
            <p:cNvSpPr/>
            <p:nvPr/>
          </p:nvSpPr>
          <p:spPr>
            <a:xfrm>
              <a:off x="9244289" y="460150"/>
              <a:ext cx="1423710" cy="778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882" y="8363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AdaBoost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A29472-5EED-4A4F-BD7D-3949686C7006}"/>
              </a:ext>
            </a:extLst>
          </p:cNvPr>
          <p:cNvSpPr txBox="1"/>
          <p:nvPr/>
        </p:nvSpPr>
        <p:spPr>
          <a:xfrm>
            <a:off x="204020" y="643165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Algorithm from Freund &amp;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Schapire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1947293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idx="1"/>
          </p:nvPr>
        </p:nvSpPr>
        <p:spPr>
          <a:xfrm>
            <a:off x="2209800" y="1488896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Training error of final classifier is bounded by: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Dumb classifiers made Smart</a:t>
            </a:r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3200" y="1998985"/>
            <a:ext cx="6365666" cy="720641"/>
          </a:xfrm>
          <a:prstGeom prst="rect">
            <a:avLst/>
          </a:prstGeom>
          <a:noFill/>
          <a:ln/>
          <a:effectLst/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286000" y="4800600"/>
            <a:ext cx="7467600" cy="12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9900"/>
                </a:solidFill>
                <a:latin typeface="Calibri"/>
              </a:rPr>
              <a:t>If each classifier is (at least slightly) better than random     </a:t>
            </a:r>
            <a:r>
              <a:rPr lang="en-US" sz="2000" b="1" dirty="0">
                <a:solidFill>
                  <a:srgbClr val="009900"/>
                </a:solidFill>
                <a:latin typeface="Symbol" pitchFamily="48" charset="2"/>
                <a:sym typeface="Symbol" pitchFamily="48" charset="2"/>
              </a:rPr>
              <a:t></a:t>
            </a:r>
            <a:r>
              <a:rPr lang="en-US" sz="2000" b="1" baseline="-25000" dirty="0">
                <a:solidFill>
                  <a:srgbClr val="009900"/>
                </a:solidFill>
                <a:latin typeface="Calibri"/>
                <a:sym typeface="Symbol" pitchFamily="48" charset="2"/>
              </a:rPr>
              <a:t>t</a:t>
            </a:r>
            <a:r>
              <a:rPr lang="en-US" sz="2000" b="1" dirty="0">
                <a:solidFill>
                  <a:srgbClr val="009900"/>
                </a:solidFill>
                <a:latin typeface="Calibri"/>
              </a:rPr>
              <a:t> &lt; 0.5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800" b="1" dirty="0">
              <a:solidFill>
                <a:srgbClr val="009900"/>
              </a:solidFill>
              <a:latin typeface="Calibri"/>
            </a:endParaRPr>
          </a:p>
          <a:p>
            <a:pPr indent="-342900">
              <a:spcBef>
                <a:spcPct val="20000"/>
              </a:spcBef>
              <a:defRPr/>
            </a:pPr>
            <a:r>
              <a:rPr lang="en-US" sz="2000" b="1" dirty="0" err="1">
                <a:solidFill>
                  <a:srgbClr val="009900"/>
                </a:solidFill>
                <a:latin typeface="Calibri"/>
              </a:rPr>
              <a:t>AdaBoost</a:t>
            </a:r>
            <a:r>
              <a:rPr lang="en-US" sz="2000" b="1" dirty="0">
                <a:solidFill>
                  <a:srgbClr val="009900"/>
                </a:solidFill>
                <a:latin typeface="Calibri"/>
              </a:rPr>
              <a:t> will achieve zero </a:t>
            </a:r>
            <a:r>
              <a:rPr lang="en-US" sz="2000" b="1" i="1" dirty="0">
                <a:solidFill>
                  <a:srgbClr val="009900"/>
                </a:solidFill>
                <a:latin typeface="Calibri"/>
              </a:rPr>
              <a:t>training error </a:t>
            </a:r>
            <a:r>
              <a:rPr lang="en-US" sz="2000" b="1" dirty="0">
                <a:solidFill>
                  <a:srgbClr val="009900"/>
                </a:solidFill>
                <a:latin typeface="Calibri"/>
              </a:rPr>
              <a:t>exponentially fast (in number of rounds T) !!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57800" y="5638800"/>
            <a:ext cx="1371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410201" y="3048001"/>
            <a:ext cx="4300437" cy="1560731"/>
            <a:chOff x="3886200" y="3048000"/>
            <a:chExt cx="4300437" cy="1560731"/>
          </a:xfrm>
        </p:grpSpPr>
        <p:sp>
          <p:nvSpPr>
            <p:cNvPr id="19" name="TextBox 18"/>
            <p:cNvSpPr txBox="1"/>
            <p:nvPr/>
          </p:nvSpPr>
          <p:spPr>
            <a:xfrm>
              <a:off x="6096000" y="3962400"/>
              <a:ext cx="20906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grows as </a:t>
              </a:r>
              <a:r>
                <a:rPr lang="en-US" b="1" dirty="0">
                  <a:solidFill>
                    <a:srgbClr val="C00000"/>
                  </a:solidFill>
                  <a:latin typeface="Symbol" pitchFamily="48" charset="2"/>
                  <a:cs typeface="Arial" charset="0"/>
                  <a:sym typeface="Symbol" pitchFamily="48" charset="2"/>
                </a:rPr>
                <a:t></a:t>
              </a:r>
              <a:r>
                <a:rPr lang="en-US" b="1" baseline="-25000" dirty="0">
                  <a:solidFill>
                    <a:srgbClr val="C00000"/>
                  </a:solidFill>
                  <a:latin typeface="Arial" charset="0"/>
                  <a:cs typeface="Arial" charset="0"/>
                  <a:sym typeface="Symbol" pitchFamily="48" charset="2"/>
                </a:rPr>
                <a:t>t  </a:t>
              </a: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moves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away from 1/2</a:t>
              </a:r>
            </a:p>
          </p:txBody>
        </p:sp>
        <p:pic>
          <p:nvPicPr>
            <p:cNvPr id="12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 l="51613"/>
            <a:stretch>
              <a:fillRect/>
            </a:stretch>
          </p:blipFill>
          <p:spPr bwMode="auto">
            <a:xfrm>
              <a:off x="3886200" y="3048000"/>
              <a:ext cx="3429000" cy="827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ight Brace 15"/>
            <p:cNvSpPr/>
            <p:nvPr/>
          </p:nvSpPr>
          <p:spPr>
            <a:xfrm rot="5400000">
              <a:off x="6286500" y="3314700"/>
              <a:ext cx="304800" cy="1143000"/>
            </a:xfrm>
            <a:prstGeom prst="righ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286000" y="6248400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  <a:defRPr/>
            </a:pP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What about test error?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699D58-7131-43A8-9A2B-C50F33668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3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2888" y="1733551"/>
            <a:ext cx="60388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Error Bounds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96201" y="1066800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[Freund &amp; Schapire’95]</a:t>
            </a:r>
            <a:endParaRPr lang="en-US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96400" y="1905001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With high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probability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001E8D-5F1D-4FD5-9B2C-824CE68B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5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2888" y="1733551"/>
            <a:ext cx="60388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Error Bounds</a:t>
            </a:r>
          </a:p>
        </p:txBody>
      </p:sp>
      <p:sp>
        <p:nvSpPr>
          <p:cNvPr id="24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3048000"/>
            <a:ext cx="8686800" cy="2590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dirty="0"/>
              <a:t> Boosting can </a:t>
            </a:r>
            <a:r>
              <a:rPr lang="en-US" sz="2400" dirty="0" err="1"/>
              <a:t>overfit</a:t>
            </a:r>
            <a:r>
              <a:rPr lang="en-US" sz="2400" dirty="0"/>
              <a:t> if T is large</a:t>
            </a:r>
          </a:p>
          <a:p>
            <a:pPr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  <a:buNone/>
            </a:pPr>
            <a:r>
              <a:rPr lang="en-US" sz="2400" dirty="0"/>
              <a:t> Boosting often, 		</a:t>
            </a:r>
            <a:r>
              <a:rPr lang="en-US" sz="2400" b="1" dirty="0">
                <a:solidFill>
                  <a:srgbClr val="C00000"/>
                </a:solidFill>
              </a:rPr>
              <a:t>Contradicts experimental results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Robust to </a:t>
            </a:r>
            <a:r>
              <a:rPr lang="en-US" sz="2000" dirty="0" err="1"/>
              <a:t>overfitting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Test set error decreases even after training error is zero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  <a:p>
            <a:pPr marL="0" lvl="1">
              <a:lnSpc>
                <a:spcPct val="90000"/>
              </a:lnSpc>
              <a:buNone/>
            </a:pPr>
            <a:r>
              <a:rPr lang="en-US" sz="2400" dirty="0">
                <a:solidFill>
                  <a:srgbClr val="C00000"/>
                </a:solidFill>
              </a:rPr>
              <a:t>Need better analysis tools – margin based bounds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7696201" y="1066800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[Freund &amp; Schapire’95]</a:t>
            </a:r>
            <a:endParaRPr lang="en-US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96400" y="1905001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With high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probability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08013-6D2A-49CB-A184-D5CE693B238A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A4686B-F480-4C8C-A2ED-9C640A33D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6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E891-F1F4-419B-8547-B842E2E2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3D280-B56A-4018-A6DE-D2721519C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you fill out the FCE survey?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Why not?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74000-5ACE-4769-A6C8-CE741AA1F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58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540"/>
          <a:stretch>
            <a:fillRect/>
          </a:stretch>
        </p:blipFill>
        <p:spPr bwMode="auto">
          <a:xfrm>
            <a:off x="2514600" y="1733551"/>
            <a:ext cx="2322512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 Based Bounds</a:t>
            </a:r>
          </a:p>
        </p:txBody>
      </p:sp>
      <p:sp>
        <p:nvSpPr>
          <p:cNvPr id="24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3124200"/>
            <a:ext cx="8153400" cy="2590800"/>
          </a:xfrm>
        </p:spPr>
        <p:txBody>
          <a:bodyPr>
            <a:noAutofit/>
          </a:bodyPr>
          <a:lstStyle/>
          <a:p>
            <a:pPr marL="0" lvl="1">
              <a:lnSpc>
                <a:spcPct val="90000"/>
              </a:lnSpc>
              <a:buNone/>
            </a:pPr>
            <a:r>
              <a:rPr lang="en-US" sz="2000" dirty="0"/>
              <a:t>Boosting increases the margin very aggressively since it concentrates on the hardest examples.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  <a:p>
            <a:pPr marL="0" lvl="1">
              <a:lnSpc>
                <a:spcPct val="90000"/>
              </a:lnSpc>
              <a:buNone/>
            </a:pPr>
            <a:r>
              <a:rPr lang="en-US" sz="2000" dirty="0"/>
              <a:t>If margin is large, more weak learners agree and hence more rounds does not necessarily imply that final classifier is getting more complex.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  <a:p>
            <a:pPr marL="0" lvl="1">
              <a:lnSpc>
                <a:spcPct val="90000"/>
              </a:lnSpc>
              <a:buNone/>
            </a:pPr>
            <a:r>
              <a:rPr lang="en-US" sz="2000" dirty="0"/>
              <a:t>Bound is independent of number of rounds T!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lvl="1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C00000"/>
                </a:solidFill>
              </a:rPr>
              <a:t>Boosting can still </a:t>
            </a:r>
            <a:r>
              <a:rPr lang="en-US" sz="2000" b="1" dirty="0" err="1">
                <a:solidFill>
                  <a:srgbClr val="C00000"/>
                </a:solidFill>
              </a:rPr>
              <a:t>overfit</a:t>
            </a:r>
            <a:r>
              <a:rPr lang="en-US" sz="2000" b="1" dirty="0">
                <a:solidFill>
                  <a:srgbClr val="C00000"/>
                </a:solidFill>
              </a:rPr>
              <a:t> if margin is too small (can perform arbitrarily close to random guessing) or weak learners are too complex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6722966" y="1066800"/>
            <a:ext cx="3514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[</a:t>
            </a:r>
            <a:r>
              <a:rPr lang="en-US" b="1" dirty="0" err="1"/>
              <a:t>Schapire</a:t>
            </a:r>
            <a:r>
              <a:rPr lang="en-US" b="1" dirty="0"/>
              <a:t>, Freund, Bartlett, Lee’98]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296400" y="1905001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high</a:t>
            </a:r>
          </a:p>
          <a:p>
            <a:r>
              <a:rPr lang="en-US" dirty="0"/>
              <a:t>probability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3503" y="1847850"/>
            <a:ext cx="417603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21266C-D63A-4A2C-968C-548933E46441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FEFAD-071A-4625-8CA4-2C19CF6A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Boosting and Logistic Regression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524000"/>
            <a:ext cx="7772400" cy="5257800"/>
          </a:xfrm>
        </p:spPr>
        <p:txBody>
          <a:bodyPr/>
          <a:lstStyle/>
          <a:p>
            <a:pPr>
              <a:buFont typeface="Wingdings" pitchFamily="48" charset="2"/>
              <a:buNone/>
            </a:pPr>
            <a:r>
              <a:rPr lang="en-US" sz="2400" dirty="0"/>
              <a:t>Logistic regression assumes:</a:t>
            </a:r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r>
              <a:rPr lang="en-US" sz="2400" dirty="0"/>
              <a:t>And tries to maximize data likelihood:</a:t>
            </a:r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r>
              <a:rPr lang="en-US" sz="2400" dirty="0"/>
              <a:t>Equivalent to minimizing log loss</a:t>
            </a:r>
          </a:p>
        </p:txBody>
      </p:sp>
      <p:pic>
        <p:nvPicPr>
          <p:cNvPr id="55808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2057401"/>
            <a:ext cx="4191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808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5105401"/>
            <a:ext cx="3073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2721150" y="3352801"/>
            <a:ext cx="4289077" cy="732897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7594459" y="2133601"/>
            <a:ext cx="2363178" cy="583935"/>
          </a:xfrm>
          <a:prstGeom prst="rect">
            <a:avLst/>
          </a:prstGeom>
          <a:noFill/>
          <a:ln/>
          <a:effectLst/>
        </p:spPr>
      </p:pic>
      <p:sp>
        <p:nvSpPr>
          <p:cNvPr id="16" name="TextBox 15"/>
          <p:cNvSpPr txBox="1"/>
          <p:nvPr/>
        </p:nvSpPr>
        <p:spPr>
          <a:xfrm>
            <a:off x="3657600" y="3276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iid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421195" y="5303178"/>
            <a:ext cx="1994535" cy="284934"/>
          </a:xfrm>
          <a:prstGeom prst="rect">
            <a:avLst/>
          </a:prstGeom>
          <a:noFill/>
          <a:ln/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63CF66-AE17-4D89-A477-729F60C7FC2A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6BCFF6-B33B-4ABD-87F1-EDD3C2075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1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371600"/>
            <a:ext cx="8077200" cy="5257800"/>
          </a:xfrm>
        </p:spPr>
        <p:txBody>
          <a:bodyPr/>
          <a:lstStyle/>
          <a:p>
            <a:pPr>
              <a:buFont typeface="Wingdings" pitchFamily="48" charset="2"/>
              <a:buNone/>
            </a:pPr>
            <a:r>
              <a:rPr lang="en-US" sz="2400" dirty="0"/>
              <a:t>Logistic regression equivalent to minimizing log loss</a:t>
            </a:r>
          </a:p>
        </p:txBody>
      </p:sp>
      <p:pic>
        <p:nvPicPr>
          <p:cNvPr id="56013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1828801"/>
            <a:ext cx="3073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0137" name="Text Box 9"/>
          <p:cNvSpPr txBox="1">
            <a:spLocks noChangeArrowheads="1"/>
          </p:cNvSpPr>
          <p:nvPr/>
        </p:nvSpPr>
        <p:spPr bwMode="auto">
          <a:xfrm>
            <a:off x="6538230" y="4724401"/>
            <a:ext cx="39773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Both smooth approximations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of 0/1 loss!</a:t>
            </a:r>
          </a:p>
        </p:txBody>
      </p:sp>
      <p:pic>
        <p:nvPicPr>
          <p:cNvPr id="18" name="Picture 1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7594459" y="1981201"/>
            <a:ext cx="2363178" cy="583935"/>
          </a:xfrm>
          <a:prstGeom prst="rect">
            <a:avLst/>
          </a:prstGeom>
          <a:noFill/>
          <a:ln/>
          <a:effectLst/>
        </p:spPr>
      </p:pic>
      <p:grpSp>
        <p:nvGrpSpPr>
          <p:cNvPr id="28" name="Group 27"/>
          <p:cNvGrpSpPr/>
          <p:nvPr/>
        </p:nvGrpSpPr>
        <p:grpSpPr>
          <a:xfrm>
            <a:off x="2049462" y="2667000"/>
            <a:ext cx="8618538" cy="1512332"/>
            <a:chOff x="525462" y="2667000"/>
            <a:chExt cx="8618538" cy="1512332"/>
          </a:xfrm>
        </p:grpSpPr>
        <p:pic>
          <p:nvPicPr>
            <p:cNvPr id="14" name="Picture 13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1" cstate="print"/>
            <a:srcRect r="25579"/>
            <a:stretch/>
          </p:blipFill>
          <p:spPr bwMode="auto">
            <a:xfrm>
              <a:off x="938878" y="3200400"/>
              <a:ext cx="2590386" cy="68593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60135" name="Text Box 7"/>
            <p:cNvSpPr txBox="1">
              <a:spLocks noChangeArrowheads="1"/>
            </p:cNvSpPr>
            <p:nvPr/>
          </p:nvSpPr>
          <p:spPr bwMode="auto">
            <a:xfrm>
              <a:off x="525462" y="2667000"/>
              <a:ext cx="59515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Boosting minimizes similar loss function!!</a:t>
              </a:r>
            </a:p>
          </p:txBody>
        </p:sp>
        <p:pic>
          <p:nvPicPr>
            <p:cNvPr id="17" name="Picture 3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 r="52239"/>
            <a:stretch>
              <a:fillRect/>
            </a:stretch>
          </p:blipFill>
          <p:spPr bwMode="auto">
            <a:xfrm>
              <a:off x="5943600" y="3362325"/>
              <a:ext cx="22860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5257800" y="3810000"/>
              <a:ext cx="3886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Weighted average of weak learners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76401" y="4343400"/>
            <a:ext cx="6248399" cy="2601074"/>
            <a:chOff x="152400" y="4343400"/>
            <a:chExt cx="6248399" cy="2601074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38199" y="6636249"/>
              <a:ext cx="4648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5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rcRect l="86648" t="19754" r="1335" b="28714"/>
            <a:stretch>
              <a:fillRect/>
            </a:stretch>
          </p:blipFill>
          <p:spPr bwMode="auto">
            <a:xfrm>
              <a:off x="5714999" y="6477000"/>
              <a:ext cx="6858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2" name="Straight Connector 21"/>
            <p:cNvCxnSpPr/>
            <p:nvPr/>
          </p:nvCxnSpPr>
          <p:spPr>
            <a:xfrm rot="5400000">
              <a:off x="2324099" y="5988549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tretch>
              <a:fillRect/>
            </a:stretch>
          </p:blipFill>
          <p:spPr>
            <a:xfrm>
              <a:off x="152400" y="4911296"/>
              <a:ext cx="838200" cy="270304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V="1">
              <a:off x="3124199" y="6629400"/>
              <a:ext cx="25908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61999" y="5950449"/>
              <a:ext cx="2362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116093" y="573351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85271" y="657514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1863904" y="4343400"/>
              <a:ext cx="3733800" cy="2209800"/>
            </a:xfrm>
            <a:custGeom>
              <a:avLst/>
              <a:gdLst>
                <a:gd name="connsiteX0" fmla="*/ 3801438 w 3801438"/>
                <a:gd name="connsiteY0" fmla="*/ 2558265 h 2558265"/>
                <a:gd name="connsiteX1" fmla="*/ 2342508 w 3801438"/>
                <a:gd name="connsiteY1" fmla="*/ 2404152 h 2558265"/>
                <a:gd name="connsiteX2" fmla="*/ 1428108 w 3801438"/>
                <a:gd name="connsiteY2" fmla="*/ 1962364 h 2558265"/>
                <a:gd name="connsiteX3" fmla="*/ 708917 w 3801438"/>
                <a:gd name="connsiteY3" fmla="*/ 1212350 h 2558265"/>
                <a:gd name="connsiteX4" fmla="*/ 0 w 3801438"/>
                <a:gd name="connsiteY4" fmla="*/ 0 h 25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1438" h="2558265">
                  <a:moveTo>
                    <a:pt x="3801438" y="2558265"/>
                  </a:moveTo>
                  <a:cubicBezTo>
                    <a:pt x="3269750" y="2530867"/>
                    <a:pt x="2738063" y="2503469"/>
                    <a:pt x="2342508" y="2404152"/>
                  </a:cubicBezTo>
                  <a:cubicBezTo>
                    <a:pt x="1946953" y="2304835"/>
                    <a:pt x="1700373" y="2160998"/>
                    <a:pt x="1428108" y="1962364"/>
                  </a:cubicBezTo>
                  <a:cubicBezTo>
                    <a:pt x="1155843" y="1763730"/>
                    <a:pt x="946935" y="1539411"/>
                    <a:pt x="708917" y="1212350"/>
                  </a:cubicBezTo>
                  <a:cubicBezTo>
                    <a:pt x="470899" y="885289"/>
                    <a:pt x="235449" y="442644"/>
                    <a:pt x="0" y="0"/>
                  </a:cubicBezTo>
                </a:path>
              </a:pathLst>
            </a:cu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2000" y="5574268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0/1 loss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45549" y="4648200"/>
              <a:ext cx="924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exp loss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899845" y="4417888"/>
              <a:ext cx="4724400" cy="1962364"/>
            </a:xfrm>
            <a:custGeom>
              <a:avLst/>
              <a:gdLst>
                <a:gd name="connsiteX0" fmla="*/ 0 w 4921321"/>
                <a:gd name="connsiteY0" fmla="*/ 0 h 1962364"/>
                <a:gd name="connsiteX1" fmla="*/ 2126751 w 4921321"/>
                <a:gd name="connsiteY1" fmla="*/ 1458930 h 1962364"/>
                <a:gd name="connsiteX2" fmla="*/ 4921321 w 4921321"/>
                <a:gd name="connsiteY2" fmla="*/ 1962364 h 196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21321" h="1962364">
                  <a:moveTo>
                    <a:pt x="0" y="0"/>
                  </a:moveTo>
                  <a:cubicBezTo>
                    <a:pt x="653265" y="565934"/>
                    <a:pt x="1306531" y="1131869"/>
                    <a:pt x="2126751" y="1458930"/>
                  </a:cubicBezTo>
                  <a:cubicBezTo>
                    <a:pt x="2946971" y="1785991"/>
                    <a:pt x="3934146" y="1874177"/>
                    <a:pt x="4921321" y="1962364"/>
                  </a:cubicBezTo>
                </a:path>
              </a:pathLst>
            </a:cu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49373" y="4343400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</a:rPr>
                <a:t>log loss</a:t>
              </a:r>
            </a:p>
          </p:txBody>
        </p:sp>
      </p:grpSp>
      <p:sp>
        <p:nvSpPr>
          <p:cNvPr id="33" name="Rectangle 2">
            <a:extLst>
              <a:ext uri="{FF2B5EF4-FFF2-40B4-BE49-F238E27FC236}">
                <a16:creationId xmlns:a16="http://schemas.microsoft.com/office/drawing/2014/main" id="{6C68CDA4-4EE6-43D8-9B60-3C15596BDFF0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Boosting and Logistic Regression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0D3A3-DB1C-4E7D-9E61-74BF3F6578D7}"/>
              </a:ext>
            </a:extLst>
          </p:cNvPr>
          <p:cNvSpPr/>
          <p:nvPr/>
        </p:nvSpPr>
        <p:spPr>
          <a:xfrm rot="16200000">
            <a:off x="8438717" y="3136612"/>
            <a:ext cx="6788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Analysis from: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Schapire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MSRI Workshop on Nonlinear Estimation and Classification, 2002.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5E10D8-2F1E-4E0E-AF61-58969CBB0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81200" y="1600200"/>
            <a:ext cx="4033838" cy="5257800"/>
          </a:xfrm>
        </p:spPr>
        <p:txBody>
          <a:bodyPr>
            <a:normAutofit lnSpcReduction="10000"/>
          </a:bodyPr>
          <a:lstStyle/>
          <a:p>
            <a:pPr>
              <a:buFont typeface="Wingdings" pitchFamily="48" charset="2"/>
              <a:buNone/>
            </a:pPr>
            <a:r>
              <a:rPr lang="en-US" sz="2400" dirty="0">
                <a:solidFill>
                  <a:srgbClr val="C00000"/>
                </a:solidFill>
              </a:rPr>
              <a:t>Logistic regression:</a:t>
            </a:r>
          </a:p>
          <a:p>
            <a:r>
              <a:rPr lang="en-US" sz="2400" dirty="0"/>
              <a:t>Minimize log loss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Define </a:t>
            </a:r>
          </a:p>
          <a:p>
            <a:endParaRPr lang="en-US" sz="2400" dirty="0"/>
          </a:p>
          <a:p>
            <a:pPr>
              <a:buFont typeface="Wingdings" pitchFamily="48" charset="2"/>
              <a:buNone/>
            </a:pPr>
            <a:r>
              <a:rPr lang="en-US" sz="2400" dirty="0"/>
              <a:t>   </a:t>
            </a:r>
          </a:p>
          <a:p>
            <a:pPr>
              <a:buFont typeface="Wingdings" pitchFamily="48" charset="2"/>
              <a:buNone/>
            </a:pPr>
            <a:r>
              <a:rPr lang="en-US" sz="2400" dirty="0"/>
              <a:t>	where </a:t>
            </a:r>
            <a:r>
              <a:rPr lang="en-US" sz="2400" i="1" dirty="0" err="1">
                <a:latin typeface="Times New Roman" pitchFamily="48" charset="0"/>
              </a:rPr>
              <a:t>x</a:t>
            </a:r>
            <a:r>
              <a:rPr lang="en-US" sz="2400" i="1" baseline="-25000" dirty="0" err="1">
                <a:latin typeface="Times New Roman" pitchFamily="48" charset="0"/>
              </a:rPr>
              <a:t>j</a:t>
            </a:r>
            <a:r>
              <a:rPr lang="en-US" sz="2400" dirty="0"/>
              <a:t> predefined features</a:t>
            </a:r>
          </a:p>
          <a:p>
            <a:pPr>
              <a:buFont typeface="Wingdings" pitchFamily="48" charset="2"/>
              <a:buNone/>
            </a:pPr>
            <a:r>
              <a:rPr lang="en-US" sz="2400" dirty="0"/>
              <a:t>     </a:t>
            </a:r>
            <a:r>
              <a:rPr lang="en-US" sz="2000" dirty="0"/>
              <a:t>(linear classifier)</a:t>
            </a: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1000" dirty="0"/>
          </a:p>
          <a:p>
            <a:r>
              <a:rPr lang="en-US" sz="2400" dirty="0"/>
              <a:t>Jointly optimize over all weights </a:t>
            </a:r>
            <a:r>
              <a:rPr lang="en-US" sz="2400" i="1" dirty="0"/>
              <a:t>w</a:t>
            </a:r>
            <a:r>
              <a:rPr lang="en-US" sz="1600" i="1" dirty="0"/>
              <a:t>0</a:t>
            </a:r>
            <a:r>
              <a:rPr lang="en-US" sz="2400" i="1" dirty="0"/>
              <a:t>, w</a:t>
            </a:r>
            <a:r>
              <a:rPr lang="en-US" sz="1600" i="1" dirty="0"/>
              <a:t>1</a:t>
            </a:r>
            <a:r>
              <a:rPr lang="en-US" sz="2400" i="1" dirty="0"/>
              <a:t>, w</a:t>
            </a:r>
            <a:r>
              <a:rPr lang="en-US" sz="1600" i="1" dirty="0"/>
              <a:t>2</a:t>
            </a:r>
            <a:r>
              <a:rPr lang="en-US" sz="2400" i="1" dirty="0"/>
              <a:t>…</a:t>
            </a:r>
          </a:p>
        </p:txBody>
      </p:sp>
      <p:sp>
        <p:nvSpPr>
          <p:cNvPr id="5621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72200" y="1600200"/>
            <a:ext cx="4495800" cy="5486400"/>
          </a:xfrm>
        </p:spPr>
        <p:txBody>
          <a:bodyPr>
            <a:normAutofit lnSpcReduction="10000"/>
          </a:bodyPr>
          <a:lstStyle/>
          <a:p>
            <a:pPr>
              <a:buFont typeface="Wingdings" pitchFamily="48" charset="2"/>
              <a:buNone/>
            </a:pPr>
            <a:r>
              <a:rPr lang="en-US" sz="2400" dirty="0">
                <a:solidFill>
                  <a:srgbClr val="C00000"/>
                </a:solidFill>
              </a:rPr>
              <a:t>Boosting:</a:t>
            </a:r>
          </a:p>
          <a:p>
            <a:r>
              <a:rPr lang="en-US" sz="2400" dirty="0"/>
              <a:t>Minimize exp loss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Define </a:t>
            </a:r>
          </a:p>
          <a:p>
            <a:endParaRPr lang="en-US" sz="2400" dirty="0"/>
          </a:p>
          <a:p>
            <a:pPr>
              <a:buFont typeface="Wingdings" pitchFamily="48" charset="2"/>
              <a:buNone/>
            </a:pPr>
            <a:r>
              <a:rPr lang="en-US" sz="2400" dirty="0"/>
              <a:t>     </a:t>
            </a:r>
          </a:p>
          <a:p>
            <a:pPr>
              <a:buFont typeface="Wingdings" pitchFamily="48" charset="2"/>
              <a:buNone/>
            </a:pPr>
            <a:r>
              <a:rPr lang="en-US" sz="2400" dirty="0"/>
              <a:t>where </a:t>
            </a:r>
            <a:r>
              <a:rPr lang="en-US" sz="2400" i="1" dirty="0">
                <a:latin typeface="Times New Roman" pitchFamily="48" charset="0"/>
              </a:rPr>
              <a:t>h</a:t>
            </a:r>
            <a:r>
              <a:rPr lang="en-US" sz="2400" i="1" baseline="-25000" dirty="0">
                <a:latin typeface="Times New Roman" pitchFamily="48" charset="0"/>
              </a:rPr>
              <a:t>t</a:t>
            </a:r>
            <a:r>
              <a:rPr lang="en-US" sz="2400" i="1" dirty="0">
                <a:latin typeface="Times New Roman" pitchFamily="48" charset="0"/>
              </a:rPr>
              <a:t>(x)</a:t>
            </a:r>
            <a:r>
              <a:rPr lang="en-US" sz="2400" dirty="0"/>
              <a:t> defined dynamically </a:t>
            </a:r>
          </a:p>
          <a:p>
            <a:pPr>
              <a:buFont typeface="Wingdings" pitchFamily="48" charset="2"/>
              <a:buNone/>
            </a:pPr>
            <a:r>
              <a:rPr lang="en-US" sz="2400" dirty="0"/>
              <a:t>to fit data</a:t>
            </a:r>
          </a:p>
          <a:p>
            <a:pPr>
              <a:buFont typeface="Wingdings" pitchFamily="48" charset="2"/>
              <a:buNone/>
            </a:pPr>
            <a:r>
              <a:rPr lang="en-US" sz="2000" dirty="0"/>
              <a:t>(not a linear classifier)</a:t>
            </a: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1000" dirty="0"/>
          </a:p>
          <a:p>
            <a:r>
              <a:rPr lang="en-US" sz="2400" dirty="0"/>
              <a:t>Weights </a:t>
            </a:r>
            <a:r>
              <a:rPr lang="en-US" sz="2400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baseline="-25000" dirty="0">
                <a:sym typeface="Symbol" pitchFamily="48" charset="2"/>
              </a:rPr>
              <a:t>t</a:t>
            </a:r>
            <a:r>
              <a:rPr lang="en-US" sz="2400" dirty="0"/>
              <a:t> learned per iteration t incrementally</a:t>
            </a:r>
          </a:p>
        </p:txBody>
      </p:sp>
      <p:pic>
        <p:nvPicPr>
          <p:cNvPr id="5621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2460626"/>
            <a:ext cx="3073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2182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8789" y="2438400"/>
            <a:ext cx="215582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2183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3841750"/>
            <a:ext cx="1905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2184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3825876"/>
            <a:ext cx="2209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2B0FD0F6-49E4-4CE3-89A2-DE4EB918F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>
            <a:normAutofit fontScale="90000"/>
          </a:bodyPr>
          <a:lstStyle/>
          <a:p>
            <a:r>
              <a:rPr lang="en-US" dirty="0"/>
              <a:t>Boosting and Logistic Regression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C4C9A-5084-414A-A5E0-191ADAF06DBA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0A5CC6-C1DD-4E70-AA98-1A73C34D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559456" y="47129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Hard &amp; Soft Decision</a:t>
            </a:r>
          </a:p>
        </p:txBody>
      </p:sp>
      <p:pic>
        <p:nvPicPr>
          <p:cNvPr id="17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52239"/>
          <a:stretch>
            <a:fillRect/>
          </a:stretch>
        </p:blipFill>
        <p:spPr bwMode="auto">
          <a:xfrm>
            <a:off x="6400800" y="2036104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362200" y="19812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Weighted average of weak learners</a:t>
            </a:r>
          </a:p>
        </p:txBody>
      </p:sp>
      <p:pic>
        <p:nvPicPr>
          <p:cNvPr id="30" name="Picture 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l="49254"/>
          <a:stretch>
            <a:fillRect/>
          </a:stretch>
        </p:blipFill>
        <p:spPr bwMode="auto">
          <a:xfrm>
            <a:off x="6248400" y="3403600"/>
            <a:ext cx="25908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2514600" y="3352801"/>
            <a:ext cx="335854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Hard Decision/Predicted label: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Soft Decision:</a:t>
            </a:r>
          </a:p>
          <a:p>
            <a:r>
              <a:rPr lang="en-US" sz="2000" dirty="0"/>
              <a:t>(based on analogy with</a:t>
            </a:r>
          </a:p>
          <a:p>
            <a:r>
              <a:rPr lang="en-US" sz="2000" dirty="0"/>
              <a:t> logistic regression)</a:t>
            </a:r>
          </a:p>
        </p:txBody>
      </p:sp>
      <p:pic>
        <p:nvPicPr>
          <p:cNvPr id="36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4568826"/>
            <a:ext cx="3733800" cy="60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3EB34C-2C06-47B4-A0E6-CCD2600CBF74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FB6037-42C9-48DD-87C1-E569339E5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9DCE-6ACA-48F6-8007-BCF801C3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 vs Boosting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621B65-A5B2-4765-B1D2-D8974F8B8FE8}"/>
              </a:ext>
            </a:extLst>
          </p:cNvPr>
          <p:cNvSpPr txBox="1"/>
          <p:nvPr/>
        </p:nvSpPr>
        <p:spPr>
          <a:xfrm>
            <a:off x="1586927" y="775274"/>
            <a:ext cx="9784571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US" sz="2000" dirty="0"/>
          </a:p>
          <a:p>
            <a:endParaRPr lang="en-US" sz="2000" dirty="0"/>
          </a:p>
          <a:p>
            <a:r>
              <a:rPr lang="en-US" sz="2400" dirty="0"/>
              <a:t>		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Bagging 	vs. 	Boosting</a:t>
            </a:r>
          </a:p>
          <a:p>
            <a:r>
              <a:rPr lang="en-US" sz="1050" dirty="0">
                <a:latin typeface="+mn-lt"/>
              </a:rPr>
              <a:t>	</a:t>
            </a:r>
          </a:p>
          <a:p>
            <a:r>
              <a:rPr lang="en-US" sz="2400" dirty="0">
                <a:latin typeface="+mn-lt"/>
              </a:rPr>
              <a:t>Resamples data points		Reweights data points (modifies their 					distribution)</a:t>
            </a:r>
          </a:p>
          <a:p>
            <a:endParaRPr lang="en-US" sz="1050" dirty="0">
              <a:latin typeface="+mn-lt"/>
            </a:endParaRPr>
          </a:p>
          <a:p>
            <a:r>
              <a:rPr lang="en-US" sz="2400" dirty="0">
                <a:latin typeface="+mn-lt"/>
              </a:rPr>
              <a:t>Weight of each classifier 	 	Weight is dependent on </a:t>
            </a:r>
          </a:p>
          <a:p>
            <a:r>
              <a:rPr lang="en-US" sz="2400" dirty="0">
                <a:latin typeface="+mn-lt"/>
              </a:rPr>
              <a:t>is the same		 		classifier’s accuracy</a:t>
            </a:r>
          </a:p>
          <a:p>
            <a:endParaRPr lang="en-US" sz="1050" dirty="0">
              <a:latin typeface="+mn-lt"/>
            </a:endParaRPr>
          </a:p>
          <a:p>
            <a:r>
              <a:rPr lang="en-US" sz="2400" dirty="0">
                <a:latin typeface="+mn-lt"/>
              </a:rPr>
              <a:t>Only variance reduction		Both bias and variance reduced – </a:t>
            </a:r>
          </a:p>
          <a:p>
            <a:r>
              <a:rPr lang="en-US" sz="2400" dirty="0">
                <a:latin typeface="+mn-lt"/>
              </a:rPr>
              <a:t>					learning rule becomes more complex</a:t>
            </a:r>
          </a:p>
          <a:p>
            <a:r>
              <a:rPr lang="en-US" sz="2400" dirty="0">
                <a:latin typeface="+mn-lt"/>
              </a:rPr>
              <a:t>					with iterations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D5C46-42E1-4F5B-B03F-011F0055980E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43C0F-06C2-42C0-B1DB-AF41FE4E3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03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Thanks to all of you!</a:t>
            </a:r>
          </a:p>
        </p:txBody>
      </p:sp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452DF-7F8B-4C13-AD61-28D5CDEB7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92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Thanks to Our Course Staff!</a:t>
            </a:r>
          </a:p>
        </p:txBody>
      </p:sp>
      <p:sp>
        <p:nvSpPr>
          <p:cNvPr id="7174" name="Text Box 19"/>
          <p:cNvSpPr txBox="1">
            <a:spLocks noChangeArrowheads="1"/>
          </p:cNvSpPr>
          <p:nvPr/>
        </p:nvSpPr>
        <p:spPr bwMode="auto">
          <a:xfrm>
            <a:off x="552099" y="1057172"/>
            <a:ext cx="5806831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 </a:t>
            </a:r>
          </a:p>
        </p:txBody>
      </p:sp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B3978CF7-F7A1-43B3-BAC3-2A0AC0793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604" y="4638641"/>
            <a:ext cx="1304156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Daniel Bird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F76954E9-4AFD-4E9E-8644-5FFE5DDB5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56" y="3380667"/>
            <a:ext cx="1020054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Alex Singh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952A2DFF-235F-406A-A27B-1C9D0626F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30" y="3380667"/>
            <a:ext cx="1186317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Annie Hu</a:t>
            </a:r>
            <a:endParaRPr lang="en-US" sz="2133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52D9735E-2200-4ECD-B6A1-13447F97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190" y="3354913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George Brown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0B3D0F99-1475-4612-9259-7FBE5C600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933" y="3354913"/>
            <a:ext cx="1318729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Haoran Fei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98811808-F4E2-4BB1-A577-95E89A2D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491" y="5926949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Michell Ma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5347DCFB-E8E4-4A59-992D-6F6664E9E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127" y="5926948"/>
            <a:ext cx="1220279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Nidhi Jain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D151FB4D-408E-410E-8808-05348B041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084" y="5931837"/>
            <a:ext cx="976924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Vicky Zeng</a:t>
            </a:r>
          </a:p>
        </p:txBody>
      </p:sp>
      <p:pic>
        <p:nvPicPr>
          <p:cNvPr id="34" name="Picture 33" descr="A person in a restaurant&#10;&#10;Description automatically generated">
            <a:extLst>
              <a:ext uri="{FF2B5EF4-FFF2-40B4-BE49-F238E27FC236}">
                <a16:creationId xmlns:a16="http://schemas.microsoft.com/office/drawing/2014/main" id="{DE499600-44F8-654A-99BB-A280CA6B65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9757" r="13739" b="17466"/>
          <a:stretch/>
        </p:blipFill>
        <p:spPr>
          <a:xfrm>
            <a:off x="1335083" y="4317660"/>
            <a:ext cx="1654900" cy="16093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5F63E48-896B-1048-8E60-9FF686DC5D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28124" r="46218" b="22560"/>
          <a:stretch/>
        </p:blipFill>
        <p:spPr>
          <a:xfrm>
            <a:off x="4372458" y="1742563"/>
            <a:ext cx="1609344" cy="161187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FBB9AF1-E8EB-F647-A76D-610DD7CBE3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7539" r="4172" b="7539"/>
          <a:stretch/>
        </p:blipFill>
        <p:spPr>
          <a:xfrm>
            <a:off x="5183279" y="4316973"/>
            <a:ext cx="1609012" cy="1609344"/>
          </a:xfrm>
          <a:prstGeom prst="rect">
            <a:avLst/>
          </a:prstGeom>
        </p:spPr>
      </p:pic>
      <p:sp>
        <p:nvSpPr>
          <p:cNvPr id="31" name="Text Box 21">
            <a:extLst>
              <a:ext uri="{FF2B5EF4-FFF2-40B4-BE49-F238E27FC236}">
                <a16:creationId xmlns:a16="http://schemas.microsoft.com/office/drawing/2014/main" id="{59F9ABF5-05FD-476A-AF0E-6285523DD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84" y="1973478"/>
            <a:ext cx="1828800" cy="91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Education Associate</a:t>
            </a:r>
          </a:p>
        </p:txBody>
      </p:sp>
      <p:pic>
        <p:nvPicPr>
          <p:cNvPr id="6" name="Picture 5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72B864E8-0E58-4302-A0D0-115011BB9E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3" t="2231" r="16619" b="31282"/>
          <a:stretch/>
        </p:blipFill>
        <p:spPr>
          <a:xfrm>
            <a:off x="563976" y="1749128"/>
            <a:ext cx="1609344" cy="1609344"/>
          </a:xfrm>
          <a:prstGeom prst="rect">
            <a:avLst/>
          </a:prstGeom>
        </p:spPr>
      </p:pic>
      <p:pic>
        <p:nvPicPr>
          <p:cNvPr id="9" name="Picture 8" descr="A person sitting on a bench&#10;&#10;Description automatically generated">
            <a:extLst>
              <a:ext uri="{FF2B5EF4-FFF2-40B4-BE49-F238E27FC236}">
                <a16:creationId xmlns:a16="http://schemas.microsoft.com/office/drawing/2014/main" id="{B1D537C6-30E1-4D2E-AA96-4A56E167EE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9" t="5026" r="9177" b="51020"/>
          <a:stretch/>
        </p:blipFill>
        <p:spPr>
          <a:xfrm>
            <a:off x="2468217" y="1742809"/>
            <a:ext cx="1609344" cy="1609344"/>
          </a:xfrm>
          <a:prstGeom prst="rect">
            <a:avLst/>
          </a:prstGeom>
        </p:spPr>
      </p:pic>
      <p:pic>
        <p:nvPicPr>
          <p:cNvPr id="12" name="Picture 11" descr="A person wearing a white shirt and looking at the camera&#10;&#10;Description automatically generated">
            <a:extLst>
              <a:ext uri="{FF2B5EF4-FFF2-40B4-BE49-F238E27FC236}">
                <a16:creationId xmlns:a16="http://schemas.microsoft.com/office/drawing/2014/main" id="{03570B10-921F-4FA7-998B-EEDD8DBFB2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98" y="3028667"/>
            <a:ext cx="1609974" cy="1609974"/>
          </a:xfrm>
          <a:prstGeom prst="rect">
            <a:avLst/>
          </a:prstGeom>
        </p:spPr>
      </p:pic>
      <p:pic>
        <p:nvPicPr>
          <p:cNvPr id="16" name="Picture 1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E4446905-00C5-401C-BD62-E078A27F6B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4" t="25117" r="37429" b="53302"/>
          <a:stretch/>
        </p:blipFill>
        <p:spPr>
          <a:xfrm>
            <a:off x="6276699" y="1742809"/>
            <a:ext cx="1609344" cy="1609344"/>
          </a:xfrm>
          <a:prstGeom prst="rect">
            <a:avLst/>
          </a:prstGeom>
        </p:spPr>
      </p:pic>
      <p:pic>
        <p:nvPicPr>
          <p:cNvPr id="36" name="Picture 3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7241D9A-F7A6-4F5B-813E-F0A4761828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2900" r="3561" b="28342"/>
          <a:stretch/>
        </p:blipFill>
        <p:spPr>
          <a:xfrm>
            <a:off x="3272889" y="4316973"/>
            <a:ext cx="1609344" cy="16093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B86AB0-9066-4A5D-A7EC-571C82E95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15E73-4054-4689-8574-523D3F4D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Analysis</a:t>
            </a:r>
          </a:p>
        </p:txBody>
      </p:sp>
    </p:spTree>
    <p:extLst>
      <p:ext uri="{BB962C8B-B14F-4D97-AF65-F5344CB8AC3E}">
        <p14:creationId xmlns:p14="http://schemas.microsoft.com/office/powerpoint/2010/main" val="647203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idx="1"/>
          </p:nvPr>
        </p:nvSpPr>
        <p:spPr>
          <a:xfrm>
            <a:off x="2209800" y="1468348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Training error of final classifier is bounded by: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Where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3760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31750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760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8339" y="2063750"/>
            <a:ext cx="5707062" cy="73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training error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114800" y="266700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62800" y="2667000"/>
            <a:ext cx="16002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243125" y="1981200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Convex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upper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bound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5114" y="4267200"/>
            <a:ext cx="2544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If boosting can make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upper bound → 0, then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training error → 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438402" y="4419858"/>
            <a:ext cx="6781799" cy="2438143"/>
            <a:chOff x="914401" y="4419857"/>
            <a:chExt cx="6781799" cy="243814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133600" y="6508679"/>
              <a:ext cx="4648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 l="86648" t="19754" r="1335" b="28714"/>
            <a:stretch>
              <a:fillRect/>
            </a:stretch>
          </p:blipFill>
          <p:spPr bwMode="auto">
            <a:xfrm>
              <a:off x="7010400" y="6349430"/>
              <a:ext cx="6858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Straight Connector 13"/>
            <p:cNvCxnSpPr/>
            <p:nvPr/>
          </p:nvCxnSpPr>
          <p:spPr>
            <a:xfrm rot="5400000">
              <a:off x="3619500" y="5860979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914401" y="4419857"/>
              <a:ext cx="838200" cy="270304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419600" y="6508679"/>
              <a:ext cx="2362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057400" y="5822879"/>
              <a:ext cx="2362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411494" y="560594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01220" y="64886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pic>
          <p:nvPicPr>
            <p:cNvPr id="25" name="Picture 24" descr="txp_fi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1905000" y="5435030"/>
              <a:ext cx="1792595" cy="27344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6" name="TextBox 35"/>
            <p:cNvSpPr txBox="1"/>
            <p:nvPr/>
          </p:nvSpPr>
          <p:spPr>
            <a:xfrm>
              <a:off x="1839645" y="5040868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0/1 loss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49740" y="3987230"/>
            <a:ext cx="3801438" cy="2438400"/>
            <a:chOff x="3025740" y="3987230"/>
            <a:chExt cx="3801438" cy="2438400"/>
          </a:xfrm>
        </p:grpSpPr>
        <p:sp>
          <p:nvSpPr>
            <p:cNvPr id="30" name="Freeform 29"/>
            <p:cNvSpPr/>
            <p:nvPr/>
          </p:nvSpPr>
          <p:spPr>
            <a:xfrm>
              <a:off x="3025740" y="3987230"/>
              <a:ext cx="3801438" cy="2438400"/>
            </a:xfrm>
            <a:custGeom>
              <a:avLst/>
              <a:gdLst>
                <a:gd name="connsiteX0" fmla="*/ 3801438 w 3801438"/>
                <a:gd name="connsiteY0" fmla="*/ 2558265 h 2558265"/>
                <a:gd name="connsiteX1" fmla="*/ 2342508 w 3801438"/>
                <a:gd name="connsiteY1" fmla="*/ 2404152 h 2558265"/>
                <a:gd name="connsiteX2" fmla="*/ 1428108 w 3801438"/>
                <a:gd name="connsiteY2" fmla="*/ 1962364 h 2558265"/>
                <a:gd name="connsiteX3" fmla="*/ 708917 w 3801438"/>
                <a:gd name="connsiteY3" fmla="*/ 1212350 h 2558265"/>
                <a:gd name="connsiteX4" fmla="*/ 0 w 3801438"/>
                <a:gd name="connsiteY4" fmla="*/ 0 h 25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1438" h="2558265">
                  <a:moveTo>
                    <a:pt x="3801438" y="2558265"/>
                  </a:moveTo>
                  <a:cubicBezTo>
                    <a:pt x="3269750" y="2530867"/>
                    <a:pt x="2738063" y="2503469"/>
                    <a:pt x="2342508" y="2404152"/>
                  </a:cubicBezTo>
                  <a:cubicBezTo>
                    <a:pt x="1946953" y="2304835"/>
                    <a:pt x="1700373" y="2160998"/>
                    <a:pt x="1428108" y="1962364"/>
                  </a:cubicBezTo>
                  <a:cubicBezTo>
                    <a:pt x="1155843" y="1763730"/>
                    <a:pt x="946935" y="1539411"/>
                    <a:pt x="708917" y="1212350"/>
                  </a:cubicBezTo>
                  <a:cubicBezTo>
                    <a:pt x="470899" y="885289"/>
                    <a:pt x="235449" y="442644"/>
                    <a:pt x="0" y="0"/>
                  </a:cubicBezTo>
                </a:path>
              </a:pathLst>
            </a:cu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3" name="Picture 32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3581400" y="4444430"/>
              <a:ext cx="1847616" cy="27344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7" name="TextBox 36"/>
            <p:cNvSpPr txBox="1"/>
            <p:nvPr/>
          </p:nvSpPr>
          <p:spPr>
            <a:xfrm>
              <a:off x="3505200" y="4050268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exp loss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C0AA78F-5C7F-40B8-9C1D-07C4DA9FD2BE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35546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Machine Learning</a:t>
            </a: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3253508"/>
            <a:ext cx="12192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67" dirty="0"/>
              <a:t>Ensemble Methods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Instructor: Pat Virtue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idx="1"/>
          </p:nvPr>
        </p:nvSpPr>
        <p:spPr>
          <a:xfrm>
            <a:off x="2133600" y="1468348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Analysis reveals: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What </a:t>
            </a:r>
            <a:r>
              <a:rPr lang="en-US" sz="20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000" i="1" baseline="-25000" dirty="0">
                <a:sym typeface="Symbol" pitchFamily="48" charset="2"/>
              </a:rPr>
              <a:t>t</a:t>
            </a:r>
            <a:r>
              <a:rPr lang="en-US" sz="2000" dirty="0"/>
              <a:t> to choose for hypothesis </a:t>
            </a:r>
            <a:r>
              <a:rPr lang="en-US" sz="2000" i="1" dirty="0">
                <a:latin typeface="Times New Roman" pitchFamily="48" charset="0"/>
              </a:rPr>
              <a:t>h</a:t>
            </a:r>
            <a:r>
              <a:rPr lang="en-US" sz="2000" i="1" baseline="-25000" dirty="0">
                <a:latin typeface="Times New Roman" pitchFamily="48" charset="0"/>
              </a:rPr>
              <a:t>t</a:t>
            </a:r>
            <a:r>
              <a:rPr lang="en-US" sz="2000" dirty="0"/>
              <a:t>?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      What </a:t>
            </a:r>
            <a:r>
              <a:rPr lang="en-US" sz="2000" i="1" dirty="0" err="1">
                <a:latin typeface="Times New Roman" pitchFamily="48" charset="0"/>
              </a:rPr>
              <a:t>h</a:t>
            </a:r>
            <a:r>
              <a:rPr lang="en-US" sz="2000" i="1" baseline="-25000" dirty="0" err="1">
                <a:latin typeface="Times New Roman" pitchFamily="48" charset="0"/>
              </a:rPr>
              <a:t>t</a:t>
            </a:r>
            <a:r>
              <a:rPr lang="en-US" sz="2000" dirty="0"/>
              <a:t> to choose?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					               </a:t>
            </a:r>
            <a:r>
              <a:rPr lang="el-GR" sz="2000" i="1" dirty="0">
                <a:latin typeface="Times New Roman" pitchFamily="48" charset="0"/>
              </a:rPr>
              <a:t>ε</a:t>
            </a:r>
            <a:r>
              <a:rPr lang="en-US" sz="2000" i="1" baseline="-25000" dirty="0">
                <a:latin typeface="Times New Roman" pitchFamily="48" charset="0"/>
              </a:rPr>
              <a:t>t</a:t>
            </a:r>
            <a:r>
              <a:rPr lang="en-US" sz="2000" dirty="0"/>
              <a:t> - weighted training error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If each weak learner</a:t>
            </a:r>
            <a:r>
              <a:rPr lang="en-US" sz="2000" i="1" dirty="0">
                <a:latin typeface="Times New Roman" pitchFamily="48" charset="0"/>
              </a:rPr>
              <a:t> h</a:t>
            </a:r>
            <a:r>
              <a:rPr lang="en-US" sz="2000" i="1" baseline="-25000" dirty="0">
                <a:latin typeface="Times New Roman" pitchFamily="48" charset="0"/>
              </a:rPr>
              <a:t>t</a:t>
            </a:r>
            <a:r>
              <a:rPr lang="en-US" sz="2000" dirty="0"/>
              <a:t> is slightly better than random guessing (</a:t>
            </a:r>
            <a:r>
              <a:rPr lang="el-GR" sz="2000" i="1" dirty="0">
                <a:latin typeface="Times New Roman" pitchFamily="48" charset="0"/>
              </a:rPr>
              <a:t>ε</a:t>
            </a:r>
            <a:r>
              <a:rPr lang="en-US" sz="2000" i="1" baseline="-25000" dirty="0">
                <a:latin typeface="Times New Roman" pitchFamily="48" charset="0"/>
              </a:rPr>
              <a:t>t </a:t>
            </a:r>
            <a:r>
              <a:rPr lang="en-US" sz="2000" dirty="0"/>
              <a:t>&lt; 0.5), </a:t>
            </a:r>
          </a:p>
          <a:p>
            <a:pPr>
              <a:lnSpc>
                <a:spcPct val="90000"/>
              </a:lnSpc>
              <a:buNone/>
            </a:pPr>
            <a:r>
              <a:rPr lang="en-US" sz="2000" dirty="0"/>
              <a:t>	then training error of </a:t>
            </a:r>
            <a:r>
              <a:rPr lang="en-US" sz="2000" dirty="0" err="1"/>
              <a:t>AdaBoost</a:t>
            </a:r>
            <a:r>
              <a:rPr lang="en-US" sz="2000" dirty="0"/>
              <a:t> decays exponentially fast in number of rounds T.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training error</a:t>
            </a:r>
          </a:p>
        </p:txBody>
      </p:sp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5" cstate="print"/>
          <a:srcRect l="5457" t="30566" r="10802" b="17612"/>
          <a:stretch>
            <a:fillRect/>
          </a:stretch>
        </p:blipFill>
        <p:spPr bwMode="auto">
          <a:xfrm>
            <a:off x="6781800" y="2250897"/>
            <a:ext cx="2438400" cy="829733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3471276" y="5105400"/>
            <a:ext cx="5529981" cy="1219200"/>
            <a:chOff x="1947275" y="5105400"/>
            <a:chExt cx="5529981" cy="1219200"/>
          </a:xfrm>
        </p:grpSpPr>
        <p:pic>
          <p:nvPicPr>
            <p:cNvPr id="39" name="Picture 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 r="58633"/>
            <a:stretch>
              <a:fillRect/>
            </a:stretch>
          </p:blipFill>
          <p:spPr bwMode="auto">
            <a:xfrm>
              <a:off x="1947275" y="5105400"/>
              <a:ext cx="270092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 l="54796"/>
            <a:stretch>
              <a:fillRect/>
            </a:stretch>
          </p:blipFill>
          <p:spPr bwMode="auto">
            <a:xfrm>
              <a:off x="4714875" y="5105400"/>
              <a:ext cx="2762381" cy="71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2404011" y="5955268"/>
              <a:ext cx="1710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Training Error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32F309F-874F-4E48-9CED-EC7D69AC4FCF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idx="1"/>
          </p:nvPr>
        </p:nvSpPr>
        <p:spPr>
          <a:xfrm>
            <a:off x="2209800" y="1468348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Training error of final classifier is bounded by: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Where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4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b="1" dirty="0">
                <a:solidFill>
                  <a:srgbClr val="009900"/>
                </a:solidFill>
              </a:rPr>
              <a:t>Proof: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3760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31750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training error</a:t>
            </a:r>
          </a:p>
        </p:txBody>
      </p:sp>
      <p:pic>
        <p:nvPicPr>
          <p:cNvPr id="26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214" y="2159654"/>
            <a:ext cx="6605587" cy="71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8" name="Straight Connector 37"/>
          <p:cNvCxnSpPr/>
          <p:nvPr/>
        </p:nvCxnSpPr>
        <p:spPr>
          <a:xfrm>
            <a:off x="5791200" y="2971800"/>
            <a:ext cx="3657600" cy="0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 cstate="print"/>
          <a:srcRect l="13299" t="14807" r="70078" b="80236"/>
          <a:stretch>
            <a:fillRect/>
          </a:stretch>
        </p:blipFill>
        <p:spPr bwMode="auto">
          <a:xfrm>
            <a:off x="2362200" y="4572000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6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1760" y="4953000"/>
            <a:ext cx="2677441" cy="666214"/>
          </a:xfrm>
          <a:prstGeom prst="rect">
            <a:avLst/>
          </a:prstGeom>
          <a:noFill/>
          <a:ln/>
          <a:effectLst/>
        </p:spPr>
      </p:pic>
      <p:pic>
        <p:nvPicPr>
          <p:cNvPr id="66" name="Picture 6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2348432" y="5719852"/>
            <a:ext cx="4021547" cy="666186"/>
          </a:xfrm>
          <a:prstGeom prst="rect">
            <a:avLst/>
          </a:prstGeom>
          <a:noFill/>
          <a:ln/>
          <a:effectLst/>
        </p:spPr>
      </p:pic>
      <p:sp>
        <p:nvSpPr>
          <p:cNvPr id="51" name="TextBox 50"/>
          <p:cNvSpPr txBox="1"/>
          <p:nvPr/>
        </p:nvSpPr>
        <p:spPr>
          <a:xfrm>
            <a:off x="2514600" y="6324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18" name="Picture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6906542" y="4114801"/>
            <a:ext cx="3380584" cy="604759"/>
          </a:xfrm>
          <a:prstGeom prst="rect">
            <a:avLst/>
          </a:prstGeom>
          <a:noFill/>
          <a:ln/>
          <a:effectLst/>
        </p:spPr>
      </p:pic>
      <p:pic>
        <p:nvPicPr>
          <p:cNvPr id="60" name="Picture 59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7010401" y="5638800"/>
            <a:ext cx="1986009" cy="653614"/>
          </a:xfrm>
          <a:prstGeom prst="rect">
            <a:avLst/>
          </a:prstGeom>
          <a:noFill/>
          <a:ln/>
          <a:effectLst/>
        </p:spPr>
      </p:pic>
      <p:sp>
        <p:nvSpPr>
          <p:cNvPr id="61" name="TextBox 60"/>
          <p:cNvSpPr txBox="1"/>
          <p:nvPr/>
        </p:nvSpPr>
        <p:spPr>
          <a:xfrm>
            <a:off x="6940346" y="5029200"/>
            <a:ext cx="2279855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9900"/>
                </a:solidFill>
                <a:latin typeface="Calibri"/>
              </a:rPr>
              <a:t>Wts</a:t>
            </a:r>
            <a:r>
              <a:rPr lang="en-US" b="1" dirty="0">
                <a:solidFill>
                  <a:srgbClr val="009900"/>
                </a:solidFill>
                <a:latin typeface="Calibri"/>
              </a:rPr>
              <a:t> of all pts add to 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200401" y="3974068"/>
            <a:ext cx="268451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9900"/>
                </a:solidFill>
                <a:latin typeface="Calibri"/>
              </a:rPr>
              <a:t>Using Weight Update Rule</a:t>
            </a:r>
          </a:p>
        </p:txBody>
      </p:sp>
      <p:cxnSp>
        <p:nvCxnSpPr>
          <p:cNvPr id="68" name="Straight Connector 67"/>
          <p:cNvCxnSpPr/>
          <p:nvPr/>
        </p:nvCxnSpPr>
        <p:spPr>
          <a:xfrm rot="5400000">
            <a:off x="5219700" y="5407204"/>
            <a:ext cx="2819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25AD56-56B6-4058-963C-36F08DDA6F39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1" grpId="0" animBg="1"/>
      <p:bldP spid="6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idx="1"/>
          </p:nvPr>
        </p:nvSpPr>
        <p:spPr>
          <a:xfrm>
            <a:off x="2209800" y="1468348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Training error of final classifier is bounded by: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Where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b="1" dirty="0">
              <a:solidFill>
                <a:srgbClr val="009900"/>
              </a:solidFill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3760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1750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training error</a:t>
            </a:r>
          </a:p>
        </p:txBody>
      </p:sp>
      <p:pic>
        <p:nvPicPr>
          <p:cNvPr id="26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4" y="2159654"/>
            <a:ext cx="6605587" cy="71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2209800" y="4191000"/>
            <a:ext cx="8339142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If </a:t>
            </a:r>
            <a:r>
              <a:rPr lang="en-US" i="1" dirty="0" err="1">
                <a:solidFill>
                  <a:prstClr val="black"/>
                </a:solidFill>
                <a:latin typeface="Arial" charset="0"/>
                <a:cs typeface="Arial" charset="0"/>
              </a:rPr>
              <a:t>Z</a:t>
            </a:r>
            <a:r>
              <a:rPr lang="en-US" sz="1200" i="1" dirty="0" err="1">
                <a:solidFill>
                  <a:prstClr val="black"/>
                </a:solidFill>
                <a:latin typeface="Arial" charset="0"/>
                <a:cs typeface="Arial" charset="0"/>
              </a:rPr>
              <a:t>t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&lt; 1, training error decreases exponentially (even though weak learners may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not be good </a:t>
            </a:r>
            <a:r>
              <a:rPr lang="el-GR" i="1" dirty="0">
                <a:solidFill>
                  <a:prstClr val="black"/>
                </a:solidFill>
                <a:latin typeface="Times New Roman" pitchFamily="48" charset="0"/>
                <a:cs typeface="Arial" charset="0"/>
              </a:rPr>
              <a:t>ε</a:t>
            </a:r>
            <a:r>
              <a:rPr lang="en-US" i="1" baseline="-25000" dirty="0">
                <a:solidFill>
                  <a:prstClr val="black"/>
                </a:solidFill>
                <a:latin typeface="Times New Roman" pitchFamily="48" charset="0"/>
                <a:cs typeface="Arial" charset="0"/>
              </a:rPr>
              <a:t>t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~0.5)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4018414" y="5562600"/>
            <a:ext cx="167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51814" y="6400800"/>
            <a:ext cx="342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4856614" y="4876800"/>
            <a:ext cx="3124200" cy="1371600"/>
          </a:xfrm>
          <a:custGeom>
            <a:avLst/>
            <a:gdLst>
              <a:gd name="connsiteX0" fmla="*/ 3801438 w 3801438"/>
              <a:gd name="connsiteY0" fmla="*/ 2558265 h 2558265"/>
              <a:gd name="connsiteX1" fmla="*/ 2342508 w 3801438"/>
              <a:gd name="connsiteY1" fmla="*/ 2404152 h 2558265"/>
              <a:gd name="connsiteX2" fmla="*/ 1428108 w 3801438"/>
              <a:gd name="connsiteY2" fmla="*/ 1962364 h 2558265"/>
              <a:gd name="connsiteX3" fmla="*/ 708917 w 3801438"/>
              <a:gd name="connsiteY3" fmla="*/ 1212350 h 2558265"/>
              <a:gd name="connsiteX4" fmla="*/ 0 w 3801438"/>
              <a:gd name="connsiteY4" fmla="*/ 0 h 255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1438" h="2558265">
                <a:moveTo>
                  <a:pt x="3801438" y="2558265"/>
                </a:moveTo>
                <a:cubicBezTo>
                  <a:pt x="3269750" y="2530867"/>
                  <a:pt x="2738063" y="2503469"/>
                  <a:pt x="2342508" y="2404152"/>
                </a:cubicBezTo>
                <a:cubicBezTo>
                  <a:pt x="1946953" y="2304835"/>
                  <a:pt x="1700373" y="2160998"/>
                  <a:pt x="1428108" y="1962364"/>
                </a:cubicBezTo>
                <a:cubicBezTo>
                  <a:pt x="1155843" y="1763730"/>
                  <a:pt x="946935" y="1539411"/>
                  <a:pt x="708917" y="1212350"/>
                </a:cubicBezTo>
                <a:cubicBezTo>
                  <a:pt x="470899" y="885289"/>
                  <a:pt x="235449" y="442644"/>
                  <a:pt x="0" y="0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853190" y="5434968"/>
            <a:ext cx="3071973" cy="936751"/>
          </a:xfrm>
          <a:custGeom>
            <a:avLst/>
            <a:gdLst>
              <a:gd name="connsiteX0" fmla="*/ 0 w 3071973"/>
              <a:gd name="connsiteY0" fmla="*/ 277464 h 936751"/>
              <a:gd name="connsiteX1" fmla="*/ 20549 w 3071973"/>
              <a:gd name="connsiteY1" fmla="*/ 113078 h 936751"/>
              <a:gd name="connsiteX2" fmla="*/ 30823 w 3071973"/>
              <a:gd name="connsiteY2" fmla="*/ 51433 h 936751"/>
              <a:gd name="connsiteX3" fmla="*/ 71919 w 3071973"/>
              <a:gd name="connsiteY3" fmla="*/ 62 h 936751"/>
              <a:gd name="connsiteX4" fmla="*/ 133564 w 3071973"/>
              <a:gd name="connsiteY4" fmla="*/ 10336 h 936751"/>
              <a:gd name="connsiteX5" fmla="*/ 143838 w 3071973"/>
              <a:gd name="connsiteY5" fmla="*/ 41159 h 936751"/>
              <a:gd name="connsiteX6" fmla="*/ 164387 w 3071973"/>
              <a:gd name="connsiteY6" fmla="*/ 369932 h 936751"/>
              <a:gd name="connsiteX7" fmla="*/ 174661 w 3071973"/>
              <a:gd name="connsiteY7" fmla="*/ 524044 h 936751"/>
              <a:gd name="connsiteX8" fmla="*/ 195209 w 3071973"/>
              <a:gd name="connsiteY8" fmla="*/ 585689 h 936751"/>
              <a:gd name="connsiteX9" fmla="*/ 215758 w 3071973"/>
              <a:gd name="connsiteY9" fmla="*/ 606237 h 936751"/>
              <a:gd name="connsiteX10" fmla="*/ 226032 w 3071973"/>
              <a:gd name="connsiteY10" fmla="*/ 524044 h 936751"/>
              <a:gd name="connsiteX11" fmla="*/ 236306 w 3071973"/>
              <a:gd name="connsiteY11" fmla="*/ 482948 h 936751"/>
              <a:gd name="connsiteX12" fmla="*/ 267128 w 3071973"/>
              <a:gd name="connsiteY12" fmla="*/ 308287 h 936751"/>
              <a:gd name="connsiteX13" fmla="*/ 277403 w 3071973"/>
              <a:gd name="connsiteY13" fmla="*/ 277464 h 936751"/>
              <a:gd name="connsiteX14" fmla="*/ 339047 w 3071973"/>
              <a:gd name="connsiteY14" fmla="*/ 246642 h 936751"/>
              <a:gd name="connsiteX15" fmla="*/ 369870 w 3071973"/>
              <a:gd name="connsiteY15" fmla="*/ 256916 h 936751"/>
              <a:gd name="connsiteX16" fmla="*/ 400692 w 3071973"/>
              <a:gd name="connsiteY16" fmla="*/ 318561 h 936751"/>
              <a:gd name="connsiteX17" fmla="*/ 421241 w 3071973"/>
              <a:gd name="connsiteY17" fmla="*/ 657608 h 936751"/>
              <a:gd name="connsiteX18" fmla="*/ 441789 w 3071973"/>
              <a:gd name="connsiteY18" fmla="*/ 719253 h 936751"/>
              <a:gd name="connsiteX19" fmla="*/ 462337 w 3071973"/>
              <a:gd name="connsiteY19" fmla="*/ 739802 h 936751"/>
              <a:gd name="connsiteX20" fmla="*/ 493160 w 3071973"/>
              <a:gd name="connsiteY20" fmla="*/ 708979 h 936751"/>
              <a:gd name="connsiteX21" fmla="*/ 503434 w 3071973"/>
              <a:gd name="connsiteY21" fmla="*/ 667882 h 936751"/>
              <a:gd name="connsiteX22" fmla="*/ 523982 w 3071973"/>
              <a:gd name="connsiteY22" fmla="*/ 544593 h 936751"/>
              <a:gd name="connsiteX23" fmla="*/ 575353 w 3071973"/>
              <a:gd name="connsiteY23" fmla="*/ 503496 h 936751"/>
              <a:gd name="connsiteX24" fmla="*/ 636998 w 3071973"/>
              <a:gd name="connsiteY24" fmla="*/ 513770 h 936751"/>
              <a:gd name="connsiteX25" fmla="*/ 657546 w 3071973"/>
              <a:gd name="connsiteY25" fmla="*/ 575415 h 936751"/>
              <a:gd name="connsiteX26" fmla="*/ 667821 w 3071973"/>
              <a:gd name="connsiteY26" fmla="*/ 606237 h 936751"/>
              <a:gd name="connsiteX27" fmla="*/ 678095 w 3071973"/>
              <a:gd name="connsiteY27" fmla="*/ 739802 h 936751"/>
              <a:gd name="connsiteX28" fmla="*/ 698643 w 3071973"/>
              <a:gd name="connsiteY28" fmla="*/ 770624 h 936751"/>
              <a:gd name="connsiteX29" fmla="*/ 760288 w 3071973"/>
              <a:gd name="connsiteY29" fmla="*/ 760350 h 936751"/>
              <a:gd name="connsiteX30" fmla="*/ 770562 w 3071973"/>
              <a:gd name="connsiteY30" fmla="*/ 729527 h 936751"/>
              <a:gd name="connsiteX31" fmla="*/ 811659 w 3071973"/>
              <a:gd name="connsiteY31" fmla="*/ 667882 h 936751"/>
              <a:gd name="connsiteX32" fmla="*/ 842481 w 3071973"/>
              <a:gd name="connsiteY32" fmla="*/ 606237 h 936751"/>
              <a:gd name="connsiteX33" fmla="*/ 873304 w 3071973"/>
              <a:gd name="connsiteY33" fmla="*/ 585689 h 936751"/>
              <a:gd name="connsiteX34" fmla="*/ 945223 w 3071973"/>
              <a:gd name="connsiteY34" fmla="*/ 595963 h 936751"/>
              <a:gd name="connsiteX35" fmla="*/ 976045 w 3071973"/>
              <a:gd name="connsiteY35" fmla="*/ 616512 h 936751"/>
              <a:gd name="connsiteX36" fmla="*/ 996594 w 3071973"/>
              <a:gd name="connsiteY36" fmla="*/ 688431 h 936751"/>
              <a:gd name="connsiteX37" fmla="*/ 1017142 w 3071973"/>
              <a:gd name="connsiteY37" fmla="*/ 719253 h 936751"/>
              <a:gd name="connsiteX38" fmla="*/ 1027416 w 3071973"/>
              <a:gd name="connsiteY38" fmla="*/ 780898 h 936751"/>
              <a:gd name="connsiteX39" fmla="*/ 1037690 w 3071973"/>
              <a:gd name="connsiteY39" fmla="*/ 811721 h 936751"/>
              <a:gd name="connsiteX40" fmla="*/ 1099335 w 3071973"/>
              <a:gd name="connsiteY40" fmla="*/ 791172 h 936751"/>
              <a:gd name="connsiteX41" fmla="*/ 1130158 w 3071973"/>
              <a:gd name="connsiteY41" fmla="*/ 760350 h 936751"/>
              <a:gd name="connsiteX42" fmla="*/ 1171254 w 3071973"/>
              <a:gd name="connsiteY42" fmla="*/ 667882 h 936751"/>
              <a:gd name="connsiteX43" fmla="*/ 1191803 w 3071973"/>
              <a:gd name="connsiteY43" fmla="*/ 647334 h 936751"/>
              <a:gd name="connsiteX44" fmla="*/ 1253447 w 3071973"/>
              <a:gd name="connsiteY44" fmla="*/ 626786 h 936751"/>
              <a:gd name="connsiteX45" fmla="*/ 1273996 w 3071973"/>
              <a:gd name="connsiteY45" fmla="*/ 729527 h 936751"/>
              <a:gd name="connsiteX46" fmla="*/ 1284270 w 3071973"/>
              <a:gd name="connsiteY46" fmla="*/ 760350 h 936751"/>
              <a:gd name="connsiteX47" fmla="*/ 1294544 w 3071973"/>
              <a:gd name="connsiteY47" fmla="*/ 801446 h 936751"/>
              <a:gd name="connsiteX48" fmla="*/ 1345915 w 3071973"/>
              <a:gd name="connsiteY48" fmla="*/ 832269 h 936751"/>
              <a:gd name="connsiteX49" fmla="*/ 1407560 w 3071973"/>
              <a:gd name="connsiteY49" fmla="*/ 821995 h 936751"/>
              <a:gd name="connsiteX50" fmla="*/ 1417834 w 3071973"/>
              <a:gd name="connsiteY50" fmla="*/ 791172 h 936751"/>
              <a:gd name="connsiteX51" fmla="*/ 1438382 w 3071973"/>
              <a:gd name="connsiteY51" fmla="*/ 719253 h 936751"/>
              <a:gd name="connsiteX52" fmla="*/ 1469205 w 3071973"/>
              <a:gd name="connsiteY52" fmla="*/ 708979 h 936751"/>
              <a:gd name="connsiteX53" fmla="*/ 1561672 w 3071973"/>
              <a:gd name="connsiteY53" fmla="*/ 719253 h 936751"/>
              <a:gd name="connsiteX54" fmla="*/ 1571946 w 3071973"/>
              <a:gd name="connsiteY54" fmla="*/ 801446 h 936751"/>
              <a:gd name="connsiteX55" fmla="*/ 1602769 w 3071973"/>
              <a:gd name="connsiteY55" fmla="*/ 863091 h 936751"/>
              <a:gd name="connsiteX56" fmla="*/ 1695236 w 3071973"/>
              <a:gd name="connsiteY56" fmla="*/ 842543 h 936751"/>
              <a:gd name="connsiteX57" fmla="*/ 1736333 w 3071973"/>
              <a:gd name="connsiteY57" fmla="*/ 801446 h 936751"/>
              <a:gd name="connsiteX58" fmla="*/ 1797978 w 3071973"/>
              <a:gd name="connsiteY58" fmla="*/ 780898 h 936751"/>
              <a:gd name="connsiteX59" fmla="*/ 1828800 w 3071973"/>
              <a:gd name="connsiteY59" fmla="*/ 791172 h 936751"/>
              <a:gd name="connsiteX60" fmla="*/ 1839074 w 3071973"/>
              <a:gd name="connsiteY60" fmla="*/ 821995 h 936751"/>
              <a:gd name="connsiteX61" fmla="*/ 1859623 w 3071973"/>
              <a:gd name="connsiteY61" fmla="*/ 842543 h 936751"/>
              <a:gd name="connsiteX62" fmla="*/ 1880171 w 3071973"/>
              <a:gd name="connsiteY62" fmla="*/ 873366 h 936751"/>
              <a:gd name="connsiteX63" fmla="*/ 2003461 w 3071973"/>
              <a:gd name="connsiteY63" fmla="*/ 863091 h 936751"/>
              <a:gd name="connsiteX64" fmla="*/ 2085654 w 3071973"/>
              <a:gd name="connsiteY64" fmla="*/ 852817 h 936751"/>
              <a:gd name="connsiteX65" fmla="*/ 2157573 w 3071973"/>
              <a:gd name="connsiteY65" fmla="*/ 863091 h 936751"/>
              <a:gd name="connsiteX66" fmla="*/ 2178122 w 3071973"/>
              <a:gd name="connsiteY66" fmla="*/ 924736 h 936751"/>
              <a:gd name="connsiteX67" fmla="*/ 2208944 w 3071973"/>
              <a:gd name="connsiteY67" fmla="*/ 904188 h 936751"/>
              <a:gd name="connsiteX68" fmla="*/ 2270589 w 3071973"/>
              <a:gd name="connsiteY68" fmla="*/ 883640 h 936751"/>
              <a:gd name="connsiteX69" fmla="*/ 2301412 w 3071973"/>
              <a:gd name="connsiteY69" fmla="*/ 863091 h 936751"/>
              <a:gd name="connsiteX70" fmla="*/ 2363056 w 3071973"/>
              <a:gd name="connsiteY70" fmla="*/ 842543 h 936751"/>
              <a:gd name="connsiteX71" fmla="*/ 2404153 w 3071973"/>
              <a:gd name="connsiteY71" fmla="*/ 852817 h 936751"/>
              <a:gd name="connsiteX72" fmla="*/ 2445250 w 3071973"/>
              <a:gd name="connsiteY72" fmla="*/ 893914 h 936751"/>
              <a:gd name="connsiteX73" fmla="*/ 2476072 w 3071973"/>
              <a:gd name="connsiteY73" fmla="*/ 914462 h 936751"/>
              <a:gd name="connsiteX74" fmla="*/ 2558265 w 3071973"/>
              <a:gd name="connsiteY74" fmla="*/ 893914 h 936751"/>
              <a:gd name="connsiteX75" fmla="*/ 2578814 w 3071973"/>
              <a:gd name="connsiteY75" fmla="*/ 873366 h 936751"/>
              <a:gd name="connsiteX76" fmla="*/ 2609636 w 3071973"/>
              <a:gd name="connsiteY76" fmla="*/ 852817 h 936751"/>
              <a:gd name="connsiteX77" fmla="*/ 2743200 w 3071973"/>
              <a:gd name="connsiteY77" fmla="*/ 883640 h 936751"/>
              <a:gd name="connsiteX78" fmla="*/ 2774023 w 3071973"/>
              <a:gd name="connsiteY78" fmla="*/ 893914 h 936751"/>
              <a:gd name="connsiteX79" fmla="*/ 2876764 w 3071973"/>
              <a:gd name="connsiteY79" fmla="*/ 883640 h 936751"/>
              <a:gd name="connsiteX80" fmla="*/ 2907587 w 3071973"/>
              <a:gd name="connsiteY80" fmla="*/ 873366 h 936751"/>
              <a:gd name="connsiteX81" fmla="*/ 3071973 w 3071973"/>
              <a:gd name="connsiteY81" fmla="*/ 883640 h 9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071973" h="936751">
                <a:moveTo>
                  <a:pt x="0" y="277464"/>
                </a:moveTo>
                <a:cubicBezTo>
                  <a:pt x="15341" y="108715"/>
                  <a:pt x="1246" y="219242"/>
                  <a:pt x="20549" y="113078"/>
                </a:cubicBezTo>
                <a:cubicBezTo>
                  <a:pt x="24276" y="92582"/>
                  <a:pt x="24235" y="71196"/>
                  <a:pt x="30823" y="51433"/>
                </a:cubicBezTo>
                <a:cubicBezTo>
                  <a:pt x="37303" y="31994"/>
                  <a:pt x="57892" y="14090"/>
                  <a:pt x="71919" y="62"/>
                </a:cubicBezTo>
                <a:cubicBezTo>
                  <a:pt x="92467" y="3487"/>
                  <a:pt x="115477" y="0"/>
                  <a:pt x="133564" y="10336"/>
                </a:cubicBezTo>
                <a:cubicBezTo>
                  <a:pt x="142967" y="15709"/>
                  <a:pt x="143118" y="30353"/>
                  <a:pt x="143838" y="41159"/>
                </a:cubicBezTo>
                <a:cubicBezTo>
                  <a:pt x="167864" y="401536"/>
                  <a:pt x="133493" y="215461"/>
                  <a:pt x="164387" y="369932"/>
                </a:cubicBezTo>
                <a:cubicBezTo>
                  <a:pt x="167812" y="421303"/>
                  <a:pt x="167380" y="473077"/>
                  <a:pt x="174661" y="524044"/>
                </a:cubicBezTo>
                <a:cubicBezTo>
                  <a:pt x="177724" y="545486"/>
                  <a:pt x="179893" y="570374"/>
                  <a:pt x="195209" y="585689"/>
                </a:cubicBezTo>
                <a:lnTo>
                  <a:pt x="215758" y="606237"/>
                </a:lnTo>
                <a:cubicBezTo>
                  <a:pt x="219183" y="578839"/>
                  <a:pt x="221493" y="551279"/>
                  <a:pt x="226032" y="524044"/>
                </a:cubicBezTo>
                <a:cubicBezTo>
                  <a:pt x="228353" y="510116"/>
                  <a:pt x="234440" y="496944"/>
                  <a:pt x="236306" y="482948"/>
                </a:cubicBezTo>
                <a:cubicBezTo>
                  <a:pt x="258056" y="319821"/>
                  <a:pt x="229170" y="422160"/>
                  <a:pt x="267128" y="308287"/>
                </a:cubicBezTo>
                <a:cubicBezTo>
                  <a:pt x="270553" y="298013"/>
                  <a:pt x="268392" y="283471"/>
                  <a:pt x="277403" y="277464"/>
                </a:cubicBezTo>
                <a:cubicBezTo>
                  <a:pt x="317236" y="250909"/>
                  <a:pt x="296511" y="260821"/>
                  <a:pt x="339047" y="246642"/>
                </a:cubicBezTo>
                <a:cubicBezTo>
                  <a:pt x="349321" y="250067"/>
                  <a:pt x="361413" y="250150"/>
                  <a:pt x="369870" y="256916"/>
                </a:cubicBezTo>
                <a:cubicBezTo>
                  <a:pt x="387975" y="271400"/>
                  <a:pt x="393924" y="298257"/>
                  <a:pt x="400692" y="318561"/>
                </a:cubicBezTo>
                <a:cubicBezTo>
                  <a:pt x="405169" y="448395"/>
                  <a:pt x="387758" y="545996"/>
                  <a:pt x="421241" y="657608"/>
                </a:cubicBezTo>
                <a:cubicBezTo>
                  <a:pt x="427465" y="678354"/>
                  <a:pt x="434940" y="698705"/>
                  <a:pt x="441789" y="719253"/>
                </a:cubicBezTo>
                <a:cubicBezTo>
                  <a:pt x="444852" y="728443"/>
                  <a:pt x="455488" y="732952"/>
                  <a:pt x="462337" y="739802"/>
                </a:cubicBezTo>
                <a:cubicBezTo>
                  <a:pt x="472611" y="729528"/>
                  <a:pt x="485951" y="721595"/>
                  <a:pt x="493160" y="708979"/>
                </a:cubicBezTo>
                <a:cubicBezTo>
                  <a:pt x="500166" y="696719"/>
                  <a:pt x="501113" y="681810"/>
                  <a:pt x="503434" y="667882"/>
                </a:cubicBezTo>
                <a:cubicBezTo>
                  <a:pt x="504880" y="659206"/>
                  <a:pt x="512422" y="567713"/>
                  <a:pt x="523982" y="544593"/>
                </a:cubicBezTo>
                <a:cubicBezTo>
                  <a:pt x="531302" y="529953"/>
                  <a:pt x="564463" y="510756"/>
                  <a:pt x="575353" y="503496"/>
                </a:cubicBezTo>
                <a:cubicBezTo>
                  <a:pt x="595901" y="506921"/>
                  <a:pt x="621321" y="500052"/>
                  <a:pt x="636998" y="513770"/>
                </a:cubicBezTo>
                <a:cubicBezTo>
                  <a:pt x="653299" y="528033"/>
                  <a:pt x="650696" y="554867"/>
                  <a:pt x="657546" y="575415"/>
                </a:cubicBezTo>
                <a:lnTo>
                  <a:pt x="667821" y="606237"/>
                </a:lnTo>
                <a:cubicBezTo>
                  <a:pt x="671246" y="650759"/>
                  <a:pt x="669866" y="695914"/>
                  <a:pt x="678095" y="739802"/>
                </a:cubicBezTo>
                <a:cubicBezTo>
                  <a:pt x="680371" y="751938"/>
                  <a:pt x="686664" y="767629"/>
                  <a:pt x="698643" y="770624"/>
                </a:cubicBezTo>
                <a:cubicBezTo>
                  <a:pt x="718853" y="775676"/>
                  <a:pt x="739740" y="763775"/>
                  <a:pt x="760288" y="760350"/>
                </a:cubicBezTo>
                <a:cubicBezTo>
                  <a:pt x="763713" y="750076"/>
                  <a:pt x="765302" y="738994"/>
                  <a:pt x="770562" y="729527"/>
                </a:cubicBezTo>
                <a:cubicBezTo>
                  <a:pt x="782555" y="707939"/>
                  <a:pt x="811659" y="667882"/>
                  <a:pt x="811659" y="667882"/>
                </a:cubicBezTo>
                <a:cubicBezTo>
                  <a:pt x="820015" y="642815"/>
                  <a:pt x="822565" y="626153"/>
                  <a:pt x="842481" y="606237"/>
                </a:cubicBezTo>
                <a:cubicBezTo>
                  <a:pt x="851212" y="597506"/>
                  <a:pt x="863030" y="592538"/>
                  <a:pt x="873304" y="585689"/>
                </a:cubicBezTo>
                <a:cubicBezTo>
                  <a:pt x="897277" y="589114"/>
                  <a:pt x="922028" y="589004"/>
                  <a:pt x="945223" y="595963"/>
                </a:cubicBezTo>
                <a:cubicBezTo>
                  <a:pt x="957050" y="599511"/>
                  <a:pt x="968331" y="606870"/>
                  <a:pt x="976045" y="616512"/>
                </a:cubicBezTo>
                <a:cubicBezTo>
                  <a:pt x="982195" y="624200"/>
                  <a:pt x="994892" y="684459"/>
                  <a:pt x="996594" y="688431"/>
                </a:cubicBezTo>
                <a:cubicBezTo>
                  <a:pt x="1001458" y="699780"/>
                  <a:pt x="1010293" y="708979"/>
                  <a:pt x="1017142" y="719253"/>
                </a:cubicBezTo>
                <a:cubicBezTo>
                  <a:pt x="1020567" y="739801"/>
                  <a:pt x="1022897" y="760562"/>
                  <a:pt x="1027416" y="780898"/>
                </a:cubicBezTo>
                <a:cubicBezTo>
                  <a:pt x="1029765" y="791470"/>
                  <a:pt x="1026969" y="810189"/>
                  <a:pt x="1037690" y="811721"/>
                </a:cubicBezTo>
                <a:cubicBezTo>
                  <a:pt x="1059132" y="814784"/>
                  <a:pt x="1078787" y="798022"/>
                  <a:pt x="1099335" y="791172"/>
                </a:cubicBezTo>
                <a:cubicBezTo>
                  <a:pt x="1109609" y="780898"/>
                  <a:pt x="1123102" y="773051"/>
                  <a:pt x="1130158" y="760350"/>
                </a:cubicBezTo>
                <a:cubicBezTo>
                  <a:pt x="1181997" y="667040"/>
                  <a:pt x="1123079" y="728101"/>
                  <a:pt x="1171254" y="667882"/>
                </a:cubicBezTo>
                <a:cubicBezTo>
                  <a:pt x="1177305" y="660318"/>
                  <a:pt x="1183139" y="651666"/>
                  <a:pt x="1191803" y="647334"/>
                </a:cubicBezTo>
                <a:cubicBezTo>
                  <a:pt x="1211176" y="637648"/>
                  <a:pt x="1253447" y="626786"/>
                  <a:pt x="1253447" y="626786"/>
                </a:cubicBezTo>
                <a:cubicBezTo>
                  <a:pt x="1276659" y="696416"/>
                  <a:pt x="1250387" y="611481"/>
                  <a:pt x="1273996" y="729527"/>
                </a:cubicBezTo>
                <a:cubicBezTo>
                  <a:pt x="1276120" y="740147"/>
                  <a:pt x="1281295" y="749937"/>
                  <a:pt x="1284270" y="760350"/>
                </a:cubicBezTo>
                <a:cubicBezTo>
                  <a:pt x="1288149" y="773927"/>
                  <a:pt x="1288229" y="788816"/>
                  <a:pt x="1294544" y="801446"/>
                </a:cubicBezTo>
                <a:cubicBezTo>
                  <a:pt x="1305827" y="824012"/>
                  <a:pt x="1324823" y="825238"/>
                  <a:pt x="1345915" y="832269"/>
                </a:cubicBezTo>
                <a:cubicBezTo>
                  <a:pt x="1366463" y="828844"/>
                  <a:pt x="1389473" y="832331"/>
                  <a:pt x="1407560" y="821995"/>
                </a:cubicBezTo>
                <a:cubicBezTo>
                  <a:pt x="1416963" y="816622"/>
                  <a:pt x="1414859" y="801585"/>
                  <a:pt x="1417834" y="791172"/>
                </a:cubicBezTo>
                <a:cubicBezTo>
                  <a:pt x="1417941" y="790799"/>
                  <a:pt x="1433456" y="724179"/>
                  <a:pt x="1438382" y="719253"/>
                </a:cubicBezTo>
                <a:cubicBezTo>
                  <a:pt x="1446040" y="711595"/>
                  <a:pt x="1458931" y="712404"/>
                  <a:pt x="1469205" y="708979"/>
                </a:cubicBezTo>
                <a:cubicBezTo>
                  <a:pt x="1500027" y="712404"/>
                  <a:pt x="1538621" y="698507"/>
                  <a:pt x="1561672" y="719253"/>
                </a:cubicBezTo>
                <a:cubicBezTo>
                  <a:pt x="1582195" y="737724"/>
                  <a:pt x="1567007" y="774281"/>
                  <a:pt x="1571946" y="801446"/>
                </a:cubicBezTo>
                <a:cubicBezTo>
                  <a:pt x="1577263" y="830689"/>
                  <a:pt x="1586318" y="838415"/>
                  <a:pt x="1602769" y="863091"/>
                </a:cubicBezTo>
                <a:cubicBezTo>
                  <a:pt x="1607407" y="862318"/>
                  <a:pt x="1679841" y="853540"/>
                  <a:pt x="1695236" y="842543"/>
                </a:cubicBezTo>
                <a:cubicBezTo>
                  <a:pt x="1711001" y="831282"/>
                  <a:pt x="1717954" y="807572"/>
                  <a:pt x="1736333" y="801446"/>
                </a:cubicBezTo>
                <a:lnTo>
                  <a:pt x="1797978" y="780898"/>
                </a:lnTo>
                <a:cubicBezTo>
                  <a:pt x="1808252" y="784323"/>
                  <a:pt x="1821142" y="783514"/>
                  <a:pt x="1828800" y="791172"/>
                </a:cubicBezTo>
                <a:cubicBezTo>
                  <a:pt x="1836458" y="798830"/>
                  <a:pt x="1833502" y="812708"/>
                  <a:pt x="1839074" y="821995"/>
                </a:cubicBezTo>
                <a:cubicBezTo>
                  <a:pt x="1844058" y="830301"/>
                  <a:pt x="1853572" y="834979"/>
                  <a:pt x="1859623" y="842543"/>
                </a:cubicBezTo>
                <a:cubicBezTo>
                  <a:pt x="1867337" y="852185"/>
                  <a:pt x="1873322" y="863092"/>
                  <a:pt x="1880171" y="873366"/>
                </a:cubicBezTo>
                <a:lnTo>
                  <a:pt x="2003461" y="863091"/>
                </a:lnTo>
                <a:cubicBezTo>
                  <a:pt x="2030935" y="860344"/>
                  <a:pt x="2058043" y="852817"/>
                  <a:pt x="2085654" y="852817"/>
                </a:cubicBezTo>
                <a:cubicBezTo>
                  <a:pt x="2109870" y="852817"/>
                  <a:pt x="2133600" y="859666"/>
                  <a:pt x="2157573" y="863091"/>
                </a:cubicBezTo>
                <a:cubicBezTo>
                  <a:pt x="2164423" y="883639"/>
                  <a:pt x="2160100" y="936751"/>
                  <a:pt x="2178122" y="924736"/>
                </a:cubicBezTo>
                <a:cubicBezTo>
                  <a:pt x="2188396" y="917887"/>
                  <a:pt x="2197660" y="909203"/>
                  <a:pt x="2208944" y="904188"/>
                </a:cubicBezTo>
                <a:cubicBezTo>
                  <a:pt x="2228737" y="895391"/>
                  <a:pt x="2270589" y="883640"/>
                  <a:pt x="2270589" y="883640"/>
                </a:cubicBezTo>
                <a:cubicBezTo>
                  <a:pt x="2280863" y="876790"/>
                  <a:pt x="2290128" y="868106"/>
                  <a:pt x="2301412" y="863091"/>
                </a:cubicBezTo>
                <a:cubicBezTo>
                  <a:pt x="2321205" y="854294"/>
                  <a:pt x="2363056" y="842543"/>
                  <a:pt x="2363056" y="842543"/>
                </a:cubicBezTo>
                <a:cubicBezTo>
                  <a:pt x="2376755" y="845968"/>
                  <a:pt x="2392179" y="845333"/>
                  <a:pt x="2404153" y="852817"/>
                </a:cubicBezTo>
                <a:cubicBezTo>
                  <a:pt x="2420582" y="863085"/>
                  <a:pt x="2429130" y="883168"/>
                  <a:pt x="2445250" y="893914"/>
                </a:cubicBezTo>
                <a:lnTo>
                  <a:pt x="2476072" y="914462"/>
                </a:lnTo>
                <a:cubicBezTo>
                  <a:pt x="2487121" y="912252"/>
                  <a:pt x="2542468" y="903392"/>
                  <a:pt x="2558265" y="893914"/>
                </a:cubicBezTo>
                <a:cubicBezTo>
                  <a:pt x="2566571" y="888930"/>
                  <a:pt x="2571250" y="879417"/>
                  <a:pt x="2578814" y="873366"/>
                </a:cubicBezTo>
                <a:cubicBezTo>
                  <a:pt x="2588456" y="865652"/>
                  <a:pt x="2599362" y="859667"/>
                  <a:pt x="2609636" y="852817"/>
                </a:cubicBezTo>
                <a:cubicBezTo>
                  <a:pt x="2703001" y="866155"/>
                  <a:pt x="2658578" y="855432"/>
                  <a:pt x="2743200" y="883640"/>
                </a:cubicBezTo>
                <a:lnTo>
                  <a:pt x="2774023" y="893914"/>
                </a:lnTo>
                <a:cubicBezTo>
                  <a:pt x="2808270" y="890489"/>
                  <a:pt x="2842746" y="888873"/>
                  <a:pt x="2876764" y="883640"/>
                </a:cubicBezTo>
                <a:cubicBezTo>
                  <a:pt x="2887468" y="881993"/>
                  <a:pt x="2896757" y="873366"/>
                  <a:pt x="2907587" y="873366"/>
                </a:cubicBezTo>
                <a:cubicBezTo>
                  <a:pt x="2962489" y="873366"/>
                  <a:pt x="3017071" y="883640"/>
                  <a:pt x="3071973" y="88364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895600" y="29718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839200" y="2971800"/>
            <a:ext cx="6858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89815" y="5562601"/>
            <a:ext cx="1073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Training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error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52214" y="64008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18614" y="541020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Upper bound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173A00-4A36-41FB-AA1B-618AD0EF134C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idx="1"/>
          </p:nvPr>
        </p:nvSpPr>
        <p:spPr>
          <a:xfrm>
            <a:off x="2209800" y="1488896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Training error of final classifier is bounded by: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Where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b="1" dirty="0">
                <a:solidFill>
                  <a:srgbClr val="C00000"/>
                </a:solidFill>
              </a:rPr>
              <a:t>If we minimize </a:t>
            </a:r>
            <a:r>
              <a:rPr lang="en-US" sz="2000" b="1" dirty="0">
                <a:solidFill>
                  <a:srgbClr val="C00000"/>
                </a:solidFill>
                <a:latin typeface="Symbol" pitchFamily="48" charset="2"/>
                <a:sym typeface="Symbol" pitchFamily="48" charset="2"/>
              </a:rPr>
              <a:t></a:t>
            </a:r>
            <a:r>
              <a:rPr lang="en-US" sz="2000" b="1" baseline="-25000" dirty="0">
                <a:solidFill>
                  <a:srgbClr val="C00000"/>
                </a:solidFill>
                <a:sym typeface="Symbol" pitchFamily="48" charset="2"/>
              </a:rPr>
              <a:t>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Z</a:t>
            </a:r>
            <a:r>
              <a:rPr lang="en-US" sz="2000" b="1" baseline="-25000" dirty="0" err="1">
                <a:solidFill>
                  <a:srgbClr val="C00000"/>
                </a:solidFill>
              </a:rPr>
              <a:t>t</a:t>
            </a:r>
            <a:r>
              <a:rPr lang="en-US" sz="2000" b="1" dirty="0">
                <a:solidFill>
                  <a:srgbClr val="C00000"/>
                </a:solidFill>
              </a:rPr>
              <a:t>, we minimize our training error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We can tighten this bound greedily, by choosing </a:t>
            </a:r>
            <a:r>
              <a:rPr lang="en-US" sz="20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000" i="1" baseline="-25000" dirty="0">
                <a:sym typeface="Symbol" pitchFamily="48" charset="2"/>
              </a:rPr>
              <a:t>t</a:t>
            </a:r>
            <a:r>
              <a:rPr lang="en-US" sz="2000" dirty="0">
                <a:sym typeface="Symbol" pitchFamily="48" charset="2"/>
              </a:rPr>
              <a:t> and </a:t>
            </a:r>
            <a:r>
              <a:rPr lang="en-US" sz="2000" i="1" dirty="0">
                <a:latin typeface="Times New Roman" pitchFamily="48" charset="0"/>
                <a:sym typeface="Symbol" pitchFamily="48" charset="2"/>
              </a:rPr>
              <a:t>h</a:t>
            </a:r>
            <a:r>
              <a:rPr lang="en-US" sz="2000" i="1" baseline="-25000" dirty="0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000" dirty="0">
                <a:sym typeface="Symbol" pitchFamily="48" charset="2"/>
              </a:rPr>
              <a:t> on each iteration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>
                <a:sym typeface="Symbol" pitchFamily="48" charset="2"/>
              </a:rPr>
              <a:t>to minimize </a:t>
            </a:r>
            <a:r>
              <a:rPr lang="en-US" sz="2000" i="1" dirty="0" err="1">
                <a:latin typeface="Times New Roman" pitchFamily="48" charset="0"/>
                <a:sym typeface="Symbol" pitchFamily="48" charset="2"/>
              </a:rPr>
              <a:t>Z</a:t>
            </a:r>
            <a:r>
              <a:rPr lang="en-US" sz="20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000" baseline="-25000" dirty="0">
                <a:latin typeface="Times New Roman" pitchFamily="48" charset="0"/>
                <a:sym typeface="Symbol" pitchFamily="48" charset="2"/>
              </a:rPr>
              <a:t>.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baseline="-25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41703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5739130"/>
            <a:ext cx="3962400" cy="70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1828800" y="304800"/>
            <a:ext cx="8686800" cy="762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What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48" charset="2"/>
                <a:cs typeface="Arial" charset="0"/>
                <a:sym typeface="Symbol" pitchFamily="48" charset="2"/>
              </a:rPr>
              <a:t></a:t>
            </a:r>
            <a:r>
              <a:rPr lang="en-US" sz="44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  <a:sym typeface="Symbol" pitchFamily="48" charset="2"/>
              </a:rPr>
              <a:t>t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to choose for hypothesis 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48" charset="0"/>
                <a:cs typeface="Arial" charset="0"/>
              </a:rPr>
              <a:t>h</a:t>
            </a:r>
            <a:r>
              <a:rPr lang="en-US" sz="44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48" charset="0"/>
                <a:cs typeface="Arial" charset="0"/>
              </a:rPr>
              <a:t>t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?</a:t>
            </a:r>
          </a:p>
        </p:txBody>
      </p:sp>
      <p:pic>
        <p:nvPicPr>
          <p:cNvPr id="13" name="Picture 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1750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214" y="2159654"/>
            <a:ext cx="6605587" cy="71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F4C5F6-3C22-4B0C-A34A-B30CB32AD8A9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7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371600"/>
            <a:ext cx="89154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We can minimize this bound by choosing </a:t>
            </a:r>
            <a:r>
              <a:rPr lang="en-US" sz="20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000" i="1" baseline="-25000" dirty="0">
                <a:sym typeface="Symbol" pitchFamily="48" charset="2"/>
              </a:rPr>
              <a:t>t</a:t>
            </a:r>
            <a:r>
              <a:rPr lang="en-US" sz="2000" dirty="0">
                <a:sym typeface="Symbol" pitchFamily="48" charset="2"/>
              </a:rPr>
              <a:t> on each iteration to minimize </a:t>
            </a:r>
            <a:r>
              <a:rPr lang="en-US" sz="2000" i="1" dirty="0" err="1">
                <a:latin typeface="Times New Roman" pitchFamily="48" charset="0"/>
                <a:sym typeface="Symbol" pitchFamily="48" charset="2"/>
              </a:rPr>
              <a:t>Z</a:t>
            </a:r>
            <a:r>
              <a:rPr lang="en-US" sz="20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000" baseline="-25000" dirty="0">
                <a:latin typeface="Times New Roman" pitchFamily="48" charset="0"/>
                <a:sym typeface="Symbol" pitchFamily="48" charset="2"/>
              </a:rPr>
              <a:t>.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>
                <a:sym typeface="Symbol" pitchFamily="48" charset="2"/>
              </a:rPr>
              <a:t>For </a:t>
            </a:r>
            <a:r>
              <a:rPr lang="en-US" sz="2000" dirty="0" err="1">
                <a:sym typeface="Symbol" pitchFamily="48" charset="2"/>
              </a:rPr>
              <a:t>boolean</a:t>
            </a:r>
            <a:r>
              <a:rPr lang="en-US" sz="2000" dirty="0">
                <a:sym typeface="Symbol" pitchFamily="48" charset="2"/>
              </a:rPr>
              <a:t> target function, this is accomplished by [Freund &amp; </a:t>
            </a:r>
            <a:r>
              <a:rPr lang="en-US" sz="2000" dirty="0" err="1">
                <a:sym typeface="Symbol" pitchFamily="48" charset="2"/>
              </a:rPr>
              <a:t>Schapire</a:t>
            </a:r>
            <a:r>
              <a:rPr lang="en-US" sz="2000" dirty="0">
                <a:sym typeface="Symbol" pitchFamily="48" charset="2"/>
              </a:rPr>
              <a:t> ’97]: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b="1" dirty="0">
                <a:solidFill>
                  <a:srgbClr val="009900"/>
                </a:solidFill>
                <a:sym typeface="Symbol" pitchFamily="48" charset="2"/>
              </a:rPr>
              <a:t>Proof: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</p:txBody>
      </p:sp>
      <p:pic>
        <p:nvPicPr>
          <p:cNvPr id="543748" name="Picture 4"/>
          <p:cNvPicPr>
            <a:picLocks noChangeAspect="1" noChangeArrowheads="1"/>
          </p:cNvPicPr>
          <p:nvPr/>
        </p:nvPicPr>
        <p:blipFill>
          <a:blip r:embed="rId7" cstate="print"/>
          <a:srcRect l="5457" t="30566" r="10802" b="17612"/>
          <a:stretch>
            <a:fillRect/>
          </a:stretch>
        </p:blipFill>
        <p:spPr bwMode="auto">
          <a:xfrm>
            <a:off x="4572000" y="3124200"/>
            <a:ext cx="2286000" cy="77628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54374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1828801"/>
            <a:ext cx="4114800" cy="73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1828800" y="304800"/>
            <a:ext cx="8686800" cy="762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What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48" charset="2"/>
                <a:cs typeface="Arial" charset="0"/>
                <a:sym typeface="Symbol" pitchFamily="48" charset="2"/>
              </a:rPr>
              <a:t></a:t>
            </a:r>
            <a:r>
              <a:rPr lang="en-US" sz="44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  <a:sym typeface="Symbol" pitchFamily="48" charset="2"/>
              </a:rPr>
              <a:t>t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to choose for hypothesis 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48" charset="0"/>
                <a:cs typeface="Arial" charset="0"/>
              </a:rPr>
              <a:t>h</a:t>
            </a:r>
            <a:r>
              <a:rPr lang="en-US" sz="44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48" charset="0"/>
                <a:cs typeface="Arial" charset="0"/>
              </a:rPr>
              <a:t>t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?</a:t>
            </a:r>
          </a:p>
        </p:txBody>
      </p:sp>
      <p:pic>
        <p:nvPicPr>
          <p:cNvPr id="15" name="Picture 1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590801" y="5892383"/>
            <a:ext cx="4092861" cy="660765"/>
          </a:xfrm>
          <a:prstGeom prst="rect">
            <a:avLst/>
          </a:prstGeom>
          <a:noFill/>
          <a:ln/>
          <a:effectLst/>
        </p:spPr>
      </p:pic>
      <p:pic>
        <p:nvPicPr>
          <p:cNvPr id="17" name="Picture 16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7491474" y="5905936"/>
            <a:ext cx="2109726" cy="647264"/>
          </a:xfrm>
          <a:prstGeom prst="rect">
            <a:avLst/>
          </a:prstGeom>
          <a:noFill/>
          <a:ln/>
          <a:effectLst/>
        </p:spPr>
      </p:pic>
      <p:pic>
        <p:nvPicPr>
          <p:cNvPr id="18" name="Picture 17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755933" y="4452591"/>
            <a:ext cx="5841935" cy="951910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AF9092-1922-47D5-9852-3DC73A738A69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7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371600"/>
            <a:ext cx="89154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We can minimize this bound by choosing </a:t>
            </a:r>
            <a:r>
              <a:rPr lang="en-US" sz="20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000" i="1" baseline="-25000" dirty="0">
                <a:sym typeface="Symbol" pitchFamily="48" charset="2"/>
              </a:rPr>
              <a:t>t</a:t>
            </a:r>
            <a:r>
              <a:rPr lang="en-US" sz="2000" dirty="0">
                <a:sym typeface="Symbol" pitchFamily="48" charset="2"/>
              </a:rPr>
              <a:t> on each iteration to minimize </a:t>
            </a:r>
            <a:r>
              <a:rPr lang="en-US" sz="2000" i="1" dirty="0" err="1">
                <a:latin typeface="Times New Roman" pitchFamily="48" charset="0"/>
                <a:sym typeface="Symbol" pitchFamily="48" charset="2"/>
              </a:rPr>
              <a:t>Z</a:t>
            </a:r>
            <a:r>
              <a:rPr lang="en-US" sz="20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000" baseline="-25000" dirty="0">
                <a:latin typeface="Times New Roman" pitchFamily="48" charset="0"/>
                <a:sym typeface="Symbol" pitchFamily="48" charset="2"/>
              </a:rPr>
              <a:t>.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>
                <a:sym typeface="Symbol" pitchFamily="48" charset="2"/>
              </a:rPr>
              <a:t>For </a:t>
            </a:r>
            <a:r>
              <a:rPr lang="en-US" sz="2000" dirty="0" err="1">
                <a:sym typeface="Symbol" pitchFamily="48" charset="2"/>
              </a:rPr>
              <a:t>boolean</a:t>
            </a:r>
            <a:r>
              <a:rPr lang="en-US" sz="2000" dirty="0">
                <a:sym typeface="Symbol" pitchFamily="48" charset="2"/>
              </a:rPr>
              <a:t> target function, this is accomplished by [Freund &amp; </a:t>
            </a:r>
            <a:r>
              <a:rPr lang="en-US" sz="2000" dirty="0" err="1">
                <a:sym typeface="Symbol" pitchFamily="48" charset="2"/>
              </a:rPr>
              <a:t>Schapire</a:t>
            </a:r>
            <a:r>
              <a:rPr lang="en-US" sz="2000" dirty="0">
                <a:sym typeface="Symbol" pitchFamily="48" charset="2"/>
              </a:rPr>
              <a:t> ’97]: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b="1" dirty="0">
                <a:solidFill>
                  <a:srgbClr val="009900"/>
                </a:solidFill>
                <a:sym typeface="Symbol" pitchFamily="48" charset="2"/>
              </a:rPr>
              <a:t>Proof: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</p:txBody>
      </p:sp>
      <p:pic>
        <p:nvPicPr>
          <p:cNvPr id="543748" name="Picture 4"/>
          <p:cNvPicPr>
            <a:picLocks noChangeAspect="1" noChangeArrowheads="1"/>
          </p:cNvPicPr>
          <p:nvPr/>
        </p:nvPicPr>
        <p:blipFill>
          <a:blip r:embed="rId6" cstate="print"/>
          <a:srcRect l="5457" t="30566" r="10802" b="17612"/>
          <a:stretch>
            <a:fillRect/>
          </a:stretch>
        </p:blipFill>
        <p:spPr bwMode="auto">
          <a:xfrm>
            <a:off x="4572000" y="3124200"/>
            <a:ext cx="2286000" cy="77628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54374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1828801"/>
            <a:ext cx="4114800" cy="73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1828800" y="304800"/>
            <a:ext cx="8686800" cy="762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Bounding the error with choice of </a:t>
            </a: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48" charset="2"/>
                <a:cs typeface="Arial" charset="0"/>
                <a:sym typeface="Symbol" pitchFamily="48" charset="2"/>
              </a:rPr>
              <a:t></a:t>
            </a:r>
            <a:r>
              <a:rPr lang="en-US" sz="40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  <a:sym typeface="Symbol" pitchFamily="48" charset="2"/>
              </a:rPr>
              <a:t>t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</a:t>
            </a:r>
          </a:p>
        </p:txBody>
      </p:sp>
      <p:pic>
        <p:nvPicPr>
          <p:cNvPr id="18" name="Picture 1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755933" y="4452591"/>
            <a:ext cx="5841935" cy="951910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3219462" y="5715000"/>
            <a:ext cx="3790939" cy="396800"/>
          </a:xfrm>
          <a:prstGeom prst="rect">
            <a:avLst/>
          </a:prstGeom>
          <a:noFill/>
          <a:ln/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2A1DB-28AB-47B0-B54A-4DD2710D9C24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idx="1"/>
          </p:nvPr>
        </p:nvSpPr>
        <p:spPr>
          <a:xfrm>
            <a:off x="2209800" y="1488896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Training error of final classifier is bounded by: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Dumb classifiers made Smart</a:t>
            </a:r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3200" y="1998985"/>
            <a:ext cx="6365666" cy="720641"/>
          </a:xfrm>
          <a:prstGeom prst="rect">
            <a:avLst/>
          </a:prstGeom>
          <a:noFill/>
          <a:ln/>
          <a:effectLst/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286000" y="4800600"/>
            <a:ext cx="7467600" cy="12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9900"/>
                </a:solidFill>
                <a:latin typeface="Calibri"/>
              </a:rPr>
              <a:t>If each classifier is (at least slightly) better than random     </a:t>
            </a:r>
            <a:r>
              <a:rPr lang="en-US" sz="2000" b="1" dirty="0">
                <a:solidFill>
                  <a:srgbClr val="009900"/>
                </a:solidFill>
                <a:latin typeface="Symbol" pitchFamily="48" charset="2"/>
                <a:sym typeface="Symbol" pitchFamily="48" charset="2"/>
              </a:rPr>
              <a:t></a:t>
            </a:r>
            <a:r>
              <a:rPr lang="en-US" sz="2000" b="1" baseline="-25000" dirty="0">
                <a:solidFill>
                  <a:srgbClr val="009900"/>
                </a:solidFill>
                <a:latin typeface="Calibri"/>
                <a:sym typeface="Symbol" pitchFamily="48" charset="2"/>
              </a:rPr>
              <a:t>t</a:t>
            </a:r>
            <a:r>
              <a:rPr lang="en-US" sz="2000" b="1" dirty="0">
                <a:solidFill>
                  <a:srgbClr val="009900"/>
                </a:solidFill>
                <a:latin typeface="Calibri"/>
              </a:rPr>
              <a:t> &lt; 0.5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800" b="1" dirty="0">
              <a:solidFill>
                <a:srgbClr val="009900"/>
              </a:solidFill>
              <a:latin typeface="Calibri"/>
            </a:endParaRPr>
          </a:p>
          <a:p>
            <a:pPr indent="-342900">
              <a:spcBef>
                <a:spcPct val="20000"/>
              </a:spcBef>
              <a:defRPr/>
            </a:pPr>
            <a:r>
              <a:rPr lang="en-US" sz="2000" b="1" dirty="0" err="1">
                <a:solidFill>
                  <a:srgbClr val="009900"/>
                </a:solidFill>
                <a:latin typeface="Calibri"/>
              </a:rPr>
              <a:t>AdaBoost</a:t>
            </a:r>
            <a:r>
              <a:rPr lang="en-US" sz="2000" b="1" dirty="0">
                <a:solidFill>
                  <a:srgbClr val="009900"/>
                </a:solidFill>
                <a:latin typeface="Calibri"/>
              </a:rPr>
              <a:t> will achieve zero </a:t>
            </a:r>
            <a:r>
              <a:rPr lang="en-US" sz="2000" b="1" i="1" dirty="0">
                <a:solidFill>
                  <a:srgbClr val="009900"/>
                </a:solidFill>
                <a:latin typeface="Calibri"/>
              </a:rPr>
              <a:t>training error </a:t>
            </a:r>
            <a:r>
              <a:rPr lang="en-US" sz="2000" b="1" dirty="0">
                <a:solidFill>
                  <a:srgbClr val="009900"/>
                </a:solidFill>
                <a:latin typeface="Calibri"/>
              </a:rPr>
              <a:t>exponentially fast (in number of rounds T) !!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57800" y="5638800"/>
            <a:ext cx="1371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410201" y="3048001"/>
            <a:ext cx="4300437" cy="1560731"/>
            <a:chOff x="3886200" y="3048000"/>
            <a:chExt cx="4300437" cy="1560731"/>
          </a:xfrm>
        </p:grpSpPr>
        <p:sp>
          <p:nvSpPr>
            <p:cNvPr id="19" name="TextBox 18"/>
            <p:cNvSpPr txBox="1"/>
            <p:nvPr/>
          </p:nvSpPr>
          <p:spPr>
            <a:xfrm>
              <a:off x="6096000" y="3962400"/>
              <a:ext cx="20906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grows as </a:t>
              </a:r>
              <a:r>
                <a:rPr lang="en-US" b="1" dirty="0">
                  <a:solidFill>
                    <a:srgbClr val="C00000"/>
                  </a:solidFill>
                  <a:latin typeface="Symbol" pitchFamily="48" charset="2"/>
                  <a:cs typeface="Arial" charset="0"/>
                  <a:sym typeface="Symbol" pitchFamily="48" charset="2"/>
                </a:rPr>
                <a:t></a:t>
              </a:r>
              <a:r>
                <a:rPr lang="en-US" b="1" baseline="-25000" dirty="0">
                  <a:solidFill>
                    <a:srgbClr val="C00000"/>
                  </a:solidFill>
                  <a:latin typeface="Arial" charset="0"/>
                  <a:cs typeface="Arial" charset="0"/>
                  <a:sym typeface="Symbol" pitchFamily="48" charset="2"/>
                </a:rPr>
                <a:t>t  </a:t>
              </a: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moves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away from 1/2</a:t>
              </a:r>
            </a:p>
          </p:txBody>
        </p:sp>
        <p:pic>
          <p:nvPicPr>
            <p:cNvPr id="12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 l="51613"/>
            <a:stretch>
              <a:fillRect/>
            </a:stretch>
          </p:blipFill>
          <p:spPr bwMode="auto">
            <a:xfrm>
              <a:off x="3886200" y="3048000"/>
              <a:ext cx="3429000" cy="827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ight Brace 15"/>
            <p:cNvSpPr/>
            <p:nvPr/>
          </p:nvSpPr>
          <p:spPr>
            <a:xfrm rot="5400000">
              <a:off x="6286500" y="3314700"/>
              <a:ext cx="304800" cy="1143000"/>
            </a:xfrm>
            <a:prstGeom prst="righ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286000" y="6248400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  <a:defRPr/>
            </a:pP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What about test error?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0CC8DA-8099-4615-8AF8-42125BE8E063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2888" y="1733551"/>
            <a:ext cx="60388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Error Bounds</a:t>
            </a:r>
          </a:p>
        </p:txBody>
      </p:sp>
      <p:sp>
        <p:nvSpPr>
          <p:cNvPr id="24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3048000"/>
            <a:ext cx="8686800" cy="2590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dirty="0"/>
              <a:t> Boosting can </a:t>
            </a:r>
            <a:r>
              <a:rPr lang="en-US" sz="2400" dirty="0" err="1"/>
              <a:t>overfit</a:t>
            </a:r>
            <a:r>
              <a:rPr lang="en-US" sz="2400" dirty="0"/>
              <a:t> if T is large</a:t>
            </a:r>
          </a:p>
          <a:p>
            <a:pPr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  <a:buNone/>
            </a:pPr>
            <a:r>
              <a:rPr lang="en-US" sz="2400" dirty="0"/>
              <a:t> Boosting often, 		</a:t>
            </a:r>
            <a:r>
              <a:rPr lang="en-US" sz="2400" b="1" dirty="0">
                <a:solidFill>
                  <a:srgbClr val="C00000"/>
                </a:solidFill>
              </a:rPr>
              <a:t>Contradicts experimental results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Robust to </a:t>
            </a:r>
            <a:r>
              <a:rPr lang="en-US" sz="2000" dirty="0" err="1"/>
              <a:t>overfitting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Test set error decreases even after training error is zero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  <a:p>
            <a:pPr marL="0" lvl="1">
              <a:lnSpc>
                <a:spcPct val="90000"/>
              </a:lnSpc>
              <a:buNone/>
            </a:pPr>
            <a:r>
              <a:rPr lang="en-US" sz="2400" dirty="0">
                <a:solidFill>
                  <a:srgbClr val="C00000"/>
                </a:solidFill>
              </a:rPr>
              <a:t>Need better analysis tools – margin based bounds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7696201" y="1066800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[Freund &amp; Schapire’95]</a:t>
            </a:r>
            <a:endParaRPr lang="en-US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96400" y="1905001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With high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probability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340C9-842F-44BA-B59E-924588CAE7EF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540"/>
          <a:stretch>
            <a:fillRect/>
          </a:stretch>
        </p:blipFill>
        <p:spPr bwMode="auto">
          <a:xfrm>
            <a:off x="2514600" y="1733551"/>
            <a:ext cx="2322512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 Based Bounds</a:t>
            </a:r>
          </a:p>
        </p:txBody>
      </p:sp>
      <p:sp>
        <p:nvSpPr>
          <p:cNvPr id="24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3124200"/>
            <a:ext cx="8153400" cy="2590800"/>
          </a:xfrm>
        </p:spPr>
        <p:txBody>
          <a:bodyPr>
            <a:noAutofit/>
          </a:bodyPr>
          <a:lstStyle/>
          <a:p>
            <a:pPr marL="0" lvl="1">
              <a:lnSpc>
                <a:spcPct val="90000"/>
              </a:lnSpc>
              <a:buNone/>
            </a:pPr>
            <a:r>
              <a:rPr lang="en-US" sz="2000" dirty="0"/>
              <a:t>Boosting increases the margin very aggressively since it concentrates on the hardest examples.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  <a:p>
            <a:pPr marL="0" lvl="1">
              <a:lnSpc>
                <a:spcPct val="90000"/>
              </a:lnSpc>
              <a:buNone/>
            </a:pPr>
            <a:r>
              <a:rPr lang="en-US" sz="2000" dirty="0"/>
              <a:t>If margin is large, more weak learners agree and hence more rounds does not necessarily imply that final classifier is getting more complex.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  <a:p>
            <a:pPr marL="0" lvl="1">
              <a:lnSpc>
                <a:spcPct val="90000"/>
              </a:lnSpc>
              <a:buNone/>
            </a:pPr>
            <a:r>
              <a:rPr lang="en-US" sz="2000" dirty="0"/>
              <a:t>Bound is independent of number of rounds T!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lvl="1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C00000"/>
                </a:solidFill>
              </a:rPr>
              <a:t>Boosting can still </a:t>
            </a:r>
            <a:r>
              <a:rPr lang="en-US" sz="2000" b="1" dirty="0" err="1">
                <a:solidFill>
                  <a:srgbClr val="C00000"/>
                </a:solidFill>
              </a:rPr>
              <a:t>overfit</a:t>
            </a:r>
            <a:r>
              <a:rPr lang="en-US" sz="2000" b="1" dirty="0">
                <a:solidFill>
                  <a:srgbClr val="C00000"/>
                </a:solidFill>
              </a:rPr>
              <a:t> if margin is too small (can perform arbitrarily close to random guessing) or weak learners are too complex</a:t>
            </a:r>
          </a:p>
          <a:p>
            <a:pPr marL="0" lvl="1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6722966" y="1066800"/>
            <a:ext cx="3514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[</a:t>
            </a:r>
            <a:r>
              <a:rPr lang="en-US" b="1" dirty="0" err="1"/>
              <a:t>Schapire</a:t>
            </a:r>
            <a:r>
              <a:rPr lang="en-US" b="1" dirty="0"/>
              <a:t>, Freund, Bartlett, Lee’98]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296400" y="1905001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high</a:t>
            </a:r>
          </a:p>
          <a:p>
            <a:r>
              <a:rPr lang="en-US" dirty="0"/>
              <a:t>probability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3503" y="1847850"/>
            <a:ext cx="417603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B28521-11B9-4FD4-8C99-93B9A560083F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Recommender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16090" y="997097"/>
            <a:ext cx="7938010" cy="54701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29739" y="2603577"/>
            <a:ext cx="3939980" cy="1314434"/>
            <a:chOff x="-113033" y="5092569"/>
            <a:chExt cx="3939980" cy="1314434"/>
          </a:xfrm>
        </p:grpSpPr>
        <p:sp>
          <p:nvSpPr>
            <p:cNvPr id="6" name="Content Placeholder 5"/>
            <p:cNvSpPr txBox="1">
              <a:spLocks/>
            </p:cNvSpPr>
            <p:nvPr/>
          </p:nvSpPr>
          <p:spPr>
            <a:xfrm>
              <a:off x="657798" y="5092569"/>
              <a:ext cx="3169149" cy="76736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Top performing systems were ensembles</a:t>
              </a:r>
            </a:p>
          </p:txBody>
        </p:sp>
        <p:sp>
          <p:nvSpPr>
            <p:cNvPr id="7" name="Left Arrow 6"/>
            <p:cNvSpPr/>
            <p:nvPr/>
          </p:nvSpPr>
          <p:spPr>
            <a:xfrm rot="19641131">
              <a:off x="-113033" y="5924425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FB951D5-861D-45D9-A5B3-0B0D434AF4A8}"/>
              </a:ext>
            </a:extLst>
          </p:cNvPr>
          <p:cNvSpPr txBox="1"/>
          <p:nvPr/>
        </p:nvSpPr>
        <p:spPr>
          <a:xfrm>
            <a:off x="406400" y="645063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820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Ensemble Methods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3689" y="1559363"/>
            <a:ext cx="6576555" cy="504482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Given</a:t>
            </a:r>
            <a:r>
              <a:rPr lang="en-US" dirty="0"/>
              <a:t>: pool </a:t>
            </a:r>
            <a:r>
              <a:rPr lang="en-US" i="1" dirty="0"/>
              <a:t>A </a:t>
            </a:r>
            <a:r>
              <a:rPr lang="en-US" dirty="0"/>
              <a:t>of learners (that you know nothing about)</a:t>
            </a:r>
          </a:p>
          <a:p>
            <a:r>
              <a:rPr lang="en-US" b="1" dirty="0"/>
              <a:t>Goal: </a:t>
            </a:r>
            <a:r>
              <a:rPr lang="en-US" dirty="0"/>
              <a:t>design a new learner that uses the predictions of the pool to make new predictions</a:t>
            </a:r>
          </a:p>
          <a:p>
            <a:endParaRPr lang="en-US" dirty="0"/>
          </a:p>
          <a:p>
            <a:r>
              <a:rPr lang="en-US" dirty="0"/>
              <a:t>Techniques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Bagging (</a:t>
            </a:r>
            <a:r>
              <a:rPr lang="en-US" dirty="0" err="1">
                <a:solidFill>
                  <a:schemeClr val="tx1"/>
                </a:solidFill>
              </a:rPr>
              <a:t>Bootstraping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917575" lvl="2" indent="-457200"/>
            <a:r>
              <a:rPr lang="en-US" sz="2800" dirty="0"/>
              <a:t>e.g. Random Forests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Boosting</a:t>
            </a:r>
          </a:p>
          <a:p>
            <a:pPr marL="917575" lvl="2" indent="-457200"/>
            <a:r>
              <a:rPr lang="en-US" sz="2800" dirty="0"/>
              <a:t>e.g. </a:t>
            </a:r>
            <a:r>
              <a:rPr lang="en-US" sz="2800" dirty="0" err="1"/>
              <a:t>Adaboost</a:t>
            </a:r>
            <a:endParaRPr lang="en-US" sz="28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7489234" y="1005747"/>
            <a:ext cx="1598018" cy="1215219"/>
            <a:chOff x="5251836" y="992900"/>
            <a:chExt cx="1598018" cy="1215219"/>
          </a:xfrm>
        </p:grpSpPr>
        <p:grpSp>
          <p:nvGrpSpPr>
            <p:cNvPr id="16" name="Group 15"/>
            <p:cNvGrpSpPr/>
            <p:nvPr/>
          </p:nvGrpSpPr>
          <p:grpSpPr>
            <a:xfrm>
              <a:off x="5511566" y="992900"/>
              <a:ext cx="1338288" cy="1215219"/>
              <a:chOff x="3881007" y="4297848"/>
              <a:chExt cx="2092626" cy="190018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881007" y="6198035"/>
                <a:ext cx="2092626" cy="1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3881007" y="4297848"/>
                <a:ext cx="0" cy="1900188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 rot="21165998">
              <a:off x="5251836" y="1501828"/>
              <a:ext cx="1487070" cy="370372"/>
              <a:chOff x="4018167" y="4605391"/>
              <a:chExt cx="2325271" cy="579135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5175883" y="4605391"/>
                <a:ext cx="0" cy="579135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018167" y="5184525"/>
                <a:ext cx="2325271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non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8931965" y="1881809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267222" y="812999"/>
            <a:ext cx="1338288" cy="1487070"/>
            <a:chOff x="7029824" y="800153"/>
            <a:chExt cx="1338288" cy="1487070"/>
          </a:xfrm>
        </p:grpSpPr>
        <p:grpSp>
          <p:nvGrpSpPr>
            <p:cNvPr id="23" name="Group 22"/>
            <p:cNvGrpSpPr/>
            <p:nvPr/>
          </p:nvGrpSpPr>
          <p:grpSpPr>
            <a:xfrm>
              <a:off x="7029824" y="998867"/>
              <a:ext cx="1338288" cy="1215219"/>
              <a:chOff x="3881007" y="4297848"/>
              <a:chExt cx="2092626" cy="1900188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3881007" y="6198035"/>
                <a:ext cx="2092626" cy="1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3881007" y="4297848"/>
                <a:ext cx="0" cy="1900188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rot="17756134">
              <a:off x="6563685" y="1358502"/>
              <a:ext cx="1487070" cy="370372"/>
              <a:chOff x="4018167" y="4605391"/>
              <a:chExt cx="2325271" cy="579135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5175883" y="4605391"/>
                <a:ext cx="0" cy="579135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018167" y="5184525"/>
                <a:ext cx="2325271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non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8340979" y="3011138"/>
            <a:ext cx="1598018" cy="1487070"/>
            <a:chOff x="6349553" y="4564966"/>
            <a:chExt cx="1598018" cy="1487070"/>
          </a:xfrm>
        </p:grpSpPr>
        <p:grpSp>
          <p:nvGrpSpPr>
            <p:cNvPr id="31" name="Group 30"/>
            <p:cNvGrpSpPr/>
            <p:nvPr/>
          </p:nvGrpSpPr>
          <p:grpSpPr>
            <a:xfrm>
              <a:off x="6349553" y="4761934"/>
              <a:ext cx="1598018" cy="1215219"/>
              <a:chOff x="5251836" y="992900"/>
              <a:chExt cx="1598018" cy="1215219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511566" y="992900"/>
                <a:ext cx="1338288" cy="1215219"/>
                <a:chOff x="3881007" y="4297848"/>
                <a:chExt cx="2092626" cy="1900188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881007" y="6198035"/>
                  <a:ext cx="2092626" cy="1"/>
                </a:xfrm>
                <a:prstGeom prst="line">
                  <a:avLst/>
                </a:prstGeom>
                <a:ln w="28575">
                  <a:tailEnd type="triangl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3881007" y="4297848"/>
                  <a:ext cx="0" cy="1900188"/>
                </a:xfrm>
                <a:prstGeom prst="line">
                  <a:avLst/>
                </a:prstGeom>
                <a:ln w="28575">
                  <a:tailEnd type="triangl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 rot="21165998">
                <a:off x="5251836" y="1501828"/>
                <a:ext cx="1487070" cy="370372"/>
                <a:chOff x="4018167" y="4605391"/>
                <a:chExt cx="2325271" cy="579135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5175883" y="4605391"/>
                  <a:ext cx="0" cy="57913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tailEnd type="triangl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018167" y="5184525"/>
                  <a:ext cx="2325271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tailEnd type="non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8" name="Straight Connector 37"/>
            <p:cNvCxnSpPr/>
            <p:nvPr/>
          </p:nvCxnSpPr>
          <p:spPr>
            <a:xfrm rot="17756134" flipV="1">
              <a:off x="7223932" y="5045151"/>
              <a:ext cx="0" cy="370372"/>
            </a:xfrm>
            <a:prstGeom prst="line">
              <a:avLst/>
            </a:prstGeom>
            <a:ln w="28575">
              <a:solidFill>
                <a:schemeClr val="accent6"/>
              </a:solidFill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7756134">
              <a:off x="6648308" y="5308501"/>
              <a:ext cx="1487070" cy="0"/>
            </a:xfrm>
            <a:prstGeom prst="line">
              <a:avLst/>
            </a:prstGeom>
            <a:ln w="28575">
              <a:solidFill>
                <a:schemeClr val="accent6"/>
              </a:solidFill>
              <a:tailEnd type="non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64437-38A3-44C6-8AB7-B6031864B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7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9DCE-6ACA-48F6-8007-BCF801C3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BD36-00F4-45EC-B59A-00C4601E3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Breiman</a:t>
            </a:r>
            <a:r>
              <a:rPr lang="en-US" dirty="0"/>
              <a:t>, 1996]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Run independent weak learners on bootstrap replicates (sample with replacement) of the training set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Average/vote over weak hypotheses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615984-9B59-4F0D-B805-E25CB8A28747}"/>
              </a:ext>
            </a:extLst>
          </p:cNvPr>
          <p:cNvGrpSpPr/>
          <p:nvPr/>
        </p:nvGrpSpPr>
        <p:grpSpPr>
          <a:xfrm>
            <a:off x="8043774" y="2840446"/>
            <a:ext cx="1598018" cy="1215219"/>
            <a:chOff x="5251836" y="992900"/>
            <a:chExt cx="1598018" cy="121521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0C3FD4-4C44-4332-809C-B33E1CE73B70}"/>
                </a:ext>
              </a:extLst>
            </p:cNvPr>
            <p:cNvGrpSpPr/>
            <p:nvPr/>
          </p:nvGrpSpPr>
          <p:grpSpPr>
            <a:xfrm>
              <a:off x="5511566" y="992900"/>
              <a:ext cx="1338288" cy="1215219"/>
              <a:chOff x="3881007" y="4297848"/>
              <a:chExt cx="2092626" cy="1900188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60FC1F1-D978-47A3-923A-F0AE42655EC4}"/>
                  </a:ext>
                </a:extLst>
              </p:cNvPr>
              <p:cNvCxnSpPr/>
              <p:nvPr/>
            </p:nvCxnSpPr>
            <p:spPr>
              <a:xfrm>
                <a:off x="3881007" y="6198035"/>
                <a:ext cx="2092626" cy="1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9C06D3C-3437-442C-BD89-02A8EB2406EB}"/>
                  </a:ext>
                </a:extLst>
              </p:cNvPr>
              <p:cNvCxnSpPr/>
              <p:nvPr/>
            </p:nvCxnSpPr>
            <p:spPr>
              <a:xfrm flipV="1">
                <a:off x="3881007" y="4297848"/>
                <a:ext cx="0" cy="1900188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A0E264-9655-4109-92E3-10EE35A08A21}"/>
                </a:ext>
              </a:extLst>
            </p:cNvPr>
            <p:cNvGrpSpPr/>
            <p:nvPr/>
          </p:nvGrpSpPr>
          <p:grpSpPr>
            <a:xfrm rot="21165998">
              <a:off x="5251836" y="1501828"/>
              <a:ext cx="1487070" cy="370372"/>
              <a:chOff x="4018167" y="4605391"/>
              <a:chExt cx="2325271" cy="57913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DA4258F-2587-4A93-87CC-C71AE174FD71}"/>
                  </a:ext>
                </a:extLst>
              </p:cNvPr>
              <p:cNvCxnSpPr/>
              <p:nvPr/>
            </p:nvCxnSpPr>
            <p:spPr>
              <a:xfrm flipV="1">
                <a:off x="5175883" y="4605391"/>
                <a:ext cx="0" cy="579135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F66E19B-520A-47CC-8967-CF77B10B181C}"/>
                  </a:ext>
                </a:extLst>
              </p:cNvPr>
              <p:cNvCxnSpPr/>
              <p:nvPr/>
            </p:nvCxnSpPr>
            <p:spPr>
              <a:xfrm>
                <a:off x="4018167" y="5184525"/>
                <a:ext cx="2325271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non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647DCD9-8E50-404D-9850-2886041A1459}"/>
              </a:ext>
            </a:extLst>
          </p:cNvPr>
          <p:cNvSpPr txBox="1"/>
          <p:nvPr/>
        </p:nvSpPr>
        <p:spPr>
          <a:xfrm>
            <a:off x="9486505" y="3716508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A3F2B7-D028-4904-9309-8DA9C9CD876B}"/>
              </a:ext>
            </a:extLst>
          </p:cNvPr>
          <p:cNvGrpSpPr/>
          <p:nvPr/>
        </p:nvGrpSpPr>
        <p:grpSpPr>
          <a:xfrm>
            <a:off x="9821762" y="2647698"/>
            <a:ext cx="1338288" cy="1487070"/>
            <a:chOff x="7029824" y="800153"/>
            <a:chExt cx="1338288" cy="148707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AE26937-2525-40D8-AC57-DA8943F77762}"/>
                </a:ext>
              </a:extLst>
            </p:cNvPr>
            <p:cNvGrpSpPr/>
            <p:nvPr/>
          </p:nvGrpSpPr>
          <p:grpSpPr>
            <a:xfrm>
              <a:off x="7029824" y="998867"/>
              <a:ext cx="1338288" cy="1215219"/>
              <a:chOff x="3881007" y="4297848"/>
              <a:chExt cx="2092626" cy="1900188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922F6FE-284F-49D1-BA0E-A924AAA6F871}"/>
                  </a:ext>
                </a:extLst>
              </p:cNvPr>
              <p:cNvCxnSpPr/>
              <p:nvPr/>
            </p:nvCxnSpPr>
            <p:spPr>
              <a:xfrm>
                <a:off x="3881007" y="6198035"/>
                <a:ext cx="2092626" cy="1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8F48822-D6EC-40DF-BF12-E6B1C95D5A5B}"/>
                  </a:ext>
                </a:extLst>
              </p:cNvPr>
              <p:cNvCxnSpPr/>
              <p:nvPr/>
            </p:nvCxnSpPr>
            <p:spPr>
              <a:xfrm flipV="1">
                <a:off x="3881007" y="4297848"/>
                <a:ext cx="0" cy="1900188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F40666-4CAF-4EE3-9D16-E5C4FE7C4001}"/>
                </a:ext>
              </a:extLst>
            </p:cNvPr>
            <p:cNvGrpSpPr/>
            <p:nvPr/>
          </p:nvGrpSpPr>
          <p:grpSpPr>
            <a:xfrm rot="17756134">
              <a:off x="6563685" y="1358502"/>
              <a:ext cx="1487070" cy="370372"/>
              <a:chOff x="4018167" y="4605391"/>
              <a:chExt cx="2325271" cy="57913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C42B4B2-DDE3-4F04-A652-F7C393CEE140}"/>
                  </a:ext>
                </a:extLst>
              </p:cNvPr>
              <p:cNvCxnSpPr/>
              <p:nvPr/>
            </p:nvCxnSpPr>
            <p:spPr>
              <a:xfrm flipV="1">
                <a:off x="5175883" y="4605391"/>
                <a:ext cx="0" cy="579135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F405AE-EAB5-4F59-8CF6-EA20A6ECBD9C}"/>
                  </a:ext>
                </a:extLst>
              </p:cNvPr>
              <p:cNvCxnSpPr/>
              <p:nvPr/>
            </p:nvCxnSpPr>
            <p:spPr>
              <a:xfrm>
                <a:off x="4018167" y="5184525"/>
                <a:ext cx="2325271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tailEnd type="non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091ADE-35FC-42ED-AE6A-E7894773965C}"/>
              </a:ext>
            </a:extLst>
          </p:cNvPr>
          <p:cNvGrpSpPr/>
          <p:nvPr/>
        </p:nvGrpSpPr>
        <p:grpSpPr>
          <a:xfrm>
            <a:off x="8895519" y="4845837"/>
            <a:ext cx="1598018" cy="1487070"/>
            <a:chOff x="6349553" y="4564966"/>
            <a:chExt cx="1598018" cy="148707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45F7A1F-B610-4DD2-B963-A5DDAA3AF16D}"/>
                </a:ext>
              </a:extLst>
            </p:cNvPr>
            <p:cNvGrpSpPr/>
            <p:nvPr/>
          </p:nvGrpSpPr>
          <p:grpSpPr>
            <a:xfrm>
              <a:off x="6349553" y="4761934"/>
              <a:ext cx="1598018" cy="1215219"/>
              <a:chOff x="5251836" y="992900"/>
              <a:chExt cx="1598018" cy="121521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FEE6DFD-77BA-4572-A2A5-20E1B53DAFCF}"/>
                  </a:ext>
                </a:extLst>
              </p:cNvPr>
              <p:cNvGrpSpPr/>
              <p:nvPr/>
            </p:nvGrpSpPr>
            <p:grpSpPr>
              <a:xfrm>
                <a:off x="5511566" y="992900"/>
                <a:ext cx="1338288" cy="1215219"/>
                <a:chOff x="3881007" y="4297848"/>
                <a:chExt cx="2092626" cy="1900188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5E2D83CF-C537-417D-91F7-55C315D39B50}"/>
                    </a:ext>
                  </a:extLst>
                </p:cNvPr>
                <p:cNvCxnSpPr/>
                <p:nvPr/>
              </p:nvCxnSpPr>
              <p:spPr>
                <a:xfrm>
                  <a:off x="3881007" y="6198035"/>
                  <a:ext cx="2092626" cy="1"/>
                </a:xfrm>
                <a:prstGeom prst="line">
                  <a:avLst/>
                </a:prstGeom>
                <a:ln w="28575">
                  <a:tailEnd type="triangl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21703EA-488D-4DE8-89BA-1BB974B2DACE}"/>
                    </a:ext>
                  </a:extLst>
                </p:cNvPr>
                <p:cNvCxnSpPr/>
                <p:nvPr/>
              </p:nvCxnSpPr>
              <p:spPr>
                <a:xfrm flipV="1">
                  <a:off x="3881007" y="4297848"/>
                  <a:ext cx="0" cy="1900188"/>
                </a:xfrm>
                <a:prstGeom prst="line">
                  <a:avLst/>
                </a:prstGeom>
                <a:ln w="28575">
                  <a:tailEnd type="triangl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4114FD7-15F6-41ED-B685-CB74EAA9BEA9}"/>
                  </a:ext>
                </a:extLst>
              </p:cNvPr>
              <p:cNvGrpSpPr/>
              <p:nvPr/>
            </p:nvGrpSpPr>
            <p:grpSpPr>
              <a:xfrm rot="21165998">
                <a:off x="5251836" y="1501828"/>
                <a:ext cx="1487070" cy="370372"/>
                <a:chOff x="4018167" y="4605391"/>
                <a:chExt cx="2325271" cy="579135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50D960B-B3CC-43A6-80DC-42B342A9A4D7}"/>
                    </a:ext>
                  </a:extLst>
                </p:cNvPr>
                <p:cNvCxnSpPr/>
                <p:nvPr/>
              </p:nvCxnSpPr>
              <p:spPr>
                <a:xfrm flipV="1">
                  <a:off x="5175883" y="4605391"/>
                  <a:ext cx="0" cy="57913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tailEnd type="triangl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1742EB8-278F-4C16-A59C-9D688A8324DF}"/>
                    </a:ext>
                  </a:extLst>
                </p:cNvPr>
                <p:cNvCxnSpPr/>
                <p:nvPr/>
              </p:nvCxnSpPr>
              <p:spPr>
                <a:xfrm>
                  <a:off x="4018167" y="5184525"/>
                  <a:ext cx="2325271" cy="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tailEnd type="none" w="lg" len="lg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C01DF2D-3F67-45F1-89E4-F24C6A659E4C}"/>
                </a:ext>
              </a:extLst>
            </p:cNvPr>
            <p:cNvCxnSpPr/>
            <p:nvPr/>
          </p:nvCxnSpPr>
          <p:spPr>
            <a:xfrm rot="17756134" flipV="1">
              <a:off x="7223932" y="5045151"/>
              <a:ext cx="0" cy="370372"/>
            </a:xfrm>
            <a:prstGeom prst="line">
              <a:avLst/>
            </a:prstGeom>
            <a:ln w="28575">
              <a:solidFill>
                <a:schemeClr val="accent6"/>
              </a:solidFill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5D2B979-09B9-4E33-94F4-9DC9A774B5E7}"/>
                </a:ext>
              </a:extLst>
            </p:cNvPr>
            <p:cNvCxnSpPr/>
            <p:nvPr/>
          </p:nvCxnSpPr>
          <p:spPr>
            <a:xfrm rot="17756134">
              <a:off x="6648308" y="5308501"/>
              <a:ext cx="1487070" cy="0"/>
            </a:xfrm>
            <a:prstGeom prst="line">
              <a:avLst/>
            </a:prstGeom>
            <a:ln w="28575">
              <a:solidFill>
                <a:schemeClr val="accent6"/>
              </a:solidFill>
              <a:tailEnd type="non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649AC-9403-4134-955D-1961268D7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9DCE-6ACA-48F6-8007-BCF801C3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44FD80-4E7C-4715-8967-63BF037F72B8}"/>
              </a:ext>
            </a:extLst>
          </p:cNvPr>
          <p:cNvSpPr/>
          <p:nvPr/>
        </p:nvSpPr>
        <p:spPr>
          <a:xfrm>
            <a:off x="552099" y="6254572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63238"/>
                </a:solidFill>
                <a:latin typeface="Roboto"/>
              </a:rPr>
              <a:t>Image: </a:t>
            </a:r>
            <a:r>
              <a:rPr lang="en-US" dirty="0">
                <a:solidFill>
                  <a:srgbClr val="263238"/>
                </a:solidFill>
                <a:latin typeface="Roboto"/>
                <a:hlinkClick r:id="rId2"/>
              </a:rPr>
              <a:t>https://en.m.wikipedia.org/wiki/Bootstrap_aggregating</a:t>
            </a:r>
            <a:endParaRPr lang="en-US" dirty="0"/>
          </a:p>
        </p:txBody>
      </p:sp>
      <p:pic>
        <p:nvPicPr>
          <p:cNvPr id="1028" name="Picture 4" descr="An illustration for the concept of bootstrap aggregating">
            <a:extLst>
              <a:ext uri="{FF2B5EF4-FFF2-40B4-BE49-F238E27FC236}">
                <a16:creationId xmlns:a16="http://schemas.microsoft.com/office/drawing/2014/main" id="{B4177E53-A5E7-45EC-9CC1-0AAD6AA0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07" y="466478"/>
            <a:ext cx="9352953" cy="527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E215F-1A0B-4ABE-A0B9-10D75728E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9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67280-CE37-4699-B5E5-EBAEA42F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F1706-31FA-4C36-8FCC-5CE059579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Bagging over Features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 collection of decision trees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 each tree we select a subset of the attributes (recommended square root of |A|) and build tree using just these attributes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An input sample is classified using majority voting </a:t>
            </a:r>
          </a:p>
          <a:p>
            <a:endParaRPr lang="en-US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D2E26A5A-0E80-496B-8F4B-340A8AEBF0D6}"/>
              </a:ext>
            </a:extLst>
          </p:cNvPr>
          <p:cNvGrpSpPr>
            <a:grpSpLocks/>
          </p:cNvGrpSpPr>
          <p:nvPr/>
        </p:nvGrpSpPr>
        <p:grpSpPr bwMode="auto">
          <a:xfrm>
            <a:off x="1387619" y="3808664"/>
            <a:ext cx="3660505" cy="2683026"/>
            <a:chOff x="818" y="1904"/>
            <a:chExt cx="2005" cy="1457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44B6E4BE-869E-4DDE-B5A2-9763E4ED8F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45" y="2008"/>
              <a:ext cx="273" cy="1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EB852992-47DB-4968-91B9-6BC076999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" y="2124"/>
              <a:ext cx="603" cy="10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 GeneExpress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9089AA6-CD1B-429A-8FEA-2B8C7E80B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" y="1904"/>
              <a:ext cx="410" cy="10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TAP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26D11495-D0CD-4F4C-AF93-754BD634D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014"/>
              <a:ext cx="217" cy="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B9CA6692-220B-4CF3-896B-61CDCEDFA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9" y="2124"/>
              <a:ext cx="383" cy="10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Y2H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3861586D-43CB-4005-A8D3-100C8261B3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" y="2220"/>
              <a:ext cx="130" cy="2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BC44B1CD-D701-4D25-A908-2F435AC03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" y="2417"/>
              <a:ext cx="570" cy="10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GOProcess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F09083F0-8F41-4648-96B0-5D0ACDB6EE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1" y="2232"/>
              <a:ext cx="73" cy="1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68D44A40-77C9-4BB6-88F6-40C476792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" y="2427"/>
              <a:ext cx="137" cy="11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600">
                  <a:latin typeface="Times New Roman" pitchFamily="28" charset="0"/>
                  <a:ea typeface="SimSun" pitchFamily="2" charset="-122"/>
                </a:rPr>
                <a:t> </a:t>
              </a:r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N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6B9B802D-3D82-4DA4-814B-B0E86FBD1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" y="2426"/>
              <a:ext cx="493" cy="10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HMS_PCI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E3CBF79A-01FA-4B64-A4A5-A451C56A2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2420"/>
              <a:ext cx="136" cy="11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600">
                  <a:latin typeface="Times New Roman" pitchFamily="28" charset="0"/>
                  <a:ea typeface="SimSun" pitchFamily="2" charset="-122"/>
                </a:rPr>
                <a:t> </a:t>
              </a:r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N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528DA51E-1BF2-41A3-98C9-0360D4576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" y="2733"/>
              <a:ext cx="526" cy="10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GeneOccur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17" name="Rectangle 18">
              <a:extLst>
                <a:ext uri="{FF2B5EF4-FFF2-40B4-BE49-F238E27FC236}">
                  <a16:creationId xmlns:a16="http://schemas.microsoft.com/office/drawing/2014/main" id="{E524D710-D84C-4174-AF24-B2886D463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2" y="2728"/>
              <a:ext cx="136" cy="11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 Y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7EF9B1FF-FEB3-4978-AF88-D5E37E5B11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5" y="2528"/>
              <a:ext cx="206" cy="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B421B13A-62F3-4849-8B4B-35A15DF74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7" y="2741"/>
              <a:ext cx="657" cy="10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GOLocalization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134C6D8E-C707-4195-9BC7-1474E13AD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" y="2736"/>
              <a:ext cx="136" cy="11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600">
                  <a:latin typeface="Times New Roman" pitchFamily="28" charset="0"/>
                  <a:ea typeface="SimSun" pitchFamily="2" charset="-122"/>
                </a:rPr>
                <a:t> </a:t>
              </a:r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Y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F56C8C0B-60FF-435F-AC6F-04B9E56308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7" y="2531"/>
              <a:ext cx="130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3895ECC-F33A-4D17-8F77-08E362A0D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9" y="3035"/>
              <a:ext cx="624" cy="10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 ProteinExpress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23" name="Line 24">
              <a:extLst>
                <a:ext uri="{FF2B5EF4-FFF2-40B4-BE49-F238E27FC236}">
                  <a16:creationId xmlns:a16="http://schemas.microsoft.com/office/drawing/2014/main" id="{D0EDA403-6BD1-4490-BD99-DFF8CB900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7" y="3154"/>
              <a:ext cx="137" cy="2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5">
              <a:extLst>
                <a:ext uri="{FF2B5EF4-FFF2-40B4-BE49-F238E27FC236}">
                  <a16:creationId xmlns:a16="http://schemas.microsoft.com/office/drawing/2014/main" id="{AF26C1EF-CB49-46C5-93AA-655E1AA0E7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6" y="3154"/>
              <a:ext cx="137" cy="2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6">
              <a:extLst>
                <a:ext uri="{FF2B5EF4-FFF2-40B4-BE49-F238E27FC236}">
                  <a16:creationId xmlns:a16="http://schemas.microsoft.com/office/drawing/2014/main" id="{1EAE0F0D-F467-41E9-9522-95FAFC75D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0" y="3142"/>
              <a:ext cx="137" cy="2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B1C607AB-9F5B-49C5-A459-6862204F2A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8" y="3142"/>
              <a:ext cx="137" cy="2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8">
              <a:extLst>
                <a:ext uri="{FF2B5EF4-FFF2-40B4-BE49-F238E27FC236}">
                  <a16:creationId xmlns:a16="http://schemas.microsoft.com/office/drawing/2014/main" id="{9D3937CA-4F9F-4016-879D-E103457C9A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0" y="2223"/>
              <a:ext cx="129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9">
              <a:extLst>
                <a:ext uri="{FF2B5EF4-FFF2-40B4-BE49-F238E27FC236}">
                  <a16:creationId xmlns:a16="http://schemas.microsoft.com/office/drawing/2014/main" id="{71BBB764-D205-42DF-A641-33603B6FDC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32" y="2235"/>
              <a:ext cx="73" cy="1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0">
              <a:extLst>
                <a:ext uri="{FF2B5EF4-FFF2-40B4-BE49-F238E27FC236}">
                  <a16:creationId xmlns:a16="http://schemas.microsoft.com/office/drawing/2014/main" id="{7C9D6028-F4EC-4632-BA70-504F13A42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2526"/>
              <a:ext cx="130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1941A56B-9506-48FC-AED7-9CEA7DDA72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6" y="2539"/>
              <a:ext cx="74" cy="1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D5164275-FDC6-4A75-9E87-0D4F846ABD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0" y="2837"/>
              <a:ext cx="175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3">
              <a:extLst>
                <a:ext uri="{FF2B5EF4-FFF2-40B4-BE49-F238E27FC236}">
                  <a16:creationId xmlns:a16="http://schemas.microsoft.com/office/drawing/2014/main" id="{A4B14738-E5D0-4BD3-9FFA-CEBB0C75DC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" y="2849"/>
              <a:ext cx="73" cy="1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4">
              <a:extLst>
                <a:ext uri="{FF2B5EF4-FFF2-40B4-BE49-F238E27FC236}">
                  <a16:creationId xmlns:a16="http://schemas.microsoft.com/office/drawing/2014/main" id="{E80AB8C0-1E22-49F6-81E4-B8B82CE8FA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4" y="2842"/>
              <a:ext cx="137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80F1B473-58CE-4F90-96B4-02A7151B02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3" y="2842"/>
              <a:ext cx="137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" name="Group 36">
            <a:extLst>
              <a:ext uri="{FF2B5EF4-FFF2-40B4-BE49-F238E27FC236}">
                <a16:creationId xmlns:a16="http://schemas.microsoft.com/office/drawing/2014/main" id="{E5DD6299-4B5C-4377-A518-AC384AAD9FB6}"/>
              </a:ext>
            </a:extLst>
          </p:cNvPr>
          <p:cNvGrpSpPr>
            <a:grpSpLocks/>
          </p:cNvGrpSpPr>
          <p:nvPr/>
        </p:nvGrpSpPr>
        <p:grpSpPr bwMode="auto">
          <a:xfrm>
            <a:off x="6411881" y="3831913"/>
            <a:ext cx="4147963" cy="1528422"/>
            <a:chOff x="5986" y="5597"/>
            <a:chExt cx="2986" cy="1440"/>
          </a:xfrm>
        </p:grpSpPr>
        <p:sp>
          <p:nvSpPr>
            <p:cNvPr id="36" name="Rectangle 37">
              <a:extLst>
                <a:ext uri="{FF2B5EF4-FFF2-40B4-BE49-F238E27FC236}">
                  <a16:creationId xmlns:a16="http://schemas.microsoft.com/office/drawing/2014/main" id="{AAEA806C-1E2D-4D96-871B-965E55D53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5" y="5957"/>
              <a:ext cx="806" cy="1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 GeneExpress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37" name="Line 38">
              <a:extLst>
                <a:ext uri="{FF2B5EF4-FFF2-40B4-BE49-F238E27FC236}">
                  <a16:creationId xmlns:a16="http://schemas.microsoft.com/office/drawing/2014/main" id="{78AAFA7D-C9DD-40FA-B59A-53B71F25C1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01" y="5764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39">
              <a:extLst>
                <a:ext uri="{FF2B5EF4-FFF2-40B4-BE49-F238E27FC236}">
                  <a16:creationId xmlns:a16="http://schemas.microsoft.com/office/drawing/2014/main" id="{F416AF3E-9B9B-46D0-B59F-19598DBD3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5" y="5597"/>
              <a:ext cx="792" cy="1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GeneExpress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BC1BAC85-9622-4645-BAB9-9F5C1F46AB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4" y="5800"/>
              <a:ext cx="297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41">
              <a:extLst>
                <a:ext uri="{FF2B5EF4-FFF2-40B4-BE49-F238E27FC236}">
                  <a16:creationId xmlns:a16="http://schemas.microsoft.com/office/drawing/2014/main" id="{4A8EB9F5-6C32-4F4E-8EE6-9CC9569AC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" y="5944"/>
              <a:ext cx="526" cy="1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Domain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41" name="Line 42">
              <a:extLst>
                <a:ext uri="{FF2B5EF4-FFF2-40B4-BE49-F238E27FC236}">
                  <a16:creationId xmlns:a16="http://schemas.microsoft.com/office/drawing/2014/main" id="{0284063D-F98F-4F2B-BA91-2BC30E2196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8" y="6132"/>
              <a:ext cx="17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032BF6C5-DE48-492D-8DF5-84E177A59B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1" y="6153"/>
              <a:ext cx="159" cy="3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4">
              <a:extLst>
                <a:ext uri="{FF2B5EF4-FFF2-40B4-BE49-F238E27FC236}">
                  <a16:creationId xmlns:a16="http://schemas.microsoft.com/office/drawing/2014/main" id="{9D5A5998-08B4-445D-9658-FBE84B3BEE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1" y="6124"/>
              <a:ext cx="36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5">
              <a:extLst>
                <a:ext uri="{FF2B5EF4-FFF2-40B4-BE49-F238E27FC236}">
                  <a16:creationId xmlns:a16="http://schemas.microsoft.com/office/drawing/2014/main" id="{5FA008F4-AD2A-4EA3-9EA9-BB8FFFBA19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21" y="6124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46">
              <a:extLst>
                <a:ext uri="{FF2B5EF4-FFF2-40B4-BE49-F238E27FC236}">
                  <a16:creationId xmlns:a16="http://schemas.microsoft.com/office/drawing/2014/main" id="{32A1DC04-0040-43DB-89E0-F032D2BE1B1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7662" y="6507"/>
              <a:ext cx="432" cy="18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Y2H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46" name="Rectangle 47">
              <a:extLst>
                <a:ext uri="{FF2B5EF4-FFF2-40B4-BE49-F238E27FC236}">
                  <a16:creationId xmlns:a16="http://schemas.microsoft.com/office/drawing/2014/main" id="{FB68675D-566F-44D1-A34C-8A2800A4A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5" y="6492"/>
              <a:ext cx="691" cy="1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HMS-PCI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47" name="Rectangle 48">
              <a:extLst>
                <a:ext uri="{FF2B5EF4-FFF2-40B4-BE49-F238E27FC236}">
                  <a16:creationId xmlns:a16="http://schemas.microsoft.com/office/drawing/2014/main" id="{A1658428-C787-4165-BEA1-C54401192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6" y="6482"/>
              <a:ext cx="763" cy="1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700">
                  <a:latin typeface="Times New Roman" pitchFamily="28" charset="0"/>
                  <a:ea typeface="SimSun" pitchFamily="2" charset="-122"/>
                </a:rPr>
                <a:t> </a:t>
              </a:r>
              <a:r>
                <a:rPr lang="en-US" altLang="ja-JP" sz="600">
                  <a:latin typeface="Times New Roman" pitchFamily="28" charset="0"/>
                  <a:ea typeface="SimSun" pitchFamily="2" charset="-122"/>
                </a:rPr>
                <a:t> </a:t>
              </a:r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SynExpress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48" name="Line 49">
              <a:extLst>
                <a:ext uri="{FF2B5EF4-FFF2-40B4-BE49-F238E27FC236}">
                  <a16:creationId xmlns:a16="http://schemas.microsoft.com/office/drawing/2014/main" id="{E2B53A1A-4783-4C0C-8EC3-FDB598A8DF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8" y="6672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50">
              <a:extLst>
                <a:ext uri="{FF2B5EF4-FFF2-40B4-BE49-F238E27FC236}">
                  <a16:creationId xmlns:a16="http://schemas.microsoft.com/office/drawing/2014/main" id="{880EA45F-6605-4B59-BC4F-BAB587B4AB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10" y="6672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51">
              <a:extLst>
                <a:ext uri="{FF2B5EF4-FFF2-40B4-BE49-F238E27FC236}">
                  <a16:creationId xmlns:a16="http://schemas.microsoft.com/office/drawing/2014/main" id="{DAB8A392-661D-4688-BBDD-43424F50D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8" y="6659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52">
              <a:extLst>
                <a:ext uri="{FF2B5EF4-FFF2-40B4-BE49-F238E27FC236}">
                  <a16:creationId xmlns:a16="http://schemas.microsoft.com/office/drawing/2014/main" id="{E8DFE455-4070-415F-9139-5CF4A8C601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0" y="6659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3">
              <a:extLst>
                <a:ext uri="{FF2B5EF4-FFF2-40B4-BE49-F238E27FC236}">
                  <a16:creationId xmlns:a16="http://schemas.microsoft.com/office/drawing/2014/main" id="{1BD422EA-0CC4-4F1F-B2D0-9248F5330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6" y="6504"/>
              <a:ext cx="806" cy="1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altLang="ja-JP" sz="1000">
                  <a:latin typeface="Times New Roman" pitchFamily="28" charset="0"/>
                  <a:ea typeface="SimSun" pitchFamily="2" charset="-122"/>
                </a:rPr>
                <a:t> ProteinExpress</a:t>
              </a:r>
              <a:endParaRPr lang="en-US" altLang="zh-CN" sz="1000">
                <a:latin typeface="Verdana" pitchFamily="28" charset="0"/>
                <a:ea typeface="SimSun" pitchFamily="2" charset="-122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F97EC810-443F-484B-90B7-5877208A0F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4" y="6677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55">
              <a:extLst>
                <a:ext uri="{FF2B5EF4-FFF2-40B4-BE49-F238E27FC236}">
                  <a16:creationId xmlns:a16="http://schemas.microsoft.com/office/drawing/2014/main" id="{1D8C7088-FEA3-4042-BA82-D7CAF64CFF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76" y="6677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56">
              <a:extLst>
                <a:ext uri="{FF2B5EF4-FFF2-40B4-BE49-F238E27FC236}">
                  <a16:creationId xmlns:a16="http://schemas.microsoft.com/office/drawing/2014/main" id="{E25EBD31-F479-4CB5-B8E9-95A0F5E5B7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23" y="6677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57">
              <a:extLst>
                <a:ext uri="{FF2B5EF4-FFF2-40B4-BE49-F238E27FC236}">
                  <a16:creationId xmlns:a16="http://schemas.microsoft.com/office/drawing/2014/main" id="{F37E45E9-83FA-4CDC-9341-1EFC1F8710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45" y="6677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6C5F2D4-3277-4120-B36B-E5534B6E3A2C}"/>
              </a:ext>
            </a:extLst>
          </p:cNvPr>
          <p:cNvSpPr txBox="1"/>
          <p:nvPr/>
        </p:nvSpPr>
        <p:spPr>
          <a:xfrm>
            <a:off x="406400" y="6444734"/>
            <a:ext cx="390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Ameet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Talwalkar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4796DB38-1C6A-4D86-9C2E-28E50D239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0109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Y=1|X) = \frac{1}{1+ \exp(f(x)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520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P({\cal D}|f) = \prod_{i=1}^m \frac{1}{1 + \exp(-y_i f(x_i))}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6"/>
  <p:tag name="PICTUREFILESIZE" val="195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f(x) = w_0 + \sum_j w_j x_j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47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-\log P({\cal D}|f) =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7"/>
  <p:tag name="PICTUREFILESIZE" val="67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f(x) = w_0 + \sum_j w_j x_j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475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y_i = 1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9"/>
  <p:tag name="PICTUREFILESIZE" val="41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\frac{1}{m} \sum^m_{i=1} \exp(-y_i f(x_i)) = \prod_t Z_t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4"/>
  <p:tag name="PICTUREFILESIZE" val="19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171"/>
  <p:tag name="PICTUREFILESIZE" val="140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j w_j x_j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145"/>
  <p:tag name="PICTUREFILESIZE" val="96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171"/>
  <p:tag name="PICTUREFILESIZE" val="113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Y=1|X) = \frac{1}{1+ \exp(f(x)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52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prod_t Z_t \leq \exp\left( -2 \sum_{t=1}^T (1/2 - \epsilon_t)^2 \right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531"/>
  <p:tag name="PICTUREFILESIZE" val="3820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$\exp(-y_i f(x_i))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35"/>
  <p:tag name="PICTUREFILESIZE" val="1304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y_i = 1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9"/>
  <p:tag name="PICTUREFILESIZE" val="416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red}$\delta(H(x_i) \neq y_i)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31"/>
  <p:tag name="PICTUREFILESIZE" val="116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prod_t Z_t \leq \exp\left( -2 \sum_{t=1}^T (1/2 - \epsilon_t)^2 \right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531"/>
  <p:tag name="PICTUREFILESIZE" val="3820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prod_t Z_t \leq \exp\left( -2 \sum_{t=1}^T (1/2 - \epsilon_t)^2 \right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531"/>
  <p:tag name="PICTUREFILESIZE" val="3820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= \prod_t Z_t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96"/>
  <p:tag name="PICTUREFILESIZE" val="326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D_2(i) = \frac1{m}\frac{e^{-\alpha_1 y_i h_1(x_i)}}{Z_1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17"/>
  <p:tag name="PICTUREFILESIZE" val="2680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D_3(i) = \frac1{m} \frac{e^{-\alpha_1 y_i h_1(x_i)}e^{-\alpha_2 y_i h_2(x_i)}}{Z_1 Z_2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26"/>
  <p:tag name="PICTUREFILESIZE" val="399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prod_t Z_t \leq \exp\left( -2 \sum_{t=1}^T (1/2 - \epsilon_t)^2 \right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531"/>
  <p:tag name="PICTUREFILESIZE" val="3820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D_{T+1}(i) = \frac1{m} \frac{\exp(-y_i f(x_i))}{\prod_t Z_t}$$&#10;%\frac{\exp(-\sum_t\alpha_t y_i h_t(x_i))}{\Pi_t Z_t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74"/>
  <p:tag name="PICTUREFILESIZE" val="3253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\sum^m_{i=1}D_{T+1}(i) = 1$$&#10;%\frac{\exp(-\sum_t\alpha_t y_i h_t(x_i))}{\Pi_t Z_t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1"/>
  <p:tag name="PICTUREFILESIZE" val="1850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= \prod_t Z_t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96"/>
  <p:tag name="PICTUREFILESIZE" val="3268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= \prod_t Z_t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96"/>
  <p:tag name="PICTUREFILESIZE" val="3268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\frac{\partial Z_t}{\alpha_t} = \epsilon_t e^{\alpha_t} - (1-\epsilon_t)e^{-\alpha_t}=0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91"/>
  <p:tag name="PICTUREFILESIZE" val="2740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\Rightarrow e^{2\alpha_t} = \frac{1-\epsilon_t}{\epsilon_t}&#10;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0"/>
  <p:tag name="PICTUREFILESIZE" val="143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\frac{1}{m}\sum_{i=1}^m \delta(H(x_i) \neq y_i) \leq \prod_t Z_t =\prod_t \sqrt{1-(1-2\epsilon_t)^2}&#10;%\prod_t 2\sqrt{\epsilon_t(1-\epsilon_t)} 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7"/>
  <p:tag name="PICTUREFILESIZE" val="2814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Z_t &amp; = &amp; \sum_{i:y_i\neq h_t(x_i)} D_t(i) e^{\alpha_t} + \sum_{i:y_i = h_t(x_i)} D_t(i) e^{-\alpha_t}\\&#10;&amp; = &amp; \epsilon_t e^{\alpha_t} + (1-\epsilon_t) e^{-\alpha_t}&#10;\end{eqnarray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454"/>
  <p:tag name="PICTUREFILESIZE" val="6746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Z_t &amp; = &amp; \sum_{i:y_i\neq h_t(x_i)} D_t(i) e^{\alpha_t} + \sum_{i:y_i = h_t(x_i)} D_t(i) e^{-\alpha_t}\\&#10;&amp; = &amp; \epsilon_t e^{\alpha_t} + (1-\epsilon_t) e^{-\alpha_t}&#10;\end{eqnarray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454"/>
  <p:tag name="PICTUREFILESIZE" val="6746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=2\sqrt{\epsilon_t(1-\epsilon_t)}  = \sqrt{1-(1-2\epsilon_t)^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5"/>
  <p:tag name="PICTUREFILESIZE" val="1380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\frac{1}{m}\sum_{i=1}^m \delta(H(x_i) \neq y_i) \leq \prod_t Z_t =\prod_t \sqrt{1-(1-2\epsilon_t)^2}&#10;%\prod_t 2\sqrt{\epsilon_t(1-\epsilon_t)} 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7"/>
  <p:tag name="PICTUREFILESIZE" val="2814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prod_t Z_t \leq \exp\left( -2 \sum_{t=1}^T (1/2 - \epsilon_t)^2 \right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531"/>
  <p:tag name="PICTUREFILESIZE" val="3820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prod_t Z_t \leq \exp\left( -2 \sum_{t=1}^T (1/2 - \epsilon_t)^2 \right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531"/>
  <p:tag name="PICTUREFILESIZE" val="382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23105</TotalTime>
  <Words>1934</Words>
  <Application>Microsoft Office PowerPoint</Application>
  <PresentationFormat>Widescreen</PresentationFormat>
  <Paragraphs>495</Paragraphs>
  <Slides>48</Slides>
  <Notes>28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Wingdings</vt:lpstr>
      <vt:lpstr>Symbol</vt:lpstr>
      <vt:lpstr>Arial</vt:lpstr>
      <vt:lpstr>Times New Roman</vt:lpstr>
      <vt:lpstr>Roboto</vt:lpstr>
      <vt:lpstr>Calibri Light</vt:lpstr>
      <vt:lpstr>Calibri</vt:lpstr>
      <vt:lpstr>Cambria Math</vt:lpstr>
      <vt:lpstr>Verdana</vt:lpstr>
      <vt:lpstr>Office Theme</vt:lpstr>
      <vt:lpstr>1_Office Theme</vt:lpstr>
      <vt:lpstr>Announcements</vt:lpstr>
      <vt:lpstr>Announcements</vt:lpstr>
      <vt:lpstr>Piazza Poll 1</vt:lpstr>
      <vt:lpstr>Introduction to  Machine Learning</vt:lpstr>
      <vt:lpstr>Recommender Systems</vt:lpstr>
      <vt:lpstr>Ensemble Methods</vt:lpstr>
      <vt:lpstr>Bagging</vt:lpstr>
      <vt:lpstr>Bagging</vt:lpstr>
      <vt:lpstr>Random Forests</vt:lpstr>
      <vt:lpstr>Weighted Majority Algorithm</vt:lpstr>
      <vt:lpstr>Weighted Majority Algorithm</vt:lpstr>
      <vt:lpstr>Weighted Majority Algorithm</vt:lpstr>
      <vt:lpstr>Adaboost</vt:lpstr>
      <vt:lpstr>Comparison</vt:lpstr>
      <vt:lpstr>AdaBoost: Toy Example</vt:lpstr>
      <vt:lpstr>AdaBoost: Toy Example</vt:lpstr>
      <vt:lpstr>AdaBoost: Toy Example</vt:lpstr>
      <vt:lpstr>AdaBoost: Toy Example</vt:lpstr>
      <vt:lpstr>Piazza Poll 2-4</vt:lpstr>
      <vt:lpstr>AdaBoost: Toy Example</vt:lpstr>
      <vt:lpstr>AdaBoost</vt:lpstr>
      <vt:lpstr>Analysis for Boosting</vt:lpstr>
      <vt:lpstr>Analysis for Boosting</vt:lpstr>
      <vt:lpstr>Boosting results – Digit recognition</vt:lpstr>
      <vt:lpstr>PowerPoint Presentation</vt:lpstr>
      <vt:lpstr>AdaBoost</vt:lpstr>
      <vt:lpstr>Dumb classifiers made Smart</vt:lpstr>
      <vt:lpstr>Generalization Error Bounds</vt:lpstr>
      <vt:lpstr>Generalization Error Bounds</vt:lpstr>
      <vt:lpstr>Margin Based Bounds</vt:lpstr>
      <vt:lpstr>Boosting and Logistic Regression</vt:lpstr>
      <vt:lpstr>PowerPoint Presentation</vt:lpstr>
      <vt:lpstr>Boosting and Logistic Regression</vt:lpstr>
      <vt:lpstr>Hard &amp; Soft Decision</vt:lpstr>
      <vt:lpstr>Bagging vs Boosting</vt:lpstr>
      <vt:lpstr>Thanks to all of you!</vt:lpstr>
      <vt:lpstr>Thanks to Our Course Staff!</vt:lpstr>
      <vt:lpstr>Additional Analysis</vt:lpstr>
      <vt:lpstr>Analyzing training error</vt:lpstr>
      <vt:lpstr>Analyzing training error</vt:lpstr>
      <vt:lpstr>Analyzing training error</vt:lpstr>
      <vt:lpstr>Analyzing training error</vt:lpstr>
      <vt:lpstr>PowerPoint Presentation</vt:lpstr>
      <vt:lpstr>PowerPoint Presentation</vt:lpstr>
      <vt:lpstr>PowerPoint Presentation</vt:lpstr>
      <vt:lpstr>Dumb classifiers made Smart</vt:lpstr>
      <vt:lpstr>Generalization Error Bounds</vt:lpstr>
      <vt:lpstr>Margin Based Bounds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911</cp:revision>
  <cp:lastPrinted>2020-03-04T16:45:08Z</cp:lastPrinted>
  <dcterms:created xsi:type="dcterms:W3CDTF">2018-10-11T11:39:27Z</dcterms:created>
  <dcterms:modified xsi:type="dcterms:W3CDTF">2020-04-29T17:08:53Z</dcterms:modified>
</cp:coreProperties>
</file>