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47"/>
  </p:notesMasterIdLst>
  <p:sldIdLst>
    <p:sldId id="1017" r:id="rId4"/>
    <p:sldId id="256" r:id="rId5"/>
    <p:sldId id="1375" r:id="rId6"/>
    <p:sldId id="1384" r:id="rId7"/>
    <p:sldId id="1428" r:id="rId8"/>
    <p:sldId id="1961" r:id="rId9"/>
    <p:sldId id="319" r:id="rId10"/>
    <p:sldId id="373" r:id="rId11"/>
    <p:sldId id="1957" r:id="rId12"/>
    <p:sldId id="348" r:id="rId13"/>
    <p:sldId id="332" r:id="rId14"/>
    <p:sldId id="375" r:id="rId15"/>
    <p:sldId id="1962" r:id="rId16"/>
    <p:sldId id="1955" r:id="rId17"/>
    <p:sldId id="1932" r:id="rId18"/>
    <p:sldId id="1451" r:id="rId19"/>
    <p:sldId id="1933" r:id="rId20"/>
    <p:sldId id="1956" r:id="rId21"/>
    <p:sldId id="1963" r:id="rId22"/>
    <p:sldId id="1964" r:id="rId23"/>
    <p:sldId id="1965" r:id="rId24"/>
    <p:sldId id="1934" r:id="rId25"/>
    <p:sldId id="1935" r:id="rId26"/>
    <p:sldId id="1966" r:id="rId27"/>
    <p:sldId id="1967" r:id="rId28"/>
    <p:sldId id="1968" r:id="rId29"/>
    <p:sldId id="1969" r:id="rId30"/>
    <p:sldId id="1936" r:id="rId31"/>
    <p:sldId id="1937" r:id="rId32"/>
    <p:sldId id="1960" r:id="rId33"/>
    <p:sldId id="1938" r:id="rId34"/>
    <p:sldId id="1939" r:id="rId35"/>
    <p:sldId id="1942" r:id="rId36"/>
    <p:sldId id="1462" r:id="rId37"/>
    <p:sldId id="1943" r:id="rId38"/>
    <p:sldId id="1931" r:id="rId39"/>
    <p:sldId id="1954" r:id="rId40"/>
    <p:sldId id="1970" r:id="rId41"/>
    <p:sldId id="393" r:id="rId42"/>
    <p:sldId id="394" r:id="rId43"/>
    <p:sldId id="1971" r:id="rId44"/>
    <p:sldId id="1947" r:id="rId45"/>
    <p:sldId id="1948" r:id="rId46"/>
  </p:sldIdLst>
  <p:sldSz cx="12192000" cy="6858000"/>
  <p:notesSz cx="9296400" cy="70104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ambria Math" panose="02040503050406030204" pitchFamily="18" charset="0"/>
      <p:regular r:id="rId54"/>
    </p:embeddedFont>
    <p:embeddedFont>
      <p:font typeface="Candara" panose="020E050203030302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89804" autoAdjust="0"/>
  </p:normalViewPr>
  <p:slideViewPr>
    <p:cSldViewPr snapToGrid="0">
      <p:cViewPr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1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D1D0E-0741-45F5-8F1E-37FD5168F1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28863" y="533400"/>
            <a:ext cx="4732337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257" y="3373913"/>
            <a:ext cx="7509966" cy="31954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50E19-2C39-4A1B-9156-92EB9F7B89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50E19-2C39-4A1B-9156-92EB9F7B89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30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giphy.com</a:t>
            </a:r>
            <a:r>
              <a:rPr lang="en-US" dirty="0"/>
              <a:t>/gifs/pacman-gba-d9QiBcfzg64Io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convex hull: imagine</a:t>
            </a:r>
            <a:r>
              <a:rPr lang="en-US" baseline="0" dirty="0"/>
              <a:t> throwing a lasso around the points and pulling it tight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33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644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0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4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70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46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90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7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7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3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04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62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90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073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38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25948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2828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232608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52544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52319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9384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9978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83830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788886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977632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52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62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11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95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19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63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92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61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1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5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3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5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emf"/><Relationship Id="rId5" Type="http://schemas.openxmlformats.org/officeDocument/2006/relationships/image" Target="../media/image10.emf"/><Relationship Id="rId4" Type="http://schemas.openxmlformats.org/officeDocument/2006/relationships/image" Target="../media/image13.png"/><Relationship Id="rId9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Relationship Id="rId5" Type="http://schemas.openxmlformats.org/officeDocument/2006/relationships/image" Target="../media/image12.em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2.xml"/><Relationship Id="rId7" Type="http://schemas.openxmlformats.org/officeDocument/2006/relationships/image" Target="../media/image12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tiff"/><Relationship Id="rId5" Type="http://schemas.openxmlformats.org/officeDocument/2006/relationships/image" Target="../media/image5.tiff"/><Relationship Id="rId4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tiff"/><Relationship Id="rId4" Type="http://schemas.openxmlformats.org/officeDocument/2006/relationships/image" Target="../media/image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emf"/><Relationship Id="rId5" Type="http://schemas.openxmlformats.org/officeDocument/2006/relationships/image" Target="../media/image13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HW10 (programming + “written”)</a:t>
            </a:r>
          </a:p>
          <a:p>
            <a:pPr marL="917575" lvl="2" indent="-457200"/>
            <a:r>
              <a:rPr lang="en-US" sz="2800" dirty="0"/>
              <a:t>Due Thu 4/30, 11:59 pm</a:t>
            </a:r>
          </a:p>
          <a:p>
            <a:pPr lvl="2" indent="0">
              <a:buNone/>
            </a:pPr>
            <a:endParaRPr lang="en-US" sz="2800" dirty="0"/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Date: Mon 5/11, 5:30 – 8:30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Format: “online assignment” in </a:t>
            </a:r>
            <a:r>
              <a:rPr lang="en-US" dirty="0" err="1">
                <a:solidFill>
                  <a:schemeClr val="tx1"/>
                </a:solidFill>
              </a:rPr>
              <a:t>Gradescope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Scope: Content before this week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Practice exam: Out later this week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Recitation this Friday: Review session</a:t>
            </a:r>
          </a:p>
          <a:p>
            <a:pPr lvl="2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pPr lvl="2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684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 bound and Bias-Variance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Equivalently, with probability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endParaRPr lang="en-US" sz="2000" dirty="0"/>
          </a:p>
          <a:p>
            <a:r>
              <a:rPr lang="en-US" sz="2800" dirty="0"/>
              <a:t>Fixed m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dirty="0"/>
              <a:t>	Model class</a:t>
            </a:r>
          </a:p>
          <a:p>
            <a:pPr marL="0" indent="0">
              <a:buNone/>
            </a:pPr>
            <a:r>
              <a:rPr lang="en-US" sz="2800" dirty="0"/>
              <a:t>	|H| large (complex)				</a:t>
            </a:r>
          </a:p>
          <a:p>
            <a:pPr marL="0" indent="0">
              <a:buNone/>
            </a:pPr>
            <a:r>
              <a:rPr lang="en-US" sz="2800" dirty="0"/>
              <a:t>	|H| small (simple)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9801" y="1600201"/>
            <a:ext cx="7140575" cy="468313"/>
            <a:chOff x="1447800" y="4953000"/>
            <a:chExt cx="7140575" cy="468313"/>
          </a:xfrm>
        </p:grpSpPr>
        <p:pic>
          <p:nvPicPr>
            <p:cNvPr id="6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4953000"/>
              <a:ext cx="7140575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6065525" y="5403870"/>
              <a:ext cx="1828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24" y="1723740"/>
            <a:ext cx="511277" cy="304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6019800" y="4038600"/>
            <a:ext cx="0" cy="76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273257" y="4044952"/>
            <a:ext cx="0" cy="7683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09538" y="5171220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67431" y="4800600"/>
            <a:ext cx="0" cy="1295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46" y="1614469"/>
            <a:ext cx="1650687" cy="46335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6" name="Straight Connector 15"/>
          <p:cNvCxnSpPr/>
          <p:nvPr/>
        </p:nvCxnSpPr>
        <p:spPr>
          <a:xfrm>
            <a:off x="2652729" y="17526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19871" y="1738331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895601" y="2494042"/>
            <a:ext cx="6640513" cy="1462009"/>
            <a:chOff x="1371600" y="2494041"/>
            <a:chExt cx="6640513" cy="1462009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239" y="2494041"/>
              <a:ext cx="990600" cy="272445"/>
            </a:xfrm>
            <a:prstGeom prst="rect">
              <a:avLst/>
            </a:prstGeom>
          </p:spPr>
        </p:pic>
        <p:pic>
          <p:nvPicPr>
            <p:cNvPr id="14" name="Picture 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0" y="2971800"/>
              <a:ext cx="6640513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333" y="3064639"/>
              <a:ext cx="135738" cy="22623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3" name="Rectangle 12"/>
          <p:cNvSpPr/>
          <p:nvPr/>
        </p:nvSpPr>
        <p:spPr>
          <a:xfrm>
            <a:off x="5562601" y="51917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61853" y="51917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2600" y="56489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1930" y="56489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3DF4A9-1B22-4E71-84D9-9EB4E17DE643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296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915400" cy="1371600"/>
          </a:xfrm>
        </p:spPr>
        <p:txBody>
          <a:bodyPr/>
          <a:lstStyle/>
          <a:p>
            <a:r>
              <a:rPr lang="en-US" sz="4000" dirty="0"/>
              <a:t>PAC bound for decision trees with k leaves – Bias-Variance revisited</a:t>
            </a:r>
          </a:p>
        </p:txBody>
      </p:sp>
      <p:pic>
        <p:nvPicPr>
          <p:cNvPr id="107622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2014111"/>
            <a:ext cx="5867400" cy="86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828800" y="5675294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	k = m			 0		    large (~ &gt; ½)</a:t>
            </a:r>
          </a:p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	k &lt; m			&gt;0		    small (~ &lt;½)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2094" y="2238660"/>
            <a:ext cx="5214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With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prob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≥ 1-</a:t>
            </a:r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9800" y="4718050"/>
            <a:ext cx="6781800" cy="1925780"/>
            <a:chOff x="685800" y="4718050"/>
            <a:chExt cx="6781800" cy="192578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4191000" y="4718050"/>
              <a:ext cx="0" cy="7683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549519" y="4724400"/>
              <a:ext cx="0" cy="7683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5800" y="5719050"/>
              <a:ext cx="6781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43693" y="5348430"/>
              <a:ext cx="0" cy="12954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05" y="2085939"/>
            <a:ext cx="119278" cy="198796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" name="Group 2"/>
          <p:cNvGrpSpPr/>
          <p:nvPr/>
        </p:nvGrpSpPr>
        <p:grpSpPr>
          <a:xfrm>
            <a:off x="1872094" y="3149011"/>
            <a:ext cx="8719707" cy="1506977"/>
            <a:chOff x="348093" y="3149010"/>
            <a:chExt cx="8719707" cy="1506977"/>
          </a:xfrm>
        </p:grpSpPr>
        <p:pic>
          <p:nvPicPr>
            <p:cNvPr id="1076229" name="Picture 5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8523"/>
            <a:stretch/>
          </p:blipFill>
          <p:spPr bwMode="auto">
            <a:xfrm>
              <a:off x="1009773" y="3810000"/>
              <a:ext cx="3714627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037" y="3247384"/>
              <a:ext cx="2473763" cy="38133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48093" y="3149010"/>
              <a:ext cx="52145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With			       , we get</a:t>
              </a:r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3810000"/>
              <a:ext cx="4292600" cy="845987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6593" y="3882611"/>
              <a:ext cx="119278" cy="198796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770EA-BAE8-4610-AC8D-04E8523A0E06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548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1371600"/>
          </a:xfrm>
        </p:spPr>
        <p:txBody>
          <a:bodyPr/>
          <a:lstStyle/>
          <a:p>
            <a:r>
              <a:rPr lang="en-US" sz="4000" dirty="0"/>
              <a:t>What about continuous hypothesis spaces?</a:t>
            </a:r>
          </a:p>
        </p:txBody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667000"/>
            <a:ext cx="8305800" cy="4038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Continuous model class (e.g. linear classifiers): </a:t>
            </a:r>
          </a:p>
          <a:p>
            <a:pPr lvl="1"/>
            <a:r>
              <a:rPr lang="en-US" dirty="0"/>
              <a:t>|H| = </a:t>
            </a:r>
            <a:r>
              <a:rPr lang="en-US" dirty="0">
                <a:sym typeface="Symbol" pitchFamily="96" charset="2"/>
              </a:rPr>
              <a:t></a:t>
            </a:r>
            <a:endParaRPr lang="en-US" dirty="0"/>
          </a:p>
          <a:p>
            <a:pPr lvl="1"/>
            <a:r>
              <a:rPr lang="en-US" dirty="0"/>
              <a:t>Infinite gap???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9900"/>
                </a:solidFill>
              </a:rPr>
              <a:t>As with decision trees, complexity of model class only depends on maximum number of points that can be classified exactly (and not necessarily its size)!</a:t>
            </a:r>
          </a:p>
        </p:txBody>
      </p:sp>
      <p:pic>
        <p:nvPicPr>
          <p:cNvPr id="11171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6326" y="1438276"/>
            <a:ext cx="734377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13" y="1571662"/>
            <a:ext cx="119278" cy="1987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989364-9372-4EA8-8E90-592678E2FA9C}"/>
              </a:ext>
            </a:extLst>
          </p:cNvPr>
          <p:cNvSpPr txBox="1"/>
          <p:nvPr/>
        </p:nvSpPr>
        <p:spPr>
          <a:xfrm>
            <a:off x="406400" y="6450633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938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1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1371600"/>
          </a:xfrm>
        </p:spPr>
        <p:txBody>
          <a:bodyPr/>
          <a:lstStyle/>
          <a:p>
            <a:r>
              <a:rPr lang="en-US" sz="4000" dirty="0"/>
              <a:t>What about continuous hypothesis spaces?</a:t>
            </a:r>
          </a:p>
        </p:txBody>
      </p:sp>
      <p:pic>
        <p:nvPicPr>
          <p:cNvPr id="11171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6326" y="1438276"/>
            <a:ext cx="734377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13" y="1571662"/>
            <a:ext cx="119278" cy="198796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447C1C-ADFC-417E-9740-34D982034B15}"/>
              </a:ext>
            </a:extLst>
          </p:cNvPr>
          <p:cNvCxnSpPr/>
          <p:nvPr/>
        </p:nvCxnSpPr>
        <p:spPr>
          <a:xfrm>
            <a:off x="6934200" y="4056784"/>
            <a:ext cx="0" cy="1219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20D999-7E84-4DBD-BC69-22EE69D0A239}"/>
              </a:ext>
            </a:extLst>
          </p:cNvPr>
          <p:cNvSpPr txBox="1"/>
          <p:nvPr/>
        </p:nvSpPr>
        <p:spPr>
          <a:xfrm>
            <a:off x="6553201" y="5211096"/>
            <a:ext cx="2212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Instead of </a:t>
            </a:r>
            <a:r>
              <a:rPr lang="en-US" sz="2400" dirty="0" err="1">
                <a:solidFill>
                  <a:srgbClr val="0000FF"/>
                </a:solidFill>
              </a:rPr>
              <a:t>ln|H</a:t>
            </a:r>
            <a:r>
              <a:rPr lang="en-US" sz="2400" dirty="0">
                <a:solidFill>
                  <a:srgbClr val="0000FF"/>
                </a:solidFill>
              </a:rPr>
              <a:t>|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F3353F-BA9E-4823-AD90-134008608FA5}"/>
              </a:ext>
            </a:extLst>
          </p:cNvPr>
          <p:cNvGrpSpPr/>
          <p:nvPr/>
        </p:nvGrpSpPr>
        <p:grpSpPr>
          <a:xfrm>
            <a:off x="1796302" y="3505201"/>
            <a:ext cx="6433299" cy="936625"/>
            <a:chOff x="467514" y="3505200"/>
            <a:chExt cx="6433299" cy="936625"/>
          </a:xfrm>
        </p:grpSpPr>
        <p:pic>
          <p:nvPicPr>
            <p:cNvPr id="12" name="Picture 4" descr="txp_fig">
              <a:extLst>
                <a:ext uri="{FF2B5EF4-FFF2-40B4-BE49-F238E27FC236}">
                  <a16:creationId xmlns:a16="http://schemas.microsoft.com/office/drawing/2014/main" id="{0130EFA5-348F-46E8-A402-981A5EDB207E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1464"/>
            <a:stretch/>
          </p:blipFill>
          <p:spPr bwMode="auto">
            <a:xfrm>
              <a:off x="467514" y="3505200"/>
              <a:ext cx="420465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5383F9-CEC6-40FC-A411-10EB501456B2}"/>
                </a:ext>
              </a:extLst>
            </p:cNvPr>
            <p:cNvSpPr/>
            <p:nvPr/>
          </p:nvSpPr>
          <p:spPr>
            <a:xfrm>
              <a:off x="6672213" y="3600524"/>
              <a:ext cx="228600" cy="179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ED3A81-A63B-412C-8AE5-8A869B83E6E2}"/>
              </a:ext>
            </a:extLst>
          </p:cNvPr>
          <p:cNvGrpSpPr/>
          <p:nvPr/>
        </p:nvGrpSpPr>
        <p:grpSpPr>
          <a:xfrm>
            <a:off x="6031584" y="3588725"/>
            <a:ext cx="4683511" cy="936625"/>
            <a:chOff x="4446991" y="3505200"/>
            <a:chExt cx="4683511" cy="936625"/>
          </a:xfrm>
        </p:grpSpPr>
        <p:pic>
          <p:nvPicPr>
            <p:cNvPr id="21" name="Picture 4" descr="txp_fig">
              <a:extLst>
                <a:ext uri="{FF2B5EF4-FFF2-40B4-BE49-F238E27FC236}">
                  <a16:creationId xmlns:a16="http://schemas.microsoft.com/office/drawing/2014/main" id="{287FA812-F737-45B6-99B6-D54BE3C74E1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977"/>
            <a:stretch/>
          </p:blipFill>
          <p:spPr bwMode="auto">
            <a:xfrm>
              <a:off x="4623800" y="3505200"/>
              <a:ext cx="4506702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1" descr="latex-image-1.pdf">
              <a:extLst>
                <a:ext uri="{FF2B5EF4-FFF2-40B4-BE49-F238E27FC236}">
                  <a16:creationId xmlns:a16="http://schemas.microsoft.com/office/drawing/2014/main" id="{D99DB365-3986-4612-93B0-04C01BCFD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6991" y="3901318"/>
              <a:ext cx="150443" cy="24447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3" name="Picture 22" descr="latex-image-1.pdf">
              <a:extLst>
                <a:ext uri="{FF2B5EF4-FFF2-40B4-BE49-F238E27FC236}">
                  <a16:creationId xmlns:a16="http://schemas.microsoft.com/office/drawing/2014/main" id="{F52A6370-92C2-40BE-880C-24ACCD9D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0746" y="3581401"/>
              <a:ext cx="127934" cy="207893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4" name="Picture 23" descr="latex-image-1.pdf">
              <a:extLst>
                <a:ext uri="{FF2B5EF4-FFF2-40B4-BE49-F238E27FC236}">
                  <a16:creationId xmlns:a16="http://schemas.microsoft.com/office/drawing/2014/main" id="{45CBD234-0CBD-4408-A2DC-52A9FA3A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871" y="4206535"/>
              <a:ext cx="119278" cy="19879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B3EB74-70F5-4025-A9E3-2731C4B9D077}"/>
                </a:ext>
              </a:extLst>
            </p:cNvPr>
            <p:cNvSpPr/>
            <p:nvPr/>
          </p:nvSpPr>
          <p:spPr>
            <a:xfrm>
              <a:off x="6672213" y="3600524"/>
              <a:ext cx="228600" cy="179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5AB0C1A-5B3F-4558-8095-AABD7C894173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2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 dirty="0">
                <a:solidFill>
                  <a:prstClr val="black"/>
                </a:solidFill>
                <a:latin typeface="Candara"/>
              </a:rPr>
              <a:t>Four Cases we care about…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46CE8-23FE-884C-B0D3-249D867A1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A7006-A21B-46B8-BAEC-B2496D2D0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772" y="5432147"/>
            <a:ext cx="1500998" cy="347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152932-D668-44B9-B26D-53763D647F4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47727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260" y="5432147"/>
            <a:ext cx="1500998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Candara"/>
              </a:rPr>
              <a:t>Four Cases we care about…</a:t>
            </a:r>
            <a:endParaRPr lang="en-US" sz="2200" b="1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57EB6-3EB1-DA4E-BACF-6E2EDFE3FA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3EE5E-3748-3141-B1A9-80EA0C882A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606" b="-6746"/>
          <a:stretch/>
        </p:blipFill>
        <p:spPr>
          <a:xfrm>
            <a:off x="3234819" y="5067665"/>
            <a:ext cx="7095108" cy="12330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05FAF1-B270-4F39-8A06-A4E0BC3E1AA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4852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 Dimension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5BFDCA1-C2F8-BA4E-82CE-5B3B1AA6CE7D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31905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2E8F72-EBC9-43DD-BE63-4D9FE2214FE5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63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3725"/>
          <a:stretch/>
        </p:blipFill>
        <p:spPr>
          <a:xfrm>
            <a:off x="1625600" y="95251"/>
            <a:ext cx="8940800" cy="3752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79D38-3102-4174-A237-B8E4748064B2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2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Shattering for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D8418-726A-4A5B-B929-BCB8C51EB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1DEAD-25F3-4C93-BFD0-A9E3D71B454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9699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35546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Machine Learning</a:t>
            </a: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3253508"/>
            <a:ext cx="12192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67" dirty="0"/>
              <a:t>Learning Theory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Instructor: Pat Virtue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10347" cy="2039539"/>
              </a:xfrm>
            </p:spPr>
            <p:txBody>
              <a:bodyPr/>
              <a:lstStyle/>
              <a:p>
                <a:r>
                  <a:rPr lang="en-US" dirty="0"/>
                  <a:t>Does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 shatter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 = set of circular decision boundaries and 	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 = set of 2D points?</a:t>
                </a:r>
              </a:p>
              <a:p>
                <a:r>
                  <a:rPr lang="en-US" dirty="0"/>
                  <a:t>i.e. Does the number of </a:t>
                </a:r>
                <a:r>
                  <a:rPr lang="en-US" dirty="0" err="1"/>
                  <a:t>splittings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]|</m:t>
                    </m:r>
                  </m:oMath>
                </a14:m>
                <a:r>
                  <a:rPr lang="en-US" dirty="0"/>
                  <a:t>, equal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𝒮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i.e. Can a circular decision boundary perfectly separate any labelling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10347" cy="2039539"/>
              </a:xfrm>
              <a:blipFill>
                <a:blip r:embed="rId2"/>
                <a:stretch>
                  <a:fillRect l="-1174" t="-5090" r="-112" b="-77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5670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3725"/>
          <a:stretch/>
        </p:blipFill>
        <p:spPr>
          <a:xfrm>
            <a:off x="1625600" y="95251"/>
            <a:ext cx="8940800" cy="3752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D65A61-EF94-47BC-BD08-7EF25D12479E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49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11F622-4077-4358-8850-9B28047CAE60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24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28CDA-6400-4F32-930F-B91A0EABF289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9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VC Dimension for Linear Separators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linear separators in 2D. To prove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DF08104-C7B7-4732-963F-8EE92E0B358F}"/>
              </a:ext>
            </a:extLst>
          </p:cNvPr>
          <p:cNvSpPr txBox="1"/>
          <p:nvPr/>
        </p:nvSpPr>
        <p:spPr>
          <a:xfrm>
            <a:off x="406400" y="6456532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71657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VC Dimension for Linear Separators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linear separators in 2D. To prove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cannot shatter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9197B06-C82F-46DD-8C31-BB178CE0F1A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860204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VC Dimension for Linear Separators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linear separators in 2D. To prove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cannot shatter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6580DBF-7A8E-408F-B794-6FFCD0BE2A7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03631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VC Dimension for Linear Separators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linear separators in 2D. To prove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But…</a:t>
                </a:r>
              </a:p>
              <a:p>
                <a:r>
                  <a:rPr lang="en-US" dirty="0"/>
                  <a:t>Isn’t there a dataset of size d=3 that can’t be shattered?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3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21A9BF9-F743-4719-AB32-298F9E10557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436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A26D94-4A5B-403D-8EB8-A4B495DFB43F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47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18FB8-F7E3-43B7-ABA4-9B233C5DADF8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6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504482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zero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Realizable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low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Agnostic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</a:t>
            </a:r>
            <a:r>
              <a:rPr lang="en-US" b="1" dirty="0"/>
              <a:t>theoretical justification for regularization </a:t>
            </a:r>
            <a:r>
              <a:rPr lang="en-US" dirty="0"/>
              <a:t>to avoid overfitting?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(Structural Risk Minimization)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515D7-B0FD-4ADA-8FF2-F710C6CDF00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569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C8E76D-FC4E-8943-B5EA-40EE01A8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∃ vs. ∀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E5A44-45C5-CD4B-934B-8E38BC378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VCDim</a:t>
            </a:r>
            <a:endParaRPr lang="en-US" dirty="0"/>
          </a:p>
          <a:p>
            <a:pPr lvl="1"/>
            <a:r>
              <a:rPr lang="en-US" dirty="0"/>
              <a:t>Proving </a:t>
            </a:r>
            <a:r>
              <a:rPr lang="en-US" b="1" dirty="0"/>
              <a:t>VC Dimension </a:t>
            </a:r>
            <a:r>
              <a:rPr lang="en-US" dirty="0"/>
              <a:t>requires us to show that </a:t>
            </a:r>
            <a:r>
              <a:rPr lang="en-US" b="1" dirty="0">
                <a:solidFill>
                  <a:schemeClr val="accent3"/>
                </a:solidFill>
              </a:rPr>
              <a:t>there exists </a:t>
            </a:r>
            <a:r>
              <a:rPr lang="en-US" dirty="0">
                <a:solidFill>
                  <a:schemeClr val="accent3"/>
                </a:solidFill>
              </a:rPr>
              <a:t>(∃) </a:t>
            </a:r>
            <a:r>
              <a:rPr lang="en-US" dirty="0"/>
              <a:t>a dataset of size d that can be shattered and that </a:t>
            </a:r>
            <a:r>
              <a:rPr lang="en-US" b="1" dirty="0">
                <a:solidFill>
                  <a:schemeClr val="accent3"/>
                </a:solidFill>
              </a:rPr>
              <a:t>there does not exist</a:t>
            </a:r>
            <a:r>
              <a:rPr lang="en-US" dirty="0">
                <a:solidFill>
                  <a:schemeClr val="accent3"/>
                </a:solidFill>
              </a:rPr>
              <a:t> (∄) </a:t>
            </a:r>
            <a:r>
              <a:rPr lang="en-US" dirty="0"/>
              <a:t>a dataset of size d+1 that can be shattered</a:t>
            </a:r>
          </a:p>
          <a:p>
            <a:pPr marL="0" indent="0">
              <a:buNone/>
            </a:pPr>
            <a:r>
              <a:rPr lang="en-US" dirty="0"/>
              <a:t>Shattering</a:t>
            </a:r>
          </a:p>
          <a:p>
            <a:pPr lvl="1"/>
            <a:r>
              <a:rPr lang="en-US" dirty="0"/>
              <a:t>Proving that a particular dataset can be </a:t>
            </a:r>
            <a:r>
              <a:rPr lang="en-US" b="1" dirty="0"/>
              <a:t>shattered</a:t>
            </a:r>
            <a:r>
              <a:rPr lang="en-US" dirty="0"/>
              <a:t> requires us to show that </a:t>
            </a:r>
            <a:r>
              <a:rPr lang="en-US" b="1" dirty="0">
                <a:solidFill>
                  <a:schemeClr val="accent3"/>
                </a:solidFill>
              </a:rPr>
              <a:t>for all </a:t>
            </a:r>
            <a:r>
              <a:rPr lang="en-US" dirty="0">
                <a:solidFill>
                  <a:schemeClr val="accent3"/>
                </a:solidFill>
              </a:rPr>
              <a:t>(∀) </a:t>
            </a:r>
            <a:r>
              <a:rPr lang="en-US" dirty="0" err="1"/>
              <a:t>labelings</a:t>
            </a:r>
            <a:r>
              <a:rPr lang="en-US" dirty="0"/>
              <a:t> of the dataset, our hypothesis class contains a hypothesis that can correctly classify 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D47232-8224-9D48-9095-7BDEB032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B2433-BCC2-470F-A723-E4B373493054}"/>
              </a:ext>
            </a:extLst>
          </p:cNvPr>
          <p:cNvSpPr txBox="1"/>
          <p:nvPr/>
        </p:nvSpPr>
        <p:spPr>
          <a:xfrm>
            <a:off x="406400" y="645063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18270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F8559-2BDB-4218-9736-6A3031CDA2AA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54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3C091-2A36-4D07-BE55-6719570003BE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01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260" y="5432147"/>
            <a:ext cx="1500998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Candara"/>
              </a:rPr>
              <a:t>Four Cases we care about…</a:t>
            </a:r>
            <a:endParaRPr lang="en-US" sz="2200" b="1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1A5EF7-6D6B-8849-BC0D-16FC4F10E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3CD6A2-090B-AE4F-B553-C5CD5004C6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606" b="-6746"/>
          <a:stretch/>
        </p:blipFill>
        <p:spPr>
          <a:xfrm>
            <a:off x="3234819" y="5067665"/>
            <a:ext cx="7095108" cy="12330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28F75F-A2DA-4784-9EFF-AA6077586A6C}"/>
              </a:ext>
            </a:extLst>
          </p:cNvPr>
          <p:cNvSpPr txBox="1"/>
          <p:nvPr/>
        </p:nvSpPr>
        <p:spPr>
          <a:xfrm>
            <a:off x="406400" y="645063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4710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270FBF5-3CDD-4948-8C77-672CA724B46D}"/>
              </a:ext>
            </a:extLst>
          </p:cNvPr>
          <p:cNvSpPr txBox="1">
            <a:spLocks/>
          </p:cNvSpPr>
          <p:nvPr/>
        </p:nvSpPr>
        <p:spPr>
          <a:xfrm>
            <a:off x="1501701" y="995932"/>
            <a:ext cx="9144000" cy="185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3875464"/>
            <a:ext cx="9144000" cy="2574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0C6C5-B97B-0746-B271-EB5A8865A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85"/>
          <a:stretch/>
        </p:blipFill>
        <p:spPr>
          <a:xfrm>
            <a:off x="1867329" y="4227644"/>
            <a:ext cx="8412747" cy="2214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1B1705-B7C2-F549-9C1A-2A7C2782D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15" b="48508"/>
          <a:stretch/>
        </p:blipFill>
        <p:spPr>
          <a:xfrm>
            <a:off x="3269674" y="1164120"/>
            <a:ext cx="5514109" cy="16878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68ABA5-95A6-1147-987A-D93CB085A160}"/>
              </a:ext>
            </a:extLst>
          </p:cNvPr>
          <p:cNvSpPr txBox="1"/>
          <p:nvPr/>
        </p:nvSpPr>
        <p:spPr>
          <a:xfrm>
            <a:off x="6386945" y="3061855"/>
            <a:ext cx="3249740" cy="542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i="1" dirty="0">
                <a:solidFill>
                  <a:prstClr val="black"/>
                </a:solidFill>
                <a:latin typeface="Candara"/>
              </a:rPr>
              <a:t>Solve the inequality in Thm.1 for epsilon to obtain Corollary 1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D03F1196-52B6-A345-96BC-114226B17906}"/>
              </a:ext>
            </a:extLst>
          </p:cNvPr>
          <p:cNvSpPr/>
          <p:nvPr/>
        </p:nvSpPr>
        <p:spPr>
          <a:xfrm>
            <a:off x="5444836" y="2699306"/>
            <a:ext cx="651164" cy="132877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9E9174-DD94-5E47-B1EC-B8D4FACB6FF8}"/>
              </a:ext>
            </a:extLst>
          </p:cNvPr>
          <p:cNvSpPr txBox="1"/>
          <p:nvPr/>
        </p:nvSpPr>
        <p:spPr>
          <a:xfrm>
            <a:off x="8354291" y="5084618"/>
            <a:ext cx="2151870" cy="12717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i="1" dirty="0">
                <a:solidFill>
                  <a:prstClr val="black"/>
                </a:solidFill>
                <a:latin typeface="Candara"/>
              </a:rPr>
              <a:t>We can obtain similar corollaries for each of the theorems…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D497D-13B7-499D-9D41-D09554228E6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17647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1215388"/>
            <a:ext cx="9144000" cy="2574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D491969-1415-314D-8E90-84B1BB6D5269}"/>
              </a:ext>
            </a:extLst>
          </p:cNvPr>
          <p:cNvSpPr txBox="1">
            <a:spLocks/>
          </p:cNvSpPr>
          <p:nvPr/>
        </p:nvSpPr>
        <p:spPr>
          <a:xfrm>
            <a:off x="1524000" y="3781616"/>
            <a:ext cx="9144000" cy="25747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0C6C5-B97B-0746-B271-EB5A8865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329" y="1567568"/>
            <a:ext cx="8412747" cy="4400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1DA068-ED20-4D62-9897-018D20ED7E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03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1215388"/>
            <a:ext cx="9144000" cy="25747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D491969-1415-314D-8E90-84B1BB6D5269}"/>
              </a:ext>
            </a:extLst>
          </p:cNvPr>
          <p:cNvSpPr txBox="1">
            <a:spLocks/>
          </p:cNvSpPr>
          <p:nvPr/>
        </p:nvSpPr>
        <p:spPr>
          <a:xfrm>
            <a:off x="1524000" y="3781616"/>
            <a:ext cx="9144000" cy="25747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97" y="1378226"/>
            <a:ext cx="8305765" cy="4377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C80206-EB8E-4D83-A68D-ADF8274DFA4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452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1215388"/>
            <a:ext cx="9144000" cy="25747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D491969-1415-314D-8E90-84B1BB6D5269}"/>
              </a:ext>
            </a:extLst>
          </p:cNvPr>
          <p:cNvSpPr txBox="1">
            <a:spLocks/>
          </p:cNvSpPr>
          <p:nvPr/>
        </p:nvSpPr>
        <p:spPr>
          <a:xfrm>
            <a:off x="1524000" y="3781616"/>
            <a:ext cx="9144000" cy="25747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97" y="1378226"/>
            <a:ext cx="8305765" cy="43770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8273E5-AFA8-4148-B6D8-D51AFCBC98CB}"/>
              </a:ext>
            </a:extLst>
          </p:cNvPr>
          <p:cNvGrpSpPr/>
          <p:nvPr/>
        </p:nvGrpSpPr>
        <p:grpSpPr>
          <a:xfrm>
            <a:off x="3657041" y="5707997"/>
            <a:ext cx="5457930" cy="1013478"/>
            <a:chOff x="22223" y="4846452"/>
            <a:chExt cx="5457930" cy="1013478"/>
          </a:xfrm>
        </p:grpSpPr>
        <p:sp>
          <p:nvSpPr>
            <p:cNvPr id="9" name="Content Placeholder 5">
              <a:extLst>
                <a:ext uri="{FF2B5EF4-FFF2-40B4-BE49-F238E27FC236}">
                  <a16:creationId xmlns:a16="http://schemas.microsoft.com/office/drawing/2014/main" id="{0DD26785-273E-724F-901C-115453347D6A}"/>
                </a:ext>
              </a:extLst>
            </p:cNvPr>
            <p:cNvSpPr txBox="1">
              <a:spLocks/>
            </p:cNvSpPr>
            <p:nvPr/>
          </p:nvSpPr>
          <p:spPr>
            <a:xfrm>
              <a:off x="657798" y="5092569"/>
              <a:ext cx="4822355" cy="76736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>
                  <a:solidFill>
                    <a:prstClr val="black"/>
                  </a:solidFill>
                  <a:latin typeface="Candara"/>
                </a:rPr>
                <a:t>Should these corollaries inform how we do model selection?</a:t>
              </a:r>
            </a:p>
          </p:txBody>
        </p:sp>
        <p:sp>
          <p:nvSpPr>
            <p:cNvPr id="10" name="Left Arrow 9">
              <a:extLst>
                <a:ext uri="{FF2B5EF4-FFF2-40B4-BE49-F238E27FC236}">
                  <a16:creationId xmlns:a16="http://schemas.microsoft.com/office/drawing/2014/main" id="{DAEA009D-11D6-0E47-A8F3-993FB914B5FA}"/>
                </a:ext>
              </a:extLst>
            </p:cNvPr>
            <p:cNvSpPr/>
            <p:nvPr/>
          </p:nvSpPr>
          <p:spPr>
            <a:xfrm rot="3365428">
              <a:off x="-84295" y="4952970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B5F22E9-44C0-40E0-8F76-9BB3869EEBF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0990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Bounds and Model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D8418-726A-4A5B-B929-BCB8C51EB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Is Corollary 4 useful?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5F03A-E1FC-4F02-AF9C-895E84C4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5" t="77415" r="14567"/>
          <a:stretch/>
        </p:blipFill>
        <p:spPr>
          <a:xfrm>
            <a:off x="6164826" y="908501"/>
            <a:ext cx="5964248" cy="9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3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Bounds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800" dirty="0"/>
              <a:t>With probability ≥ 1-</a:t>
            </a:r>
            <a:r>
              <a:rPr lang="en-US" sz="2800" dirty="0">
                <a:latin typeface="Symbol" charset="2"/>
                <a:cs typeface="Symbol" charset="2"/>
              </a:rPr>
              <a:t>d</a:t>
            </a:r>
            <a:r>
              <a:rPr lang="en-US" sz="2800" dirty="0"/>
              <a:t>,  for all h  </a:t>
            </a:r>
            <a:r>
              <a:rPr lang="en-US" sz="2800" dirty="0">
                <a:sym typeface="Symbol" pitchFamily="-112" charset="2"/>
              </a:rPr>
              <a:t></a:t>
            </a:r>
            <a:r>
              <a:rPr lang="en-US" sz="2800" dirty="0"/>
              <a:t> H, </a:t>
            </a:r>
          </a:p>
          <a:p>
            <a:pPr marL="0" indent="0">
              <a:buNone/>
            </a:pPr>
            <a:r>
              <a:rPr lang="en-US" sz="2800" dirty="0"/>
              <a:t>      |</a:t>
            </a:r>
            <a:r>
              <a:rPr lang="en-US" sz="2800" dirty="0" err="1"/>
              <a:t>error</a:t>
            </a:r>
            <a:r>
              <a:rPr lang="en-US" sz="2800" baseline="-25000" dirty="0" err="1"/>
              <a:t>true</a:t>
            </a:r>
            <a:r>
              <a:rPr lang="en-US" sz="2800" dirty="0"/>
              <a:t>(h) – </a:t>
            </a:r>
            <a:r>
              <a:rPr lang="en-US" sz="2800" dirty="0" err="1"/>
              <a:t>error</a:t>
            </a:r>
            <a:r>
              <a:rPr lang="en-US" sz="2800" baseline="-25000" dirty="0" err="1"/>
              <a:t>train</a:t>
            </a:r>
            <a:r>
              <a:rPr lang="en-US" sz="2800" dirty="0"/>
              <a:t>(h)| ≤ </a:t>
            </a:r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>
                <a:cs typeface="Symbol" charset="2"/>
              </a:rPr>
              <a:t>(H)</a:t>
            </a:r>
            <a:r>
              <a:rPr lang="en-US" sz="2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750" y="2514600"/>
            <a:ext cx="879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362200" y="2590800"/>
            <a:ext cx="12954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0" y="3886201"/>
            <a:ext cx="14637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True error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1" y="4648201"/>
            <a:ext cx="18759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Training error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99567" y="2304872"/>
            <a:ext cx="6611811" cy="2396342"/>
            <a:chOff x="2743201" y="3478785"/>
            <a:chExt cx="5027601" cy="1747385"/>
          </a:xfrm>
        </p:grpSpPr>
        <p:sp>
          <p:nvSpPr>
            <p:cNvPr id="10" name="Freeform 9"/>
            <p:cNvSpPr/>
            <p:nvPr/>
          </p:nvSpPr>
          <p:spPr>
            <a:xfrm>
              <a:off x="2743201" y="3962400"/>
              <a:ext cx="3047999" cy="1263770"/>
            </a:xfrm>
            <a:custGeom>
              <a:avLst/>
              <a:gdLst>
                <a:gd name="connsiteX0" fmla="*/ 0 w 2570672"/>
                <a:gd name="connsiteY0" fmla="*/ 0 h 1107057"/>
                <a:gd name="connsiteX1" fmla="*/ 690114 w 2570672"/>
                <a:gd name="connsiteY1" fmla="*/ 862642 h 1107057"/>
                <a:gd name="connsiteX2" fmla="*/ 1354348 w 2570672"/>
                <a:gd name="connsiteY2" fmla="*/ 1095555 h 1107057"/>
                <a:gd name="connsiteX3" fmla="*/ 2078966 w 2570672"/>
                <a:gd name="connsiteY3" fmla="*/ 793630 h 1107057"/>
                <a:gd name="connsiteX4" fmla="*/ 2570672 w 2570672"/>
                <a:gd name="connsiteY4" fmla="*/ 0 h 110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672" h="1107057">
                  <a:moveTo>
                    <a:pt x="0" y="0"/>
                  </a:moveTo>
                  <a:cubicBezTo>
                    <a:pt x="232194" y="340024"/>
                    <a:pt x="464389" y="680049"/>
                    <a:pt x="690114" y="862642"/>
                  </a:cubicBezTo>
                  <a:cubicBezTo>
                    <a:pt x="915839" y="1045235"/>
                    <a:pt x="1122873" y="1107057"/>
                    <a:pt x="1354348" y="1095555"/>
                  </a:cubicBezTo>
                  <a:cubicBezTo>
                    <a:pt x="1585823" y="1084053"/>
                    <a:pt x="1876245" y="976223"/>
                    <a:pt x="2078966" y="793630"/>
                  </a:cubicBezTo>
                  <a:cubicBezTo>
                    <a:pt x="2281687" y="611038"/>
                    <a:pt x="2426179" y="305519"/>
                    <a:pt x="2570672" y="0"/>
                  </a:cubicBezTo>
                </a:path>
              </a:pathLst>
            </a:cu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70090" y="3478785"/>
              <a:ext cx="1700712" cy="875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libri"/>
                </a:rPr>
                <a:t>High probability</a:t>
              </a:r>
            </a:p>
            <a:p>
              <a:r>
                <a:rPr lang="en-US" sz="2400" b="1" dirty="0">
                  <a:solidFill>
                    <a:srgbClr val="C00000"/>
                  </a:solidFill>
                  <a:latin typeface="Calibri"/>
                </a:rPr>
                <a:t>Upper bound</a:t>
              </a:r>
            </a:p>
            <a:p>
              <a:r>
                <a:rPr lang="en-US" sz="2400" b="1" dirty="0">
                  <a:solidFill>
                    <a:srgbClr val="C00000"/>
                  </a:solidFill>
                  <a:latin typeface="Calibri"/>
                </a:rPr>
                <a:t>on true risk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>
              <a:off x="5709840" y="4114800"/>
              <a:ext cx="381000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626965" y="4572002"/>
            <a:ext cx="4185760" cy="914402"/>
            <a:chOff x="5029200" y="5182979"/>
            <a:chExt cx="3182840" cy="666771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5031052" y="5182979"/>
              <a:ext cx="1" cy="66677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029200" y="5339649"/>
              <a:ext cx="3182840" cy="336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sz="2400" b="1" dirty="0">
                  <a:solidFill>
                    <a:srgbClr val="C00000"/>
                  </a:solidFill>
                  <a:latin typeface="Calibri"/>
                </a:rPr>
                <a:t>(H) - large for complex models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1A880A-01B7-4650-8787-F52CB575B24D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35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179660"/>
            <a:ext cx="8392328" cy="5359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FA75A-1DDB-407D-9C08-505E031710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00929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PAC Bounds to pick a hypothesis and model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74838"/>
            <a:ext cx="8229600" cy="47545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Empirical Risk Minimization (ERM):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Structural Risk Minimization (SRM):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Provide insights, but often too loose in practice: optimize 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where </a:t>
            </a:r>
            <a:r>
              <a:rPr lang="en-US" sz="2800" dirty="0" err="1"/>
              <a:t>λ</a:t>
            </a:r>
            <a:r>
              <a:rPr lang="en-US" sz="2800" dirty="0"/>
              <a:t> is chosen by cross-validation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362200"/>
            <a:ext cx="4166239" cy="65948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72" y="3886200"/>
            <a:ext cx="5851028" cy="66957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10200"/>
            <a:ext cx="5851028" cy="66957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502081"/>
            <a:ext cx="1297458" cy="381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8DE692-95B3-4E05-9513-1EFC432A1BC5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60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Bounds and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Example: Linear separator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715F03A-E1FC-4F02-AF9C-895E84C4B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5" t="77415" r="14567"/>
          <a:stretch/>
        </p:blipFill>
        <p:spPr>
          <a:xfrm>
            <a:off x="6164826" y="908501"/>
            <a:ext cx="5964248" cy="9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3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504482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zero training error, what can we say about generalization error?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Realizable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low training error, what can we say about generalization error?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Agnostic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theoretical justification for regularization to avoid overfitting?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(Structural Risk Minimization)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8BAF1-97E2-4427-8E42-D32A4BA295E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69400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dirty="0"/>
          </a:p>
          <a:p>
            <a:r>
              <a:rPr lang="en-US" dirty="0"/>
              <a:t>Identify the properties of a learning setting and assumptions required to ensure low generalization error</a:t>
            </a:r>
          </a:p>
          <a:p>
            <a:r>
              <a:rPr lang="en-US" dirty="0"/>
              <a:t>Distinguish true error, train error, test error</a:t>
            </a:r>
          </a:p>
          <a:p>
            <a:r>
              <a:rPr lang="en-US" dirty="0"/>
              <a:t>Define PAC and explain what it means to be approximately correct and what occurs with high probability</a:t>
            </a:r>
          </a:p>
          <a:p>
            <a:r>
              <a:rPr lang="en-US" dirty="0"/>
              <a:t>Apply sample complexity bounds to real-world learning examples</a:t>
            </a:r>
          </a:p>
          <a:p>
            <a:r>
              <a:rPr lang="en-US" dirty="0"/>
              <a:t>Distinguish between a large sample and a finite sample analysis</a:t>
            </a:r>
          </a:p>
          <a:p>
            <a:r>
              <a:rPr lang="en-US" dirty="0"/>
              <a:t>Theoretically motivate regularization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67E79-64E4-48F7-B884-10E2F4A556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44782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 dirty="0">
                <a:solidFill>
                  <a:prstClr val="black"/>
                </a:solidFill>
                <a:latin typeface="Candara"/>
              </a:rPr>
              <a:t>Four Cases we care about…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46CE8-23FE-884C-B0D3-249D867A1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A7006-A21B-46B8-BAEC-B2496D2D0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772" y="5432147"/>
            <a:ext cx="1500998" cy="347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471FA0-61D4-4AEE-8D37-BE05CAA279A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1833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270FBF5-3CDD-4948-8C77-672CA724B46D}"/>
              </a:ext>
            </a:extLst>
          </p:cNvPr>
          <p:cNvSpPr txBox="1">
            <a:spLocks/>
          </p:cNvSpPr>
          <p:nvPr/>
        </p:nvSpPr>
        <p:spPr>
          <a:xfrm>
            <a:off x="1501701" y="995932"/>
            <a:ext cx="9144000" cy="185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3875464"/>
            <a:ext cx="9144000" cy="2574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0C6C5-B97B-0746-B271-EB5A8865A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85"/>
          <a:stretch/>
        </p:blipFill>
        <p:spPr>
          <a:xfrm>
            <a:off x="1867329" y="4227644"/>
            <a:ext cx="8412747" cy="2214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1B1705-B7C2-F549-9C1A-2A7C2782D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15" b="48508"/>
          <a:stretch/>
        </p:blipFill>
        <p:spPr>
          <a:xfrm>
            <a:off x="3269674" y="1164120"/>
            <a:ext cx="5514109" cy="16878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68ABA5-95A6-1147-987A-D93CB085A160}"/>
              </a:ext>
            </a:extLst>
          </p:cNvPr>
          <p:cNvSpPr txBox="1"/>
          <p:nvPr/>
        </p:nvSpPr>
        <p:spPr>
          <a:xfrm>
            <a:off x="6386945" y="3061855"/>
            <a:ext cx="3249740" cy="542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i="1" dirty="0">
                <a:solidFill>
                  <a:prstClr val="black"/>
                </a:solidFill>
                <a:latin typeface="Candara"/>
              </a:rPr>
              <a:t>Solve the inequality in Thm.1 for epsilon to obtain Corollary 1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D03F1196-52B6-A345-96BC-114226B17906}"/>
              </a:ext>
            </a:extLst>
          </p:cNvPr>
          <p:cNvSpPr/>
          <p:nvPr/>
        </p:nvSpPr>
        <p:spPr>
          <a:xfrm>
            <a:off x="5444836" y="2699306"/>
            <a:ext cx="651164" cy="132877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9E9174-DD94-5E47-B1EC-B8D4FACB6FF8}"/>
              </a:ext>
            </a:extLst>
          </p:cNvPr>
          <p:cNvSpPr txBox="1"/>
          <p:nvPr/>
        </p:nvSpPr>
        <p:spPr>
          <a:xfrm>
            <a:off x="8354291" y="5084618"/>
            <a:ext cx="2151870" cy="12717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i="1" dirty="0">
                <a:solidFill>
                  <a:prstClr val="black"/>
                </a:solidFill>
                <a:latin typeface="Candara"/>
              </a:rPr>
              <a:t>We can obtain similar corollaries for each of the theorems…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CAB10-6E30-4031-8C82-E08A3CE90414}"/>
              </a:ext>
            </a:extLst>
          </p:cNvPr>
          <p:cNvSpPr txBox="1"/>
          <p:nvPr/>
        </p:nvSpPr>
        <p:spPr>
          <a:xfrm>
            <a:off x="406400" y="645063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4105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PAC bound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98638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Given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, yields sample complexity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#training data,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Given m and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, yields error bound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        error,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2652731"/>
            <a:ext cx="3029639" cy="914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12" y="5097737"/>
            <a:ext cx="2810889" cy="907795"/>
          </a:xfrm>
          <a:prstGeom prst="rect">
            <a:avLst/>
          </a:prstGeom>
        </p:spPr>
      </p:pic>
      <p:pic>
        <p:nvPicPr>
          <p:cNvPr id="7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print"/>
          <a:srcRect l="72954" t="-10684"/>
          <a:stretch/>
        </p:blipFill>
        <p:spPr bwMode="auto">
          <a:xfrm>
            <a:off x="7914166" y="1219201"/>
            <a:ext cx="1483834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00" y="1263790"/>
            <a:ext cx="660400" cy="39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D948DE-E5EE-4BCB-B198-F208227CB57E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069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PAC bounds for finite model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With probability ≥ 1-</a:t>
            </a:r>
            <a:r>
              <a:rPr lang="en-US" sz="2800" dirty="0">
                <a:latin typeface="Symbol" charset="2"/>
                <a:cs typeface="Symbol" charset="2"/>
              </a:rPr>
              <a:t>d</a:t>
            </a:r>
            <a:r>
              <a:rPr lang="en-US" sz="2800" dirty="0"/>
              <a:t>,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800" dirty="0"/>
              <a:t>1)  For all h </a:t>
            </a:r>
            <a:r>
              <a:rPr lang="en-US" sz="2800" dirty="0">
                <a:sym typeface="Symbol" pitchFamily="-112" charset="2"/>
              </a:rPr>
              <a:t></a:t>
            </a:r>
            <a:r>
              <a:rPr lang="en-US" sz="2800" dirty="0"/>
              <a:t> H </a:t>
            </a:r>
            <a:r>
              <a:rPr lang="en-US" sz="2800" dirty="0" err="1"/>
              <a:t>s.t.</a:t>
            </a:r>
            <a:r>
              <a:rPr lang="en-US" sz="2800" dirty="0"/>
              <a:t> </a:t>
            </a:r>
            <a:r>
              <a:rPr lang="en-US" sz="2800" dirty="0" err="1"/>
              <a:t>error</a:t>
            </a:r>
            <a:r>
              <a:rPr lang="en-US" sz="2800" baseline="-25000" dirty="0" err="1"/>
              <a:t>train</a:t>
            </a:r>
            <a:r>
              <a:rPr lang="en-US" sz="2800" dirty="0"/>
              <a:t>(h) = 0,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dirty="0"/>
              <a:t>	</a:t>
            </a:r>
            <a:r>
              <a:rPr lang="en-US" sz="2800" dirty="0" err="1"/>
              <a:t>error</a:t>
            </a:r>
            <a:r>
              <a:rPr lang="en-US" sz="2800" baseline="-25000" dirty="0" err="1"/>
              <a:t>true</a:t>
            </a:r>
            <a:r>
              <a:rPr lang="en-US" sz="2800" dirty="0"/>
              <a:t>(h) ≤ </a:t>
            </a:r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/>
              <a:t> = </a:t>
            </a:r>
          </a:p>
          <a:p>
            <a:pPr marL="0" indent="0">
              <a:buNone/>
            </a:pPr>
            <a:endParaRPr lang="en-US" sz="2800" baseline="-25000" dirty="0"/>
          </a:p>
          <a:p>
            <a:pPr marL="0" indent="0">
              <a:buNone/>
            </a:pPr>
            <a:endParaRPr lang="en-US" sz="2800" baseline="-25000" dirty="0"/>
          </a:p>
          <a:p>
            <a:pPr marL="514350" indent="-514350">
              <a:buFont typeface="Arial" pitchFamily="34" charset="0"/>
              <a:buAutoNum type="arabicParenR" startAt="2"/>
            </a:pPr>
            <a:r>
              <a:rPr lang="en-US" sz="2800" dirty="0"/>
              <a:t>For all h </a:t>
            </a:r>
            <a:r>
              <a:rPr lang="en-US" sz="2800" dirty="0">
                <a:sym typeface="Symbol" pitchFamily="-112" charset="2"/>
              </a:rPr>
              <a:t></a:t>
            </a:r>
            <a:r>
              <a:rPr lang="en-US" sz="2800" dirty="0"/>
              <a:t> H</a:t>
            </a:r>
          </a:p>
          <a:p>
            <a:pPr marL="0" indent="0">
              <a:buNone/>
            </a:pPr>
            <a:r>
              <a:rPr lang="en-US" sz="2800" dirty="0"/>
              <a:t>	|</a:t>
            </a:r>
            <a:r>
              <a:rPr lang="en-US" sz="2800" dirty="0" err="1"/>
              <a:t>error</a:t>
            </a:r>
            <a:r>
              <a:rPr lang="en-US" sz="2800" baseline="-25000" dirty="0" err="1"/>
              <a:t>true</a:t>
            </a:r>
            <a:r>
              <a:rPr lang="en-US" sz="2800" dirty="0"/>
              <a:t>(h) – </a:t>
            </a:r>
            <a:r>
              <a:rPr lang="en-US" sz="2800" dirty="0" err="1"/>
              <a:t>error</a:t>
            </a:r>
            <a:r>
              <a:rPr lang="en-US" sz="2800" baseline="-25000" dirty="0" err="1"/>
              <a:t>train</a:t>
            </a:r>
            <a:r>
              <a:rPr lang="en-US" sz="2800" dirty="0"/>
              <a:t>(h)| ≤ </a:t>
            </a:r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/>
              <a:t> = </a:t>
            </a:r>
          </a:p>
          <a:p>
            <a:pPr marL="514350" indent="-514350">
              <a:buAutoNum type="arabicParenR" startAt="2"/>
            </a:pPr>
            <a:endParaRPr lang="en-US" sz="2800" dirty="0"/>
          </a:p>
          <a:p>
            <a:pPr marL="514350" indent="-514350">
              <a:buAutoNum type="arabicParenR" startAt="2"/>
            </a:pPr>
            <a:endParaRPr lang="en-US" sz="2000" dirty="0"/>
          </a:p>
          <a:p>
            <a:pPr marL="514350" indent="-514350">
              <a:buAutoNum type="arabicParenR" startAt="2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7"/>
          <a:stretch/>
        </p:blipFill>
        <p:spPr>
          <a:xfrm>
            <a:off x="5456016" y="3043549"/>
            <a:ext cx="1706785" cy="718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4801" y="3048001"/>
            <a:ext cx="2333241" cy="461665"/>
          </a:xfrm>
          <a:prstGeom prst="rect">
            <a:avLst/>
          </a:prstGeom>
          <a:noFill/>
          <a:ln>
            <a:solidFill>
              <a:srgbClr val="A8010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80101"/>
                </a:solidFill>
                <a:latin typeface="Calibri"/>
              </a:rPr>
              <a:t>Haussler’s bound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4801" y="5827089"/>
            <a:ext cx="2486228" cy="461665"/>
          </a:xfrm>
          <a:prstGeom prst="rect">
            <a:avLst/>
          </a:prstGeom>
          <a:noFill/>
          <a:ln>
            <a:solidFill>
              <a:srgbClr val="A8010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A80101"/>
                </a:solidFill>
                <a:latin typeface="Calibri"/>
              </a:rPr>
              <a:t>Hoeffding’s</a:t>
            </a:r>
            <a:r>
              <a:rPr lang="en-US" sz="2400" dirty="0">
                <a:solidFill>
                  <a:srgbClr val="A80101"/>
                </a:solidFill>
                <a:latin typeface="Calibri"/>
              </a:rPr>
              <a:t> bound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A9202F-1D35-4DD5-A29F-B9151A510994}"/>
              </a:ext>
            </a:extLst>
          </p:cNvPr>
          <p:cNvGrpSpPr/>
          <p:nvPr/>
        </p:nvGrpSpPr>
        <p:grpSpPr>
          <a:xfrm>
            <a:off x="7530928" y="4708526"/>
            <a:ext cx="1917873" cy="869501"/>
            <a:chOff x="7530928" y="4708526"/>
            <a:chExt cx="1917873" cy="869501"/>
          </a:xfrm>
        </p:grpSpPr>
        <p:pic>
          <p:nvPicPr>
            <p:cNvPr id="6" name="Picture 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313"/>
            <a:stretch/>
          </p:blipFill>
          <p:spPr bwMode="auto">
            <a:xfrm>
              <a:off x="7530928" y="4708526"/>
              <a:ext cx="1917873" cy="86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8" descr="latex-image-1.pdf">
              <a:extLst>
                <a:ext uri="{FF2B5EF4-FFF2-40B4-BE49-F238E27FC236}">
                  <a16:creationId xmlns:a16="http://schemas.microsoft.com/office/drawing/2014/main" id="{55201991-8544-4445-A5D0-19E6F227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350" y="4805344"/>
              <a:ext cx="110331" cy="183884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0DE5EA4-0A49-489E-B2F9-07594E32CB65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490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 bound and Bias-Variance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Equivalently, with probability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endParaRPr lang="en-US" sz="2000" dirty="0"/>
          </a:p>
          <a:p>
            <a:r>
              <a:rPr lang="en-US" sz="2800" dirty="0"/>
              <a:t>Fixed |H|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dirty="0"/>
              <a:t>	Training size</a:t>
            </a:r>
          </a:p>
          <a:p>
            <a:pPr marL="0" indent="0">
              <a:buNone/>
            </a:pPr>
            <a:r>
              <a:rPr lang="en-US" sz="2800" dirty="0"/>
              <a:t>	m small				</a:t>
            </a:r>
          </a:p>
          <a:p>
            <a:pPr marL="0" indent="0">
              <a:buNone/>
            </a:pPr>
            <a:r>
              <a:rPr lang="en-US" sz="2800" dirty="0"/>
              <a:t>	m large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9801" y="1600201"/>
            <a:ext cx="7140575" cy="468313"/>
            <a:chOff x="1447800" y="4953000"/>
            <a:chExt cx="7140575" cy="468313"/>
          </a:xfrm>
        </p:grpSpPr>
        <p:pic>
          <p:nvPicPr>
            <p:cNvPr id="6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7800" y="4953000"/>
              <a:ext cx="7140575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6065525" y="5403870"/>
              <a:ext cx="1828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24" y="1723740"/>
            <a:ext cx="511277" cy="304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6019800" y="4038600"/>
            <a:ext cx="0" cy="76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273257" y="4044952"/>
            <a:ext cx="0" cy="7683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09538" y="5171220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67431" y="4800600"/>
            <a:ext cx="0" cy="1295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46" y="1614469"/>
            <a:ext cx="1650687" cy="46335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6" name="Straight Connector 15"/>
          <p:cNvCxnSpPr/>
          <p:nvPr/>
        </p:nvCxnSpPr>
        <p:spPr>
          <a:xfrm>
            <a:off x="2652729" y="17526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19871" y="1738331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895601" y="2494042"/>
            <a:ext cx="6640513" cy="1462009"/>
            <a:chOff x="1371600" y="2494041"/>
            <a:chExt cx="6640513" cy="1462009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239" y="2494041"/>
              <a:ext cx="990600" cy="272445"/>
            </a:xfrm>
            <a:prstGeom prst="rect">
              <a:avLst/>
            </a:prstGeom>
          </p:spPr>
        </p:pic>
        <p:pic>
          <p:nvPicPr>
            <p:cNvPr id="14" name="Picture 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0" y="2971800"/>
              <a:ext cx="6640513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333" y="3064639"/>
              <a:ext cx="135738" cy="22623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3" name="Rectangle 12"/>
          <p:cNvSpPr/>
          <p:nvPr/>
        </p:nvSpPr>
        <p:spPr>
          <a:xfrm>
            <a:off x="5562601" y="51917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61853" y="51917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2600" y="56489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1930" y="56489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9AB927-D83F-46FB-B45A-458D41172632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44180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error}_{true}(h)&gt;\epsilon) \leq |H| e^{-m\epsilon}&#10;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89"/>
  <p:tag name="PICTUREFILESIZE" val="143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 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VC(H)\left( \ln \frac{2m}{VC(H)} +1 \right) + \ln \frac{4}{\delta}}{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83"/>
  <p:tag name="PICTUREFILESIZE" val="369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VC(H)\left( \ln \frac{2m}{VC(H)} +1 \right) + \ln \frac{4}{\delta}}{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83"/>
  <p:tag name="PICTUREFILESIZE" val="369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\left(\mbox{error}_{true}(h) - \mbox{error}_{train}(h) &gt; \epsilon\right) \leq |H|e^{-2m\epsilon^2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57"/>
  <p:tag name="PICTUREFILESIZE" val="210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\left(\mbox{error}_{true}(h) - \mbox{error}_{train}(h) &gt; \epsilon\right) \leq |H|e^{-2m\epsilon^2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57"/>
  <p:tag name="PICTUREFILESIZE" val="2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(k-1)\ln n + (2k-1)\ln (k+1)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673"/>
  <p:tag name="PICTUREFILESIZE" val="364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 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22997</TotalTime>
  <Words>1584</Words>
  <Application>Microsoft Office PowerPoint</Application>
  <PresentationFormat>Widescreen</PresentationFormat>
  <Paragraphs>253</Paragraphs>
  <Slides>43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Wingdings</vt:lpstr>
      <vt:lpstr>Symbol</vt:lpstr>
      <vt:lpstr>Candara</vt:lpstr>
      <vt:lpstr>Arial</vt:lpstr>
      <vt:lpstr>Calibri Light</vt:lpstr>
      <vt:lpstr>Calibri</vt:lpstr>
      <vt:lpstr>Cambria Math</vt:lpstr>
      <vt:lpstr>Office Theme</vt:lpstr>
      <vt:lpstr>1_Office Theme</vt:lpstr>
      <vt:lpstr>2_Office Theme</vt:lpstr>
      <vt:lpstr>Announcements</vt:lpstr>
      <vt:lpstr>Introduction to  Machine Learning</vt:lpstr>
      <vt:lpstr>Questions For Today</vt:lpstr>
      <vt:lpstr>PAC Learning</vt:lpstr>
      <vt:lpstr>Sample Complexity Results</vt:lpstr>
      <vt:lpstr>SLT-style Corollaries</vt:lpstr>
      <vt:lpstr>Using a PAC bound</vt:lpstr>
      <vt:lpstr>Summary of PAC bounds for finite model classes</vt:lpstr>
      <vt:lpstr>PAC bound and Bias-Variance tradeoff</vt:lpstr>
      <vt:lpstr>PAC bound and Bias-Variance tradeoff</vt:lpstr>
      <vt:lpstr>PAC bound for decision trees with k leaves – Bias-Variance revisited</vt:lpstr>
      <vt:lpstr>What about continuous hypothesis spaces?</vt:lpstr>
      <vt:lpstr>What about continuous hypothesis spaces?</vt:lpstr>
      <vt:lpstr>Sample Complexity Results</vt:lpstr>
      <vt:lpstr>Sample Complexity Results</vt:lpstr>
      <vt:lpstr>VC Dimension</vt:lpstr>
      <vt:lpstr>PowerPoint Presentation</vt:lpstr>
      <vt:lpstr>PowerPoint Presentation</vt:lpstr>
      <vt:lpstr>Example: Shattering for Binary Classification</vt:lpstr>
      <vt:lpstr>Piazza Poll 1</vt:lpstr>
      <vt:lpstr>PowerPoint Presentation</vt:lpstr>
      <vt:lpstr>PowerPoint Presentation</vt:lpstr>
      <vt:lpstr>PowerPoint Presentation</vt:lpstr>
      <vt:lpstr>Example: VC Dimension for Linear Separators</vt:lpstr>
      <vt:lpstr>Example: VC Dimension for Linear Separators</vt:lpstr>
      <vt:lpstr>Example: VC Dimension for Linear Separators</vt:lpstr>
      <vt:lpstr>Example: VC Dimension for Linear Separators</vt:lpstr>
      <vt:lpstr>PowerPoint Presentation</vt:lpstr>
      <vt:lpstr>PowerPoint Presentation</vt:lpstr>
      <vt:lpstr>∃ vs. ∀</vt:lpstr>
      <vt:lpstr>PowerPoint Presentation</vt:lpstr>
      <vt:lpstr>PowerPoint Presentation</vt:lpstr>
      <vt:lpstr>Sample Complexity Results</vt:lpstr>
      <vt:lpstr>SLT-style Corollaries</vt:lpstr>
      <vt:lpstr>SLT-style Corollaries</vt:lpstr>
      <vt:lpstr>SLT-style Corollaries</vt:lpstr>
      <vt:lpstr>SLT-style Corollaries</vt:lpstr>
      <vt:lpstr>PAC Bounds and Model Selection</vt:lpstr>
      <vt:lpstr>PAC Bounds</vt:lpstr>
      <vt:lpstr>Using PAC Bounds to pick a hypothesis and model selection</vt:lpstr>
      <vt:lpstr>PAC Bounds and Regularization</vt:lpstr>
      <vt:lpstr>Questions For Today</vt:lpstr>
      <vt:lpstr>PAC Learning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897</cp:revision>
  <cp:lastPrinted>2020-03-04T16:45:08Z</cp:lastPrinted>
  <dcterms:created xsi:type="dcterms:W3CDTF">2018-10-11T11:39:27Z</dcterms:created>
  <dcterms:modified xsi:type="dcterms:W3CDTF">2020-04-29T16:33:11Z</dcterms:modified>
</cp:coreProperties>
</file>