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37"/>
  </p:notesMasterIdLst>
  <p:sldIdLst>
    <p:sldId id="1017" r:id="rId4"/>
    <p:sldId id="256" r:id="rId5"/>
    <p:sldId id="1375" r:id="rId6"/>
    <p:sldId id="1377" r:id="rId7"/>
    <p:sldId id="1379" r:id="rId8"/>
    <p:sldId id="1382" r:id="rId9"/>
    <p:sldId id="1385" r:id="rId10"/>
    <p:sldId id="1378" r:id="rId11"/>
    <p:sldId id="1386" r:id="rId12"/>
    <p:sldId id="1380" r:id="rId13"/>
    <p:sldId id="1387" r:id="rId14"/>
    <p:sldId id="1958" r:id="rId15"/>
    <p:sldId id="1959" r:id="rId16"/>
    <p:sldId id="1384" r:id="rId17"/>
    <p:sldId id="1960" r:id="rId18"/>
    <p:sldId id="1425" r:id="rId19"/>
    <p:sldId id="1961" r:id="rId20"/>
    <p:sldId id="1962" r:id="rId21"/>
    <p:sldId id="1426" r:id="rId22"/>
    <p:sldId id="1954" r:id="rId23"/>
    <p:sldId id="1428" r:id="rId24"/>
    <p:sldId id="1429" r:id="rId25"/>
    <p:sldId id="319" r:id="rId26"/>
    <p:sldId id="373" r:id="rId27"/>
    <p:sldId id="1957" r:id="rId28"/>
    <p:sldId id="348" r:id="rId29"/>
    <p:sldId id="329" r:id="rId30"/>
    <p:sldId id="330" r:id="rId31"/>
    <p:sldId id="331" r:id="rId32"/>
    <p:sldId id="350" r:id="rId33"/>
    <p:sldId id="332" r:id="rId34"/>
    <p:sldId id="333" r:id="rId35"/>
    <p:sldId id="1955" r:id="rId36"/>
  </p:sldIdLst>
  <p:sldSz cx="12192000" cy="6858000"/>
  <p:notesSz cx="9296400" cy="7010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Question: Are c* and h* the same? Justify</a:t>
            </a:r>
            <a:r>
              <a:rPr lang="en-US" baseline="0" dirty="0"/>
              <a:t> your answer.</a:t>
            </a:r>
          </a:p>
          <a:p>
            <a:r>
              <a:rPr lang="en-US" baseline="0" dirty="0"/>
              <a:t>Chalkboard: Example of squiggly c* decision boundary vs. \</a:t>
            </a:r>
            <a:r>
              <a:rPr lang="en-US" baseline="0" dirty="0" err="1"/>
              <a:t>Hc</a:t>
            </a:r>
            <a:r>
              <a:rPr lang="en-US" baseline="0" dirty="0"/>
              <a:t> = linear decision boundaries. Show actual sample points and highlight a case where we obtain zero training error.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8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giphy.com</a:t>
            </a:r>
            <a:r>
              <a:rPr lang="en-US" dirty="0"/>
              <a:t>/gifs/pacman-gba-d9QiBcfzg64Io</a:t>
            </a:r>
          </a:p>
          <a:p>
            <a:r>
              <a:rPr lang="en-US" dirty="0"/>
              <a:t>Question: What</a:t>
            </a:r>
            <a:r>
              <a:rPr lang="en-US" baseline="0" dirty="0"/>
              <a:t> is an example of a Finite hypothesis space? an </a:t>
            </a:r>
            <a:r>
              <a:rPr lang="en-US" baseline="0"/>
              <a:t>Infinite hypothesis space?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1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1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793EF-BAED-406C-97C3-5D188B691B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8863" y="533400"/>
            <a:ext cx="4732337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257" y="3373913"/>
            <a:ext cx="7509966" cy="31954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5E689-5870-4A35-9947-C031869CC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8863" y="533400"/>
            <a:ext cx="4732337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257" y="3373913"/>
            <a:ext cx="7509966" cy="31954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9BAE-5028-43B8-BB07-D508BF58C8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8863" y="533400"/>
            <a:ext cx="4732337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257" y="3373913"/>
            <a:ext cx="7509966" cy="31954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D1D0E-0741-45F5-8F1E-37FD5168F1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8863" y="533400"/>
            <a:ext cx="4732337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257" y="3373913"/>
            <a:ext cx="7509966" cy="31954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E874F-807D-4C80-AB9E-2CA7C16E11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8863" y="533400"/>
            <a:ext cx="4732337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257" y="3373913"/>
            <a:ext cx="7509966" cy="31954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0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4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4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90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7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7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3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0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62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90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73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38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25948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282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232608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5254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52319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938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9978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8383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88886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77632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52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2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1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95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19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3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92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1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1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3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tiff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tiff"/><Relationship Id="rId4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0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emf"/><Relationship Id="rId5" Type="http://schemas.openxmlformats.org/officeDocument/2006/relationships/image" Target="../media/image19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1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0.emf"/><Relationship Id="rId5" Type="http://schemas.openxmlformats.org/officeDocument/2006/relationships/image" Target="../media/image15.emf"/><Relationship Id="rId4" Type="http://schemas.openxmlformats.org/officeDocument/2006/relationships/image" Target="../media/image19.png"/><Relationship Id="rId9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5" Type="http://schemas.openxmlformats.org/officeDocument/2006/relationships/image" Target="../media/image17.emf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7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.xml"/><Relationship Id="rId5" Type="http://schemas.openxmlformats.org/officeDocument/2006/relationships/image" Target="../media/image17.emf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HW10 (programming + “written”)</a:t>
            </a:r>
          </a:p>
          <a:p>
            <a:pPr marL="917575" lvl="2" indent="-457200"/>
            <a:r>
              <a:rPr lang="en-US" sz="2800" dirty="0"/>
              <a:t>Due Thu 4/30, 11:59 pm</a:t>
            </a:r>
          </a:p>
          <a:p>
            <a:endParaRPr lang="en-US" dirty="0"/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684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Hypotheses of Interest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590" y="1528074"/>
            <a:ext cx="8139210" cy="4165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D6D2ED-6A50-EE40-B32B-DAF2A51BA610}"/>
              </a:ext>
            </a:extLst>
          </p:cNvPr>
          <p:cNvGrpSpPr/>
          <p:nvPr/>
        </p:nvGrpSpPr>
        <p:grpSpPr>
          <a:xfrm>
            <a:off x="7395565" y="3328512"/>
            <a:ext cx="2916034" cy="1214600"/>
            <a:chOff x="5579910" y="2147631"/>
            <a:chExt cx="2916034" cy="1214600"/>
          </a:xfrm>
        </p:grpSpPr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95711D2C-7FBE-7E4C-8286-CBE1C9A96D5A}"/>
                </a:ext>
              </a:extLst>
            </p:cNvPr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prstClr val="black"/>
                  </a:solidFill>
                  <a:latin typeface="Candara"/>
                </a:rPr>
                <a:t>Question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: </a:t>
              </a:r>
              <a:br>
                <a:rPr lang="en-US" dirty="0">
                  <a:solidFill>
                    <a:prstClr val="black"/>
                  </a:solidFill>
                  <a:latin typeface="Candara"/>
                </a:rPr>
              </a:br>
              <a:r>
                <a:rPr lang="en-US" i="1" dirty="0">
                  <a:solidFill>
                    <a:prstClr val="black"/>
                  </a:solidFill>
                  <a:latin typeface="Candara"/>
                </a:rPr>
                <a:t>True or False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: h* and c* are always equal. </a:t>
              </a:r>
              <a:endParaRPr lang="en-US" b="1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23AEE63D-037D-174E-9E7F-EA4DFE7072E4}"/>
                </a:ext>
              </a:extLst>
            </p:cNvPr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2CCD74-8253-4A9D-8F79-CBCEAC76659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3695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AC34-1E07-44F9-9F6B-CDD96ABD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DAD8-F113-424B-AE87-79B35EA6C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or False: h* and c* are always equal.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7E210-085A-42CF-8251-1D5654991FB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68758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0C8B2-ECBE-46CA-AEF1-DA06BB49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11E7B1-724B-4277-9370-94CE3A371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Can we bound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terms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Definition: PAC Criterion: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11E7B1-724B-4277-9370-94CE3A371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491" b="-3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34C0D89-EB35-4506-AAAE-0833C32780D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2017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BDD5-4088-4A43-9302-7AAF22D5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B54A5-F940-4204-A799-BA99309F1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Definition: sample complexity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Definition: consistent hypothesis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60429-1D78-436C-B3B7-C1EEAF968F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8056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79660"/>
            <a:ext cx="8392328" cy="5359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FA75A-1DDB-407D-9C08-505E031710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0092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BDD5-4088-4A43-9302-7AAF22D5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B54A5-F940-4204-A799-BA99309F1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types of problems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22503-96FE-49C0-9737-91A76DA4EFC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4934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Candara"/>
              </a:rPr>
              <a:t>Four Cases we care about…</a:t>
            </a:r>
            <a:endParaRPr lang="en-US" sz="2200" b="1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68528" y="2343959"/>
            <a:ext cx="3360894" cy="1603106"/>
            <a:chOff x="4210223" y="3874651"/>
            <a:chExt cx="3360894" cy="1603106"/>
          </a:xfrm>
        </p:grpSpPr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4401968" y="3874651"/>
              <a:ext cx="3169149" cy="76736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solidFill>
                    <a:prstClr val="black"/>
                  </a:solidFill>
                  <a:latin typeface="Candara"/>
                </a:rPr>
                <a:t>We’ll start with the finite case…</a:t>
              </a:r>
            </a:p>
          </p:txBody>
        </p:sp>
        <p:sp>
          <p:nvSpPr>
            <p:cNvPr id="15" name="Left Arrow 14"/>
            <p:cNvSpPr/>
            <p:nvPr/>
          </p:nvSpPr>
          <p:spPr>
            <a:xfrm rot="18843637">
              <a:off x="6323897" y="4938205"/>
              <a:ext cx="695614" cy="383489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18843637">
              <a:off x="4054161" y="4889252"/>
              <a:ext cx="695614" cy="383489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25769EC-BE04-453D-AABE-CBA541DCE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37E5F8-B955-497D-8391-771C92D4A59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57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BDD5-4088-4A43-9302-7AAF22D5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4B54A5-F940-4204-A799-BA99309F1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Theorem 1: Sample Complexity (Realizable, Finite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4B54A5-F940-4204-A799-BA99309F1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AE391A8-5AB4-4358-8997-CB0F8C119E9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541682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BDD5-4088-4A43-9302-7AAF22D5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B54A5-F940-4204-A799-BA99309F1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Proof of Theorem 1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{To the whiteboard…}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3F36B-B7F7-421D-96AD-FB900AAC597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71265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Candara"/>
              </a:rPr>
              <a:t>Four Cases we care about…</a:t>
            </a:r>
            <a:endParaRPr lang="en-US" sz="2200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F77BE-CC88-1B48-B3EA-985789533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15" b="48508"/>
          <a:stretch/>
        </p:blipFill>
        <p:spPr>
          <a:xfrm>
            <a:off x="3234820" y="3715480"/>
            <a:ext cx="3567763" cy="109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1D57B4-C7F9-41D1-97CA-6F33325BD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90A18C-F906-47FA-843B-489B7F851E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6267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Learning Theory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AC34-1E07-44F9-9F6B-CDD96ABD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423240-1155-4A12-B4AC-20D248390FDD}"/>
              </a:ext>
            </a:extLst>
          </p:cNvPr>
          <p:cNvSpPr txBox="1">
            <a:spLocks/>
          </p:cNvSpPr>
          <p:nvPr/>
        </p:nvSpPr>
        <p:spPr>
          <a:xfrm>
            <a:off x="1981201" y="1088399"/>
            <a:ext cx="3969657" cy="3652483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ln>
            <a:solidFill>
              <a:srgbClr val="475A8D">
                <a:lumMod val="75000"/>
              </a:srgbClr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H = class of conjunctions over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 {0,1}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 hypotheses: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h(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x</a:t>
            </a:r>
            <a:r>
              <a:rPr kumimoji="0" lang="en-US" sz="32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(1-x</a:t>
            </a:r>
            <a:r>
              <a:rPr kumimoji="0" lang="en-US" sz="32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x</a:t>
            </a:r>
            <a:r>
              <a:rPr kumimoji="0" lang="en-US" sz="32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h(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x</a:t>
            </a:r>
            <a:r>
              <a:rPr kumimoji="0" lang="en-US" sz="32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(1-x</a:t>
            </a:r>
            <a:r>
              <a:rPr kumimoji="0" lang="en-US" sz="32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x</a:t>
            </a:r>
            <a:r>
              <a:rPr kumimoji="0" lang="en-US" sz="32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(1-x</a:t>
            </a:r>
            <a:r>
              <a:rPr kumimoji="0" lang="en-US" sz="32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M = 10, 𝜀 = 0.1, </a:t>
            </a:r>
            <a:r>
              <a:rPr kumimoji="0" lang="el-GR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δ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= 0.01, how many examples suffice according to Theorem 1?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BD48E9-9F8B-4834-A06F-6F6FD1EEA43E}"/>
              </a:ext>
            </a:extLst>
          </p:cNvPr>
          <p:cNvGrpSpPr/>
          <p:nvPr/>
        </p:nvGrpSpPr>
        <p:grpSpPr>
          <a:xfrm>
            <a:off x="3701810" y="4943270"/>
            <a:ext cx="4923114" cy="1668212"/>
            <a:chOff x="4060256" y="958579"/>
            <a:chExt cx="4923114" cy="1668212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D633728E-4B5F-47F0-8007-FABE23D36950}"/>
                </a:ext>
              </a:extLst>
            </p:cNvPr>
            <p:cNvSpPr txBox="1">
              <a:spLocks/>
            </p:cNvSpPr>
            <p:nvPr/>
          </p:nvSpPr>
          <p:spPr>
            <a:xfrm>
              <a:off x="4060256" y="958579"/>
              <a:ext cx="4923114" cy="1668212"/>
            </a:xfrm>
            <a:prstGeom prst="rect">
              <a:avLst/>
            </a:prstGeom>
            <a:solidFill>
              <a:srgbClr val="3891A7">
                <a:lumMod val="20000"/>
                <a:lumOff val="80000"/>
              </a:srgbClr>
            </a:solidFill>
            <a:effectLst/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B3D317-1AF9-4806-80B2-8CCFEFEB9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715" b="48508"/>
            <a:stretch/>
          </p:blipFill>
          <p:spPr>
            <a:xfrm>
              <a:off x="4220886" y="1088399"/>
              <a:ext cx="4601855" cy="1408573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00B28C-8236-4E0B-B052-994503B16ABF}"/>
              </a:ext>
            </a:extLst>
          </p:cNvPr>
          <p:cNvSpPr txBox="1">
            <a:spLocks/>
          </p:cNvSpPr>
          <p:nvPr/>
        </p:nvSpPr>
        <p:spPr>
          <a:xfrm>
            <a:off x="6168571" y="1088399"/>
            <a:ext cx="4337590" cy="3652482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>
            <a:solidFill>
              <a:srgbClr val="475A8D">
                <a:lumMod val="75000"/>
              </a:srgbClr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Answer: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10*(2*ln(10)+ln(100 )) ≈ 92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10*(3*ln(10)+ln(100)) ≈ 116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10*(10*ln(2)+ln(100 )) ≈ 116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10*(10*ln(3)+ln(100)) ≈ 156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100*(2*ln(10)+ln(10 )) ≈ 691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100*(3*ln(10)+ln(10)) ≈ 922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100*(10*ln(2)+ln(10 )) ≈ 924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100*(10*ln(3)+ln(10)) ≈ 1329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D6BC5-E944-4BD3-AEAF-B52A3FE20CE4}"/>
              </a:ext>
            </a:extLst>
          </p:cNvPr>
          <p:cNvSpPr txBox="1"/>
          <p:nvPr/>
        </p:nvSpPr>
        <p:spPr>
          <a:xfrm rot="16200000">
            <a:off x="10044508" y="3910005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4963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 dirty="0">
                <a:solidFill>
                  <a:prstClr val="black"/>
                </a:solidFill>
                <a:latin typeface="Candara"/>
              </a:rPr>
              <a:t>Four Cases we care about…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46CE8-23FE-884C-B0D3-249D867A1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A7006-A21B-46B8-BAEC-B2496D2D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471FA0-61D4-4AEE-8D37-BE05CAA279A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18331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>
                <a:solidFill>
                  <a:prstClr val="black"/>
                </a:solidFill>
                <a:latin typeface="Candara"/>
              </a:rPr>
              <a:t>Four Cases we care about…</a:t>
            </a:r>
            <a:endParaRPr lang="en-US" sz="2200" b="1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05645" y="88304"/>
            <a:ext cx="4376446" cy="3222651"/>
            <a:chOff x="4296800" y="3877647"/>
            <a:chExt cx="4376446" cy="3222651"/>
          </a:xfrm>
        </p:grpSpPr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4296800" y="3877647"/>
              <a:ext cx="4376446" cy="271616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/>
              </a:pP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Bound is </a:t>
              </a:r>
              <a:r>
                <a:rPr lang="en-US" sz="2200" b="1" dirty="0">
                  <a:solidFill>
                    <a:prstClr val="black"/>
                  </a:solidFill>
                  <a:latin typeface="Candara"/>
                </a:rPr>
                <a:t>inversely linear in epsilon </a:t>
              </a: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(e.g. halving the error requires double the examples)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Bound is </a:t>
              </a:r>
              <a:r>
                <a:rPr lang="en-US" sz="2200" b="1" dirty="0">
                  <a:solidFill>
                    <a:prstClr val="black"/>
                  </a:solidFill>
                  <a:latin typeface="Candara"/>
                </a:rPr>
                <a:t>only</a:t>
              </a: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 </a:t>
              </a:r>
              <a:r>
                <a:rPr lang="en-US" sz="2200" b="1" dirty="0">
                  <a:solidFill>
                    <a:prstClr val="black"/>
                  </a:solidFill>
                  <a:latin typeface="Candara"/>
                </a:rPr>
                <a:t>logarithmic in |H| </a:t>
              </a: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(e.g. quadrupling the hypothesis space only requires double the examples)</a:t>
              </a:r>
            </a:p>
          </p:txBody>
        </p:sp>
        <p:sp>
          <p:nvSpPr>
            <p:cNvPr id="15" name="Left Arrow 14"/>
            <p:cNvSpPr/>
            <p:nvPr/>
          </p:nvSpPr>
          <p:spPr>
            <a:xfrm rot="13290452">
              <a:off x="5998575" y="6716809"/>
              <a:ext cx="695614" cy="383489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200">
                <a:solidFill>
                  <a:prstClr val="white"/>
                </a:solidFill>
                <a:latin typeface="Candara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41775" y="88304"/>
            <a:ext cx="4344580" cy="3271298"/>
            <a:chOff x="5417048" y="3885354"/>
            <a:chExt cx="3992959" cy="3271298"/>
          </a:xfrm>
        </p:grpSpPr>
        <p:sp>
          <p:nvSpPr>
            <p:cNvPr id="18" name="Content Placeholder 5"/>
            <p:cNvSpPr txBox="1">
              <a:spLocks/>
            </p:cNvSpPr>
            <p:nvPr/>
          </p:nvSpPr>
          <p:spPr>
            <a:xfrm>
              <a:off x="5417048" y="3885354"/>
              <a:ext cx="3992959" cy="2716161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/>
              </a:pP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Bound is </a:t>
              </a:r>
              <a:r>
                <a:rPr lang="en-US" sz="2200" b="1" dirty="0">
                  <a:solidFill>
                    <a:prstClr val="black"/>
                  </a:solidFill>
                  <a:latin typeface="Candara"/>
                </a:rPr>
                <a:t>inversely quadratic in epsilon </a:t>
              </a: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(e.g. halving the error requires 4x the examples)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Bound is </a:t>
              </a:r>
              <a:r>
                <a:rPr lang="en-US" sz="2200" b="1" dirty="0">
                  <a:solidFill>
                    <a:prstClr val="black"/>
                  </a:solidFill>
                  <a:latin typeface="Candara"/>
                </a:rPr>
                <a:t>only</a:t>
              </a: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 </a:t>
              </a:r>
              <a:r>
                <a:rPr lang="en-US" sz="2200" b="1" dirty="0">
                  <a:solidFill>
                    <a:prstClr val="black"/>
                  </a:solidFill>
                  <a:latin typeface="Candara"/>
                </a:rPr>
                <a:t>logarithmic in |H| </a:t>
              </a:r>
              <a:r>
                <a:rPr lang="en-US" sz="2200" dirty="0">
                  <a:solidFill>
                    <a:prstClr val="black"/>
                  </a:solidFill>
                  <a:latin typeface="Candara"/>
                </a:rPr>
                <a:t>(i.e. same as Realizable case) </a:t>
              </a:r>
            </a:p>
          </p:txBody>
        </p:sp>
        <p:sp>
          <p:nvSpPr>
            <p:cNvPr id="19" name="Left Arrow 18"/>
            <p:cNvSpPr/>
            <p:nvPr/>
          </p:nvSpPr>
          <p:spPr>
            <a:xfrm rot="13290452">
              <a:off x="6069209" y="6773163"/>
              <a:ext cx="695614" cy="383489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200">
                <a:solidFill>
                  <a:prstClr val="white"/>
                </a:solidFill>
                <a:latin typeface="Candara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B2B870E-756C-7248-AD44-2DFF2E1BC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1430F7-6345-45AE-954B-A6110236667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051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PAC bound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98638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Given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, yields sample complexity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#training data,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Given m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, yields error bound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        error,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2652731"/>
            <a:ext cx="3029639" cy="914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12" y="5097737"/>
            <a:ext cx="2810889" cy="907795"/>
          </a:xfrm>
          <a:prstGeom prst="rect">
            <a:avLst/>
          </a:prstGeom>
        </p:spPr>
      </p:pic>
      <p:pic>
        <p:nvPicPr>
          <p:cNvPr id="7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/>
          <a:srcRect l="72954" t="-10684"/>
          <a:stretch/>
        </p:blipFill>
        <p:spPr bwMode="auto">
          <a:xfrm>
            <a:off x="7914166" y="1219201"/>
            <a:ext cx="1483834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1263790"/>
            <a:ext cx="660400" cy="39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948DE-E5EE-4BCB-B198-F208227CB57E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691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PAC bounds for finite model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With probability ≥ 1-</a:t>
            </a:r>
            <a:r>
              <a:rPr lang="en-US" sz="2800" dirty="0">
                <a:latin typeface="Symbol" charset="2"/>
                <a:cs typeface="Symbol" charset="2"/>
              </a:rPr>
              <a:t>d</a:t>
            </a:r>
            <a:r>
              <a:rPr lang="en-US" sz="2800" dirty="0"/>
              <a:t>,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800" dirty="0"/>
              <a:t>1)  For all h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 </a:t>
            </a:r>
            <a:r>
              <a:rPr lang="en-US" sz="2800" dirty="0" err="1"/>
              <a:t>s.t.</a:t>
            </a:r>
            <a:r>
              <a:rPr lang="en-US" sz="2800" dirty="0"/>
              <a:t>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 = 0,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dirty="0"/>
              <a:t>	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/>
              <a:t> = </a:t>
            </a:r>
          </a:p>
          <a:p>
            <a:pPr marL="0" indent="0">
              <a:buNone/>
            </a:pPr>
            <a:endParaRPr lang="en-US" sz="2800" baseline="-25000" dirty="0"/>
          </a:p>
          <a:p>
            <a:pPr marL="0" indent="0">
              <a:buNone/>
            </a:pPr>
            <a:endParaRPr lang="en-US" sz="2800" baseline="-25000" dirty="0"/>
          </a:p>
          <a:p>
            <a:pPr marL="514350" indent="-514350">
              <a:buFont typeface="Arial" pitchFamily="34" charset="0"/>
              <a:buAutoNum type="arabicParenR" startAt="2"/>
            </a:pPr>
            <a:r>
              <a:rPr lang="en-US" sz="2800" dirty="0"/>
              <a:t>For all h </a:t>
            </a:r>
            <a:r>
              <a:rPr lang="en-US" sz="2800" dirty="0">
                <a:sym typeface="Symbol" pitchFamily="-112" charset="2"/>
              </a:rPr>
              <a:t></a:t>
            </a:r>
            <a:r>
              <a:rPr lang="en-US" sz="2800" dirty="0"/>
              <a:t> H</a:t>
            </a:r>
          </a:p>
          <a:p>
            <a:pPr marL="0" indent="0">
              <a:buNone/>
            </a:pPr>
            <a:r>
              <a:rPr lang="en-US" sz="2800" dirty="0"/>
              <a:t>	|</a:t>
            </a:r>
            <a:r>
              <a:rPr lang="en-US" sz="2800" dirty="0" err="1"/>
              <a:t>error</a:t>
            </a:r>
            <a:r>
              <a:rPr lang="en-US" sz="2800" baseline="-25000" dirty="0" err="1"/>
              <a:t>true</a:t>
            </a:r>
            <a:r>
              <a:rPr lang="en-US" sz="2800" dirty="0"/>
              <a:t>(h) – </a:t>
            </a:r>
            <a:r>
              <a:rPr lang="en-US" sz="2800" dirty="0" err="1"/>
              <a:t>error</a:t>
            </a:r>
            <a:r>
              <a:rPr lang="en-US" sz="2800" baseline="-25000" dirty="0" err="1"/>
              <a:t>train</a:t>
            </a:r>
            <a:r>
              <a:rPr lang="en-US" sz="2800" dirty="0"/>
              <a:t>(h)| ≤ </a:t>
            </a:r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/>
              <a:t> = </a:t>
            </a:r>
          </a:p>
          <a:p>
            <a:pPr marL="514350" indent="-514350">
              <a:buAutoNum type="arabicParenR" startAt="2"/>
            </a:pPr>
            <a:endParaRPr lang="en-US" sz="2800" dirty="0"/>
          </a:p>
          <a:p>
            <a:pPr marL="514350" indent="-514350">
              <a:buAutoNum type="arabicParenR" startAt="2"/>
            </a:pPr>
            <a:endParaRPr lang="en-US" sz="2000" dirty="0"/>
          </a:p>
          <a:p>
            <a:pPr marL="514350" indent="-514350">
              <a:buAutoNum type="arabicParenR" startAt="2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7"/>
          <a:stretch/>
        </p:blipFill>
        <p:spPr>
          <a:xfrm>
            <a:off x="5456016" y="3043549"/>
            <a:ext cx="1706785" cy="718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4801" y="3048001"/>
            <a:ext cx="2333241" cy="461665"/>
          </a:xfrm>
          <a:prstGeom prst="rect">
            <a:avLst/>
          </a:prstGeom>
          <a:noFill/>
          <a:ln>
            <a:solidFill>
              <a:srgbClr val="A8010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80101"/>
                </a:solidFill>
                <a:latin typeface="Calibri"/>
              </a:rPr>
              <a:t>Haussler’s bound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1" y="5827089"/>
            <a:ext cx="2486228" cy="461665"/>
          </a:xfrm>
          <a:prstGeom prst="rect">
            <a:avLst/>
          </a:prstGeom>
          <a:noFill/>
          <a:ln>
            <a:solidFill>
              <a:srgbClr val="A8010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A80101"/>
                </a:solidFill>
                <a:latin typeface="Calibri"/>
              </a:rPr>
              <a:t>Hoeffding’s</a:t>
            </a:r>
            <a:r>
              <a:rPr lang="en-US" sz="2400" dirty="0">
                <a:solidFill>
                  <a:srgbClr val="A80101"/>
                </a:solidFill>
                <a:latin typeface="Calibri"/>
              </a:rPr>
              <a:t> bound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A9202F-1D35-4DD5-A29F-B9151A510994}"/>
              </a:ext>
            </a:extLst>
          </p:cNvPr>
          <p:cNvGrpSpPr/>
          <p:nvPr/>
        </p:nvGrpSpPr>
        <p:grpSpPr>
          <a:xfrm>
            <a:off x="7530928" y="4708526"/>
            <a:ext cx="1917873" cy="869501"/>
            <a:chOff x="7530928" y="4708526"/>
            <a:chExt cx="1917873" cy="869501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313"/>
            <a:stretch/>
          </p:blipFill>
          <p:spPr bwMode="auto">
            <a:xfrm>
              <a:off x="7530928" y="4708526"/>
              <a:ext cx="1917873" cy="86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8" descr="latex-image-1.pdf">
              <a:extLst>
                <a:ext uri="{FF2B5EF4-FFF2-40B4-BE49-F238E27FC236}">
                  <a16:creationId xmlns:a16="http://schemas.microsoft.com/office/drawing/2014/main" id="{55201991-8544-4445-A5D0-19E6F227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350" y="4805344"/>
              <a:ext cx="110331" cy="183884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0DE5EA4-0A49-489E-B2F9-07594E32CB65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490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 bound and Bias-Variance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Equivalently, with probability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Fixed |H|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/>
              <a:t>	Training size</a:t>
            </a:r>
          </a:p>
          <a:p>
            <a:pPr marL="0" indent="0">
              <a:buNone/>
            </a:pPr>
            <a:r>
              <a:rPr lang="en-US" sz="2800" dirty="0"/>
              <a:t>	m small				</a:t>
            </a:r>
          </a:p>
          <a:p>
            <a:pPr marL="0" indent="0">
              <a:buNone/>
            </a:pPr>
            <a:r>
              <a:rPr lang="en-US" sz="2800" dirty="0"/>
              <a:t>	m large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9801" y="1600201"/>
            <a:ext cx="7140575" cy="468313"/>
            <a:chOff x="1447800" y="4953000"/>
            <a:chExt cx="7140575" cy="468313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7800" y="4953000"/>
              <a:ext cx="71405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6065525" y="5403870"/>
              <a:ext cx="1828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4" y="1723740"/>
            <a:ext cx="511277" cy="304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019800" y="4038600"/>
            <a:ext cx="0" cy="76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73257" y="4044952"/>
            <a:ext cx="0" cy="768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09538" y="5171220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67431" y="4800600"/>
            <a:ext cx="0" cy="129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46" y="1614469"/>
            <a:ext cx="1650687" cy="46335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Straight Connector 15"/>
          <p:cNvCxnSpPr/>
          <p:nvPr/>
        </p:nvCxnSpPr>
        <p:spPr>
          <a:xfrm>
            <a:off x="2652729" y="17526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19871" y="1738331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895601" y="2494042"/>
            <a:ext cx="6640513" cy="1462009"/>
            <a:chOff x="1371600" y="2494041"/>
            <a:chExt cx="6640513" cy="1462009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239" y="2494041"/>
              <a:ext cx="990600" cy="272445"/>
            </a:xfrm>
            <a:prstGeom prst="rect">
              <a:avLst/>
            </a:prstGeom>
          </p:spPr>
        </p:pic>
        <p:pic>
          <p:nvPicPr>
            <p:cNvPr id="14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2971800"/>
              <a:ext cx="6640513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333" y="3064639"/>
              <a:ext cx="135738" cy="22623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3" name="Rectangle 12"/>
          <p:cNvSpPr/>
          <p:nvPr/>
        </p:nvSpPr>
        <p:spPr>
          <a:xfrm>
            <a:off x="5562601" y="51917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1853" y="51917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56489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1930" y="56489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9AB927-D83F-46FB-B45A-458D41172632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44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 bound and Bias-Variance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Equivalently, with probability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Fixed m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/>
              <a:t>	Model class</a:t>
            </a:r>
          </a:p>
          <a:p>
            <a:pPr marL="0" indent="0">
              <a:buNone/>
            </a:pPr>
            <a:r>
              <a:rPr lang="en-US" sz="2800" dirty="0"/>
              <a:t>	|H| large (complex)				</a:t>
            </a:r>
          </a:p>
          <a:p>
            <a:pPr marL="0" indent="0">
              <a:buNone/>
            </a:pPr>
            <a:r>
              <a:rPr lang="en-US" sz="2800" dirty="0"/>
              <a:t>	|H| small (simple)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9801" y="1600201"/>
            <a:ext cx="7140575" cy="468313"/>
            <a:chOff x="1447800" y="4953000"/>
            <a:chExt cx="7140575" cy="468313"/>
          </a:xfrm>
        </p:grpSpPr>
        <p:pic>
          <p:nvPicPr>
            <p:cNvPr id="6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953000"/>
              <a:ext cx="71405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6065525" y="5403870"/>
              <a:ext cx="1828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4" y="1723740"/>
            <a:ext cx="511277" cy="304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019800" y="4038600"/>
            <a:ext cx="0" cy="76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73257" y="4044952"/>
            <a:ext cx="0" cy="768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09538" y="5171220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67431" y="4800600"/>
            <a:ext cx="0" cy="129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46" y="1614469"/>
            <a:ext cx="1650687" cy="46335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Straight Connector 15"/>
          <p:cNvCxnSpPr/>
          <p:nvPr/>
        </p:nvCxnSpPr>
        <p:spPr>
          <a:xfrm>
            <a:off x="2652729" y="17526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19871" y="1738331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895601" y="2494042"/>
            <a:ext cx="6640513" cy="1462009"/>
            <a:chOff x="1371600" y="2494041"/>
            <a:chExt cx="6640513" cy="1462009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239" y="2494041"/>
              <a:ext cx="990600" cy="272445"/>
            </a:xfrm>
            <a:prstGeom prst="rect">
              <a:avLst/>
            </a:prstGeom>
          </p:spPr>
        </p:pic>
        <p:pic>
          <p:nvPicPr>
            <p:cNvPr id="14" name="Picture 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2971800"/>
              <a:ext cx="6640513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333" y="3064639"/>
              <a:ext cx="135738" cy="22623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3" name="Rectangle 12"/>
          <p:cNvSpPr/>
          <p:nvPr/>
        </p:nvSpPr>
        <p:spPr>
          <a:xfrm>
            <a:off x="5562601" y="51917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61853" y="51917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5648980"/>
            <a:ext cx="91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large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1930" y="5648980"/>
            <a:ext cx="9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small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3DF4A9-1B22-4E71-84D9-9EB4E17DE643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29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Number of decision trees of depth k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1"/>
            <a:ext cx="83820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Recursive solution: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Given </a:t>
            </a:r>
            <a:r>
              <a:rPr lang="en-US" sz="2400" i="1" dirty="0"/>
              <a:t>n</a:t>
            </a:r>
            <a:r>
              <a:rPr lang="en-US" sz="2400" dirty="0"/>
              <a:t> </a:t>
            </a:r>
            <a:r>
              <a:rPr lang="en-US" sz="2400" b="1" dirty="0"/>
              <a:t>binary</a:t>
            </a:r>
            <a:r>
              <a:rPr lang="en-US" sz="2400" dirty="0"/>
              <a:t> attributes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 err="1"/>
              <a:t>H</a:t>
            </a:r>
            <a:r>
              <a:rPr lang="en-US" sz="2400" baseline="-25000" dirty="0" err="1"/>
              <a:t>k</a:t>
            </a:r>
            <a:r>
              <a:rPr lang="en-US" sz="2400" dirty="0"/>
              <a:t> = Number of </a:t>
            </a:r>
            <a:r>
              <a:rPr lang="en-US" sz="2400" b="1" dirty="0"/>
              <a:t>binary</a:t>
            </a:r>
            <a:r>
              <a:rPr lang="en-US" sz="2400" dirty="0"/>
              <a:t> decision trees of depth k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         2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	     (#choices of root attribute)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        *(# possible left </a:t>
            </a:r>
            <a:r>
              <a:rPr lang="en-US" sz="2400" dirty="0" err="1"/>
              <a:t>subtrees</a:t>
            </a:r>
            <a:r>
              <a:rPr lang="en-US" sz="2400" dirty="0"/>
              <a:t>)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	   *(# possible right </a:t>
            </a:r>
            <a:r>
              <a:rPr lang="en-US" sz="2400" dirty="0" err="1"/>
              <a:t>subtrees</a:t>
            </a:r>
            <a:r>
              <a:rPr lang="en-US" sz="2400" dirty="0"/>
              <a:t>)     = n * H</a:t>
            </a:r>
            <a:r>
              <a:rPr lang="en-US" sz="2400" baseline="-25000" dirty="0"/>
              <a:t>k-1</a:t>
            </a:r>
            <a:r>
              <a:rPr lang="en-US" sz="2400" dirty="0"/>
              <a:t> * H</a:t>
            </a:r>
            <a:r>
              <a:rPr lang="en-US" sz="2400" baseline="-25000" dirty="0"/>
              <a:t>k-1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endParaRPr lang="en-US" sz="2400" baseline="-25000" dirty="0"/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Write </a:t>
            </a:r>
            <a:r>
              <a:rPr lang="en-US" sz="2400" dirty="0" err="1"/>
              <a:t>L</a:t>
            </a:r>
            <a:r>
              <a:rPr lang="en-US" sz="2400" baseline="-25000" dirty="0" err="1"/>
              <a:t>k</a:t>
            </a:r>
            <a:r>
              <a:rPr lang="en-US" sz="2400" dirty="0"/>
              <a:t> = log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H</a:t>
            </a:r>
            <a:r>
              <a:rPr lang="en-US" sz="2400" baseline="-25000" dirty="0" err="1"/>
              <a:t>k</a:t>
            </a:r>
            <a:r>
              <a:rPr lang="en-US" sz="2400" baseline="-25000" dirty="0"/>
              <a:t>		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L</a:t>
            </a:r>
            <a:r>
              <a:rPr lang="en-US" sz="2400" baseline="-25000" dirty="0"/>
              <a:t>0</a:t>
            </a:r>
            <a:r>
              <a:rPr lang="en-US" sz="2400" dirty="0"/>
              <a:t> = 1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 err="1"/>
              <a:t>L</a:t>
            </a:r>
            <a:r>
              <a:rPr lang="en-US" sz="2400" baseline="-25000" dirty="0" err="1"/>
              <a:t>k</a:t>
            </a:r>
            <a:r>
              <a:rPr lang="en-US" sz="2400" dirty="0"/>
              <a:t> = log</a:t>
            </a:r>
            <a:r>
              <a:rPr lang="en-US" sz="2400" baseline="-25000" dirty="0"/>
              <a:t>2</a:t>
            </a:r>
            <a:r>
              <a:rPr lang="en-US" sz="2400" dirty="0"/>
              <a:t> n + 2L</a:t>
            </a:r>
            <a:r>
              <a:rPr lang="en-US" sz="2400" baseline="-25000" dirty="0"/>
              <a:t>k-1 </a:t>
            </a:r>
            <a:r>
              <a:rPr lang="en-US" sz="2400" dirty="0"/>
              <a:t>= log</a:t>
            </a:r>
            <a:r>
              <a:rPr lang="en-US" sz="2400" baseline="-25000" dirty="0"/>
              <a:t>2</a:t>
            </a:r>
            <a:r>
              <a:rPr lang="en-US" sz="2400" dirty="0"/>
              <a:t> n + 2(log</a:t>
            </a:r>
            <a:r>
              <a:rPr lang="en-US" sz="2400" baseline="-25000" dirty="0"/>
              <a:t>2</a:t>
            </a:r>
            <a:r>
              <a:rPr lang="en-US" sz="2400" dirty="0"/>
              <a:t> n + 2L</a:t>
            </a:r>
            <a:r>
              <a:rPr lang="en-US" sz="2400" baseline="-25000" dirty="0"/>
              <a:t>k-2</a:t>
            </a:r>
            <a:r>
              <a:rPr lang="en-US" sz="2400" dirty="0"/>
              <a:t>)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			    = log</a:t>
            </a:r>
            <a:r>
              <a:rPr lang="en-US" sz="2400" baseline="-25000" dirty="0"/>
              <a:t>2</a:t>
            </a:r>
            <a:r>
              <a:rPr lang="en-US" sz="2400" dirty="0"/>
              <a:t> n + 2log</a:t>
            </a:r>
            <a:r>
              <a:rPr lang="en-US" sz="2400" baseline="-25000" dirty="0"/>
              <a:t>2</a:t>
            </a:r>
            <a:r>
              <a:rPr lang="en-US" sz="2400" dirty="0"/>
              <a:t> n + 2</a:t>
            </a:r>
            <a:r>
              <a:rPr lang="en-US" sz="2400" baseline="30000" dirty="0"/>
              <a:t>2</a:t>
            </a:r>
            <a:r>
              <a:rPr lang="en-US" sz="2400" dirty="0"/>
              <a:t>log</a:t>
            </a:r>
            <a:r>
              <a:rPr lang="en-US" sz="2400" baseline="-25000" dirty="0"/>
              <a:t>2</a:t>
            </a:r>
            <a:r>
              <a:rPr lang="en-US" sz="2400" dirty="0"/>
              <a:t> n + … +2</a:t>
            </a:r>
            <a:r>
              <a:rPr lang="en-US" sz="2400" baseline="30000" dirty="0"/>
              <a:t>k-1</a:t>
            </a:r>
            <a:r>
              <a:rPr lang="en-US" sz="2400" dirty="0"/>
              <a:t>(log</a:t>
            </a:r>
            <a:r>
              <a:rPr lang="en-US" sz="2400" baseline="-25000" dirty="0"/>
              <a:t>2</a:t>
            </a:r>
            <a:r>
              <a:rPr lang="en-US" sz="2400" dirty="0"/>
              <a:t> n + 2L</a:t>
            </a:r>
            <a:r>
              <a:rPr lang="en-US" sz="2400" baseline="-25000" dirty="0"/>
              <a:t>0</a:t>
            </a:r>
            <a:r>
              <a:rPr lang="en-US" sz="2400" dirty="0"/>
              <a:t>) </a:t>
            </a:r>
            <a:endParaRPr lang="en-US" sz="2400" baseline="-25000" dirty="0"/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So </a:t>
            </a:r>
            <a:r>
              <a:rPr lang="en-US" sz="2400" dirty="0" err="1"/>
              <a:t>L</a:t>
            </a:r>
            <a:r>
              <a:rPr lang="en-US" sz="2400" baseline="-25000" dirty="0" err="1"/>
              <a:t>k</a:t>
            </a:r>
            <a:r>
              <a:rPr lang="en-US" sz="2400" dirty="0"/>
              <a:t> = (2</a:t>
            </a:r>
            <a:r>
              <a:rPr lang="en-US" sz="2400" baseline="30000" dirty="0"/>
              <a:t>k</a:t>
            </a:r>
            <a:r>
              <a:rPr lang="en-US" sz="2400" dirty="0"/>
              <a:t>-1)(1+log</a:t>
            </a:r>
            <a:r>
              <a:rPr lang="en-US" sz="2400" baseline="-25000" dirty="0"/>
              <a:t>2</a:t>
            </a:r>
            <a:r>
              <a:rPr lang="en-US" sz="2400" dirty="0"/>
              <a:t> n) +1</a:t>
            </a:r>
          </a:p>
        </p:txBody>
      </p:sp>
      <p:pic>
        <p:nvPicPr>
          <p:cNvPr id="107008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613" y="1428750"/>
            <a:ext cx="27987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191" y="1433531"/>
            <a:ext cx="135738" cy="2262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/>
          <p:cNvSpPr/>
          <p:nvPr/>
        </p:nvSpPr>
        <p:spPr>
          <a:xfrm>
            <a:off x="2002976" y="3029267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alibri"/>
              </a:rPr>
              <a:t>H</a:t>
            </a:r>
            <a:r>
              <a:rPr lang="en-US" sz="2400" baseline="-25000" dirty="0" err="1">
                <a:solidFill>
                  <a:prstClr val="black"/>
                </a:solidFill>
                <a:latin typeface="Calibri"/>
              </a:rPr>
              <a:t>k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1" y="2609925"/>
            <a:ext cx="77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H</a:t>
            </a:r>
            <a:r>
              <a:rPr lang="en-US" sz="2400" baseline="-25000" dirty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3F926-B131-4840-8EA9-FE3292D42D6F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30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083" grpId="0" build="p"/>
      <p:bldP spid="3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8686800" cy="1371600"/>
          </a:xfrm>
        </p:spPr>
        <p:txBody>
          <a:bodyPr/>
          <a:lstStyle/>
          <a:p>
            <a:r>
              <a:rPr lang="en-US" sz="4000" dirty="0"/>
              <a:t>PAC bound for decision trees of depth k</a:t>
            </a:r>
          </a:p>
        </p:txBody>
      </p:sp>
      <p:pic>
        <p:nvPicPr>
          <p:cNvPr id="107213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1524000"/>
            <a:ext cx="51831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2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00200" y="2286000"/>
            <a:ext cx="9296400" cy="4419600"/>
          </a:xfrm>
        </p:spPr>
        <p:txBody>
          <a:bodyPr>
            <a:normAutofit/>
          </a:bodyPr>
          <a:lstStyle/>
          <a:p>
            <a:r>
              <a:rPr lang="en-US" sz="3000" dirty="0"/>
              <a:t>Bad!!!</a:t>
            </a:r>
          </a:p>
          <a:p>
            <a:pPr lvl="1"/>
            <a:r>
              <a:rPr lang="en-US" sz="3000" dirty="0"/>
              <a:t>Number of points is exponential in depth k!</a:t>
            </a:r>
          </a:p>
          <a:p>
            <a:pPr lvl="1"/>
            <a:endParaRPr lang="en-US" sz="3000" dirty="0"/>
          </a:p>
          <a:p>
            <a:endParaRPr lang="en-US" sz="3000" dirty="0"/>
          </a:p>
          <a:p>
            <a:r>
              <a:rPr lang="en-US" sz="3000" dirty="0">
                <a:solidFill>
                  <a:srgbClr val="009900"/>
                </a:solidFill>
              </a:rPr>
              <a:t>But, for </a:t>
            </a:r>
            <a:r>
              <a:rPr lang="en-US" sz="3000" i="1" dirty="0">
                <a:solidFill>
                  <a:srgbClr val="009900"/>
                </a:solidFill>
              </a:rPr>
              <a:t>m</a:t>
            </a:r>
            <a:r>
              <a:rPr lang="en-US" sz="3000" dirty="0">
                <a:solidFill>
                  <a:srgbClr val="009900"/>
                </a:solidFill>
              </a:rPr>
              <a:t> data points, decision tree can’t get too big…</a:t>
            </a:r>
          </a:p>
        </p:txBody>
      </p:sp>
      <p:sp>
        <p:nvSpPr>
          <p:cNvPr id="1072133" name="Rectangle 5"/>
          <p:cNvSpPr>
            <a:spLocks noChangeArrowheads="1"/>
          </p:cNvSpPr>
          <p:nvPr/>
        </p:nvSpPr>
        <p:spPr bwMode="auto">
          <a:xfrm>
            <a:off x="1905000" y="5486400"/>
            <a:ext cx="944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EECE1"/>
              </a:buClr>
              <a:buSzPct val="75000"/>
            </a:pPr>
            <a:r>
              <a:rPr lang="en-US" sz="2700" b="1" dirty="0">
                <a:solidFill>
                  <a:srgbClr val="009900"/>
                </a:solidFill>
                <a:latin typeface="Calibri"/>
              </a:rPr>
              <a:t>Number of leaves never more than number data points</a:t>
            </a:r>
          </a:p>
        </p:txBody>
      </p:sp>
      <p:pic>
        <p:nvPicPr>
          <p:cNvPr id="8" name="Picture 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/>
          <a:srcRect l="54926" r="33102" b="-4032"/>
          <a:stretch/>
        </p:blipFill>
        <p:spPr bwMode="auto">
          <a:xfrm>
            <a:off x="7772401" y="1524000"/>
            <a:ext cx="620543" cy="57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6" cstate="print"/>
          <a:srcRect l="94184" b="-4032"/>
          <a:stretch/>
        </p:blipFill>
        <p:spPr bwMode="auto">
          <a:xfrm>
            <a:off x="8367570" y="1542481"/>
            <a:ext cx="301457" cy="57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524000"/>
            <a:ext cx="135738" cy="2262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3B2D27-AEDC-453D-8496-EDCFA855B9EA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882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-76200"/>
            <a:ext cx="8915400" cy="1371600"/>
          </a:xfrm>
        </p:spPr>
        <p:txBody>
          <a:bodyPr/>
          <a:lstStyle/>
          <a:p>
            <a:r>
              <a:rPr lang="en-US" sz="4000"/>
              <a:t>Number of decision trees with k leaves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71601"/>
            <a:ext cx="8458200" cy="4525963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 err="1"/>
              <a:t>H</a:t>
            </a:r>
            <a:r>
              <a:rPr lang="en-US" sz="2400" baseline="-25000" dirty="0" err="1"/>
              <a:t>k</a:t>
            </a:r>
            <a:r>
              <a:rPr lang="en-US" sz="2400" dirty="0"/>
              <a:t> = Number of binary decision trees with k leaves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H</a:t>
            </a:r>
            <a:r>
              <a:rPr lang="en-US" sz="2400" baseline="-25000" dirty="0"/>
              <a:t>1</a:t>
            </a:r>
            <a:r>
              <a:rPr lang="en-US" sz="2400" dirty="0"/>
              <a:t> =2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 err="1"/>
              <a:t>H</a:t>
            </a:r>
            <a:r>
              <a:rPr lang="en-US" sz="2400" baseline="-25000" dirty="0" err="1"/>
              <a:t>k</a:t>
            </a:r>
            <a:r>
              <a:rPr lang="en-US" sz="2400" dirty="0"/>
              <a:t> = (#choices of root attribute) *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       [(# left </a:t>
            </a:r>
            <a:r>
              <a:rPr lang="en-US" sz="2400" dirty="0" err="1"/>
              <a:t>subtrees</a:t>
            </a:r>
            <a:r>
              <a:rPr lang="en-US" sz="2400" dirty="0"/>
              <a:t> </a:t>
            </a:r>
            <a:r>
              <a:rPr lang="en-US" sz="2400" dirty="0" err="1"/>
              <a:t>wth</a:t>
            </a:r>
            <a:r>
              <a:rPr lang="en-US" sz="2400" dirty="0"/>
              <a:t> 1 leaf)*(# right </a:t>
            </a:r>
            <a:r>
              <a:rPr lang="en-US" sz="2400" dirty="0" err="1"/>
              <a:t>subtrees</a:t>
            </a:r>
            <a:r>
              <a:rPr lang="en-US" sz="2400" dirty="0"/>
              <a:t> </a:t>
            </a:r>
            <a:r>
              <a:rPr lang="en-US" sz="2400" dirty="0" err="1"/>
              <a:t>wth</a:t>
            </a:r>
            <a:r>
              <a:rPr lang="en-US" sz="2400" dirty="0"/>
              <a:t> k-1 leaves)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     + (# left </a:t>
            </a:r>
            <a:r>
              <a:rPr lang="en-US" sz="2400" dirty="0" err="1"/>
              <a:t>subtrees</a:t>
            </a:r>
            <a:r>
              <a:rPr lang="en-US" sz="2400" dirty="0"/>
              <a:t> </a:t>
            </a:r>
            <a:r>
              <a:rPr lang="en-US" sz="2400" dirty="0" err="1"/>
              <a:t>wth</a:t>
            </a:r>
            <a:r>
              <a:rPr lang="en-US" sz="2400" dirty="0"/>
              <a:t> 2 leaves)*(# right </a:t>
            </a:r>
            <a:r>
              <a:rPr lang="en-US" sz="2400" dirty="0" err="1"/>
              <a:t>subtrees</a:t>
            </a:r>
            <a:r>
              <a:rPr lang="en-US" sz="2400" dirty="0"/>
              <a:t> </a:t>
            </a:r>
            <a:r>
              <a:rPr lang="en-US" sz="2400" dirty="0" err="1"/>
              <a:t>wth</a:t>
            </a:r>
            <a:r>
              <a:rPr lang="en-US" sz="2400" dirty="0"/>
              <a:t> k-2 leaves)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     + …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     + (# left </a:t>
            </a:r>
            <a:r>
              <a:rPr lang="en-US" sz="2400" dirty="0" err="1"/>
              <a:t>subtrees</a:t>
            </a:r>
            <a:r>
              <a:rPr lang="en-US" sz="2400" dirty="0"/>
              <a:t> </a:t>
            </a:r>
            <a:r>
              <a:rPr lang="en-US" sz="2400" dirty="0" err="1"/>
              <a:t>wth</a:t>
            </a:r>
            <a:r>
              <a:rPr lang="en-US" sz="2400" dirty="0"/>
              <a:t> k-1 leaves)*(# right </a:t>
            </a:r>
            <a:r>
              <a:rPr lang="en-US" sz="2400" dirty="0" err="1"/>
              <a:t>subtrees</a:t>
            </a:r>
            <a:r>
              <a:rPr lang="en-US" sz="2400" dirty="0"/>
              <a:t> </a:t>
            </a:r>
            <a:r>
              <a:rPr lang="en-US" sz="2400" dirty="0" err="1"/>
              <a:t>wth</a:t>
            </a:r>
            <a:r>
              <a:rPr lang="en-US" sz="2400" dirty="0"/>
              <a:t> 1 leaf)]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 </a:t>
            </a:r>
          </a:p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US" sz="2400" dirty="0"/>
              <a:t>			         = n</a:t>
            </a:r>
            <a:r>
              <a:rPr lang="en-US" sz="2400" baseline="30000" dirty="0"/>
              <a:t>k-1</a:t>
            </a:r>
            <a:r>
              <a:rPr lang="en-US" sz="2400" dirty="0"/>
              <a:t> C</a:t>
            </a:r>
            <a:r>
              <a:rPr lang="en-US" sz="2400" baseline="-25000" dirty="0"/>
              <a:t>k-1		</a:t>
            </a:r>
            <a:r>
              <a:rPr lang="en-US" sz="2400" dirty="0"/>
              <a:t>(C</a:t>
            </a:r>
            <a:r>
              <a:rPr lang="en-US" sz="2400" baseline="-25000" dirty="0"/>
              <a:t>k-1</a:t>
            </a:r>
            <a:r>
              <a:rPr lang="en-US" sz="2400" dirty="0"/>
              <a:t> : Catalan Number)</a:t>
            </a:r>
            <a:endParaRPr lang="en-US" sz="2400" baseline="-25000" dirty="0"/>
          </a:p>
        </p:txBody>
      </p:sp>
      <p:pic>
        <p:nvPicPr>
          <p:cNvPr id="10741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895350"/>
            <a:ext cx="27987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4183" name="Text Box 7"/>
          <p:cNvSpPr txBox="1">
            <a:spLocks noChangeArrowheads="1"/>
          </p:cNvSpPr>
          <p:nvPr/>
        </p:nvSpPr>
        <p:spPr bwMode="auto">
          <a:xfrm>
            <a:off x="2068512" y="5410205"/>
            <a:ext cx="604679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Loose bound (using Sterling’s approximation):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62" y="4386690"/>
            <a:ext cx="2262438" cy="80206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38" y="5995502"/>
            <a:ext cx="2778563" cy="42831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75" y="909619"/>
            <a:ext cx="135738" cy="2262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BC96C4-87CB-4776-917D-4E0C170DFEF4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4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504482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zero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Realizable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low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Agnostic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</a:t>
            </a:r>
            <a:r>
              <a:rPr lang="en-US" b="1" dirty="0"/>
              <a:t>theoretical justification for regularization </a:t>
            </a:r>
            <a:r>
              <a:rPr lang="en-US" dirty="0"/>
              <a:t>to avoid overfitting?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(Structural Risk Minimization)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515D7-B0FD-4ADA-8FF2-F710C6CDF0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569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4525963"/>
          </a:xfrm>
        </p:spPr>
        <p:txBody>
          <a:bodyPr>
            <a:noAutofit/>
          </a:bodyPr>
          <a:lstStyle/>
          <a:p>
            <a:r>
              <a:rPr lang="en-US" sz="3000" dirty="0"/>
              <a:t>With k leaves</a:t>
            </a:r>
          </a:p>
          <a:p>
            <a:pPr marL="3657600" lvl="8" indent="0">
              <a:buNone/>
            </a:pPr>
            <a:endParaRPr lang="en-US" sz="3000" dirty="0"/>
          </a:p>
          <a:p>
            <a:pPr marL="3657600" lvl="8" indent="0">
              <a:lnSpc>
                <a:spcPct val="50000"/>
              </a:lnSpc>
              <a:buNone/>
            </a:pPr>
            <a:r>
              <a:rPr lang="en-US" sz="3000" dirty="0"/>
              <a:t>	                      </a:t>
            </a:r>
            <a:r>
              <a:rPr lang="en-US" sz="3000" dirty="0">
                <a:solidFill>
                  <a:srgbClr val="A80101"/>
                </a:solidFill>
              </a:rPr>
              <a:t>linear in k</a:t>
            </a:r>
            <a:endParaRPr lang="en-US" sz="3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000" dirty="0"/>
              <a:t>    number of points m is linear in #leaves</a:t>
            </a:r>
          </a:p>
          <a:p>
            <a:endParaRPr lang="en-US" sz="3000" dirty="0"/>
          </a:p>
          <a:p>
            <a:r>
              <a:rPr lang="en-US" sz="3000" dirty="0"/>
              <a:t>With depth k </a:t>
            </a:r>
          </a:p>
          <a:p>
            <a:pPr marL="0" lvl="8" indent="0">
              <a:lnSpc>
                <a:spcPct val="140000"/>
              </a:lnSpc>
              <a:buNone/>
            </a:pPr>
            <a:r>
              <a:rPr lang="en-US" sz="3000" dirty="0"/>
              <a:t>						 </a:t>
            </a:r>
            <a:r>
              <a:rPr lang="en-US" sz="3000" dirty="0">
                <a:solidFill>
                  <a:srgbClr val="A80101"/>
                </a:solidFill>
              </a:rPr>
              <a:t>exponential in k</a:t>
            </a:r>
            <a:endParaRPr lang="en-US" sz="3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3000" dirty="0"/>
              <a:t>    number of points m is exponential in depth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7874" y="4917604"/>
            <a:ext cx="4438259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log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H</a:t>
            </a:r>
            <a:r>
              <a:rPr lang="en-US" sz="3000" baseline="-25000" dirty="0" err="1">
                <a:solidFill>
                  <a:prstClr val="black"/>
                </a:solidFill>
                <a:latin typeface="Calibri"/>
              </a:rPr>
              <a:t>k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= (2</a:t>
            </a:r>
            <a:r>
              <a:rPr lang="en-US" sz="3000" baseline="30000" dirty="0">
                <a:solidFill>
                  <a:prstClr val="black"/>
                </a:solidFill>
                <a:latin typeface="Calibri"/>
              </a:rPr>
              <a:t>k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-1)(1+log</a:t>
            </a:r>
            <a:r>
              <a:rPr lang="en-US" sz="30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n) +1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2586750"/>
            <a:ext cx="4921445" cy="357046"/>
          </a:xfrm>
          <a:prstGeom prst="rect">
            <a:avLst/>
          </a:prstGeom>
        </p:spPr>
      </p:pic>
      <p:pic>
        <p:nvPicPr>
          <p:cNvPr id="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613" y="1428750"/>
            <a:ext cx="27987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62" y="1419262"/>
            <a:ext cx="135738" cy="2262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97ABEF-9B25-4168-B8EE-0DDA90E6F5A0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56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915400" cy="1371600"/>
          </a:xfrm>
        </p:spPr>
        <p:txBody>
          <a:bodyPr/>
          <a:lstStyle/>
          <a:p>
            <a:r>
              <a:rPr lang="en-US" sz="4000" dirty="0"/>
              <a:t>PAC bound for decision trees with k leaves – Bias-Variance revisited</a:t>
            </a:r>
          </a:p>
        </p:txBody>
      </p:sp>
      <p:pic>
        <p:nvPicPr>
          <p:cNvPr id="10762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014111"/>
            <a:ext cx="5867400" cy="86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828800" y="5675294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	k = m			 0		    large (~ &gt; ½)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	k &lt; m			&gt;0		    small (~ &lt;½)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2094" y="2238660"/>
            <a:ext cx="5214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With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prob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≥ 1-</a:t>
            </a:r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d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9800" y="4718050"/>
            <a:ext cx="6781800" cy="1925780"/>
            <a:chOff x="685800" y="4718050"/>
            <a:chExt cx="6781800" cy="192578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191000" y="4718050"/>
              <a:ext cx="0" cy="768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549519" y="4724400"/>
              <a:ext cx="0" cy="7683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5800" y="5719050"/>
              <a:ext cx="6781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43693" y="5348430"/>
              <a:ext cx="0" cy="12954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05" y="2085939"/>
            <a:ext cx="119278" cy="198796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Group 2"/>
          <p:cNvGrpSpPr/>
          <p:nvPr/>
        </p:nvGrpSpPr>
        <p:grpSpPr>
          <a:xfrm>
            <a:off x="1872094" y="3149011"/>
            <a:ext cx="8719707" cy="1506977"/>
            <a:chOff x="348093" y="3149010"/>
            <a:chExt cx="8719707" cy="1506977"/>
          </a:xfrm>
        </p:grpSpPr>
        <p:pic>
          <p:nvPicPr>
            <p:cNvPr id="1076229" name="Picture 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8523"/>
            <a:stretch/>
          </p:blipFill>
          <p:spPr bwMode="auto">
            <a:xfrm>
              <a:off x="1009773" y="3810000"/>
              <a:ext cx="3714627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037" y="3247384"/>
              <a:ext cx="2473763" cy="38133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48093" y="3149010"/>
              <a:ext cx="5214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With			       , we get</a:t>
              </a: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3810000"/>
              <a:ext cx="4292600" cy="845987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593" y="3882611"/>
              <a:ext cx="119278" cy="198796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770EA-BAE8-4610-AC8D-04E8523A0E06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548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8991600" cy="1371600"/>
          </a:xfrm>
        </p:spPr>
        <p:txBody>
          <a:bodyPr/>
          <a:lstStyle/>
          <a:p>
            <a:r>
              <a:rPr lang="en-US" sz="4000" dirty="0"/>
              <a:t>What did we learn from decision trees?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0"/>
            <a:ext cx="8382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Moral of the story:</a:t>
            </a:r>
          </a:p>
          <a:p>
            <a:endParaRPr lang="en-US" sz="2800" dirty="0"/>
          </a:p>
          <a:p>
            <a:pPr>
              <a:buFont typeface="Wingdings" pitchFamily="-112" charset="2"/>
              <a:buNone/>
            </a:pPr>
            <a:r>
              <a:rPr lang="en-US" sz="2800" dirty="0"/>
              <a:t>	</a:t>
            </a:r>
            <a:r>
              <a:rPr lang="en-US" sz="2800" dirty="0">
                <a:solidFill>
                  <a:srgbClr val="A80101"/>
                </a:solidFill>
              </a:rPr>
              <a:t>Complexity of learning not measured in terms of size of model space, but in maximum </a:t>
            </a:r>
            <a:r>
              <a:rPr lang="en-US" sz="2800" i="1" dirty="0">
                <a:solidFill>
                  <a:srgbClr val="A80101"/>
                </a:solidFill>
              </a:rPr>
              <a:t>number of points</a:t>
            </a:r>
            <a:r>
              <a:rPr lang="en-US" sz="2800" dirty="0">
                <a:solidFill>
                  <a:srgbClr val="A80101"/>
                </a:solidFill>
              </a:rPr>
              <a:t> that allows consistent classification</a:t>
            </a:r>
          </a:p>
          <a:p>
            <a:pPr>
              <a:buFont typeface="Wingdings" pitchFamily="-112" charset="2"/>
              <a:buNone/>
            </a:pPr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3E6D1-BFEE-4DC9-9793-029D277171A7}"/>
              </a:ext>
            </a:extLst>
          </p:cNvPr>
          <p:cNvSpPr txBox="1"/>
          <p:nvPr/>
        </p:nvSpPr>
        <p:spPr>
          <a:xfrm>
            <a:off x="406400" y="6444734"/>
            <a:ext cx="531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Aarti Singh and Carlos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Guestrin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7686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14761" y="3446971"/>
          <a:ext cx="7391398" cy="3022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Complexity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8" y="1191405"/>
            <a:ext cx="7591245" cy="121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61" y="3969979"/>
            <a:ext cx="1266467" cy="34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1925" y="3063836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Realizable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18" y="3078018"/>
            <a:ext cx="1846052" cy="4244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200" dirty="0">
                <a:solidFill>
                  <a:prstClr val="black"/>
                </a:solidFill>
                <a:latin typeface="Candara"/>
              </a:rPr>
              <a:t>Agnostic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4551" y="2562562"/>
            <a:ext cx="4321344" cy="3710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2200" b="1" dirty="0">
                <a:solidFill>
                  <a:prstClr val="black"/>
                </a:solidFill>
                <a:latin typeface="Candara"/>
              </a:rPr>
              <a:t>Four Cases we care about…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46CE8-23FE-884C-B0D3-249D867A1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08"/>
          <a:stretch/>
        </p:blipFill>
        <p:spPr>
          <a:xfrm>
            <a:off x="3234819" y="3715480"/>
            <a:ext cx="7095108" cy="109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A7006-A21B-46B8-BAEC-B2496D2D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5432147"/>
            <a:ext cx="1500998" cy="347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152932-D668-44B9-B26D-53763D647F4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7727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t="13260" r="454" b="4990"/>
          <a:stretch/>
        </p:blipFill>
        <p:spPr>
          <a:xfrm>
            <a:off x="1515877" y="1091771"/>
            <a:ext cx="9160245" cy="5609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46" y="34091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Model for Supervised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261" y="6447027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Nina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Balcan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9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Classification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Optimal classifier: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But why?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Goal: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r="-1739" b="-150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845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 function: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Classification: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0,1 loss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arbitrary loss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Regression: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964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Classification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b="0" dirty="0"/>
                  <a:t>Expected loss is also called risk: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For 0,1 loss classification, risk is also error: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48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72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9904" y="6235547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defTabSz="457200"/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81202" y="2754930"/>
            <a:ext cx="6047117" cy="6180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andara"/>
              </a:rPr>
              <a:t>2. Train Error (aka. </a:t>
            </a:r>
            <a:r>
              <a:rPr lang="en-US" b="1" dirty="0">
                <a:solidFill>
                  <a:prstClr val="black"/>
                </a:solidFill>
                <a:latin typeface="Candara"/>
              </a:rPr>
              <a:t>empirical risk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1201" y="1256284"/>
            <a:ext cx="6047117" cy="6180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andara"/>
              </a:rPr>
              <a:t>1. True Error (aka. </a:t>
            </a:r>
            <a:r>
              <a:rPr lang="en-US" b="1" dirty="0">
                <a:solidFill>
                  <a:prstClr val="black"/>
                </a:solidFill>
                <a:latin typeface="Candara"/>
              </a:rPr>
              <a:t>expected risk</a:t>
            </a:r>
            <a:r>
              <a:rPr lang="en-US" dirty="0">
                <a:solidFill>
                  <a:prstClr val="black"/>
                </a:solidFill>
                <a:latin typeface="Candara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 rot="1108571">
            <a:off x="7343397" y="2029036"/>
            <a:ext cx="2916034" cy="1214600"/>
            <a:chOff x="5579910" y="2147631"/>
            <a:chExt cx="2916034" cy="1214600"/>
          </a:xfrm>
        </p:grpSpPr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solidFill>
                    <a:prstClr val="black"/>
                  </a:solidFill>
                  <a:latin typeface="Candara"/>
                </a:rPr>
                <a:t>This quantity is always </a:t>
              </a:r>
              <a:r>
                <a:rPr lang="en-US" b="1" dirty="0">
                  <a:solidFill>
                    <a:prstClr val="black"/>
                  </a:solidFill>
                  <a:latin typeface="Candara"/>
                </a:rPr>
                <a:t>unknown</a:t>
              </a:r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42717" y="1293962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defTabSz="457200"/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9638" y="1932317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defTabSz="457200"/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16" name="Group 15"/>
          <p:cNvGrpSpPr/>
          <p:nvPr/>
        </p:nvGrpSpPr>
        <p:grpSpPr>
          <a:xfrm rot="1108571">
            <a:off x="7343398" y="3662340"/>
            <a:ext cx="2916034" cy="1214600"/>
            <a:chOff x="5579910" y="2147631"/>
            <a:chExt cx="2916034" cy="1214600"/>
          </a:xfrm>
        </p:grpSpPr>
        <p:sp>
          <p:nvSpPr>
            <p:cNvPr id="17" name="Content Placeholder 5"/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solidFill>
                    <a:prstClr val="black"/>
                  </a:solidFill>
                  <a:latin typeface="Candara"/>
                </a:rPr>
                <a:t>We can </a:t>
              </a:r>
              <a:r>
                <a:rPr lang="en-US" b="1" dirty="0">
                  <a:solidFill>
                    <a:prstClr val="black"/>
                  </a:solidFill>
                  <a:latin typeface="Candara"/>
                </a:rPr>
                <a:t>measure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 this on the training data</a:t>
              </a:r>
              <a:endParaRPr lang="en-US" b="1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Left Arrow 17"/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47" y="3390747"/>
            <a:ext cx="4563475" cy="2487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46" y="2087987"/>
            <a:ext cx="3970803" cy="3302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670" y="6026847"/>
            <a:ext cx="7065269" cy="5754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565E9-E4EC-462C-992D-74CD1C455916}"/>
              </a:ext>
            </a:extLst>
          </p:cNvPr>
          <p:cNvSpPr txBox="1"/>
          <p:nvPr/>
        </p:nvSpPr>
        <p:spPr>
          <a:xfrm rot="16200000">
            <a:off x="10044508" y="3910005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2548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/ SLT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13" y="1364485"/>
            <a:ext cx="7585100" cy="4484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0DE14-58D8-4214-B18B-CAD8A4AC663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846107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error}_{true}(h)&gt;\epsilon) \leq |H| e^{-m\epsilon}&#10;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89"/>
  <p:tag name="PICTUREFILESIZE" val="143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m \geq {\frac{\ln 2}{2\epsilon^2} &#10;\left( (2^k -1)(1+\log_2 n) + 1 + \ln \frac{1}{\delta}\right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221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m \geq {\frac{1}{2\epsilon^2} &#10;\left( \ln |H| + \ln \frac{1}{\delta}\right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3"/>
  <p:tag name="PICTUREFILESIZE" val="117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m \geq {\frac{1}{2\epsilon^2} &#10;\left( \ln |H| + \ln \frac{1}{\delta}\right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3"/>
  <p:tag name="PICTUREFILESIZE" val="117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(k-1)\ln n + (2k-1)\ln (k+1)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673"/>
  <p:tag name="PICTUREFILESIZE" val="364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\left(\mbox{error}_{true}(h) - \mbox{error}_{train}(h) &gt; \epsilon\right) \leq |H|e^{-2m\epsilon^2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57"/>
  <p:tag name="PICTUREFILESIZE" val="210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mbox{error}_{true}(h) \leq \mbox{error}_{train}(h) + \sqrt{\frac{ &#10;\ln |H| + \ln \frac{1}{\delta}}{2m}}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25"/>
  <p:tag name="PICTUREFILESIZE" val="25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\left(\mbox{error}_{true}(h) - \mbox{error}_{train}(h) &gt; \epsilon\right) \leq |H|e^{-2m\epsilon^2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57"/>
  <p:tag name="PICTUREFILESIZE" val="2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m \geq {\frac{1}{2\epsilon^2} &#10;\left( \ln |H| + \ln \frac{1}{\delta}\right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3"/>
  <p:tag name="PICTUREFILESIZE" val="117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m \geq {\frac{\ln 2}{2\epsilon^2} &#10;\left( (2^k -1)(1+\log_2 n) + 1 + \ln \frac{1}{\delta}\right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221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m \geq {\frac{\ln 2}{2\epsilon^2} &#10;\left( (2^k -1)(1+\log_2 n) + 1 + \ln \frac{1}{\delta}\right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221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22733</TotalTime>
  <Words>1632</Words>
  <Application>Microsoft Office PowerPoint</Application>
  <PresentationFormat>Widescreen</PresentationFormat>
  <Paragraphs>271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Wingdings</vt:lpstr>
      <vt:lpstr>Symbol</vt:lpstr>
      <vt:lpstr>Candara</vt:lpstr>
      <vt:lpstr>Arial</vt:lpstr>
      <vt:lpstr>Calibri Light</vt:lpstr>
      <vt:lpstr>Calibri</vt:lpstr>
      <vt:lpstr>Cambria Math</vt:lpstr>
      <vt:lpstr>Office Theme</vt:lpstr>
      <vt:lpstr>1_Office Theme</vt:lpstr>
      <vt:lpstr>2_Office Theme</vt:lpstr>
      <vt:lpstr>Announcements</vt:lpstr>
      <vt:lpstr>Introduction to  Machine Learning</vt:lpstr>
      <vt:lpstr>Questions For Today</vt:lpstr>
      <vt:lpstr>Model for Supervised Learning</vt:lpstr>
      <vt:lpstr>Optimal Classification Function</vt:lpstr>
      <vt:lpstr>Loss Functions</vt:lpstr>
      <vt:lpstr>Optimal Classification Function</vt:lpstr>
      <vt:lpstr>Two Types of Error</vt:lpstr>
      <vt:lpstr>PAC / SLT Model</vt:lpstr>
      <vt:lpstr>Three Hypotheses of Interest</vt:lpstr>
      <vt:lpstr>Piazza Poll 1</vt:lpstr>
      <vt:lpstr>PAC Learning</vt:lpstr>
      <vt:lpstr>PAC Learning</vt:lpstr>
      <vt:lpstr>PAC Learning</vt:lpstr>
      <vt:lpstr>PAC Learning</vt:lpstr>
      <vt:lpstr>Sample Complexity Results</vt:lpstr>
      <vt:lpstr>PAC Learning</vt:lpstr>
      <vt:lpstr>PAC Learning</vt:lpstr>
      <vt:lpstr>Sample Complexity Results</vt:lpstr>
      <vt:lpstr>Piazza Poll 2</vt:lpstr>
      <vt:lpstr>Sample Complexity Results</vt:lpstr>
      <vt:lpstr>Sample Complexity Results</vt:lpstr>
      <vt:lpstr>Using a PAC bound</vt:lpstr>
      <vt:lpstr>Summary of PAC bounds for finite model classes</vt:lpstr>
      <vt:lpstr>PAC bound and Bias-Variance tradeoff</vt:lpstr>
      <vt:lpstr>PAC bound and Bias-Variance tradeoff</vt:lpstr>
      <vt:lpstr>Number of decision trees of depth k</vt:lpstr>
      <vt:lpstr>PAC bound for decision trees of depth k</vt:lpstr>
      <vt:lpstr>Number of decision trees with k leaves</vt:lpstr>
      <vt:lpstr>Number of decision trees</vt:lpstr>
      <vt:lpstr>PAC bound for decision trees with k leaves – Bias-Variance revisited</vt:lpstr>
      <vt:lpstr>What did we learn from decision trees?</vt:lpstr>
      <vt:lpstr>Sample Complexity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881</cp:revision>
  <cp:lastPrinted>2020-03-04T16:45:08Z</cp:lastPrinted>
  <dcterms:created xsi:type="dcterms:W3CDTF">2018-10-11T11:39:27Z</dcterms:created>
  <dcterms:modified xsi:type="dcterms:W3CDTF">2020-04-22T16:30:28Z</dcterms:modified>
</cp:coreProperties>
</file>