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2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0"/>
  </p:notesMasterIdLst>
  <p:sldIdLst>
    <p:sldId id="1017" r:id="rId2"/>
    <p:sldId id="256" r:id="rId3"/>
    <p:sldId id="1377" r:id="rId4"/>
    <p:sldId id="1018" r:id="rId5"/>
    <p:sldId id="1272" r:id="rId6"/>
    <p:sldId id="1379" r:id="rId7"/>
    <p:sldId id="1380" r:id="rId8"/>
    <p:sldId id="1382" r:id="rId9"/>
    <p:sldId id="1381" r:id="rId10"/>
    <p:sldId id="262" r:id="rId11"/>
    <p:sldId id="1383" r:id="rId12"/>
    <p:sldId id="1385" r:id="rId13"/>
    <p:sldId id="1384" r:id="rId14"/>
    <p:sldId id="1390" r:id="rId15"/>
    <p:sldId id="1386" r:id="rId16"/>
    <p:sldId id="1387" r:id="rId17"/>
    <p:sldId id="1388" r:id="rId18"/>
    <p:sldId id="1389" r:id="rId19"/>
  </p:sldIdLst>
  <p:sldSz cx="12192000" cy="6858000"/>
  <p:notesSz cx="9296400" cy="70104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alibri Light" panose="020F0302020204030204" pitchFamily="34" charset="0"/>
      <p:regular r:id="rId25"/>
      <p:italic r:id="rId26"/>
    </p:embeddedFont>
    <p:embeddedFont>
      <p:font typeface="Cambria Math" panose="02040503050406030204" pitchFamily="18" charset="0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 Virtue" initials="PV" lastIdx="1" clrIdx="0">
    <p:extLst>
      <p:ext uri="{19B8F6BF-5375-455C-9EA6-DF929625EA0E}">
        <p15:presenceInfo xmlns:p15="http://schemas.microsoft.com/office/powerpoint/2012/main" userId="aff125923c563214" providerId="Windows Live"/>
      </p:ext>
    </p:extLst>
  </p:cmAuthor>
  <p:cmAuthor id="2" name="Patrick Virtue" initials="PV" lastIdx="1" clrIdx="1">
    <p:extLst>
      <p:ext uri="{19B8F6BF-5375-455C-9EA6-DF929625EA0E}">
        <p15:presenceInfo xmlns:p15="http://schemas.microsoft.com/office/powerpoint/2012/main" userId="Patrick Virtu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57" autoAdjust="0"/>
    <p:restoredTop sz="89804" autoAdjust="0"/>
  </p:normalViewPr>
  <p:slideViewPr>
    <p:cSldViewPr snapToGrid="0">
      <p:cViewPr varScale="1">
        <p:scale>
          <a:sx n="81" d="100"/>
          <a:sy n="81" d="100"/>
        </p:scale>
        <p:origin x="150" y="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BF5E2F-2EA4-4BED-BDB7-3263066D10D9}" type="datetimeFigureOut">
              <a:rPr lang="en-US" smtClean="0"/>
              <a:t>4/20/2020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5"/>
            <a:ext cx="7437120" cy="276034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1C2587-C0BF-41B9-B0FA-D76263C040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34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2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C2587-C0BF-41B9-B0FA-D76263C040D8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03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62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4/20/2020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74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4/20/2020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803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55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4/20/2020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834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4/20/2020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013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4/20/2020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63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4/20/2020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17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4/20/2020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12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4/20/2020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76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4/20/2020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4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2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3.xml"/><Relationship Id="rId7" Type="http://schemas.openxmlformats.org/officeDocument/2006/relationships/image" Target="../media/image9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14.png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17.png"/><Relationship Id="rId5" Type="http://schemas.openxmlformats.org/officeDocument/2006/relationships/image" Target="../media/image8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8.png"/><Relationship Id="rId5" Type="http://schemas.openxmlformats.org/officeDocument/2006/relationships/image" Target="../media/image18.png"/><Relationship Id="rId10" Type="http://schemas.openxmlformats.org/officeDocument/2006/relationships/image" Target="../media/image21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4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23.png"/><Relationship Id="rId5" Type="http://schemas.openxmlformats.org/officeDocument/2006/relationships/image" Target="../media/image8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8" y="1113178"/>
            <a:ext cx="11242737" cy="5495689"/>
          </a:xfrm>
        </p:spPr>
        <p:txBody>
          <a:bodyPr/>
          <a:lstStyle/>
          <a:p>
            <a:r>
              <a:rPr lang="en-US" dirty="0"/>
              <a:t>Assignments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HW10 (programming + “written”)</a:t>
            </a:r>
          </a:p>
          <a:p>
            <a:pPr marL="917575" lvl="2" indent="-457200"/>
            <a:r>
              <a:rPr lang="en-US" sz="2800" dirty="0"/>
              <a:t>Due Thu 4/30, 11:59 pm</a:t>
            </a:r>
          </a:p>
          <a:p>
            <a:endParaRPr lang="en-US" dirty="0"/>
          </a:p>
          <a:p>
            <a:endParaRPr lang="en-US" dirty="0"/>
          </a:p>
          <a:p>
            <a:pPr lvl="2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668471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1975301" y="2757176"/>
                <a:ext cx="5667770" cy="29238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259"/>
                <a:r>
                  <a:rPr lang="en-US" sz="2200" dirty="0">
                    <a:solidFill>
                      <a:prstClr val="black"/>
                    </a:solidFill>
                    <a:latin typeface="Calibri"/>
                  </a:rPr>
                  <a:t>Model X and Y as random variables</a:t>
                </a:r>
              </a:p>
              <a:p>
                <a:pPr defTabSz="914259"/>
                <a:endParaRPr lang="en-US" sz="2200" dirty="0">
                  <a:solidFill>
                    <a:prstClr val="black"/>
                  </a:solidFill>
                  <a:latin typeface="Calibri"/>
                </a:endParaRPr>
              </a:p>
              <a:p>
                <a:pPr defTabSz="914259"/>
                <a:endParaRPr lang="en-US" sz="2200" dirty="0">
                  <a:solidFill>
                    <a:prstClr val="black"/>
                  </a:solidFill>
                  <a:latin typeface="Calibri"/>
                </a:endParaRPr>
              </a:p>
              <a:p>
                <a:pPr defTabSz="914259"/>
                <a:endParaRPr lang="en-US" sz="2200" dirty="0">
                  <a:solidFill>
                    <a:prstClr val="black"/>
                  </a:solidFill>
                  <a:latin typeface="Calibri"/>
                </a:endParaRPr>
              </a:p>
              <a:p>
                <a:pPr defTabSz="914259"/>
                <a:endParaRPr lang="en-US" sz="2200" dirty="0">
                  <a:solidFill>
                    <a:prstClr val="black"/>
                  </a:solidFill>
                  <a:latin typeface="Calibri"/>
                </a:endParaRPr>
              </a:p>
              <a:p>
                <a:pPr defTabSz="914259"/>
                <a:endParaRPr lang="en-US" sz="2200" dirty="0">
                  <a:solidFill>
                    <a:prstClr val="black"/>
                  </a:solidFill>
                  <a:latin typeface="Calibri"/>
                </a:endParaRPr>
              </a:p>
              <a:p>
                <a:pPr defTabSz="914259"/>
                <a:endParaRPr lang="en-US" sz="2200" dirty="0">
                  <a:solidFill>
                    <a:prstClr val="black"/>
                  </a:solidFill>
                  <a:latin typeface="Calibri"/>
                </a:endParaRPr>
              </a:p>
              <a:p>
                <a:pPr defTabSz="914259"/>
                <a:endParaRPr lang="en-US" sz="800" dirty="0">
                  <a:solidFill>
                    <a:prstClr val="black"/>
                  </a:solidFill>
                  <a:latin typeface="Calibri"/>
                </a:endParaRPr>
              </a:p>
              <a:p>
                <a:pPr defTabSz="914259"/>
                <a:r>
                  <a:rPr lang="en-US" sz="2200" dirty="0">
                    <a:solidFill>
                      <a:prstClr val="black"/>
                    </a:solidFill>
                    <a:latin typeface="Calibri"/>
                  </a:rPr>
                  <a:t>For a given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>
                    <a:solidFill>
                      <a:prstClr val="black"/>
                    </a:solidFill>
                    <a:latin typeface="Calibri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2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>
                    <a:solidFill>
                      <a:prstClr val="black"/>
                    </a:solidFill>
                    <a:latin typeface="Calibri"/>
                  </a:rPr>
                  <a:t> = label Y which is more likely</a:t>
                </a: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5301" y="2757176"/>
                <a:ext cx="5667770" cy="2923877"/>
              </a:xfrm>
              <a:prstGeom prst="rect">
                <a:avLst/>
              </a:prstGeom>
              <a:blipFill>
                <a:blip r:embed="rId5"/>
                <a:stretch>
                  <a:fillRect l="-1398" t="-1250" r="-645"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Classification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47300" y="5913128"/>
            <a:ext cx="2133600" cy="365125"/>
          </a:xfrm>
          <a:prstGeom prst="rect">
            <a:avLst/>
          </a:prstGeom>
        </p:spPr>
        <p:txBody>
          <a:bodyPr vert="horz" lIns="91425" tIns="45713" rIns="91425" bIns="45713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8D0CB8-6FBF-4962-B578-A320F47C1A7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85592" y="1537976"/>
            <a:ext cx="9145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259"/>
            <a:r>
              <a:rPr lang="en-US" sz="2200" dirty="0">
                <a:solidFill>
                  <a:srgbClr val="008A3E"/>
                </a:solidFill>
                <a:latin typeface="Calibri"/>
              </a:rPr>
              <a:t>Sports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981922" y="994943"/>
            <a:ext cx="104661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259"/>
            <a:r>
              <a:rPr lang="en-US" sz="2200" dirty="0">
                <a:solidFill>
                  <a:srgbClr val="FF0000"/>
                </a:solidFill>
                <a:latin typeface="Calibri"/>
              </a:rPr>
              <a:t>Science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740230" y="3290575"/>
            <a:ext cx="4842640" cy="1870772"/>
            <a:chOff x="2209800" y="3733800"/>
            <a:chExt cx="4842640" cy="1870772"/>
          </a:xfrm>
        </p:grpSpPr>
        <p:pic>
          <p:nvPicPr>
            <p:cNvPr id="38" name="Picture 37" descr="txp_fi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6" cstate="print"/>
            <a:srcRect l="33996" r="35407" b="53149"/>
            <a:stretch>
              <a:fillRect/>
            </a:stretch>
          </p:blipFill>
          <p:spPr bwMode="auto">
            <a:xfrm>
              <a:off x="2209800" y="3733800"/>
              <a:ext cx="1371600" cy="304800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39" name="Picture 38" descr="txp_fi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6" cstate="print"/>
            <a:srcRect l="33996" r="35407" b="53149"/>
            <a:stretch>
              <a:fillRect/>
            </a:stretch>
          </p:blipFill>
          <p:spPr bwMode="auto">
            <a:xfrm>
              <a:off x="5680840" y="3809999"/>
              <a:ext cx="1371600" cy="304800"/>
            </a:xfrm>
            <a:prstGeom prst="rect">
              <a:avLst/>
            </a:prstGeom>
            <a:noFill/>
            <a:ln/>
            <a:effectLst/>
          </p:spPr>
        </p:pic>
        <p:grpSp>
          <p:nvGrpSpPr>
            <p:cNvPr id="42" name="Group 41"/>
            <p:cNvGrpSpPr/>
            <p:nvPr/>
          </p:nvGrpSpPr>
          <p:grpSpPr>
            <a:xfrm>
              <a:off x="2537892" y="4049484"/>
              <a:ext cx="3733721" cy="1555088"/>
              <a:chOff x="1905000" y="3059668"/>
              <a:chExt cx="3733721" cy="1555088"/>
            </a:xfrm>
          </p:grpSpPr>
          <p:sp>
            <p:nvSpPr>
              <p:cNvPr id="43" name="Freeform 311"/>
              <p:cNvSpPr>
                <a:spLocks/>
              </p:cNvSpPr>
              <p:nvPr/>
            </p:nvSpPr>
            <p:spPr bwMode="auto">
              <a:xfrm rot="21401483">
                <a:off x="2431776" y="3273006"/>
                <a:ext cx="3157756" cy="1071639"/>
              </a:xfrm>
              <a:custGeom>
                <a:avLst/>
                <a:gdLst>
                  <a:gd name="connsiteX0" fmla="*/ 0 w 10000"/>
                  <a:gd name="connsiteY0" fmla="*/ 9463 h 9635"/>
                  <a:gd name="connsiteX1" fmla="*/ 2434 w 10000"/>
                  <a:gd name="connsiteY1" fmla="*/ 4864 h 9635"/>
                  <a:gd name="connsiteX2" fmla="*/ 3677 w 10000"/>
                  <a:gd name="connsiteY2" fmla="*/ 1080 h 9635"/>
                  <a:gd name="connsiteX3" fmla="*/ 5740 w 10000"/>
                  <a:gd name="connsiteY3" fmla="*/ 1149 h 9635"/>
                  <a:gd name="connsiteX4" fmla="*/ 8132 w 10000"/>
                  <a:gd name="connsiteY4" fmla="*/ 7972 h 9635"/>
                  <a:gd name="connsiteX5" fmla="*/ 10000 w 10000"/>
                  <a:gd name="connsiteY5" fmla="*/ 9635 h 9635"/>
                  <a:gd name="connsiteX0" fmla="*/ 0 w 10000"/>
                  <a:gd name="connsiteY0" fmla="*/ 9238 h 9417"/>
                  <a:gd name="connsiteX1" fmla="*/ 2434 w 10000"/>
                  <a:gd name="connsiteY1" fmla="*/ 4465 h 9417"/>
                  <a:gd name="connsiteX2" fmla="*/ 3677 w 10000"/>
                  <a:gd name="connsiteY2" fmla="*/ 538 h 9417"/>
                  <a:gd name="connsiteX3" fmla="*/ 8132 w 10000"/>
                  <a:gd name="connsiteY3" fmla="*/ 7691 h 9417"/>
                  <a:gd name="connsiteX4" fmla="*/ 10000 w 10000"/>
                  <a:gd name="connsiteY4" fmla="*/ 9417 h 9417"/>
                  <a:gd name="connsiteX0" fmla="*/ 0 w 10000"/>
                  <a:gd name="connsiteY0" fmla="*/ 10115 h 10305"/>
                  <a:gd name="connsiteX1" fmla="*/ 2434 w 10000"/>
                  <a:gd name="connsiteY1" fmla="*/ 5046 h 10305"/>
                  <a:gd name="connsiteX2" fmla="*/ 3677 w 10000"/>
                  <a:gd name="connsiteY2" fmla="*/ 876 h 10305"/>
                  <a:gd name="connsiteX3" fmla="*/ 10000 w 10000"/>
                  <a:gd name="connsiteY3" fmla="*/ 10305 h 10305"/>
                  <a:gd name="connsiteX0" fmla="*/ 0 w 10000"/>
                  <a:gd name="connsiteY0" fmla="*/ 8521 h 8711"/>
                  <a:gd name="connsiteX1" fmla="*/ 2434 w 10000"/>
                  <a:gd name="connsiteY1" fmla="*/ 3452 h 8711"/>
                  <a:gd name="connsiteX2" fmla="*/ 4783 w 10000"/>
                  <a:gd name="connsiteY2" fmla="*/ 876 h 8711"/>
                  <a:gd name="connsiteX3" fmla="*/ 10000 w 10000"/>
                  <a:gd name="connsiteY3" fmla="*/ 8711 h 8711"/>
                  <a:gd name="connsiteX0" fmla="*/ 0 w 9652"/>
                  <a:gd name="connsiteY0" fmla="*/ 11031 h 11031"/>
                  <a:gd name="connsiteX1" fmla="*/ 2434 w 9652"/>
                  <a:gd name="connsiteY1" fmla="*/ 5212 h 11031"/>
                  <a:gd name="connsiteX2" fmla="*/ 4783 w 9652"/>
                  <a:gd name="connsiteY2" fmla="*/ 2255 h 11031"/>
                  <a:gd name="connsiteX3" fmla="*/ 9652 w 9652"/>
                  <a:gd name="connsiteY3" fmla="*/ 2255 h 11031"/>
                  <a:gd name="connsiteX0" fmla="*/ 0 w 10000"/>
                  <a:gd name="connsiteY0" fmla="*/ 10000 h 10000"/>
                  <a:gd name="connsiteX1" fmla="*/ 2522 w 10000"/>
                  <a:gd name="connsiteY1" fmla="*/ 4725 h 10000"/>
                  <a:gd name="connsiteX2" fmla="*/ 4955 w 10000"/>
                  <a:gd name="connsiteY2" fmla="*/ 2044 h 10000"/>
                  <a:gd name="connsiteX3" fmla="*/ 10000 w 10000"/>
                  <a:gd name="connsiteY3" fmla="*/ 2044 h 10000"/>
                  <a:gd name="connsiteX0" fmla="*/ 0 w 10000"/>
                  <a:gd name="connsiteY0" fmla="*/ 10000 h 10000"/>
                  <a:gd name="connsiteX1" fmla="*/ 2522 w 10000"/>
                  <a:gd name="connsiteY1" fmla="*/ 4725 h 10000"/>
                  <a:gd name="connsiteX2" fmla="*/ 4955 w 10000"/>
                  <a:gd name="connsiteY2" fmla="*/ 2044 h 10000"/>
                  <a:gd name="connsiteX3" fmla="*/ 10000 w 10000"/>
                  <a:gd name="connsiteY3" fmla="*/ 2044 h 10000"/>
                  <a:gd name="connsiteX0" fmla="*/ 0 w 10000"/>
                  <a:gd name="connsiteY0" fmla="*/ 10000 h 10000"/>
                  <a:gd name="connsiteX1" fmla="*/ 2522 w 10000"/>
                  <a:gd name="connsiteY1" fmla="*/ 4725 h 10000"/>
                  <a:gd name="connsiteX2" fmla="*/ 4955 w 10000"/>
                  <a:gd name="connsiteY2" fmla="*/ 2044 h 10000"/>
                  <a:gd name="connsiteX3" fmla="*/ 10000 w 10000"/>
                  <a:gd name="connsiteY3" fmla="*/ 2044 h 10000"/>
                  <a:gd name="connsiteX0" fmla="*/ 0 w 10000"/>
                  <a:gd name="connsiteY0" fmla="*/ 8403 h 8403"/>
                  <a:gd name="connsiteX1" fmla="*/ 2522 w 10000"/>
                  <a:gd name="connsiteY1" fmla="*/ 3128 h 8403"/>
                  <a:gd name="connsiteX2" fmla="*/ 4955 w 10000"/>
                  <a:gd name="connsiteY2" fmla="*/ 447 h 8403"/>
                  <a:gd name="connsiteX3" fmla="*/ 8319 w 10000"/>
                  <a:gd name="connsiteY3" fmla="*/ 447 h 8403"/>
                  <a:gd name="connsiteX4" fmla="*/ 10000 w 10000"/>
                  <a:gd name="connsiteY4" fmla="*/ 447 h 8403"/>
                  <a:gd name="connsiteX0" fmla="*/ 0 w 10000"/>
                  <a:gd name="connsiteY0" fmla="*/ 10000 h 10000"/>
                  <a:gd name="connsiteX1" fmla="*/ 2522 w 10000"/>
                  <a:gd name="connsiteY1" fmla="*/ 3722 h 10000"/>
                  <a:gd name="connsiteX2" fmla="*/ 4955 w 10000"/>
                  <a:gd name="connsiteY2" fmla="*/ 532 h 10000"/>
                  <a:gd name="connsiteX3" fmla="*/ 8319 w 10000"/>
                  <a:gd name="connsiteY3" fmla="*/ 532 h 10000"/>
                  <a:gd name="connsiteX4" fmla="*/ 10000 w 10000"/>
                  <a:gd name="connsiteY4" fmla="*/ 532 h 10000"/>
                  <a:gd name="connsiteX0" fmla="*/ 0 w 10000"/>
                  <a:gd name="connsiteY0" fmla="*/ 10000 h 10000"/>
                  <a:gd name="connsiteX1" fmla="*/ 2522 w 10000"/>
                  <a:gd name="connsiteY1" fmla="*/ 3722 h 10000"/>
                  <a:gd name="connsiteX2" fmla="*/ 4955 w 10000"/>
                  <a:gd name="connsiteY2" fmla="*/ 532 h 10000"/>
                  <a:gd name="connsiteX3" fmla="*/ 8319 w 10000"/>
                  <a:gd name="connsiteY3" fmla="*/ 532 h 10000"/>
                  <a:gd name="connsiteX4" fmla="*/ 10000 w 10000"/>
                  <a:gd name="connsiteY4" fmla="*/ 532 h 10000"/>
                  <a:gd name="connsiteX0" fmla="*/ 0 w 10000"/>
                  <a:gd name="connsiteY0" fmla="*/ 10000 h 10000"/>
                  <a:gd name="connsiteX1" fmla="*/ 2522 w 10000"/>
                  <a:gd name="connsiteY1" fmla="*/ 3722 h 10000"/>
                  <a:gd name="connsiteX2" fmla="*/ 4955 w 10000"/>
                  <a:gd name="connsiteY2" fmla="*/ 532 h 10000"/>
                  <a:gd name="connsiteX3" fmla="*/ 8319 w 10000"/>
                  <a:gd name="connsiteY3" fmla="*/ 532 h 10000"/>
                  <a:gd name="connsiteX4" fmla="*/ 10000 w 10000"/>
                  <a:gd name="connsiteY4" fmla="*/ 532 h 10000"/>
                  <a:gd name="connsiteX0" fmla="*/ 0 w 10000"/>
                  <a:gd name="connsiteY0" fmla="*/ 10000 h 10000"/>
                  <a:gd name="connsiteX1" fmla="*/ 2522 w 10000"/>
                  <a:gd name="connsiteY1" fmla="*/ 3722 h 10000"/>
                  <a:gd name="connsiteX2" fmla="*/ 4955 w 10000"/>
                  <a:gd name="connsiteY2" fmla="*/ 532 h 10000"/>
                  <a:gd name="connsiteX3" fmla="*/ 8319 w 10000"/>
                  <a:gd name="connsiteY3" fmla="*/ 532 h 10000"/>
                  <a:gd name="connsiteX4" fmla="*/ 10000 w 10000"/>
                  <a:gd name="connsiteY4" fmla="*/ 532 h 10000"/>
                  <a:gd name="connsiteX0" fmla="*/ 0 w 10000"/>
                  <a:gd name="connsiteY0" fmla="*/ 10000 h 10000"/>
                  <a:gd name="connsiteX1" fmla="*/ 2522 w 10000"/>
                  <a:gd name="connsiteY1" fmla="*/ 3722 h 10000"/>
                  <a:gd name="connsiteX2" fmla="*/ 4955 w 10000"/>
                  <a:gd name="connsiteY2" fmla="*/ 532 h 10000"/>
                  <a:gd name="connsiteX3" fmla="*/ 10000 w 10000"/>
                  <a:gd name="connsiteY3" fmla="*/ 532 h 10000"/>
                  <a:gd name="connsiteX0" fmla="*/ 629 w 10629"/>
                  <a:gd name="connsiteY0" fmla="*/ 10000 h 11130"/>
                  <a:gd name="connsiteX1" fmla="*/ 420 w 10629"/>
                  <a:gd name="connsiteY1" fmla="*/ 10084 h 11130"/>
                  <a:gd name="connsiteX2" fmla="*/ 3151 w 10629"/>
                  <a:gd name="connsiteY2" fmla="*/ 3722 h 11130"/>
                  <a:gd name="connsiteX3" fmla="*/ 5584 w 10629"/>
                  <a:gd name="connsiteY3" fmla="*/ 532 h 11130"/>
                  <a:gd name="connsiteX4" fmla="*/ 10629 w 10629"/>
                  <a:gd name="connsiteY4" fmla="*/ 532 h 11130"/>
                  <a:gd name="connsiteX0" fmla="*/ 209 w 10209"/>
                  <a:gd name="connsiteY0" fmla="*/ 10000 h 10604"/>
                  <a:gd name="connsiteX1" fmla="*/ 420 w 10209"/>
                  <a:gd name="connsiteY1" fmla="*/ 9558 h 10604"/>
                  <a:gd name="connsiteX2" fmla="*/ 2731 w 10209"/>
                  <a:gd name="connsiteY2" fmla="*/ 3722 h 10604"/>
                  <a:gd name="connsiteX3" fmla="*/ 5164 w 10209"/>
                  <a:gd name="connsiteY3" fmla="*/ 532 h 10604"/>
                  <a:gd name="connsiteX4" fmla="*/ 10209 w 10209"/>
                  <a:gd name="connsiteY4" fmla="*/ 532 h 10604"/>
                  <a:gd name="connsiteX0" fmla="*/ 1110 w 11110"/>
                  <a:gd name="connsiteY0" fmla="*/ 10000 h 11549"/>
                  <a:gd name="connsiteX1" fmla="*/ 1321 w 11110"/>
                  <a:gd name="connsiteY1" fmla="*/ 9558 h 11549"/>
                  <a:gd name="connsiteX2" fmla="*/ 3632 w 11110"/>
                  <a:gd name="connsiteY2" fmla="*/ 3722 h 11549"/>
                  <a:gd name="connsiteX3" fmla="*/ 6065 w 11110"/>
                  <a:gd name="connsiteY3" fmla="*/ 532 h 11549"/>
                  <a:gd name="connsiteX4" fmla="*/ 11110 w 11110"/>
                  <a:gd name="connsiteY4" fmla="*/ 532 h 11549"/>
                  <a:gd name="connsiteX0" fmla="*/ 1950 w 11950"/>
                  <a:gd name="connsiteY0" fmla="*/ 10000 h 11549"/>
                  <a:gd name="connsiteX1" fmla="*/ 1321 w 11950"/>
                  <a:gd name="connsiteY1" fmla="*/ 9558 h 11549"/>
                  <a:gd name="connsiteX2" fmla="*/ 4472 w 11950"/>
                  <a:gd name="connsiteY2" fmla="*/ 3722 h 11549"/>
                  <a:gd name="connsiteX3" fmla="*/ 6905 w 11950"/>
                  <a:gd name="connsiteY3" fmla="*/ 532 h 11549"/>
                  <a:gd name="connsiteX4" fmla="*/ 11950 w 11950"/>
                  <a:gd name="connsiteY4" fmla="*/ 532 h 11549"/>
                  <a:gd name="connsiteX0" fmla="*/ 35 w 13607"/>
                  <a:gd name="connsiteY0" fmla="*/ 11029 h 11549"/>
                  <a:gd name="connsiteX1" fmla="*/ 2978 w 13607"/>
                  <a:gd name="connsiteY1" fmla="*/ 9558 h 11549"/>
                  <a:gd name="connsiteX2" fmla="*/ 6129 w 13607"/>
                  <a:gd name="connsiteY2" fmla="*/ 3722 h 11549"/>
                  <a:gd name="connsiteX3" fmla="*/ 8562 w 13607"/>
                  <a:gd name="connsiteY3" fmla="*/ 532 h 11549"/>
                  <a:gd name="connsiteX4" fmla="*/ 13607 w 13607"/>
                  <a:gd name="connsiteY4" fmla="*/ 532 h 11549"/>
                  <a:gd name="connsiteX0" fmla="*/ 35 w 13607"/>
                  <a:gd name="connsiteY0" fmla="*/ 11029 h 11549"/>
                  <a:gd name="connsiteX1" fmla="*/ 3398 w 13607"/>
                  <a:gd name="connsiteY1" fmla="*/ 9558 h 11549"/>
                  <a:gd name="connsiteX2" fmla="*/ 6129 w 13607"/>
                  <a:gd name="connsiteY2" fmla="*/ 3722 h 11549"/>
                  <a:gd name="connsiteX3" fmla="*/ 8562 w 13607"/>
                  <a:gd name="connsiteY3" fmla="*/ 532 h 11549"/>
                  <a:gd name="connsiteX4" fmla="*/ 13607 w 13607"/>
                  <a:gd name="connsiteY4" fmla="*/ 532 h 11549"/>
                  <a:gd name="connsiteX0" fmla="*/ 35 w 13607"/>
                  <a:gd name="connsiteY0" fmla="*/ 11029 h 11043"/>
                  <a:gd name="connsiteX1" fmla="*/ 3398 w 13607"/>
                  <a:gd name="connsiteY1" fmla="*/ 9558 h 11043"/>
                  <a:gd name="connsiteX2" fmla="*/ 6129 w 13607"/>
                  <a:gd name="connsiteY2" fmla="*/ 3722 h 11043"/>
                  <a:gd name="connsiteX3" fmla="*/ 8562 w 13607"/>
                  <a:gd name="connsiteY3" fmla="*/ 532 h 11043"/>
                  <a:gd name="connsiteX4" fmla="*/ 13607 w 13607"/>
                  <a:gd name="connsiteY4" fmla="*/ 532 h 11043"/>
                  <a:gd name="connsiteX0" fmla="*/ 35 w 13607"/>
                  <a:gd name="connsiteY0" fmla="*/ 11029 h 11043"/>
                  <a:gd name="connsiteX1" fmla="*/ 3398 w 13607"/>
                  <a:gd name="connsiteY1" fmla="*/ 9558 h 11043"/>
                  <a:gd name="connsiteX2" fmla="*/ 6129 w 13607"/>
                  <a:gd name="connsiteY2" fmla="*/ 3722 h 11043"/>
                  <a:gd name="connsiteX3" fmla="*/ 8562 w 13607"/>
                  <a:gd name="connsiteY3" fmla="*/ 532 h 11043"/>
                  <a:gd name="connsiteX4" fmla="*/ 13607 w 13607"/>
                  <a:gd name="connsiteY4" fmla="*/ 532 h 11043"/>
                  <a:gd name="connsiteX0" fmla="*/ 35 w 13607"/>
                  <a:gd name="connsiteY0" fmla="*/ 11029 h 11043"/>
                  <a:gd name="connsiteX1" fmla="*/ 3218 w 13607"/>
                  <a:gd name="connsiteY1" fmla="*/ 9348 h 11043"/>
                  <a:gd name="connsiteX2" fmla="*/ 6129 w 13607"/>
                  <a:gd name="connsiteY2" fmla="*/ 3722 h 11043"/>
                  <a:gd name="connsiteX3" fmla="*/ 8562 w 13607"/>
                  <a:gd name="connsiteY3" fmla="*/ 532 h 11043"/>
                  <a:gd name="connsiteX4" fmla="*/ 13607 w 13607"/>
                  <a:gd name="connsiteY4" fmla="*/ 532 h 11043"/>
                  <a:gd name="connsiteX0" fmla="*/ 35 w 13607"/>
                  <a:gd name="connsiteY0" fmla="*/ 11029 h 11043"/>
                  <a:gd name="connsiteX1" fmla="*/ 3638 w 13607"/>
                  <a:gd name="connsiteY1" fmla="*/ 9348 h 11043"/>
                  <a:gd name="connsiteX2" fmla="*/ 6129 w 13607"/>
                  <a:gd name="connsiteY2" fmla="*/ 3722 h 11043"/>
                  <a:gd name="connsiteX3" fmla="*/ 8562 w 13607"/>
                  <a:gd name="connsiteY3" fmla="*/ 532 h 11043"/>
                  <a:gd name="connsiteX4" fmla="*/ 13607 w 13607"/>
                  <a:gd name="connsiteY4" fmla="*/ 532 h 11043"/>
                  <a:gd name="connsiteX0" fmla="*/ 0 w 13572"/>
                  <a:gd name="connsiteY0" fmla="*/ 11029 h 11099"/>
                  <a:gd name="connsiteX1" fmla="*/ 2342 w 13572"/>
                  <a:gd name="connsiteY1" fmla="*/ 10819 h 11099"/>
                  <a:gd name="connsiteX2" fmla="*/ 3603 w 13572"/>
                  <a:gd name="connsiteY2" fmla="*/ 9348 h 11099"/>
                  <a:gd name="connsiteX3" fmla="*/ 6094 w 13572"/>
                  <a:gd name="connsiteY3" fmla="*/ 3722 h 11099"/>
                  <a:gd name="connsiteX4" fmla="*/ 8527 w 13572"/>
                  <a:gd name="connsiteY4" fmla="*/ 532 h 11099"/>
                  <a:gd name="connsiteX5" fmla="*/ 13572 w 13572"/>
                  <a:gd name="connsiteY5" fmla="*/ 532 h 11099"/>
                  <a:gd name="connsiteX0" fmla="*/ 0 w 17776"/>
                  <a:gd name="connsiteY0" fmla="*/ 11554 h 11554"/>
                  <a:gd name="connsiteX1" fmla="*/ 6546 w 17776"/>
                  <a:gd name="connsiteY1" fmla="*/ 10819 h 11554"/>
                  <a:gd name="connsiteX2" fmla="*/ 7807 w 17776"/>
                  <a:gd name="connsiteY2" fmla="*/ 9348 h 11554"/>
                  <a:gd name="connsiteX3" fmla="*/ 10298 w 17776"/>
                  <a:gd name="connsiteY3" fmla="*/ 3722 h 11554"/>
                  <a:gd name="connsiteX4" fmla="*/ 12731 w 17776"/>
                  <a:gd name="connsiteY4" fmla="*/ 532 h 11554"/>
                  <a:gd name="connsiteX5" fmla="*/ 17776 w 17776"/>
                  <a:gd name="connsiteY5" fmla="*/ 532 h 11554"/>
                  <a:gd name="connsiteX0" fmla="*/ 0 w 17776"/>
                  <a:gd name="connsiteY0" fmla="*/ 11554 h 11554"/>
                  <a:gd name="connsiteX1" fmla="*/ 5045 w 17776"/>
                  <a:gd name="connsiteY1" fmla="*/ 10819 h 11554"/>
                  <a:gd name="connsiteX2" fmla="*/ 7807 w 17776"/>
                  <a:gd name="connsiteY2" fmla="*/ 9348 h 11554"/>
                  <a:gd name="connsiteX3" fmla="*/ 10298 w 17776"/>
                  <a:gd name="connsiteY3" fmla="*/ 3722 h 11554"/>
                  <a:gd name="connsiteX4" fmla="*/ 12731 w 17776"/>
                  <a:gd name="connsiteY4" fmla="*/ 532 h 11554"/>
                  <a:gd name="connsiteX5" fmla="*/ 17776 w 17776"/>
                  <a:gd name="connsiteY5" fmla="*/ 532 h 115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776" h="11554">
                    <a:moveTo>
                      <a:pt x="0" y="11554"/>
                    </a:moveTo>
                    <a:cubicBezTo>
                      <a:pt x="350" y="11449"/>
                      <a:pt x="3744" y="11187"/>
                      <a:pt x="5045" y="10819"/>
                    </a:cubicBezTo>
                    <a:cubicBezTo>
                      <a:pt x="6346" y="10451"/>
                      <a:pt x="6932" y="10531"/>
                      <a:pt x="7807" y="9348"/>
                    </a:cubicBezTo>
                    <a:cubicBezTo>
                      <a:pt x="8683" y="8165"/>
                      <a:pt x="9477" y="5191"/>
                      <a:pt x="10298" y="3722"/>
                    </a:cubicBezTo>
                    <a:cubicBezTo>
                      <a:pt x="11119" y="2253"/>
                      <a:pt x="11485" y="1064"/>
                      <a:pt x="12731" y="532"/>
                    </a:cubicBezTo>
                    <a:cubicBezTo>
                      <a:pt x="13977" y="0"/>
                      <a:pt x="16725" y="532"/>
                      <a:pt x="17776" y="532"/>
                    </a:cubicBezTo>
                  </a:path>
                </a:pathLst>
              </a:custGeom>
              <a:noFill/>
              <a:ln w="19050" cap="flat">
                <a:solidFill>
                  <a:srgbClr val="00B05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259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057400" y="4245424"/>
                <a:ext cx="301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259"/>
                <a:r>
                  <a:rPr lang="en-US" dirty="0">
                    <a:solidFill>
                      <a:prstClr val="black"/>
                    </a:solidFill>
                    <a:latin typeface="Calibri"/>
                  </a:rPr>
                  <a:t>0</a:t>
                </a: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1905000" y="3665747"/>
                <a:ext cx="4769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259"/>
                <a:r>
                  <a:rPr lang="en-US" dirty="0">
                    <a:solidFill>
                      <a:prstClr val="black"/>
                    </a:solidFill>
                    <a:latin typeface="Calibri"/>
                  </a:rPr>
                  <a:t>0.5</a:t>
                </a: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2060514" y="3059668"/>
                <a:ext cx="301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259"/>
                <a:r>
                  <a:rPr lang="en-US" dirty="0">
                    <a:solidFill>
                      <a:prstClr val="black"/>
                    </a:solidFill>
                    <a:latin typeface="Calibri"/>
                  </a:rPr>
                  <a:t>1</a:t>
                </a:r>
              </a:p>
            </p:txBody>
          </p:sp>
          <p:cxnSp>
            <p:nvCxnSpPr>
              <p:cNvPr id="47" name="Straight Connector 46"/>
              <p:cNvCxnSpPr>
                <a:stCxn id="45" idx="3"/>
              </p:cNvCxnSpPr>
              <p:nvPr/>
            </p:nvCxnSpPr>
            <p:spPr>
              <a:xfrm>
                <a:off x="2381926" y="3850413"/>
                <a:ext cx="1732875" cy="394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Freeform 309"/>
              <p:cNvSpPr>
                <a:spLocks/>
              </p:cNvSpPr>
              <p:nvPr/>
            </p:nvSpPr>
            <p:spPr bwMode="auto">
              <a:xfrm>
                <a:off x="2438402" y="3200401"/>
                <a:ext cx="3200319" cy="1219229"/>
              </a:xfrm>
              <a:custGeom>
                <a:avLst/>
                <a:gdLst>
                  <a:gd name="connsiteX0" fmla="*/ 0 w 11088"/>
                  <a:gd name="connsiteY0" fmla="*/ 2466 h 9886"/>
                  <a:gd name="connsiteX1" fmla="*/ 2493 w 11088"/>
                  <a:gd name="connsiteY1" fmla="*/ 9044 h 9886"/>
                  <a:gd name="connsiteX2" fmla="*/ 3898 w 11088"/>
                  <a:gd name="connsiteY2" fmla="*/ 5553 h 9886"/>
                  <a:gd name="connsiteX3" fmla="*/ 4953 w 11088"/>
                  <a:gd name="connsiteY3" fmla="*/ 1114 h 9886"/>
                  <a:gd name="connsiteX4" fmla="*/ 6001 w 11088"/>
                  <a:gd name="connsiteY4" fmla="*/ 158 h 9886"/>
                  <a:gd name="connsiteX5" fmla="*/ 7056 w 11088"/>
                  <a:gd name="connsiteY5" fmla="*/ 2061 h 9886"/>
                  <a:gd name="connsiteX6" fmla="*/ 8850 w 11088"/>
                  <a:gd name="connsiteY6" fmla="*/ 6702 h 9886"/>
                  <a:gd name="connsiteX7" fmla="*/ 11088 w 11088"/>
                  <a:gd name="connsiteY7" fmla="*/ 9886 h 9886"/>
                  <a:gd name="connsiteX0" fmla="*/ 0 w 10000"/>
                  <a:gd name="connsiteY0" fmla="*/ 2494 h 10000"/>
                  <a:gd name="connsiteX1" fmla="*/ 2405 w 10000"/>
                  <a:gd name="connsiteY1" fmla="*/ 2069 h 10000"/>
                  <a:gd name="connsiteX2" fmla="*/ 3516 w 10000"/>
                  <a:gd name="connsiteY2" fmla="*/ 5617 h 10000"/>
                  <a:gd name="connsiteX3" fmla="*/ 4467 w 10000"/>
                  <a:gd name="connsiteY3" fmla="*/ 1127 h 10000"/>
                  <a:gd name="connsiteX4" fmla="*/ 5412 w 10000"/>
                  <a:gd name="connsiteY4" fmla="*/ 160 h 10000"/>
                  <a:gd name="connsiteX5" fmla="*/ 6364 w 10000"/>
                  <a:gd name="connsiteY5" fmla="*/ 2085 h 10000"/>
                  <a:gd name="connsiteX6" fmla="*/ 7982 w 10000"/>
                  <a:gd name="connsiteY6" fmla="*/ 6779 h 10000"/>
                  <a:gd name="connsiteX7" fmla="*/ 10000 w 10000"/>
                  <a:gd name="connsiteY7" fmla="*/ 10000 h 10000"/>
                  <a:gd name="connsiteX0" fmla="*/ 0 w 10000"/>
                  <a:gd name="connsiteY0" fmla="*/ 2494 h 10000"/>
                  <a:gd name="connsiteX1" fmla="*/ 3516 w 10000"/>
                  <a:gd name="connsiteY1" fmla="*/ 5617 h 10000"/>
                  <a:gd name="connsiteX2" fmla="*/ 4467 w 10000"/>
                  <a:gd name="connsiteY2" fmla="*/ 1127 h 10000"/>
                  <a:gd name="connsiteX3" fmla="*/ 5412 w 10000"/>
                  <a:gd name="connsiteY3" fmla="*/ 160 h 10000"/>
                  <a:gd name="connsiteX4" fmla="*/ 6364 w 10000"/>
                  <a:gd name="connsiteY4" fmla="*/ 2085 h 10000"/>
                  <a:gd name="connsiteX5" fmla="*/ 7982 w 10000"/>
                  <a:gd name="connsiteY5" fmla="*/ 6779 h 10000"/>
                  <a:gd name="connsiteX6" fmla="*/ 10000 w 10000"/>
                  <a:gd name="connsiteY6" fmla="*/ 10000 h 10000"/>
                  <a:gd name="connsiteX0" fmla="*/ 0 w 10000"/>
                  <a:gd name="connsiteY0" fmla="*/ 2494 h 10000"/>
                  <a:gd name="connsiteX1" fmla="*/ 3435 w 10000"/>
                  <a:gd name="connsiteY1" fmla="*/ 2495 h 10000"/>
                  <a:gd name="connsiteX2" fmla="*/ 4467 w 10000"/>
                  <a:gd name="connsiteY2" fmla="*/ 1127 h 10000"/>
                  <a:gd name="connsiteX3" fmla="*/ 5412 w 10000"/>
                  <a:gd name="connsiteY3" fmla="*/ 160 h 10000"/>
                  <a:gd name="connsiteX4" fmla="*/ 6364 w 10000"/>
                  <a:gd name="connsiteY4" fmla="*/ 2085 h 10000"/>
                  <a:gd name="connsiteX5" fmla="*/ 7982 w 10000"/>
                  <a:gd name="connsiteY5" fmla="*/ 6779 h 10000"/>
                  <a:gd name="connsiteX6" fmla="*/ 10000 w 10000"/>
                  <a:gd name="connsiteY6" fmla="*/ 10000 h 10000"/>
                  <a:gd name="connsiteX0" fmla="*/ 0 w 10000"/>
                  <a:gd name="connsiteY0" fmla="*/ 2494 h 10000"/>
                  <a:gd name="connsiteX1" fmla="*/ 3435 w 10000"/>
                  <a:gd name="connsiteY1" fmla="*/ 2495 h 10000"/>
                  <a:gd name="connsiteX2" fmla="*/ 4467 w 10000"/>
                  <a:gd name="connsiteY2" fmla="*/ 1127 h 10000"/>
                  <a:gd name="connsiteX3" fmla="*/ 5412 w 10000"/>
                  <a:gd name="connsiteY3" fmla="*/ 160 h 10000"/>
                  <a:gd name="connsiteX4" fmla="*/ 7982 w 10000"/>
                  <a:gd name="connsiteY4" fmla="*/ 6779 h 10000"/>
                  <a:gd name="connsiteX5" fmla="*/ 10000 w 10000"/>
                  <a:gd name="connsiteY5" fmla="*/ 10000 h 10000"/>
                  <a:gd name="connsiteX0" fmla="*/ 0 w 10000"/>
                  <a:gd name="connsiteY0" fmla="*/ 2281 h 9787"/>
                  <a:gd name="connsiteX1" fmla="*/ 3435 w 10000"/>
                  <a:gd name="connsiteY1" fmla="*/ 2282 h 9787"/>
                  <a:gd name="connsiteX2" fmla="*/ 4467 w 10000"/>
                  <a:gd name="connsiteY2" fmla="*/ 914 h 9787"/>
                  <a:gd name="connsiteX3" fmla="*/ 6184 w 10000"/>
                  <a:gd name="connsiteY3" fmla="*/ 2282 h 9787"/>
                  <a:gd name="connsiteX4" fmla="*/ 7982 w 10000"/>
                  <a:gd name="connsiteY4" fmla="*/ 6566 h 9787"/>
                  <a:gd name="connsiteX5" fmla="*/ 10000 w 10000"/>
                  <a:gd name="connsiteY5" fmla="*/ 9787 h 9787"/>
                  <a:gd name="connsiteX0" fmla="*/ 0 w 10000"/>
                  <a:gd name="connsiteY0" fmla="*/ 729 h 8398"/>
                  <a:gd name="connsiteX1" fmla="*/ 3435 w 10000"/>
                  <a:gd name="connsiteY1" fmla="*/ 730 h 8398"/>
                  <a:gd name="connsiteX2" fmla="*/ 6184 w 10000"/>
                  <a:gd name="connsiteY2" fmla="*/ 730 h 8398"/>
                  <a:gd name="connsiteX3" fmla="*/ 7982 w 10000"/>
                  <a:gd name="connsiteY3" fmla="*/ 5107 h 8398"/>
                  <a:gd name="connsiteX4" fmla="*/ 10000 w 10000"/>
                  <a:gd name="connsiteY4" fmla="*/ 8398 h 8398"/>
                  <a:gd name="connsiteX0" fmla="*/ 0 w 10000"/>
                  <a:gd name="connsiteY0" fmla="*/ 0 h 9132"/>
                  <a:gd name="connsiteX1" fmla="*/ 3435 w 10000"/>
                  <a:gd name="connsiteY1" fmla="*/ 1 h 9132"/>
                  <a:gd name="connsiteX2" fmla="*/ 6527 w 10000"/>
                  <a:gd name="connsiteY2" fmla="*/ 1555 h 9132"/>
                  <a:gd name="connsiteX3" fmla="*/ 7982 w 10000"/>
                  <a:gd name="connsiteY3" fmla="*/ 5213 h 9132"/>
                  <a:gd name="connsiteX4" fmla="*/ 10000 w 10000"/>
                  <a:gd name="connsiteY4" fmla="*/ 9132 h 9132"/>
                  <a:gd name="connsiteX0" fmla="*/ 0 w 10000"/>
                  <a:gd name="connsiteY0" fmla="*/ 0 h 10000"/>
                  <a:gd name="connsiteX1" fmla="*/ 3435 w 10000"/>
                  <a:gd name="connsiteY1" fmla="*/ 1 h 10000"/>
                  <a:gd name="connsiteX2" fmla="*/ 6527 w 10000"/>
                  <a:gd name="connsiteY2" fmla="*/ 1703 h 10000"/>
                  <a:gd name="connsiteX3" fmla="*/ 7982 w 10000"/>
                  <a:gd name="connsiteY3" fmla="*/ 5708 h 10000"/>
                  <a:gd name="connsiteX4" fmla="*/ 10000 w 10000"/>
                  <a:gd name="connsiteY4" fmla="*/ 10000 h 10000"/>
                  <a:gd name="connsiteX0" fmla="*/ 0 w 10000"/>
                  <a:gd name="connsiteY0" fmla="*/ 0 h 10000"/>
                  <a:gd name="connsiteX1" fmla="*/ 3435 w 10000"/>
                  <a:gd name="connsiteY1" fmla="*/ 1 h 10000"/>
                  <a:gd name="connsiteX2" fmla="*/ 6527 w 10000"/>
                  <a:gd name="connsiteY2" fmla="*/ 1703 h 10000"/>
                  <a:gd name="connsiteX3" fmla="*/ 7982 w 10000"/>
                  <a:gd name="connsiteY3" fmla="*/ 5708 h 10000"/>
                  <a:gd name="connsiteX4" fmla="*/ 10000 w 10000"/>
                  <a:gd name="connsiteY4" fmla="*/ 10000 h 10000"/>
                  <a:gd name="connsiteX0" fmla="*/ 0 w 10348"/>
                  <a:gd name="connsiteY0" fmla="*/ 0 h 10727"/>
                  <a:gd name="connsiteX1" fmla="*/ 3435 w 10348"/>
                  <a:gd name="connsiteY1" fmla="*/ 1 h 10727"/>
                  <a:gd name="connsiteX2" fmla="*/ 6527 w 10348"/>
                  <a:gd name="connsiteY2" fmla="*/ 1703 h 10727"/>
                  <a:gd name="connsiteX3" fmla="*/ 7982 w 10348"/>
                  <a:gd name="connsiteY3" fmla="*/ 5708 h 10727"/>
                  <a:gd name="connsiteX4" fmla="*/ 10000 w 10348"/>
                  <a:gd name="connsiteY4" fmla="*/ 10000 h 10727"/>
                  <a:gd name="connsiteX5" fmla="*/ 10068 w 10348"/>
                  <a:gd name="connsiteY5" fmla="*/ 10067 h 10727"/>
                  <a:gd name="connsiteX0" fmla="*/ 0 w 10609"/>
                  <a:gd name="connsiteY0" fmla="*/ 0 h 10897"/>
                  <a:gd name="connsiteX1" fmla="*/ 3435 w 10609"/>
                  <a:gd name="connsiteY1" fmla="*/ 1 h 10897"/>
                  <a:gd name="connsiteX2" fmla="*/ 6527 w 10609"/>
                  <a:gd name="connsiteY2" fmla="*/ 1703 h 10897"/>
                  <a:gd name="connsiteX3" fmla="*/ 7982 w 10609"/>
                  <a:gd name="connsiteY3" fmla="*/ 5708 h 10897"/>
                  <a:gd name="connsiteX4" fmla="*/ 10000 w 10609"/>
                  <a:gd name="connsiteY4" fmla="*/ 10000 h 10897"/>
                  <a:gd name="connsiteX5" fmla="*/ 10609 w 10609"/>
                  <a:gd name="connsiteY5" fmla="*/ 10897 h 10897"/>
                  <a:gd name="connsiteX0" fmla="*/ 0 w 12124"/>
                  <a:gd name="connsiteY0" fmla="*/ 0 h 10897"/>
                  <a:gd name="connsiteX1" fmla="*/ 3435 w 12124"/>
                  <a:gd name="connsiteY1" fmla="*/ 1 h 10897"/>
                  <a:gd name="connsiteX2" fmla="*/ 6527 w 12124"/>
                  <a:gd name="connsiteY2" fmla="*/ 1703 h 10897"/>
                  <a:gd name="connsiteX3" fmla="*/ 7982 w 12124"/>
                  <a:gd name="connsiteY3" fmla="*/ 5708 h 10897"/>
                  <a:gd name="connsiteX4" fmla="*/ 10000 w 12124"/>
                  <a:gd name="connsiteY4" fmla="*/ 10000 h 10897"/>
                  <a:gd name="connsiteX5" fmla="*/ 12124 w 12124"/>
                  <a:gd name="connsiteY5" fmla="*/ 10897 h 10897"/>
                  <a:gd name="connsiteX0" fmla="*/ 0 w 12496"/>
                  <a:gd name="connsiteY0" fmla="*/ 0 h 11047"/>
                  <a:gd name="connsiteX1" fmla="*/ 3435 w 12496"/>
                  <a:gd name="connsiteY1" fmla="*/ 1 h 11047"/>
                  <a:gd name="connsiteX2" fmla="*/ 6527 w 12496"/>
                  <a:gd name="connsiteY2" fmla="*/ 1703 h 11047"/>
                  <a:gd name="connsiteX3" fmla="*/ 7982 w 12496"/>
                  <a:gd name="connsiteY3" fmla="*/ 5708 h 11047"/>
                  <a:gd name="connsiteX4" fmla="*/ 10000 w 12496"/>
                  <a:gd name="connsiteY4" fmla="*/ 10000 h 11047"/>
                  <a:gd name="connsiteX5" fmla="*/ 12124 w 12496"/>
                  <a:gd name="connsiteY5" fmla="*/ 10897 h 11047"/>
                  <a:gd name="connsiteX6" fmla="*/ 12233 w 12496"/>
                  <a:gd name="connsiteY6" fmla="*/ 10897 h 11047"/>
                  <a:gd name="connsiteX0" fmla="*/ 0 w 15913"/>
                  <a:gd name="connsiteY0" fmla="*/ 0 h 11624"/>
                  <a:gd name="connsiteX1" fmla="*/ 3435 w 15913"/>
                  <a:gd name="connsiteY1" fmla="*/ 1 h 11624"/>
                  <a:gd name="connsiteX2" fmla="*/ 6527 w 15913"/>
                  <a:gd name="connsiteY2" fmla="*/ 1703 h 11624"/>
                  <a:gd name="connsiteX3" fmla="*/ 7982 w 15913"/>
                  <a:gd name="connsiteY3" fmla="*/ 5708 h 11624"/>
                  <a:gd name="connsiteX4" fmla="*/ 10000 w 15913"/>
                  <a:gd name="connsiteY4" fmla="*/ 10000 h 11624"/>
                  <a:gd name="connsiteX5" fmla="*/ 12124 w 15913"/>
                  <a:gd name="connsiteY5" fmla="*/ 10897 h 11624"/>
                  <a:gd name="connsiteX6" fmla="*/ 15913 w 15913"/>
                  <a:gd name="connsiteY6" fmla="*/ 11624 h 11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913" h="11624">
                    <a:moveTo>
                      <a:pt x="0" y="0"/>
                    </a:moveTo>
                    <a:lnTo>
                      <a:pt x="3435" y="1"/>
                    </a:lnTo>
                    <a:cubicBezTo>
                      <a:pt x="4466" y="1"/>
                      <a:pt x="5941" y="448"/>
                      <a:pt x="6527" y="1703"/>
                    </a:cubicBezTo>
                    <a:cubicBezTo>
                      <a:pt x="7113" y="2958"/>
                      <a:pt x="7217" y="3523"/>
                      <a:pt x="7982" y="5708"/>
                    </a:cubicBezTo>
                    <a:cubicBezTo>
                      <a:pt x="8590" y="7470"/>
                      <a:pt x="9578" y="9113"/>
                      <a:pt x="10000" y="10000"/>
                    </a:cubicBezTo>
                    <a:cubicBezTo>
                      <a:pt x="10348" y="10727"/>
                      <a:pt x="12110" y="10883"/>
                      <a:pt x="12124" y="10897"/>
                    </a:cubicBezTo>
                    <a:cubicBezTo>
                      <a:pt x="12496" y="11047"/>
                      <a:pt x="15890" y="11624"/>
                      <a:pt x="15913" y="11624"/>
                    </a:cubicBezTo>
                  </a:path>
                </a:pathLst>
              </a:custGeom>
              <a:noFill/>
              <a:ln w="19050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259"/>
                <a:endParaRPr lang="en-US" dirty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cxnSp>
          <p:nvCxnSpPr>
            <p:cNvPr id="52" name="Straight Connector 51"/>
            <p:cNvCxnSpPr/>
            <p:nvPr/>
          </p:nvCxnSpPr>
          <p:spPr>
            <a:xfrm>
              <a:off x="3048000" y="5452172"/>
              <a:ext cx="3276600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ctangle 54"/>
            <p:cNvSpPr/>
            <p:nvPr/>
          </p:nvSpPr>
          <p:spPr bwMode="auto">
            <a:xfrm>
              <a:off x="6488980" y="3851972"/>
              <a:ext cx="15240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5" tIns="45713" rIns="91425" bIns="45713" rtlCol="0" anchor="ctr"/>
            <a:lstStyle/>
            <a:p>
              <a:pPr algn="ctr" defTabSz="914259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6" name="Oval 319"/>
            <p:cNvSpPr>
              <a:spLocks noChangeArrowheads="1"/>
            </p:cNvSpPr>
            <p:nvPr/>
          </p:nvSpPr>
          <p:spPr bwMode="auto">
            <a:xfrm>
              <a:off x="6558782" y="3938684"/>
              <a:ext cx="76200" cy="76200"/>
            </a:xfrm>
            <a:prstGeom prst="ellipse">
              <a:avLst/>
            </a:prstGeom>
            <a:solidFill>
              <a:srgbClr val="3399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1425" tIns="45713" rIns="91425" bIns="45713" anchor="ctr"/>
            <a:lstStyle/>
            <a:p>
              <a:pPr defTabSz="914259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7" name="Rectangle 56"/>
            <p:cNvSpPr/>
            <p:nvPr/>
          </p:nvSpPr>
          <p:spPr bwMode="auto">
            <a:xfrm>
              <a:off x="3059980" y="3791591"/>
              <a:ext cx="15240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5" tIns="45713" rIns="91425" bIns="45713" rtlCol="0" anchor="ctr"/>
            <a:lstStyle/>
            <a:p>
              <a:pPr algn="ctr" defTabSz="914259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8" name="Oval 314"/>
            <p:cNvSpPr>
              <a:spLocks noChangeArrowheads="1"/>
            </p:cNvSpPr>
            <p:nvPr/>
          </p:nvSpPr>
          <p:spPr bwMode="auto">
            <a:xfrm>
              <a:off x="3084424" y="3867791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1425" tIns="45713" rIns="91425" bIns="45713" anchor="ctr"/>
            <a:lstStyle/>
            <a:p>
              <a:pPr defTabSz="914259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63" name="Picture 62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7" cstate="print"/>
          <a:srcRect l="25384" b="-14726"/>
          <a:stretch/>
        </p:blipFill>
        <p:spPr bwMode="auto">
          <a:xfrm>
            <a:off x="5100224" y="5821125"/>
            <a:ext cx="3580676" cy="593651"/>
          </a:xfrm>
          <a:prstGeom prst="rect">
            <a:avLst/>
          </a:prstGeom>
          <a:noFill/>
          <a:ln/>
          <a:effectLst/>
        </p:spPr>
      </p:pic>
      <p:sp>
        <p:nvSpPr>
          <p:cNvPr id="64" name="Oval 63"/>
          <p:cNvSpPr/>
          <p:nvPr/>
        </p:nvSpPr>
        <p:spPr>
          <a:xfrm>
            <a:off x="8833300" y="1690375"/>
            <a:ext cx="152400" cy="152400"/>
          </a:xfrm>
          <a:prstGeom prst="ellipse">
            <a:avLst/>
          </a:prstGeom>
          <a:solidFill>
            <a:srgbClr val="008A3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59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8833300" y="1156975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59"/>
            <a:endParaRPr lang="en-US">
              <a:solidFill>
                <a:prstClr val="white"/>
              </a:solidFill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3771710" y="5712489"/>
                <a:ext cx="1320874" cy="5132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259"/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280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b="0" i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200" dirty="0">
                    <a:solidFill>
                      <a:prstClr val="black"/>
                    </a:solidFill>
                    <a:latin typeface="Calibri"/>
                  </a:rPr>
                  <a:t> </a:t>
                </a: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1710" y="5712489"/>
                <a:ext cx="1320874" cy="51328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Oval 69"/>
          <p:cNvSpPr/>
          <p:nvPr/>
        </p:nvSpPr>
        <p:spPr>
          <a:xfrm>
            <a:off x="8845280" y="2252047"/>
            <a:ext cx="152400" cy="152400"/>
          </a:xfrm>
          <a:prstGeom prst="ellipse">
            <a:avLst/>
          </a:prstGeom>
          <a:solidFill>
            <a:srgbClr val="FFFFFF"/>
          </a:solidFill>
          <a:ln w="381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59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9037832" y="2059394"/>
            <a:ext cx="14718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59"/>
            <a:r>
              <a:rPr lang="en-US" sz="2200" dirty="0">
                <a:solidFill>
                  <a:prstClr val="black"/>
                </a:solidFill>
                <a:latin typeface="Calibri"/>
              </a:rPr>
              <a:t>Test document</a:t>
            </a:r>
          </a:p>
        </p:txBody>
      </p:sp>
      <p:grpSp>
        <p:nvGrpSpPr>
          <p:cNvPr id="72" name="Group 302"/>
          <p:cNvGrpSpPr>
            <a:grpSpLocks/>
          </p:cNvGrpSpPr>
          <p:nvPr/>
        </p:nvGrpSpPr>
        <p:grpSpPr bwMode="auto">
          <a:xfrm>
            <a:off x="4629970" y="2376175"/>
            <a:ext cx="3276600" cy="152400"/>
            <a:chOff x="1872" y="2890"/>
            <a:chExt cx="2064" cy="96"/>
          </a:xfrm>
        </p:grpSpPr>
        <p:sp>
          <p:nvSpPr>
            <p:cNvPr id="73" name="Line 303"/>
            <p:cNvSpPr>
              <a:spLocks noChangeShapeType="1"/>
            </p:cNvSpPr>
            <p:nvPr/>
          </p:nvSpPr>
          <p:spPr bwMode="auto">
            <a:xfrm>
              <a:off x="1872" y="2938"/>
              <a:ext cx="105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914259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4" name="Line 304"/>
            <p:cNvSpPr>
              <a:spLocks noChangeShapeType="1"/>
            </p:cNvSpPr>
            <p:nvPr/>
          </p:nvSpPr>
          <p:spPr bwMode="auto">
            <a:xfrm>
              <a:off x="2928" y="2938"/>
              <a:ext cx="1008" cy="0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914259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5" name="Line 305"/>
            <p:cNvSpPr>
              <a:spLocks noChangeShapeType="1"/>
            </p:cNvSpPr>
            <p:nvPr/>
          </p:nvSpPr>
          <p:spPr bwMode="auto">
            <a:xfrm>
              <a:off x="2928" y="2890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914259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</p:grpSp>
      <p:cxnSp>
        <p:nvCxnSpPr>
          <p:cNvPr id="76" name="Straight Connector 75"/>
          <p:cNvCxnSpPr/>
          <p:nvPr/>
        </p:nvCxnSpPr>
        <p:spPr>
          <a:xfrm>
            <a:off x="4572323" y="1333339"/>
            <a:ext cx="3276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7" name="Group 321"/>
          <p:cNvGrpSpPr>
            <a:grpSpLocks/>
          </p:cNvGrpSpPr>
          <p:nvPr/>
        </p:nvGrpSpPr>
        <p:grpSpPr bwMode="auto">
          <a:xfrm>
            <a:off x="4584303" y="1313169"/>
            <a:ext cx="3276600" cy="0"/>
            <a:chOff x="2497137" y="4419600"/>
            <a:chExt cx="3276600" cy="0"/>
          </a:xfrm>
        </p:grpSpPr>
        <p:sp>
          <p:nvSpPr>
            <p:cNvPr id="78" name="Line 322"/>
            <p:cNvSpPr>
              <a:spLocks noChangeShapeType="1"/>
            </p:cNvSpPr>
            <p:nvPr/>
          </p:nvSpPr>
          <p:spPr bwMode="auto">
            <a:xfrm>
              <a:off x="2686" y="2870"/>
              <a:ext cx="1056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914259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9" name="Line 323"/>
            <p:cNvSpPr>
              <a:spLocks noChangeShapeType="1"/>
            </p:cNvSpPr>
            <p:nvPr/>
          </p:nvSpPr>
          <p:spPr bwMode="auto">
            <a:xfrm>
              <a:off x="3742" y="2870"/>
              <a:ext cx="1008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914259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80" name="Oval 79"/>
          <p:cNvSpPr/>
          <p:nvPr/>
        </p:nvSpPr>
        <p:spPr>
          <a:xfrm>
            <a:off x="5920458" y="1256059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59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1" name="Oval 80"/>
          <p:cNvSpPr/>
          <p:nvPr/>
        </p:nvSpPr>
        <p:spPr>
          <a:xfrm>
            <a:off x="5539458" y="1244617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59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2" name="Oval 81"/>
          <p:cNvSpPr/>
          <p:nvPr/>
        </p:nvSpPr>
        <p:spPr>
          <a:xfrm>
            <a:off x="5082258" y="1244617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59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3" name="Oval 82"/>
          <p:cNvSpPr/>
          <p:nvPr/>
        </p:nvSpPr>
        <p:spPr>
          <a:xfrm>
            <a:off x="4777458" y="1233175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59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4" name="Oval 83"/>
          <p:cNvSpPr/>
          <p:nvPr/>
        </p:nvSpPr>
        <p:spPr>
          <a:xfrm>
            <a:off x="5234658" y="1248511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59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5" name="Oval 84"/>
          <p:cNvSpPr/>
          <p:nvPr/>
        </p:nvSpPr>
        <p:spPr>
          <a:xfrm>
            <a:off x="4625058" y="1237069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59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6" name="Oval 85"/>
          <p:cNvSpPr/>
          <p:nvPr/>
        </p:nvSpPr>
        <p:spPr>
          <a:xfrm>
            <a:off x="6606258" y="1237069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59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7" name="Oval 86"/>
          <p:cNvSpPr/>
          <p:nvPr/>
        </p:nvSpPr>
        <p:spPr>
          <a:xfrm>
            <a:off x="5760504" y="1244617"/>
            <a:ext cx="152400" cy="152400"/>
          </a:xfrm>
          <a:prstGeom prst="ellipse">
            <a:avLst/>
          </a:prstGeom>
          <a:solidFill>
            <a:srgbClr val="008A3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59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8" name="Oval 87"/>
          <p:cNvSpPr/>
          <p:nvPr/>
        </p:nvSpPr>
        <p:spPr>
          <a:xfrm>
            <a:off x="6320453" y="1237069"/>
            <a:ext cx="152400" cy="152400"/>
          </a:xfrm>
          <a:prstGeom prst="ellipse">
            <a:avLst/>
          </a:prstGeom>
          <a:solidFill>
            <a:srgbClr val="008A3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59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9" name="Oval 88"/>
          <p:cNvSpPr/>
          <p:nvPr/>
        </p:nvSpPr>
        <p:spPr>
          <a:xfrm>
            <a:off x="6442417" y="1237069"/>
            <a:ext cx="152400" cy="152400"/>
          </a:xfrm>
          <a:prstGeom prst="ellipse">
            <a:avLst/>
          </a:prstGeom>
          <a:solidFill>
            <a:srgbClr val="008A3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59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0" name="Oval 89"/>
          <p:cNvSpPr/>
          <p:nvPr/>
        </p:nvSpPr>
        <p:spPr>
          <a:xfrm>
            <a:off x="6758658" y="1248511"/>
            <a:ext cx="152400" cy="152400"/>
          </a:xfrm>
          <a:prstGeom prst="ellipse">
            <a:avLst/>
          </a:prstGeom>
          <a:solidFill>
            <a:srgbClr val="008A3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59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1" name="Oval 90"/>
          <p:cNvSpPr/>
          <p:nvPr/>
        </p:nvSpPr>
        <p:spPr>
          <a:xfrm>
            <a:off x="7063458" y="1248511"/>
            <a:ext cx="152400" cy="152400"/>
          </a:xfrm>
          <a:prstGeom prst="ellipse">
            <a:avLst/>
          </a:prstGeom>
          <a:solidFill>
            <a:srgbClr val="008A3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59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2" name="Oval 91"/>
          <p:cNvSpPr/>
          <p:nvPr/>
        </p:nvSpPr>
        <p:spPr>
          <a:xfrm>
            <a:off x="7589304" y="1237069"/>
            <a:ext cx="152400" cy="152400"/>
          </a:xfrm>
          <a:prstGeom prst="ellipse">
            <a:avLst/>
          </a:prstGeom>
          <a:solidFill>
            <a:srgbClr val="008A3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59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3" name="Oval 92"/>
          <p:cNvSpPr/>
          <p:nvPr/>
        </p:nvSpPr>
        <p:spPr>
          <a:xfrm>
            <a:off x="7395027" y="1237069"/>
            <a:ext cx="152400" cy="152400"/>
          </a:xfrm>
          <a:prstGeom prst="ellipse">
            <a:avLst/>
          </a:prstGeom>
          <a:solidFill>
            <a:srgbClr val="008A3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59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4" name="Oval 93"/>
          <p:cNvSpPr/>
          <p:nvPr/>
        </p:nvSpPr>
        <p:spPr>
          <a:xfrm>
            <a:off x="6911058" y="1244617"/>
            <a:ext cx="152400" cy="152400"/>
          </a:xfrm>
          <a:prstGeom prst="ellipse">
            <a:avLst/>
          </a:prstGeom>
          <a:solidFill>
            <a:srgbClr val="008A3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59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5" name="Oval 94"/>
          <p:cNvSpPr/>
          <p:nvPr/>
        </p:nvSpPr>
        <p:spPr>
          <a:xfrm>
            <a:off x="7280617" y="1244617"/>
            <a:ext cx="152400" cy="152400"/>
          </a:xfrm>
          <a:prstGeom prst="ellipse">
            <a:avLst/>
          </a:prstGeom>
          <a:solidFill>
            <a:srgbClr val="008A3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59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6" name="Oval 95"/>
          <p:cNvSpPr/>
          <p:nvPr/>
        </p:nvSpPr>
        <p:spPr>
          <a:xfrm>
            <a:off x="6072858" y="1256059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59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4642300" y="1766576"/>
            <a:ext cx="335737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259"/>
            <a:r>
              <a:rPr lang="en-US" sz="2200" dirty="0">
                <a:solidFill>
                  <a:prstClr val="black"/>
                </a:solidFill>
                <a:latin typeface="Calibri"/>
              </a:rPr>
              <a:t>X, frequency of word “play”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4288527" y="1321043"/>
            <a:ext cx="524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259"/>
            <a:r>
              <a:rPr lang="en-US" dirty="0">
                <a:solidFill>
                  <a:prstClr val="black"/>
                </a:solidFill>
                <a:latin typeface="Calibri"/>
              </a:rPr>
              <a:t>low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7565126" y="1321043"/>
            <a:ext cx="58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259"/>
            <a:r>
              <a:rPr lang="en-US" dirty="0">
                <a:solidFill>
                  <a:prstClr val="black"/>
                </a:solidFill>
                <a:latin typeface="Calibri"/>
              </a:rPr>
              <a:t>high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/>
              <p:cNvSpPr txBox="1"/>
              <p:nvPr/>
            </p:nvSpPr>
            <p:spPr>
              <a:xfrm>
                <a:off x="3651156" y="2200225"/>
                <a:ext cx="834331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259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20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200" b="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2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200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100" name="TextBox 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1156" y="2200225"/>
                <a:ext cx="834331" cy="430887"/>
              </a:xfrm>
              <a:prstGeom prst="rect">
                <a:avLst/>
              </a:prstGeom>
              <a:blipFill>
                <a:blip r:embed="rId9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1" name="Oval 100"/>
          <p:cNvSpPr/>
          <p:nvPr/>
        </p:nvSpPr>
        <p:spPr>
          <a:xfrm>
            <a:off x="5632900" y="1245157"/>
            <a:ext cx="152400" cy="152400"/>
          </a:xfrm>
          <a:prstGeom prst="ellipse">
            <a:avLst/>
          </a:prstGeom>
          <a:solidFill>
            <a:srgbClr val="FFFFFF"/>
          </a:solidFill>
          <a:ln w="381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59"/>
            <a:endParaRPr lang="en-US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59" name="Group 302"/>
          <p:cNvGrpSpPr>
            <a:grpSpLocks/>
          </p:cNvGrpSpPr>
          <p:nvPr/>
        </p:nvGrpSpPr>
        <p:grpSpPr bwMode="auto">
          <a:xfrm>
            <a:off x="4580078" y="4932747"/>
            <a:ext cx="3276600" cy="152400"/>
            <a:chOff x="1872" y="2890"/>
            <a:chExt cx="2064" cy="96"/>
          </a:xfrm>
        </p:grpSpPr>
        <p:sp>
          <p:nvSpPr>
            <p:cNvPr id="60" name="Line 303"/>
            <p:cNvSpPr>
              <a:spLocks noChangeShapeType="1"/>
            </p:cNvSpPr>
            <p:nvPr/>
          </p:nvSpPr>
          <p:spPr bwMode="auto">
            <a:xfrm>
              <a:off x="1872" y="2938"/>
              <a:ext cx="105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914259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1" name="Line 304"/>
            <p:cNvSpPr>
              <a:spLocks noChangeShapeType="1"/>
            </p:cNvSpPr>
            <p:nvPr/>
          </p:nvSpPr>
          <p:spPr bwMode="auto">
            <a:xfrm>
              <a:off x="2928" y="2938"/>
              <a:ext cx="1008" cy="0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914259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7" name="Line 305"/>
            <p:cNvSpPr>
              <a:spLocks noChangeShapeType="1"/>
            </p:cNvSpPr>
            <p:nvPr/>
          </p:nvSpPr>
          <p:spPr bwMode="auto">
            <a:xfrm>
              <a:off x="2928" y="2890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914259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7994574" y="4759321"/>
                <a:ext cx="834331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259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20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200" b="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2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200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4574" y="4759321"/>
                <a:ext cx="834331" cy="430887"/>
              </a:xfrm>
              <a:prstGeom prst="rect">
                <a:avLst/>
              </a:prstGeom>
              <a:blipFill>
                <a:blip r:embed="rId10"/>
                <a:stretch>
                  <a:fillRect b="-1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2602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D0212-4A05-49F0-8139-0EA4DF931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Optimal Classification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B7BFBC-E88F-4EB0-BEF4-7DE6F3F2B4F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lit/>
                        </m:rP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limLow>
                        <m:limLow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argmax</m:t>
                          </m:r>
                        </m:e>
                        <m:li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∈ 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lim>
                      </m:limLow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sepChr m:val="∣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limLow>
                        <m:limLow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argmin</m:t>
                          </m:r>
                        </m:e>
                        <m:li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lim>
                      </m:limLow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𝑋𝑌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b="0" dirty="0">
                    <a:solidFill>
                      <a:schemeClr val="accent1">
                        <a:lumMod val="75000"/>
                      </a:schemeClr>
                    </a:solidFill>
                  </a:rPr>
                  <a:t>Start with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arbitrary t</a:t>
                </a:r>
                <a:r>
                  <a:rPr lang="en-US" b="0" dirty="0">
                    <a:solidFill>
                      <a:schemeClr val="accent1">
                        <a:lumMod val="75000"/>
                      </a:schemeClr>
                    </a:solidFill>
                  </a:rPr>
                  <a:t>wo-class loss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̂"/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>
                  <a:lnSpc>
                    <a:spcPct val="100000"/>
                  </a:lnSpc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B7BFBC-E88F-4EB0-BEF4-7DE6F3F2B4F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217" b="-6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51AB7B00-8E23-4C8B-94C2-33548BE6C889}"/>
              </a:ext>
            </a:extLst>
          </p:cNvPr>
          <p:cNvGrpSpPr/>
          <p:nvPr/>
        </p:nvGrpSpPr>
        <p:grpSpPr>
          <a:xfrm>
            <a:off x="3722532" y="3429000"/>
            <a:ext cx="4842640" cy="1870772"/>
            <a:chOff x="2209800" y="3733800"/>
            <a:chExt cx="4842640" cy="1870772"/>
          </a:xfrm>
        </p:grpSpPr>
        <p:pic>
          <p:nvPicPr>
            <p:cNvPr id="5" name="Picture 4" descr="txp_fig">
              <a:extLst>
                <a:ext uri="{FF2B5EF4-FFF2-40B4-BE49-F238E27FC236}">
                  <a16:creationId xmlns:a16="http://schemas.microsoft.com/office/drawing/2014/main" id="{18801B02-07DE-4E00-A9B6-31CB8FF4E566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5" cstate="print"/>
            <a:srcRect l="33996" r="35407" b="53149"/>
            <a:stretch>
              <a:fillRect/>
            </a:stretch>
          </p:blipFill>
          <p:spPr bwMode="auto">
            <a:xfrm>
              <a:off x="2209800" y="3733800"/>
              <a:ext cx="1371600" cy="304800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6" name="Picture 5" descr="txp_fig">
              <a:extLst>
                <a:ext uri="{FF2B5EF4-FFF2-40B4-BE49-F238E27FC236}">
                  <a16:creationId xmlns:a16="http://schemas.microsoft.com/office/drawing/2014/main" id="{A8CA1544-7EBF-47C8-B877-C68837FAE39A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5" cstate="print"/>
            <a:srcRect l="33996" r="35407" b="53149"/>
            <a:stretch>
              <a:fillRect/>
            </a:stretch>
          </p:blipFill>
          <p:spPr bwMode="auto">
            <a:xfrm>
              <a:off x="5680840" y="3809999"/>
              <a:ext cx="1371600" cy="304800"/>
            </a:xfrm>
            <a:prstGeom prst="rect">
              <a:avLst/>
            </a:prstGeom>
            <a:noFill/>
            <a:ln/>
            <a:effectLst/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14B55C40-7EF0-4AA3-9DA4-971F6605EDA8}"/>
                </a:ext>
              </a:extLst>
            </p:cNvPr>
            <p:cNvGrpSpPr/>
            <p:nvPr/>
          </p:nvGrpSpPr>
          <p:grpSpPr>
            <a:xfrm>
              <a:off x="2537892" y="4049484"/>
              <a:ext cx="3733721" cy="1555088"/>
              <a:chOff x="1905000" y="3059668"/>
              <a:chExt cx="3733721" cy="1555088"/>
            </a:xfrm>
          </p:grpSpPr>
          <p:sp>
            <p:nvSpPr>
              <p:cNvPr id="13" name="Freeform 311">
                <a:extLst>
                  <a:ext uri="{FF2B5EF4-FFF2-40B4-BE49-F238E27FC236}">
                    <a16:creationId xmlns:a16="http://schemas.microsoft.com/office/drawing/2014/main" id="{9E4DC572-1982-45FA-93EA-D9DCE021FD1F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01483">
                <a:off x="2431776" y="3273006"/>
                <a:ext cx="3157756" cy="1071639"/>
              </a:xfrm>
              <a:custGeom>
                <a:avLst/>
                <a:gdLst>
                  <a:gd name="connsiteX0" fmla="*/ 0 w 10000"/>
                  <a:gd name="connsiteY0" fmla="*/ 9463 h 9635"/>
                  <a:gd name="connsiteX1" fmla="*/ 2434 w 10000"/>
                  <a:gd name="connsiteY1" fmla="*/ 4864 h 9635"/>
                  <a:gd name="connsiteX2" fmla="*/ 3677 w 10000"/>
                  <a:gd name="connsiteY2" fmla="*/ 1080 h 9635"/>
                  <a:gd name="connsiteX3" fmla="*/ 5740 w 10000"/>
                  <a:gd name="connsiteY3" fmla="*/ 1149 h 9635"/>
                  <a:gd name="connsiteX4" fmla="*/ 8132 w 10000"/>
                  <a:gd name="connsiteY4" fmla="*/ 7972 h 9635"/>
                  <a:gd name="connsiteX5" fmla="*/ 10000 w 10000"/>
                  <a:gd name="connsiteY5" fmla="*/ 9635 h 9635"/>
                  <a:gd name="connsiteX0" fmla="*/ 0 w 10000"/>
                  <a:gd name="connsiteY0" fmla="*/ 9238 h 9417"/>
                  <a:gd name="connsiteX1" fmla="*/ 2434 w 10000"/>
                  <a:gd name="connsiteY1" fmla="*/ 4465 h 9417"/>
                  <a:gd name="connsiteX2" fmla="*/ 3677 w 10000"/>
                  <a:gd name="connsiteY2" fmla="*/ 538 h 9417"/>
                  <a:gd name="connsiteX3" fmla="*/ 8132 w 10000"/>
                  <a:gd name="connsiteY3" fmla="*/ 7691 h 9417"/>
                  <a:gd name="connsiteX4" fmla="*/ 10000 w 10000"/>
                  <a:gd name="connsiteY4" fmla="*/ 9417 h 9417"/>
                  <a:gd name="connsiteX0" fmla="*/ 0 w 10000"/>
                  <a:gd name="connsiteY0" fmla="*/ 10115 h 10305"/>
                  <a:gd name="connsiteX1" fmla="*/ 2434 w 10000"/>
                  <a:gd name="connsiteY1" fmla="*/ 5046 h 10305"/>
                  <a:gd name="connsiteX2" fmla="*/ 3677 w 10000"/>
                  <a:gd name="connsiteY2" fmla="*/ 876 h 10305"/>
                  <a:gd name="connsiteX3" fmla="*/ 10000 w 10000"/>
                  <a:gd name="connsiteY3" fmla="*/ 10305 h 10305"/>
                  <a:gd name="connsiteX0" fmla="*/ 0 w 10000"/>
                  <a:gd name="connsiteY0" fmla="*/ 8521 h 8711"/>
                  <a:gd name="connsiteX1" fmla="*/ 2434 w 10000"/>
                  <a:gd name="connsiteY1" fmla="*/ 3452 h 8711"/>
                  <a:gd name="connsiteX2" fmla="*/ 4783 w 10000"/>
                  <a:gd name="connsiteY2" fmla="*/ 876 h 8711"/>
                  <a:gd name="connsiteX3" fmla="*/ 10000 w 10000"/>
                  <a:gd name="connsiteY3" fmla="*/ 8711 h 8711"/>
                  <a:gd name="connsiteX0" fmla="*/ 0 w 9652"/>
                  <a:gd name="connsiteY0" fmla="*/ 11031 h 11031"/>
                  <a:gd name="connsiteX1" fmla="*/ 2434 w 9652"/>
                  <a:gd name="connsiteY1" fmla="*/ 5212 h 11031"/>
                  <a:gd name="connsiteX2" fmla="*/ 4783 w 9652"/>
                  <a:gd name="connsiteY2" fmla="*/ 2255 h 11031"/>
                  <a:gd name="connsiteX3" fmla="*/ 9652 w 9652"/>
                  <a:gd name="connsiteY3" fmla="*/ 2255 h 11031"/>
                  <a:gd name="connsiteX0" fmla="*/ 0 w 10000"/>
                  <a:gd name="connsiteY0" fmla="*/ 10000 h 10000"/>
                  <a:gd name="connsiteX1" fmla="*/ 2522 w 10000"/>
                  <a:gd name="connsiteY1" fmla="*/ 4725 h 10000"/>
                  <a:gd name="connsiteX2" fmla="*/ 4955 w 10000"/>
                  <a:gd name="connsiteY2" fmla="*/ 2044 h 10000"/>
                  <a:gd name="connsiteX3" fmla="*/ 10000 w 10000"/>
                  <a:gd name="connsiteY3" fmla="*/ 2044 h 10000"/>
                  <a:gd name="connsiteX0" fmla="*/ 0 w 10000"/>
                  <a:gd name="connsiteY0" fmla="*/ 10000 h 10000"/>
                  <a:gd name="connsiteX1" fmla="*/ 2522 w 10000"/>
                  <a:gd name="connsiteY1" fmla="*/ 4725 h 10000"/>
                  <a:gd name="connsiteX2" fmla="*/ 4955 w 10000"/>
                  <a:gd name="connsiteY2" fmla="*/ 2044 h 10000"/>
                  <a:gd name="connsiteX3" fmla="*/ 10000 w 10000"/>
                  <a:gd name="connsiteY3" fmla="*/ 2044 h 10000"/>
                  <a:gd name="connsiteX0" fmla="*/ 0 w 10000"/>
                  <a:gd name="connsiteY0" fmla="*/ 10000 h 10000"/>
                  <a:gd name="connsiteX1" fmla="*/ 2522 w 10000"/>
                  <a:gd name="connsiteY1" fmla="*/ 4725 h 10000"/>
                  <a:gd name="connsiteX2" fmla="*/ 4955 w 10000"/>
                  <a:gd name="connsiteY2" fmla="*/ 2044 h 10000"/>
                  <a:gd name="connsiteX3" fmla="*/ 10000 w 10000"/>
                  <a:gd name="connsiteY3" fmla="*/ 2044 h 10000"/>
                  <a:gd name="connsiteX0" fmla="*/ 0 w 10000"/>
                  <a:gd name="connsiteY0" fmla="*/ 8403 h 8403"/>
                  <a:gd name="connsiteX1" fmla="*/ 2522 w 10000"/>
                  <a:gd name="connsiteY1" fmla="*/ 3128 h 8403"/>
                  <a:gd name="connsiteX2" fmla="*/ 4955 w 10000"/>
                  <a:gd name="connsiteY2" fmla="*/ 447 h 8403"/>
                  <a:gd name="connsiteX3" fmla="*/ 8319 w 10000"/>
                  <a:gd name="connsiteY3" fmla="*/ 447 h 8403"/>
                  <a:gd name="connsiteX4" fmla="*/ 10000 w 10000"/>
                  <a:gd name="connsiteY4" fmla="*/ 447 h 8403"/>
                  <a:gd name="connsiteX0" fmla="*/ 0 w 10000"/>
                  <a:gd name="connsiteY0" fmla="*/ 10000 h 10000"/>
                  <a:gd name="connsiteX1" fmla="*/ 2522 w 10000"/>
                  <a:gd name="connsiteY1" fmla="*/ 3722 h 10000"/>
                  <a:gd name="connsiteX2" fmla="*/ 4955 w 10000"/>
                  <a:gd name="connsiteY2" fmla="*/ 532 h 10000"/>
                  <a:gd name="connsiteX3" fmla="*/ 8319 w 10000"/>
                  <a:gd name="connsiteY3" fmla="*/ 532 h 10000"/>
                  <a:gd name="connsiteX4" fmla="*/ 10000 w 10000"/>
                  <a:gd name="connsiteY4" fmla="*/ 532 h 10000"/>
                  <a:gd name="connsiteX0" fmla="*/ 0 w 10000"/>
                  <a:gd name="connsiteY0" fmla="*/ 10000 h 10000"/>
                  <a:gd name="connsiteX1" fmla="*/ 2522 w 10000"/>
                  <a:gd name="connsiteY1" fmla="*/ 3722 h 10000"/>
                  <a:gd name="connsiteX2" fmla="*/ 4955 w 10000"/>
                  <a:gd name="connsiteY2" fmla="*/ 532 h 10000"/>
                  <a:gd name="connsiteX3" fmla="*/ 8319 w 10000"/>
                  <a:gd name="connsiteY3" fmla="*/ 532 h 10000"/>
                  <a:gd name="connsiteX4" fmla="*/ 10000 w 10000"/>
                  <a:gd name="connsiteY4" fmla="*/ 532 h 10000"/>
                  <a:gd name="connsiteX0" fmla="*/ 0 w 10000"/>
                  <a:gd name="connsiteY0" fmla="*/ 10000 h 10000"/>
                  <a:gd name="connsiteX1" fmla="*/ 2522 w 10000"/>
                  <a:gd name="connsiteY1" fmla="*/ 3722 h 10000"/>
                  <a:gd name="connsiteX2" fmla="*/ 4955 w 10000"/>
                  <a:gd name="connsiteY2" fmla="*/ 532 h 10000"/>
                  <a:gd name="connsiteX3" fmla="*/ 8319 w 10000"/>
                  <a:gd name="connsiteY3" fmla="*/ 532 h 10000"/>
                  <a:gd name="connsiteX4" fmla="*/ 10000 w 10000"/>
                  <a:gd name="connsiteY4" fmla="*/ 532 h 10000"/>
                  <a:gd name="connsiteX0" fmla="*/ 0 w 10000"/>
                  <a:gd name="connsiteY0" fmla="*/ 10000 h 10000"/>
                  <a:gd name="connsiteX1" fmla="*/ 2522 w 10000"/>
                  <a:gd name="connsiteY1" fmla="*/ 3722 h 10000"/>
                  <a:gd name="connsiteX2" fmla="*/ 4955 w 10000"/>
                  <a:gd name="connsiteY2" fmla="*/ 532 h 10000"/>
                  <a:gd name="connsiteX3" fmla="*/ 8319 w 10000"/>
                  <a:gd name="connsiteY3" fmla="*/ 532 h 10000"/>
                  <a:gd name="connsiteX4" fmla="*/ 10000 w 10000"/>
                  <a:gd name="connsiteY4" fmla="*/ 532 h 10000"/>
                  <a:gd name="connsiteX0" fmla="*/ 0 w 10000"/>
                  <a:gd name="connsiteY0" fmla="*/ 10000 h 10000"/>
                  <a:gd name="connsiteX1" fmla="*/ 2522 w 10000"/>
                  <a:gd name="connsiteY1" fmla="*/ 3722 h 10000"/>
                  <a:gd name="connsiteX2" fmla="*/ 4955 w 10000"/>
                  <a:gd name="connsiteY2" fmla="*/ 532 h 10000"/>
                  <a:gd name="connsiteX3" fmla="*/ 10000 w 10000"/>
                  <a:gd name="connsiteY3" fmla="*/ 532 h 10000"/>
                  <a:gd name="connsiteX0" fmla="*/ 629 w 10629"/>
                  <a:gd name="connsiteY0" fmla="*/ 10000 h 11130"/>
                  <a:gd name="connsiteX1" fmla="*/ 420 w 10629"/>
                  <a:gd name="connsiteY1" fmla="*/ 10084 h 11130"/>
                  <a:gd name="connsiteX2" fmla="*/ 3151 w 10629"/>
                  <a:gd name="connsiteY2" fmla="*/ 3722 h 11130"/>
                  <a:gd name="connsiteX3" fmla="*/ 5584 w 10629"/>
                  <a:gd name="connsiteY3" fmla="*/ 532 h 11130"/>
                  <a:gd name="connsiteX4" fmla="*/ 10629 w 10629"/>
                  <a:gd name="connsiteY4" fmla="*/ 532 h 11130"/>
                  <a:gd name="connsiteX0" fmla="*/ 209 w 10209"/>
                  <a:gd name="connsiteY0" fmla="*/ 10000 h 10604"/>
                  <a:gd name="connsiteX1" fmla="*/ 420 w 10209"/>
                  <a:gd name="connsiteY1" fmla="*/ 9558 h 10604"/>
                  <a:gd name="connsiteX2" fmla="*/ 2731 w 10209"/>
                  <a:gd name="connsiteY2" fmla="*/ 3722 h 10604"/>
                  <a:gd name="connsiteX3" fmla="*/ 5164 w 10209"/>
                  <a:gd name="connsiteY3" fmla="*/ 532 h 10604"/>
                  <a:gd name="connsiteX4" fmla="*/ 10209 w 10209"/>
                  <a:gd name="connsiteY4" fmla="*/ 532 h 10604"/>
                  <a:gd name="connsiteX0" fmla="*/ 1110 w 11110"/>
                  <a:gd name="connsiteY0" fmla="*/ 10000 h 11549"/>
                  <a:gd name="connsiteX1" fmla="*/ 1321 w 11110"/>
                  <a:gd name="connsiteY1" fmla="*/ 9558 h 11549"/>
                  <a:gd name="connsiteX2" fmla="*/ 3632 w 11110"/>
                  <a:gd name="connsiteY2" fmla="*/ 3722 h 11549"/>
                  <a:gd name="connsiteX3" fmla="*/ 6065 w 11110"/>
                  <a:gd name="connsiteY3" fmla="*/ 532 h 11549"/>
                  <a:gd name="connsiteX4" fmla="*/ 11110 w 11110"/>
                  <a:gd name="connsiteY4" fmla="*/ 532 h 11549"/>
                  <a:gd name="connsiteX0" fmla="*/ 1950 w 11950"/>
                  <a:gd name="connsiteY0" fmla="*/ 10000 h 11549"/>
                  <a:gd name="connsiteX1" fmla="*/ 1321 w 11950"/>
                  <a:gd name="connsiteY1" fmla="*/ 9558 h 11549"/>
                  <a:gd name="connsiteX2" fmla="*/ 4472 w 11950"/>
                  <a:gd name="connsiteY2" fmla="*/ 3722 h 11549"/>
                  <a:gd name="connsiteX3" fmla="*/ 6905 w 11950"/>
                  <a:gd name="connsiteY3" fmla="*/ 532 h 11549"/>
                  <a:gd name="connsiteX4" fmla="*/ 11950 w 11950"/>
                  <a:gd name="connsiteY4" fmla="*/ 532 h 11549"/>
                  <a:gd name="connsiteX0" fmla="*/ 35 w 13607"/>
                  <a:gd name="connsiteY0" fmla="*/ 11029 h 11549"/>
                  <a:gd name="connsiteX1" fmla="*/ 2978 w 13607"/>
                  <a:gd name="connsiteY1" fmla="*/ 9558 h 11549"/>
                  <a:gd name="connsiteX2" fmla="*/ 6129 w 13607"/>
                  <a:gd name="connsiteY2" fmla="*/ 3722 h 11549"/>
                  <a:gd name="connsiteX3" fmla="*/ 8562 w 13607"/>
                  <a:gd name="connsiteY3" fmla="*/ 532 h 11549"/>
                  <a:gd name="connsiteX4" fmla="*/ 13607 w 13607"/>
                  <a:gd name="connsiteY4" fmla="*/ 532 h 11549"/>
                  <a:gd name="connsiteX0" fmla="*/ 35 w 13607"/>
                  <a:gd name="connsiteY0" fmla="*/ 11029 h 11549"/>
                  <a:gd name="connsiteX1" fmla="*/ 3398 w 13607"/>
                  <a:gd name="connsiteY1" fmla="*/ 9558 h 11549"/>
                  <a:gd name="connsiteX2" fmla="*/ 6129 w 13607"/>
                  <a:gd name="connsiteY2" fmla="*/ 3722 h 11549"/>
                  <a:gd name="connsiteX3" fmla="*/ 8562 w 13607"/>
                  <a:gd name="connsiteY3" fmla="*/ 532 h 11549"/>
                  <a:gd name="connsiteX4" fmla="*/ 13607 w 13607"/>
                  <a:gd name="connsiteY4" fmla="*/ 532 h 11549"/>
                  <a:gd name="connsiteX0" fmla="*/ 35 w 13607"/>
                  <a:gd name="connsiteY0" fmla="*/ 11029 h 11043"/>
                  <a:gd name="connsiteX1" fmla="*/ 3398 w 13607"/>
                  <a:gd name="connsiteY1" fmla="*/ 9558 h 11043"/>
                  <a:gd name="connsiteX2" fmla="*/ 6129 w 13607"/>
                  <a:gd name="connsiteY2" fmla="*/ 3722 h 11043"/>
                  <a:gd name="connsiteX3" fmla="*/ 8562 w 13607"/>
                  <a:gd name="connsiteY3" fmla="*/ 532 h 11043"/>
                  <a:gd name="connsiteX4" fmla="*/ 13607 w 13607"/>
                  <a:gd name="connsiteY4" fmla="*/ 532 h 11043"/>
                  <a:gd name="connsiteX0" fmla="*/ 35 w 13607"/>
                  <a:gd name="connsiteY0" fmla="*/ 11029 h 11043"/>
                  <a:gd name="connsiteX1" fmla="*/ 3398 w 13607"/>
                  <a:gd name="connsiteY1" fmla="*/ 9558 h 11043"/>
                  <a:gd name="connsiteX2" fmla="*/ 6129 w 13607"/>
                  <a:gd name="connsiteY2" fmla="*/ 3722 h 11043"/>
                  <a:gd name="connsiteX3" fmla="*/ 8562 w 13607"/>
                  <a:gd name="connsiteY3" fmla="*/ 532 h 11043"/>
                  <a:gd name="connsiteX4" fmla="*/ 13607 w 13607"/>
                  <a:gd name="connsiteY4" fmla="*/ 532 h 11043"/>
                  <a:gd name="connsiteX0" fmla="*/ 35 w 13607"/>
                  <a:gd name="connsiteY0" fmla="*/ 11029 h 11043"/>
                  <a:gd name="connsiteX1" fmla="*/ 3218 w 13607"/>
                  <a:gd name="connsiteY1" fmla="*/ 9348 h 11043"/>
                  <a:gd name="connsiteX2" fmla="*/ 6129 w 13607"/>
                  <a:gd name="connsiteY2" fmla="*/ 3722 h 11043"/>
                  <a:gd name="connsiteX3" fmla="*/ 8562 w 13607"/>
                  <a:gd name="connsiteY3" fmla="*/ 532 h 11043"/>
                  <a:gd name="connsiteX4" fmla="*/ 13607 w 13607"/>
                  <a:gd name="connsiteY4" fmla="*/ 532 h 11043"/>
                  <a:gd name="connsiteX0" fmla="*/ 35 w 13607"/>
                  <a:gd name="connsiteY0" fmla="*/ 11029 h 11043"/>
                  <a:gd name="connsiteX1" fmla="*/ 3638 w 13607"/>
                  <a:gd name="connsiteY1" fmla="*/ 9348 h 11043"/>
                  <a:gd name="connsiteX2" fmla="*/ 6129 w 13607"/>
                  <a:gd name="connsiteY2" fmla="*/ 3722 h 11043"/>
                  <a:gd name="connsiteX3" fmla="*/ 8562 w 13607"/>
                  <a:gd name="connsiteY3" fmla="*/ 532 h 11043"/>
                  <a:gd name="connsiteX4" fmla="*/ 13607 w 13607"/>
                  <a:gd name="connsiteY4" fmla="*/ 532 h 11043"/>
                  <a:gd name="connsiteX0" fmla="*/ 0 w 13572"/>
                  <a:gd name="connsiteY0" fmla="*/ 11029 h 11099"/>
                  <a:gd name="connsiteX1" fmla="*/ 2342 w 13572"/>
                  <a:gd name="connsiteY1" fmla="*/ 10819 h 11099"/>
                  <a:gd name="connsiteX2" fmla="*/ 3603 w 13572"/>
                  <a:gd name="connsiteY2" fmla="*/ 9348 h 11099"/>
                  <a:gd name="connsiteX3" fmla="*/ 6094 w 13572"/>
                  <a:gd name="connsiteY3" fmla="*/ 3722 h 11099"/>
                  <a:gd name="connsiteX4" fmla="*/ 8527 w 13572"/>
                  <a:gd name="connsiteY4" fmla="*/ 532 h 11099"/>
                  <a:gd name="connsiteX5" fmla="*/ 13572 w 13572"/>
                  <a:gd name="connsiteY5" fmla="*/ 532 h 11099"/>
                  <a:gd name="connsiteX0" fmla="*/ 0 w 17776"/>
                  <a:gd name="connsiteY0" fmla="*/ 11554 h 11554"/>
                  <a:gd name="connsiteX1" fmla="*/ 6546 w 17776"/>
                  <a:gd name="connsiteY1" fmla="*/ 10819 h 11554"/>
                  <a:gd name="connsiteX2" fmla="*/ 7807 w 17776"/>
                  <a:gd name="connsiteY2" fmla="*/ 9348 h 11554"/>
                  <a:gd name="connsiteX3" fmla="*/ 10298 w 17776"/>
                  <a:gd name="connsiteY3" fmla="*/ 3722 h 11554"/>
                  <a:gd name="connsiteX4" fmla="*/ 12731 w 17776"/>
                  <a:gd name="connsiteY4" fmla="*/ 532 h 11554"/>
                  <a:gd name="connsiteX5" fmla="*/ 17776 w 17776"/>
                  <a:gd name="connsiteY5" fmla="*/ 532 h 11554"/>
                  <a:gd name="connsiteX0" fmla="*/ 0 w 17776"/>
                  <a:gd name="connsiteY0" fmla="*/ 11554 h 11554"/>
                  <a:gd name="connsiteX1" fmla="*/ 5045 w 17776"/>
                  <a:gd name="connsiteY1" fmla="*/ 10819 h 11554"/>
                  <a:gd name="connsiteX2" fmla="*/ 7807 w 17776"/>
                  <a:gd name="connsiteY2" fmla="*/ 9348 h 11554"/>
                  <a:gd name="connsiteX3" fmla="*/ 10298 w 17776"/>
                  <a:gd name="connsiteY3" fmla="*/ 3722 h 11554"/>
                  <a:gd name="connsiteX4" fmla="*/ 12731 w 17776"/>
                  <a:gd name="connsiteY4" fmla="*/ 532 h 11554"/>
                  <a:gd name="connsiteX5" fmla="*/ 17776 w 17776"/>
                  <a:gd name="connsiteY5" fmla="*/ 532 h 115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776" h="11554">
                    <a:moveTo>
                      <a:pt x="0" y="11554"/>
                    </a:moveTo>
                    <a:cubicBezTo>
                      <a:pt x="350" y="11449"/>
                      <a:pt x="3744" y="11187"/>
                      <a:pt x="5045" y="10819"/>
                    </a:cubicBezTo>
                    <a:cubicBezTo>
                      <a:pt x="6346" y="10451"/>
                      <a:pt x="6932" y="10531"/>
                      <a:pt x="7807" y="9348"/>
                    </a:cubicBezTo>
                    <a:cubicBezTo>
                      <a:pt x="8683" y="8165"/>
                      <a:pt x="9477" y="5191"/>
                      <a:pt x="10298" y="3722"/>
                    </a:cubicBezTo>
                    <a:cubicBezTo>
                      <a:pt x="11119" y="2253"/>
                      <a:pt x="11485" y="1064"/>
                      <a:pt x="12731" y="532"/>
                    </a:cubicBezTo>
                    <a:cubicBezTo>
                      <a:pt x="13977" y="0"/>
                      <a:pt x="16725" y="532"/>
                      <a:pt x="17776" y="532"/>
                    </a:cubicBezTo>
                  </a:path>
                </a:pathLst>
              </a:custGeom>
              <a:noFill/>
              <a:ln w="19050" cap="flat">
                <a:solidFill>
                  <a:srgbClr val="00B05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259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51D3A84-91D9-452F-9F18-D0971A101474}"/>
                  </a:ext>
                </a:extLst>
              </p:cNvPr>
              <p:cNvSpPr txBox="1"/>
              <p:nvPr/>
            </p:nvSpPr>
            <p:spPr>
              <a:xfrm>
                <a:off x="2057400" y="4245424"/>
                <a:ext cx="301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259"/>
                <a:r>
                  <a:rPr lang="en-US" dirty="0">
                    <a:solidFill>
                      <a:prstClr val="black"/>
                    </a:solidFill>
                    <a:latin typeface="Calibri"/>
                  </a:rPr>
                  <a:t>0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D529593-959E-47B3-BBA1-FDC48B1B604C}"/>
                  </a:ext>
                </a:extLst>
              </p:cNvPr>
              <p:cNvSpPr txBox="1"/>
              <p:nvPr/>
            </p:nvSpPr>
            <p:spPr>
              <a:xfrm>
                <a:off x="1905000" y="3665747"/>
                <a:ext cx="4769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259"/>
                <a:r>
                  <a:rPr lang="en-US" dirty="0">
                    <a:solidFill>
                      <a:prstClr val="black"/>
                    </a:solidFill>
                    <a:latin typeface="Calibri"/>
                  </a:rPr>
                  <a:t>0.5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B196B20-9FFF-4EF8-AE9E-0D46303BFCB0}"/>
                  </a:ext>
                </a:extLst>
              </p:cNvPr>
              <p:cNvSpPr txBox="1"/>
              <p:nvPr/>
            </p:nvSpPr>
            <p:spPr>
              <a:xfrm>
                <a:off x="2060514" y="3059668"/>
                <a:ext cx="301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259"/>
                <a:r>
                  <a:rPr lang="en-US" dirty="0">
                    <a:solidFill>
                      <a:prstClr val="black"/>
                    </a:solidFill>
                    <a:latin typeface="Calibri"/>
                  </a:rPr>
                  <a:t>1</a:t>
                </a:r>
              </a:p>
            </p:txBody>
          </p: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1EE1D3E2-9C83-4BB6-81E3-1A1B8A668A80}"/>
                  </a:ext>
                </a:extLst>
              </p:cNvPr>
              <p:cNvCxnSpPr>
                <a:stCxn id="15" idx="3"/>
              </p:cNvCxnSpPr>
              <p:nvPr/>
            </p:nvCxnSpPr>
            <p:spPr>
              <a:xfrm>
                <a:off x="2381926" y="3850413"/>
                <a:ext cx="1732875" cy="394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Freeform 309">
                <a:extLst>
                  <a:ext uri="{FF2B5EF4-FFF2-40B4-BE49-F238E27FC236}">
                    <a16:creationId xmlns:a16="http://schemas.microsoft.com/office/drawing/2014/main" id="{2870861D-981E-42F1-858E-F8D4DDDBAF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8402" y="3200401"/>
                <a:ext cx="3200319" cy="1219229"/>
              </a:xfrm>
              <a:custGeom>
                <a:avLst/>
                <a:gdLst>
                  <a:gd name="connsiteX0" fmla="*/ 0 w 11088"/>
                  <a:gd name="connsiteY0" fmla="*/ 2466 h 9886"/>
                  <a:gd name="connsiteX1" fmla="*/ 2493 w 11088"/>
                  <a:gd name="connsiteY1" fmla="*/ 9044 h 9886"/>
                  <a:gd name="connsiteX2" fmla="*/ 3898 w 11088"/>
                  <a:gd name="connsiteY2" fmla="*/ 5553 h 9886"/>
                  <a:gd name="connsiteX3" fmla="*/ 4953 w 11088"/>
                  <a:gd name="connsiteY3" fmla="*/ 1114 h 9886"/>
                  <a:gd name="connsiteX4" fmla="*/ 6001 w 11088"/>
                  <a:gd name="connsiteY4" fmla="*/ 158 h 9886"/>
                  <a:gd name="connsiteX5" fmla="*/ 7056 w 11088"/>
                  <a:gd name="connsiteY5" fmla="*/ 2061 h 9886"/>
                  <a:gd name="connsiteX6" fmla="*/ 8850 w 11088"/>
                  <a:gd name="connsiteY6" fmla="*/ 6702 h 9886"/>
                  <a:gd name="connsiteX7" fmla="*/ 11088 w 11088"/>
                  <a:gd name="connsiteY7" fmla="*/ 9886 h 9886"/>
                  <a:gd name="connsiteX0" fmla="*/ 0 w 10000"/>
                  <a:gd name="connsiteY0" fmla="*/ 2494 h 10000"/>
                  <a:gd name="connsiteX1" fmla="*/ 2405 w 10000"/>
                  <a:gd name="connsiteY1" fmla="*/ 2069 h 10000"/>
                  <a:gd name="connsiteX2" fmla="*/ 3516 w 10000"/>
                  <a:gd name="connsiteY2" fmla="*/ 5617 h 10000"/>
                  <a:gd name="connsiteX3" fmla="*/ 4467 w 10000"/>
                  <a:gd name="connsiteY3" fmla="*/ 1127 h 10000"/>
                  <a:gd name="connsiteX4" fmla="*/ 5412 w 10000"/>
                  <a:gd name="connsiteY4" fmla="*/ 160 h 10000"/>
                  <a:gd name="connsiteX5" fmla="*/ 6364 w 10000"/>
                  <a:gd name="connsiteY5" fmla="*/ 2085 h 10000"/>
                  <a:gd name="connsiteX6" fmla="*/ 7982 w 10000"/>
                  <a:gd name="connsiteY6" fmla="*/ 6779 h 10000"/>
                  <a:gd name="connsiteX7" fmla="*/ 10000 w 10000"/>
                  <a:gd name="connsiteY7" fmla="*/ 10000 h 10000"/>
                  <a:gd name="connsiteX0" fmla="*/ 0 w 10000"/>
                  <a:gd name="connsiteY0" fmla="*/ 2494 h 10000"/>
                  <a:gd name="connsiteX1" fmla="*/ 3516 w 10000"/>
                  <a:gd name="connsiteY1" fmla="*/ 5617 h 10000"/>
                  <a:gd name="connsiteX2" fmla="*/ 4467 w 10000"/>
                  <a:gd name="connsiteY2" fmla="*/ 1127 h 10000"/>
                  <a:gd name="connsiteX3" fmla="*/ 5412 w 10000"/>
                  <a:gd name="connsiteY3" fmla="*/ 160 h 10000"/>
                  <a:gd name="connsiteX4" fmla="*/ 6364 w 10000"/>
                  <a:gd name="connsiteY4" fmla="*/ 2085 h 10000"/>
                  <a:gd name="connsiteX5" fmla="*/ 7982 w 10000"/>
                  <a:gd name="connsiteY5" fmla="*/ 6779 h 10000"/>
                  <a:gd name="connsiteX6" fmla="*/ 10000 w 10000"/>
                  <a:gd name="connsiteY6" fmla="*/ 10000 h 10000"/>
                  <a:gd name="connsiteX0" fmla="*/ 0 w 10000"/>
                  <a:gd name="connsiteY0" fmla="*/ 2494 h 10000"/>
                  <a:gd name="connsiteX1" fmla="*/ 3435 w 10000"/>
                  <a:gd name="connsiteY1" fmla="*/ 2495 h 10000"/>
                  <a:gd name="connsiteX2" fmla="*/ 4467 w 10000"/>
                  <a:gd name="connsiteY2" fmla="*/ 1127 h 10000"/>
                  <a:gd name="connsiteX3" fmla="*/ 5412 w 10000"/>
                  <a:gd name="connsiteY3" fmla="*/ 160 h 10000"/>
                  <a:gd name="connsiteX4" fmla="*/ 6364 w 10000"/>
                  <a:gd name="connsiteY4" fmla="*/ 2085 h 10000"/>
                  <a:gd name="connsiteX5" fmla="*/ 7982 w 10000"/>
                  <a:gd name="connsiteY5" fmla="*/ 6779 h 10000"/>
                  <a:gd name="connsiteX6" fmla="*/ 10000 w 10000"/>
                  <a:gd name="connsiteY6" fmla="*/ 10000 h 10000"/>
                  <a:gd name="connsiteX0" fmla="*/ 0 w 10000"/>
                  <a:gd name="connsiteY0" fmla="*/ 2494 h 10000"/>
                  <a:gd name="connsiteX1" fmla="*/ 3435 w 10000"/>
                  <a:gd name="connsiteY1" fmla="*/ 2495 h 10000"/>
                  <a:gd name="connsiteX2" fmla="*/ 4467 w 10000"/>
                  <a:gd name="connsiteY2" fmla="*/ 1127 h 10000"/>
                  <a:gd name="connsiteX3" fmla="*/ 5412 w 10000"/>
                  <a:gd name="connsiteY3" fmla="*/ 160 h 10000"/>
                  <a:gd name="connsiteX4" fmla="*/ 7982 w 10000"/>
                  <a:gd name="connsiteY4" fmla="*/ 6779 h 10000"/>
                  <a:gd name="connsiteX5" fmla="*/ 10000 w 10000"/>
                  <a:gd name="connsiteY5" fmla="*/ 10000 h 10000"/>
                  <a:gd name="connsiteX0" fmla="*/ 0 w 10000"/>
                  <a:gd name="connsiteY0" fmla="*/ 2281 h 9787"/>
                  <a:gd name="connsiteX1" fmla="*/ 3435 w 10000"/>
                  <a:gd name="connsiteY1" fmla="*/ 2282 h 9787"/>
                  <a:gd name="connsiteX2" fmla="*/ 4467 w 10000"/>
                  <a:gd name="connsiteY2" fmla="*/ 914 h 9787"/>
                  <a:gd name="connsiteX3" fmla="*/ 6184 w 10000"/>
                  <a:gd name="connsiteY3" fmla="*/ 2282 h 9787"/>
                  <a:gd name="connsiteX4" fmla="*/ 7982 w 10000"/>
                  <a:gd name="connsiteY4" fmla="*/ 6566 h 9787"/>
                  <a:gd name="connsiteX5" fmla="*/ 10000 w 10000"/>
                  <a:gd name="connsiteY5" fmla="*/ 9787 h 9787"/>
                  <a:gd name="connsiteX0" fmla="*/ 0 w 10000"/>
                  <a:gd name="connsiteY0" fmla="*/ 729 h 8398"/>
                  <a:gd name="connsiteX1" fmla="*/ 3435 w 10000"/>
                  <a:gd name="connsiteY1" fmla="*/ 730 h 8398"/>
                  <a:gd name="connsiteX2" fmla="*/ 6184 w 10000"/>
                  <a:gd name="connsiteY2" fmla="*/ 730 h 8398"/>
                  <a:gd name="connsiteX3" fmla="*/ 7982 w 10000"/>
                  <a:gd name="connsiteY3" fmla="*/ 5107 h 8398"/>
                  <a:gd name="connsiteX4" fmla="*/ 10000 w 10000"/>
                  <a:gd name="connsiteY4" fmla="*/ 8398 h 8398"/>
                  <a:gd name="connsiteX0" fmla="*/ 0 w 10000"/>
                  <a:gd name="connsiteY0" fmla="*/ 0 h 9132"/>
                  <a:gd name="connsiteX1" fmla="*/ 3435 w 10000"/>
                  <a:gd name="connsiteY1" fmla="*/ 1 h 9132"/>
                  <a:gd name="connsiteX2" fmla="*/ 6527 w 10000"/>
                  <a:gd name="connsiteY2" fmla="*/ 1555 h 9132"/>
                  <a:gd name="connsiteX3" fmla="*/ 7982 w 10000"/>
                  <a:gd name="connsiteY3" fmla="*/ 5213 h 9132"/>
                  <a:gd name="connsiteX4" fmla="*/ 10000 w 10000"/>
                  <a:gd name="connsiteY4" fmla="*/ 9132 h 9132"/>
                  <a:gd name="connsiteX0" fmla="*/ 0 w 10000"/>
                  <a:gd name="connsiteY0" fmla="*/ 0 h 10000"/>
                  <a:gd name="connsiteX1" fmla="*/ 3435 w 10000"/>
                  <a:gd name="connsiteY1" fmla="*/ 1 h 10000"/>
                  <a:gd name="connsiteX2" fmla="*/ 6527 w 10000"/>
                  <a:gd name="connsiteY2" fmla="*/ 1703 h 10000"/>
                  <a:gd name="connsiteX3" fmla="*/ 7982 w 10000"/>
                  <a:gd name="connsiteY3" fmla="*/ 5708 h 10000"/>
                  <a:gd name="connsiteX4" fmla="*/ 10000 w 10000"/>
                  <a:gd name="connsiteY4" fmla="*/ 10000 h 10000"/>
                  <a:gd name="connsiteX0" fmla="*/ 0 w 10000"/>
                  <a:gd name="connsiteY0" fmla="*/ 0 h 10000"/>
                  <a:gd name="connsiteX1" fmla="*/ 3435 w 10000"/>
                  <a:gd name="connsiteY1" fmla="*/ 1 h 10000"/>
                  <a:gd name="connsiteX2" fmla="*/ 6527 w 10000"/>
                  <a:gd name="connsiteY2" fmla="*/ 1703 h 10000"/>
                  <a:gd name="connsiteX3" fmla="*/ 7982 w 10000"/>
                  <a:gd name="connsiteY3" fmla="*/ 5708 h 10000"/>
                  <a:gd name="connsiteX4" fmla="*/ 10000 w 10000"/>
                  <a:gd name="connsiteY4" fmla="*/ 10000 h 10000"/>
                  <a:gd name="connsiteX0" fmla="*/ 0 w 10348"/>
                  <a:gd name="connsiteY0" fmla="*/ 0 h 10727"/>
                  <a:gd name="connsiteX1" fmla="*/ 3435 w 10348"/>
                  <a:gd name="connsiteY1" fmla="*/ 1 h 10727"/>
                  <a:gd name="connsiteX2" fmla="*/ 6527 w 10348"/>
                  <a:gd name="connsiteY2" fmla="*/ 1703 h 10727"/>
                  <a:gd name="connsiteX3" fmla="*/ 7982 w 10348"/>
                  <a:gd name="connsiteY3" fmla="*/ 5708 h 10727"/>
                  <a:gd name="connsiteX4" fmla="*/ 10000 w 10348"/>
                  <a:gd name="connsiteY4" fmla="*/ 10000 h 10727"/>
                  <a:gd name="connsiteX5" fmla="*/ 10068 w 10348"/>
                  <a:gd name="connsiteY5" fmla="*/ 10067 h 10727"/>
                  <a:gd name="connsiteX0" fmla="*/ 0 w 10609"/>
                  <a:gd name="connsiteY0" fmla="*/ 0 h 10897"/>
                  <a:gd name="connsiteX1" fmla="*/ 3435 w 10609"/>
                  <a:gd name="connsiteY1" fmla="*/ 1 h 10897"/>
                  <a:gd name="connsiteX2" fmla="*/ 6527 w 10609"/>
                  <a:gd name="connsiteY2" fmla="*/ 1703 h 10897"/>
                  <a:gd name="connsiteX3" fmla="*/ 7982 w 10609"/>
                  <a:gd name="connsiteY3" fmla="*/ 5708 h 10897"/>
                  <a:gd name="connsiteX4" fmla="*/ 10000 w 10609"/>
                  <a:gd name="connsiteY4" fmla="*/ 10000 h 10897"/>
                  <a:gd name="connsiteX5" fmla="*/ 10609 w 10609"/>
                  <a:gd name="connsiteY5" fmla="*/ 10897 h 10897"/>
                  <a:gd name="connsiteX0" fmla="*/ 0 w 12124"/>
                  <a:gd name="connsiteY0" fmla="*/ 0 h 10897"/>
                  <a:gd name="connsiteX1" fmla="*/ 3435 w 12124"/>
                  <a:gd name="connsiteY1" fmla="*/ 1 h 10897"/>
                  <a:gd name="connsiteX2" fmla="*/ 6527 w 12124"/>
                  <a:gd name="connsiteY2" fmla="*/ 1703 h 10897"/>
                  <a:gd name="connsiteX3" fmla="*/ 7982 w 12124"/>
                  <a:gd name="connsiteY3" fmla="*/ 5708 h 10897"/>
                  <a:gd name="connsiteX4" fmla="*/ 10000 w 12124"/>
                  <a:gd name="connsiteY4" fmla="*/ 10000 h 10897"/>
                  <a:gd name="connsiteX5" fmla="*/ 12124 w 12124"/>
                  <a:gd name="connsiteY5" fmla="*/ 10897 h 10897"/>
                  <a:gd name="connsiteX0" fmla="*/ 0 w 12496"/>
                  <a:gd name="connsiteY0" fmla="*/ 0 h 11047"/>
                  <a:gd name="connsiteX1" fmla="*/ 3435 w 12496"/>
                  <a:gd name="connsiteY1" fmla="*/ 1 h 11047"/>
                  <a:gd name="connsiteX2" fmla="*/ 6527 w 12496"/>
                  <a:gd name="connsiteY2" fmla="*/ 1703 h 11047"/>
                  <a:gd name="connsiteX3" fmla="*/ 7982 w 12496"/>
                  <a:gd name="connsiteY3" fmla="*/ 5708 h 11047"/>
                  <a:gd name="connsiteX4" fmla="*/ 10000 w 12496"/>
                  <a:gd name="connsiteY4" fmla="*/ 10000 h 11047"/>
                  <a:gd name="connsiteX5" fmla="*/ 12124 w 12496"/>
                  <a:gd name="connsiteY5" fmla="*/ 10897 h 11047"/>
                  <a:gd name="connsiteX6" fmla="*/ 12233 w 12496"/>
                  <a:gd name="connsiteY6" fmla="*/ 10897 h 11047"/>
                  <a:gd name="connsiteX0" fmla="*/ 0 w 15913"/>
                  <a:gd name="connsiteY0" fmla="*/ 0 h 11624"/>
                  <a:gd name="connsiteX1" fmla="*/ 3435 w 15913"/>
                  <a:gd name="connsiteY1" fmla="*/ 1 h 11624"/>
                  <a:gd name="connsiteX2" fmla="*/ 6527 w 15913"/>
                  <a:gd name="connsiteY2" fmla="*/ 1703 h 11624"/>
                  <a:gd name="connsiteX3" fmla="*/ 7982 w 15913"/>
                  <a:gd name="connsiteY3" fmla="*/ 5708 h 11624"/>
                  <a:gd name="connsiteX4" fmla="*/ 10000 w 15913"/>
                  <a:gd name="connsiteY4" fmla="*/ 10000 h 11624"/>
                  <a:gd name="connsiteX5" fmla="*/ 12124 w 15913"/>
                  <a:gd name="connsiteY5" fmla="*/ 10897 h 11624"/>
                  <a:gd name="connsiteX6" fmla="*/ 15913 w 15913"/>
                  <a:gd name="connsiteY6" fmla="*/ 11624 h 11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913" h="11624">
                    <a:moveTo>
                      <a:pt x="0" y="0"/>
                    </a:moveTo>
                    <a:lnTo>
                      <a:pt x="3435" y="1"/>
                    </a:lnTo>
                    <a:cubicBezTo>
                      <a:pt x="4466" y="1"/>
                      <a:pt x="5941" y="448"/>
                      <a:pt x="6527" y="1703"/>
                    </a:cubicBezTo>
                    <a:cubicBezTo>
                      <a:pt x="7113" y="2958"/>
                      <a:pt x="7217" y="3523"/>
                      <a:pt x="7982" y="5708"/>
                    </a:cubicBezTo>
                    <a:cubicBezTo>
                      <a:pt x="8590" y="7470"/>
                      <a:pt x="9578" y="9113"/>
                      <a:pt x="10000" y="10000"/>
                    </a:cubicBezTo>
                    <a:cubicBezTo>
                      <a:pt x="10348" y="10727"/>
                      <a:pt x="12110" y="10883"/>
                      <a:pt x="12124" y="10897"/>
                    </a:cubicBezTo>
                    <a:cubicBezTo>
                      <a:pt x="12496" y="11047"/>
                      <a:pt x="15890" y="11624"/>
                      <a:pt x="15913" y="11624"/>
                    </a:cubicBezTo>
                  </a:path>
                </a:pathLst>
              </a:custGeom>
              <a:noFill/>
              <a:ln w="19050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259"/>
                <a:endParaRPr lang="en-US" dirty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E192F726-3416-4703-87F7-5DDBE6676C00}"/>
                </a:ext>
              </a:extLst>
            </p:cNvPr>
            <p:cNvCxnSpPr/>
            <p:nvPr/>
          </p:nvCxnSpPr>
          <p:spPr>
            <a:xfrm>
              <a:off x="3048000" y="5452172"/>
              <a:ext cx="3276600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71DAFCF-BBBD-49FA-B979-748EB065851F}"/>
                </a:ext>
              </a:extLst>
            </p:cNvPr>
            <p:cNvSpPr/>
            <p:nvPr/>
          </p:nvSpPr>
          <p:spPr bwMode="auto">
            <a:xfrm>
              <a:off x="6488980" y="3851972"/>
              <a:ext cx="15240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5" tIns="45713" rIns="91425" bIns="45713" rtlCol="0" anchor="ctr"/>
            <a:lstStyle/>
            <a:p>
              <a:pPr algn="ctr" defTabSz="914259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" name="Oval 319">
              <a:extLst>
                <a:ext uri="{FF2B5EF4-FFF2-40B4-BE49-F238E27FC236}">
                  <a16:creationId xmlns:a16="http://schemas.microsoft.com/office/drawing/2014/main" id="{7483A77A-7281-433B-BDED-40E4DF241F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8782" y="3938684"/>
              <a:ext cx="76200" cy="76200"/>
            </a:xfrm>
            <a:prstGeom prst="ellipse">
              <a:avLst/>
            </a:prstGeom>
            <a:solidFill>
              <a:srgbClr val="3399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1425" tIns="45713" rIns="91425" bIns="45713" anchor="ctr"/>
            <a:lstStyle/>
            <a:p>
              <a:pPr defTabSz="914259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07A4627-E0AE-4F4B-82AF-A678505B53AE}"/>
                </a:ext>
              </a:extLst>
            </p:cNvPr>
            <p:cNvSpPr/>
            <p:nvPr/>
          </p:nvSpPr>
          <p:spPr bwMode="auto">
            <a:xfrm>
              <a:off x="3059980" y="3791591"/>
              <a:ext cx="15240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5" tIns="45713" rIns="91425" bIns="45713" rtlCol="0" anchor="ctr"/>
            <a:lstStyle/>
            <a:p>
              <a:pPr algn="ctr" defTabSz="914259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" name="Oval 314">
              <a:extLst>
                <a:ext uri="{FF2B5EF4-FFF2-40B4-BE49-F238E27FC236}">
                  <a16:creationId xmlns:a16="http://schemas.microsoft.com/office/drawing/2014/main" id="{757F1A36-2915-4268-A417-EA5D44D6D1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4424" y="3867791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1425" tIns="45713" rIns="91425" bIns="45713" anchor="ctr"/>
            <a:lstStyle/>
            <a:p>
              <a:pPr defTabSz="914259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9" name="Group 302">
            <a:extLst>
              <a:ext uri="{FF2B5EF4-FFF2-40B4-BE49-F238E27FC236}">
                <a16:creationId xmlns:a16="http://schemas.microsoft.com/office/drawing/2014/main" id="{4A39D29B-3E9D-436A-8487-921879738E88}"/>
              </a:ext>
            </a:extLst>
          </p:cNvPr>
          <p:cNvGrpSpPr>
            <a:grpSpLocks/>
          </p:cNvGrpSpPr>
          <p:nvPr/>
        </p:nvGrpSpPr>
        <p:grpSpPr bwMode="auto">
          <a:xfrm>
            <a:off x="4562380" y="5071172"/>
            <a:ext cx="3276600" cy="152400"/>
            <a:chOff x="1872" y="2890"/>
            <a:chExt cx="2064" cy="96"/>
          </a:xfrm>
        </p:grpSpPr>
        <p:sp>
          <p:nvSpPr>
            <p:cNvPr id="20" name="Line 303">
              <a:extLst>
                <a:ext uri="{FF2B5EF4-FFF2-40B4-BE49-F238E27FC236}">
                  <a16:creationId xmlns:a16="http://schemas.microsoft.com/office/drawing/2014/main" id="{39E232CA-A069-418F-9C26-0F40D854AB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2" y="2938"/>
              <a:ext cx="105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914259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" name="Line 304">
              <a:extLst>
                <a:ext uri="{FF2B5EF4-FFF2-40B4-BE49-F238E27FC236}">
                  <a16:creationId xmlns:a16="http://schemas.microsoft.com/office/drawing/2014/main" id="{13FA4D13-03C5-40CE-9961-B4D94B1500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28" y="2938"/>
              <a:ext cx="1008" cy="0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914259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" name="Line 305">
              <a:extLst>
                <a:ext uri="{FF2B5EF4-FFF2-40B4-BE49-F238E27FC236}">
                  <a16:creationId xmlns:a16="http://schemas.microsoft.com/office/drawing/2014/main" id="{57EAEF73-6154-4960-8FD1-B4DFD84CFB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28" y="2890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914259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72CD096-235E-4431-94F3-25E0A34F3F76}"/>
                  </a:ext>
                </a:extLst>
              </p:cNvPr>
              <p:cNvSpPr txBox="1"/>
              <p:nvPr/>
            </p:nvSpPr>
            <p:spPr>
              <a:xfrm>
                <a:off x="7976876" y="4897746"/>
                <a:ext cx="834331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259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20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200" b="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2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200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72CD096-235E-4431-94F3-25E0A34F3F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6876" y="4897746"/>
                <a:ext cx="834331" cy="430887"/>
              </a:xfrm>
              <a:prstGeom prst="rect">
                <a:avLst/>
              </a:prstGeom>
              <a:blipFill>
                <a:blip r:embed="rId6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8510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D0212-4A05-49F0-8139-0EA4DF931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Optimal Classification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B7BFBC-E88F-4EB0-BEF4-7DE6F3F2B4F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100000"/>
                  </a:lnSpc>
                </a:pPr>
                <a:r>
                  <a:rPr lang="en-US" b="0" dirty="0"/>
                  <a:t>Expected loss is also called risk:</a:t>
                </a:r>
              </a:p>
              <a:p>
                <a:pPr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𝑋𝑌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limLow>
                        <m:limLow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argmin</m:t>
                          </m:r>
                        </m:e>
                        <m:lim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lim>
                      </m:limLow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                        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limLow>
                        <m:limLow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argmin</m:t>
                          </m:r>
                        </m:e>
                        <m:lim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lim>
                      </m:limLow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𝑋𝑌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00000"/>
                  </a:lnSpc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dirty="0">
                    <a:solidFill>
                      <a:schemeClr val="tx1"/>
                    </a:solidFill>
                  </a:rPr>
                  <a:t>{Whiteboard derivation}</a:t>
                </a:r>
              </a:p>
              <a:p>
                <a:pPr>
                  <a:lnSpc>
                    <a:spcPct val="100000"/>
                  </a:lnSpc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B7BFBC-E88F-4EB0-BEF4-7DE6F3F2B4F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994" b="-757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87269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D0212-4A05-49F0-8139-0EA4DF931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Optimal Classification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B7BFBC-E88F-4EB0-BEF4-7DE6F3F2B4F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lit/>
                        </m:rP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limLow>
                        <m:limLow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argmax</m:t>
                          </m:r>
                        </m:e>
                        <m:li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∈ 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lim>
                      </m:limLow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sepChr m:val="∣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limLow>
                        <m:limLow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argmin</m:t>
                          </m:r>
                        </m:e>
                        <m:li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lim>
                      </m:limLow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𝑋𝑌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b="0" dirty="0">
                    <a:solidFill>
                      <a:schemeClr val="accent1">
                        <a:lumMod val="75000"/>
                      </a:schemeClr>
                    </a:solidFill>
                  </a:rPr>
                  <a:t>Start with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arbitrary t</a:t>
                </a:r>
                <a:r>
                  <a:rPr lang="en-US" b="0" dirty="0">
                    <a:solidFill>
                      <a:schemeClr val="accent1">
                        <a:lumMod val="75000"/>
                      </a:schemeClr>
                    </a:solidFill>
                  </a:rPr>
                  <a:t>wo-class loss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̂"/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>
                  <a:lnSpc>
                    <a:spcPct val="100000"/>
                  </a:lnSpc>
                </a:pPr>
                <a:endParaRPr lang="en-US" sz="40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1   </m:t>
                              </m:r>
                              <m:r>
                                <m:rPr>
                                  <m:sty m:val="p"/>
                                </m:r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          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sepChr m:val="∣"/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=0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0,1</m:t>
                                  </m:r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sepChr m:val="∣"/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1,1</m:t>
                                  </m:r>
                                </m:e>
                              </m:d>
                            </m:e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            ≤ 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sepChr m:val="∣"/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=0</m:t>
                                  </m:r>
                                </m:e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0,0</m:t>
                                  </m:r>
                                </m:e>
                              </m:d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sepChr m:val="∣"/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e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1,0</m:t>
                                  </m:r>
                                </m:e>
                              </m:d>
                            </m:e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0    </m:t>
                              </m:r>
                              <m:r>
                                <m:rPr>
                                  <m:sty m:val="p"/>
                                </m:r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                             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00000"/>
                  </a:lnSpc>
                </a:pPr>
                <a:endParaRPr lang="en-US" sz="400" dirty="0"/>
              </a:p>
              <a:p>
                <a:pPr>
                  <a:lnSpc>
                    <a:spcPct val="100000"/>
                  </a:lnSpc>
                </a:pPr>
                <a:r>
                  <a:rPr lang="en-US" dirty="0"/>
                  <a:t>Two-class, 0, 1 loss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1   </m:t>
                              </m:r>
                              <m:r>
                                <m:rPr>
                                  <m:sty m:val="p"/>
                                </m:r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          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sepChr m:val="∣"/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=0</m:t>
                                  </m:r>
                                </m:e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                  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           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≤ 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sepChr m:val="∣"/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e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                  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0    </m:t>
                              </m:r>
                              <m:r>
                                <m:rPr>
                                  <m:sty m:val="p"/>
                                </m:r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                             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00000"/>
                  </a:lnSpc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B7BFBC-E88F-4EB0-BEF4-7DE6F3F2B4F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217" b="-174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4" name="Group 63">
            <a:extLst>
              <a:ext uri="{FF2B5EF4-FFF2-40B4-BE49-F238E27FC236}">
                <a16:creationId xmlns:a16="http://schemas.microsoft.com/office/drawing/2014/main" id="{03A09191-022C-423C-A10D-D6AE2E94DC11}"/>
              </a:ext>
            </a:extLst>
          </p:cNvPr>
          <p:cNvGrpSpPr/>
          <p:nvPr/>
        </p:nvGrpSpPr>
        <p:grpSpPr>
          <a:xfrm>
            <a:off x="6967178" y="4958367"/>
            <a:ext cx="5088675" cy="1899633"/>
            <a:chOff x="2719642" y="4909738"/>
            <a:chExt cx="5088675" cy="1899633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4B2C48F6-E4E4-4733-AED9-A549D6839052}"/>
                </a:ext>
              </a:extLst>
            </p:cNvPr>
            <p:cNvGrpSpPr/>
            <p:nvPr/>
          </p:nvGrpSpPr>
          <p:grpSpPr>
            <a:xfrm>
              <a:off x="2719642" y="4909738"/>
              <a:ext cx="4842640" cy="1870772"/>
              <a:chOff x="2209800" y="3733800"/>
              <a:chExt cx="4842640" cy="1870772"/>
            </a:xfrm>
          </p:grpSpPr>
          <p:pic>
            <p:nvPicPr>
              <p:cNvPr id="45" name="Picture 44" descr="txp_fig">
                <a:extLst>
                  <a:ext uri="{FF2B5EF4-FFF2-40B4-BE49-F238E27FC236}">
                    <a16:creationId xmlns:a16="http://schemas.microsoft.com/office/drawing/2014/main" id="{BCFD1F99-5EC8-4791-8978-D92687AD492C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"/>
                </p:custDataLst>
              </p:nvPr>
            </p:nvPicPr>
            <p:blipFill>
              <a:blip r:embed="rId5" cstate="print"/>
              <a:srcRect l="33996" r="35407" b="53149"/>
              <a:stretch>
                <a:fillRect/>
              </a:stretch>
            </p:blipFill>
            <p:spPr bwMode="auto">
              <a:xfrm>
                <a:off x="2209800" y="3733800"/>
                <a:ext cx="1371600" cy="304800"/>
              </a:xfrm>
              <a:prstGeom prst="rect">
                <a:avLst/>
              </a:prstGeom>
              <a:noFill/>
              <a:ln/>
              <a:effectLst/>
            </p:spPr>
          </p:pic>
          <p:pic>
            <p:nvPicPr>
              <p:cNvPr id="46" name="Picture 45" descr="txp_fig">
                <a:extLst>
                  <a:ext uri="{FF2B5EF4-FFF2-40B4-BE49-F238E27FC236}">
                    <a16:creationId xmlns:a16="http://schemas.microsoft.com/office/drawing/2014/main" id="{0D2A6C12-F7C9-4A41-BA3B-3A81B3BA8FB9}"/>
                  </a:ext>
                </a:extLst>
              </p:cNvPr>
              <p:cNvPicPr>
                <a:picLocks noChangeAspect="1"/>
              </p:cNvPicPr>
              <p:nvPr>
                <p:custDataLst>
                  <p:tags r:id="rId2"/>
                </p:custDataLst>
              </p:nvPr>
            </p:nvPicPr>
            <p:blipFill>
              <a:blip r:embed="rId5" cstate="print"/>
              <a:srcRect l="33996" r="35407" b="53149"/>
              <a:stretch>
                <a:fillRect/>
              </a:stretch>
            </p:blipFill>
            <p:spPr bwMode="auto">
              <a:xfrm>
                <a:off x="5680840" y="3809999"/>
                <a:ext cx="1371600" cy="304800"/>
              </a:xfrm>
              <a:prstGeom prst="rect">
                <a:avLst/>
              </a:prstGeom>
              <a:noFill/>
              <a:ln/>
              <a:effectLst/>
            </p:spPr>
          </p:pic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6F1F7FA2-3B97-4395-8E70-87EC01FCD3F4}"/>
                  </a:ext>
                </a:extLst>
              </p:cNvPr>
              <p:cNvGrpSpPr/>
              <p:nvPr/>
            </p:nvGrpSpPr>
            <p:grpSpPr>
              <a:xfrm>
                <a:off x="2537892" y="4049484"/>
                <a:ext cx="3733721" cy="1555088"/>
                <a:chOff x="1905000" y="3059668"/>
                <a:chExt cx="3733721" cy="1555088"/>
              </a:xfrm>
            </p:grpSpPr>
            <p:sp>
              <p:nvSpPr>
                <p:cNvPr id="53" name="Freeform 311">
                  <a:extLst>
                    <a:ext uri="{FF2B5EF4-FFF2-40B4-BE49-F238E27FC236}">
                      <a16:creationId xmlns:a16="http://schemas.microsoft.com/office/drawing/2014/main" id="{626AA582-2238-4479-9A41-2153F08EE0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1401483">
                  <a:off x="2431776" y="3273006"/>
                  <a:ext cx="3157756" cy="1071639"/>
                </a:xfrm>
                <a:custGeom>
                  <a:avLst/>
                  <a:gdLst>
                    <a:gd name="connsiteX0" fmla="*/ 0 w 10000"/>
                    <a:gd name="connsiteY0" fmla="*/ 9463 h 9635"/>
                    <a:gd name="connsiteX1" fmla="*/ 2434 w 10000"/>
                    <a:gd name="connsiteY1" fmla="*/ 4864 h 9635"/>
                    <a:gd name="connsiteX2" fmla="*/ 3677 w 10000"/>
                    <a:gd name="connsiteY2" fmla="*/ 1080 h 9635"/>
                    <a:gd name="connsiteX3" fmla="*/ 5740 w 10000"/>
                    <a:gd name="connsiteY3" fmla="*/ 1149 h 9635"/>
                    <a:gd name="connsiteX4" fmla="*/ 8132 w 10000"/>
                    <a:gd name="connsiteY4" fmla="*/ 7972 h 9635"/>
                    <a:gd name="connsiteX5" fmla="*/ 10000 w 10000"/>
                    <a:gd name="connsiteY5" fmla="*/ 9635 h 9635"/>
                    <a:gd name="connsiteX0" fmla="*/ 0 w 10000"/>
                    <a:gd name="connsiteY0" fmla="*/ 9238 h 9417"/>
                    <a:gd name="connsiteX1" fmla="*/ 2434 w 10000"/>
                    <a:gd name="connsiteY1" fmla="*/ 4465 h 9417"/>
                    <a:gd name="connsiteX2" fmla="*/ 3677 w 10000"/>
                    <a:gd name="connsiteY2" fmla="*/ 538 h 9417"/>
                    <a:gd name="connsiteX3" fmla="*/ 8132 w 10000"/>
                    <a:gd name="connsiteY3" fmla="*/ 7691 h 9417"/>
                    <a:gd name="connsiteX4" fmla="*/ 10000 w 10000"/>
                    <a:gd name="connsiteY4" fmla="*/ 9417 h 9417"/>
                    <a:gd name="connsiteX0" fmla="*/ 0 w 10000"/>
                    <a:gd name="connsiteY0" fmla="*/ 10115 h 10305"/>
                    <a:gd name="connsiteX1" fmla="*/ 2434 w 10000"/>
                    <a:gd name="connsiteY1" fmla="*/ 5046 h 10305"/>
                    <a:gd name="connsiteX2" fmla="*/ 3677 w 10000"/>
                    <a:gd name="connsiteY2" fmla="*/ 876 h 10305"/>
                    <a:gd name="connsiteX3" fmla="*/ 10000 w 10000"/>
                    <a:gd name="connsiteY3" fmla="*/ 10305 h 10305"/>
                    <a:gd name="connsiteX0" fmla="*/ 0 w 10000"/>
                    <a:gd name="connsiteY0" fmla="*/ 8521 h 8711"/>
                    <a:gd name="connsiteX1" fmla="*/ 2434 w 10000"/>
                    <a:gd name="connsiteY1" fmla="*/ 3452 h 8711"/>
                    <a:gd name="connsiteX2" fmla="*/ 4783 w 10000"/>
                    <a:gd name="connsiteY2" fmla="*/ 876 h 8711"/>
                    <a:gd name="connsiteX3" fmla="*/ 10000 w 10000"/>
                    <a:gd name="connsiteY3" fmla="*/ 8711 h 8711"/>
                    <a:gd name="connsiteX0" fmla="*/ 0 w 9652"/>
                    <a:gd name="connsiteY0" fmla="*/ 11031 h 11031"/>
                    <a:gd name="connsiteX1" fmla="*/ 2434 w 9652"/>
                    <a:gd name="connsiteY1" fmla="*/ 5212 h 11031"/>
                    <a:gd name="connsiteX2" fmla="*/ 4783 w 9652"/>
                    <a:gd name="connsiteY2" fmla="*/ 2255 h 11031"/>
                    <a:gd name="connsiteX3" fmla="*/ 9652 w 9652"/>
                    <a:gd name="connsiteY3" fmla="*/ 2255 h 11031"/>
                    <a:gd name="connsiteX0" fmla="*/ 0 w 10000"/>
                    <a:gd name="connsiteY0" fmla="*/ 10000 h 10000"/>
                    <a:gd name="connsiteX1" fmla="*/ 2522 w 10000"/>
                    <a:gd name="connsiteY1" fmla="*/ 4725 h 10000"/>
                    <a:gd name="connsiteX2" fmla="*/ 4955 w 10000"/>
                    <a:gd name="connsiteY2" fmla="*/ 2044 h 10000"/>
                    <a:gd name="connsiteX3" fmla="*/ 10000 w 10000"/>
                    <a:gd name="connsiteY3" fmla="*/ 2044 h 10000"/>
                    <a:gd name="connsiteX0" fmla="*/ 0 w 10000"/>
                    <a:gd name="connsiteY0" fmla="*/ 10000 h 10000"/>
                    <a:gd name="connsiteX1" fmla="*/ 2522 w 10000"/>
                    <a:gd name="connsiteY1" fmla="*/ 4725 h 10000"/>
                    <a:gd name="connsiteX2" fmla="*/ 4955 w 10000"/>
                    <a:gd name="connsiteY2" fmla="*/ 2044 h 10000"/>
                    <a:gd name="connsiteX3" fmla="*/ 10000 w 10000"/>
                    <a:gd name="connsiteY3" fmla="*/ 2044 h 10000"/>
                    <a:gd name="connsiteX0" fmla="*/ 0 w 10000"/>
                    <a:gd name="connsiteY0" fmla="*/ 10000 h 10000"/>
                    <a:gd name="connsiteX1" fmla="*/ 2522 w 10000"/>
                    <a:gd name="connsiteY1" fmla="*/ 4725 h 10000"/>
                    <a:gd name="connsiteX2" fmla="*/ 4955 w 10000"/>
                    <a:gd name="connsiteY2" fmla="*/ 2044 h 10000"/>
                    <a:gd name="connsiteX3" fmla="*/ 10000 w 10000"/>
                    <a:gd name="connsiteY3" fmla="*/ 2044 h 10000"/>
                    <a:gd name="connsiteX0" fmla="*/ 0 w 10000"/>
                    <a:gd name="connsiteY0" fmla="*/ 8403 h 8403"/>
                    <a:gd name="connsiteX1" fmla="*/ 2522 w 10000"/>
                    <a:gd name="connsiteY1" fmla="*/ 3128 h 8403"/>
                    <a:gd name="connsiteX2" fmla="*/ 4955 w 10000"/>
                    <a:gd name="connsiteY2" fmla="*/ 447 h 8403"/>
                    <a:gd name="connsiteX3" fmla="*/ 8319 w 10000"/>
                    <a:gd name="connsiteY3" fmla="*/ 447 h 8403"/>
                    <a:gd name="connsiteX4" fmla="*/ 10000 w 10000"/>
                    <a:gd name="connsiteY4" fmla="*/ 447 h 8403"/>
                    <a:gd name="connsiteX0" fmla="*/ 0 w 10000"/>
                    <a:gd name="connsiteY0" fmla="*/ 10000 h 10000"/>
                    <a:gd name="connsiteX1" fmla="*/ 2522 w 10000"/>
                    <a:gd name="connsiteY1" fmla="*/ 3722 h 10000"/>
                    <a:gd name="connsiteX2" fmla="*/ 4955 w 10000"/>
                    <a:gd name="connsiteY2" fmla="*/ 532 h 10000"/>
                    <a:gd name="connsiteX3" fmla="*/ 8319 w 10000"/>
                    <a:gd name="connsiteY3" fmla="*/ 532 h 10000"/>
                    <a:gd name="connsiteX4" fmla="*/ 10000 w 10000"/>
                    <a:gd name="connsiteY4" fmla="*/ 532 h 10000"/>
                    <a:gd name="connsiteX0" fmla="*/ 0 w 10000"/>
                    <a:gd name="connsiteY0" fmla="*/ 10000 h 10000"/>
                    <a:gd name="connsiteX1" fmla="*/ 2522 w 10000"/>
                    <a:gd name="connsiteY1" fmla="*/ 3722 h 10000"/>
                    <a:gd name="connsiteX2" fmla="*/ 4955 w 10000"/>
                    <a:gd name="connsiteY2" fmla="*/ 532 h 10000"/>
                    <a:gd name="connsiteX3" fmla="*/ 8319 w 10000"/>
                    <a:gd name="connsiteY3" fmla="*/ 532 h 10000"/>
                    <a:gd name="connsiteX4" fmla="*/ 10000 w 10000"/>
                    <a:gd name="connsiteY4" fmla="*/ 532 h 10000"/>
                    <a:gd name="connsiteX0" fmla="*/ 0 w 10000"/>
                    <a:gd name="connsiteY0" fmla="*/ 10000 h 10000"/>
                    <a:gd name="connsiteX1" fmla="*/ 2522 w 10000"/>
                    <a:gd name="connsiteY1" fmla="*/ 3722 h 10000"/>
                    <a:gd name="connsiteX2" fmla="*/ 4955 w 10000"/>
                    <a:gd name="connsiteY2" fmla="*/ 532 h 10000"/>
                    <a:gd name="connsiteX3" fmla="*/ 8319 w 10000"/>
                    <a:gd name="connsiteY3" fmla="*/ 532 h 10000"/>
                    <a:gd name="connsiteX4" fmla="*/ 10000 w 10000"/>
                    <a:gd name="connsiteY4" fmla="*/ 532 h 10000"/>
                    <a:gd name="connsiteX0" fmla="*/ 0 w 10000"/>
                    <a:gd name="connsiteY0" fmla="*/ 10000 h 10000"/>
                    <a:gd name="connsiteX1" fmla="*/ 2522 w 10000"/>
                    <a:gd name="connsiteY1" fmla="*/ 3722 h 10000"/>
                    <a:gd name="connsiteX2" fmla="*/ 4955 w 10000"/>
                    <a:gd name="connsiteY2" fmla="*/ 532 h 10000"/>
                    <a:gd name="connsiteX3" fmla="*/ 8319 w 10000"/>
                    <a:gd name="connsiteY3" fmla="*/ 532 h 10000"/>
                    <a:gd name="connsiteX4" fmla="*/ 10000 w 10000"/>
                    <a:gd name="connsiteY4" fmla="*/ 532 h 10000"/>
                    <a:gd name="connsiteX0" fmla="*/ 0 w 10000"/>
                    <a:gd name="connsiteY0" fmla="*/ 10000 h 10000"/>
                    <a:gd name="connsiteX1" fmla="*/ 2522 w 10000"/>
                    <a:gd name="connsiteY1" fmla="*/ 3722 h 10000"/>
                    <a:gd name="connsiteX2" fmla="*/ 4955 w 10000"/>
                    <a:gd name="connsiteY2" fmla="*/ 532 h 10000"/>
                    <a:gd name="connsiteX3" fmla="*/ 10000 w 10000"/>
                    <a:gd name="connsiteY3" fmla="*/ 532 h 10000"/>
                    <a:gd name="connsiteX0" fmla="*/ 629 w 10629"/>
                    <a:gd name="connsiteY0" fmla="*/ 10000 h 11130"/>
                    <a:gd name="connsiteX1" fmla="*/ 420 w 10629"/>
                    <a:gd name="connsiteY1" fmla="*/ 10084 h 11130"/>
                    <a:gd name="connsiteX2" fmla="*/ 3151 w 10629"/>
                    <a:gd name="connsiteY2" fmla="*/ 3722 h 11130"/>
                    <a:gd name="connsiteX3" fmla="*/ 5584 w 10629"/>
                    <a:gd name="connsiteY3" fmla="*/ 532 h 11130"/>
                    <a:gd name="connsiteX4" fmla="*/ 10629 w 10629"/>
                    <a:gd name="connsiteY4" fmla="*/ 532 h 11130"/>
                    <a:gd name="connsiteX0" fmla="*/ 209 w 10209"/>
                    <a:gd name="connsiteY0" fmla="*/ 10000 h 10604"/>
                    <a:gd name="connsiteX1" fmla="*/ 420 w 10209"/>
                    <a:gd name="connsiteY1" fmla="*/ 9558 h 10604"/>
                    <a:gd name="connsiteX2" fmla="*/ 2731 w 10209"/>
                    <a:gd name="connsiteY2" fmla="*/ 3722 h 10604"/>
                    <a:gd name="connsiteX3" fmla="*/ 5164 w 10209"/>
                    <a:gd name="connsiteY3" fmla="*/ 532 h 10604"/>
                    <a:gd name="connsiteX4" fmla="*/ 10209 w 10209"/>
                    <a:gd name="connsiteY4" fmla="*/ 532 h 10604"/>
                    <a:gd name="connsiteX0" fmla="*/ 1110 w 11110"/>
                    <a:gd name="connsiteY0" fmla="*/ 10000 h 11549"/>
                    <a:gd name="connsiteX1" fmla="*/ 1321 w 11110"/>
                    <a:gd name="connsiteY1" fmla="*/ 9558 h 11549"/>
                    <a:gd name="connsiteX2" fmla="*/ 3632 w 11110"/>
                    <a:gd name="connsiteY2" fmla="*/ 3722 h 11549"/>
                    <a:gd name="connsiteX3" fmla="*/ 6065 w 11110"/>
                    <a:gd name="connsiteY3" fmla="*/ 532 h 11549"/>
                    <a:gd name="connsiteX4" fmla="*/ 11110 w 11110"/>
                    <a:gd name="connsiteY4" fmla="*/ 532 h 11549"/>
                    <a:gd name="connsiteX0" fmla="*/ 1950 w 11950"/>
                    <a:gd name="connsiteY0" fmla="*/ 10000 h 11549"/>
                    <a:gd name="connsiteX1" fmla="*/ 1321 w 11950"/>
                    <a:gd name="connsiteY1" fmla="*/ 9558 h 11549"/>
                    <a:gd name="connsiteX2" fmla="*/ 4472 w 11950"/>
                    <a:gd name="connsiteY2" fmla="*/ 3722 h 11549"/>
                    <a:gd name="connsiteX3" fmla="*/ 6905 w 11950"/>
                    <a:gd name="connsiteY3" fmla="*/ 532 h 11549"/>
                    <a:gd name="connsiteX4" fmla="*/ 11950 w 11950"/>
                    <a:gd name="connsiteY4" fmla="*/ 532 h 11549"/>
                    <a:gd name="connsiteX0" fmla="*/ 35 w 13607"/>
                    <a:gd name="connsiteY0" fmla="*/ 11029 h 11549"/>
                    <a:gd name="connsiteX1" fmla="*/ 2978 w 13607"/>
                    <a:gd name="connsiteY1" fmla="*/ 9558 h 11549"/>
                    <a:gd name="connsiteX2" fmla="*/ 6129 w 13607"/>
                    <a:gd name="connsiteY2" fmla="*/ 3722 h 11549"/>
                    <a:gd name="connsiteX3" fmla="*/ 8562 w 13607"/>
                    <a:gd name="connsiteY3" fmla="*/ 532 h 11549"/>
                    <a:gd name="connsiteX4" fmla="*/ 13607 w 13607"/>
                    <a:gd name="connsiteY4" fmla="*/ 532 h 11549"/>
                    <a:gd name="connsiteX0" fmla="*/ 35 w 13607"/>
                    <a:gd name="connsiteY0" fmla="*/ 11029 h 11549"/>
                    <a:gd name="connsiteX1" fmla="*/ 3398 w 13607"/>
                    <a:gd name="connsiteY1" fmla="*/ 9558 h 11549"/>
                    <a:gd name="connsiteX2" fmla="*/ 6129 w 13607"/>
                    <a:gd name="connsiteY2" fmla="*/ 3722 h 11549"/>
                    <a:gd name="connsiteX3" fmla="*/ 8562 w 13607"/>
                    <a:gd name="connsiteY3" fmla="*/ 532 h 11549"/>
                    <a:gd name="connsiteX4" fmla="*/ 13607 w 13607"/>
                    <a:gd name="connsiteY4" fmla="*/ 532 h 11549"/>
                    <a:gd name="connsiteX0" fmla="*/ 35 w 13607"/>
                    <a:gd name="connsiteY0" fmla="*/ 11029 h 11043"/>
                    <a:gd name="connsiteX1" fmla="*/ 3398 w 13607"/>
                    <a:gd name="connsiteY1" fmla="*/ 9558 h 11043"/>
                    <a:gd name="connsiteX2" fmla="*/ 6129 w 13607"/>
                    <a:gd name="connsiteY2" fmla="*/ 3722 h 11043"/>
                    <a:gd name="connsiteX3" fmla="*/ 8562 w 13607"/>
                    <a:gd name="connsiteY3" fmla="*/ 532 h 11043"/>
                    <a:gd name="connsiteX4" fmla="*/ 13607 w 13607"/>
                    <a:gd name="connsiteY4" fmla="*/ 532 h 11043"/>
                    <a:gd name="connsiteX0" fmla="*/ 35 w 13607"/>
                    <a:gd name="connsiteY0" fmla="*/ 11029 h 11043"/>
                    <a:gd name="connsiteX1" fmla="*/ 3398 w 13607"/>
                    <a:gd name="connsiteY1" fmla="*/ 9558 h 11043"/>
                    <a:gd name="connsiteX2" fmla="*/ 6129 w 13607"/>
                    <a:gd name="connsiteY2" fmla="*/ 3722 h 11043"/>
                    <a:gd name="connsiteX3" fmla="*/ 8562 w 13607"/>
                    <a:gd name="connsiteY3" fmla="*/ 532 h 11043"/>
                    <a:gd name="connsiteX4" fmla="*/ 13607 w 13607"/>
                    <a:gd name="connsiteY4" fmla="*/ 532 h 11043"/>
                    <a:gd name="connsiteX0" fmla="*/ 35 w 13607"/>
                    <a:gd name="connsiteY0" fmla="*/ 11029 h 11043"/>
                    <a:gd name="connsiteX1" fmla="*/ 3218 w 13607"/>
                    <a:gd name="connsiteY1" fmla="*/ 9348 h 11043"/>
                    <a:gd name="connsiteX2" fmla="*/ 6129 w 13607"/>
                    <a:gd name="connsiteY2" fmla="*/ 3722 h 11043"/>
                    <a:gd name="connsiteX3" fmla="*/ 8562 w 13607"/>
                    <a:gd name="connsiteY3" fmla="*/ 532 h 11043"/>
                    <a:gd name="connsiteX4" fmla="*/ 13607 w 13607"/>
                    <a:gd name="connsiteY4" fmla="*/ 532 h 11043"/>
                    <a:gd name="connsiteX0" fmla="*/ 35 w 13607"/>
                    <a:gd name="connsiteY0" fmla="*/ 11029 h 11043"/>
                    <a:gd name="connsiteX1" fmla="*/ 3638 w 13607"/>
                    <a:gd name="connsiteY1" fmla="*/ 9348 h 11043"/>
                    <a:gd name="connsiteX2" fmla="*/ 6129 w 13607"/>
                    <a:gd name="connsiteY2" fmla="*/ 3722 h 11043"/>
                    <a:gd name="connsiteX3" fmla="*/ 8562 w 13607"/>
                    <a:gd name="connsiteY3" fmla="*/ 532 h 11043"/>
                    <a:gd name="connsiteX4" fmla="*/ 13607 w 13607"/>
                    <a:gd name="connsiteY4" fmla="*/ 532 h 11043"/>
                    <a:gd name="connsiteX0" fmla="*/ 0 w 13572"/>
                    <a:gd name="connsiteY0" fmla="*/ 11029 h 11099"/>
                    <a:gd name="connsiteX1" fmla="*/ 2342 w 13572"/>
                    <a:gd name="connsiteY1" fmla="*/ 10819 h 11099"/>
                    <a:gd name="connsiteX2" fmla="*/ 3603 w 13572"/>
                    <a:gd name="connsiteY2" fmla="*/ 9348 h 11099"/>
                    <a:gd name="connsiteX3" fmla="*/ 6094 w 13572"/>
                    <a:gd name="connsiteY3" fmla="*/ 3722 h 11099"/>
                    <a:gd name="connsiteX4" fmla="*/ 8527 w 13572"/>
                    <a:gd name="connsiteY4" fmla="*/ 532 h 11099"/>
                    <a:gd name="connsiteX5" fmla="*/ 13572 w 13572"/>
                    <a:gd name="connsiteY5" fmla="*/ 532 h 11099"/>
                    <a:gd name="connsiteX0" fmla="*/ 0 w 17776"/>
                    <a:gd name="connsiteY0" fmla="*/ 11554 h 11554"/>
                    <a:gd name="connsiteX1" fmla="*/ 6546 w 17776"/>
                    <a:gd name="connsiteY1" fmla="*/ 10819 h 11554"/>
                    <a:gd name="connsiteX2" fmla="*/ 7807 w 17776"/>
                    <a:gd name="connsiteY2" fmla="*/ 9348 h 11554"/>
                    <a:gd name="connsiteX3" fmla="*/ 10298 w 17776"/>
                    <a:gd name="connsiteY3" fmla="*/ 3722 h 11554"/>
                    <a:gd name="connsiteX4" fmla="*/ 12731 w 17776"/>
                    <a:gd name="connsiteY4" fmla="*/ 532 h 11554"/>
                    <a:gd name="connsiteX5" fmla="*/ 17776 w 17776"/>
                    <a:gd name="connsiteY5" fmla="*/ 532 h 11554"/>
                    <a:gd name="connsiteX0" fmla="*/ 0 w 17776"/>
                    <a:gd name="connsiteY0" fmla="*/ 11554 h 11554"/>
                    <a:gd name="connsiteX1" fmla="*/ 5045 w 17776"/>
                    <a:gd name="connsiteY1" fmla="*/ 10819 h 11554"/>
                    <a:gd name="connsiteX2" fmla="*/ 7807 w 17776"/>
                    <a:gd name="connsiteY2" fmla="*/ 9348 h 11554"/>
                    <a:gd name="connsiteX3" fmla="*/ 10298 w 17776"/>
                    <a:gd name="connsiteY3" fmla="*/ 3722 h 11554"/>
                    <a:gd name="connsiteX4" fmla="*/ 12731 w 17776"/>
                    <a:gd name="connsiteY4" fmla="*/ 532 h 11554"/>
                    <a:gd name="connsiteX5" fmla="*/ 17776 w 17776"/>
                    <a:gd name="connsiteY5" fmla="*/ 532 h 115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776" h="11554">
                      <a:moveTo>
                        <a:pt x="0" y="11554"/>
                      </a:moveTo>
                      <a:cubicBezTo>
                        <a:pt x="350" y="11449"/>
                        <a:pt x="3744" y="11187"/>
                        <a:pt x="5045" y="10819"/>
                      </a:cubicBezTo>
                      <a:cubicBezTo>
                        <a:pt x="6346" y="10451"/>
                        <a:pt x="6932" y="10531"/>
                        <a:pt x="7807" y="9348"/>
                      </a:cubicBezTo>
                      <a:cubicBezTo>
                        <a:pt x="8683" y="8165"/>
                        <a:pt x="9477" y="5191"/>
                        <a:pt x="10298" y="3722"/>
                      </a:cubicBezTo>
                      <a:cubicBezTo>
                        <a:pt x="11119" y="2253"/>
                        <a:pt x="11485" y="1064"/>
                        <a:pt x="12731" y="532"/>
                      </a:cubicBezTo>
                      <a:cubicBezTo>
                        <a:pt x="13977" y="0"/>
                        <a:pt x="16725" y="532"/>
                        <a:pt x="17776" y="532"/>
                      </a:cubicBezTo>
                    </a:path>
                  </a:pathLst>
                </a:custGeom>
                <a:noFill/>
                <a:ln w="19050" cap="flat">
                  <a:solidFill>
                    <a:srgbClr val="00B05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defTabSz="914259"/>
                  <a:endParaRPr lang="en-US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A1401B59-E081-4576-876C-14D198BA598E}"/>
                    </a:ext>
                  </a:extLst>
                </p:cNvPr>
                <p:cNvSpPr txBox="1"/>
                <p:nvPr/>
              </p:nvSpPr>
              <p:spPr>
                <a:xfrm>
                  <a:off x="2057400" y="4245424"/>
                  <a:ext cx="3016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259"/>
                  <a:r>
                    <a:rPr lang="en-US" dirty="0">
                      <a:solidFill>
                        <a:prstClr val="black"/>
                      </a:solidFill>
                      <a:latin typeface="Calibri"/>
                    </a:rPr>
                    <a:t>0</a:t>
                  </a:r>
                </a:p>
              </p:txBody>
            </p:sp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D800D5A2-7056-497A-ADC8-97F54C3959B7}"/>
                    </a:ext>
                  </a:extLst>
                </p:cNvPr>
                <p:cNvSpPr txBox="1"/>
                <p:nvPr/>
              </p:nvSpPr>
              <p:spPr>
                <a:xfrm>
                  <a:off x="1905000" y="3665747"/>
                  <a:ext cx="47692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259"/>
                  <a:r>
                    <a:rPr lang="en-US" dirty="0">
                      <a:solidFill>
                        <a:prstClr val="black"/>
                      </a:solidFill>
                      <a:latin typeface="Calibri"/>
                    </a:rPr>
                    <a:t>0.5</a:t>
                  </a:r>
                </a:p>
              </p:txBody>
            </p:sp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D3BE6266-8C59-4A47-B18D-9E5B73A493B1}"/>
                    </a:ext>
                  </a:extLst>
                </p:cNvPr>
                <p:cNvSpPr txBox="1"/>
                <p:nvPr/>
              </p:nvSpPr>
              <p:spPr>
                <a:xfrm>
                  <a:off x="2060514" y="3059668"/>
                  <a:ext cx="3016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259"/>
                  <a:r>
                    <a:rPr lang="en-US" dirty="0">
                      <a:solidFill>
                        <a:prstClr val="black"/>
                      </a:solidFill>
                      <a:latin typeface="Calibri"/>
                    </a:rPr>
                    <a:t>1</a:t>
                  </a:r>
                </a:p>
              </p:txBody>
            </p:sp>
            <p:cxnSp>
              <p:nvCxnSpPr>
                <p:cNvPr id="57" name="Straight Connector 56">
                  <a:extLst>
                    <a:ext uri="{FF2B5EF4-FFF2-40B4-BE49-F238E27FC236}">
                      <a16:creationId xmlns:a16="http://schemas.microsoft.com/office/drawing/2014/main" id="{E0C901B3-AA13-495A-8F5A-25D5B4EA3B52}"/>
                    </a:ext>
                  </a:extLst>
                </p:cNvPr>
                <p:cNvCxnSpPr>
                  <a:stCxn id="55" idx="3"/>
                </p:cNvCxnSpPr>
                <p:nvPr/>
              </p:nvCxnSpPr>
              <p:spPr>
                <a:xfrm>
                  <a:off x="2381926" y="3850413"/>
                  <a:ext cx="1732875" cy="39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8" name="Freeform 309">
                  <a:extLst>
                    <a:ext uri="{FF2B5EF4-FFF2-40B4-BE49-F238E27FC236}">
                      <a16:creationId xmlns:a16="http://schemas.microsoft.com/office/drawing/2014/main" id="{07A20A95-5A03-41B1-BD41-394583B68C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38402" y="3200401"/>
                  <a:ext cx="3200319" cy="1219229"/>
                </a:xfrm>
                <a:custGeom>
                  <a:avLst/>
                  <a:gdLst>
                    <a:gd name="connsiteX0" fmla="*/ 0 w 11088"/>
                    <a:gd name="connsiteY0" fmla="*/ 2466 h 9886"/>
                    <a:gd name="connsiteX1" fmla="*/ 2493 w 11088"/>
                    <a:gd name="connsiteY1" fmla="*/ 9044 h 9886"/>
                    <a:gd name="connsiteX2" fmla="*/ 3898 w 11088"/>
                    <a:gd name="connsiteY2" fmla="*/ 5553 h 9886"/>
                    <a:gd name="connsiteX3" fmla="*/ 4953 w 11088"/>
                    <a:gd name="connsiteY3" fmla="*/ 1114 h 9886"/>
                    <a:gd name="connsiteX4" fmla="*/ 6001 w 11088"/>
                    <a:gd name="connsiteY4" fmla="*/ 158 h 9886"/>
                    <a:gd name="connsiteX5" fmla="*/ 7056 w 11088"/>
                    <a:gd name="connsiteY5" fmla="*/ 2061 h 9886"/>
                    <a:gd name="connsiteX6" fmla="*/ 8850 w 11088"/>
                    <a:gd name="connsiteY6" fmla="*/ 6702 h 9886"/>
                    <a:gd name="connsiteX7" fmla="*/ 11088 w 11088"/>
                    <a:gd name="connsiteY7" fmla="*/ 9886 h 9886"/>
                    <a:gd name="connsiteX0" fmla="*/ 0 w 10000"/>
                    <a:gd name="connsiteY0" fmla="*/ 2494 h 10000"/>
                    <a:gd name="connsiteX1" fmla="*/ 2405 w 10000"/>
                    <a:gd name="connsiteY1" fmla="*/ 2069 h 10000"/>
                    <a:gd name="connsiteX2" fmla="*/ 3516 w 10000"/>
                    <a:gd name="connsiteY2" fmla="*/ 5617 h 10000"/>
                    <a:gd name="connsiteX3" fmla="*/ 4467 w 10000"/>
                    <a:gd name="connsiteY3" fmla="*/ 1127 h 10000"/>
                    <a:gd name="connsiteX4" fmla="*/ 5412 w 10000"/>
                    <a:gd name="connsiteY4" fmla="*/ 160 h 10000"/>
                    <a:gd name="connsiteX5" fmla="*/ 6364 w 10000"/>
                    <a:gd name="connsiteY5" fmla="*/ 2085 h 10000"/>
                    <a:gd name="connsiteX6" fmla="*/ 7982 w 10000"/>
                    <a:gd name="connsiteY6" fmla="*/ 6779 h 10000"/>
                    <a:gd name="connsiteX7" fmla="*/ 10000 w 10000"/>
                    <a:gd name="connsiteY7" fmla="*/ 10000 h 10000"/>
                    <a:gd name="connsiteX0" fmla="*/ 0 w 10000"/>
                    <a:gd name="connsiteY0" fmla="*/ 2494 h 10000"/>
                    <a:gd name="connsiteX1" fmla="*/ 3516 w 10000"/>
                    <a:gd name="connsiteY1" fmla="*/ 5617 h 10000"/>
                    <a:gd name="connsiteX2" fmla="*/ 4467 w 10000"/>
                    <a:gd name="connsiteY2" fmla="*/ 1127 h 10000"/>
                    <a:gd name="connsiteX3" fmla="*/ 5412 w 10000"/>
                    <a:gd name="connsiteY3" fmla="*/ 160 h 10000"/>
                    <a:gd name="connsiteX4" fmla="*/ 6364 w 10000"/>
                    <a:gd name="connsiteY4" fmla="*/ 2085 h 10000"/>
                    <a:gd name="connsiteX5" fmla="*/ 7982 w 10000"/>
                    <a:gd name="connsiteY5" fmla="*/ 6779 h 10000"/>
                    <a:gd name="connsiteX6" fmla="*/ 10000 w 10000"/>
                    <a:gd name="connsiteY6" fmla="*/ 10000 h 10000"/>
                    <a:gd name="connsiteX0" fmla="*/ 0 w 10000"/>
                    <a:gd name="connsiteY0" fmla="*/ 2494 h 10000"/>
                    <a:gd name="connsiteX1" fmla="*/ 3435 w 10000"/>
                    <a:gd name="connsiteY1" fmla="*/ 2495 h 10000"/>
                    <a:gd name="connsiteX2" fmla="*/ 4467 w 10000"/>
                    <a:gd name="connsiteY2" fmla="*/ 1127 h 10000"/>
                    <a:gd name="connsiteX3" fmla="*/ 5412 w 10000"/>
                    <a:gd name="connsiteY3" fmla="*/ 160 h 10000"/>
                    <a:gd name="connsiteX4" fmla="*/ 6364 w 10000"/>
                    <a:gd name="connsiteY4" fmla="*/ 2085 h 10000"/>
                    <a:gd name="connsiteX5" fmla="*/ 7982 w 10000"/>
                    <a:gd name="connsiteY5" fmla="*/ 6779 h 10000"/>
                    <a:gd name="connsiteX6" fmla="*/ 10000 w 10000"/>
                    <a:gd name="connsiteY6" fmla="*/ 10000 h 10000"/>
                    <a:gd name="connsiteX0" fmla="*/ 0 w 10000"/>
                    <a:gd name="connsiteY0" fmla="*/ 2494 h 10000"/>
                    <a:gd name="connsiteX1" fmla="*/ 3435 w 10000"/>
                    <a:gd name="connsiteY1" fmla="*/ 2495 h 10000"/>
                    <a:gd name="connsiteX2" fmla="*/ 4467 w 10000"/>
                    <a:gd name="connsiteY2" fmla="*/ 1127 h 10000"/>
                    <a:gd name="connsiteX3" fmla="*/ 5412 w 10000"/>
                    <a:gd name="connsiteY3" fmla="*/ 160 h 10000"/>
                    <a:gd name="connsiteX4" fmla="*/ 7982 w 10000"/>
                    <a:gd name="connsiteY4" fmla="*/ 6779 h 10000"/>
                    <a:gd name="connsiteX5" fmla="*/ 10000 w 10000"/>
                    <a:gd name="connsiteY5" fmla="*/ 10000 h 10000"/>
                    <a:gd name="connsiteX0" fmla="*/ 0 w 10000"/>
                    <a:gd name="connsiteY0" fmla="*/ 2281 h 9787"/>
                    <a:gd name="connsiteX1" fmla="*/ 3435 w 10000"/>
                    <a:gd name="connsiteY1" fmla="*/ 2282 h 9787"/>
                    <a:gd name="connsiteX2" fmla="*/ 4467 w 10000"/>
                    <a:gd name="connsiteY2" fmla="*/ 914 h 9787"/>
                    <a:gd name="connsiteX3" fmla="*/ 6184 w 10000"/>
                    <a:gd name="connsiteY3" fmla="*/ 2282 h 9787"/>
                    <a:gd name="connsiteX4" fmla="*/ 7982 w 10000"/>
                    <a:gd name="connsiteY4" fmla="*/ 6566 h 9787"/>
                    <a:gd name="connsiteX5" fmla="*/ 10000 w 10000"/>
                    <a:gd name="connsiteY5" fmla="*/ 9787 h 9787"/>
                    <a:gd name="connsiteX0" fmla="*/ 0 w 10000"/>
                    <a:gd name="connsiteY0" fmla="*/ 729 h 8398"/>
                    <a:gd name="connsiteX1" fmla="*/ 3435 w 10000"/>
                    <a:gd name="connsiteY1" fmla="*/ 730 h 8398"/>
                    <a:gd name="connsiteX2" fmla="*/ 6184 w 10000"/>
                    <a:gd name="connsiteY2" fmla="*/ 730 h 8398"/>
                    <a:gd name="connsiteX3" fmla="*/ 7982 w 10000"/>
                    <a:gd name="connsiteY3" fmla="*/ 5107 h 8398"/>
                    <a:gd name="connsiteX4" fmla="*/ 10000 w 10000"/>
                    <a:gd name="connsiteY4" fmla="*/ 8398 h 8398"/>
                    <a:gd name="connsiteX0" fmla="*/ 0 w 10000"/>
                    <a:gd name="connsiteY0" fmla="*/ 0 h 9132"/>
                    <a:gd name="connsiteX1" fmla="*/ 3435 w 10000"/>
                    <a:gd name="connsiteY1" fmla="*/ 1 h 9132"/>
                    <a:gd name="connsiteX2" fmla="*/ 6527 w 10000"/>
                    <a:gd name="connsiteY2" fmla="*/ 1555 h 9132"/>
                    <a:gd name="connsiteX3" fmla="*/ 7982 w 10000"/>
                    <a:gd name="connsiteY3" fmla="*/ 5213 h 9132"/>
                    <a:gd name="connsiteX4" fmla="*/ 10000 w 10000"/>
                    <a:gd name="connsiteY4" fmla="*/ 9132 h 9132"/>
                    <a:gd name="connsiteX0" fmla="*/ 0 w 10000"/>
                    <a:gd name="connsiteY0" fmla="*/ 0 h 10000"/>
                    <a:gd name="connsiteX1" fmla="*/ 3435 w 10000"/>
                    <a:gd name="connsiteY1" fmla="*/ 1 h 10000"/>
                    <a:gd name="connsiteX2" fmla="*/ 6527 w 10000"/>
                    <a:gd name="connsiteY2" fmla="*/ 1703 h 10000"/>
                    <a:gd name="connsiteX3" fmla="*/ 7982 w 10000"/>
                    <a:gd name="connsiteY3" fmla="*/ 5708 h 10000"/>
                    <a:gd name="connsiteX4" fmla="*/ 10000 w 10000"/>
                    <a:gd name="connsiteY4" fmla="*/ 10000 h 10000"/>
                    <a:gd name="connsiteX0" fmla="*/ 0 w 10000"/>
                    <a:gd name="connsiteY0" fmla="*/ 0 h 10000"/>
                    <a:gd name="connsiteX1" fmla="*/ 3435 w 10000"/>
                    <a:gd name="connsiteY1" fmla="*/ 1 h 10000"/>
                    <a:gd name="connsiteX2" fmla="*/ 6527 w 10000"/>
                    <a:gd name="connsiteY2" fmla="*/ 1703 h 10000"/>
                    <a:gd name="connsiteX3" fmla="*/ 7982 w 10000"/>
                    <a:gd name="connsiteY3" fmla="*/ 5708 h 10000"/>
                    <a:gd name="connsiteX4" fmla="*/ 10000 w 10000"/>
                    <a:gd name="connsiteY4" fmla="*/ 10000 h 10000"/>
                    <a:gd name="connsiteX0" fmla="*/ 0 w 10348"/>
                    <a:gd name="connsiteY0" fmla="*/ 0 h 10727"/>
                    <a:gd name="connsiteX1" fmla="*/ 3435 w 10348"/>
                    <a:gd name="connsiteY1" fmla="*/ 1 h 10727"/>
                    <a:gd name="connsiteX2" fmla="*/ 6527 w 10348"/>
                    <a:gd name="connsiteY2" fmla="*/ 1703 h 10727"/>
                    <a:gd name="connsiteX3" fmla="*/ 7982 w 10348"/>
                    <a:gd name="connsiteY3" fmla="*/ 5708 h 10727"/>
                    <a:gd name="connsiteX4" fmla="*/ 10000 w 10348"/>
                    <a:gd name="connsiteY4" fmla="*/ 10000 h 10727"/>
                    <a:gd name="connsiteX5" fmla="*/ 10068 w 10348"/>
                    <a:gd name="connsiteY5" fmla="*/ 10067 h 10727"/>
                    <a:gd name="connsiteX0" fmla="*/ 0 w 10609"/>
                    <a:gd name="connsiteY0" fmla="*/ 0 h 10897"/>
                    <a:gd name="connsiteX1" fmla="*/ 3435 w 10609"/>
                    <a:gd name="connsiteY1" fmla="*/ 1 h 10897"/>
                    <a:gd name="connsiteX2" fmla="*/ 6527 w 10609"/>
                    <a:gd name="connsiteY2" fmla="*/ 1703 h 10897"/>
                    <a:gd name="connsiteX3" fmla="*/ 7982 w 10609"/>
                    <a:gd name="connsiteY3" fmla="*/ 5708 h 10897"/>
                    <a:gd name="connsiteX4" fmla="*/ 10000 w 10609"/>
                    <a:gd name="connsiteY4" fmla="*/ 10000 h 10897"/>
                    <a:gd name="connsiteX5" fmla="*/ 10609 w 10609"/>
                    <a:gd name="connsiteY5" fmla="*/ 10897 h 10897"/>
                    <a:gd name="connsiteX0" fmla="*/ 0 w 12124"/>
                    <a:gd name="connsiteY0" fmla="*/ 0 h 10897"/>
                    <a:gd name="connsiteX1" fmla="*/ 3435 w 12124"/>
                    <a:gd name="connsiteY1" fmla="*/ 1 h 10897"/>
                    <a:gd name="connsiteX2" fmla="*/ 6527 w 12124"/>
                    <a:gd name="connsiteY2" fmla="*/ 1703 h 10897"/>
                    <a:gd name="connsiteX3" fmla="*/ 7982 w 12124"/>
                    <a:gd name="connsiteY3" fmla="*/ 5708 h 10897"/>
                    <a:gd name="connsiteX4" fmla="*/ 10000 w 12124"/>
                    <a:gd name="connsiteY4" fmla="*/ 10000 h 10897"/>
                    <a:gd name="connsiteX5" fmla="*/ 12124 w 12124"/>
                    <a:gd name="connsiteY5" fmla="*/ 10897 h 10897"/>
                    <a:gd name="connsiteX0" fmla="*/ 0 w 12496"/>
                    <a:gd name="connsiteY0" fmla="*/ 0 h 11047"/>
                    <a:gd name="connsiteX1" fmla="*/ 3435 w 12496"/>
                    <a:gd name="connsiteY1" fmla="*/ 1 h 11047"/>
                    <a:gd name="connsiteX2" fmla="*/ 6527 w 12496"/>
                    <a:gd name="connsiteY2" fmla="*/ 1703 h 11047"/>
                    <a:gd name="connsiteX3" fmla="*/ 7982 w 12496"/>
                    <a:gd name="connsiteY3" fmla="*/ 5708 h 11047"/>
                    <a:gd name="connsiteX4" fmla="*/ 10000 w 12496"/>
                    <a:gd name="connsiteY4" fmla="*/ 10000 h 11047"/>
                    <a:gd name="connsiteX5" fmla="*/ 12124 w 12496"/>
                    <a:gd name="connsiteY5" fmla="*/ 10897 h 11047"/>
                    <a:gd name="connsiteX6" fmla="*/ 12233 w 12496"/>
                    <a:gd name="connsiteY6" fmla="*/ 10897 h 11047"/>
                    <a:gd name="connsiteX0" fmla="*/ 0 w 15913"/>
                    <a:gd name="connsiteY0" fmla="*/ 0 h 11624"/>
                    <a:gd name="connsiteX1" fmla="*/ 3435 w 15913"/>
                    <a:gd name="connsiteY1" fmla="*/ 1 h 11624"/>
                    <a:gd name="connsiteX2" fmla="*/ 6527 w 15913"/>
                    <a:gd name="connsiteY2" fmla="*/ 1703 h 11624"/>
                    <a:gd name="connsiteX3" fmla="*/ 7982 w 15913"/>
                    <a:gd name="connsiteY3" fmla="*/ 5708 h 11624"/>
                    <a:gd name="connsiteX4" fmla="*/ 10000 w 15913"/>
                    <a:gd name="connsiteY4" fmla="*/ 10000 h 11624"/>
                    <a:gd name="connsiteX5" fmla="*/ 12124 w 15913"/>
                    <a:gd name="connsiteY5" fmla="*/ 10897 h 11624"/>
                    <a:gd name="connsiteX6" fmla="*/ 15913 w 15913"/>
                    <a:gd name="connsiteY6" fmla="*/ 11624 h 116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913" h="11624">
                      <a:moveTo>
                        <a:pt x="0" y="0"/>
                      </a:moveTo>
                      <a:lnTo>
                        <a:pt x="3435" y="1"/>
                      </a:lnTo>
                      <a:cubicBezTo>
                        <a:pt x="4466" y="1"/>
                        <a:pt x="5941" y="448"/>
                        <a:pt x="6527" y="1703"/>
                      </a:cubicBezTo>
                      <a:cubicBezTo>
                        <a:pt x="7113" y="2958"/>
                        <a:pt x="7217" y="3523"/>
                        <a:pt x="7982" y="5708"/>
                      </a:cubicBezTo>
                      <a:cubicBezTo>
                        <a:pt x="8590" y="7470"/>
                        <a:pt x="9578" y="9113"/>
                        <a:pt x="10000" y="10000"/>
                      </a:cubicBezTo>
                      <a:cubicBezTo>
                        <a:pt x="10348" y="10727"/>
                        <a:pt x="12110" y="10883"/>
                        <a:pt x="12124" y="10897"/>
                      </a:cubicBezTo>
                      <a:cubicBezTo>
                        <a:pt x="12496" y="11047"/>
                        <a:pt x="15890" y="11624"/>
                        <a:pt x="15913" y="11624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defTabSz="914259"/>
                  <a:endParaRPr lang="en-US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AAECA8FC-CFA9-48FC-A537-6C1804545B7C}"/>
                  </a:ext>
                </a:extLst>
              </p:cNvPr>
              <p:cNvCxnSpPr/>
              <p:nvPr/>
            </p:nvCxnSpPr>
            <p:spPr>
              <a:xfrm>
                <a:off x="3048000" y="5452172"/>
                <a:ext cx="32766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AB763D25-6BC3-4739-912C-4B8206877395}"/>
                  </a:ext>
                </a:extLst>
              </p:cNvPr>
              <p:cNvSpPr/>
              <p:nvPr/>
            </p:nvSpPr>
            <p:spPr bwMode="auto">
              <a:xfrm>
                <a:off x="6488980" y="3851972"/>
                <a:ext cx="152400" cy="2286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5" tIns="45713" rIns="91425" bIns="45713" rtlCol="0" anchor="ctr"/>
              <a:lstStyle/>
              <a:p>
                <a:pPr algn="ctr" defTabSz="914259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0" name="Oval 319">
                <a:extLst>
                  <a:ext uri="{FF2B5EF4-FFF2-40B4-BE49-F238E27FC236}">
                    <a16:creationId xmlns:a16="http://schemas.microsoft.com/office/drawing/2014/main" id="{69BCCFE4-3A80-4D52-9C0C-AAFB781774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58782" y="3938684"/>
                <a:ext cx="76200" cy="76200"/>
              </a:xfrm>
              <a:prstGeom prst="ellipse">
                <a:avLst/>
              </a:prstGeom>
              <a:solidFill>
                <a:srgbClr val="339966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1425" tIns="45713" rIns="91425" bIns="45713" anchor="ctr"/>
              <a:lstStyle/>
              <a:p>
                <a:pPr defTabSz="914259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9195B6B8-2778-48CD-9E45-0CAA17644C03}"/>
                  </a:ext>
                </a:extLst>
              </p:cNvPr>
              <p:cNvSpPr/>
              <p:nvPr/>
            </p:nvSpPr>
            <p:spPr bwMode="auto">
              <a:xfrm>
                <a:off x="3059980" y="3791591"/>
                <a:ext cx="152400" cy="2286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5" tIns="45713" rIns="91425" bIns="45713" rtlCol="0" anchor="ctr"/>
              <a:lstStyle/>
              <a:p>
                <a:pPr algn="ctr" defTabSz="914259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2" name="Oval 314">
                <a:extLst>
                  <a:ext uri="{FF2B5EF4-FFF2-40B4-BE49-F238E27FC236}">
                    <a16:creationId xmlns:a16="http://schemas.microsoft.com/office/drawing/2014/main" id="{BC1EFBDE-936D-427A-99A3-2B1ACC1E6C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84424" y="3867791"/>
                <a:ext cx="76200" cy="76200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1425" tIns="45713" rIns="91425" bIns="45713" anchor="ctr"/>
              <a:lstStyle/>
              <a:p>
                <a:pPr defTabSz="914259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59" name="Group 302">
              <a:extLst>
                <a:ext uri="{FF2B5EF4-FFF2-40B4-BE49-F238E27FC236}">
                  <a16:creationId xmlns:a16="http://schemas.microsoft.com/office/drawing/2014/main" id="{4281A1B0-7576-43EE-842F-FD2E5797343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59490" y="6551910"/>
              <a:ext cx="3276600" cy="152400"/>
              <a:chOff x="1872" y="2890"/>
              <a:chExt cx="2064" cy="96"/>
            </a:xfrm>
          </p:grpSpPr>
          <p:sp>
            <p:nvSpPr>
              <p:cNvPr id="60" name="Line 303">
                <a:extLst>
                  <a:ext uri="{FF2B5EF4-FFF2-40B4-BE49-F238E27FC236}">
                    <a16:creationId xmlns:a16="http://schemas.microsoft.com/office/drawing/2014/main" id="{323B159F-A493-46E6-8E5D-BC80EBBD3C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72" y="2938"/>
                <a:ext cx="1056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259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1" name="Line 304">
                <a:extLst>
                  <a:ext uri="{FF2B5EF4-FFF2-40B4-BE49-F238E27FC236}">
                    <a16:creationId xmlns:a16="http://schemas.microsoft.com/office/drawing/2014/main" id="{CE99C975-CF92-4943-8EA5-AC39B3B821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28" y="2938"/>
                <a:ext cx="1008" cy="0"/>
              </a:xfrm>
              <a:prstGeom prst="line">
                <a:avLst/>
              </a:prstGeom>
              <a:noFill/>
              <a:ln w="38100">
                <a:solidFill>
                  <a:srgbClr val="00B05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259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2" name="Line 305">
                <a:extLst>
                  <a:ext uri="{FF2B5EF4-FFF2-40B4-BE49-F238E27FC236}">
                    <a16:creationId xmlns:a16="http://schemas.microsoft.com/office/drawing/2014/main" id="{7D351EB1-6624-44AF-B1A2-5EA51670AD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28" y="2890"/>
                <a:ext cx="0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259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B1DEF353-C4FD-4FDE-A888-F1010277C925}"/>
                    </a:ext>
                  </a:extLst>
                </p:cNvPr>
                <p:cNvSpPr txBox="1"/>
                <p:nvPr/>
              </p:nvSpPr>
              <p:spPr>
                <a:xfrm>
                  <a:off x="6973986" y="6378484"/>
                  <a:ext cx="834331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259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20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220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2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20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mc:Choice>
          <mc:Fallback xmlns="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B1DEF353-C4FD-4FDE-A888-F1010277C92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73986" y="6378484"/>
                  <a:ext cx="834331" cy="430887"/>
                </a:xfrm>
                <a:prstGeom prst="rect">
                  <a:avLst/>
                </a:prstGeom>
                <a:blipFill>
                  <a:blip r:embed="rId6"/>
                  <a:stretch>
                    <a:fillRect b="-1549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1359153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D0212-4A05-49F0-8139-0EA4DF931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Optimal Classification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B7BFBC-E88F-4EB0-BEF4-7DE6F3F2B4F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lit/>
                        </m:rP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limLow>
                        <m:limLow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argmax</m:t>
                          </m:r>
                        </m:e>
                        <m:li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∈ 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lim>
                      </m:limLow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sepChr m:val="∣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limLow>
                        <m:limLow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argmin</m:t>
                          </m:r>
                        </m:e>
                        <m:li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lim>
                      </m:limLow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𝑋𝑌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b="0" dirty="0">
                    <a:solidFill>
                      <a:schemeClr val="accent1">
                        <a:lumMod val="75000"/>
                      </a:schemeClr>
                    </a:solidFill>
                  </a:rPr>
                  <a:t>Start with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arbitrary t</a:t>
                </a:r>
                <a:r>
                  <a:rPr lang="en-US" b="0" dirty="0">
                    <a:solidFill>
                      <a:schemeClr val="accent1">
                        <a:lumMod val="75000"/>
                      </a:schemeClr>
                    </a:solidFill>
                  </a:rPr>
                  <a:t>wo-class loss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̂"/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>
                  <a:lnSpc>
                    <a:spcPct val="100000"/>
                  </a:lnSpc>
                </a:pPr>
                <a:endParaRPr lang="en-US" sz="40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1   </m:t>
                              </m:r>
                              <m:r>
                                <m:rPr>
                                  <m:sty m:val="p"/>
                                </m:r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          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sepChr m:val="∣"/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=0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0,1</m:t>
                                  </m:r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sepChr m:val="∣"/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1,1</m:t>
                                  </m:r>
                                </m:e>
                              </m:d>
                            </m:e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            ≤ 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sepChr m:val="∣"/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=0</m:t>
                                  </m:r>
                                </m:e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0,0</m:t>
                                  </m:r>
                                </m:e>
                              </m:d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sepChr m:val="∣"/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e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1,0</m:t>
                                  </m:r>
                                </m:e>
                              </m:d>
                            </m:e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0    </m:t>
                              </m:r>
                              <m:r>
                                <m:rPr>
                                  <m:sty m:val="p"/>
                                </m:r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                             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00000"/>
                  </a:lnSpc>
                </a:pPr>
                <a:endParaRPr lang="en-US" sz="400" dirty="0"/>
              </a:p>
              <a:p>
                <a:pPr>
                  <a:lnSpc>
                    <a:spcPct val="100000"/>
                  </a:lnSpc>
                </a:pPr>
                <a:r>
                  <a:rPr lang="en-US" dirty="0"/>
                  <a:t>Two-class, weighted loss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1   </m:t>
                              </m:r>
                              <m:r>
                                <m:rPr>
                                  <m:sty m:val="p"/>
                                </m:r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          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sepChr m:val="∣"/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=0</m:t>
                                  </m:r>
                                </m:e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(0,1)                                                    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           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≤ 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sepChr m:val="∣"/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e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(1,0)                                                   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0    </m:t>
                              </m:r>
                              <m:r>
                                <m:rPr>
                                  <m:sty m:val="p"/>
                                </m:r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                             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00000"/>
                  </a:lnSpc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B7BFBC-E88F-4EB0-BEF4-7DE6F3F2B4F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5"/>
                <a:stretch>
                  <a:fillRect l="-1217" b="-174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5" name="Picture 44" descr="txp_fig">
            <a:extLst>
              <a:ext uri="{FF2B5EF4-FFF2-40B4-BE49-F238E27FC236}">
                <a16:creationId xmlns:a16="http://schemas.microsoft.com/office/drawing/2014/main" id="{BCFD1F99-5EC8-4791-8978-D92687AD492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rcRect l="33996" r="35407" b="53149"/>
          <a:stretch>
            <a:fillRect/>
          </a:stretch>
        </p:blipFill>
        <p:spPr bwMode="auto">
          <a:xfrm>
            <a:off x="7026172" y="5666558"/>
            <a:ext cx="1371600" cy="304800"/>
          </a:xfrm>
          <a:prstGeom prst="rect">
            <a:avLst/>
          </a:prstGeom>
          <a:noFill/>
          <a:ln/>
          <a:effectLst/>
        </p:spPr>
      </p:pic>
      <p:grpSp>
        <p:nvGrpSpPr>
          <p:cNvPr id="47" name="Group 46">
            <a:extLst>
              <a:ext uri="{FF2B5EF4-FFF2-40B4-BE49-F238E27FC236}">
                <a16:creationId xmlns:a16="http://schemas.microsoft.com/office/drawing/2014/main" id="{6F1F7FA2-3B97-4395-8E70-87EC01FCD3F4}"/>
              </a:ext>
            </a:extLst>
          </p:cNvPr>
          <p:cNvGrpSpPr/>
          <p:nvPr/>
        </p:nvGrpSpPr>
        <p:grpSpPr>
          <a:xfrm>
            <a:off x="7447670" y="4406419"/>
            <a:ext cx="3581321" cy="2422720"/>
            <a:chOff x="2057400" y="2192036"/>
            <a:chExt cx="3581321" cy="2422720"/>
          </a:xfrm>
        </p:grpSpPr>
        <p:sp>
          <p:nvSpPr>
            <p:cNvPr id="53" name="Freeform 311">
              <a:extLst>
                <a:ext uri="{FF2B5EF4-FFF2-40B4-BE49-F238E27FC236}">
                  <a16:creationId xmlns:a16="http://schemas.microsoft.com/office/drawing/2014/main" id="{626AA582-2238-4479-9A41-2153F08EE06B}"/>
                </a:ext>
              </a:extLst>
            </p:cNvPr>
            <p:cNvSpPr>
              <a:spLocks/>
            </p:cNvSpPr>
            <p:nvPr/>
          </p:nvSpPr>
          <p:spPr bwMode="auto">
            <a:xfrm rot="21401483">
              <a:off x="2400557" y="2192036"/>
              <a:ext cx="3157756" cy="2153511"/>
            </a:xfrm>
            <a:custGeom>
              <a:avLst/>
              <a:gdLst>
                <a:gd name="connsiteX0" fmla="*/ 0 w 10000"/>
                <a:gd name="connsiteY0" fmla="*/ 9463 h 9635"/>
                <a:gd name="connsiteX1" fmla="*/ 2434 w 10000"/>
                <a:gd name="connsiteY1" fmla="*/ 4864 h 9635"/>
                <a:gd name="connsiteX2" fmla="*/ 3677 w 10000"/>
                <a:gd name="connsiteY2" fmla="*/ 1080 h 9635"/>
                <a:gd name="connsiteX3" fmla="*/ 5740 w 10000"/>
                <a:gd name="connsiteY3" fmla="*/ 1149 h 9635"/>
                <a:gd name="connsiteX4" fmla="*/ 8132 w 10000"/>
                <a:gd name="connsiteY4" fmla="*/ 7972 h 9635"/>
                <a:gd name="connsiteX5" fmla="*/ 10000 w 10000"/>
                <a:gd name="connsiteY5" fmla="*/ 9635 h 9635"/>
                <a:gd name="connsiteX0" fmla="*/ 0 w 10000"/>
                <a:gd name="connsiteY0" fmla="*/ 9238 h 9417"/>
                <a:gd name="connsiteX1" fmla="*/ 2434 w 10000"/>
                <a:gd name="connsiteY1" fmla="*/ 4465 h 9417"/>
                <a:gd name="connsiteX2" fmla="*/ 3677 w 10000"/>
                <a:gd name="connsiteY2" fmla="*/ 538 h 9417"/>
                <a:gd name="connsiteX3" fmla="*/ 8132 w 10000"/>
                <a:gd name="connsiteY3" fmla="*/ 7691 h 9417"/>
                <a:gd name="connsiteX4" fmla="*/ 10000 w 10000"/>
                <a:gd name="connsiteY4" fmla="*/ 9417 h 9417"/>
                <a:gd name="connsiteX0" fmla="*/ 0 w 10000"/>
                <a:gd name="connsiteY0" fmla="*/ 10115 h 10305"/>
                <a:gd name="connsiteX1" fmla="*/ 2434 w 10000"/>
                <a:gd name="connsiteY1" fmla="*/ 5046 h 10305"/>
                <a:gd name="connsiteX2" fmla="*/ 3677 w 10000"/>
                <a:gd name="connsiteY2" fmla="*/ 876 h 10305"/>
                <a:gd name="connsiteX3" fmla="*/ 10000 w 10000"/>
                <a:gd name="connsiteY3" fmla="*/ 10305 h 10305"/>
                <a:gd name="connsiteX0" fmla="*/ 0 w 10000"/>
                <a:gd name="connsiteY0" fmla="*/ 8521 h 8711"/>
                <a:gd name="connsiteX1" fmla="*/ 2434 w 10000"/>
                <a:gd name="connsiteY1" fmla="*/ 3452 h 8711"/>
                <a:gd name="connsiteX2" fmla="*/ 4783 w 10000"/>
                <a:gd name="connsiteY2" fmla="*/ 876 h 8711"/>
                <a:gd name="connsiteX3" fmla="*/ 10000 w 10000"/>
                <a:gd name="connsiteY3" fmla="*/ 8711 h 8711"/>
                <a:gd name="connsiteX0" fmla="*/ 0 w 9652"/>
                <a:gd name="connsiteY0" fmla="*/ 11031 h 11031"/>
                <a:gd name="connsiteX1" fmla="*/ 2434 w 9652"/>
                <a:gd name="connsiteY1" fmla="*/ 5212 h 11031"/>
                <a:gd name="connsiteX2" fmla="*/ 4783 w 9652"/>
                <a:gd name="connsiteY2" fmla="*/ 2255 h 11031"/>
                <a:gd name="connsiteX3" fmla="*/ 9652 w 9652"/>
                <a:gd name="connsiteY3" fmla="*/ 2255 h 11031"/>
                <a:gd name="connsiteX0" fmla="*/ 0 w 10000"/>
                <a:gd name="connsiteY0" fmla="*/ 10000 h 10000"/>
                <a:gd name="connsiteX1" fmla="*/ 2522 w 10000"/>
                <a:gd name="connsiteY1" fmla="*/ 4725 h 10000"/>
                <a:gd name="connsiteX2" fmla="*/ 4955 w 10000"/>
                <a:gd name="connsiteY2" fmla="*/ 2044 h 10000"/>
                <a:gd name="connsiteX3" fmla="*/ 10000 w 10000"/>
                <a:gd name="connsiteY3" fmla="*/ 2044 h 10000"/>
                <a:gd name="connsiteX0" fmla="*/ 0 w 10000"/>
                <a:gd name="connsiteY0" fmla="*/ 10000 h 10000"/>
                <a:gd name="connsiteX1" fmla="*/ 2522 w 10000"/>
                <a:gd name="connsiteY1" fmla="*/ 4725 h 10000"/>
                <a:gd name="connsiteX2" fmla="*/ 4955 w 10000"/>
                <a:gd name="connsiteY2" fmla="*/ 2044 h 10000"/>
                <a:gd name="connsiteX3" fmla="*/ 10000 w 10000"/>
                <a:gd name="connsiteY3" fmla="*/ 2044 h 10000"/>
                <a:gd name="connsiteX0" fmla="*/ 0 w 10000"/>
                <a:gd name="connsiteY0" fmla="*/ 10000 h 10000"/>
                <a:gd name="connsiteX1" fmla="*/ 2522 w 10000"/>
                <a:gd name="connsiteY1" fmla="*/ 4725 h 10000"/>
                <a:gd name="connsiteX2" fmla="*/ 4955 w 10000"/>
                <a:gd name="connsiteY2" fmla="*/ 2044 h 10000"/>
                <a:gd name="connsiteX3" fmla="*/ 10000 w 10000"/>
                <a:gd name="connsiteY3" fmla="*/ 2044 h 10000"/>
                <a:gd name="connsiteX0" fmla="*/ 0 w 10000"/>
                <a:gd name="connsiteY0" fmla="*/ 8403 h 8403"/>
                <a:gd name="connsiteX1" fmla="*/ 2522 w 10000"/>
                <a:gd name="connsiteY1" fmla="*/ 3128 h 8403"/>
                <a:gd name="connsiteX2" fmla="*/ 4955 w 10000"/>
                <a:gd name="connsiteY2" fmla="*/ 447 h 8403"/>
                <a:gd name="connsiteX3" fmla="*/ 8319 w 10000"/>
                <a:gd name="connsiteY3" fmla="*/ 447 h 8403"/>
                <a:gd name="connsiteX4" fmla="*/ 10000 w 10000"/>
                <a:gd name="connsiteY4" fmla="*/ 447 h 8403"/>
                <a:gd name="connsiteX0" fmla="*/ 0 w 10000"/>
                <a:gd name="connsiteY0" fmla="*/ 10000 h 10000"/>
                <a:gd name="connsiteX1" fmla="*/ 2522 w 10000"/>
                <a:gd name="connsiteY1" fmla="*/ 3722 h 10000"/>
                <a:gd name="connsiteX2" fmla="*/ 4955 w 10000"/>
                <a:gd name="connsiteY2" fmla="*/ 532 h 10000"/>
                <a:gd name="connsiteX3" fmla="*/ 8319 w 10000"/>
                <a:gd name="connsiteY3" fmla="*/ 532 h 10000"/>
                <a:gd name="connsiteX4" fmla="*/ 10000 w 10000"/>
                <a:gd name="connsiteY4" fmla="*/ 532 h 10000"/>
                <a:gd name="connsiteX0" fmla="*/ 0 w 10000"/>
                <a:gd name="connsiteY0" fmla="*/ 10000 h 10000"/>
                <a:gd name="connsiteX1" fmla="*/ 2522 w 10000"/>
                <a:gd name="connsiteY1" fmla="*/ 3722 h 10000"/>
                <a:gd name="connsiteX2" fmla="*/ 4955 w 10000"/>
                <a:gd name="connsiteY2" fmla="*/ 532 h 10000"/>
                <a:gd name="connsiteX3" fmla="*/ 8319 w 10000"/>
                <a:gd name="connsiteY3" fmla="*/ 532 h 10000"/>
                <a:gd name="connsiteX4" fmla="*/ 10000 w 10000"/>
                <a:gd name="connsiteY4" fmla="*/ 532 h 10000"/>
                <a:gd name="connsiteX0" fmla="*/ 0 w 10000"/>
                <a:gd name="connsiteY0" fmla="*/ 10000 h 10000"/>
                <a:gd name="connsiteX1" fmla="*/ 2522 w 10000"/>
                <a:gd name="connsiteY1" fmla="*/ 3722 h 10000"/>
                <a:gd name="connsiteX2" fmla="*/ 4955 w 10000"/>
                <a:gd name="connsiteY2" fmla="*/ 532 h 10000"/>
                <a:gd name="connsiteX3" fmla="*/ 8319 w 10000"/>
                <a:gd name="connsiteY3" fmla="*/ 532 h 10000"/>
                <a:gd name="connsiteX4" fmla="*/ 10000 w 10000"/>
                <a:gd name="connsiteY4" fmla="*/ 532 h 10000"/>
                <a:gd name="connsiteX0" fmla="*/ 0 w 10000"/>
                <a:gd name="connsiteY0" fmla="*/ 10000 h 10000"/>
                <a:gd name="connsiteX1" fmla="*/ 2522 w 10000"/>
                <a:gd name="connsiteY1" fmla="*/ 3722 h 10000"/>
                <a:gd name="connsiteX2" fmla="*/ 4955 w 10000"/>
                <a:gd name="connsiteY2" fmla="*/ 532 h 10000"/>
                <a:gd name="connsiteX3" fmla="*/ 8319 w 10000"/>
                <a:gd name="connsiteY3" fmla="*/ 532 h 10000"/>
                <a:gd name="connsiteX4" fmla="*/ 10000 w 10000"/>
                <a:gd name="connsiteY4" fmla="*/ 532 h 10000"/>
                <a:gd name="connsiteX0" fmla="*/ 0 w 10000"/>
                <a:gd name="connsiteY0" fmla="*/ 10000 h 10000"/>
                <a:gd name="connsiteX1" fmla="*/ 2522 w 10000"/>
                <a:gd name="connsiteY1" fmla="*/ 3722 h 10000"/>
                <a:gd name="connsiteX2" fmla="*/ 4955 w 10000"/>
                <a:gd name="connsiteY2" fmla="*/ 532 h 10000"/>
                <a:gd name="connsiteX3" fmla="*/ 10000 w 10000"/>
                <a:gd name="connsiteY3" fmla="*/ 532 h 10000"/>
                <a:gd name="connsiteX0" fmla="*/ 629 w 10629"/>
                <a:gd name="connsiteY0" fmla="*/ 10000 h 11130"/>
                <a:gd name="connsiteX1" fmla="*/ 420 w 10629"/>
                <a:gd name="connsiteY1" fmla="*/ 10084 h 11130"/>
                <a:gd name="connsiteX2" fmla="*/ 3151 w 10629"/>
                <a:gd name="connsiteY2" fmla="*/ 3722 h 11130"/>
                <a:gd name="connsiteX3" fmla="*/ 5584 w 10629"/>
                <a:gd name="connsiteY3" fmla="*/ 532 h 11130"/>
                <a:gd name="connsiteX4" fmla="*/ 10629 w 10629"/>
                <a:gd name="connsiteY4" fmla="*/ 532 h 11130"/>
                <a:gd name="connsiteX0" fmla="*/ 209 w 10209"/>
                <a:gd name="connsiteY0" fmla="*/ 10000 h 10604"/>
                <a:gd name="connsiteX1" fmla="*/ 420 w 10209"/>
                <a:gd name="connsiteY1" fmla="*/ 9558 h 10604"/>
                <a:gd name="connsiteX2" fmla="*/ 2731 w 10209"/>
                <a:gd name="connsiteY2" fmla="*/ 3722 h 10604"/>
                <a:gd name="connsiteX3" fmla="*/ 5164 w 10209"/>
                <a:gd name="connsiteY3" fmla="*/ 532 h 10604"/>
                <a:gd name="connsiteX4" fmla="*/ 10209 w 10209"/>
                <a:gd name="connsiteY4" fmla="*/ 532 h 10604"/>
                <a:gd name="connsiteX0" fmla="*/ 1110 w 11110"/>
                <a:gd name="connsiteY0" fmla="*/ 10000 h 11549"/>
                <a:gd name="connsiteX1" fmla="*/ 1321 w 11110"/>
                <a:gd name="connsiteY1" fmla="*/ 9558 h 11549"/>
                <a:gd name="connsiteX2" fmla="*/ 3632 w 11110"/>
                <a:gd name="connsiteY2" fmla="*/ 3722 h 11549"/>
                <a:gd name="connsiteX3" fmla="*/ 6065 w 11110"/>
                <a:gd name="connsiteY3" fmla="*/ 532 h 11549"/>
                <a:gd name="connsiteX4" fmla="*/ 11110 w 11110"/>
                <a:gd name="connsiteY4" fmla="*/ 532 h 11549"/>
                <a:gd name="connsiteX0" fmla="*/ 1950 w 11950"/>
                <a:gd name="connsiteY0" fmla="*/ 10000 h 11549"/>
                <a:gd name="connsiteX1" fmla="*/ 1321 w 11950"/>
                <a:gd name="connsiteY1" fmla="*/ 9558 h 11549"/>
                <a:gd name="connsiteX2" fmla="*/ 4472 w 11950"/>
                <a:gd name="connsiteY2" fmla="*/ 3722 h 11549"/>
                <a:gd name="connsiteX3" fmla="*/ 6905 w 11950"/>
                <a:gd name="connsiteY3" fmla="*/ 532 h 11549"/>
                <a:gd name="connsiteX4" fmla="*/ 11950 w 11950"/>
                <a:gd name="connsiteY4" fmla="*/ 532 h 11549"/>
                <a:gd name="connsiteX0" fmla="*/ 35 w 13607"/>
                <a:gd name="connsiteY0" fmla="*/ 11029 h 11549"/>
                <a:gd name="connsiteX1" fmla="*/ 2978 w 13607"/>
                <a:gd name="connsiteY1" fmla="*/ 9558 h 11549"/>
                <a:gd name="connsiteX2" fmla="*/ 6129 w 13607"/>
                <a:gd name="connsiteY2" fmla="*/ 3722 h 11549"/>
                <a:gd name="connsiteX3" fmla="*/ 8562 w 13607"/>
                <a:gd name="connsiteY3" fmla="*/ 532 h 11549"/>
                <a:gd name="connsiteX4" fmla="*/ 13607 w 13607"/>
                <a:gd name="connsiteY4" fmla="*/ 532 h 11549"/>
                <a:gd name="connsiteX0" fmla="*/ 35 w 13607"/>
                <a:gd name="connsiteY0" fmla="*/ 11029 h 11549"/>
                <a:gd name="connsiteX1" fmla="*/ 3398 w 13607"/>
                <a:gd name="connsiteY1" fmla="*/ 9558 h 11549"/>
                <a:gd name="connsiteX2" fmla="*/ 6129 w 13607"/>
                <a:gd name="connsiteY2" fmla="*/ 3722 h 11549"/>
                <a:gd name="connsiteX3" fmla="*/ 8562 w 13607"/>
                <a:gd name="connsiteY3" fmla="*/ 532 h 11549"/>
                <a:gd name="connsiteX4" fmla="*/ 13607 w 13607"/>
                <a:gd name="connsiteY4" fmla="*/ 532 h 11549"/>
                <a:gd name="connsiteX0" fmla="*/ 35 w 13607"/>
                <a:gd name="connsiteY0" fmla="*/ 11029 h 11043"/>
                <a:gd name="connsiteX1" fmla="*/ 3398 w 13607"/>
                <a:gd name="connsiteY1" fmla="*/ 9558 h 11043"/>
                <a:gd name="connsiteX2" fmla="*/ 6129 w 13607"/>
                <a:gd name="connsiteY2" fmla="*/ 3722 h 11043"/>
                <a:gd name="connsiteX3" fmla="*/ 8562 w 13607"/>
                <a:gd name="connsiteY3" fmla="*/ 532 h 11043"/>
                <a:gd name="connsiteX4" fmla="*/ 13607 w 13607"/>
                <a:gd name="connsiteY4" fmla="*/ 532 h 11043"/>
                <a:gd name="connsiteX0" fmla="*/ 35 w 13607"/>
                <a:gd name="connsiteY0" fmla="*/ 11029 h 11043"/>
                <a:gd name="connsiteX1" fmla="*/ 3398 w 13607"/>
                <a:gd name="connsiteY1" fmla="*/ 9558 h 11043"/>
                <a:gd name="connsiteX2" fmla="*/ 6129 w 13607"/>
                <a:gd name="connsiteY2" fmla="*/ 3722 h 11043"/>
                <a:gd name="connsiteX3" fmla="*/ 8562 w 13607"/>
                <a:gd name="connsiteY3" fmla="*/ 532 h 11043"/>
                <a:gd name="connsiteX4" fmla="*/ 13607 w 13607"/>
                <a:gd name="connsiteY4" fmla="*/ 532 h 11043"/>
                <a:gd name="connsiteX0" fmla="*/ 35 w 13607"/>
                <a:gd name="connsiteY0" fmla="*/ 11029 h 11043"/>
                <a:gd name="connsiteX1" fmla="*/ 3218 w 13607"/>
                <a:gd name="connsiteY1" fmla="*/ 9348 h 11043"/>
                <a:gd name="connsiteX2" fmla="*/ 6129 w 13607"/>
                <a:gd name="connsiteY2" fmla="*/ 3722 h 11043"/>
                <a:gd name="connsiteX3" fmla="*/ 8562 w 13607"/>
                <a:gd name="connsiteY3" fmla="*/ 532 h 11043"/>
                <a:gd name="connsiteX4" fmla="*/ 13607 w 13607"/>
                <a:gd name="connsiteY4" fmla="*/ 532 h 11043"/>
                <a:gd name="connsiteX0" fmla="*/ 35 w 13607"/>
                <a:gd name="connsiteY0" fmla="*/ 11029 h 11043"/>
                <a:gd name="connsiteX1" fmla="*/ 3638 w 13607"/>
                <a:gd name="connsiteY1" fmla="*/ 9348 h 11043"/>
                <a:gd name="connsiteX2" fmla="*/ 6129 w 13607"/>
                <a:gd name="connsiteY2" fmla="*/ 3722 h 11043"/>
                <a:gd name="connsiteX3" fmla="*/ 8562 w 13607"/>
                <a:gd name="connsiteY3" fmla="*/ 532 h 11043"/>
                <a:gd name="connsiteX4" fmla="*/ 13607 w 13607"/>
                <a:gd name="connsiteY4" fmla="*/ 532 h 11043"/>
                <a:gd name="connsiteX0" fmla="*/ 0 w 13572"/>
                <a:gd name="connsiteY0" fmla="*/ 11029 h 11099"/>
                <a:gd name="connsiteX1" fmla="*/ 2342 w 13572"/>
                <a:gd name="connsiteY1" fmla="*/ 10819 h 11099"/>
                <a:gd name="connsiteX2" fmla="*/ 3603 w 13572"/>
                <a:gd name="connsiteY2" fmla="*/ 9348 h 11099"/>
                <a:gd name="connsiteX3" fmla="*/ 6094 w 13572"/>
                <a:gd name="connsiteY3" fmla="*/ 3722 h 11099"/>
                <a:gd name="connsiteX4" fmla="*/ 8527 w 13572"/>
                <a:gd name="connsiteY4" fmla="*/ 532 h 11099"/>
                <a:gd name="connsiteX5" fmla="*/ 13572 w 13572"/>
                <a:gd name="connsiteY5" fmla="*/ 532 h 11099"/>
                <a:gd name="connsiteX0" fmla="*/ 0 w 17776"/>
                <a:gd name="connsiteY0" fmla="*/ 11554 h 11554"/>
                <a:gd name="connsiteX1" fmla="*/ 6546 w 17776"/>
                <a:gd name="connsiteY1" fmla="*/ 10819 h 11554"/>
                <a:gd name="connsiteX2" fmla="*/ 7807 w 17776"/>
                <a:gd name="connsiteY2" fmla="*/ 9348 h 11554"/>
                <a:gd name="connsiteX3" fmla="*/ 10298 w 17776"/>
                <a:gd name="connsiteY3" fmla="*/ 3722 h 11554"/>
                <a:gd name="connsiteX4" fmla="*/ 12731 w 17776"/>
                <a:gd name="connsiteY4" fmla="*/ 532 h 11554"/>
                <a:gd name="connsiteX5" fmla="*/ 17776 w 17776"/>
                <a:gd name="connsiteY5" fmla="*/ 532 h 11554"/>
                <a:gd name="connsiteX0" fmla="*/ 0 w 17776"/>
                <a:gd name="connsiteY0" fmla="*/ 11554 h 11554"/>
                <a:gd name="connsiteX1" fmla="*/ 5045 w 17776"/>
                <a:gd name="connsiteY1" fmla="*/ 10819 h 11554"/>
                <a:gd name="connsiteX2" fmla="*/ 7807 w 17776"/>
                <a:gd name="connsiteY2" fmla="*/ 9348 h 11554"/>
                <a:gd name="connsiteX3" fmla="*/ 10298 w 17776"/>
                <a:gd name="connsiteY3" fmla="*/ 3722 h 11554"/>
                <a:gd name="connsiteX4" fmla="*/ 12731 w 17776"/>
                <a:gd name="connsiteY4" fmla="*/ 532 h 11554"/>
                <a:gd name="connsiteX5" fmla="*/ 17776 w 17776"/>
                <a:gd name="connsiteY5" fmla="*/ 532 h 11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776" h="11554">
                  <a:moveTo>
                    <a:pt x="0" y="11554"/>
                  </a:moveTo>
                  <a:cubicBezTo>
                    <a:pt x="350" y="11449"/>
                    <a:pt x="3744" y="11187"/>
                    <a:pt x="5045" y="10819"/>
                  </a:cubicBezTo>
                  <a:cubicBezTo>
                    <a:pt x="6346" y="10451"/>
                    <a:pt x="6932" y="10531"/>
                    <a:pt x="7807" y="9348"/>
                  </a:cubicBezTo>
                  <a:cubicBezTo>
                    <a:pt x="8683" y="8165"/>
                    <a:pt x="9477" y="5191"/>
                    <a:pt x="10298" y="3722"/>
                  </a:cubicBezTo>
                  <a:cubicBezTo>
                    <a:pt x="11119" y="2253"/>
                    <a:pt x="11485" y="1064"/>
                    <a:pt x="12731" y="532"/>
                  </a:cubicBezTo>
                  <a:cubicBezTo>
                    <a:pt x="13977" y="0"/>
                    <a:pt x="16725" y="532"/>
                    <a:pt x="17776" y="532"/>
                  </a:cubicBezTo>
                </a:path>
              </a:pathLst>
            </a:custGeom>
            <a:noFill/>
            <a:ln w="19050" cap="flat">
              <a:solidFill>
                <a:srgbClr val="00B05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defTabSz="914259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A1401B59-E081-4576-876C-14D198BA598E}"/>
                </a:ext>
              </a:extLst>
            </p:cNvPr>
            <p:cNvSpPr txBox="1"/>
            <p:nvPr/>
          </p:nvSpPr>
          <p:spPr>
            <a:xfrm>
              <a:off x="2057400" y="4245424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259"/>
              <a:r>
                <a:rPr lang="en-US" dirty="0">
                  <a:solidFill>
                    <a:prstClr val="black"/>
                  </a:solidFill>
                  <a:latin typeface="Calibri"/>
                </a:rPr>
                <a:t>0</a:t>
              </a:r>
            </a:p>
          </p:txBody>
        </p:sp>
        <p:sp>
          <p:nvSpPr>
            <p:cNvPr id="58" name="Freeform 309">
              <a:extLst>
                <a:ext uri="{FF2B5EF4-FFF2-40B4-BE49-F238E27FC236}">
                  <a16:creationId xmlns:a16="http://schemas.microsoft.com/office/drawing/2014/main" id="{07A20A95-5A03-41B1-BD41-394583B68C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8402" y="3850413"/>
              <a:ext cx="3200319" cy="569217"/>
            </a:xfrm>
            <a:custGeom>
              <a:avLst/>
              <a:gdLst>
                <a:gd name="connsiteX0" fmla="*/ 0 w 11088"/>
                <a:gd name="connsiteY0" fmla="*/ 2466 h 9886"/>
                <a:gd name="connsiteX1" fmla="*/ 2493 w 11088"/>
                <a:gd name="connsiteY1" fmla="*/ 9044 h 9886"/>
                <a:gd name="connsiteX2" fmla="*/ 3898 w 11088"/>
                <a:gd name="connsiteY2" fmla="*/ 5553 h 9886"/>
                <a:gd name="connsiteX3" fmla="*/ 4953 w 11088"/>
                <a:gd name="connsiteY3" fmla="*/ 1114 h 9886"/>
                <a:gd name="connsiteX4" fmla="*/ 6001 w 11088"/>
                <a:gd name="connsiteY4" fmla="*/ 158 h 9886"/>
                <a:gd name="connsiteX5" fmla="*/ 7056 w 11088"/>
                <a:gd name="connsiteY5" fmla="*/ 2061 h 9886"/>
                <a:gd name="connsiteX6" fmla="*/ 8850 w 11088"/>
                <a:gd name="connsiteY6" fmla="*/ 6702 h 9886"/>
                <a:gd name="connsiteX7" fmla="*/ 11088 w 11088"/>
                <a:gd name="connsiteY7" fmla="*/ 9886 h 9886"/>
                <a:gd name="connsiteX0" fmla="*/ 0 w 10000"/>
                <a:gd name="connsiteY0" fmla="*/ 2494 h 10000"/>
                <a:gd name="connsiteX1" fmla="*/ 2405 w 10000"/>
                <a:gd name="connsiteY1" fmla="*/ 2069 h 10000"/>
                <a:gd name="connsiteX2" fmla="*/ 3516 w 10000"/>
                <a:gd name="connsiteY2" fmla="*/ 5617 h 10000"/>
                <a:gd name="connsiteX3" fmla="*/ 4467 w 10000"/>
                <a:gd name="connsiteY3" fmla="*/ 1127 h 10000"/>
                <a:gd name="connsiteX4" fmla="*/ 5412 w 10000"/>
                <a:gd name="connsiteY4" fmla="*/ 160 h 10000"/>
                <a:gd name="connsiteX5" fmla="*/ 6364 w 10000"/>
                <a:gd name="connsiteY5" fmla="*/ 2085 h 10000"/>
                <a:gd name="connsiteX6" fmla="*/ 7982 w 10000"/>
                <a:gd name="connsiteY6" fmla="*/ 6779 h 10000"/>
                <a:gd name="connsiteX7" fmla="*/ 10000 w 10000"/>
                <a:gd name="connsiteY7" fmla="*/ 10000 h 10000"/>
                <a:gd name="connsiteX0" fmla="*/ 0 w 10000"/>
                <a:gd name="connsiteY0" fmla="*/ 2494 h 10000"/>
                <a:gd name="connsiteX1" fmla="*/ 3516 w 10000"/>
                <a:gd name="connsiteY1" fmla="*/ 5617 h 10000"/>
                <a:gd name="connsiteX2" fmla="*/ 4467 w 10000"/>
                <a:gd name="connsiteY2" fmla="*/ 1127 h 10000"/>
                <a:gd name="connsiteX3" fmla="*/ 5412 w 10000"/>
                <a:gd name="connsiteY3" fmla="*/ 160 h 10000"/>
                <a:gd name="connsiteX4" fmla="*/ 6364 w 10000"/>
                <a:gd name="connsiteY4" fmla="*/ 2085 h 10000"/>
                <a:gd name="connsiteX5" fmla="*/ 7982 w 10000"/>
                <a:gd name="connsiteY5" fmla="*/ 6779 h 10000"/>
                <a:gd name="connsiteX6" fmla="*/ 10000 w 10000"/>
                <a:gd name="connsiteY6" fmla="*/ 10000 h 10000"/>
                <a:gd name="connsiteX0" fmla="*/ 0 w 10000"/>
                <a:gd name="connsiteY0" fmla="*/ 2494 h 10000"/>
                <a:gd name="connsiteX1" fmla="*/ 3435 w 10000"/>
                <a:gd name="connsiteY1" fmla="*/ 2495 h 10000"/>
                <a:gd name="connsiteX2" fmla="*/ 4467 w 10000"/>
                <a:gd name="connsiteY2" fmla="*/ 1127 h 10000"/>
                <a:gd name="connsiteX3" fmla="*/ 5412 w 10000"/>
                <a:gd name="connsiteY3" fmla="*/ 160 h 10000"/>
                <a:gd name="connsiteX4" fmla="*/ 6364 w 10000"/>
                <a:gd name="connsiteY4" fmla="*/ 2085 h 10000"/>
                <a:gd name="connsiteX5" fmla="*/ 7982 w 10000"/>
                <a:gd name="connsiteY5" fmla="*/ 6779 h 10000"/>
                <a:gd name="connsiteX6" fmla="*/ 10000 w 10000"/>
                <a:gd name="connsiteY6" fmla="*/ 10000 h 10000"/>
                <a:gd name="connsiteX0" fmla="*/ 0 w 10000"/>
                <a:gd name="connsiteY0" fmla="*/ 2494 h 10000"/>
                <a:gd name="connsiteX1" fmla="*/ 3435 w 10000"/>
                <a:gd name="connsiteY1" fmla="*/ 2495 h 10000"/>
                <a:gd name="connsiteX2" fmla="*/ 4467 w 10000"/>
                <a:gd name="connsiteY2" fmla="*/ 1127 h 10000"/>
                <a:gd name="connsiteX3" fmla="*/ 5412 w 10000"/>
                <a:gd name="connsiteY3" fmla="*/ 160 h 10000"/>
                <a:gd name="connsiteX4" fmla="*/ 7982 w 10000"/>
                <a:gd name="connsiteY4" fmla="*/ 6779 h 10000"/>
                <a:gd name="connsiteX5" fmla="*/ 10000 w 10000"/>
                <a:gd name="connsiteY5" fmla="*/ 10000 h 10000"/>
                <a:gd name="connsiteX0" fmla="*/ 0 w 10000"/>
                <a:gd name="connsiteY0" fmla="*/ 2281 h 9787"/>
                <a:gd name="connsiteX1" fmla="*/ 3435 w 10000"/>
                <a:gd name="connsiteY1" fmla="*/ 2282 h 9787"/>
                <a:gd name="connsiteX2" fmla="*/ 4467 w 10000"/>
                <a:gd name="connsiteY2" fmla="*/ 914 h 9787"/>
                <a:gd name="connsiteX3" fmla="*/ 6184 w 10000"/>
                <a:gd name="connsiteY3" fmla="*/ 2282 h 9787"/>
                <a:gd name="connsiteX4" fmla="*/ 7982 w 10000"/>
                <a:gd name="connsiteY4" fmla="*/ 6566 h 9787"/>
                <a:gd name="connsiteX5" fmla="*/ 10000 w 10000"/>
                <a:gd name="connsiteY5" fmla="*/ 9787 h 9787"/>
                <a:gd name="connsiteX0" fmla="*/ 0 w 10000"/>
                <a:gd name="connsiteY0" fmla="*/ 729 h 8398"/>
                <a:gd name="connsiteX1" fmla="*/ 3435 w 10000"/>
                <a:gd name="connsiteY1" fmla="*/ 730 h 8398"/>
                <a:gd name="connsiteX2" fmla="*/ 6184 w 10000"/>
                <a:gd name="connsiteY2" fmla="*/ 730 h 8398"/>
                <a:gd name="connsiteX3" fmla="*/ 7982 w 10000"/>
                <a:gd name="connsiteY3" fmla="*/ 5107 h 8398"/>
                <a:gd name="connsiteX4" fmla="*/ 10000 w 10000"/>
                <a:gd name="connsiteY4" fmla="*/ 8398 h 8398"/>
                <a:gd name="connsiteX0" fmla="*/ 0 w 10000"/>
                <a:gd name="connsiteY0" fmla="*/ 0 h 9132"/>
                <a:gd name="connsiteX1" fmla="*/ 3435 w 10000"/>
                <a:gd name="connsiteY1" fmla="*/ 1 h 9132"/>
                <a:gd name="connsiteX2" fmla="*/ 6527 w 10000"/>
                <a:gd name="connsiteY2" fmla="*/ 1555 h 9132"/>
                <a:gd name="connsiteX3" fmla="*/ 7982 w 10000"/>
                <a:gd name="connsiteY3" fmla="*/ 5213 h 9132"/>
                <a:gd name="connsiteX4" fmla="*/ 10000 w 10000"/>
                <a:gd name="connsiteY4" fmla="*/ 9132 h 9132"/>
                <a:gd name="connsiteX0" fmla="*/ 0 w 10000"/>
                <a:gd name="connsiteY0" fmla="*/ 0 h 10000"/>
                <a:gd name="connsiteX1" fmla="*/ 3435 w 10000"/>
                <a:gd name="connsiteY1" fmla="*/ 1 h 10000"/>
                <a:gd name="connsiteX2" fmla="*/ 6527 w 10000"/>
                <a:gd name="connsiteY2" fmla="*/ 1703 h 10000"/>
                <a:gd name="connsiteX3" fmla="*/ 7982 w 10000"/>
                <a:gd name="connsiteY3" fmla="*/ 5708 h 10000"/>
                <a:gd name="connsiteX4" fmla="*/ 10000 w 10000"/>
                <a:gd name="connsiteY4" fmla="*/ 10000 h 10000"/>
                <a:gd name="connsiteX0" fmla="*/ 0 w 10000"/>
                <a:gd name="connsiteY0" fmla="*/ 0 h 10000"/>
                <a:gd name="connsiteX1" fmla="*/ 3435 w 10000"/>
                <a:gd name="connsiteY1" fmla="*/ 1 h 10000"/>
                <a:gd name="connsiteX2" fmla="*/ 6527 w 10000"/>
                <a:gd name="connsiteY2" fmla="*/ 1703 h 10000"/>
                <a:gd name="connsiteX3" fmla="*/ 7982 w 10000"/>
                <a:gd name="connsiteY3" fmla="*/ 5708 h 10000"/>
                <a:gd name="connsiteX4" fmla="*/ 10000 w 10000"/>
                <a:gd name="connsiteY4" fmla="*/ 10000 h 10000"/>
                <a:gd name="connsiteX0" fmla="*/ 0 w 10348"/>
                <a:gd name="connsiteY0" fmla="*/ 0 h 10727"/>
                <a:gd name="connsiteX1" fmla="*/ 3435 w 10348"/>
                <a:gd name="connsiteY1" fmla="*/ 1 h 10727"/>
                <a:gd name="connsiteX2" fmla="*/ 6527 w 10348"/>
                <a:gd name="connsiteY2" fmla="*/ 1703 h 10727"/>
                <a:gd name="connsiteX3" fmla="*/ 7982 w 10348"/>
                <a:gd name="connsiteY3" fmla="*/ 5708 h 10727"/>
                <a:gd name="connsiteX4" fmla="*/ 10000 w 10348"/>
                <a:gd name="connsiteY4" fmla="*/ 10000 h 10727"/>
                <a:gd name="connsiteX5" fmla="*/ 10068 w 10348"/>
                <a:gd name="connsiteY5" fmla="*/ 10067 h 10727"/>
                <a:gd name="connsiteX0" fmla="*/ 0 w 10609"/>
                <a:gd name="connsiteY0" fmla="*/ 0 h 10897"/>
                <a:gd name="connsiteX1" fmla="*/ 3435 w 10609"/>
                <a:gd name="connsiteY1" fmla="*/ 1 h 10897"/>
                <a:gd name="connsiteX2" fmla="*/ 6527 w 10609"/>
                <a:gd name="connsiteY2" fmla="*/ 1703 h 10897"/>
                <a:gd name="connsiteX3" fmla="*/ 7982 w 10609"/>
                <a:gd name="connsiteY3" fmla="*/ 5708 h 10897"/>
                <a:gd name="connsiteX4" fmla="*/ 10000 w 10609"/>
                <a:gd name="connsiteY4" fmla="*/ 10000 h 10897"/>
                <a:gd name="connsiteX5" fmla="*/ 10609 w 10609"/>
                <a:gd name="connsiteY5" fmla="*/ 10897 h 10897"/>
                <a:gd name="connsiteX0" fmla="*/ 0 w 12124"/>
                <a:gd name="connsiteY0" fmla="*/ 0 h 10897"/>
                <a:gd name="connsiteX1" fmla="*/ 3435 w 12124"/>
                <a:gd name="connsiteY1" fmla="*/ 1 h 10897"/>
                <a:gd name="connsiteX2" fmla="*/ 6527 w 12124"/>
                <a:gd name="connsiteY2" fmla="*/ 1703 h 10897"/>
                <a:gd name="connsiteX3" fmla="*/ 7982 w 12124"/>
                <a:gd name="connsiteY3" fmla="*/ 5708 h 10897"/>
                <a:gd name="connsiteX4" fmla="*/ 10000 w 12124"/>
                <a:gd name="connsiteY4" fmla="*/ 10000 h 10897"/>
                <a:gd name="connsiteX5" fmla="*/ 12124 w 12124"/>
                <a:gd name="connsiteY5" fmla="*/ 10897 h 10897"/>
                <a:gd name="connsiteX0" fmla="*/ 0 w 12496"/>
                <a:gd name="connsiteY0" fmla="*/ 0 h 11047"/>
                <a:gd name="connsiteX1" fmla="*/ 3435 w 12496"/>
                <a:gd name="connsiteY1" fmla="*/ 1 h 11047"/>
                <a:gd name="connsiteX2" fmla="*/ 6527 w 12496"/>
                <a:gd name="connsiteY2" fmla="*/ 1703 h 11047"/>
                <a:gd name="connsiteX3" fmla="*/ 7982 w 12496"/>
                <a:gd name="connsiteY3" fmla="*/ 5708 h 11047"/>
                <a:gd name="connsiteX4" fmla="*/ 10000 w 12496"/>
                <a:gd name="connsiteY4" fmla="*/ 10000 h 11047"/>
                <a:gd name="connsiteX5" fmla="*/ 12124 w 12496"/>
                <a:gd name="connsiteY5" fmla="*/ 10897 h 11047"/>
                <a:gd name="connsiteX6" fmla="*/ 12233 w 12496"/>
                <a:gd name="connsiteY6" fmla="*/ 10897 h 11047"/>
                <a:gd name="connsiteX0" fmla="*/ 0 w 15913"/>
                <a:gd name="connsiteY0" fmla="*/ 0 h 11624"/>
                <a:gd name="connsiteX1" fmla="*/ 3435 w 15913"/>
                <a:gd name="connsiteY1" fmla="*/ 1 h 11624"/>
                <a:gd name="connsiteX2" fmla="*/ 6527 w 15913"/>
                <a:gd name="connsiteY2" fmla="*/ 1703 h 11624"/>
                <a:gd name="connsiteX3" fmla="*/ 7982 w 15913"/>
                <a:gd name="connsiteY3" fmla="*/ 5708 h 11624"/>
                <a:gd name="connsiteX4" fmla="*/ 10000 w 15913"/>
                <a:gd name="connsiteY4" fmla="*/ 10000 h 11624"/>
                <a:gd name="connsiteX5" fmla="*/ 12124 w 15913"/>
                <a:gd name="connsiteY5" fmla="*/ 10897 h 11624"/>
                <a:gd name="connsiteX6" fmla="*/ 15913 w 15913"/>
                <a:gd name="connsiteY6" fmla="*/ 11624 h 11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13" h="11624">
                  <a:moveTo>
                    <a:pt x="0" y="0"/>
                  </a:moveTo>
                  <a:lnTo>
                    <a:pt x="3435" y="1"/>
                  </a:lnTo>
                  <a:cubicBezTo>
                    <a:pt x="4466" y="1"/>
                    <a:pt x="5941" y="448"/>
                    <a:pt x="6527" y="1703"/>
                  </a:cubicBezTo>
                  <a:cubicBezTo>
                    <a:pt x="7113" y="2958"/>
                    <a:pt x="7217" y="3523"/>
                    <a:pt x="7982" y="5708"/>
                  </a:cubicBezTo>
                  <a:cubicBezTo>
                    <a:pt x="8590" y="7470"/>
                    <a:pt x="9578" y="9113"/>
                    <a:pt x="10000" y="10000"/>
                  </a:cubicBezTo>
                  <a:cubicBezTo>
                    <a:pt x="10348" y="10727"/>
                    <a:pt x="12110" y="10883"/>
                    <a:pt x="12124" y="10897"/>
                  </a:cubicBezTo>
                  <a:cubicBezTo>
                    <a:pt x="12496" y="11047"/>
                    <a:pt x="15890" y="11624"/>
                    <a:pt x="15913" y="11624"/>
                  </a:cubicBezTo>
                </a:path>
              </a:pathLst>
            </a:custGeom>
            <a:noFill/>
            <a:ln w="19050" cap="flat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defTabSz="914259"/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</p:grp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AAECA8FC-CFA9-48FC-A537-6C1804545B7C}"/>
              </a:ext>
            </a:extLst>
          </p:cNvPr>
          <p:cNvCxnSpPr/>
          <p:nvPr/>
        </p:nvCxnSpPr>
        <p:spPr>
          <a:xfrm>
            <a:off x="7805378" y="6676739"/>
            <a:ext cx="3276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AB763D25-6BC3-4739-912C-4B8206877395}"/>
              </a:ext>
            </a:extLst>
          </p:cNvPr>
          <p:cNvSpPr/>
          <p:nvPr/>
        </p:nvSpPr>
        <p:spPr bwMode="auto">
          <a:xfrm>
            <a:off x="11246358" y="5076539"/>
            <a:ext cx="1524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 defTabSz="914259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46" name="Picture 45" descr="txp_fig">
            <a:extLst>
              <a:ext uri="{FF2B5EF4-FFF2-40B4-BE49-F238E27FC236}">
                <a16:creationId xmlns:a16="http://schemas.microsoft.com/office/drawing/2014/main" id="{0D2A6C12-F7C9-4A41-BA3B-3A81B3BA8FB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rcRect l="33996" r="35407" b="53149"/>
          <a:stretch>
            <a:fillRect/>
          </a:stretch>
        </p:blipFill>
        <p:spPr bwMode="auto">
          <a:xfrm>
            <a:off x="9927432" y="4534345"/>
            <a:ext cx="1371600" cy="304800"/>
          </a:xfrm>
          <a:prstGeom prst="rect">
            <a:avLst/>
          </a:prstGeom>
          <a:noFill/>
          <a:ln/>
          <a:effectLst/>
        </p:spPr>
      </p:pic>
      <p:grpSp>
        <p:nvGrpSpPr>
          <p:cNvPr id="59" name="Group 302">
            <a:extLst>
              <a:ext uri="{FF2B5EF4-FFF2-40B4-BE49-F238E27FC236}">
                <a16:creationId xmlns:a16="http://schemas.microsoft.com/office/drawing/2014/main" id="{4281A1B0-7576-43EE-842F-FD2E57973432}"/>
              </a:ext>
            </a:extLst>
          </p:cNvPr>
          <p:cNvGrpSpPr>
            <a:grpSpLocks/>
          </p:cNvGrpSpPr>
          <p:nvPr/>
        </p:nvGrpSpPr>
        <p:grpSpPr bwMode="auto">
          <a:xfrm>
            <a:off x="7807026" y="6600539"/>
            <a:ext cx="3276600" cy="152400"/>
            <a:chOff x="1872" y="2890"/>
            <a:chExt cx="2064" cy="96"/>
          </a:xfrm>
        </p:grpSpPr>
        <p:sp>
          <p:nvSpPr>
            <p:cNvPr id="60" name="Line 303">
              <a:extLst>
                <a:ext uri="{FF2B5EF4-FFF2-40B4-BE49-F238E27FC236}">
                  <a16:creationId xmlns:a16="http://schemas.microsoft.com/office/drawing/2014/main" id="{323B159F-A493-46E6-8E5D-BC80EBBD3C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2" y="2938"/>
              <a:ext cx="105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914259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1" name="Line 304">
              <a:extLst>
                <a:ext uri="{FF2B5EF4-FFF2-40B4-BE49-F238E27FC236}">
                  <a16:creationId xmlns:a16="http://schemas.microsoft.com/office/drawing/2014/main" id="{CE99C975-CF92-4943-8EA5-AC39B3B821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28" y="2938"/>
              <a:ext cx="1008" cy="0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914259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2" name="Line 305">
              <a:extLst>
                <a:ext uri="{FF2B5EF4-FFF2-40B4-BE49-F238E27FC236}">
                  <a16:creationId xmlns:a16="http://schemas.microsoft.com/office/drawing/2014/main" id="{7D351EB1-6624-44AF-B1A2-5EA51670AD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28" y="2890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914259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B1DEF353-C4FD-4FDE-A888-F1010277C925}"/>
                  </a:ext>
                </a:extLst>
              </p:cNvPr>
              <p:cNvSpPr txBox="1"/>
              <p:nvPr/>
            </p:nvSpPr>
            <p:spPr>
              <a:xfrm>
                <a:off x="11221522" y="6427113"/>
                <a:ext cx="834331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259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20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200" b="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2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200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B1DEF353-C4FD-4FDE-A888-F1010277C9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21522" y="6427113"/>
                <a:ext cx="834331" cy="430887"/>
              </a:xfrm>
              <a:prstGeom prst="rect">
                <a:avLst/>
              </a:prstGeom>
              <a:blipFill>
                <a:blip r:embed="rId7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70DAE7F-4F79-40E8-B19C-F782A5340F58}"/>
                  </a:ext>
                </a:extLst>
              </p:cNvPr>
              <p:cNvSpPr/>
              <p:nvPr/>
            </p:nvSpPr>
            <p:spPr>
              <a:xfrm>
                <a:off x="11210625" y="4494353"/>
                <a:ext cx="93371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(1,0)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70DAE7F-4F79-40E8-B19C-F782A5340F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10625" y="4494353"/>
                <a:ext cx="933717" cy="400110"/>
              </a:xfrm>
              <a:prstGeom prst="rect">
                <a:avLst/>
              </a:prstGeom>
              <a:blipFill>
                <a:blip r:embed="rId8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F34E1333-9608-4F0A-9AC1-89DC9AF53F51}"/>
                  </a:ext>
                </a:extLst>
              </p:cNvPr>
              <p:cNvSpPr/>
              <p:nvPr/>
            </p:nvSpPr>
            <p:spPr>
              <a:xfrm>
                <a:off x="8331855" y="5630532"/>
                <a:ext cx="93371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(0,1)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F34E1333-9608-4F0A-9AC1-89DC9AF53F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1855" y="5630532"/>
                <a:ext cx="933717" cy="400110"/>
              </a:xfrm>
              <a:prstGeom prst="rect">
                <a:avLst/>
              </a:prstGeom>
              <a:blipFill>
                <a:blip r:embed="rId9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BF85DA82-F921-47F3-98E6-063B50DBAEB9}"/>
              </a:ext>
            </a:extLst>
          </p:cNvPr>
          <p:cNvGrpSpPr/>
          <p:nvPr/>
        </p:nvGrpSpPr>
        <p:grpSpPr>
          <a:xfrm>
            <a:off x="9481778" y="6603907"/>
            <a:ext cx="1600200" cy="152400"/>
            <a:chOff x="9635826" y="6752939"/>
            <a:chExt cx="1600200" cy="152400"/>
          </a:xfrm>
        </p:grpSpPr>
        <p:sp>
          <p:nvSpPr>
            <p:cNvPr id="28" name="Line 304">
              <a:extLst>
                <a:ext uri="{FF2B5EF4-FFF2-40B4-BE49-F238E27FC236}">
                  <a16:creationId xmlns:a16="http://schemas.microsoft.com/office/drawing/2014/main" id="{E1742017-1B75-4642-8D11-383D41DB90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35826" y="6829139"/>
              <a:ext cx="1600200" cy="0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914259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" name="Line 305">
              <a:extLst>
                <a:ext uri="{FF2B5EF4-FFF2-40B4-BE49-F238E27FC236}">
                  <a16:creationId xmlns:a16="http://schemas.microsoft.com/office/drawing/2014/main" id="{F7A4AF32-97E9-4E3C-AEC5-76A934AF71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35826" y="6752939"/>
              <a:ext cx="0" cy="152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914259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2963C398-CE77-4B8C-B09A-4945A0B0EE37}"/>
                  </a:ext>
                </a:extLst>
              </p:cNvPr>
              <p:cNvSpPr/>
              <p:nvPr/>
            </p:nvSpPr>
            <p:spPr>
              <a:xfrm>
                <a:off x="7793580" y="5631525"/>
                <a:ext cx="245612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2963C398-CE77-4B8C-B09A-4945A0B0EE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3580" y="5631525"/>
                <a:ext cx="245612" cy="400110"/>
              </a:xfrm>
              <a:prstGeom prst="rect">
                <a:avLst/>
              </a:prstGeom>
              <a:blipFill>
                <a:blip r:embed="rId10"/>
                <a:stretch>
                  <a:fillRect r="-292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9968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07407E-6 L -0.02279 -0.0004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6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D0212-4A05-49F0-8139-0EA4DF931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Optimal Classification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B7BFBC-E88F-4EB0-BEF4-7DE6F3F2B4F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100000"/>
                  </a:lnSpc>
                </a:pPr>
                <a:r>
                  <a:rPr lang="en-US" b="0" dirty="0"/>
                  <a:t>What is the risk of the optimal </a:t>
                </a:r>
                <a:r>
                  <a:rPr lang="en-US" b="0" dirty="0" err="1"/>
                  <a:t>classifer</a:t>
                </a:r>
                <a:r>
                  <a:rPr lang="en-US" b="0" dirty="0"/>
                  <a:t>?</a:t>
                </a:r>
              </a:p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𝑋𝑌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</m:e>
                    </m:d>
                  </m:oMath>
                </a14:m>
                <a:r>
                  <a:rPr lang="en-US" b="0" dirty="0">
                    <a:solidFill>
                      <a:schemeClr val="tx1"/>
                    </a:solidFill>
                  </a:rPr>
                  <a:t> 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dirty="0">
                    <a:solidFill>
                      <a:schemeClr val="tx1"/>
                    </a:solidFill>
                  </a:rPr>
                  <a:t>      </a:t>
                </a:r>
              </a:p>
              <a:p>
                <a:pPr>
                  <a:lnSpc>
                    <a:spcPct val="100000"/>
                  </a:lnSpc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00000"/>
                  </a:lnSpc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B7BFBC-E88F-4EB0-BEF4-7DE6F3F2B4F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217" t="-29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FABA9969-89A2-4508-959C-AA2AE53A654E}"/>
              </a:ext>
            </a:extLst>
          </p:cNvPr>
          <p:cNvGrpSpPr/>
          <p:nvPr/>
        </p:nvGrpSpPr>
        <p:grpSpPr>
          <a:xfrm>
            <a:off x="2719642" y="4909738"/>
            <a:ext cx="4842640" cy="1870772"/>
            <a:chOff x="2209800" y="3733800"/>
            <a:chExt cx="4842640" cy="1870772"/>
          </a:xfrm>
        </p:grpSpPr>
        <p:pic>
          <p:nvPicPr>
            <p:cNvPr id="5" name="Picture 4" descr="txp_fig">
              <a:extLst>
                <a:ext uri="{FF2B5EF4-FFF2-40B4-BE49-F238E27FC236}">
                  <a16:creationId xmlns:a16="http://schemas.microsoft.com/office/drawing/2014/main" id="{95C78B3B-24A9-4F1C-80C1-C97E9D998C1E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5" cstate="print"/>
            <a:srcRect l="33996" r="35407" b="53149"/>
            <a:stretch>
              <a:fillRect/>
            </a:stretch>
          </p:blipFill>
          <p:spPr bwMode="auto">
            <a:xfrm>
              <a:off x="2209800" y="3733800"/>
              <a:ext cx="1371600" cy="304800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6" name="Picture 5" descr="txp_fig">
              <a:extLst>
                <a:ext uri="{FF2B5EF4-FFF2-40B4-BE49-F238E27FC236}">
                  <a16:creationId xmlns:a16="http://schemas.microsoft.com/office/drawing/2014/main" id="{26264FE4-BA8F-4C0A-A563-1C2733BCF056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5" cstate="print"/>
            <a:srcRect l="33996" r="35407" b="53149"/>
            <a:stretch>
              <a:fillRect/>
            </a:stretch>
          </p:blipFill>
          <p:spPr bwMode="auto">
            <a:xfrm>
              <a:off x="5680840" y="3809999"/>
              <a:ext cx="1371600" cy="304800"/>
            </a:xfrm>
            <a:prstGeom prst="rect">
              <a:avLst/>
            </a:prstGeom>
            <a:noFill/>
            <a:ln/>
            <a:effectLst/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F261158-9EC0-41E5-ADBB-5DD1C97E6E94}"/>
                </a:ext>
              </a:extLst>
            </p:cNvPr>
            <p:cNvGrpSpPr/>
            <p:nvPr/>
          </p:nvGrpSpPr>
          <p:grpSpPr>
            <a:xfrm>
              <a:off x="2537892" y="4049484"/>
              <a:ext cx="3733721" cy="1555088"/>
              <a:chOff x="1905000" y="3059668"/>
              <a:chExt cx="3733721" cy="1555088"/>
            </a:xfrm>
          </p:grpSpPr>
          <p:sp>
            <p:nvSpPr>
              <p:cNvPr id="13" name="Freeform 311">
                <a:extLst>
                  <a:ext uri="{FF2B5EF4-FFF2-40B4-BE49-F238E27FC236}">
                    <a16:creationId xmlns:a16="http://schemas.microsoft.com/office/drawing/2014/main" id="{747F4B23-F455-4FCD-B896-3582CD77209C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01483">
                <a:off x="2431776" y="3273006"/>
                <a:ext cx="3157756" cy="1071639"/>
              </a:xfrm>
              <a:custGeom>
                <a:avLst/>
                <a:gdLst>
                  <a:gd name="connsiteX0" fmla="*/ 0 w 10000"/>
                  <a:gd name="connsiteY0" fmla="*/ 9463 h 9635"/>
                  <a:gd name="connsiteX1" fmla="*/ 2434 w 10000"/>
                  <a:gd name="connsiteY1" fmla="*/ 4864 h 9635"/>
                  <a:gd name="connsiteX2" fmla="*/ 3677 w 10000"/>
                  <a:gd name="connsiteY2" fmla="*/ 1080 h 9635"/>
                  <a:gd name="connsiteX3" fmla="*/ 5740 w 10000"/>
                  <a:gd name="connsiteY3" fmla="*/ 1149 h 9635"/>
                  <a:gd name="connsiteX4" fmla="*/ 8132 w 10000"/>
                  <a:gd name="connsiteY4" fmla="*/ 7972 h 9635"/>
                  <a:gd name="connsiteX5" fmla="*/ 10000 w 10000"/>
                  <a:gd name="connsiteY5" fmla="*/ 9635 h 9635"/>
                  <a:gd name="connsiteX0" fmla="*/ 0 w 10000"/>
                  <a:gd name="connsiteY0" fmla="*/ 9238 h 9417"/>
                  <a:gd name="connsiteX1" fmla="*/ 2434 w 10000"/>
                  <a:gd name="connsiteY1" fmla="*/ 4465 h 9417"/>
                  <a:gd name="connsiteX2" fmla="*/ 3677 w 10000"/>
                  <a:gd name="connsiteY2" fmla="*/ 538 h 9417"/>
                  <a:gd name="connsiteX3" fmla="*/ 8132 w 10000"/>
                  <a:gd name="connsiteY3" fmla="*/ 7691 h 9417"/>
                  <a:gd name="connsiteX4" fmla="*/ 10000 w 10000"/>
                  <a:gd name="connsiteY4" fmla="*/ 9417 h 9417"/>
                  <a:gd name="connsiteX0" fmla="*/ 0 w 10000"/>
                  <a:gd name="connsiteY0" fmla="*/ 10115 h 10305"/>
                  <a:gd name="connsiteX1" fmla="*/ 2434 w 10000"/>
                  <a:gd name="connsiteY1" fmla="*/ 5046 h 10305"/>
                  <a:gd name="connsiteX2" fmla="*/ 3677 w 10000"/>
                  <a:gd name="connsiteY2" fmla="*/ 876 h 10305"/>
                  <a:gd name="connsiteX3" fmla="*/ 10000 w 10000"/>
                  <a:gd name="connsiteY3" fmla="*/ 10305 h 10305"/>
                  <a:gd name="connsiteX0" fmla="*/ 0 w 10000"/>
                  <a:gd name="connsiteY0" fmla="*/ 8521 h 8711"/>
                  <a:gd name="connsiteX1" fmla="*/ 2434 w 10000"/>
                  <a:gd name="connsiteY1" fmla="*/ 3452 h 8711"/>
                  <a:gd name="connsiteX2" fmla="*/ 4783 w 10000"/>
                  <a:gd name="connsiteY2" fmla="*/ 876 h 8711"/>
                  <a:gd name="connsiteX3" fmla="*/ 10000 w 10000"/>
                  <a:gd name="connsiteY3" fmla="*/ 8711 h 8711"/>
                  <a:gd name="connsiteX0" fmla="*/ 0 w 9652"/>
                  <a:gd name="connsiteY0" fmla="*/ 11031 h 11031"/>
                  <a:gd name="connsiteX1" fmla="*/ 2434 w 9652"/>
                  <a:gd name="connsiteY1" fmla="*/ 5212 h 11031"/>
                  <a:gd name="connsiteX2" fmla="*/ 4783 w 9652"/>
                  <a:gd name="connsiteY2" fmla="*/ 2255 h 11031"/>
                  <a:gd name="connsiteX3" fmla="*/ 9652 w 9652"/>
                  <a:gd name="connsiteY3" fmla="*/ 2255 h 11031"/>
                  <a:gd name="connsiteX0" fmla="*/ 0 w 10000"/>
                  <a:gd name="connsiteY0" fmla="*/ 10000 h 10000"/>
                  <a:gd name="connsiteX1" fmla="*/ 2522 w 10000"/>
                  <a:gd name="connsiteY1" fmla="*/ 4725 h 10000"/>
                  <a:gd name="connsiteX2" fmla="*/ 4955 w 10000"/>
                  <a:gd name="connsiteY2" fmla="*/ 2044 h 10000"/>
                  <a:gd name="connsiteX3" fmla="*/ 10000 w 10000"/>
                  <a:gd name="connsiteY3" fmla="*/ 2044 h 10000"/>
                  <a:gd name="connsiteX0" fmla="*/ 0 w 10000"/>
                  <a:gd name="connsiteY0" fmla="*/ 10000 h 10000"/>
                  <a:gd name="connsiteX1" fmla="*/ 2522 w 10000"/>
                  <a:gd name="connsiteY1" fmla="*/ 4725 h 10000"/>
                  <a:gd name="connsiteX2" fmla="*/ 4955 w 10000"/>
                  <a:gd name="connsiteY2" fmla="*/ 2044 h 10000"/>
                  <a:gd name="connsiteX3" fmla="*/ 10000 w 10000"/>
                  <a:gd name="connsiteY3" fmla="*/ 2044 h 10000"/>
                  <a:gd name="connsiteX0" fmla="*/ 0 w 10000"/>
                  <a:gd name="connsiteY0" fmla="*/ 10000 h 10000"/>
                  <a:gd name="connsiteX1" fmla="*/ 2522 w 10000"/>
                  <a:gd name="connsiteY1" fmla="*/ 4725 h 10000"/>
                  <a:gd name="connsiteX2" fmla="*/ 4955 w 10000"/>
                  <a:gd name="connsiteY2" fmla="*/ 2044 h 10000"/>
                  <a:gd name="connsiteX3" fmla="*/ 10000 w 10000"/>
                  <a:gd name="connsiteY3" fmla="*/ 2044 h 10000"/>
                  <a:gd name="connsiteX0" fmla="*/ 0 w 10000"/>
                  <a:gd name="connsiteY0" fmla="*/ 8403 h 8403"/>
                  <a:gd name="connsiteX1" fmla="*/ 2522 w 10000"/>
                  <a:gd name="connsiteY1" fmla="*/ 3128 h 8403"/>
                  <a:gd name="connsiteX2" fmla="*/ 4955 w 10000"/>
                  <a:gd name="connsiteY2" fmla="*/ 447 h 8403"/>
                  <a:gd name="connsiteX3" fmla="*/ 8319 w 10000"/>
                  <a:gd name="connsiteY3" fmla="*/ 447 h 8403"/>
                  <a:gd name="connsiteX4" fmla="*/ 10000 w 10000"/>
                  <a:gd name="connsiteY4" fmla="*/ 447 h 8403"/>
                  <a:gd name="connsiteX0" fmla="*/ 0 w 10000"/>
                  <a:gd name="connsiteY0" fmla="*/ 10000 h 10000"/>
                  <a:gd name="connsiteX1" fmla="*/ 2522 w 10000"/>
                  <a:gd name="connsiteY1" fmla="*/ 3722 h 10000"/>
                  <a:gd name="connsiteX2" fmla="*/ 4955 w 10000"/>
                  <a:gd name="connsiteY2" fmla="*/ 532 h 10000"/>
                  <a:gd name="connsiteX3" fmla="*/ 8319 w 10000"/>
                  <a:gd name="connsiteY3" fmla="*/ 532 h 10000"/>
                  <a:gd name="connsiteX4" fmla="*/ 10000 w 10000"/>
                  <a:gd name="connsiteY4" fmla="*/ 532 h 10000"/>
                  <a:gd name="connsiteX0" fmla="*/ 0 w 10000"/>
                  <a:gd name="connsiteY0" fmla="*/ 10000 h 10000"/>
                  <a:gd name="connsiteX1" fmla="*/ 2522 w 10000"/>
                  <a:gd name="connsiteY1" fmla="*/ 3722 h 10000"/>
                  <a:gd name="connsiteX2" fmla="*/ 4955 w 10000"/>
                  <a:gd name="connsiteY2" fmla="*/ 532 h 10000"/>
                  <a:gd name="connsiteX3" fmla="*/ 8319 w 10000"/>
                  <a:gd name="connsiteY3" fmla="*/ 532 h 10000"/>
                  <a:gd name="connsiteX4" fmla="*/ 10000 w 10000"/>
                  <a:gd name="connsiteY4" fmla="*/ 532 h 10000"/>
                  <a:gd name="connsiteX0" fmla="*/ 0 w 10000"/>
                  <a:gd name="connsiteY0" fmla="*/ 10000 h 10000"/>
                  <a:gd name="connsiteX1" fmla="*/ 2522 w 10000"/>
                  <a:gd name="connsiteY1" fmla="*/ 3722 h 10000"/>
                  <a:gd name="connsiteX2" fmla="*/ 4955 w 10000"/>
                  <a:gd name="connsiteY2" fmla="*/ 532 h 10000"/>
                  <a:gd name="connsiteX3" fmla="*/ 8319 w 10000"/>
                  <a:gd name="connsiteY3" fmla="*/ 532 h 10000"/>
                  <a:gd name="connsiteX4" fmla="*/ 10000 w 10000"/>
                  <a:gd name="connsiteY4" fmla="*/ 532 h 10000"/>
                  <a:gd name="connsiteX0" fmla="*/ 0 w 10000"/>
                  <a:gd name="connsiteY0" fmla="*/ 10000 h 10000"/>
                  <a:gd name="connsiteX1" fmla="*/ 2522 w 10000"/>
                  <a:gd name="connsiteY1" fmla="*/ 3722 h 10000"/>
                  <a:gd name="connsiteX2" fmla="*/ 4955 w 10000"/>
                  <a:gd name="connsiteY2" fmla="*/ 532 h 10000"/>
                  <a:gd name="connsiteX3" fmla="*/ 8319 w 10000"/>
                  <a:gd name="connsiteY3" fmla="*/ 532 h 10000"/>
                  <a:gd name="connsiteX4" fmla="*/ 10000 w 10000"/>
                  <a:gd name="connsiteY4" fmla="*/ 532 h 10000"/>
                  <a:gd name="connsiteX0" fmla="*/ 0 w 10000"/>
                  <a:gd name="connsiteY0" fmla="*/ 10000 h 10000"/>
                  <a:gd name="connsiteX1" fmla="*/ 2522 w 10000"/>
                  <a:gd name="connsiteY1" fmla="*/ 3722 h 10000"/>
                  <a:gd name="connsiteX2" fmla="*/ 4955 w 10000"/>
                  <a:gd name="connsiteY2" fmla="*/ 532 h 10000"/>
                  <a:gd name="connsiteX3" fmla="*/ 10000 w 10000"/>
                  <a:gd name="connsiteY3" fmla="*/ 532 h 10000"/>
                  <a:gd name="connsiteX0" fmla="*/ 629 w 10629"/>
                  <a:gd name="connsiteY0" fmla="*/ 10000 h 11130"/>
                  <a:gd name="connsiteX1" fmla="*/ 420 w 10629"/>
                  <a:gd name="connsiteY1" fmla="*/ 10084 h 11130"/>
                  <a:gd name="connsiteX2" fmla="*/ 3151 w 10629"/>
                  <a:gd name="connsiteY2" fmla="*/ 3722 h 11130"/>
                  <a:gd name="connsiteX3" fmla="*/ 5584 w 10629"/>
                  <a:gd name="connsiteY3" fmla="*/ 532 h 11130"/>
                  <a:gd name="connsiteX4" fmla="*/ 10629 w 10629"/>
                  <a:gd name="connsiteY4" fmla="*/ 532 h 11130"/>
                  <a:gd name="connsiteX0" fmla="*/ 209 w 10209"/>
                  <a:gd name="connsiteY0" fmla="*/ 10000 h 10604"/>
                  <a:gd name="connsiteX1" fmla="*/ 420 w 10209"/>
                  <a:gd name="connsiteY1" fmla="*/ 9558 h 10604"/>
                  <a:gd name="connsiteX2" fmla="*/ 2731 w 10209"/>
                  <a:gd name="connsiteY2" fmla="*/ 3722 h 10604"/>
                  <a:gd name="connsiteX3" fmla="*/ 5164 w 10209"/>
                  <a:gd name="connsiteY3" fmla="*/ 532 h 10604"/>
                  <a:gd name="connsiteX4" fmla="*/ 10209 w 10209"/>
                  <a:gd name="connsiteY4" fmla="*/ 532 h 10604"/>
                  <a:gd name="connsiteX0" fmla="*/ 1110 w 11110"/>
                  <a:gd name="connsiteY0" fmla="*/ 10000 h 11549"/>
                  <a:gd name="connsiteX1" fmla="*/ 1321 w 11110"/>
                  <a:gd name="connsiteY1" fmla="*/ 9558 h 11549"/>
                  <a:gd name="connsiteX2" fmla="*/ 3632 w 11110"/>
                  <a:gd name="connsiteY2" fmla="*/ 3722 h 11549"/>
                  <a:gd name="connsiteX3" fmla="*/ 6065 w 11110"/>
                  <a:gd name="connsiteY3" fmla="*/ 532 h 11549"/>
                  <a:gd name="connsiteX4" fmla="*/ 11110 w 11110"/>
                  <a:gd name="connsiteY4" fmla="*/ 532 h 11549"/>
                  <a:gd name="connsiteX0" fmla="*/ 1950 w 11950"/>
                  <a:gd name="connsiteY0" fmla="*/ 10000 h 11549"/>
                  <a:gd name="connsiteX1" fmla="*/ 1321 w 11950"/>
                  <a:gd name="connsiteY1" fmla="*/ 9558 h 11549"/>
                  <a:gd name="connsiteX2" fmla="*/ 4472 w 11950"/>
                  <a:gd name="connsiteY2" fmla="*/ 3722 h 11549"/>
                  <a:gd name="connsiteX3" fmla="*/ 6905 w 11950"/>
                  <a:gd name="connsiteY3" fmla="*/ 532 h 11549"/>
                  <a:gd name="connsiteX4" fmla="*/ 11950 w 11950"/>
                  <a:gd name="connsiteY4" fmla="*/ 532 h 11549"/>
                  <a:gd name="connsiteX0" fmla="*/ 35 w 13607"/>
                  <a:gd name="connsiteY0" fmla="*/ 11029 h 11549"/>
                  <a:gd name="connsiteX1" fmla="*/ 2978 w 13607"/>
                  <a:gd name="connsiteY1" fmla="*/ 9558 h 11549"/>
                  <a:gd name="connsiteX2" fmla="*/ 6129 w 13607"/>
                  <a:gd name="connsiteY2" fmla="*/ 3722 h 11549"/>
                  <a:gd name="connsiteX3" fmla="*/ 8562 w 13607"/>
                  <a:gd name="connsiteY3" fmla="*/ 532 h 11549"/>
                  <a:gd name="connsiteX4" fmla="*/ 13607 w 13607"/>
                  <a:gd name="connsiteY4" fmla="*/ 532 h 11549"/>
                  <a:gd name="connsiteX0" fmla="*/ 35 w 13607"/>
                  <a:gd name="connsiteY0" fmla="*/ 11029 h 11549"/>
                  <a:gd name="connsiteX1" fmla="*/ 3398 w 13607"/>
                  <a:gd name="connsiteY1" fmla="*/ 9558 h 11549"/>
                  <a:gd name="connsiteX2" fmla="*/ 6129 w 13607"/>
                  <a:gd name="connsiteY2" fmla="*/ 3722 h 11549"/>
                  <a:gd name="connsiteX3" fmla="*/ 8562 w 13607"/>
                  <a:gd name="connsiteY3" fmla="*/ 532 h 11549"/>
                  <a:gd name="connsiteX4" fmla="*/ 13607 w 13607"/>
                  <a:gd name="connsiteY4" fmla="*/ 532 h 11549"/>
                  <a:gd name="connsiteX0" fmla="*/ 35 w 13607"/>
                  <a:gd name="connsiteY0" fmla="*/ 11029 h 11043"/>
                  <a:gd name="connsiteX1" fmla="*/ 3398 w 13607"/>
                  <a:gd name="connsiteY1" fmla="*/ 9558 h 11043"/>
                  <a:gd name="connsiteX2" fmla="*/ 6129 w 13607"/>
                  <a:gd name="connsiteY2" fmla="*/ 3722 h 11043"/>
                  <a:gd name="connsiteX3" fmla="*/ 8562 w 13607"/>
                  <a:gd name="connsiteY3" fmla="*/ 532 h 11043"/>
                  <a:gd name="connsiteX4" fmla="*/ 13607 w 13607"/>
                  <a:gd name="connsiteY4" fmla="*/ 532 h 11043"/>
                  <a:gd name="connsiteX0" fmla="*/ 35 w 13607"/>
                  <a:gd name="connsiteY0" fmla="*/ 11029 h 11043"/>
                  <a:gd name="connsiteX1" fmla="*/ 3398 w 13607"/>
                  <a:gd name="connsiteY1" fmla="*/ 9558 h 11043"/>
                  <a:gd name="connsiteX2" fmla="*/ 6129 w 13607"/>
                  <a:gd name="connsiteY2" fmla="*/ 3722 h 11043"/>
                  <a:gd name="connsiteX3" fmla="*/ 8562 w 13607"/>
                  <a:gd name="connsiteY3" fmla="*/ 532 h 11043"/>
                  <a:gd name="connsiteX4" fmla="*/ 13607 w 13607"/>
                  <a:gd name="connsiteY4" fmla="*/ 532 h 11043"/>
                  <a:gd name="connsiteX0" fmla="*/ 35 w 13607"/>
                  <a:gd name="connsiteY0" fmla="*/ 11029 h 11043"/>
                  <a:gd name="connsiteX1" fmla="*/ 3218 w 13607"/>
                  <a:gd name="connsiteY1" fmla="*/ 9348 h 11043"/>
                  <a:gd name="connsiteX2" fmla="*/ 6129 w 13607"/>
                  <a:gd name="connsiteY2" fmla="*/ 3722 h 11043"/>
                  <a:gd name="connsiteX3" fmla="*/ 8562 w 13607"/>
                  <a:gd name="connsiteY3" fmla="*/ 532 h 11043"/>
                  <a:gd name="connsiteX4" fmla="*/ 13607 w 13607"/>
                  <a:gd name="connsiteY4" fmla="*/ 532 h 11043"/>
                  <a:gd name="connsiteX0" fmla="*/ 35 w 13607"/>
                  <a:gd name="connsiteY0" fmla="*/ 11029 h 11043"/>
                  <a:gd name="connsiteX1" fmla="*/ 3638 w 13607"/>
                  <a:gd name="connsiteY1" fmla="*/ 9348 h 11043"/>
                  <a:gd name="connsiteX2" fmla="*/ 6129 w 13607"/>
                  <a:gd name="connsiteY2" fmla="*/ 3722 h 11043"/>
                  <a:gd name="connsiteX3" fmla="*/ 8562 w 13607"/>
                  <a:gd name="connsiteY3" fmla="*/ 532 h 11043"/>
                  <a:gd name="connsiteX4" fmla="*/ 13607 w 13607"/>
                  <a:gd name="connsiteY4" fmla="*/ 532 h 11043"/>
                  <a:gd name="connsiteX0" fmla="*/ 0 w 13572"/>
                  <a:gd name="connsiteY0" fmla="*/ 11029 h 11099"/>
                  <a:gd name="connsiteX1" fmla="*/ 2342 w 13572"/>
                  <a:gd name="connsiteY1" fmla="*/ 10819 h 11099"/>
                  <a:gd name="connsiteX2" fmla="*/ 3603 w 13572"/>
                  <a:gd name="connsiteY2" fmla="*/ 9348 h 11099"/>
                  <a:gd name="connsiteX3" fmla="*/ 6094 w 13572"/>
                  <a:gd name="connsiteY3" fmla="*/ 3722 h 11099"/>
                  <a:gd name="connsiteX4" fmla="*/ 8527 w 13572"/>
                  <a:gd name="connsiteY4" fmla="*/ 532 h 11099"/>
                  <a:gd name="connsiteX5" fmla="*/ 13572 w 13572"/>
                  <a:gd name="connsiteY5" fmla="*/ 532 h 11099"/>
                  <a:gd name="connsiteX0" fmla="*/ 0 w 17776"/>
                  <a:gd name="connsiteY0" fmla="*/ 11554 h 11554"/>
                  <a:gd name="connsiteX1" fmla="*/ 6546 w 17776"/>
                  <a:gd name="connsiteY1" fmla="*/ 10819 h 11554"/>
                  <a:gd name="connsiteX2" fmla="*/ 7807 w 17776"/>
                  <a:gd name="connsiteY2" fmla="*/ 9348 h 11554"/>
                  <a:gd name="connsiteX3" fmla="*/ 10298 w 17776"/>
                  <a:gd name="connsiteY3" fmla="*/ 3722 h 11554"/>
                  <a:gd name="connsiteX4" fmla="*/ 12731 w 17776"/>
                  <a:gd name="connsiteY4" fmla="*/ 532 h 11554"/>
                  <a:gd name="connsiteX5" fmla="*/ 17776 w 17776"/>
                  <a:gd name="connsiteY5" fmla="*/ 532 h 11554"/>
                  <a:gd name="connsiteX0" fmla="*/ 0 w 17776"/>
                  <a:gd name="connsiteY0" fmla="*/ 11554 h 11554"/>
                  <a:gd name="connsiteX1" fmla="*/ 5045 w 17776"/>
                  <a:gd name="connsiteY1" fmla="*/ 10819 h 11554"/>
                  <a:gd name="connsiteX2" fmla="*/ 7807 w 17776"/>
                  <a:gd name="connsiteY2" fmla="*/ 9348 h 11554"/>
                  <a:gd name="connsiteX3" fmla="*/ 10298 w 17776"/>
                  <a:gd name="connsiteY3" fmla="*/ 3722 h 11554"/>
                  <a:gd name="connsiteX4" fmla="*/ 12731 w 17776"/>
                  <a:gd name="connsiteY4" fmla="*/ 532 h 11554"/>
                  <a:gd name="connsiteX5" fmla="*/ 17776 w 17776"/>
                  <a:gd name="connsiteY5" fmla="*/ 532 h 115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776" h="11554">
                    <a:moveTo>
                      <a:pt x="0" y="11554"/>
                    </a:moveTo>
                    <a:cubicBezTo>
                      <a:pt x="350" y="11449"/>
                      <a:pt x="3744" y="11187"/>
                      <a:pt x="5045" y="10819"/>
                    </a:cubicBezTo>
                    <a:cubicBezTo>
                      <a:pt x="6346" y="10451"/>
                      <a:pt x="6932" y="10531"/>
                      <a:pt x="7807" y="9348"/>
                    </a:cubicBezTo>
                    <a:cubicBezTo>
                      <a:pt x="8683" y="8165"/>
                      <a:pt x="9477" y="5191"/>
                      <a:pt x="10298" y="3722"/>
                    </a:cubicBezTo>
                    <a:cubicBezTo>
                      <a:pt x="11119" y="2253"/>
                      <a:pt x="11485" y="1064"/>
                      <a:pt x="12731" y="532"/>
                    </a:cubicBezTo>
                    <a:cubicBezTo>
                      <a:pt x="13977" y="0"/>
                      <a:pt x="16725" y="532"/>
                      <a:pt x="17776" y="532"/>
                    </a:cubicBezTo>
                  </a:path>
                </a:pathLst>
              </a:custGeom>
              <a:noFill/>
              <a:ln w="19050" cap="flat">
                <a:solidFill>
                  <a:srgbClr val="00B05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259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DF84E95-2E41-4ADE-9B80-93110D0A76EC}"/>
                  </a:ext>
                </a:extLst>
              </p:cNvPr>
              <p:cNvSpPr txBox="1"/>
              <p:nvPr/>
            </p:nvSpPr>
            <p:spPr>
              <a:xfrm>
                <a:off x="2057400" y="4245424"/>
                <a:ext cx="301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259"/>
                <a:r>
                  <a:rPr lang="en-US" dirty="0">
                    <a:solidFill>
                      <a:prstClr val="black"/>
                    </a:solidFill>
                    <a:latin typeface="Calibri"/>
                  </a:rPr>
                  <a:t>0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77BF0E5-B501-4ADA-BB87-FD15570BFD17}"/>
                  </a:ext>
                </a:extLst>
              </p:cNvPr>
              <p:cNvSpPr txBox="1"/>
              <p:nvPr/>
            </p:nvSpPr>
            <p:spPr>
              <a:xfrm>
                <a:off x="1905000" y="3665747"/>
                <a:ext cx="4769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259"/>
                <a:r>
                  <a:rPr lang="en-US" dirty="0">
                    <a:solidFill>
                      <a:prstClr val="black"/>
                    </a:solidFill>
                    <a:latin typeface="Calibri"/>
                  </a:rPr>
                  <a:t>0.5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DEEEECA-22F4-4F63-9453-1A6D9EA5834E}"/>
                  </a:ext>
                </a:extLst>
              </p:cNvPr>
              <p:cNvSpPr txBox="1"/>
              <p:nvPr/>
            </p:nvSpPr>
            <p:spPr>
              <a:xfrm>
                <a:off x="2060514" y="3059668"/>
                <a:ext cx="301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259"/>
                <a:r>
                  <a:rPr lang="en-US" dirty="0">
                    <a:solidFill>
                      <a:prstClr val="black"/>
                    </a:solidFill>
                    <a:latin typeface="Calibri"/>
                  </a:rPr>
                  <a:t>1</a:t>
                </a:r>
              </a:p>
            </p:txBody>
          </p: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1DDFA82D-7A2B-48D1-9BA8-ED76009B37F6}"/>
                  </a:ext>
                </a:extLst>
              </p:cNvPr>
              <p:cNvCxnSpPr>
                <a:stCxn id="15" idx="3"/>
              </p:cNvCxnSpPr>
              <p:nvPr/>
            </p:nvCxnSpPr>
            <p:spPr>
              <a:xfrm>
                <a:off x="2381926" y="3850413"/>
                <a:ext cx="1732875" cy="394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Freeform 309">
                <a:extLst>
                  <a:ext uri="{FF2B5EF4-FFF2-40B4-BE49-F238E27FC236}">
                    <a16:creationId xmlns:a16="http://schemas.microsoft.com/office/drawing/2014/main" id="{6F593B19-6659-42D5-B8EA-C7208B8B23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8402" y="3200401"/>
                <a:ext cx="3200319" cy="1219229"/>
              </a:xfrm>
              <a:custGeom>
                <a:avLst/>
                <a:gdLst>
                  <a:gd name="connsiteX0" fmla="*/ 0 w 11088"/>
                  <a:gd name="connsiteY0" fmla="*/ 2466 h 9886"/>
                  <a:gd name="connsiteX1" fmla="*/ 2493 w 11088"/>
                  <a:gd name="connsiteY1" fmla="*/ 9044 h 9886"/>
                  <a:gd name="connsiteX2" fmla="*/ 3898 w 11088"/>
                  <a:gd name="connsiteY2" fmla="*/ 5553 h 9886"/>
                  <a:gd name="connsiteX3" fmla="*/ 4953 w 11088"/>
                  <a:gd name="connsiteY3" fmla="*/ 1114 h 9886"/>
                  <a:gd name="connsiteX4" fmla="*/ 6001 w 11088"/>
                  <a:gd name="connsiteY4" fmla="*/ 158 h 9886"/>
                  <a:gd name="connsiteX5" fmla="*/ 7056 w 11088"/>
                  <a:gd name="connsiteY5" fmla="*/ 2061 h 9886"/>
                  <a:gd name="connsiteX6" fmla="*/ 8850 w 11088"/>
                  <a:gd name="connsiteY6" fmla="*/ 6702 h 9886"/>
                  <a:gd name="connsiteX7" fmla="*/ 11088 w 11088"/>
                  <a:gd name="connsiteY7" fmla="*/ 9886 h 9886"/>
                  <a:gd name="connsiteX0" fmla="*/ 0 w 10000"/>
                  <a:gd name="connsiteY0" fmla="*/ 2494 h 10000"/>
                  <a:gd name="connsiteX1" fmla="*/ 2405 w 10000"/>
                  <a:gd name="connsiteY1" fmla="*/ 2069 h 10000"/>
                  <a:gd name="connsiteX2" fmla="*/ 3516 w 10000"/>
                  <a:gd name="connsiteY2" fmla="*/ 5617 h 10000"/>
                  <a:gd name="connsiteX3" fmla="*/ 4467 w 10000"/>
                  <a:gd name="connsiteY3" fmla="*/ 1127 h 10000"/>
                  <a:gd name="connsiteX4" fmla="*/ 5412 w 10000"/>
                  <a:gd name="connsiteY4" fmla="*/ 160 h 10000"/>
                  <a:gd name="connsiteX5" fmla="*/ 6364 w 10000"/>
                  <a:gd name="connsiteY5" fmla="*/ 2085 h 10000"/>
                  <a:gd name="connsiteX6" fmla="*/ 7982 w 10000"/>
                  <a:gd name="connsiteY6" fmla="*/ 6779 h 10000"/>
                  <a:gd name="connsiteX7" fmla="*/ 10000 w 10000"/>
                  <a:gd name="connsiteY7" fmla="*/ 10000 h 10000"/>
                  <a:gd name="connsiteX0" fmla="*/ 0 w 10000"/>
                  <a:gd name="connsiteY0" fmla="*/ 2494 h 10000"/>
                  <a:gd name="connsiteX1" fmla="*/ 3516 w 10000"/>
                  <a:gd name="connsiteY1" fmla="*/ 5617 h 10000"/>
                  <a:gd name="connsiteX2" fmla="*/ 4467 w 10000"/>
                  <a:gd name="connsiteY2" fmla="*/ 1127 h 10000"/>
                  <a:gd name="connsiteX3" fmla="*/ 5412 w 10000"/>
                  <a:gd name="connsiteY3" fmla="*/ 160 h 10000"/>
                  <a:gd name="connsiteX4" fmla="*/ 6364 w 10000"/>
                  <a:gd name="connsiteY4" fmla="*/ 2085 h 10000"/>
                  <a:gd name="connsiteX5" fmla="*/ 7982 w 10000"/>
                  <a:gd name="connsiteY5" fmla="*/ 6779 h 10000"/>
                  <a:gd name="connsiteX6" fmla="*/ 10000 w 10000"/>
                  <a:gd name="connsiteY6" fmla="*/ 10000 h 10000"/>
                  <a:gd name="connsiteX0" fmla="*/ 0 w 10000"/>
                  <a:gd name="connsiteY0" fmla="*/ 2494 h 10000"/>
                  <a:gd name="connsiteX1" fmla="*/ 3435 w 10000"/>
                  <a:gd name="connsiteY1" fmla="*/ 2495 h 10000"/>
                  <a:gd name="connsiteX2" fmla="*/ 4467 w 10000"/>
                  <a:gd name="connsiteY2" fmla="*/ 1127 h 10000"/>
                  <a:gd name="connsiteX3" fmla="*/ 5412 w 10000"/>
                  <a:gd name="connsiteY3" fmla="*/ 160 h 10000"/>
                  <a:gd name="connsiteX4" fmla="*/ 6364 w 10000"/>
                  <a:gd name="connsiteY4" fmla="*/ 2085 h 10000"/>
                  <a:gd name="connsiteX5" fmla="*/ 7982 w 10000"/>
                  <a:gd name="connsiteY5" fmla="*/ 6779 h 10000"/>
                  <a:gd name="connsiteX6" fmla="*/ 10000 w 10000"/>
                  <a:gd name="connsiteY6" fmla="*/ 10000 h 10000"/>
                  <a:gd name="connsiteX0" fmla="*/ 0 w 10000"/>
                  <a:gd name="connsiteY0" fmla="*/ 2494 h 10000"/>
                  <a:gd name="connsiteX1" fmla="*/ 3435 w 10000"/>
                  <a:gd name="connsiteY1" fmla="*/ 2495 h 10000"/>
                  <a:gd name="connsiteX2" fmla="*/ 4467 w 10000"/>
                  <a:gd name="connsiteY2" fmla="*/ 1127 h 10000"/>
                  <a:gd name="connsiteX3" fmla="*/ 5412 w 10000"/>
                  <a:gd name="connsiteY3" fmla="*/ 160 h 10000"/>
                  <a:gd name="connsiteX4" fmla="*/ 7982 w 10000"/>
                  <a:gd name="connsiteY4" fmla="*/ 6779 h 10000"/>
                  <a:gd name="connsiteX5" fmla="*/ 10000 w 10000"/>
                  <a:gd name="connsiteY5" fmla="*/ 10000 h 10000"/>
                  <a:gd name="connsiteX0" fmla="*/ 0 w 10000"/>
                  <a:gd name="connsiteY0" fmla="*/ 2281 h 9787"/>
                  <a:gd name="connsiteX1" fmla="*/ 3435 w 10000"/>
                  <a:gd name="connsiteY1" fmla="*/ 2282 h 9787"/>
                  <a:gd name="connsiteX2" fmla="*/ 4467 w 10000"/>
                  <a:gd name="connsiteY2" fmla="*/ 914 h 9787"/>
                  <a:gd name="connsiteX3" fmla="*/ 6184 w 10000"/>
                  <a:gd name="connsiteY3" fmla="*/ 2282 h 9787"/>
                  <a:gd name="connsiteX4" fmla="*/ 7982 w 10000"/>
                  <a:gd name="connsiteY4" fmla="*/ 6566 h 9787"/>
                  <a:gd name="connsiteX5" fmla="*/ 10000 w 10000"/>
                  <a:gd name="connsiteY5" fmla="*/ 9787 h 9787"/>
                  <a:gd name="connsiteX0" fmla="*/ 0 w 10000"/>
                  <a:gd name="connsiteY0" fmla="*/ 729 h 8398"/>
                  <a:gd name="connsiteX1" fmla="*/ 3435 w 10000"/>
                  <a:gd name="connsiteY1" fmla="*/ 730 h 8398"/>
                  <a:gd name="connsiteX2" fmla="*/ 6184 w 10000"/>
                  <a:gd name="connsiteY2" fmla="*/ 730 h 8398"/>
                  <a:gd name="connsiteX3" fmla="*/ 7982 w 10000"/>
                  <a:gd name="connsiteY3" fmla="*/ 5107 h 8398"/>
                  <a:gd name="connsiteX4" fmla="*/ 10000 w 10000"/>
                  <a:gd name="connsiteY4" fmla="*/ 8398 h 8398"/>
                  <a:gd name="connsiteX0" fmla="*/ 0 w 10000"/>
                  <a:gd name="connsiteY0" fmla="*/ 0 h 9132"/>
                  <a:gd name="connsiteX1" fmla="*/ 3435 w 10000"/>
                  <a:gd name="connsiteY1" fmla="*/ 1 h 9132"/>
                  <a:gd name="connsiteX2" fmla="*/ 6527 w 10000"/>
                  <a:gd name="connsiteY2" fmla="*/ 1555 h 9132"/>
                  <a:gd name="connsiteX3" fmla="*/ 7982 w 10000"/>
                  <a:gd name="connsiteY3" fmla="*/ 5213 h 9132"/>
                  <a:gd name="connsiteX4" fmla="*/ 10000 w 10000"/>
                  <a:gd name="connsiteY4" fmla="*/ 9132 h 9132"/>
                  <a:gd name="connsiteX0" fmla="*/ 0 w 10000"/>
                  <a:gd name="connsiteY0" fmla="*/ 0 h 10000"/>
                  <a:gd name="connsiteX1" fmla="*/ 3435 w 10000"/>
                  <a:gd name="connsiteY1" fmla="*/ 1 h 10000"/>
                  <a:gd name="connsiteX2" fmla="*/ 6527 w 10000"/>
                  <a:gd name="connsiteY2" fmla="*/ 1703 h 10000"/>
                  <a:gd name="connsiteX3" fmla="*/ 7982 w 10000"/>
                  <a:gd name="connsiteY3" fmla="*/ 5708 h 10000"/>
                  <a:gd name="connsiteX4" fmla="*/ 10000 w 10000"/>
                  <a:gd name="connsiteY4" fmla="*/ 10000 h 10000"/>
                  <a:gd name="connsiteX0" fmla="*/ 0 w 10000"/>
                  <a:gd name="connsiteY0" fmla="*/ 0 h 10000"/>
                  <a:gd name="connsiteX1" fmla="*/ 3435 w 10000"/>
                  <a:gd name="connsiteY1" fmla="*/ 1 h 10000"/>
                  <a:gd name="connsiteX2" fmla="*/ 6527 w 10000"/>
                  <a:gd name="connsiteY2" fmla="*/ 1703 h 10000"/>
                  <a:gd name="connsiteX3" fmla="*/ 7982 w 10000"/>
                  <a:gd name="connsiteY3" fmla="*/ 5708 h 10000"/>
                  <a:gd name="connsiteX4" fmla="*/ 10000 w 10000"/>
                  <a:gd name="connsiteY4" fmla="*/ 10000 h 10000"/>
                  <a:gd name="connsiteX0" fmla="*/ 0 w 10348"/>
                  <a:gd name="connsiteY0" fmla="*/ 0 h 10727"/>
                  <a:gd name="connsiteX1" fmla="*/ 3435 w 10348"/>
                  <a:gd name="connsiteY1" fmla="*/ 1 h 10727"/>
                  <a:gd name="connsiteX2" fmla="*/ 6527 w 10348"/>
                  <a:gd name="connsiteY2" fmla="*/ 1703 h 10727"/>
                  <a:gd name="connsiteX3" fmla="*/ 7982 w 10348"/>
                  <a:gd name="connsiteY3" fmla="*/ 5708 h 10727"/>
                  <a:gd name="connsiteX4" fmla="*/ 10000 w 10348"/>
                  <a:gd name="connsiteY4" fmla="*/ 10000 h 10727"/>
                  <a:gd name="connsiteX5" fmla="*/ 10068 w 10348"/>
                  <a:gd name="connsiteY5" fmla="*/ 10067 h 10727"/>
                  <a:gd name="connsiteX0" fmla="*/ 0 w 10609"/>
                  <a:gd name="connsiteY0" fmla="*/ 0 h 10897"/>
                  <a:gd name="connsiteX1" fmla="*/ 3435 w 10609"/>
                  <a:gd name="connsiteY1" fmla="*/ 1 h 10897"/>
                  <a:gd name="connsiteX2" fmla="*/ 6527 w 10609"/>
                  <a:gd name="connsiteY2" fmla="*/ 1703 h 10897"/>
                  <a:gd name="connsiteX3" fmla="*/ 7982 w 10609"/>
                  <a:gd name="connsiteY3" fmla="*/ 5708 h 10897"/>
                  <a:gd name="connsiteX4" fmla="*/ 10000 w 10609"/>
                  <a:gd name="connsiteY4" fmla="*/ 10000 h 10897"/>
                  <a:gd name="connsiteX5" fmla="*/ 10609 w 10609"/>
                  <a:gd name="connsiteY5" fmla="*/ 10897 h 10897"/>
                  <a:gd name="connsiteX0" fmla="*/ 0 w 12124"/>
                  <a:gd name="connsiteY0" fmla="*/ 0 h 10897"/>
                  <a:gd name="connsiteX1" fmla="*/ 3435 w 12124"/>
                  <a:gd name="connsiteY1" fmla="*/ 1 h 10897"/>
                  <a:gd name="connsiteX2" fmla="*/ 6527 w 12124"/>
                  <a:gd name="connsiteY2" fmla="*/ 1703 h 10897"/>
                  <a:gd name="connsiteX3" fmla="*/ 7982 w 12124"/>
                  <a:gd name="connsiteY3" fmla="*/ 5708 h 10897"/>
                  <a:gd name="connsiteX4" fmla="*/ 10000 w 12124"/>
                  <a:gd name="connsiteY4" fmla="*/ 10000 h 10897"/>
                  <a:gd name="connsiteX5" fmla="*/ 12124 w 12124"/>
                  <a:gd name="connsiteY5" fmla="*/ 10897 h 10897"/>
                  <a:gd name="connsiteX0" fmla="*/ 0 w 12496"/>
                  <a:gd name="connsiteY0" fmla="*/ 0 h 11047"/>
                  <a:gd name="connsiteX1" fmla="*/ 3435 w 12496"/>
                  <a:gd name="connsiteY1" fmla="*/ 1 h 11047"/>
                  <a:gd name="connsiteX2" fmla="*/ 6527 w 12496"/>
                  <a:gd name="connsiteY2" fmla="*/ 1703 h 11047"/>
                  <a:gd name="connsiteX3" fmla="*/ 7982 w 12496"/>
                  <a:gd name="connsiteY3" fmla="*/ 5708 h 11047"/>
                  <a:gd name="connsiteX4" fmla="*/ 10000 w 12496"/>
                  <a:gd name="connsiteY4" fmla="*/ 10000 h 11047"/>
                  <a:gd name="connsiteX5" fmla="*/ 12124 w 12496"/>
                  <a:gd name="connsiteY5" fmla="*/ 10897 h 11047"/>
                  <a:gd name="connsiteX6" fmla="*/ 12233 w 12496"/>
                  <a:gd name="connsiteY6" fmla="*/ 10897 h 11047"/>
                  <a:gd name="connsiteX0" fmla="*/ 0 w 15913"/>
                  <a:gd name="connsiteY0" fmla="*/ 0 h 11624"/>
                  <a:gd name="connsiteX1" fmla="*/ 3435 w 15913"/>
                  <a:gd name="connsiteY1" fmla="*/ 1 h 11624"/>
                  <a:gd name="connsiteX2" fmla="*/ 6527 w 15913"/>
                  <a:gd name="connsiteY2" fmla="*/ 1703 h 11624"/>
                  <a:gd name="connsiteX3" fmla="*/ 7982 w 15913"/>
                  <a:gd name="connsiteY3" fmla="*/ 5708 h 11624"/>
                  <a:gd name="connsiteX4" fmla="*/ 10000 w 15913"/>
                  <a:gd name="connsiteY4" fmla="*/ 10000 h 11624"/>
                  <a:gd name="connsiteX5" fmla="*/ 12124 w 15913"/>
                  <a:gd name="connsiteY5" fmla="*/ 10897 h 11624"/>
                  <a:gd name="connsiteX6" fmla="*/ 15913 w 15913"/>
                  <a:gd name="connsiteY6" fmla="*/ 11624 h 11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913" h="11624">
                    <a:moveTo>
                      <a:pt x="0" y="0"/>
                    </a:moveTo>
                    <a:lnTo>
                      <a:pt x="3435" y="1"/>
                    </a:lnTo>
                    <a:cubicBezTo>
                      <a:pt x="4466" y="1"/>
                      <a:pt x="5941" y="448"/>
                      <a:pt x="6527" y="1703"/>
                    </a:cubicBezTo>
                    <a:cubicBezTo>
                      <a:pt x="7113" y="2958"/>
                      <a:pt x="7217" y="3523"/>
                      <a:pt x="7982" y="5708"/>
                    </a:cubicBezTo>
                    <a:cubicBezTo>
                      <a:pt x="8590" y="7470"/>
                      <a:pt x="9578" y="9113"/>
                      <a:pt x="10000" y="10000"/>
                    </a:cubicBezTo>
                    <a:cubicBezTo>
                      <a:pt x="10348" y="10727"/>
                      <a:pt x="12110" y="10883"/>
                      <a:pt x="12124" y="10897"/>
                    </a:cubicBezTo>
                    <a:cubicBezTo>
                      <a:pt x="12496" y="11047"/>
                      <a:pt x="15890" y="11624"/>
                      <a:pt x="15913" y="11624"/>
                    </a:cubicBezTo>
                  </a:path>
                </a:pathLst>
              </a:custGeom>
              <a:noFill/>
              <a:ln w="19050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259"/>
                <a:endParaRPr lang="en-US" dirty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A644D9AE-7439-4049-9472-96F3BE503C31}"/>
                </a:ext>
              </a:extLst>
            </p:cNvPr>
            <p:cNvCxnSpPr/>
            <p:nvPr/>
          </p:nvCxnSpPr>
          <p:spPr>
            <a:xfrm>
              <a:off x="3048000" y="5452172"/>
              <a:ext cx="3276600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60E2A23-9948-4B5D-A559-21F45598EC48}"/>
                </a:ext>
              </a:extLst>
            </p:cNvPr>
            <p:cNvSpPr/>
            <p:nvPr/>
          </p:nvSpPr>
          <p:spPr bwMode="auto">
            <a:xfrm>
              <a:off x="6488980" y="3851972"/>
              <a:ext cx="15240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5" tIns="45713" rIns="91425" bIns="45713" rtlCol="0" anchor="ctr"/>
            <a:lstStyle/>
            <a:p>
              <a:pPr algn="ctr" defTabSz="914259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" name="Oval 319">
              <a:extLst>
                <a:ext uri="{FF2B5EF4-FFF2-40B4-BE49-F238E27FC236}">
                  <a16:creationId xmlns:a16="http://schemas.microsoft.com/office/drawing/2014/main" id="{125E634E-58A0-4CBE-8897-B624B3B601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8782" y="3938684"/>
              <a:ext cx="76200" cy="76200"/>
            </a:xfrm>
            <a:prstGeom prst="ellipse">
              <a:avLst/>
            </a:prstGeom>
            <a:solidFill>
              <a:srgbClr val="3399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1425" tIns="45713" rIns="91425" bIns="45713" anchor="ctr"/>
            <a:lstStyle/>
            <a:p>
              <a:pPr defTabSz="914259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02130F5-EE29-4D9E-A216-25AF84DA0CCD}"/>
                </a:ext>
              </a:extLst>
            </p:cNvPr>
            <p:cNvSpPr/>
            <p:nvPr/>
          </p:nvSpPr>
          <p:spPr bwMode="auto">
            <a:xfrm>
              <a:off x="3059980" y="3791591"/>
              <a:ext cx="15240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5" tIns="45713" rIns="91425" bIns="45713" rtlCol="0" anchor="ctr"/>
            <a:lstStyle/>
            <a:p>
              <a:pPr algn="ctr" defTabSz="914259"/>
              <a:endParaRPr lang="en-US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" name="Oval 314">
              <a:extLst>
                <a:ext uri="{FF2B5EF4-FFF2-40B4-BE49-F238E27FC236}">
                  <a16:creationId xmlns:a16="http://schemas.microsoft.com/office/drawing/2014/main" id="{EF5B6F08-0D16-4FA0-B533-69FF024923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4424" y="3867791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1425" tIns="45713" rIns="91425" bIns="45713" anchor="ctr"/>
            <a:lstStyle/>
            <a:p>
              <a:pPr defTabSz="914259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9" name="Group 302">
            <a:extLst>
              <a:ext uri="{FF2B5EF4-FFF2-40B4-BE49-F238E27FC236}">
                <a16:creationId xmlns:a16="http://schemas.microsoft.com/office/drawing/2014/main" id="{D8217148-0490-4B3A-AB23-39266ED0069F}"/>
              </a:ext>
            </a:extLst>
          </p:cNvPr>
          <p:cNvGrpSpPr>
            <a:grpSpLocks/>
          </p:cNvGrpSpPr>
          <p:nvPr/>
        </p:nvGrpSpPr>
        <p:grpSpPr bwMode="auto">
          <a:xfrm>
            <a:off x="3559490" y="6551910"/>
            <a:ext cx="3276600" cy="152400"/>
            <a:chOff x="1872" y="2890"/>
            <a:chExt cx="2064" cy="96"/>
          </a:xfrm>
        </p:grpSpPr>
        <p:sp>
          <p:nvSpPr>
            <p:cNvPr id="20" name="Line 303">
              <a:extLst>
                <a:ext uri="{FF2B5EF4-FFF2-40B4-BE49-F238E27FC236}">
                  <a16:creationId xmlns:a16="http://schemas.microsoft.com/office/drawing/2014/main" id="{8B68504D-3ABB-4859-BF34-F4F20CA6CB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2" y="2938"/>
              <a:ext cx="105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914259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" name="Line 304">
              <a:extLst>
                <a:ext uri="{FF2B5EF4-FFF2-40B4-BE49-F238E27FC236}">
                  <a16:creationId xmlns:a16="http://schemas.microsoft.com/office/drawing/2014/main" id="{24CE07E5-35A9-41A1-B4CA-E59D9DB052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28" y="2938"/>
              <a:ext cx="1008" cy="0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914259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" name="Line 305">
              <a:extLst>
                <a:ext uri="{FF2B5EF4-FFF2-40B4-BE49-F238E27FC236}">
                  <a16:creationId xmlns:a16="http://schemas.microsoft.com/office/drawing/2014/main" id="{DF7A3508-C092-48CB-B25A-036A29598F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28" y="2890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914259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BBF26D0-A7D0-404E-A079-0E261FB3667A}"/>
                  </a:ext>
                </a:extLst>
              </p:cNvPr>
              <p:cNvSpPr txBox="1"/>
              <p:nvPr/>
            </p:nvSpPr>
            <p:spPr>
              <a:xfrm>
                <a:off x="6973986" y="6378484"/>
                <a:ext cx="834331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259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20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200" b="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2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200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BBF26D0-A7D0-404E-A079-0E261FB366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3986" y="6378484"/>
                <a:ext cx="834331" cy="430887"/>
              </a:xfrm>
              <a:prstGeom prst="rect">
                <a:avLst/>
              </a:prstGeom>
              <a:blipFill>
                <a:blip r:embed="rId6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B101D41A-AB08-4564-91AC-771436F5027F}"/>
                  </a:ext>
                </a:extLst>
              </p:cNvPr>
              <p:cNvSpPr/>
              <p:nvPr/>
            </p:nvSpPr>
            <p:spPr>
              <a:xfrm>
                <a:off x="7212913" y="295825"/>
                <a:ext cx="4848211" cy="1271438"/>
              </a:xfrm>
              <a:prstGeom prst="rect">
                <a:avLst/>
              </a:prstGeom>
              <a:ln w="1905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1   </m:t>
                              </m:r>
                              <m:r>
                                <m:rPr>
                                  <m:sty m:val="p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         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sepChr m:val="∣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=0</m:t>
                                  </m:r>
                                </m:e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     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    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≤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sepChr m:val="∣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e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0   </m:t>
                              </m:r>
                              <m:r>
                                <m:rPr>
                                  <m:sty m:val="p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           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B101D41A-AB08-4564-91AC-771436F502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2913" y="295825"/>
                <a:ext cx="4848211" cy="127143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43928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D0212-4A05-49F0-8139-0EA4DF931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in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B7BFBC-E88F-4EB0-BEF4-7DE6F3F2B4F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100000"/>
                  </a:lnSpc>
                </a:pPr>
                <a:r>
                  <a:rPr lang="en-US" dirty="0"/>
                  <a:t>Squared error loss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limLow>
                      <m:limLow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argmin</m:t>
                        </m:r>
                      </m:e>
                      <m:lim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lim>
                    </m:limLow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𝑋𝑌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dirty="0">
                    <a:solidFill>
                      <a:schemeClr val="tx1"/>
                    </a:solidFill>
                  </a:rPr>
                  <a:t>      </a:t>
                </a:r>
              </a:p>
              <a:p>
                <a:pPr>
                  <a:lnSpc>
                    <a:spcPct val="100000"/>
                  </a:lnSpc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00000"/>
                  </a:lnSpc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B7BFBC-E88F-4EB0-BEF4-7DE6F3F2B4F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9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81050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D0212-4A05-49F0-8139-0EA4DF931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Optimal Hypothesis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B7BFBC-E88F-4EB0-BEF4-7DE6F3F2B4F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100000"/>
                  </a:lnSpc>
                </a:pP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Goal: find a prediction function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𝒳</m:t>
                    </m:r>
                    <m:r>
                      <a:rPr lang="en-US" b="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𝒴</m:t>
                    </m:r>
                  </m:oMath>
                </a14:m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 that minimizes the risk, the expected loss for randomly drawn test data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argmin</m:t>
                          </m:r>
                        </m:e>
                        <m:lim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lim>
                      </m:limLow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limLow>
                        <m:limLow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argmin</m:t>
                          </m:r>
                        </m:e>
                        <m:li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lim>
                      </m:limLow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𝑋𝑌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00000"/>
                  </a:lnSpc>
                </a:pPr>
                <a:endParaRPr lang="en-US" dirty="0"/>
              </a:p>
              <a:p>
                <a:pPr>
                  <a:lnSpc>
                    <a:spcPct val="100000"/>
                  </a:lnSpc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B7BFBC-E88F-4EB0-BEF4-7DE6F3F2B4F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994" r="-2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65936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D0212-4A05-49F0-8139-0EA4DF931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from Training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B7BFBC-E88F-4EB0-BEF4-7DE6F3F2B4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But we want our hypothesis function to generalize well?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How do we characterize and quantify this trade-off?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{Back to the whiteboard}</a:t>
            </a:r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507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1535546"/>
            <a:ext cx="1219200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Introduction to </a:t>
            </a:r>
            <a:br>
              <a:rPr lang="en-US" dirty="0"/>
            </a:br>
            <a:r>
              <a:rPr lang="en-US" dirty="0"/>
              <a:t>Machine Learning</a:t>
            </a:r>
            <a:endParaRPr lang="en-US" sz="36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3253508"/>
            <a:ext cx="12192000" cy="1524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267" dirty="0"/>
              <a:t>Learning Theory</a:t>
            </a:r>
          </a:p>
        </p:txBody>
      </p:sp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0" y="5562600"/>
            <a:ext cx="12192000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9" tIns="45719" rIns="91439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/>
              <a:t>Instructor: Pat Virtue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" t="13260" r="454" b="4990"/>
          <a:stretch/>
        </p:blipFill>
        <p:spPr>
          <a:xfrm>
            <a:off x="1515877" y="1091771"/>
            <a:ext cx="9160245" cy="56098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446" y="340918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Model for Supervised Learning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9261" y="6447027"/>
            <a:ext cx="4728039" cy="34271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Slide credit: CMU MLD Nina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Balcan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492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D0212-4A05-49F0-8139-0EA4DF931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Optimal Classification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B7BFBC-E88F-4EB0-BEF4-7DE6F3F2B4F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Find the best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→</m:t>
                    </m:r>
                    <m:acc>
                      <m:accPr>
                        <m:chr m:val="̂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US" dirty="0"/>
                  <a:t> by searching in the space of hypothesis functions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Optimal classifier: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lit/>
                        </m:rP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limLow>
                        <m:limLow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argmax</m:t>
                          </m:r>
                        </m:e>
                        <m:li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lim>
                      </m:limLow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sepChr m:val="∣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  <a:p>
                <a:r>
                  <a:rPr lang="en-US" dirty="0"/>
                  <a:t>But why?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B7BFBC-E88F-4EB0-BEF4-7DE6F3F2B4F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b="-562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409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540A5-6E10-47D0-BCA3-7312769B0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Optimal Decision Boundaries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C01F9E-6ED7-4900-9508-9D4D70E30D4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0515600" cy="5377691"/>
              </a:xfrm>
            </p:spPr>
            <p:txBody>
              <a:bodyPr/>
              <a:lstStyle/>
              <a:p>
                <a:r>
                  <a:rPr lang="en-US" dirty="0"/>
                  <a:t>Decision boundary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The set of points in the domain of the input (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) where the predicted classification changes</a:t>
                </a: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/>
                  <a:t>Two class decision boundary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So far, we have decided to let the decision boundary be all </a:t>
                </a:r>
                <a14:m>
                  <m:oMath xmlns:m="http://schemas.openxmlformats.org/officeDocument/2006/math">
                    <m:r>
                      <a:rPr lang="en-US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such that: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endChr m:val="|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=0 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) =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endChr m:val="|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=1 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What assumptions are we making here?</a:t>
                </a:r>
              </a:p>
              <a:p>
                <a:pPr marL="917575" lvl="2" indent="-457200"/>
                <a:r>
                  <a:rPr lang="en-US" sz="2800" dirty="0">
                    <a:solidFill>
                      <a:schemeClr val="tx1"/>
                    </a:solidFill>
                  </a:rPr>
                  <a:t>This assumes that the </a:t>
                </a:r>
                <a:r>
                  <a:rPr lang="en-US" sz="2800" dirty="0"/>
                  <a:t>cost of predicting it wrong is the same for both classes</a:t>
                </a: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C01F9E-6ED7-4900-9508-9D4D70E30D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0515600" cy="5377691"/>
              </a:xfrm>
              <a:blipFill>
                <a:blip r:embed="rId2"/>
                <a:stretch>
                  <a:fillRect l="-1217" t="-1927" r="-11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99742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D0212-4A05-49F0-8139-0EA4DF931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Optimal Classification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B7BFBC-E88F-4EB0-BEF4-7DE6F3F2B4F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100000"/>
                  </a:lnSpc>
                </a:pPr>
                <a:r>
                  <a:rPr lang="en-US" dirty="0"/>
                  <a:t>Find the best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→</m:t>
                    </m:r>
                    <m:acc>
                      <m:accPr>
                        <m:chr m:val="̂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US" dirty="0"/>
                  <a:t> by searching in the space of hypothesis functions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dirty="0"/>
                  <a:t>Optimal classifier:</a:t>
                </a:r>
              </a:p>
              <a:p>
                <a:pPr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lit/>
                        </m:rP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limLow>
                        <m:limLow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argmax</m:t>
                          </m:r>
                        </m:e>
                        <m:li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lim>
                      </m:limLow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sepChr m:val="∣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dirty="0"/>
                  <a:t>But why?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dirty="0">
                    <a:solidFill>
                      <a:schemeClr val="tx1"/>
                    </a:solidFill>
                  </a:rPr>
                  <a:t>Goal: find a prediction function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𝒳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𝒴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that minimizes the expected loss for randomly drawn test data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limLow>
                        <m:limLow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argmin</m:t>
                          </m:r>
                        </m:e>
                        <m:li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lim>
                      </m:limLow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𝑋𝑌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̂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is the loss or cost of predicting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when the true value is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. </a:t>
                </a:r>
              </a:p>
              <a:p>
                <a:pPr>
                  <a:lnSpc>
                    <a:spcPct val="100000"/>
                  </a:lnSpc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B7BFBC-E88F-4EB0-BEF4-7DE6F3F2B4F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994" r="-1739" b="-1508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84594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D0212-4A05-49F0-8139-0EA4DF931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Loss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B7BFBC-E88F-4EB0-BEF4-7DE6F3F2B4F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0515600" cy="5441005"/>
              </a:xfrm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limLow>
                        <m:limLow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argmin</m:t>
                          </m:r>
                        </m:e>
                        <m:li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lim>
                      </m:limLow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𝑋𝑌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dirty="0"/>
                  <a:t>Loss function:</a:t>
                </a:r>
              </a:p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𝒴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𝒴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dirty="0"/>
                  <a:t>Classification:</a:t>
                </a:r>
              </a:p>
              <a:p>
                <a:pPr marL="457200" indent="-457200">
                  <a:lnSpc>
                    <a:spcPct val="100000"/>
                  </a:lnSpc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Two-class, 0,1 loss</a:t>
                </a:r>
              </a:p>
              <a:p>
                <a:pPr marL="457200" indent="-457200">
                  <a:lnSpc>
                    <a:spcPct val="100000"/>
                  </a:lnSpc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457200" indent="-457200">
                  <a:lnSpc>
                    <a:spcPct val="100000"/>
                  </a:lnSpc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Two-class, arbitrary loss</a:t>
                </a:r>
              </a:p>
              <a:p>
                <a:pPr>
                  <a:lnSpc>
                    <a:spcPct val="100000"/>
                  </a:lnSpc>
                </a:pPr>
                <a:endParaRPr lang="en-US" dirty="0"/>
              </a:p>
              <a:p>
                <a:pPr>
                  <a:lnSpc>
                    <a:spcPct val="100000"/>
                  </a:lnSpc>
                </a:pPr>
                <a:r>
                  <a:rPr lang="en-US" dirty="0">
                    <a:solidFill>
                      <a:schemeClr val="tx1"/>
                    </a:solidFill>
                  </a:rPr>
                  <a:t>False positives and false negatives: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B7BFBC-E88F-4EB0-BEF4-7DE6F3F2B4F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0515600" cy="5441005"/>
              </a:xfrm>
              <a:blipFill>
                <a:blip r:embed="rId2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0927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D0212-4A05-49F0-8139-0EA4DF931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Loss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B7BFBC-E88F-4EB0-BEF4-7DE6F3F2B4F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0515600" cy="5441005"/>
              </a:xfrm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limLow>
                        <m:limLow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argmin</m:t>
                          </m:r>
                        </m:e>
                        <m:li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lim>
                      </m:limLow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𝑋𝑌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dirty="0"/>
                  <a:t>Loss function:</a:t>
                </a:r>
              </a:p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𝒴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𝒴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dirty="0"/>
                  <a:t>Classification:</a:t>
                </a:r>
              </a:p>
              <a:p>
                <a:pPr marL="457200" indent="-457200">
                  <a:lnSpc>
                    <a:spcPct val="100000"/>
                  </a:lnSpc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Two-class, 0,1 loss</a:t>
                </a:r>
              </a:p>
              <a:p>
                <a:pPr marL="457200" indent="-457200">
                  <a:lnSpc>
                    <a:spcPct val="100000"/>
                  </a:lnSpc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457200" indent="-457200">
                  <a:lnSpc>
                    <a:spcPct val="100000"/>
                  </a:lnSpc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Two-class, arbitrary loss</a:t>
                </a:r>
              </a:p>
              <a:p>
                <a:pPr>
                  <a:lnSpc>
                    <a:spcPct val="100000"/>
                  </a:lnSpc>
                </a:pPr>
                <a:endParaRPr lang="en-US" dirty="0"/>
              </a:p>
              <a:p>
                <a:pPr>
                  <a:lnSpc>
                    <a:spcPct val="100000"/>
                  </a:lnSpc>
                </a:pPr>
                <a:r>
                  <a:rPr lang="en-US" dirty="0"/>
                  <a:t>Regression: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B7BFBC-E88F-4EB0-BEF4-7DE6F3F2B4F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0515600" cy="5441005"/>
              </a:xfrm>
              <a:blipFill>
                <a:blip r:embed="rId2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99647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D0212-4A05-49F0-8139-0EA4DF931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Value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B7BFBC-E88F-4EB0-BEF4-7DE6F3F2B4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544100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Quick review</a:t>
            </a:r>
          </a:p>
        </p:txBody>
      </p:sp>
    </p:spTree>
    <p:extLst>
      <p:ext uri="{BB962C8B-B14F-4D97-AF65-F5344CB8AC3E}">
        <p14:creationId xmlns:p14="http://schemas.microsoft.com/office/powerpoint/2010/main" val="287724761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graphicx,amsfonts,amsmath,amsthm,amsbsy}&#10;&#10;\begin{document}&#10;&#10;%\pagecolor[rgb]{1,1,0.6}&#10;%\color[rgb]{0,0,0}&#10;\begin{eqnarray*}&#10;f^*(x) = \arg\max_{Y=y} P(Y=y|X=x)&#10;%\left\{&#10;%\begin{tabular}{cc}&#10;%1 &amp; $P(Y = 1| X) &gt; P(Y = 0| X)$\\&#10;%0 &amp; otherwise&#10;%\end{tabular}&#10;%\right.&#10;\end{eqnarray*}&#10;\end{document}"/>
  <p:tag name="FILENAME" val="txp_fig"/>
  <p:tag name="FORMAT" val="png16m"/>
  <p:tag name="RES" val="300"/>
  <p:tag name="BLEND" val="0"/>
  <p:tag name="TRANSPARENT" val="0"/>
  <p:tag name="TBUG" val="0"/>
  <p:tag name="ALLOWFS" val="0"/>
  <p:tag name="ORIGWIDTH" val="325"/>
  <p:tag name="PICTUREFILESIZE" val="503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graphicx,amsfonts,amsmath,amsthm,amsbsy}&#10;&#10;\begin{document}&#10;&#10;%\pagecolor[rgb]{1,1,0.6}&#10;%\color[rgb]{0,0,0}&#10;\begin{eqnarray*}&#10;f^*(X) =\left\{&#10;\begin{tabular}{cc}&#10;1 &amp; $P(Y = 1| X) &gt; P(Y = 0| X)$\\&#10;0 &amp; otherwise&#10;\end{tabular}&#10;\right.&#10;\end{eqnarray*}&#10;\end{document}"/>
  <p:tag name="FILENAME" val="txp_fig"/>
  <p:tag name="FORMAT" val="png16m"/>
  <p:tag name="RES" val="300"/>
  <p:tag name="BLEND" val="0"/>
  <p:tag name="TRANSPARENT" val="0"/>
  <p:tag name="TBUG" val="0"/>
  <p:tag name="ALLOWFS" val="0"/>
  <p:tag name="ORIGWIDTH" val="414"/>
  <p:tag name="PICTUREFILESIZE" val="718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graphicx,amsfonts,amsmath,amsthm,amsbsy}&#10;&#10;\begin{document}&#10;&#10;%\pagecolor[rgb]{1,1,0.6}&#10;%\color[rgb]{0,0,0}&#10;\begin{eqnarray*}&#10;f^*(X) =\left\{&#10;\begin{tabular}{cc}&#10;1 &amp; $P(Y = 1| X) &gt; P(Y = 0| X)$\\&#10;0 &amp; otherwise&#10;\end{tabular}&#10;\right.&#10;\end{eqnarray*}&#10;\end{document}"/>
  <p:tag name="FILENAME" val="txp_fig"/>
  <p:tag name="FORMAT" val="png16m"/>
  <p:tag name="RES" val="300"/>
  <p:tag name="BLEND" val="0"/>
  <p:tag name="TRANSPARENT" val="0"/>
  <p:tag name="TBUG" val="0"/>
  <p:tag name="ALLOWFS" val="0"/>
  <p:tag name="ORIGWIDTH" val="414"/>
  <p:tag name="PICTUREFILESIZE" val="718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graphicx,amsfonts,amsmath,amsthm,amsbsy}&#10;&#10;\begin{document}&#10;&#10;%\pagecolor[rgb]{1,1,0.6}&#10;%\color[rgb]{0,0,0}&#10;\begin{eqnarray*}&#10;f^*(X) =\left\{&#10;\begin{tabular}{cc}&#10;1 &amp; $P(Y = 1| X) &gt; P(Y = 0| X)$\\&#10;0 &amp; otherwise&#10;\end{tabular}&#10;\right.&#10;\end{eqnarray*}&#10;\end{document}"/>
  <p:tag name="FILENAME" val="txp_fig"/>
  <p:tag name="FORMAT" val="png16m"/>
  <p:tag name="RES" val="300"/>
  <p:tag name="BLEND" val="0"/>
  <p:tag name="TRANSPARENT" val="0"/>
  <p:tag name="TBUG" val="0"/>
  <p:tag name="ALLOWFS" val="0"/>
  <p:tag name="ORIGWIDTH" val="414"/>
  <p:tag name="PICTUREFILESIZE" val="718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graphicx,amsfonts,amsmath,amsthm,amsbsy}&#10;&#10;\begin{document}&#10;&#10;%\pagecolor[rgb]{1,1,0.6}&#10;%\color[rgb]{0,0,0}&#10;\begin{eqnarray*}&#10;f^*(X) =\left\{&#10;\begin{tabular}{cc}&#10;1 &amp; $P(Y = 1| X) &gt; P(Y = 0| X)$\\&#10;0 &amp; otherwise&#10;\end{tabular}&#10;\right.&#10;\end{eqnarray*}&#10;\end{document}"/>
  <p:tag name="FILENAME" val="txp_fig"/>
  <p:tag name="FORMAT" val="png16m"/>
  <p:tag name="RES" val="300"/>
  <p:tag name="BLEND" val="0"/>
  <p:tag name="TRANSPARENT" val="0"/>
  <p:tag name="TBUG" val="0"/>
  <p:tag name="ALLOWFS" val="0"/>
  <p:tag name="ORIGWIDTH" val="414"/>
  <p:tag name="PICTUREFILESIZE" val="718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graphicx,amsfonts,amsmath,amsthm,amsbsy}&#10;&#10;\begin{document}&#10;&#10;%\pagecolor[rgb]{1,1,0.6}&#10;%\color[rgb]{0,0,0}&#10;\begin{eqnarray*}&#10;f^*(X) =\left\{&#10;\begin{tabular}{cc}&#10;1 &amp; $P(Y = 1| X) &gt; P(Y = 0| X)$\\&#10;0 &amp; otherwise&#10;\end{tabular}&#10;\right.&#10;\end{eqnarray*}&#10;\end{document}"/>
  <p:tag name="FILENAME" val="txp_fig"/>
  <p:tag name="FORMAT" val="png16m"/>
  <p:tag name="RES" val="300"/>
  <p:tag name="BLEND" val="0"/>
  <p:tag name="TRANSPARENT" val="0"/>
  <p:tag name="TBUG" val="0"/>
  <p:tag name="ALLOWFS" val="0"/>
  <p:tag name="ORIGWIDTH" val="414"/>
  <p:tag name="PICTUREFILESIZE" val="718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graphicx,amsfonts,amsmath,amsthm,amsbsy}&#10;&#10;\begin{document}&#10;&#10;%\pagecolor[rgb]{1,1,0.6}&#10;%\color[rgb]{0,0,0}&#10;\begin{eqnarray*}&#10;f^*(X) =\left\{&#10;\begin{tabular}{cc}&#10;1 &amp; $P(Y = 1| X) &gt; P(Y = 0| X)$\\&#10;0 &amp; otherwise&#10;\end{tabular}&#10;\right.&#10;\end{eqnarray*}&#10;\end{document}"/>
  <p:tag name="FILENAME" val="txp_fig"/>
  <p:tag name="FORMAT" val="png16m"/>
  <p:tag name="RES" val="300"/>
  <p:tag name="BLEND" val="0"/>
  <p:tag name="TRANSPARENT" val="0"/>
  <p:tag name="TBUG" val="0"/>
  <p:tag name="ALLOWFS" val="0"/>
  <p:tag name="ORIGWIDTH" val="414"/>
  <p:tag name="PICTUREFILESIZE" val="718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graphicx,amsfonts,amsmath,amsthm,amsbsy}&#10;&#10;\begin{document}&#10;&#10;%\pagecolor[rgb]{1,1,0.6}&#10;%\color[rgb]{0,0,0}&#10;\begin{eqnarray*}&#10;f^*(X) =\left\{&#10;\begin{tabular}{cc}&#10;1 &amp; $P(Y = 1| X) &gt; P(Y = 0| X)$\\&#10;0 &amp; otherwise&#10;\end{tabular}&#10;\right.&#10;\end{eqnarray*}&#10;\end{document}"/>
  <p:tag name="FILENAME" val="txp_fig"/>
  <p:tag name="FORMAT" val="png16m"/>
  <p:tag name="RES" val="300"/>
  <p:tag name="BLEND" val="0"/>
  <p:tag name="TRANSPARENT" val="0"/>
  <p:tag name="TBUG" val="0"/>
  <p:tag name="ALLOWFS" val="0"/>
  <p:tag name="ORIGWIDTH" val="414"/>
  <p:tag name="PICTUREFILESIZE" val="718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graphicx,amsfonts,amsmath,amsthm,amsbsy}&#10;&#10;\begin{document}&#10;&#10;%\pagecolor[rgb]{1,1,0.6}&#10;%\color[rgb]{0,0,0}&#10;\begin{eqnarray*}&#10;f^*(X) =\left\{&#10;\begin{tabular}{cc}&#10;1 &amp; $P(Y = 1| X) &gt; P(Y = 0| X)$\\&#10;0 &amp; otherwise&#10;\end{tabular}&#10;\right.&#10;\end{eqnarray*}&#10;\end{document}"/>
  <p:tag name="FILENAME" val="txp_fig"/>
  <p:tag name="FORMAT" val="png16m"/>
  <p:tag name="RES" val="300"/>
  <p:tag name="BLEND" val="0"/>
  <p:tag name="TRANSPARENT" val="0"/>
  <p:tag name="TBUG" val="0"/>
  <p:tag name="ALLOWFS" val="0"/>
  <p:tag name="ORIGWIDTH" val="414"/>
  <p:tag name="PICTUREFILESIZE" val="718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graphicx,amsfonts,amsmath,amsthm,amsbsy}&#10;&#10;\begin{document}&#10;&#10;%\pagecolor[rgb]{1,1,0.6}&#10;%\color[rgb]{0,0,0}&#10;\begin{eqnarray*}&#10;f^*(X) =\left\{&#10;\begin{tabular}{cc}&#10;1 &amp; $P(Y = 1| X) &gt; P(Y = 0| X)$\\&#10;0 &amp; otherwise&#10;\end{tabular}&#10;\right.&#10;\end{eqnarray*}&#10;\end{document}"/>
  <p:tag name="FILENAME" val="txp_fig"/>
  <p:tag name="FORMAT" val="png16m"/>
  <p:tag name="RES" val="300"/>
  <p:tag name="BLEND" val="0"/>
  <p:tag name="TRANSPARENT" val="0"/>
  <p:tag name="TBUG" val="0"/>
  <p:tag name="ALLOWFS" val="0"/>
  <p:tag name="ORIGWIDTH" val="414"/>
  <p:tag name="PICTUREFILESIZE" val="718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graphicx,amsfonts,amsmath,amsthm,amsbsy}&#10;&#10;\begin{document}&#10;&#10;%\pagecolor[rgb]{1,1,0.6}&#10;%\color[rgb]{0,0,0}&#10;\begin{eqnarray*}&#10;f^*(X) =\left\{&#10;\begin{tabular}{cc}&#10;1 &amp; $P(Y = 1| X) &gt; P(Y = 0| X)$\\&#10;0 &amp; otherwise&#10;\end{tabular}&#10;\right.&#10;\end{eqnarray*}&#10;\end{document}"/>
  <p:tag name="FILENAME" val="txp_fig"/>
  <p:tag name="FORMAT" val="png16m"/>
  <p:tag name="RES" val="300"/>
  <p:tag name="BLEND" val="0"/>
  <p:tag name="TRANSPARENT" val="0"/>
  <p:tag name="TBUG" val="0"/>
  <p:tag name="ALLOWFS" val="0"/>
  <p:tag name="ORIGWIDTH" val="414"/>
  <p:tag name="PICTUREFILESIZE" val="718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22564</TotalTime>
  <Words>635</Words>
  <Application>Microsoft Office PowerPoint</Application>
  <PresentationFormat>Widescreen</PresentationFormat>
  <Paragraphs>142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Calibri</vt:lpstr>
      <vt:lpstr>Cambria Math</vt:lpstr>
      <vt:lpstr>Wingdings</vt:lpstr>
      <vt:lpstr>Arial</vt:lpstr>
      <vt:lpstr>Calibri Light</vt:lpstr>
      <vt:lpstr>Office Theme</vt:lpstr>
      <vt:lpstr>Announcements</vt:lpstr>
      <vt:lpstr>Introduction to  Machine Learning</vt:lpstr>
      <vt:lpstr>Model for Supervised Learning</vt:lpstr>
      <vt:lpstr>Optimal Classification Function</vt:lpstr>
      <vt:lpstr>Optimal Decision Boundaries</vt:lpstr>
      <vt:lpstr>Optimal Classification Function</vt:lpstr>
      <vt:lpstr>Loss Functions</vt:lpstr>
      <vt:lpstr>Loss Functions</vt:lpstr>
      <vt:lpstr>Expected Value</vt:lpstr>
      <vt:lpstr>Binary Classification</vt:lpstr>
      <vt:lpstr>Optimal Classification Function</vt:lpstr>
      <vt:lpstr>Optimal Classification Function</vt:lpstr>
      <vt:lpstr>Optimal Classification Function</vt:lpstr>
      <vt:lpstr>Optimal Classification Function</vt:lpstr>
      <vt:lpstr>Optimal Classification Function</vt:lpstr>
      <vt:lpstr>Risk in Regression</vt:lpstr>
      <vt:lpstr>Optimal Hypothesis Function</vt:lpstr>
      <vt:lpstr>Learning from Training Data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</dc:title>
  <dc:creator>Pat Virtue</dc:creator>
  <cp:lastModifiedBy>Patrick Virtue</cp:lastModifiedBy>
  <cp:revision>869</cp:revision>
  <cp:lastPrinted>2020-03-04T16:45:08Z</cp:lastPrinted>
  <dcterms:created xsi:type="dcterms:W3CDTF">2018-10-11T11:39:27Z</dcterms:created>
  <dcterms:modified xsi:type="dcterms:W3CDTF">2020-04-21T00:53:20Z</dcterms:modified>
</cp:coreProperties>
</file>