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4"/>
  </p:notesMasterIdLst>
  <p:sldIdLst>
    <p:sldId id="1017" r:id="rId3"/>
    <p:sldId id="256" r:id="rId4"/>
    <p:sldId id="2192" r:id="rId5"/>
    <p:sldId id="2194" r:id="rId6"/>
    <p:sldId id="2193" r:id="rId7"/>
    <p:sldId id="2195" r:id="rId8"/>
    <p:sldId id="2181" r:id="rId9"/>
    <p:sldId id="2182" r:id="rId10"/>
    <p:sldId id="2183" r:id="rId11"/>
    <p:sldId id="2184" r:id="rId12"/>
    <p:sldId id="2185" r:id="rId13"/>
    <p:sldId id="1980" r:id="rId14"/>
    <p:sldId id="2190" r:id="rId15"/>
    <p:sldId id="2196" r:id="rId16"/>
    <p:sldId id="2021" r:id="rId17"/>
    <p:sldId id="1984" r:id="rId18"/>
    <p:sldId id="1985" r:id="rId19"/>
    <p:sldId id="1986" r:id="rId20"/>
    <p:sldId id="1987" r:id="rId21"/>
    <p:sldId id="2197" r:id="rId22"/>
    <p:sldId id="2198" r:id="rId23"/>
    <p:sldId id="2201" r:id="rId24"/>
    <p:sldId id="2019" r:id="rId25"/>
    <p:sldId id="2007" r:id="rId26"/>
    <p:sldId id="2204" r:id="rId27"/>
    <p:sldId id="2205" r:id="rId28"/>
    <p:sldId id="2199" r:id="rId29"/>
    <p:sldId id="2206" r:id="rId30"/>
    <p:sldId id="2210" r:id="rId31"/>
    <p:sldId id="2207" r:id="rId32"/>
    <p:sldId id="2209" r:id="rId33"/>
  </p:sldIdLst>
  <p:sldSz cx="12192000" cy="6858000"/>
  <p:notesSz cx="9296400" cy="70104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ambria Math" panose="02040503050406030204" pitchFamily="18" charset="0"/>
      <p:regular r:id="rId41"/>
    </p:embeddedFont>
    <p:embeddedFont>
      <p:font typeface="Candara" panose="020E050203030302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  <p:cmAuthor id="2" name="Patrick Virtue" initials="PV" lastIdx="1" clrIdx="1">
    <p:extLst>
      <p:ext uri="{19B8F6BF-5375-455C-9EA6-DF929625EA0E}">
        <p15:presenceInfo xmlns:p15="http://schemas.microsoft.com/office/powerpoint/2012/main" userId="Patrick Virt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89804" autoAdjust="0"/>
  </p:normalViewPr>
  <p:slideViewPr>
    <p:cSldViewPr snapToGrid="0">
      <p:cViewPr varScale="1">
        <p:scale>
          <a:sx n="81" d="100"/>
          <a:sy n="81" d="100"/>
        </p:scale>
        <p:origin x="15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5:10:39.42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25139 13140 403 0,'0'0'36'0,"-7"0"-36"16,0 0 0-16,0 0 0 0,-4-3 172 0,1 3 28 15,-4-6 6-15,3 6 1 0,0 0-140 0,-3 0-28 16,4-7-6-16,-4 7-1 0,3-3-9 0,-3 3-3 16,3-6 0-16,-6 6 0 0,-1-3 8 0,-3 3 0 15,3 0 1-15,-3 0 0 0,0-6 7 0,0 6 2 16,0 0 0-16,-4 0 0 0,4 6-18 0,-4-6-3 16,-3 0-1-16,-4 3 0 0,4-3-16 0,-4 0 10 15,-3 6-10-15,-1-6 8 0,1 3 25 0,-4-3 5 16,1 7 1-16,-1-7 0 0,0-7-5 0,4 7-1 0,-1 0 0 0,1 0 0 15,0 0 2-15,0 0 0 0,-4 0 0 0,3 0 0 16,-2-3-20-16,2 3-4 0,1 0-1 0,-4 0 0 16,8 0-10-16,-5 0 0 0,1-6 0 0,3 6 8 15,1 0-8-15,6 0 0 0,-3 0 0 0,-1 0 8 16,5 0-8-16,-1 0 0 0,0 6 0 0,-3-3-11 16,3 4 11-16,1-1 0 0,-5-3 0 0,1 6 0 15,4-2 0-15,-5-4 0 0,5 6 0 0,-5-9 0 16,5 10 0-16,3-10 0 0,-4 6 0 0,4-6 0 15,0 3 8-15,-1 3 3 0,5-6 1 0,-1 0 0 16,0 0 0-16,4 0 1 0,-3 0 0 0,3 0 0 16,3-6-1-16,-3 6 0 0,3 0 0 0,1 0 0 15,-1 0 7-15,4 0 1 0,-4 0 0 0,1 0 0 16,-1-3-6-16,4 3-1 0,-3 0 0 0,3 0 0 16,-4 0-1-16,4 0 0 0,0 0 0 0,-4 0 0 15,1 0-4-15,6 3 0 0,4-3-8 0,-7 0 12 0,-3 6-12 0,10-6 8 16,-4 0-8-16,4 0 0 0,0 0 0 0,-7 7 0 15,0-4 0-15,7-3 0 0,0 0 0 0,-7 0 0 16,-4 6-13-16,4-3 4 0,7-3 17 0,0 0 4 16,-10 0 1-16,3 0 0 0,-4 6-1 0,4-2-1 15,0-4 0-15,-4 0 0 0,4 0 3 0,7 0 1 16,0 0 0-16,-7 0 0 0,-7 0-15 0,7 6-10 0,7-6 2 0,0 0 0 16,0 0 8-16,0 0 0 0,-7 3 0 0,7-3 0 15,4 6 0-15,-4 4 0 0,-4-4 0 0,4-6 0 16,0 3 0-16,0 7 0 0,-7-4 0 0,3 3 0 15,1-6 0-15,-1 7 0 0,4-1 12 0,-3 4-4 16,-8-1-8-16,8-2-16 0,6-1 4 16,-3 7 0-16,-3-7 12 0,-1 7 0 0,8-4 0 15,-1 4-8-15,4 3 8 0,-3 0 0 0,-4-1 10 0,7 8-10 16,3-8 8-16,-2 7-8 0,-12 1 0 0,8-5 9 16,3 11-9-16,0-10 0 0,-7 3 0 0,-4 3 0 15,4-3-12-15,-3 3 3 0,6 4 0 0,-6-4 0 16,-4-9 9-16,3 9 0 0,4-9 0 0,-4 6 0 15,1-6 0-15,-1 0 0 0,1-4 0 0,6 4 0 16,-3-3 8-16,0-7-8 0,0 7 10 0,0-4-10 16,4-2 13-16,-1-1-3 0,-10 1-1 0,4 2 0 0,3-9-9 0,0-3 0 15,-4 10 0-15,1-1 8 0,-1 0-8 0,-3 1 10 16,7-4-10-16,-3 10 10 0,-8-7-10 0,4 1 0 16,4 2-10-16,-1-6 10 0,-3 13 0 0,0-9 0 15,3 5 0-15,1-5 0 0,3-1 0 0,-4 1 0 16,1-1 0-16,3 7 0 0,3-7 0 0,-6 1 0 15,-4-1 0-15,3 0 0 0,8 1 0 0,-4-1 0 16,-7-3 0-16,0-2 10 0,0 5-10 16,3-3 0-16,4-6 0 0,-3 3 0 0,-1 4 0 15,4-7 0-15,7 6 0 0,-7-6 12 0,0 0-4 16,0 0 0-16,11 3 0 0,-1-3 0 0,4 6-8 0,0-6 0 16,-14 0 0-16,15 0 0 0,13 0 0 0,-4 0 0 15,-2 0 0-15,6 0 0 0,0 0 0 0,0-6 0 16,4 6 0-16,-4 0 0 0,4 0 0 0,0-9 0 0,3 9 0 0,0-10 0 15,4 4 0-15,0 3 0 0,7-7 0 0,0 4 0 16,7-3 0-16,-4-1 0 0,-3 1 0 0,0 0 0 16,0-1-9-16,3 1 9 0,-3-1 0 0,3 1 0 15,1-4-12-15,-5 4 12 0,5 0-12 0,-1 5 12 16,1-2-10-16,-5 3 10 0,-2-3-8 0,3 3 8 16,-8-4 0-16,5 7 0 0,-4 7 0 0,3-4-8 15,4-3 8-15,-4 6 0 0,4-12 0 0,-4 6 0 16,1 6 0-16,-1-6 0 0,-3 0 0 0,0 0 0 15,-1 0 0-15,-2-6 8 0,-1 6-8 0,0 0 8 16,-7-3-8-16,4 3 0 0,0-7-8 0,0 7 8 16,-4 0 0-16,0-3 0 0,0-3 0 0,1 6 0 15,-1 0 0-15,-3 0 0 0,-1-6 0 0,1 2 0 16,-4 4 0-16,0-6 0 0,-3 6 0 0,0 0 0 16,-1 0 0-16,-3 0 0 0,-3 0 0 0,3 0 8 15,-3 0-8-15,-1 0 0 0,1 6 0 0,-4-6 0 0,0 0 0 0,3 0 0 16,1 0 8-16,-4 0-8 0,0-6 0 0,0 6 9 15,0 0-9-15,0 0 0 0,4-3 8 0,-4 3-8 16,0-6 0-16,-3 6 0 0,-1-3 8 0,-3 3-8 16,7-7 12-16,-3 7-12 0,3-9 21 0,-4 6-2 15,-3-3-1-15,7-4 0 0,-7 1-1 0,4 2 0 16,-4 4 0-16,3-6 0 0,-3 0-7 0,0-1-2 16,4-2 0-16,-1 2 0 0,-3-2 0 0,4-4 0 0,-4 7 0 15,3-7 0-15,1 6 0 0,-4-2-8 0,0 3 12 0,3-7-4 16,1 6-8-16,-4 4 0 0,4-6 0 0,-1 5 0 15,-3-2 0-15,0 0 0 16,4-1 0-16,-4 4 0 0,0-4-9 0,0 1 9 16,0 6 0-16,0-3 0 0,-4-4 0 0,4 1 0 0,-3 3 8 15,-1-4-8-15,4 1 0 0,-4-1 0 0,1 1 0 16,3 0 0-16,0-7 0 0,0 6 0 0,0-2 0 0,0 2 0 16,3-5 0-16,-3-1 0 0,0-3 0 0,4 7 0 15,-4-4 0-15,4 0 0 0,-1-2 0 0,-3 8 0 16,4-6 0-16,-4 4 0 0,3-4 0 0,-3 7 0 15,0-7 0-15,0 7 0 0,0-4 0 0,0 4 0 16,0-1 0-16,0 1 0 0,0-4 0 0,0 4 0 16,-3 0 0-16,3-1 0 0,0 1 0 0,0-1 0 0,3 1 0 0,-3 0 0 15,-3-1 0-15,3-5 0 0,0 5 0 16,0-6 0-16,0 7 0 0,0 0-10 0,3-4 10 0,-3-3 0 16,0 7 10-16,0-7-10 0,0 7 0 0,0 0-10 15,4-1 0-15,-1 1 0 0,-3-1 10 0,4 4 0 16,-8 3 0-16,4 3 0 15,0-10 0-15,0 4 0 0,-3-3 0 0,3 6 0 0,0 3 0 0,0 0 0 16,0 0 0-16,0-7 0 0,-4-2 0 16,4 3 0-16,-3 6 0 0,-1-10 0 15,4 7 0-15,-3-3 0 0,-1 6 9 0,0-3-9 16,1-4 9-16,3 7-9 0,0 0 0 0,-4-3 9 0,1-3 1 0,3 3 0 16,-4-3 0-16,1 6 0 0,-1-7-10 0,4 7 0 15,-7 0 0-15,4 0 0 0,-4 0 0 0,0 0 12 16,0 7-12-16,0-7 12 0,-4 0-12 0,4 6 0 0,-4-6 0 0,1 3 0 15,-1-3 0-15,1 9 0 0,-1-2 0 0,0-4 0 16,-3 3 0-16,0-6 0 0,0 3 0 0,0 4 0 16,0-4 0-16,-4-3 15 0,4 0-3 0,-7 6 0 15,3-6-12-15,1 0-16 0,-8 0 3 0,4 0 1 16,3 0 12-16,0 0 10 0,-6 0-2 0,-1 0 0 31,4 0-32-31,0 3-6 0,0-3-2 0,-1-3-796 0,1 3-160 0</inkml:trace>
  <inkml:trace contextRef="#ctx0" brushRef="#br0" timeOffset="4290.35">18764 14774 1324 0,'-3'-10'59'0,"3"10"12"0,0-9-57 0,0 9-14 16,0 0 0-16,0 0 0 0,0-6 117 0,0 3 21 16,0 3 4-16,0 0 1 0,0 0-99 0,0 0-20 15,0 0-4-15,0 0-1 0,-4-7 26 0,4 7 6 16,0-3 1-16,0-3 0 0,-3 3 13 0,-1-3 3 15,1 6 1-15,3 0 0 0,-4-4-13 0,-3 4-4 16,0 0 0-16,3 4 0 0,-3-4-32 0,0 6-6 0,4-3-2 0,-4 6 0 16,-4-2-12-16,4 8 0 0,0-5 0 0,0 2 0 15,0-2 0-15,0-1-8 0,0 7 8 0,3 3 0 16,-3-10 0 0,4 7-8-16,-1-1 8 0,1-2 0 0,-1 3 0 0,4-4 0 0,-3 4 0 0,-1-1 0 15,1-2 0-15,3-4 0 0,-4 7-8 0,1 3 8 16,-1-3 0-16,4-4 0 15,-7 4 0-15,3-7 0 0,1 7 0 0,-1-4 0 16,1-2 0-16,-1 2 0 0,1 1 0 0,-1-7 0 0,4 4 0 0,-3-7 0 16,-1 6 8-16,4-9-8 0,0 0 0 0,0 0 9 15,0 0-9-15,0 0 12 0,-3 6-12 0,3-6 12 16,0 0-4-16,0 0 0 0,0 0 0 0,0 0 0 16,0 0 16-16,0 0 2 0,0 0 1 0,0 0 0 15,0 0-27-15,0 0 0 0,0 0 8 0,0 0-8 16,7 0 0-16,3 0 0 0,-3 0 0 0,0-6-11 0,-7 6 11 15,11-3 0-15,0 3 0 0,3-6 0 0,0 6 0 0,0 0-8 16,0 0 8-16,4 0 0 0,-1 0 0 0,1-3 0 16,3 3 0-16,0 0-8 0,4-7 8 0,-4 7 0 15,4-3 8-15,3-3-8 0,0 6 0 0,4-3 0 16,-4-4 0-16,8 4 8 0,-5-3-8 0,5 0 0 16,2 3 0-16,1 3 0 0,-4-7 0 0,1 7 0 15,-1-3 0-15,4-3 8 0,0 3-8 16,-1-3 0-16,5 2-8 0,-1-2 8 0,7 3 0 15,-3-3 0-15,0 3 0 0,4-4 0 0,-5 7 0 0,-2-6 0 16,-1 3 0-16,0 3 0 0,-3 0 0 0,4 0 0 16,2 0 8-16,-2 0-8 0,3 0 0 0,-4 0 0 15,7 0 0-15,-3 0-12 0,0-6 12 0,0 6 0 16,-4 0 0-16,1-3 0 0,-1-4 0 0,4 7 0 0,-4-3 10 0,4-3-10 16,0 3 10-16,-4-4-10 0,4 7 10 0,-4-3-10 15,4-3 0-15,0 6 0 0,-7-6 0 0,3 3-10 16,-3 3 10-16,3 0 0 0,1-7 0 0,3 7 0 15,-4 0 0-15,7-3 0 0,-3 3 0 0,0 0 0 16,0 0 0-16,0-6 0 0,-4 6 0 0,0 0 0 16,-3-3 8-16,0 3-8 0,3-6 8 0,1 6-8 15,-5-4 8-15,1 4-8 0,7-6 8 0,-4 12-8 16,-3-6 0-16,0 0 8 0,7 4-8 0,-4 2 0 16,1-3 0-16,-5-3 0 0,-2 6 0 0,6-3 0 15,4-3 0-15,-4 7 0 0,-10-7 0 16,7 3 0-16,3 3 0 0,-3-6 0 0,-4 6 0 0,0-3 0 15,-3-3 0-15,-4 7 0 0,8-4 0 0,-8-3 8 16,-3 6-8-16,-1-6 12 0,8 3-4 0,-7-3 0 16,-1 0-8-16,8-3 0 0,0 3 0 0,0-6 0 15,3 6 0-15,0-3 0 0,-3-4 0 0,3 7 0 16,4 0 0-16,-4 0 0 0,-6-3 0 0,2 3 0 0,5 0 0 0,-8 0 0 16,4 0 0-16,-8 0 0 0,5 3 0 0,-1-3 0 15,0 10 0-15,0-10-8 0,0 6 8 0,4-3 0 16,0 4 0-16,3-4 0 0,-3-3 0 0,0 6 0 15,-1-6 0-15,-2 3 0 0,2-3 0 0,-2 6 0 16,-5-6 0-16,5 0 0 0,-1 0 8 0,0 0-8 16,-3 0 10-16,3-6-10 0,-3 6 12 0,-1 0-3 15,5-3-1-15,-1 3 0 0,0 0-8 0,-3 0 0 0,6 0 9 16,-2 0-9-16,2 3 0 0,1 3 0 0,0-6 0 16,-4 7 0-16,4-4 0 0,-4 3 0 15,-3-3 0-15,3 3 0 0,0-2 0 0,-3 2 0 16,3-3 0-16,0-3 0 0,1 0 0 0,-1 6 0 0,7-6-9 15,0 0 9-15,-3 0 0 0,3 0 12 16,-3 0-2-16,3-6 0 0,-3 6-10 0,0 0 0 16,0-3 0-16,-4-3 0 0,0 6 0 0,-3-4 0 0,3-2 9 0,-3 6-9 15,3 0 21-15,-3 0 0 0,3-3 0 0,-3-3 0 16,6 6-21-16,-2-3-15 0,6-4 3 0,0 7 0 16,-3 0 12-16,0-6 0 0,-1 3 0 0,1 3 0 15,0-6 0-15,-4 6 0 0,0-3-8 0,-3 3 8 16,3-7 0-16,-3 4 0 0,-4 3 0 0,7-6 0 15,-3 6 0-15,-4 0 0 0,4-3 0 0,-4-4 0 0,4 7 0 0,3 0 0 16,-3-3 0-16,-1-3 0 0,-3 6 0 0,4 0 0 16,-4-6 0-16,4 3 0 0,-4 3 0 0,4 0 0 15,0 0 0-15,-4 0 0 0,3 0 8 0,-2 0 5 16,-1-7 1-16,-4 7 0 16,5 0-22-16,-1 7-5 0,-4-14-1 0,1 7 0 0,0 0 14 15,3 0 0-15,-7 0 0 0,4 0 0 0,-1 7 0 0,4-7 18 16,-3 0-2-16,-4 0-1 0,0 0-15 15,0 0 0-15,0 0 0 0,1 0 0 0,-5 0 0 0,4 0-16 16,0 0 3-16,1 0 1 0,-5 0 12 0,-3 0 16 16,4 0-3-16,-1 0-1 0,1 0-12 0,-1 0-16 15,1 0 3-15,0 0 1 0,-1-7 12 0,-3 7 8 16,0 0 0-16,4 0-8 0,0 0 15 0,-1 0-4 16,1-3-1-16,-1 3 0 0,-3-6-2 0,0 6 0 15,0 0 0-15,-7 0 0 0,7 0-8 0,-3 0 12 0,3-3-12 0,0-3 12 16,-7 6-2-16,4 0 0 0,-1-4 0 0,4-2 0 15,-7 6 6-15,4-9 0 0,-1 6 1 0,4-10 0 16,-3 4 7-16,3-4 2 0,-4-3 0 0,1 1 0 16,3-4-12-16,-3 6-2 0,-1-5-1 0,-3-4 0 15,4 3-2-15,-4-6 0 0,3 6 0 0,-3 0 0 16,-3-6-9-16,3 12-11 0,0-5 3 16,-4 2 0-16,4 0 8 0,-3 4 0 0,-1-4-9 0,4 7 9 15,-3-1-16-15,-1 4 2 0,-3 3 0 0,3-3 0 31,-3 2-71-31,0 4-15 0,0-6-2 0,-3 6-1 16,-1 0-94-16,-7 0-19 0,-3 6-4 0,-7-2-1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73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23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52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48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58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08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70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54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39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13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947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904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921305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108918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99263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0760"/>
            <a:ext cx="109728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6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HW8 (written + programming)</a:t>
            </a:r>
          </a:p>
          <a:p>
            <a:pPr marL="917575" lvl="2" indent="-457200"/>
            <a:r>
              <a:rPr lang="en-US" sz="2800" dirty="0"/>
              <a:t>Due Thu 4/9, 11:59 pm</a:t>
            </a:r>
          </a:p>
          <a:p>
            <a:pPr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684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3129098" y="997097"/>
            <a:ext cx="6241976" cy="5860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7924" t="23892" r="6705" b="16268"/>
          <a:stretch/>
        </p:blipFill>
        <p:spPr>
          <a:xfrm>
            <a:off x="6217454" y="1534952"/>
            <a:ext cx="3602576" cy="57226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940120-1B88-429D-B6BC-1D106A370A30}"/>
              </a:ext>
            </a:extLst>
          </p:cNvPr>
          <p:cNvSpPr txBox="1"/>
          <p:nvPr/>
        </p:nvSpPr>
        <p:spPr>
          <a:xfrm rot="16200000">
            <a:off x="10056705" y="3919811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130832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2316090" y="997097"/>
            <a:ext cx="7938010" cy="5470134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2774219" y="3021945"/>
            <a:ext cx="6775587" cy="7055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Candara"/>
              </a:rPr>
              <a:t>Problem Setup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2788491" y="3887767"/>
            <a:ext cx="6775587" cy="19021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Candara"/>
              </a:rPr>
              <a:t>500,000 users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20,000 movies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100 million ratings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Goal: To obtain lower root mean squared error (RMSE) than Netflix’s existing system on 3 million held out ratings </a:t>
            </a:r>
          </a:p>
        </p:txBody>
      </p:sp>
      <p:sp>
        <p:nvSpPr>
          <p:cNvPr id="7" name="Bent-Up Arrow 6"/>
          <p:cNvSpPr/>
          <p:nvPr/>
        </p:nvSpPr>
        <p:spPr>
          <a:xfrm rot="16200000">
            <a:off x="5614492" y="1655196"/>
            <a:ext cx="1182516" cy="1231095"/>
          </a:xfrm>
          <a:prstGeom prst="bent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27000" dist="127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B83B5F-8F05-4B82-B0BA-2DAC894225E2}"/>
                  </a:ext>
                </a:extLst>
              </p14:cNvPr>
              <p14:cNvContentPartPr/>
              <p14:nvPr/>
            </p14:nvContentPartPr>
            <p14:xfrm>
              <a:off x="6681600" y="4718160"/>
              <a:ext cx="2811960" cy="738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B83B5F-8F05-4B82-B0BA-2DAC894225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2240" y="4708800"/>
                <a:ext cx="2830680" cy="757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B46F956-ADE1-44AC-A3AE-35C42948F561}"/>
              </a:ext>
            </a:extLst>
          </p:cNvPr>
          <p:cNvSpPr txBox="1"/>
          <p:nvPr/>
        </p:nvSpPr>
        <p:spPr>
          <a:xfrm rot="16200000">
            <a:off x="10056705" y="3919811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47569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Recommender Systems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1210760"/>
            <a:ext cx="5160108" cy="504482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Setup:</a:t>
            </a:r>
          </a:p>
          <a:p>
            <a:pPr lvl="1"/>
            <a:r>
              <a:rPr lang="en-US" dirty="0">
                <a:solidFill>
                  <a:srgbClr val="2A6D7D"/>
                </a:solidFill>
              </a:rPr>
              <a:t>Items: </a:t>
            </a:r>
            <a:br>
              <a:rPr lang="en-US" dirty="0"/>
            </a:br>
            <a:r>
              <a:rPr lang="en-US" dirty="0"/>
              <a:t>movies, songs, products, etc.</a:t>
            </a:r>
            <a:br>
              <a:rPr lang="en-US" dirty="0"/>
            </a:br>
            <a:r>
              <a:rPr lang="en-US" dirty="0"/>
              <a:t>(often many thousands)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Users: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/>
              <a:t>watchers, listeners, purchasers, etc.</a:t>
            </a:r>
            <a:br>
              <a:rPr lang="en-US" dirty="0"/>
            </a:br>
            <a:r>
              <a:rPr lang="en-US" dirty="0"/>
              <a:t>(often many millions)</a:t>
            </a:r>
          </a:p>
          <a:p>
            <a:pPr lvl="1"/>
            <a:r>
              <a:rPr lang="en-US" dirty="0">
                <a:solidFill>
                  <a:srgbClr val="2A6D7D"/>
                </a:solidFill>
              </a:rPr>
              <a:t>Feedback: </a:t>
            </a:r>
            <a:br>
              <a:rPr lang="en-US" dirty="0"/>
            </a:br>
            <a:r>
              <a:rPr lang="en-US" dirty="0"/>
              <a:t>5-star ratings, not-clicking ‘next’, purchases, etc.</a:t>
            </a:r>
          </a:p>
          <a:p>
            <a:r>
              <a:rPr lang="en-US" b="1" dirty="0"/>
              <a:t>Key Assumptions:</a:t>
            </a:r>
          </a:p>
          <a:p>
            <a:pPr lvl="1"/>
            <a:r>
              <a:rPr lang="en-US" dirty="0"/>
              <a:t>Can represent ratings numerically as a user/item matrix</a:t>
            </a:r>
          </a:p>
          <a:p>
            <a:pPr lvl="1"/>
            <a:r>
              <a:rPr lang="en-US" dirty="0"/>
              <a:t>Users only rate a small number of items (the matrix is sparse)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620844"/>
              </p:ext>
            </p:extLst>
          </p:nvPr>
        </p:nvGraphicFramePr>
        <p:xfrm>
          <a:off x="7141308" y="2334221"/>
          <a:ext cx="3408168" cy="282393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52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51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Doctor Strange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Trek: Beyond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Zootopia</a:t>
                      </a:r>
                      <a:endParaRPr lang="en-US" dirty="0"/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257">
                <a:tc>
                  <a:txBody>
                    <a:bodyPr/>
                    <a:lstStyle/>
                    <a:p>
                      <a:r>
                        <a:rPr lang="en-US" dirty="0"/>
                        <a:t>Alita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257">
                <a:tc>
                  <a:txBody>
                    <a:bodyPr/>
                    <a:lstStyle/>
                    <a:p>
                      <a:r>
                        <a:rPr lang="en-US" dirty="0"/>
                        <a:t>BB-8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257">
                <a:tc>
                  <a:txBody>
                    <a:bodyPr/>
                    <a:lstStyle/>
                    <a:p>
                      <a:r>
                        <a:rPr lang="en-US" dirty="0"/>
                        <a:t>C-3P0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799D7B1-43DD-45B1-A474-7CE29765C705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4139423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E624-469D-4CC9-AB87-5ABB37A2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85FC8-4695-4269-9335-055A9B3D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721567" cy="2039539"/>
          </a:xfrm>
        </p:spPr>
        <p:txBody>
          <a:bodyPr/>
          <a:lstStyle/>
          <a:p>
            <a:r>
              <a:rPr lang="en-US" dirty="0"/>
              <a:t>Item-based (</a:t>
            </a:r>
            <a:r>
              <a:rPr lang="en-US" i="1" dirty="0"/>
              <a:t>Content filtering</a:t>
            </a:r>
            <a:r>
              <a:rPr lang="en-US" dirty="0"/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Features about each item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Given an item, other “close” items have similar values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e.g. Pandora.com, music genome project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495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E624-469D-4CC9-AB87-5ABB37A2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85FC8-4695-4269-9335-055A9B3D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721567" cy="2039539"/>
          </a:xfrm>
        </p:spPr>
        <p:txBody>
          <a:bodyPr/>
          <a:lstStyle/>
          <a:p>
            <a:r>
              <a:rPr lang="en-US" dirty="0"/>
              <a:t>Item-based (</a:t>
            </a:r>
            <a:r>
              <a:rPr lang="en-US" i="1" dirty="0"/>
              <a:t>Content filtering</a:t>
            </a:r>
            <a:r>
              <a:rPr lang="en-US" dirty="0"/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Features about each item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Given an item, other “close” items have similar values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e.g. Pandora.com, music genome project</a:t>
            </a:r>
            <a:endParaRPr lang="en-US" dirty="0"/>
          </a:p>
          <a:p>
            <a:r>
              <a:rPr lang="en-US" dirty="0"/>
              <a:t>User-based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Features about each user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Given a user, other “close” users have similar preferences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tx1"/>
                </a:solidFill>
              </a:rPr>
              <a:t>Market segmentation</a:t>
            </a:r>
            <a:endParaRPr lang="en-US" i="1" dirty="0"/>
          </a:p>
          <a:p>
            <a:r>
              <a:rPr lang="en-US" dirty="0"/>
              <a:t>Learning user-item relationship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Can be done without features on either user or item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Collaborative filtering techniques</a:t>
            </a:r>
            <a:endParaRPr lang="en-US" i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6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58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Collaborative Filtering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Everyday Examples of Collaborative Filtering...</a:t>
            </a:r>
          </a:p>
          <a:p>
            <a:pPr lvl="1"/>
            <a:r>
              <a:rPr lang="en-US" dirty="0"/>
              <a:t>Bestseller lists</a:t>
            </a:r>
          </a:p>
          <a:p>
            <a:pPr lvl="1"/>
            <a:r>
              <a:rPr lang="en-US" dirty="0"/>
              <a:t>Top 40 music lists</a:t>
            </a:r>
          </a:p>
          <a:p>
            <a:pPr lvl="1"/>
            <a:r>
              <a:rPr lang="en-US" dirty="0"/>
              <a:t>The “recent returns” shelf at the library</a:t>
            </a:r>
          </a:p>
          <a:p>
            <a:pPr lvl="1"/>
            <a:r>
              <a:rPr lang="en-US" dirty="0"/>
              <a:t>Unmarked but well-used paths thru the woods</a:t>
            </a:r>
          </a:p>
          <a:p>
            <a:pPr lvl="1"/>
            <a:r>
              <a:rPr lang="en-US" dirty="0"/>
              <a:t>The printer room at work</a:t>
            </a:r>
          </a:p>
          <a:p>
            <a:pPr lvl="1"/>
            <a:r>
              <a:rPr lang="en-US" dirty="0"/>
              <a:t>“Read any good books lately?”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b="1" dirty="0"/>
              <a:t>Common insight: </a:t>
            </a:r>
            <a:r>
              <a:rPr lang="en-US" dirty="0"/>
              <a:t>personal tastes are correlated</a:t>
            </a:r>
          </a:p>
          <a:p>
            <a:pPr lvl="1"/>
            <a:r>
              <a:rPr lang="en-US" dirty="0"/>
              <a:t>If Alita and BB-8 both like X and Alita likes Y then BB-8 is more likely to like Y</a:t>
            </a:r>
          </a:p>
          <a:p>
            <a:pPr lvl="1"/>
            <a:r>
              <a:rPr lang="en-US" dirty="0"/>
              <a:t>especially (perhaps) if BB-8 knows Alita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from William Cohen</a:t>
            </a:r>
          </a:p>
        </p:txBody>
      </p:sp>
    </p:spTree>
    <p:extLst>
      <p:ext uri="{BB962C8B-B14F-4D97-AF65-F5344CB8AC3E}">
        <p14:creationId xmlns:p14="http://schemas.microsoft.com/office/powerpoint/2010/main" val="2258312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Types of Collaborative Filtering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50724" y="1197618"/>
            <a:ext cx="5386917" cy="639762"/>
          </a:xfrm>
        </p:spPr>
        <p:txBody>
          <a:bodyPr/>
          <a:lstStyle/>
          <a:p>
            <a:r>
              <a:rPr lang="en-US" dirty="0"/>
              <a:t>1. Neighborhood Methods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889110" y="1195635"/>
            <a:ext cx="5389033" cy="639762"/>
          </a:xfrm>
        </p:spPr>
        <p:txBody>
          <a:bodyPr/>
          <a:lstStyle/>
          <a:p>
            <a:r>
              <a:rPr lang="en-US" dirty="0"/>
              <a:t>2. Latent Factor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31" y="2018172"/>
            <a:ext cx="4663589" cy="41760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110" y="2018172"/>
            <a:ext cx="5579236" cy="41760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Figures from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Koren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 (2009)</a:t>
            </a:r>
          </a:p>
        </p:txBody>
      </p:sp>
    </p:spTree>
    <p:extLst>
      <p:ext uri="{BB962C8B-B14F-4D97-AF65-F5344CB8AC3E}">
        <p14:creationId xmlns:p14="http://schemas.microsoft.com/office/powerpoint/2010/main" val="500332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Types of Collaborative Filtering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90969" y="848236"/>
            <a:ext cx="4040188" cy="639762"/>
          </a:xfrm>
        </p:spPr>
        <p:txBody>
          <a:bodyPr/>
          <a:lstStyle/>
          <a:p>
            <a:r>
              <a:rPr lang="en-US" dirty="0"/>
              <a:t>1. Neighborhood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662" y="1487998"/>
            <a:ext cx="5277338" cy="4725664"/>
          </a:xfrm>
          <a:prstGeom prst="rect">
            <a:avLst/>
          </a:prstGeom>
        </p:spPr>
      </p:pic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7228904" y="1849096"/>
            <a:ext cx="3692769" cy="42711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the figure, assume that a green line indicates the movie was </a:t>
            </a:r>
            <a:r>
              <a:rPr lang="en-US" b="1" dirty="0"/>
              <a:t>watched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Algorithm: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Find</a:t>
            </a:r>
            <a:r>
              <a:rPr lang="en-US" dirty="0"/>
              <a:t> </a:t>
            </a:r>
            <a:r>
              <a:rPr lang="en-US" b="1" dirty="0"/>
              <a:t>neighbors</a:t>
            </a:r>
            <a:r>
              <a:rPr lang="en-US" dirty="0"/>
              <a:t> based on similarity of movie preferences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Recommend</a:t>
            </a:r>
            <a:r>
              <a:rPr lang="en-US" dirty="0"/>
              <a:t> movies that those neighbors watched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Figures from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Koren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 (2009)</a:t>
            </a:r>
          </a:p>
        </p:txBody>
      </p:sp>
    </p:spTree>
    <p:extLst>
      <p:ext uri="{BB962C8B-B14F-4D97-AF65-F5344CB8AC3E}">
        <p14:creationId xmlns:p14="http://schemas.microsoft.com/office/powerpoint/2010/main" val="2132538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Types of Collaborative Filtering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69026" y="814693"/>
            <a:ext cx="4041775" cy="639762"/>
          </a:xfrm>
        </p:spPr>
        <p:txBody>
          <a:bodyPr/>
          <a:lstStyle/>
          <a:p>
            <a:r>
              <a:rPr lang="en-US" dirty="0"/>
              <a:t>2. Latent Factor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19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378" y="1454455"/>
            <a:ext cx="6224622" cy="46591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Figures from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Koren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 (2009)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30942" y="1454455"/>
            <a:ext cx="3912437" cy="4659148"/>
          </a:xfrm>
        </p:spPr>
        <p:txBody>
          <a:bodyPr>
            <a:normAutofit/>
          </a:bodyPr>
          <a:lstStyle/>
          <a:p>
            <a:r>
              <a:rPr lang="en-US" dirty="0"/>
              <a:t>Assume that both movies and users live in some </a:t>
            </a:r>
            <a:r>
              <a:rPr lang="en-US" b="1" dirty="0"/>
              <a:t>low-dimensional space </a:t>
            </a:r>
            <a:r>
              <a:rPr lang="en-US" dirty="0"/>
              <a:t>describing their properties</a:t>
            </a:r>
          </a:p>
          <a:p>
            <a:r>
              <a:rPr lang="en-US" b="1" dirty="0"/>
              <a:t>Recommend</a:t>
            </a:r>
            <a:r>
              <a:rPr lang="en-US" dirty="0"/>
              <a:t> a movie based on its </a:t>
            </a:r>
            <a:r>
              <a:rPr lang="en-US" b="1" dirty="0"/>
              <a:t>proximity</a:t>
            </a:r>
            <a:r>
              <a:rPr lang="en-US" dirty="0"/>
              <a:t> to the user in the latent space</a:t>
            </a:r>
          </a:p>
          <a:p>
            <a:r>
              <a:rPr lang="en-US" b="1" dirty="0"/>
              <a:t>Example Algorithm</a:t>
            </a:r>
            <a:r>
              <a:rPr lang="en-US" dirty="0"/>
              <a:t>: Matrix Factorization</a:t>
            </a:r>
          </a:p>
        </p:txBody>
      </p:sp>
    </p:spTree>
    <p:extLst>
      <p:ext uri="{BB962C8B-B14F-4D97-AF65-F5344CB8AC3E}">
        <p14:creationId xmlns:p14="http://schemas.microsoft.com/office/powerpoint/2010/main" val="267821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67" dirty="0"/>
              <a:t>Recommender Systems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E624-469D-4CC9-AB87-5ABB37A2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System: Matrix Factorization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85FC8-4695-4269-9335-055A9B3D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721567" cy="2039539"/>
          </a:xfrm>
        </p:spPr>
        <p:txBody>
          <a:bodyPr/>
          <a:lstStyle/>
          <a:p>
            <a:r>
              <a:rPr lang="en-US" dirty="0"/>
              <a:t>Learning to map items and users to the same lower dimensional space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131B5F-BC88-48A8-88B2-9AF083FD6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320" y="2141466"/>
            <a:ext cx="5235450" cy="391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1FC881-BB40-4CA0-AF91-124F53BC2E8F}"/>
              </a:ext>
            </a:extLst>
          </p:cNvPr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Figures from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Koren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 (2009)</a:t>
            </a:r>
          </a:p>
        </p:txBody>
      </p:sp>
    </p:spTree>
    <p:extLst>
      <p:ext uri="{BB962C8B-B14F-4D97-AF65-F5344CB8AC3E}">
        <p14:creationId xmlns:p14="http://schemas.microsoft.com/office/powerpoint/2010/main" val="2858272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E624-469D-4CC9-AB87-5ABB37A2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System: Matrix Factorization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85FC8-4695-4269-9335-055A9B3D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721567" cy="2039539"/>
          </a:xfrm>
        </p:spPr>
        <p:txBody>
          <a:bodyPr/>
          <a:lstStyle/>
          <a:p>
            <a:r>
              <a:rPr lang="en-US" dirty="0"/>
              <a:t>Optimization</a:t>
            </a:r>
          </a:p>
        </p:txBody>
      </p:sp>
    </p:spTree>
    <p:extLst>
      <p:ext uri="{BB962C8B-B14F-4D97-AF65-F5344CB8AC3E}">
        <p14:creationId xmlns:p14="http://schemas.microsoft.com/office/powerpoint/2010/main" val="3467890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E624-469D-4CC9-AB87-5ABB37A2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System: Matrix Factorization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85FC8-4695-4269-9335-055A9B3D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721567" cy="2039539"/>
          </a:xfrm>
        </p:spPr>
        <p:txBody>
          <a:bodyPr/>
          <a:lstStyle/>
          <a:p>
            <a:r>
              <a:rPr lang="en-US" dirty="0"/>
              <a:t>Sparse labels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2848F4D-6B62-4A82-BD55-56DB94D50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495336"/>
              </p:ext>
            </p:extLst>
          </p:nvPr>
        </p:nvGraphicFramePr>
        <p:xfrm>
          <a:off x="8014413" y="1490613"/>
          <a:ext cx="3408168" cy="2823932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3891A7">
                        <a:tint val="50000"/>
                        <a:satMod val="300000"/>
                      </a:srgbClr>
                    </a:gs>
                    <a:gs pos="35000">
                      <a:srgbClr val="3891A7">
                        <a:tint val="37000"/>
                        <a:satMod val="300000"/>
                      </a:srgbClr>
                    </a:gs>
                    <a:gs pos="100000">
                      <a:srgbClr val="3891A7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852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51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Doctor Strange</a:t>
                      </a:r>
                    </a:p>
                  </a:txBody>
                  <a:tcPr vert="vert2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Star Trek: Beyond</a:t>
                      </a:r>
                    </a:p>
                  </a:txBody>
                  <a:tcPr vert="vert2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 err="1"/>
                        <a:t>Zootopia</a:t>
                      </a:r>
                      <a:endParaRPr lang="en-US" dirty="0"/>
                    </a:p>
                  </a:txBody>
                  <a:tcPr vert="vert270">
                    <a:lnL>
                      <a:noFill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Alita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BB-8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C-3P0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831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7739270" y="997097"/>
            <a:ext cx="2928730" cy="535925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524000" y="997097"/>
            <a:ext cx="6215270" cy="535925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MF for Netflix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Figures from Aggarwal (2016)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523" y="2273373"/>
            <a:ext cx="2501900" cy="280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115" y="1606274"/>
            <a:ext cx="5892472" cy="347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77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Regression vs. Collaborative Filtering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387" y="1747500"/>
            <a:ext cx="7951304" cy="4608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Figures from Aggarwal (2016)</a:t>
            </a:r>
          </a:p>
        </p:txBody>
      </p:sp>
      <p:sp>
        <p:nvSpPr>
          <p:cNvPr id="13" name="Text Placeholder 8"/>
          <p:cNvSpPr txBox="1">
            <a:spLocks/>
          </p:cNvSpPr>
          <p:nvPr/>
        </p:nvSpPr>
        <p:spPr>
          <a:xfrm>
            <a:off x="2570923" y="1321548"/>
            <a:ext cx="345046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Regression</a:t>
            </a:r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6315922" y="1321548"/>
            <a:ext cx="389487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Collaborative Filtering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4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E0BD-E37F-444B-9720-1759BEB9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Factorization: SVD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55F3A-B23D-448D-9480-484F668F2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use SVD, but as you’ll see it has issues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DCDA08-B9EC-46CC-9C64-FCDF22368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109165"/>
              </p:ext>
            </p:extLst>
          </p:nvPr>
        </p:nvGraphicFramePr>
        <p:xfrm>
          <a:off x="8014413" y="1490613"/>
          <a:ext cx="3408168" cy="2823932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3891A7">
                        <a:tint val="50000"/>
                        <a:satMod val="300000"/>
                      </a:srgbClr>
                    </a:gs>
                    <a:gs pos="35000">
                      <a:srgbClr val="3891A7">
                        <a:tint val="37000"/>
                        <a:satMod val="300000"/>
                      </a:srgbClr>
                    </a:gs>
                    <a:gs pos="100000">
                      <a:srgbClr val="3891A7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852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51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Doctor Strange</a:t>
                      </a:r>
                    </a:p>
                  </a:txBody>
                  <a:tcPr vert="vert2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Star Trek: Beyond</a:t>
                      </a:r>
                    </a:p>
                  </a:txBody>
                  <a:tcPr vert="vert2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 err="1"/>
                        <a:t>Zootopia</a:t>
                      </a:r>
                      <a:endParaRPr lang="en-US" dirty="0"/>
                    </a:p>
                  </a:txBody>
                  <a:tcPr vert="vert270">
                    <a:lnL>
                      <a:noFill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Alita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BB-8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C-3P0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80A27B-044F-409C-8AED-ECA390386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369522"/>
              </p:ext>
            </p:extLst>
          </p:nvPr>
        </p:nvGraphicFramePr>
        <p:xfrm>
          <a:off x="8014413" y="4691980"/>
          <a:ext cx="3408168" cy="1788771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3891A7">
                        <a:tint val="50000"/>
                        <a:satMod val="300000"/>
                      </a:srgbClr>
                    </a:gs>
                    <a:gs pos="35000">
                      <a:srgbClr val="3891A7">
                        <a:tint val="37000"/>
                        <a:satMod val="300000"/>
                      </a:srgbClr>
                    </a:gs>
                    <a:gs pos="100000">
                      <a:srgbClr val="3891A7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852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Alita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BB-8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C-3P0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366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E0BD-E37F-444B-9720-1759BEB9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Factorization: SGD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55F3A-B23D-448D-9480-484F668F2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 function using only the labels we have</a:t>
            </a:r>
          </a:p>
        </p:txBody>
      </p:sp>
    </p:spTree>
    <p:extLst>
      <p:ext uri="{BB962C8B-B14F-4D97-AF65-F5344CB8AC3E}">
        <p14:creationId xmlns:p14="http://schemas.microsoft.com/office/powerpoint/2010/main" val="3427827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E624-469D-4CC9-AB87-5ABB37A2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B85FC8-4695-4269-9335-055A9B3DA4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721567" cy="2039539"/>
              </a:xfrm>
            </p:spPr>
            <p:txBody>
              <a:bodyPr/>
              <a:lstStyle/>
              <a:p>
                <a:r>
                  <a:rPr lang="en-US" dirty="0"/>
                  <a:t>Is the following optimization a quadratic optimization?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𝒮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𝒖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𝒗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B85FC8-4695-4269-9335-055A9B3DA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721567" cy="2039539"/>
              </a:xfrm>
              <a:blipFill>
                <a:blip r:embed="rId2"/>
                <a:stretch>
                  <a:fillRect l="-1195" t="-5090" b="-105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912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E0BD-E37F-444B-9720-1759BEB9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Factorization: SGD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55F3A-B23D-448D-9480-484F668F24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Method of </a:t>
                </a:r>
                <a:r>
                  <a:rPr lang="en-US" i="1" dirty="0"/>
                  <a:t>alternating minimization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d>
                      </m:e>
                    </m:func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55F3A-B23D-448D-9480-484F668F24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933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E0BD-E37F-444B-9720-1759BEB9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Factorization: SGD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55F3A-B23D-448D-9480-484F668F24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Method of </a:t>
                </a:r>
                <a:r>
                  <a:rPr lang="en-US" i="1" dirty="0"/>
                  <a:t>alternating minimization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d>
                      </m:e>
                    </m:func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55F3A-B23D-448D-9480-484F668F24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77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BC5E-BCEC-45F0-8E96-2A465B53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Low Dimensional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0965A-7CF0-4D41-BC8C-07C151E65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PCA: What did we do?</a:t>
            </a:r>
          </a:p>
        </p:txBody>
      </p:sp>
    </p:spTree>
    <p:extLst>
      <p:ext uri="{BB962C8B-B14F-4D97-AF65-F5344CB8AC3E}">
        <p14:creationId xmlns:p14="http://schemas.microsoft.com/office/powerpoint/2010/main" val="2021812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E0BD-E37F-444B-9720-1759BEB9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Factorization: SGD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55F3A-B23D-448D-9480-484F668F24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Add regularization to avoid overfitting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d>
                      </m:e>
                    </m:func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55F3A-B23D-448D-9480-484F668F24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545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608298"/>
          </a:xfrm>
        </p:spPr>
        <p:txBody>
          <a:bodyPr>
            <a:normAutofit/>
          </a:bodyPr>
          <a:lstStyle/>
          <a:p>
            <a:r>
              <a:rPr lang="en-US" sz="2400" dirty="0"/>
              <a:t>Recommender systems solve many </a:t>
            </a:r>
            <a:r>
              <a:rPr lang="en-US" sz="2400" b="1" dirty="0"/>
              <a:t>real-world </a:t>
            </a:r>
            <a:r>
              <a:rPr lang="en-US" sz="2400" dirty="0"/>
              <a:t>(*large-scale) </a:t>
            </a:r>
            <a:r>
              <a:rPr lang="en-US" sz="2400" b="1" dirty="0"/>
              <a:t>problems</a:t>
            </a:r>
          </a:p>
          <a:p>
            <a:endParaRPr lang="en-US" sz="800" dirty="0"/>
          </a:p>
          <a:p>
            <a:r>
              <a:rPr lang="en-US" sz="2400" dirty="0"/>
              <a:t>Collaborative filtering by Matrix Factorization (MF) is an </a:t>
            </a:r>
            <a:r>
              <a:rPr lang="en-US" sz="2400" b="1" dirty="0"/>
              <a:t>efficient</a:t>
            </a:r>
            <a:r>
              <a:rPr lang="en-US" sz="2400" dirty="0"/>
              <a:t> and </a:t>
            </a:r>
            <a:r>
              <a:rPr lang="en-US" sz="2400" b="1" dirty="0"/>
              <a:t>effective</a:t>
            </a:r>
            <a:r>
              <a:rPr lang="en-US" sz="2400" dirty="0"/>
              <a:t> approach</a:t>
            </a:r>
          </a:p>
          <a:p>
            <a:endParaRPr lang="en-US" sz="800" dirty="0"/>
          </a:p>
          <a:p>
            <a:r>
              <a:rPr lang="en-US" sz="2400" dirty="0"/>
              <a:t>(SVD for MF is a bit broken)</a:t>
            </a:r>
          </a:p>
          <a:p>
            <a:endParaRPr lang="en-US" sz="900" dirty="0"/>
          </a:p>
          <a:p>
            <a:r>
              <a:rPr lang="en-US" sz="2400" dirty="0"/>
              <a:t>MF is just another example of a </a:t>
            </a:r>
            <a:r>
              <a:rPr lang="en-US" sz="2400" b="1" dirty="0"/>
              <a:t>common recipe</a:t>
            </a:r>
            <a:r>
              <a:rPr lang="en-US" sz="2400" dirty="0"/>
              <a:t>: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200" dirty="0"/>
              <a:t>define a model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200" dirty="0"/>
              <a:t>define an objective function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200" dirty="0"/>
              <a:t>optimize with SGD</a:t>
            </a:r>
            <a:endParaRPr lang="en-US" sz="1800" dirty="0"/>
          </a:p>
          <a:p>
            <a:endParaRPr lang="en-US" sz="900" dirty="0"/>
          </a:p>
          <a:p>
            <a:r>
              <a:rPr lang="en-US" sz="2400" dirty="0"/>
              <a:t>Optimization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Need alternating minimization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Add regularization to avoid overfitting</a:t>
            </a:r>
          </a:p>
          <a:p>
            <a:endParaRPr lang="en-US" sz="2400" dirty="0"/>
          </a:p>
          <a:p>
            <a:pPr marL="857250" lvl="2" indent="0">
              <a:buNone/>
            </a:pPr>
            <a:endParaRPr lang="en-US" sz="1800" dirty="0"/>
          </a:p>
          <a:p>
            <a:pPr marL="857250" lvl="2" indent="0">
              <a:buNone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0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BC5E-BCEC-45F0-8E96-2A465B53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Low Dimensional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0965A-7CF0-4D41-BC8C-07C151E65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might low dimensional embeddings be useful?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Example: MNIST digit classification with nearest neighbor</a:t>
            </a:r>
          </a:p>
        </p:txBody>
      </p:sp>
      <p:pic>
        <p:nvPicPr>
          <p:cNvPr id="4" name="Picture 2" descr="Image result for mnist dataset">
            <a:extLst>
              <a:ext uri="{FF2B5EF4-FFF2-40B4-BE49-F238E27FC236}">
                <a16:creationId xmlns:a16="http://schemas.microsoft.com/office/drawing/2014/main" id="{D519920E-0E7F-4FBA-947D-3467B077D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59" y="2609847"/>
            <a:ext cx="5088481" cy="40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8F862C-C90D-4EE5-86A4-0E6223B08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125" y="3152717"/>
            <a:ext cx="457203" cy="4286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431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BC5E-BCEC-45F0-8E96-2A465B53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Low Dimensional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0965A-7CF0-4D41-BC8C-07C151E65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might low dimensional embeddings be useful?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Example: MNIST digit classification with nearest neighbor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397AE8-2EF9-41E0-B692-477B3E31E1CD}"/>
              </a:ext>
            </a:extLst>
          </p:cNvPr>
          <p:cNvGrpSpPr/>
          <p:nvPr/>
        </p:nvGrpSpPr>
        <p:grpSpPr>
          <a:xfrm>
            <a:off x="3955357" y="2282432"/>
            <a:ext cx="4281286" cy="4208437"/>
            <a:chOff x="5244527" y="2200564"/>
            <a:chExt cx="4281286" cy="42084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222D73-956E-4260-8BBB-F762DF585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4527" y="2200564"/>
              <a:ext cx="4281286" cy="420843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0B4B4C-BF8F-4FD4-AB67-0EB7A4FB7558}"/>
                </a:ext>
              </a:extLst>
            </p:cNvPr>
            <p:cNvSpPr/>
            <p:nvPr/>
          </p:nvSpPr>
          <p:spPr>
            <a:xfrm>
              <a:off x="5486400" y="2200564"/>
              <a:ext cx="353961" cy="353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2EBA007-991E-429C-A489-C6589D6D6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125" y="3152717"/>
            <a:ext cx="457203" cy="4286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504E25-21A3-484E-A3A8-C0639B581391}"/>
              </a:ext>
            </a:extLst>
          </p:cNvPr>
          <p:cNvSpPr txBox="1"/>
          <p:nvPr/>
        </p:nvSpPr>
        <p:spPr>
          <a:xfrm>
            <a:off x="462704" y="6490869"/>
            <a:ext cx="6315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Image: Hinton &amp;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Salakhutdinov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Science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 313.5786 (2006): 504-507.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8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BC5E-BCEC-45F0-8E96-2A465B53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Measure of 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30965A-7CF0-4D41-BC8C-07C151E65A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6279354" cy="2039539"/>
              </a:xfrm>
            </p:spPr>
            <p:txBody>
              <a:bodyPr/>
              <a:lstStyle/>
              <a:p>
                <a:r>
                  <a:rPr lang="en-US" dirty="0"/>
                  <a:t>We’ve been using Euclidean distance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Cosine similarity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To vectors are similar if the angle between them is small</a:t>
                </a: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30965A-7CF0-4D41-BC8C-07C151E65A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6279354" cy="2039539"/>
              </a:xfrm>
              <a:blipFill>
                <a:blip r:embed="rId2"/>
                <a:stretch>
                  <a:fillRect l="-2039" t="-5090" b="-6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7397AE8-2EF9-41E0-B692-477B3E31E1CD}"/>
              </a:ext>
            </a:extLst>
          </p:cNvPr>
          <p:cNvGrpSpPr/>
          <p:nvPr/>
        </p:nvGrpSpPr>
        <p:grpSpPr>
          <a:xfrm>
            <a:off x="7358615" y="2347325"/>
            <a:ext cx="4281286" cy="4208437"/>
            <a:chOff x="5244527" y="2200564"/>
            <a:chExt cx="4281286" cy="42084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222D73-956E-4260-8BBB-F762DF585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4527" y="2200564"/>
              <a:ext cx="4281286" cy="420843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0B4B4C-BF8F-4FD4-AB67-0EB7A4FB7558}"/>
                </a:ext>
              </a:extLst>
            </p:cNvPr>
            <p:cNvSpPr/>
            <p:nvPr/>
          </p:nvSpPr>
          <p:spPr>
            <a:xfrm>
              <a:off x="5486400" y="2200564"/>
              <a:ext cx="353961" cy="353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E1052A-0FE7-48A6-9083-E7805743388E}"/>
              </a:ext>
            </a:extLst>
          </p:cNvPr>
          <p:cNvSpPr txBox="1"/>
          <p:nvPr/>
        </p:nvSpPr>
        <p:spPr>
          <a:xfrm>
            <a:off x="462704" y="6490869"/>
            <a:ext cx="6315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Image: Hinton &amp;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Salakhutdinov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Science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 313.5786 (2006): 504-507.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9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Recommender Systems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17276" y="1210760"/>
            <a:ext cx="5160108" cy="50448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 Common Challenge:</a:t>
            </a:r>
          </a:p>
          <a:p>
            <a:pPr lvl="1"/>
            <a:r>
              <a:rPr lang="en-US" dirty="0"/>
              <a:t>Assume you’re a company selling </a:t>
            </a:r>
            <a:r>
              <a:rPr lang="en-US" b="1" dirty="0"/>
              <a:t>items</a:t>
            </a:r>
            <a:r>
              <a:rPr lang="en-US" dirty="0"/>
              <a:t> of some sort: movies, songs, products, etc.</a:t>
            </a:r>
          </a:p>
          <a:p>
            <a:pPr lvl="1"/>
            <a:r>
              <a:rPr lang="en-US" dirty="0"/>
              <a:t>Company collects millions of </a:t>
            </a:r>
            <a:r>
              <a:rPr lang="en-US" b="1" dirty="0"/>
              <a:t>ratings</a:t>
            </a:r>
            <a:r>
              <a:rPr lang="en-US" dirty="0"/>
              <a:t> from </a:t>
            </a:r>
            <a:r>
              <a:rPr lang="en-US" b="1" dirty="0"/>
              <a:t>users</a:t>
            </a:r>
            <a:r>
              <a:rPr lang="en-US" dirty="0"/>
              <a:t> of their </a:t>
            </a:r>
            <a:r>
              <a:rPr lang="en-US" b="1" dirty="0"/>
              <a:t>items</a:t>
            </a:r>
          </a:p>
          <a:p>
            <a:pPr lvl="1"/>
            <a:r>
              <a:rPr lang="en-US" dirty="0"/>
              <a:t>To maximize profit / user happiness, you want to </a:t>
            </a:r>
            <a:r>
              <a:rPr lang="en-US" b="1" dirty="0"/>
              <a:t>recommend</a:t>
            </a:r>
            <a:r>
              <a:rPr lang="en-US" dirty="0"/>
              <a:t> items that users are likely to want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7D7101-8582-462D-AE12-6C3A4F356EFE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0081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Recommender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54101"/>
            <a:ext cx="9144000" cy="2573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3694529"/>
            <a:ext cx="2271757" cy="2670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757" y="3700590"/>
            <a:ext cx="2264636" cy="2656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393" y="3708772"/>
            <a:ext cx="2300243" cy="2656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0636" y="3708772"/>
            <a:ext cx="2307364" cy="26705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6DF27-234C-4A7C-A27C-5812819E4BEB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77615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098" y="997097"/>
            <a:ext cx="6241976" cy="5860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78FA0A-DCF5-4D4D-9910-00B8A67E1ABE}"/>
              </a:ext>
            </a:extLst>
          </p:cNvPr>
          <p:cNvSpPr txBox="1"/>
          <p:nvPr/>
        </p:nvSpPr>
        <p:spPr>
          <a:xfrm rot="16200000">
            <a:off x="10056705" y="3919811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270789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22040</TotalTime>
  <Words>938</Words>
  <Application>Microsoft Office PowerPoint</Application>
  <PresentationFormat>Widescreen</PresentationFormat>
  <Paragraphs>208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 Light</vt:lpstr>
      <vt:lpstr>Wingdings</vt:lpstr>
      <vt:lpstr>Calibri</vt:lpstr>
      <vt:lpstr>Cambria Math</vt:lpstr>
      <vt:lpstr>Candara</vt:lpstr>
      <vt:lpstr>Office Theme</vt:lpstr>
      <vt:lpstr>1_Office Theme</vt:lpstr>
      <vt:lpstr>Announcements</vt:lpstr>
      <vt:lpstr>Introduction to  Machine Learning</vt:lpstr>
      <vt:lpstr>Background: Low Dimensional Embeddings</vt:lpstr>
      <vt:lpstr>Background: Low Dimensional Embeddings</vt:lpstr>
      <vt:lpstr>Background: Low Dimensional Embeddings</vt:lpstr>
      <vt:lpstr>Background: Measure of Similarity</vt:lpstr>
      <vt:lpstr>Recommender Systems</vt:lpstr>
      <vt:lpstr>Recommender Systems</vt:lpstr>
      <vt:lpstr>Recommender Systems</vt:lpstr>
      <vt:lpstr>Recommender Systems</vt:lpstr>
      <vt:lpstr>Recommender Systems</vt:lpstr>
      <vt:lpstr>Recommender Systems</vt:lpstr>
      <vt:lpstr>Different Approaches</vt:lpstr>
      <vt:lpstr>Different Approaches</vt:lpstr>
      <vt:lpstr>Collaborative Filtering</vt:lpstr>
      <vt:lpstr>Collaborative Filtering</vt:lpstr>
      <vt:lpstr>Two Types of Collaborative Filtering</vt:lpstr>
      <vt:lpstr>Two Types of Collaborative Filtering</vt:lpstr>
      <vt:lpstr>Two Types of Collaborative Filtering</vt:lpstr>
      <vt:lpstr>Recommender System: Matrix Factorization</vt:lpstr>
      <vt:lpstr>Recommender System: Matrix Factorization</vt:lpstr>
      <vt:lpstr>Recommender System: Matrix Factorization</vt:lpstr>
      <vt:lpstr>Example: MF for Netflix Problem</vt:lpstr>
      <vt:lpstr>Regression vs. Collaborative Filtering</vt:lpstr>
      <vt:lpstr>Matrix Factorization: SVD</vt:lpstr>
      <vt:lpstr>Matrix Factorization: SGD</vt:lpstr>
      <vt:lpstr>Piazza Poll 1</vt:lpstr>
      <vt:lpstr>Matrix Factorization: SGD</vt:lpstr>
      <vt:lpstr>Matrix Factorization: SGD</vt:lpstr>
      <vt:lpstr>Matrix Factorization: SGD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825</cp:revision>
  <cp:lastPrinted>2020-03-04T16:45:08Z</cp:lastPrinted>
  <dcterms:created xsi:type="dcterms:W3CDTF">2018-10-11T11:39:27Z</dcterms:created>
  <dcterms:modified xsi:type="dcterms:W3CDTF">2020-04-08T20:42:48Z</dcterms:modified>
</cp:coreProperties>
</file>