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8" r:id="rId3"/>
    <p:sldId id="1253" r:id="rId4"/>
    <p:sldId id="287" r:id="rId5"/>
    <p:sldId id="352" r:id="rId6"/>
    <p:sldId id="1209" r:id="rId7"/>
    <p:sldId id="1237" r:id="rId8"/>
    <p:sldId id="1233" r:id="rId9"/>
    <p:sldId id="313" r:id="rId10"/>
    <p:sldId id="356" r:id="rId11"/>
    <p:sldId id="357" r:id="rId12"/>
    <p:sldId id="1242" r:id="rId13"/>
    <p:sldId id="353" r:id="rId14"/>
    <p:sldId id="1244" r:id="rId15"/>
    <p:sldId id="1249" r:id="rId16"/>
    <p:sldId id="1243" r:id="rId17"/>
    <p:sldId id="1246" r:id="rId18"/>
    <p:sldId id="1247" r:id="rId19"/>
    <p:sldId id="1245" r:id="rId20"/>
    <p:sldId id="269" r:id="rId21"/>
    <p:sldId id="1238" r:id="rId22"/>
    <p:sldId id="1239" r:id="rId23"/>
    <p:sldId id="1240" r:id="rId24"/>
    <p:sldId id="1241" r:id="rId25"/>
    <p:sldId id="337" r:id="rId26"/>
    <p:sldId id="1236" r:id="rId27"/>
    <p:sldId id="338" r:id="rId28"/>
    <p:sldId id="1248" r:id="rId29"/>
    <p:sldId id="1250" r:id="rId30"/>
    <p:sldId id="1251" r:id="rId31"/>
    <p:sldId id="1252" r:id="rId3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43" autoAdjust="0"/>
    <p:restoredTop sz="79774" autoAdjust="0"/>
  </p:normalViewPr>
  <p:slideViewPr>
    <p:cSldViewPr snapToGrid="0">
      <p:cViewPr varScale="1">
        <p:scale>
          <a:sx n="74" d="100"/>
          <a:sy n="74" d="100"/>
        </p:scale>
        <p:origin x="93"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BBF5E2F-2EA4-4BED-BDB7-3263066D10D9}" type="datetimeFigureOut">
              <a:rPr lang="en-US" smtClean="0"/>
              <a:t>1/13/2020</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a:t>
            </a:fld>
            <a:endParaRPr lang="en-US"/>
          </a:p>
        </p:txBody>
      </p:sp>
    </p:spTree>
    <p:extLst>
      <p:ext uri="{BB962C8B-B14F-4D97-AF65-F5344CB8AC3E}">
        <p14:creationId xmlns:p14="http://schemas.microsoft.com/office/powerpoint/2010/main" val="3785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13</a:t>
            </a:fld>
            <a:endParaRPr lang="en-US"/>
          </a:p>
        </p:txBody>
      </p:sp>
    </p:spTree>
    <p:extLst>
      <p:ext uri="{BB962C8B-B14F-4D97-AF65-F5344CB8AC3E}">
        <p14:creationId xmlns:p14="http://schemas.microsoft.com/office/powerpoint/2010/main" val="3003292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15</a:t>
            </a:fld>
            <a:endParaRPr lang="en-US"/>
          </a:p>
        </p:txBody>
      </p:sp>
    </p:spTree>
    <p:extLst>
      <p:ext uri="{BB962C8B-B14F-4D97-AF65-F5344CB8AC3E}">
        <p14:creationId xmlns:p14="http://schemas.microsoft.com/office/powerpoint/2010/main" val="633735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Million dollar computer with</a:t>
            </a:r>
            <a:r>
              <a:rPr lang="en-US" baseline="0" dirty="0"/>
              <a:t> less computation than your phone</a:t>
            </a:r>
          </a:p>
          <a:p>
            <a:endParaRPr lang="en-US" baseline="0" dirty="0"/>
          </a:p>
          <a:p>
            <a:r>
              <a:rPr lang="en-US" baseline="0" dirty="0"/>
              <a:t>MT </a:t>
            </a:r>
            <a:r>
              <a:rPr lang="en-US" baseline="0"/>
              <a:t>was </a:t>
            </a:r>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16</a:t>
            </a:fld>
            <a:endParaRPr lang="en-US"/>
          </a:p>
        </p:txBody>
      </p:sp>
    </p:spTree>
    <p:extLst>
      <p:ext uri="{BB962C8B-B14F-4D97-AF65-F5344CB8AC3E}">
        <p14:creationId xmlns:p14="http://schemas.microsoft.com/office/powerpoint/2010/main" val="3396581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6C3ED-D7D5-4847-9EE1-D324FF9FC6BC}" type="slidenum">
              <a:rPr lang="en-US" smtClean="0"/>
              <a:pPr/>
              <a:t>20</a:t>
            </a:fld>
            <a:endParaRPr lang="en-US"/>
          </a:p>
        </p:txBody>
      </p:sp>
    </p:spTree>
    <p:extLst>
      <p:ext uri="{BB962C8B-B14F-4D97-AF65-F5344CB8AC3E}">
        <p14:creationId xmlns:p14="http://schemas.microsoft.com/office/powerpoint/2010/main" val="310470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val="330084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4</a:t>
            </a:fld>
            <a:endParaRPr lang="en-US"/>
          </a:p>
        </p:txBody>
      </p:sp>
    </p:spTree>
    <p:extLst>
      <p:ext uri="{BB962C8B-B14F-4D97-AF65-F5344CB8AC3E}">
        <p14:creationId xmlns:p14="http://schemas.microsoft.com/office/powerpoint/2010/main" val="341897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5</a:t>
            </a:fld>
            <a:endParaRPr lang="en-US"/>
          </a:p>
        </p:txBody>
      </p:sp>
    </p:spTree>
    <p:extLst>
      <p:ext uri="{BB962C8B-B14F-4D97-AF65-F5344CB8AC3E}">
        <p14:creationId xmlns:p14="http://schemas.microsoft.com/office/powerpoint/2010/main" val="240021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Proposed by Andrew Moore, CMU</a:t>
            </a:r>
            <a:r>
              <a:rPr lang="en-US" sz="1200" b="0" i="0" kern="1200"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is using AI Stack to illustrate what they consider as AI.</a:t>
            </a:r>
            <a:r>
              <a:rPr lang="en-US" sz="12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AI must understand the human needs and it must make smart design decisions based on that understanding. Despite the simple definition, though, AI isn't just one thing. It's a giant thing, built from technology blocks we call the AI Stack. At Carnegie Mellon, we view it as a toolbox — each block houses a set of technologies that scientists and researchers can reach for as they work on new initiatives. Expertise in all areas? Not required. Instead, we believe you can focus on one area and draw on other parts of the stack for help. Each block depends on the other for support. And AI endeavors that ignore parts of the stack won't succeed. </a:t>
            </a:r>
            <a:endParaRPr lang="en-US" dirty="0"/>
          </a:p>
          <a:p>
            <a:endParaRPr lang="en-US" dirty="0"/>
          </a:p>
        </p:txBody>
      </p:sp>
      <p:sp>
        <p:nvSpPr>
          <p:cNvPr id="4" name="Slide Number Placeholder 3"/>
          <p:cNvSpPr>
            <a:spLocks noGrp="1"/>
          </p:cNvSpPr>
          <p:nvPr>
            <p:ph type="sldNum" sz="quarter" idx="10"/>
          </p:nvPr>
        </p:nvSpPr>
        <p:spPr/>
        <p:txBody>
          <a:bodyPr/>
          <a:lstStyle/>
          <a:p>
            <a:fld id="{061C2587-C0BF-41B9-B0FA-D76263C040D8}" type="slidenum">
              <a:rPr lang="en-US" smtClean="0"/>
              <a:t>6</a:t>
            </a:fld>
            <a:endParaRPr lang="en-US" dirty="0"/>
          </a:p>
        </p:txBody>
      </p:sp>
    </p:spTree>
    <p:extLst>
      <p:ext uri="{BB962C8B-B14F-4D97-AF65-F5344CB8AC3E}">
        <p14:creationId xmlns:p14="http://schemas.microsoft.com/office/powerpoint/2010/main" val="230014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C2587-C0BF-41B9-B0FA-D76263C040D8}" type="slidenum">
              <a:rPr lang="en-US" smtClean="0"/>
              <a:t>7</a:t>
            </a:fld>
            <a:endParaRPr lang="en-US" dirty="0"/>
          </a:p>
        </p:txBody>
      </p:sp>
    </p:spTree>
    <p:extLst>
      <p:ext uri="{BB962C8B-B14F-4D97-AF65-F5344CB8AC3E}">
        <p14:creationId xmlns:p14="http://schemas.microsoft.com/office/powerpoint/2010/main" val="248452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9</a:t>
            </a:fld>
            <a:endParaRPr lang="en-US"/>
          </a:p>
        </p:txBody>
      </p:sp>
    </p:spTree>
    <p:extLst>
      <p:ext uri="{BB962C8B-B14F-4D97-AF65-F5344CB8AC3E}">
        <p14:creationId xmlns:p14="http://schemas.microsoft.com/office/powerpoint/2010/main" val="300329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10</a:t>
            </a:fld>
            <a:endParaRPr lang="en-US"/>
          </a:p>
        </p:txBody>
      </p:sp>
    </p:spTree>
    <p:extLst>
      <p:ext uri="{BB962C8B-B14F-4D97-AF65-F5344CB8AC3E}">
        <p14:creationId xmlns:p14="http://schemas.microsoft.com/office/powerpoint/2010/main" val="300329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11</a:t>
            </a:fld>
            <a:endParaRPr lang="en-US"/>
          </a:p>
        </p:txBody>
      </p:sp>
    </p:spTree>
    <p:extLst>
      <p:ext uri="{BB962C8B-B14F-4D97-AF65-F5344CB8AC3E}">
        <p14:creationId xmlns:p14="http://schemas.microsoft.com/office/powerpoint/2010/main" val="300329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1/13/2020</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0.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0.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yann.lecun.com/exdb/lenet/index.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canvas.cmu.edu/" TargetMode="External"/><Relationship Id="rId7" Type="http://schemas.openxmlformats.org/officeDocument/2006/relationships/hyperlink" Target="mailto:pvirtue@cmu.edu" TargetMode="External"/><Relationship Id="rId2" Type="http://schemas.openxmlformats.org/officeDocument/2006/relationships/hyperlink" Target="https://www.cs.cmu.edu/~10-315" TargetMode="External"/><Relationship Id="rId1" Type="http://schemas.openxmlformats.org/officeDocument/2006/relationships/slideLayout" Target="../slideLayouts/slideLayout2.xml"/><Relationship Id="rId6" Type="http://schemas.openxmlformats.org/officeDocument/2006/relationships/hyperlink" Target="mailto:dpbird@andrew.cmu.edu" TargetMode="External"/><Relationship Id="rId5" Type="http://schemas.openxmlformats.org/officeDocument/2006/relationships/hyperlink" Target="https://piazza.com/cmu/fall2019/15281" TargetMode="External"/><Relationship Id="rId10" Type="http://schemas.openxmlformats.org/officeDocument/2006/relationships/image" Target="../media/image13.jpeg"/><Relationship Id="rId4" Type="http://schemas.openxmlformats.org/officeDocument/2006/relationships/hyperlink" Target="http://gradescope.com/" TargetMode="External"/><Relationship Id="rId9"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canvas.cmu.edu/" TargetMode="External"/><Relationship Id="rId7" Type="http://schemas.openxmlformats.org/officeDocument/2006/relationships/hyperlink" Target="mailto:pvirtue@cmu.edu" TargetMode="External"/><Relationship Id="rId2" Type="http://schemas.openxmlformats.org/officeDocument/2006/relationships/hyperlink" Target="https://www.cs.cmu.edu/~10-315" TargetMode="External"/><Relationship Id="rId1" Type="http://schemas.openxmlformats.org/officeDocument/2006/relationships/slideLayout" Target="../slideLayouts/slideLayout2.xml"/><Relationship Id="rId6" Type="http://schemas.openxmlformats.org/officeDocument/2006/relationships/hyperlink" Target="mailto:dpbird@andrew.cmu.edu" TargetMode="External"/><Relationship Id="rId5" Type="http://schemas.openxmlformats.org/officeDocument/2006/relationships/hyperlink" Target="https://piazza.com/cmu/fall2019/15281" TargetMode="External"/><Relationship Id="rId10" Type="http://schemas.openxmlformats.org/officeDocument/2006/relationships/image" Target="../media/image13.jpeg"/><Relationship Id="rId4" Type="http://schemas.openxmlformats.org/officeDocument/2006/relationships/hyperlink" Target="http://gradescope.com/" TargetMode="External"/><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ai.cs.cmu.edu/abou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ai.cs.cmu.edu/abou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1535546"/>
            <a:ext cx="12192000" cy="1470025"/>
          </a:xfrm>
        </p:spPr>
        <p:txBody>
          <a:bodyPr>
            <a:normAutofit fontScale="90000"/>
          </a:bodyPr>
          <a:lstStyle/>
          <a:p>
            <a:r>
              <a:rPr lang="en-US" dirty="0"/>
              <a:t>Introduction to </a:t>
            </a:r>
            <a:br>
              <a:rPr lang="en-US" dirty="0"/>
            </a:br>
            <a:r>
              <a:rPr lang="en-US" dirty="0"/>
              <a:t>Machine Learning</a:t>
            </a:r>
            <a:endParaRPr lang="en-US" sz="3600" dirty="0"/>
          </a:p>
        </p:txBody>
      </p:sp>
      <p:sp>
        <p:nvSpPr>
          <p:cNvPr id="5123" name="Rectangle 6"/>
          <p:cNvSpPr>
            <a:spLocks noGrp="1" noChangeArrowheads="1"/>
          </p:cNvSpPr>
          <p:nvPr>
            <p:ph type="subTitle" idx="1"/>
          </p:nvPr>
        </p:nvSpPr>
        <p:spPr>
          <a:xfrm>
            <a:off x="0" y="3253508"/>
            <a:ext cx="12192000" cy="1524000"/>
          </a:xfrm>
        </p:spPr>
        <p:txBody>
          <a:bodyPr/>
          <a:lstStyle/>
          <a:p>
            <a:pPr eaLnBrk="1" hangingPunct="1"/>
            <a:r>
              <a:rPr lang="en-US" sz="4267" dirty="0"/>
              <a:t>Introduction to ML Concepts, </a:t>
            </a:r>
          </a:p>
          <a:p>
            <a:pPr eaLnBrk="1" hangingPunct="1"/>
            <a:r>
              <a:rPr lang="en-US" sz="4267" dirty="0"/>
              <a:t>Regression, and Classification</a:t>
            </a:r>
          </a:p>
        </p:txBody>
      </p:sp>
      <p:sp>
        <p:nvSpPr>
          <p:cNvPr id="5125" name="Text Box 8"/>
          <p:cNvSpPr txBox="1">
            <a:spLocks noChangeArrowheads="1"/>
          </p:cNvSpPr>
          <p:nvPr/>
        </p:nvSpPr>
        <p:spPr bwMode="auto">
          <a:xfrm>
            <a:off x="0" y="5562600"/>
            <a:ext cx="12192000" cy="52321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800" dirty="0"/>
              <a:t>Instructor: Pat Virtue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5-03-04 at 3.57.07 AM.png"/>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13295" y="2788043"/>
            <a:ext cx="9652000" cy="3384157"/>
          </a:xfrm>
          <a:prstGeom prst="rect">
            <a:avLst/>
          </a:prstGeom>
        </p:spPr>
      </p:pic>
      <p:sp>
        <p:nvSpPr>
          <p:cNvPr id="1027" name="Rectangle 2"/>
          <p:cNvSpPr>
            <a:spLocks noGrp="1" noChangeArrowheads="1"/>
          </p:cNvSpPr>
          <p:nvPr>
            <p:ph type="title"/>
          </p:nvPr>
        </p:nvSpPr>
        <p:spPr/>
        <p:txBody>
          <a:bodyPr/>
          <a:lstStyle/>
          <a:p>
            <a:pPr eaLnBrk="1" hangingPunct="1"/>
            <a:r>
              <a:rPr lang="en-US" dirty="0">
                <a:solidFill>
                  <a:schemeClr val="tx1"/>
                </a:solidFill>
                <a:latin typeface="Calibri"/>
                <a:cs typeface="Calibri"/>
              </a:rPr>
              <a:t>A Brief History of AI</a:t>
            </a:r>
          </a:p>
        </p:txBody>
      </p:sp>
      <p:sp>
        <p:nvSpPr>
          <p:cNvPr id="15" name="Rectangle 14"/>
          <p:cNvSpPr/>
          <p:nvPr/>
        </p:nvSpPr>
        <p:spPr>
          <a:xfrm>
            <a:off x="9038095" y="3515736"/>
            <a:ext cx="1689100" cy="24532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p:cNvSpPr/>
          <p:nvPr/>
        </p:nvSpPr>
        <p:spPr>
          <a:xfrm>
            <a:off x="8733296" y="4248121"/>
            <a:ext cx="2137905" cy="748795"/>
          </a:xfrm>
          <a:prstGeom prst="rect">
            <a:avLst/>
          </a:prstGeom>
          <a:noFill/>
        </p:spPr>
        <p:txBody>
          <a:bodyPr wrap="square">
            <a:spAutoFit/>
          </a:bodyPr>
          <a:lstStyle/>
          <a:p>
            <a:pPr algn="ctr"/>
            <a:r>
              <a:rPr lang="en-US" sz="2133" dirty="0">
                <a:solidFill>
                  <a:srgbClr val="0000FF"/>
                </a:solidFill>
                <a:latin typeface="Calibri"/>
                <a:cs typeface="Calibri"/>
              </a:rPr>
              <a:t>artificial intelligence</a:t>
            </a:r>
          </a:p>
        </p:txBody>
      </p:sp>
      <p:sp>
        <p:nvSpPr>
          <p:cNvPr id="17" name="Rectangle 16"/>
          <p:cNvSpPr/>
          <p:nvPr/>
        </p:nvSpPr>
        <p:spPr>
          <a:xfrm>
            <a:off x="8733296" y="5461000"/>
            <a:ext cx="2137905" cy="420564"/>
          </a:xfrm>
          <a:prstGeom prst="rect">
            <a:avLst/>
          </a:prstGeom>
          <a:noFill/>
        </p:spPr>
        <p:txBody>
          <a:bodyPr wrap="square">
            <a:spAutoFit/>
          </a:bodyPr>
          <a:lstStyle/>
          <a:p>
            <a:pPr algn="ctr"/>
            <a:r>
              <a:rPr lang="en-US" sz="2133" dirty="0">
                <a:solidFill>
                  <a:srgbClr val="FF0000"/>
                </a:solidFill>
                <a:latin typeface="Calibri"/>
                <a:cs typeface="Calibri"/>
              </a:rPr>
              <a:t>formal logic</a:t>
            </a:r>
          </a:p>
        </p:txBody>
      </p:sp>
      <p:sp>
        <p:nvSpPr>
          <p:cNvPr id="18" name="Rectangle 17"/>
          <p:cNvSpPr/>
          <p:nvPr/>
        </p:nvSpPr>
        <p:spPr>
          <a:xfrm>
            <a:off x="2438400" y="6273800"/>
            <a:ext cx="7239000" cy="420564"/>
          </a:xfrm>
          <a:prstGeom prst="rect">
            <a:avLst/>
          </a:prstGeom>
          <a:noFill/>
        </p:spPr>
        <p:txBody>
          <a:bodyPr wrap="square">
            <a:spAutoFit/>
          </a:bodyPr>
          <a:lstStyle/>
          <a:p>
            <a:pPr algn="ctr"/>
            <a:r>
              <a:rPr lang="en-US" sz="2133" dirty="0">
                <a:latin typeface="Calibri"/>
                <a:cs typeface="Calibri"/>
              </a:rPr>
              <a:t>https://</a:t>
            </a:r>
            <a:r>
              <a:rPr lang="en-US" sz="2133" dirty="0" err="1">
                <a:latin typeface="Calibri"/>
                <a:cs typeface="Calibri"/>
              </a:rPr>
              <a:t>books.google.com</a:t>
            </a:r>
            <a:r>
              <a:rPr lang="en-US" sz="2133" dirty="0">
                <a:latin typeface="Calibri"/>
                <a:cs typeface="Calibri"/>
              </a:rPr>
              <a:t>/</a:t>
            </a:r>
            <a:r>
              <a:rPr lang="en-US" sz="2133" dirty="0" err="1">
                <a:latin typeface="Calibri"/>
                <a:cs typeface="Calibri"/>
              </a:rPr>
              <a:t>ngrams</a:t>
            </a:r>
            <a:endParaRPr lang="en-US" sz="2133" dirty="0">
              <a:latin typeface="Calibri"/>
              <a:cs typeface="Calibri"/>
            </a:endParaRPr>
          </a:p>
        </p:txBody>
      </p:sp>
      <p:sp>
        <p:nvSpPr>
          <p:cNvPr id="19" name="Left Brace 18"/>
          <p:cNvSpPr/>
          <p:nvPr/>
        </p:nvSpPr>
        <p:spPr>
          <a:xfrm rot="5400000">
            <a:off x="3923567" y="1709549"/>
            <a:ext cx="331523" cy="2091267"/>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0" name="Rectangle 19"/>
          <p:cNvSpPr/>
          <p:nvPr/>
        </p:nvSpPr>
        <p:spPr>
          <a:xfrm>
            <a:off x="3043696" y="1498600"/>
            <a:ext cx="2133600" cy="1077026"/>
          </a:xfrm>
          <a:prstGeom prst="rect">
            <a:avLst/>
          </a:prstGeom>
          <a:noFill/>
        </p:spPr>
        <p:txBody>
          <a:bodyPr wrap="square">
            <a:spAutoFit/>
          </a:bodyPr>
          <a:lstStyle/>
          <a:p>
            <a:pPr algn="ctr"/>
            <a:r>
              <a:rPr lang="en-US" sz="2133" dirty="0">
                <a:solidFill>
                  <a:srgbClr val="000000"/>
                </a:solidFill>
                <a:latin typeface="Calibri"/>
                <a:cs typeface="Calibri"/>
              </a:rPr>
              <a:t>AI</a:t>
            </a:r>
          </a:p>
          <a:p>
            <a:pPr algn="ctr"/>
            <a:r>
              <a:rPr lang="en-US" sz="2133" dirty="0">
                <a:solidFill>
                  <a:srgbClr val="000000"/>
                </a:solidFill>
                <a:latin typeface="Calibri"/>
                <a:cs typeface="Calibri"/>
              </a:rPr>
              <a:t>Excitement!</a:t>
            </a:r>
          </a:p>
          <a:p>
            <a:pPr algn="ctr"/>
            <a:r>
              <a:rPr lang="en-US" sz="2133" dirty="0">
                <a:solidFill>
                  <a:srgbClr val="000000"/>
                </a:solidFill>
                <a:latin typeface="Calibri"/>
                <a:cs typeface="Calibri"/>
              </a:rPr>
              <a:t>1950-1970</a:t>
            </a:r>
          </a:p>
        </p:txBody>
      </p:sp>
      <p:sp>
        <p:nvSpPr>
          <p:cNvPr id="21" name="Left Brace 20"/>
          <p:cNvSpPr/>
          <p:nvPr/>
        </p:nvSpPr>
        <p:spPr>
          <a:xfrm rot="5400000">
            <a:off x="6027533" y="1739183"/>
            <a:ext cx="331523" cy="2032000"/>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2" name="Rectangle 21"/>
          <p:cNvSpPr/>
          <p:nvPr/>
        </p:nvSpPr>
        <p:spPr>
          <a:xfrm>
            <a:off x="5172990" y="1179909"/>
            <a:ext cx="2036305" cy="1405256"/>
          </a:xfrm>
          <a:prstGeom prst="rect">
            <a:avLst/>
          </a:prstGeom>
          <a:noFill/>
        </p:spPr>
        <p:txBody>
          <a:bodyPr wrap="square">
            <a:spAutoFit/>
          </a:bodyPr>
          <a:lstStyle/>
          <a:p>
            <a:pPr algn="ctr"/>
            <a:r>
              <a:rPr lang="en-US" sz="2133" dirty="0">
                <a:solidFill>
                  <a:srgbClr val="000000"/>
                </a:solidFill>
                <a:latin typeface="Calibri"/>
                <a:cs typeface="Calibri"/>
              </a:rPr>
              <a:t>Knowledge Based</a:t>
            </a:r>
          </a:p>
          <a:p>
            <a:pPr algn="ctr"/>
            <a:r>
              <a:rPr lang="en-US" sz="2133" dirty="0">
                <a:solidFill>
                  <a:srgbClr val="000000"/>
                </a:solidFill>
                <a:latin typeface="Calibri"/>
                <a:cs typeface="Calibri"/>
              </a:rPr>
              <a:t>Systems</a:t>
            </a:r>
          </a:p>
          <a:p>
            <a:pPr algn="ctr"/>
            <a:r>
              <a:rPr lang="en-US" sz="2133" dirty="0">
                <a:solidFill>
                  <a:srgbClr val="000000"/>
                </a:solidFill>
                <a:latin typeface="Calibri"/>
                <a:cs typeface="Calibri"/>
              </a:rPr>
              <a:t>1970-1990</a:t>
            </a:r>
          </a:p>
        </p:txBody>
      </p:sp>
    </p:spTree>
    <p:extLst>
      <p:ext uri="{BB962C8B-B14F-4D97-AF65-F5344CB8AC3E}">
        <p14:creationId xmlns:p14="http://schemas.microsoft.com/office/powerpoint/2010/main" val="213117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a:solidFill>
                  <a:schemeClr val="tx1"/>
                </a:solidFill>
              </a:rPr>
              <a:t>What went wrong?</a:t>
            </a:r>
          </a:p>
        </p:txBody>
      </p:sp>
      <p:pic>
        <p:nvPicPr>
          <p:cNvPr id="2" name="Picture 1" descr="2236_1096997179213_2218_n.jp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4000"/>
                    </a14:imgEffect>
                  </a14:imgLayer>
                </a14:imgProps>
              </a:ext>
              <a:ext uri="{28A0092B-C50C-407E-A947-70E740481C1C}">
                <a14:useLocalDpi xmlns:a14="http://schemas.microsoft.com/office/drawing/2010/main" val="0"/>
              </a:ext>
            </a:extLst>
          </a:blip>
          <a:srcRect l="23123" t="10204" r="7647" b="-10204"/>
          <a:stretch/>
        </p:blipFill>
        <p:spPr>
          <a:xfrm>
            <a:off x="304800" y="1295400"/>
            <a:ext cx="5486400" cy="5943600"/>
          </a:xfrm>
          <a:prstGeom prst="rect">
            <a:avLst/>
          </a:prstGeom>
        </p:spPr>
      </p:pic>
      <p:sp>
        <p:nvSpPr>
          <p:cNvPr id="12" name="Content Placeholder 4">
            <a:extLst>
              <a:ext uri="{FF2B5EF4-FFF2-40B4-BE49-F238E27FC236}">
                <a16:creationId xmlns:a16="http://schemas.microsoft.com/office/drawing/2014/main" id="{32AC6787-64DA-4198-88A0-B4A3EAF488F5}"/>
              </a:ext>
            </a:extLst>
          </p:cNvPr>
          <p:cNvSpPr txBox="1">
            <a:spLocks/>
          </p:cNvSpPr>
          <p:nvPr/>
        </p:nvSpPr>
        <p:spPr>
          <a:xfrm>
            <a:off x="5994400" y="2819400"/>
            <a:ext cx="3759200" cy="2540000"/>
          </a:xfrm>
          <a:prstGeom prst="rect">
            <a:avLst/>
          </a:prstGeom>
        </p:spPr>
        <p:txBody>
          <a:bodyPr>
            <a:no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a:t>Dog</a:t>
            </a:r>
          </a:p>
          <a:p>
            <a:pPr marL="914365" lvl="1" indent="-457189"/>
            <a:r>
              <a:rPr lang="en-US" sz="3200"/>
              <a:t>Barks</a:t>
            </a:r>
          </a:p>
          <a:p>
            <a:pPr marL="914365" lvl="1" indent="-457189"/>
            <a:r>
              <a:rPr lang="en-US" sz="3200"/>
              <a:t>Has Fur</a:t>
            </a:r>
          </a:p>
          <a:p>
            <a:pPr marL="914365" lvl="1" indent="-457189"/>
            <a:r>
              <a:rPr lang="en-US" sz="3200"/>
              <a:t>Has four legs</a:t>
            </a:r>
            <a:endParaRPr lang="en-US" sz="3200" dirty="0"/>
          </a:p>
        </p:txBody>
      </p:sp>
      <p:sp>
        <p:nvSpPr>
          <p:cNvPr id="13" name="Content Placeholder 4">
            <a:extLst>
              <a:ext uri="{FF2B5EF4-FFF2-40B4-BE49-F238E27FC236}">
                <a16:creationId xmlns:a16="http://schemas.microsoft.com/office/drawing/2014/main" id="{32CEA27F-712A-4F03-87AA-EF226D451A9E}"/>
              </a:ext>
            </a:extLst>
          </p:cNvPr>
          <p:cNvSpPr txBox="1">
            <a:spLocks/>
          </p:cNvSpPr>
          <p:nvPr/>
        </p:nvSpPr>
        <p:spPr bwMode="auto">
          <a:xfrm>
            <a:off x="9347200" y="2781072"/>
            <a:ext cx="2540000" cy="2540000"/>
          </a:xfrm>
          <a:prstGeom prst="rect">
            <a:avLst/>
          </a:prstGeom>
          <a:noFill/>
          <a:ln w="9525">
            <a:noFill/>
            <a:miter lim="800000"/>
            <a:headEnd/>
            <a:tailEnd/>
          </a:ln>
        </p:spPr>
        <p:txBody>
          <a:bodyPr vert="horz" wrap="square" lIns="91439" tIns="45719" rIns="91439" bIns="45719" numCol="1" anchor="t" anchorCtr="0" compatLnSpc="1">
            <a:prstTxWarp prst="textNoShape">
              <a:avLst/>
            </a:prstTxWarp>
            <a:noAutofit/>
          </a:bodyPr>
          <a:lstStyle>
            <a:lvl1pPr marL="257168" indent="-257168" algn="l" rtl="0" eaLnBrk="0" fontAlgn="base" hangingPunct="0">
              <a:spcBef>
                <a:spcPct val="20000"/>
              </a:spcBef>
              <a:spcAft>
                <a:spcPct val="0"/>
              </a:spcAft>
              <a:buClr>
                <a:schemeClr val="accent2"/>
              </a:buClr>
              <a:buFont typeface="Wingdings" pitchFamily="2" charset="2"/>
              <a:buChar char="§"/>
              <a:defRPr sz="2400">
                <a:solidFill>
                  <a:schemeClr val="accent2"/>
                </a:solidFill>
                <a:latin typeface="Calibri" pitchFamily="34" charset="0"/>
                <a:ea typeface="+mn-ea"/>
                <a:cs typeface="+mn-cs"/>
              </a:defRPr>
            </a:lvl1pPr>
            <a:lvl2pPr marL="557199" indent="-214308" algn="l" rtl="0" eaLnBrk="0" fontAlgn="base" hangingPunct="0">
              <a:spcBef>
                <a:spcPct val="20000"/>
              </a:spcBef>
              <a:spcAft>
                <a:spcPct val="0"/>
              </a:spcAft>
              <a:buClr>
                <a:schemeClr val="tx1"/>
              </a:buClr>
              <a:buFont typeface="Wingdings" pitchFamily="2" charset="2"/>
              <a:buChar char="§"/>
              <a:defRPr sz="2100">
                <a:solidFill>
                  <a:schemeClr val="tx1"/>
                </a:solidFill>
                <a:latin typeface="Calibri" pitchFamily="34" charset="0"/>
              </a:defRPr>
            </a:lvl2pPr>
            <a:lvl3pPr marL="857228" indent="-171446" algn="l" rtl="0" eaLnBrk="0" fontAlgn="base" hangingPunct="0">
              <a:spcBef>
                <a:spcPct val="20000"/>
              </a:spcBef>
              <a:spcAft>
                <a:spcPct val="0"/>
              </a:spcAft>
              <a:buClr>
                <a:schemeClr val="accent2"/>
              </a:buClr>
              <a:buFont typeface="Wingdings" pitchFamily="2" charset="2"/>
              <a:buChar char="§"/>
              <a:defRPr sz="1800">
                <a:solidFill>
                  <a:schemeClr val="tx1"/>
                </a:solidFill>
                <a:latin typeface="Calibri" pitchFamily="34" charset="0"/>
              </a:defRPr>
            </a:lvl3pPr>
            <a:lvl4pPr marL="1200120" indent="-171446" algn="l" rtl="0" eaLnBrk="0" fontAlgn="base" hangingPunct="0">
              <a:spcBef>
                <a:spcPct val="20000"/>
              </a:spcBef>
              <a:spcAft>
                <a:spcPct val="0"/>
              </a:spcAft>
              <a:buClr>
                <a:schemeClr val="tx1"/>
              </a:buClr>
              <a:buFont typeface="Wingdings" pitchFamily="2" charset="2"/>
              <a:buChar char="§"/>
              <a:defRPr sz="1500">
                <a:solidFill>
                  <a:schemeClr val="tx1"/>
                </a:solidFill>
                <a:latin typeface="Calibri" pitchFamily="34" charset="0"/>
              </a:defRPr>
            </a:lvl4pPr>
            <a:lvl5pPr marL="1543012" indent="-171446" algn="l" rtl="0" eaLnBrk="0" fontAlgn="base" hangingPunct="0">
              <a:spcBef>
                <a:spcPct val="20000"/>
              </a:spcBef>
              <a:spcAft>
                <a:spcPct val="0"/>
              </a:spcAft>
              <a:buClr>
                <a:schemeClr val="accent2"/>
              </a:buClr>
              <a:buFont typeface="Wingdings" pitchFamily="2" charset="2"/>
              <a:buChar char="§"/>
              <a:defRPr sz="1500">
                <a:solidFill>
                  <a:schemeClr val="tx1"/>
                </a:solidFill>
                <a:latin typeface="Calibri" pitchFamily="34" charset="0"/>
              </a:defRPr>
            </a:lvl5pPr>
            <a:lvl6pPr marL="1885903"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6pPr>
            <a:lvl7pPr marL="2228795"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7pPr>
            <a:lvl8pPr marL="2571686"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8pPr>
            <a:lvl9pPr marL="2914577" indent="-171446" algn="l" rtl="0" fontAlgn="base">
              <a:spcBef>
                <a:spcPct val="20000"/>
              </a:spcBef>
              <a:spcAft>
                <a:spcPct val="0"/>
              </a:spcAft>
              <a:buClr>
                <a:schemeClr val="accent2"/>
              </a:buClr>
              <a:buFont typeface="Wingdings" pitchFamily="2" charset="2"/>
              <a:buChar char="§"/>
              <a:defRPr sz="1500">
                <a:solidFill>
                  <a:schemeClr val="tx1"/>
                </a:solidFill>
                <a:latin typeface="+mn-lt"/>
              </a:defRPr>
            </a:lvl9pPr>
          </a:lstStyle>
          <a:p>
            <a:pPr marL="0" indent="0">
              <a:buNone/>
            </a:pPr>
            <a:r>
              <a:rPr lang="en-US" sz="3600" dirty="0"/>
              <a:t>Buster</a:t>
            </a:r>
          </a:p>
        </p:txBody>
      </p:sp>
      <p:sp>
        <p:nvSpPr>
          <p:cNvPr id="14" name="Freeform 13">
            <a:extLst>
              <a:ext uri="{FF2B5EF4-FFF2-40B4-BE49-F238E27FC236}">
                <a16:creationId xmlns:a16="http://schemas.microsoft.com/office/drawing/2014/main" id="{65A6AEEF-39EF-455F-9992-36F80C794DCA}"/>
              </a:ext>
            </a:extLst>
          </p:cNvPr>
          <p:cNvSpPr>
            <a:spLocks/>
          </p:cNvSpPr>
          <p:nvPr/>
        </p:nvSpPr>
        <p:spPr bwMode="auto">
          <a:xfrm>
            <a:off x="9753600" y="4502800"/>
            <a:ext cx="354141" cy="406400"/>
          </a:xfrm>
          <a:custGeom>
            <a:avLst/>
            <a:gdLst>
              <a:gd name="T0" fmla="*/ 0 w 409"/>
              <a:gd name="T1" fmla="*/ 2147483647 h 412"/>
              <a:gd name="T2" fmla="*/ 2147483647 w 409"/>
              <a:gd name="T3" fmla="*/ 2147483647 h 412"/>
              <a:gd name="T4" fmla="*/ 2147483647 w 409"/>
              <a:gd name="T5" fmla="*/ 2147483647 h 412"/>
              <a:gd name="T6" fmla="*/ 2147483647 w 409"/>
              <a:gd name="T7" fmla="*/ 2147483647 h 412"/>
              <a:gd name="T8" fmla="*/ 2147483647 w 409"/>
              <a:gd name="T9" fmla="*/ 2147483647 h 412"/>
              <a:gd name="T10" fmla="*/ 2147483647 w 409"/>
              <a:gd name="T11" fmla="*/ 2147483647 h 412"/>
              <a:gd name="T12" fmla="*/ 2147483647 w 409"/>
              <a:gd name="T13" fmla="*/ 2147483647 h 412"/>
              <a:gd name="T14" fmla="*/ 2147483647 w 409"/>
              <a:gd name="T15" fmla="*/ 2147483647 h 412"/>
              <a:gd name="T16" fmla="*/ 2147483647 w 409"/>
              <a:gd name="T17" fmla="*/ 2147483647 h 412"/>
              <a:gd name="T18" fmla="*/ 2147483647 w 409"/>
              <a:gd name="T19" fmla="*/ 0 h 412"/>
              <a:gd name="T20" fmla="*/ 2147483647 w 409"/>
              <a:gd name="T21" fmla="*/ 2147483647 h 412"/>
              <a:gd name="T22" fmla="*/ 2147483647 w 409"/>
              <a:gd name="T23" fmla="*/ 0 h 412"/>
              <a:gd name="T24" fmla="*/ 0 w 409"/>
              <a:gd name="T25" fmla="*/ 2147483647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412"/>
              <a:gd name="T41" fmla="*/ 409 w 409"/>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412">
                <a:moveTo>
                  <a:pt x="0" y="59"/>
                </a:moveTo>
                <a:lnTo>
                  <a:pt x="160" y="220"/>
                </a:lnTo>
                <a:lnTo>
                  <a:pt x="16" y="364"/>
                </a:lnTo>
                <a:lnTo>
                  <a:pt x="64" y="412"/>
                </a:lnTo>
                <a:lnTo>
                  <a:pt x="208" y="268"/>
                </a:lnTo>
                <a:lnTo>
                  <a:pt x="352" y="412"/>
                </a:lnTo>
                <a:lnTo>
                  <a:pt x="400" y="364"/>
                </a:lnTo>
                <a:lnTo>
                  <a:pt x="256" y="220"/>
                </a:lnTo>
                <a:lnTo>
                  <a:pt x="409" y="59"/>
                </a:lnTo>
                <a:lnTo>
                  <a:pt x="355" y="0"/>
                </a:lnTo>
                <a:lnTo>
                  <a:pt x="208" y="172"/>
                </a:lnTo>
                <a:lnTo>
                  <a:pt x="54" y="0"/>
                </a:lnTo>
                <a:lnTo>
                  <a:pt x="0" y="59"/>
                </a:lnTo>
                <a:close/>
              </a:path>
            </a:pathLst>
          </a:custGeom>
          <a:solidFill>
            <a:srgbClr val="CC0000"/>
          </a:solidFill>
          <a:ln w="9525">
            <a:solidFill>
              <a:schemeClr val="tx1"/>
            </a:solidFill>
            <a:round/>
            <a:headEnd/>
            <a:tailEnd/>
          </a:ln>
        </p:spPr>
        <p:txBody>
          <a:bodyPr lIns="91439" tIns="45719" rIns="91439" bIns="45719"/>
          <a:lstStyle/>
          <a:p>
            <a:endParaRPr lang="en-US" sz="2400"/>
          </a:p>
        </p:txBody>
      </p:sp>
      <p:sp>
        <p:nvSpPr>
          <p:cNvPr id="15" name="Freeform 4">
            <a:extLst>
              <a:ext uri="{FF2B5EF4-FFF2-40B4-BE49-F238E27FC236}">
                <a16:creationId xmlns:a16="http://schemas.microsoft.com/office/drawing/2014/main" id="{72CB047E-D955-4350-B03D-81005ADA461F}"/>
              </a:ext>
            </a:extLst>
          </p:cNvPr>
          <p:cNvSpPr>
            <a:spLocks/>
          </p:cNvSpPr>
          <p:nvPr/>
        </p:nvSpPr>
        <p:spPr bwMode="auto">
          <a:xfrm>
            <a:off x="9753601" y="3385200"/>
            <a:ext cx="495300" cy="4064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91439" tIns="45719" rIns="91439" bIns="45719"/>
          <a:lstStyle/>
          <a:p>
            <a:endParaRPr lang="en-US" sz="2400"/>
          </a:p>
        </p:txBody>
      </p:sp>
      <p:sp>
        <p:nvSpPr>
          <p:cNvPr id="16" name="Freeform 8">
            <a:extLst>
              <a:ext uri="{FF2B5EF4-FFF2-40B4-BE49-F238E27FC236}">
                <a16:creationId xmlns:a16="http://schemas.microsoft.com/office/drawing/2014/main" id="{5C0C0F61-B6E0-44BD-87B7-90EE0C173092}"/>
              </a:ext>
            </a:extLst>
          </p:cNvPr>
          <p:cNvSpPr>
            <a:spLocks/>
          </p:cNvSpPr>
          <p:nvPr/>
        </p:nvSpPr>
        <p:spPr bwMode="auto">
          <a:xfrm>
            <a:off x="9753601" y="3893200"/>
            <a:ext cx="495300" cy="406400"/>
          </a:xfrm>
          <a:custGeom>
            <a:avLst/>
            <a:gdLst>
              <a:gd name="T0" fmla="*/ 2147483647 w 248"/>
              <a:gd name="T1" fmla="*/ 2147483647 h 144"/>
              <a:gd name="T2" fmla="*/ 2147483647 w 248"/>
              <a:gd name="T3" fmla="*/ 0 h 144"/>
              <a:gd name="T4" fmla="*/ 2147483647 w 248"/>
              <a:gd name="T5" fmla="*/ 2147483647 h 144"/>
              <a:gd name="T6" fmla="*/ 0 w 248"/>
              <a:gd name="T7" fmla="*/ 2147483647 h 144"/>
              <a:gd name="T8" fmla="*/ 2147483647 w 248"/>
              <a:gd name="T9" fmla="*/ 2147483647 h 144"/>
              <a:gd name="T10" fmla="*/ 0 60000 65536"/>
              <a:gd name="T11" fmla="*/ 0 60000 65536"/>
              <a:gd name="T12" fmla="*/ 0 60000 65536"/>
              <a:gd name="T13" fmla="*/ 0 60000 65536"/>
              <a:gd name="T14" fmla="*/ 0 60000 65536"/>
              <a:gd name="T15" fmla="*/ 0 w 248"/>
              <a:gd name="T16" fmla="*/ 0 h 144"/>
              <a:gd name="T17" fmla="*/ 248 w 248"/>
              <a:gd name="T18" fmla="*/ 144 h 144"/>
            </a:gdLst>
            <a:ahLst/>
            <a:cxnLst>
              <a:cxn ang="T10">
                <a:pos x="T0" y="T1"/>
              </a:cxn>
              <a:cxn ang="T11">
                <a:pos x="T2" y="T3"/>
              </a:cxn>
              <a:cxn ang="T12">
                <a:pos x="T4" y="T5"/>
              </a:cxn>
              <a:cxn ang="T13">
                <a:pos x="T6" y="T7"/>
              </a:cxn>
              <a:cxn ang="T14">
                <a:pos x="T8" y="T9"/>
              </a:cxn>
            </a:cxnLst>
            <a:rect l="T15" t="T16" r="T17" b="T18"/>
            <a:pathLst>
              <a:path w="248" h="144">
                <a:moveTo>
                  <a:pt x="77" y="144"/>
                </a:moveTo>
                <a:lnTo>
                  <a:pt x="248" y="0"/>
                </a:lnTo>
                <a:lnTo>
                  <a:pt x="86" y="94"/>
                </a:lnTo>
                <a:lnTo>
                  <a:pt x="0" y="51"/>
                </a:lnTo>
                <a:lnTo>
                  <a:pt x="77" y="144"/>
                </a:lnTo>
                <a:close/>
              </a:path>
            </a:pathLst>
          </a:custGeom>
          <a:solidFill>
            <a:srgbClr val="008000"/>
          </a:solidFill>
          <a:ln w="9525">
            <a:solidFill>
              <a:schemeClr val="tx1"/>
            </a:solidFill>
            <a:round/>
            <a:headEnd/>
            <a:tailEnd/>
          </a:ln>
        </p:spPr>
        <p:txBody>
          <a:bodyPr lIns="91439" tIns="45719" rIns="91439" bIns="45719"/>
          <a:lstStyle/>
          <a:p>
            <a:endParaRPr lang="en-US" sz="2400"/>
          </a:p>
        </p:txBody>
      </p:sp>
    </p:spTree>
    <p:extLst>
      <p:ext uri="{BB962C8B-B14F-4D97-AF65-F5344CB8AC3E}">
        <p14:creationId xmlns:p14="http://schemas.microsoft.com/office/powerpoint/2010/main" val="95475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C6A2-4780-490E-84E8-AFB1E9AE5862}"/>
              </a:ext>
            </a:extLst>
          </p:cNvPr>
          <p:cNvSpPr>
            <a:spLocks noGrp="1"/>
          </p:cNvSpPr>
          <p:nvPr>
            <p:ph type="title"/>
          </p:nvPr>
        </p:nvSpPr>
        <p:spPr/>
        <p:txBody>
          <a:bodyPr/>
          <a:lstStyle/>
          <a:p>
            <a:r>
              <a:rPr lang="en-US" dirty="0"/>
              <a:t>Knowledge-based Systems</a:t>
            </a:r>
          </a:p>
        </p:txBody>
      </p:sp>
      <p:sp>
        <p:nvSpPr>
          <p:cNvPr id="3" name="Content Placeholder 2">
            <a:extLst>
              <a:ext uri="{FF2B5EF4-FFF2-40B4-BE49-F238E27FC236}">
                <a16:creationId xmlns:a16="http://schemas.microsoft.com/office/drawing/2014/main" id="{2E452AA2-44E6-4E63-9E3D-02934D57D06B}"/>
              </a:ext>
            </a:extLst>
          </p:cNvPr>
          <p:cNvSpPr>
            <a:spLocks noGrp="1"/>
          </p:cNvSpPr>
          <p:nvPr>
            <p:ph idx="1"/>
          </p:nvPr>
        </p:nvSpPr>
        <p:spPr>
          <a:xfrm>
            <a:off x="552099" y="1113178"/>
            <a:ext cx="10515600" cy="5193025"/>
          </a:xfrm>
        </p:spPr>
        <p:txBody>
          <a:bodyPr/>
          <a:lstStyle/>
          <a:p>
            <a:r>
              <a:rPr lang="en-US" dirty="0"/>
              <a:t>Write programs that simulate how people do it.</a:t>
            </a:r>
          </a:p>
          <a:p>
            <a:endParaRPr lang="en-US" sz="1100" u="sng" dirty="0"/>
          </a:p>
          <a:p>
            <a:r>
              <a:rPr lang="en-US" dirty="0">
                <a:solidFill>
                  <a:schemeClr val="tx1"/>
                </a:solidFill>
              </a:rPr>
              <a:t>Problems:</a:t>
            </a:r>
          </a:p>
          <a:p>
            <a:pPr marL="457200" lvl="0" indent="-457200">
              <a:buFont typeface="Wingdings" panose="05000000000000000000" pitchFamily="2" charset="2"/>
              <a:buChar char="§"/>
            </a:pPr>
            <a:r>
              <a:rPr lang="en-US" dirty="0"/>
              <a:t>Will never get better than a person</a:t>
            </a:r>
          </a:p>
          <a:p>
            <a:pPr marL="457200" lvl="0" indent="-457200">
              <a:buFont typeface="Wingdings" panose="05000000000000000000" pitchFamily="2" charset="2"/>
              <a:buChar char="§"/>
            </a:pPr>
            <a:r>
              <a:rPr lang="en-US" dirty="0"/>
              <a:t>Requires deep introspection</a:t>
            </a:r>
          </a:p>
          <a:p>
            <a:pPr marL="457200" lvl="0" indent="-457200">
              <a:buFont typeface="Wingdings" panose="05000000000000000000" pitchFamily="2" charset="2"/>
              <a:buChar char="§"/>
            </a:pPr>
            <a:r>
              <a:rPr lang="en-US" dirty="0"/>
              <a:t>Sometimes requires experts (“expert systems”, “knowledge elicitation”)</a:t>
            </a:r>
          </a:p>
          <a:p>
            <a:pPr marL="457200" lvl="0" indent="-457200">
              <a:buFont typeface="Wingdings" panose="05000000000000000000" pitchFamily="2" charset="2"/>
              <a:buChar char="§"/>
            </a:pPr>
            <a:r>
              <a:rPr lang="en-US" dirty="0"/>
              <a:t>Often, we don’t know how we do things (e.g. ride bicycle)</a:t>
            </a:r>
          </a:p>
          <a:p>
            <a:pPr lvl="3"/>
            <a:r>
              <a:rPr lang="en-US" sz="2400" dirty="0"/>
              <a:t>Difference between knowing and knowing-how-we-know</a:t>
            </a:r>
          </a:p>
          <a:p>
            <a:pPr marL="457200" lvl="0" indent="-457200">
              <a:buFont typeface="Wingdings" panose="05000000000000000000" pitchFamily="2" charset="2"/>
              <a:buChar char="§"/>
            </a:pPr>
            <a:r>
              <a:rPr lang="en-US" dirty="0"/>
              <a:t>Sometimes we </a:t>
            </a:r>
            <a:r>
              <a:rPr lang="en-US" i="1" dirty="0"/>
              <a:t>think </a:t>
            </a:r>
            <a:r>
              <a:rPr lang="en-US" dirty="0"/>
              <a:t>we know, but we’re wrong</a:t>
            </a:r>
          </a:p>
          <a:p>
            <a:endParaRPr lang="en-US" dirty="0"/>
          </a:p>
          <a:p>
            <a:endParaRPr lang="en-US" dirty="0"/>
          </a:p>
        </p:txBody>
      </p:sp>
      <p:sp>
        <p:nvSpPr>
          <p:cNvPr id="5" name="TextBox 4">
            <a:extLst>
              <a:ext uri="{FF2B5EF4-FFF2-40B4-BE49-F238E27FC236}">
                <a16:creationId xmlns:a16="http://schemas.microsoft.com/office/drawing/2014/main" id="{1FCDBCF9-4A9C-48B9-B0A3-F318E3DA2DE3}"/>
              </a:ext>
            </a:extLst>
          </p:cNvPr>
          <p:cNvSpPr txBox="1"/>
          <p:nvPr/>
        </p:nvSpPr>
        <p:spPr>
          <a:xfrm>
            <a:off x="552099" y="6456234"/>
            <a:ext cx="2742802" cy="338554"/>
          </a:xfrm>
          <a:prstGeom prst="rect">
            <a:avLst/>
          </a:prstGeom>
          <a:noFill/>
        </p:spPr>
        <p:txBody>
          <a:bodyPr wrap="none" rtlCol="0">
            <a:spAutoFit/>
          </a:bodyPr>
          <a:lstStyle/>
          <a:p>
            <a:r>
              <a:rPr lang="en-US" sz="1600" dirty="0">
                <a:solidFill>
                  <a:schemeClr val="bg1">
                    <a:lumMod val="50000"/>
                  </a:schemeClr>
                </a:solidFill>
              </a:rPr>
              <a:t>Slide: CMU ML, Roni Rosenfeld</a:t>
            </a:r>
          </a:p>
        </p:txBody>
      </p:sp>
    </p:spTree>
    <p:extLst>
      <p:ext uri="{BB962C8B-B14F-4D97-AF65-F5344CB8AC3E}">
        <p14:creationId xmlns:p14="http://schemas.microsoft.com/office/powerpoint/2010/main" val="1225525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5-03-04 at 3.57.07 AM.png"/>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13295" y="2788043"/>
            <a:ext cx="9652000" cy="3384157"/>
          </a:xfrm>
          <a:prstGeom prst="rect">
            <a:avLst/>
          </a:prstGeom>
        </p:spPr>
      </p:pic>
      <p:pic>
        <p:nvPicPr>
          <p:cNvPr id="28" name="Picture 27" descr="Screen Shot 2015-03-04 at 3.57.37 AM.pn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113295" y="2791969"/>
            <a:ext cx="9656064" cy="3464449"/>
          </a:xfrm>
          <a:prstGeom prst="rect">
            <a:avLst/>
          </a:prstGeom>
        </p:spPr>
      </p:pic>
      <p:sp>
        <p:nvSpPr>
          <p:cNvPr id="1027" name="Rectangle 2"/>
          <p:cNvSpPr>
            <a:spLocks noGrp="1" noChangeArrowheads="1"/>
          </p:cNvSpPr>
          <p:nvPr>
            <p:ph type="title"/>
          </p:nvPr>
        </p:nvSpPr>
        <p:spPr/>
        <p:txBody>
          <a:bodyPr/>
          <a:lstStyle/>
          <a:p>
            <a:pPr eaLnBrk="1" hangingPunct="1"/>
            <a:r>
              <a:rPr lang="en-US" dirty="0">
                <a:solidFill>
                  <a:schemeClr val="tx1"/>
                </a:solidFill>
                <a:latin typeface="Calibri"/>
                <a:cs typeface="Calibri"/>
              </a:rPr>
              <a:t>A Brief History of AI</a:t>
            </a:r>
          </a:p>
        </p:txBody>
      </p:sp>
      <p:sp>
        <p:nvSpPr>
          <p:cNvPr id="15" name="Rectangle 14"/>
          <p:cNvSpPr/>
          <p:nvPr/>
        </p:nvSpPr>
        <p:spPr>
          <a:xfrm>
            <a:off x="9038095" y="3617336"/>
            <a:ext cx="1689100" cy="24532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p:cNvSpPr/>
          <p:nvPr/>
        </p:nvSpPr>
        <p:spPr>
          <a:xfrm>
            <a:off x="8733296" y="4248121"/>
            <a:ext cx="2137905" cy="748795"/>
          </a:xfrm>
          <a:prstGeom prst="rect">
            <a:avLst/>
          </a:prstGeom>
          <a:noFill/>
        </p:spPr>
        <p:txBody>
          <a:bodyPr wrap="square">
            <a:spAutoFit/>
          </a:bodyPr>
          <a:lstStyle/>
          <a:p>
            <a:pPr algn="ctr"/>
            <a:r>
              <a:rPr lang="en-US" sz="2133" dirty="0">
                <a:solidFill>
                  <a:srgbClr val="0000FF"/>
                </a:solidFill>
                <a:latin typeface="Calibri"/>
                <a:cs typeface="Calibri"/>
              </a:rPr>
              <a:t>artificial intelligence</a:t>
            </a:r>
          </a:p>
        </p:txBody>
      </p:sp>
      <p:sp>
        <p:nvSpPr>
          <p:cNvPr id="17" name="Rectangle 16"/>
          <p:cNvSpPr/>
          <p:nvPr/>
        </p:nvSpPr>
        <p:spPr>
          <a:xfrm>
            <a:off x="8733296" y="5461000"/>
            <a:ext cx="2137905" cy="420564"/>
          </a:xfrm>
          <a:prstGeom prst="rect">
            <a:avLst/>
          </a:prstGeom>
          <a:noFill/>
        </p:spPr>
        <p:txBody>
          <a:bodyPr wrap="square">
            <a:spAutoFit/>
          </a:bodyPr>
          <a:lstStyle/>
          <a:p>
            <a:pPr algn="ctr"/>
            <a:r>
              <a:rPr lang="en-US" sz="2133" dirty="0">
                <a:solidFill>
                  <a:srgbClr val="FF0000"/>
                </a:solidFill>
                <a:latin typeface="Calibri"/>
                <a:cs typeface="Calibri"/>
              </a:rPr>
              <a:t>formal logic</a:t>
            </a:r>
          </a:p>
        </p:txBody>
      </p:sp>
      <p:sp>
        <p:nvSpPr>
          <p:cNvPr id="18" name="Rectangle 17"/>
          <p:cNvSpPr/>
          <p:nvPr/>
        </p:nvSpPr>
        <p:spPr>
          <a:xfrm>
            <a:off x="2438400" y="6273800"/>
            <a:ext cx="7239000" cy="420564"/>
          </a:xfrm>
          <a:prstGeom prst="rect">
            <a:avLst/>
          </a:prstGeom>
          <a:noFill/>
        </p:spPr>
        <p:txBody>
          <a:bodyPr wrap="square">
            <a:spAutoFit/>
          </a:bodyPr>
          <a:lstStyle/>
          <a:p>
            <a:pPr algn="ctr"/>
            <a:r>
              <a:rPr lang="en-US" sz="2133" dirty="0">
                <a:latin typeface="Calibri"/>
                <a:cs typeface="Calibri"/>
              </a:rPr>
              <a:t>https://</a:t>
            </a:r>
            <a:r>
              <a:rPr lang="en-US" sz="2133" dirty="0" err="1">
                <a:latin typeface="Calibri"/>
                <a:cs typeface="Calibri"/>
              </a:rPr>
              <a:t>books.google.com</a:t>
            </a:r>
            <a:r>
              <a:rPr lang="en-US" sz="2133" dirty="0">
                <a:latin typeface="Calibri"/>
                <a:cs typeface="Calibri"/>
              </a:rPr>
              <a:t>/</a:t>
            </a:r>
            <a:r>
              <a:rPr lang="en-US" sz="2133" dirty="0" err="1">
                <a:latin typeface="Calibri"/>
                <a:cs typeface="Calibri"/>
              </a:rPr>
              <a:t>ngrams</a:t>
            </a:r>
            <a:endParaRPr lang="en-US" sz="2133" dirty="0">
              <a:latin typeface="Calibri"/>
              <a:cs typeface="Calibri"/>
            </a:endParaRPr>
          </a:p>
        </p:txBody>
      </p:sp>
      <p:sp>
        <p:nvSpPr>
          <p:cNvPr id="19" name="Left Brace 18"/>
          <p:cNvSpPr/>
          <p:nvPr/>
        </p:nvSpPr>
        <p:spPr>
          <a:xfrm rot="5400000">
            <a:off x="3923567" y="1709549"/>
            <a:ext cx="331523" cy="2091267"/>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0" name="Rectangle 19"/>
          <p:cNvSpPr/>
          <p:nvPr/>
        </p:nvSpPr>
        <p:spPr>
          <a:xfrm>
            <a:off x="3043696" y="1498600"/>
            <a:ext cx="2133600" cy="1077026"/>
          </a:xfrm>
          <a:prstGeom prst="rect">
            <a:avLst/>
          </a:prstGeom>
          <a:noFill/>
        </p:spPr>
        <p:txBody>
          <a:bodyPr wrap="square">
            <a:spAutoFit/>
          </a:bodyPr>
          <a:lstStyle/>
          <a:p>
            <a:pPr algn="ctr"/>
            <a:r>
              <a:rPr lang="en-US" sz="2133" dirty="0">
                <a:solidFill>
                  <a:srgbClr val="000000"/>
                </a:solidFill>
                <a:latin typeface="Calibri"/>
                <a:cs typeface="Calibri"/>
              </a:rPr>
              <a:t>AI</a:t>
            </a:r>
          </a:p>
          <a:p>
            <a:pPr algn="ctr"/>
            <a:r>
              <a:rPr lang="en-US" sz="2133" dirty="0">
                <a:solidFill>
                  <a:srgbClr val="000000"/>
                </a:solidFill>
                <a:latin typeface="Calibri"/>
                <a:cs typeface="Calibri"/>
              </a:rPr>
              <a:t>Excitement!</a:t>
            </a:r>
          </a:p>
          <a:p>
            <a:pPr algn="ctr"/>
            <a:r>
              <a:rPr lang="en-US" sz="2133" dirty="0">
                <a:solidFill>
                  <a:srgbClr val="000000"/>
                </a:solidFill>
                <a:latin typeface="Calibri"/>
                <a:cs typeface="Calibri"/>
              </a:rPr>
              <a:t>1950-1970</a:t>
            </a:r>
          </a:p>
        </p:txBody>
      </p:sp>
      <p:sp>
        <p:nvSpPr>
          <p:cNvPr id="21" name="Left Brace 20"/>
          <p:cNvSpPr/>
          <p:nvPr/>
        </p:nvSpPr>
        <p:spPr>
          <a:xfrm rot="5400000">
            <a:off x="6027533" y="1739183"/>
            <a:ext cx="331523" cy="2032000"/>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2" name="Rectangle 21"/>
          <p:cNvSpPr/>
          <p:nvPr/>
        </p:nvSpPr>
        <p:spPr>
          <a:xfrm>
            <a:off x="5172990" y="1179909"/>
            <a:ext cx="2036305" cy="1405256"/>
          </a:xfrm>
          <a:prstGeom prst="rect">
            <a:avLst/>
          </a:prstGeom>
          <a:noFill/>
        </p:spPr>
        <p:txBody>
          <a:bodyPr wrap="square">
            <a:spAutoFit/>
          </a:bodyPr>
          <a:lstStyle/>
          <a:p>
            <a:pPr algn="ctr"/>
            <a:r>
              <a:rPr lang="en-US" sz="2133" dirty="0">
                <a:solidFill>
                  <a:srgbClr val="000000"/>
                </a:solidFill>
                <a:latin typeface="Calibri"/>
                <a:cs typeface="Calibri"/>
              </a:rPr>
              <a:t>Knowledge Based</a:t>
            </a:r>
          </a:p>
          <a:p>
            <a:pPr algn="ctr"/>
            <a:r>
              <a:rPr lang="en-US" sz="2133" dirty="0">
                <a:solidFill>
                  <a:srgbClr val="000000"/>
                </a:solidFill>
                <a:latin typeface="Calibri"/>
                <a:cs typeface="Calibri"/>
              </a:rPr>
              <a:t>Systems</a:t>
            </a:r>
          </a:p>
          <a:p>
            <a:pPr algn="ctr"/>
            <a:r>
              <a:rPr lang="en-US" sz="2133" dirty="0">
                <a:solidFill>
                  <a:srgbClr val="000000"/>
                </a:solidFill>
                <a:latin typeface="Calibri"/>
                <a:cs typeface="Calibri"/>
              </a:rPr>
              <a:t>1970-1990</a:t>
            </a:r>
          </a:p>
        </p:txBody>
      </p:sp>
      <p:sp>
        <p:nvSpPr>
          <p:cNvPr id="23" name="Rectangle 22"/>
          <p:cNvSpPr/>
          <p:nvPr/>
        </p:nvSpPr>
        <p:spPr>
          <a:xfrm>
            <a:off x="8839200" y="4851401"/>
            <a:ext cx="1930400" cy="748795"/>
          </a:xfrm>
          <a:prstGeom prst="rect">
            <a:avLst/>
          </a:prstGeom>
          <a:noFill/>
        </p:spPr>
        <p:txBody>
          <a:bodyPr wrap="square">
            <a:spAutoFit/>
          </a:bodyPr>
          <a:lstStyle/>
          <a:p>
            <a:pPr algn="ctr"/>
            <a:r>
              <a:rPr lang="en-US" sz="2133" dirty="0">
                <a:solidFill>
                  <a:srgbClr val="008000"/>
                </a:solidFill>
                <a:latin typeface="Calibri"/>
                <a:cs typeface="Calibri"/>
              </a:rPr>
              <a:t>machine learning</a:t>
            </a:r>
          </a:p>
        </p:txBody>
      </p:sp>
      <p:sp>
        <p:nvSpPr>
          <p:cNvPr id="25" name="Rectangle 24"/>
          <p:cNvSpPr/>
          <p:nvPr/>
        </p:nvSpPr>
        <p:spPr>
          <a:xfrm>
            <a:off x="7209295" y="1508204"/>
            <a:ext cx="1930400" cy="1077026"/>
          </a:xfrm>
          <a:prstGeom prst="rect">
            <a:avLst/>
          </a:prstGeom>
          <a:noFill/>
        </p:spPr>
        <p:txBody>
          <a:bodyPr wrap="square">
            <a:spAutoFit/>
          </a:bodyPr>
          <a:lstStyle/>
          <a:p>
            <a:pPr algn="ctr"/>
            <a:r>
              <a:rPr lang="en-US" sz="2133" dirty="0">
                <a:solidFill>
                  <a:srgbClr val="000000"/>
                </a:solidFill>
                <a:latin typeface="Calibri"/>
                <a:cs typeface="Calibri"/>
              </a:rPr>
              <a:t>Statistical Approaches</a:t>
            </a:r>
          </a:p>
          <a:p>
            <a:pPr algn="ctr"/>
            <a:r>
              <a:rPr lang="en-US" sz="2133" dirty="0">
                <a:solidFill>
                  <a:srgbClr val="000000"/>
                </a:solidFill>
                <a:latin typeface="Calibri"/>
                <a:cs typeface="Calibri"/>
              </a:rPr>
              <a:t>1990--</a:t>
            </a:r>
          </a:p>
        </p:txBody>
      </p:sp>
      <p:sp>
        <p:nvSpPr>
          <p:cNvPr id="27" name="Left Brace 26"/>
          <p:cNvSpPr/>
          <p:nvPr/>
        </p:nvSpPr>
        <p:spPr>
          <a:xfrm rot="5400000">
            <a:off x="7957933" y="1867561"/>
            <a:ext cx="331523" cy="1828800"/>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295836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C6A2-4780-490E-84E8-AFB1E9AE5862}"/>
              </a:ext>
            </a:extLst>
          </p:cNvPr>
          <p:cNvSpPr>
            <a:spLocks noGrp="1"/>
          </p:cNvSpPr>
          <p:nvPr>
            <p:ph type="title"/>
          </p:nvPr>
        </p:nvSpPr>
        <p:spPr/>
        <p:txBody>
          <a:bodyPr/>
          <a:lstStyle/>
          <a:p>
            <a:r>
              <a:rPr lang="en-US" dirty="0"/>
              <a:t>Statistical Methods</a:t>
            </a:r>
          </a:p>
        </p:txBody>
      </p:sp>
      <p:sp>
        <p:nvSpPr>
          <p:cNvPr id="3" name="Content Placeholder 2">
            <a:extLst>
              <a:ext uri="{FF2B5EF4-FFF2-40B4-BE49-F238E27FC236}">
                <a16:creationId xmlns:a16="http://schemas.microsoft.com/office/drawing/2014/main" id="{2E452AA2-44E6-4E63-9E3D-02934D57D06B}"/>
              </a:ext>
            </a:extLst>
          </p:cNvPr>
          <p:cNvSpPr>
            <a:spLocks noGrp="1"/>
          </p:cNvSpPr>
          <p:nvPr>
            <p:ph idx="1"/>
          </p:nvPr>
        </p:nvSpPr>
        <p:spPr>
          <a:xfrm>
            <a:off x="552099" y="1113178"/>
            <a:ext cx="10515600" cy="5193025"/>
          </a:xfrm>
        </p:spPr>
        <p:txBody>
          <a:bodyPr/>
          <a:lstStyle/>
          <a:p>
            <a:r>
              <a:rPr lang="en-US" dirty="0"/>
              <a:t>Write programs that learn the task from examples</a:t>
            </a:r>
          </a:p>
          <a:p>
            <a:endParaRPr lang="en-US" dirty="0"/>
          </a:p>
          <a:p>
            <a:r>
              <a:rPr lang="en-US" dirty="0"/>
              <a:t>+ You don’t need to know how to do it yourself</a:t>
            </a:r>
          </a:p>
          <a:p>
            <a:r>
              <a:rPr lang="en-US" dirty="0"/>
              <a:t>+ Performance (should) improve with more examples</a:t>
            </a:r>
          </a:p>
          <a:p>
            <a:endParaRPr lang="en-US" dirty="0"/>
          </a:p>
          <a:p>
            <a:r>
              <a:rPr lang="en-US" dirty="0"/>
              <a:t>But:</a:t>
            </a:r>
          </a:p>
          <a:p>
            <a:r>
              <a:rPr lang="en-US" dirty="0"/>
              <a:t>- Need lots of examples!</a:t>
            </a:r>
          </a:p>
          <a:p>
            <a:r>
              <a:rPr lang="en-US" dirty="0"/>
              <a:t>- When it finally works, you may not understand how</a:t>
            </a:r>
          </a:p>
          <a:p>
            <a:endParaRPr lang="en-US" dirty="0"/>
          </a:p>
          <a:p>
            <a:endParaRPr lang="en-US" dirty="0"/>
          </a:p>
        </p:txBody>
      </p:sp>
      <p:sp>
        <p:nvSpPr>
          <p:cNvPr id="5" name="TextBox 4">
            <a:extLst>
              <a:ext uri="{FF2B5EF4-FFF2-40B4-BE49-F238E27FC236}">
                <a16:creationId xmlns:a16="http://schemas.microsoft.com/office/drawing/2014/main" id="{10A65D70-EAB4-48F4-98F6-BB76B0454282}"/>
              </a:ext>
            </a:extLst>
          </p:cNvPr>
          <p:cNvSpPr txBox="1"/>
          <p:nvPr/>
        </p:nvSpPr>
        <p:spPr>
          <a:xfrm>
            <a:off x="552099" y="6456234"/>
            <a:ext cx="2742802" cy="338554"/>
          </a:xfrm>
          <a:prstGeom prst="rect">
            <a:avLst/>
          </a:prstGeom>
          <a:noFill/>
        </p:spPr>
        <p:txBody>
          <a:bodyPr wrap="none" rtlCol="0">
            <a:spAutoFit/>
          </a:bodyPr>
          <a:lstStyle/>
          <a:p>
            <a:r>
              <a:rPr lang="en-US" sz="1600" dirty="0">
                <a:solidFill>
                  <a:schemeClr val="bg1">
                    <a:lumMod val="50000"/>
                  </a:schemeClr>
                </a:solidFill>
              </a:rPr>
              <a:t>Slide: CMU ML, Roni Rosenfeld</a:t>
            </a:r>
          </a:p>
        </p:txBody>
      </p:sp>
    </p:spTree>
    <p:extLst>
      <p:ext uri="{BB962C8B-B14F-4D97-AF65-F5344CB8AC3E}">
        <p14:creationId xmlns:p14="http://schemas.microsoft.com/office/powerpoint/2010/main" val="330500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5-03-04 at 3.57.07 AM.png"/>
          <p:cNvPicPr>
            <a:picLocks noChangeAspect="1"/>
          </p:cNvPicPr>
          <p:nvPr/>
        </p:nvPicPr>
        <p:blipFill>
          <a:blip r:embed="rId3">
            <a:alphaModFix/>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113295" y="2788043"/>
            <a:ext cx="9652000" cy="3384157"/>
          </a:xfrm>
          <a:prstGeom prst="rect">
            <a:avLst/>
          </a:prstGeom>
        </p:spPr>
      </p:pic>
      <p:pic>
        <p:nvPicPr>
          <p:cNvPr id="28" name="Picture 27" descr="Screen Shot 2015-03-04 at 3.57.37 AM.png"/>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1113295" y="2791969"/>
            <a:ext cx="9656064" cy="3464449"/>
          </a:xfrm>
          <a:prstGeom prst="rect">
            <a:avLst/>
          </a:prstGeom>
        </p:spPr>
      </p:pic>
      <p:sp>
        <p:nvSpPr>
          <p:cNvPr id="1027" name="Rectangle 2"/>
          <p:cNvSpPr>
            <a:spLocks noGrp="1" noChangeArrowheads="1"/>
          </p:cNvSpPr>
          <p:nvPr>
            <p:ph type="title"/>
          </p:nvPr>
        </p:nvSpPr>
        <p:spPr/>
        <p:txBody>
          <a:bodyPr/>
          <a:lstStyle/>
          <a:p>
            <a:pPr eaLnBrk="1" hangingPunct="1"/>
            <a:r>
              <a:rPr lang="en-US" dirty="0">
                <a:solidFill>
                  <a:schemeClr val="tx1"/>
                </a:solidFill>
                <a:latin typeface="Calibri"/>
                <a:cs typeface="Calibri"/>
              </a:rPr>
              <a:t>A Brief History of AI</a:t>
            </a:r>
          </a:p>
        </p:txBody>
      </p:sp>
      <p:sp>
        <p:nvSpPr>
          <p:cNvPr id="15" name="Rectangle 14"/>
          <p:cNvSpPr/>
          <p:nvPr/>
        </p:nvSpPr>
        <p:spPr>
          <a:xfrm>
            <a:off x="9038095" y="3617336"/>
            <a:ext cx="1689100" cy="24532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p:cNvSpPr/>
          <p:nvPr/>
        </p:nvSpPr>
        <p:spPr>
          <a:xfrm>
            <a:off x="8733296" y="4248121"/>
            <a:ext cx="2137905" cy="748795"/>
          </a:xfrm>
          <a:prstGeom prst="rect">
            <a:avLst/>
          </a:prstGeom>
          <a:noFill/>
        </p:spPr>
        <p:txBody>
          <a:bodyPr wrap="square">
            <a:spAutoFit/>
          </a:bodyPr>
          <a:lstStyle/>
          <a:p>
            <a:pPr algn="ctr"/>
            <a:r>
              <a:rPr lang="en-US" sz="2133" dirty="0">
                <a:solidFill>
                  <a:srgbClr val="0000FF"/>
                </a:solidFill>
                <a:latin typeface="Calibri"/>
                <a:cs typeface="Calibri"/>
              </a:rPr>
              <a:t>artificial intelligence</a:t>
            </a:r>
          </a:p>
        </p:txBody>
      </p:sp>
      <p:sp>
        <p:nvSpPr>
          <p:cNvPr id="17" name="Rectangle 16"/>
          <p:cNvSpPr/>
          <p:nvPr/>
        </p:nvSpPr>
        <p:spPr>
          <a:xfrm>
            <a:off x="8733296" y="5461000"/>
            <a:ext cx="2137905" cy="420564"/>
          </a:xfrm>
          <a:prstGeom prst="rect">
            <a:avLst/>
          </a:prstGeom>
          <a:noFill/>
        </p:spPr>
        <p:txBody>
          <a:bodyPr wrap="square">
            <a:spAutoFit/>
          </a:bodyPr>
          <a:lstStyle/>
          <a:p>
            <a:pPr algn="ctr"/>
            <a:r>
              <a:rPr lang="en-US" sz="2133" dirty="0">
                <a:solidFill>
                  <a:srgbClr val="FF0000"/>
                </a:solidFill>
                <a:latin typeface="Calibri"/>
                <a:cs typeface="Calibri"/>
              </a:rPr>
              <a:t>formal logic</a:t>
            </a:r>
          </a:p>
        </p:txBody>
      </p:sp>
      <p:sp>
        <p:nvSpPr>
          <p:cNvPr id="18" name="Rectangle 17"/>
          <p:cNvSpPr/>
          <p:nvPr/>
        </p:nvSpPr>
        <p:spPr>
          <a:xfrm>
            <a:off x="2438400" y="6273800"/>
            <a:ext cx="7239000" cy="420564"/>
          </a:xfrm>
          <a:prstGeom prst="rect">
            <a:avLst/>
          </a:prstGeom>
          <a:noFill/>
        </p:spPr>
        <p:txBody>
          <a:bodyPr wrap="square">
            <a:spAutoFit/>
          </a:bodyPr>
          <a:lstStyle/>
          <a:p>
            <a:pPr algn="ctr"/>
            <a:r>
              <a:rPr lang="en-US" sz="2133" dirty="0">
                <a:latin typeface="Calibri"/>
                <a:cs typeface="Calibri"/>
              </a:rPr>
              <a:t>https://</a:t>
            </a:r>
            <a:r>
              <a:rPr lang="en-US" sz="2133" dirty="0" err="1">
                <a:latin typeface="Calibri"/>
                <a:cs typeface="Calibri"/>
              </a:rPr>
              <a:t>books.google.com</a:t>
            </a:r>
            <a:r>
              <a:rPr lang="en-US" sz="2133" dirty="0">
                <a:latin typeface="Calibri"/>
                <a:cs typeface="Calibri"/>
              </a:rPr>
              <a:t>/</a:t>
            </a:r>
            <a:r>
              <a:rPr lang="en-US" sz="2133" dirty="0" err="1">
                <a:latin typeface="Calibri"/>
                <a:cs typeface="Calibri"/>
              </a:rPr>
              <a:t>ngrams</a:t>
            </a:r>
            <a:endParaRPr lang="en-US" sz="2133" dirty="0">
              <a:latin typeface="Calibri"/>
              <a:cs typeface="Calibri"/>
            </a:endParaRPr>
          </a:p>
        </p:txBody>
      </p:sp>
      <p:sp>
        <p:nvSpPr>
          <p:cNvPr id="19" name="Left Brace 18"/>
          <p:cNvSpPr/>
          <p:nvPr/>
        </p:nvSpPr>
        <p:spPr>
          <a:xfrm rot="5400000">
            <a:off x="3923567" y="1709549"/>
            <a:ext cx="331523" cy="2091267"/>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0" name="Rectangle 19"/>
          <p:cNvSpPr/>
          <p:nvPr/>
        </p:nvSpPr>
        <p:spPr>
          <a:xfrm>
            <a:off x="3043696" y="1498600"/>
            <a:ext cx="2133600" cy="1077026"/>
          </a:xfrm>
          <a:prstGeom prst="rect">
            <a:avLst/>
          </a:prstGeom>
          <a:noFill/>
        </p:spPr>
        <p:txBody>
          <a:bodyPr wrap="square">
            <a:spAutoFit/>
          </a:bodyPr>
          <a:lstStyle/>
          <a:p>
            <a:pPr algn="ctr"/>
            <a:r>
              <a:rPr lang="en-US" sz="2133" dirty="0">
                <a:solidFill>
                  <a:srgbClr val="000000"/>
                </a:solidFill>
                <a:latin typeface="Calibri"/>
                <a:cs typeface="Calibri"/>
              </a:rPr>
              <a:t>AI</a:t>
            </a:r>
          </a:p>
          <a:p>
            <a:pPr algn="ctr"/>
            <a:r>
              <a:rPr lang="en-US" sz="2133" dirty="0">
                <a:solidFill>
                  <a:srgbClr val="000000"/>
                </a:solidFill>
                <a:latin typeface="Calibri"/>
                <a:cs typeface="Calibri"/>
              </a:rPr>
              <a:t>Excitement!</a:t>
            </a:r>
          </a:p>
          <a:p>
            <a:pPr algn="ctr"/>
            <a:r>
              <a:rPr lang="en-US" sz="2133" dirty="0">
                <a:solidFill>
                  <a:srgbClr val="000000"/>
                </a:solidFill>
                <a:latin typeface="Calibri"/>
                <a:cs typeface="Calibri"/>
              </a:rPr>
              <a:t>1950-1970</a:t>
            </a:r>
          </a:p>
        </p:txBody>
      </p:sp>
      <p:sp>
        <p:nvSpPr>
          <p:cNvPr id="21" name="Left Brace 20"/>
          <p:cNvSpPr/>
          <p:nvPr/>
        </p:nvSpPr>
        <p:spPr>
          <a:xfrm rot="5400000">
            <a:off x="6027533" y="1739183"/>
            <a:ext cx="331523" cy="2032000"/>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22" name="Rectangle 21"/>
          <p:cNvSpPr/>
          <p:nvPr/>
        </p:nvSpPr>
        <p:spPr>
          <a:xfrm>
            <a:off x="5172990" y="1179909"/>
            <a:ext cx="2036305" cy="1405256"/>
          </a:xfrm>
          <a:prstGeom prst="rect">
            <a:avLst/>
          </a:prstGeom>
          <a:noFill/>
        </p:spPr>
        <p:txBody>
          <a:bodyPr wrap="square">
            <a:spAutoFit/>
          </a:bodyPr>
          <a:lstStyle/>
          <a:p>
            <a:pPr algn="ctr"/>
            <a:r>
              <a:rPr lang="en-US" sz="2133" dirty="0">
                <a:solidFill>
                  <a:srgbClr val="000000"/>
                </a:solidFill>
                <a:latin typeface="Calibri"/>
                <a:cs typeface="Calibri"/>
              </a:rPr>
              <a:t>Knowledge Based</a:t>
            </a:r>
          </a:p>
          <a:p>
            <a:pPr algn="ctr"/>
            <a:r>
              <a:rPr lang="en-US" sz="2133" dirty="0">
                <a:solidFill>
                  <a:srgbClr val="000000"/>
                </a:solidFill>
                <a:latin typeface="Calibri"/>
                <a:cs typeface="Calibri"/>
              </a:rPr>
              <a:t>Systems</a:t>
            </a:r>
          </a:p>
          <a:p>
            <a:pPr algn="ctr"/>
            <a:r>
              <a:rPr lang="en-US" sz="2133" dirty="0">
                <a:solidFill>
                  <a:srgbClr val="000000"/>
                </a:solidFill>
                <a:latin typeface="Calibri"/>
                <a:cs typeface="Calibri"/>
              </a:rPr>
              <a:t>1970-1990</a:t>
            </a:r>
          </a:p>
        </p:txBody>
      </p:sp>
      <p:sp>
        <p:nvSpPr>
          <p:cNvPr id="23" name="Rectangle 22"/>
          <p:cNvSpPr/>
          <p:nvPr/>
        </p:nvSpPr>
        <p:spPr>
          <a:xfrm>
            <a:off x="8839200" y="4851401"/>
            <a:ext cx="1930400" cy="748795"/>
          </a:xfrm>
          <a:prstGeom prst="rect">
            <a:avLst/>
          </a:prstGeom>
          <a:noFill/>
        </p:spPr>
        <p:txBody>
          <a:bodyPr wrap="square">
            <a:spAutoFit/>
          </a:bodyPr>
          <a:lstStyle/>
          <a:p>
            <a:pPr algn="ctr"/>
            <a:r>
              <a:rPr lang="en-US" sz="2133" dirty="0">
                <a:solidFill>
                  <a:srgbClr val="008000"/>
                </a:solidFill>
                <a:latin typeface="Calibri"/>
                <a:cs typeface="Calibri"/>
              </a:rPr>
              <a:t>machine learning</a:t>
            </a:r>
          </a:p>
        </p:txBody>
      </p:sp>
      <p:sp>
        <p:nvSpPr>
          <p:cNvPr id="25" name="Rectangle 24"/>
          <p:cNvSpPr/>
          <p:nvPr/>
        </p:nvSpPr>
        <p:spPr>
          <a:xfrm>
            <a:off x="7209295" y="1508204"/>
            <a:ext cx="1930400" cy="1077026"/>
          </a:xfrm>
          <a:prstGeom prst="rect">
            <a:avLst/>
          </a:prstGeom>
          <a:noFill/>
        </p:spPr>
        <p:txBody>
          <a:bodyPr wrap="square">
            <a:spAutoFit/>
          </a:bodyPr>
          <a:lstStyle/>
          <a:p>
            <a:pPr algn="ctr"/>
            <a:r>
              <a:rPr lang="en-US" sz="2133" dirty="0">
                <a:solidFill>
                  <a:srgbClr val="000000"/>
                </a:solidFill>
                <a:latin typeface="Calibri"/>
                <a:cs typeface="Calibri"/>
              </a:rPr>
              <a:t>Statistical Approaches</a:t>
            </a:r>
          </a:p>
          <a:p>
            <a:pPr algn="ctr"/>
            <a:r>
              <a:rPr lang="en-US" sz="2133" dirty="0">
                <a:solidFill>
                  <a:srgbClr val="000000"/>
                </a:solidFill>
                <a:latin typeface="Calibri"/>
                <a:cs typeface="Calibri"/>
              </a:rPr>
              <a:t>1990--</a:t>
            </a:r>
          </a:p>
        </p:txBody>
      </p:sp>
      <p:sp>
        <p:nvSpPr>
          <p:cNvPr id="27" name="Left Brace 26"/>
          <p:cNvSpPr/>
          <p:nvPr/>
        </p:nvSpPr>
        <p:spPr>
          <a:xfrm rot="5400000">
            <a:off x="7957933" y="1867561"/>
            <a:ext cx="331523" cy="1828800"/>
          </a:xfrm>
          <a:prstGeom prst="leftBrace">
            <a:avLst>
              <a:gd name="adj1" fmla="val 38093"/>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0" name="Rectangle 29"/>
          <p:cNvSpPr/>
          <p:nvPr/>
        </p:nvSpPr>
        <p:spPr>
          <a:xfrm>
            <a:off x="8123695" y="6070600"/>
            <a:ext cx="1930400" cy="420564"/>
          </a:xfrm>
          <a:prstGeom prst="rect">
            <a:avLst/>
          </a:prstGeom>
          <a:noFill/>
        </p:spPr>
        <p:txBody>
          <a:bodyPr wrap="square">
            <a:spAutoFit/>
          </a:bodyPr>
          <a:lstStyle/>
          <a:p>
            <a:pPr algn="ctr"/>
            <a:r>
              <a:rPr lang="en-US" sz="2133" dirty="0">
                <a:solidFill>
                  <a:srgbClr val="000000"/>
                </a:solidFill>
                <a:latin typeface="Calibri"/>
                <a:cs typeface="Calibri"/>
              </a:rPr>
              <a:t>2008</a:t>
            </a:r>
          </a:p>
        </p:txBody>
      </p:sp>
      <p:cxnSp>
        <p:nvCxnSpPr>
          <p:cNvPr id="34" name="Straight Connector 33"/>
          <p:cNvCxnSpPr/>
          <p:nvPr/>
        </p:nvCxnSpPr>
        <p:spPr>
          <a:xfrm>
            <a:off x="9038095" y="5969000"/>
            <a:ext cx="0" cy="203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93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a:solidFill>
                  <a:schemeClr val="tx1"/>
                </a:solidFill>
              </a:rPr>
              <a:t>A Brief History of AI</a:t>
            </a:r>
          </a:p>
        </p:txBody>
      </p:sp>
      <p:sp>
        <p:nvSpPr>
          <p:cNvPr id="569347" name="Rectangle 3"/>
          <p:cNvSpPr>
            <a:spLocks noGrp="1" noChangeArrowheads="1"/>
          </p:cNvSpPr>
          <p:nvPr>
            <p:ph type="body" idx="1"/>
          </p:nvPr>
        </p:nvSpPr>
        <p:spPr>
          <a:xfrm>
            <a:off x="552099" y="994942"/>
            <a:ext cx="6502400" cy="5618293"/>
          </a:xfrm>
        </p:spPr>
        <p:txBody>
          <a:bodyPr/>
          <a:lstStyle/>
          <a:p>
            <a:pPr eaLnBrk="1" hangingPunct="1">
              <a:lnSpc>
                <a:spcPct val="80000"/>
              </a:lnSpc>
            </a:pPr>
            <a:r>
              <a:rPr lang="en-US" sz="1867" dirty="0"/>
              <a:t>1940-1950: Early days</a:t>
            </a:r>
          </a:p>
          <a:p>
            <a:pPr lvl="1" eaLnBrk="1" hangingPunct="1">
              <a:lnSpc>
                <a:spcPct val="80000"/>
              </a:lnSpc>
            </a:pPr>
            <a:r>
              <a:rPr lang="en-US" sz="1600" dirty="0"/>
              <a:t>1943: McCulloch &amp; Pitts: Boolean circuit model of brain</a:t>
            </a:r>
          </a:p>
          <a:p>
            <a:pPr lvl="1" eaLnBrk="1" hangingPunct="1">
              <a:lnSpc>
                <a:spcPct val="80000"/>
              </a:lnSpc>
            </a:pPr>
            <a:r>
              <a:rPr lang="en-US" sz="1600" dirty="0"/>
              <a:t>1950: Turing's “Computing Machinery and Intelligence”</a:t>
            </a:r>
          </a:p>
          <a:p>
            <a:pPr lvl="1" eaLnBrk="1" hangingPunct="1">
              <a:lnSpc>
                <a:spcPct val="80000"/>
              </a:lnSpc>
            </a:pPr>
            <a:endParaRPr lang="en-US" sz="800" dirty="0"/>
          </a:p>
          <a:p>
            <a:pPr eaLnBrk="1" hangingPunct="1">
              <a:lnSpc>
                <a:spcPct val="80000"/>
              </a:lnSpc>
            </a:pPr>
            <a:r>
              <a:rPr lang="en-US" sz="1867" dirty="0"/>
              <a:t>1950—70: Excitement: Look, Ma, no hands!</a:t>
            </a:r>
          </a:p>
          <a:p>
            <a:pPr lvl="1" eaLnBrk="1" hangingPunct="1">
              <a:lnSpc>
                <a:spcPct val="80000"/>
              </a:lnSpc>
            </a:pPr>
            <a:r>
              <a:rPr lang="en-US" sz="1600" dirty="0"/>
              <a:t>1950s: Early AI programs, including Samuel's checkers program, Newell &amp; Simon's Logic Theorist, Gelernter's Geometry Engine</a:t>
            </a:r>
          </a:p>
          <a:p>
            <a:pPr lvl="1" eaLnBrk="1" hangingPunct="1">
              <a:lnSpc>
                <a:spcPct val="80000"/>
              </a:lnSpc>
            </a:pPr>
            <a:r>
              <a:rPr lang="en-US" sz="1600" dirty="0"/>
              <a:t>1956: Dartmouth meeting: “Artificial Intelligence” adopted</a:t>
            </a:r>
          </a:p>
          <a:p>
            <a:pPr marL="0" lvl="1" indent="0" eaLnBrk="1" hangingPunct="1">
              <a:lnSpc>
                <a:spcPct val="80000"/>
              </a:lnSpc>
              <a:buNone/>
            </a:pPr>
            <a:endParaRPr lang="en-US" sz="800" dirty="0"/>
          </a:p>
          <a:p>
            <a:pPr eaLnBrk="1" hangingPunct="1">
              <a:lnSpc>
                <a:spcPct val="80000"/>
              </a:lnSpc>
            </a:pPr>
            <a:r>
              <a:rPr lang="en-US" sz="1867" dirty="0"/>
              <a:t>1970—90: Knowledge-based approaches</a:t>
            </a:r>
          </a:p>
          <a:p>
            <a:pPr lvl="1" eaLnBrk="1" hangingPunct="1">
              <a:lnSpc>
                <a:spcPct val="80000"/>
              </a:lnSpc>
            </a:pPr>
            <a:r>
              <a:rPr lang="en-US" sz="1600" dirty="0"/>
              <a:t>1969—79: Early development of knowledge-based systems</a:t>
            </a:r>
          </a:p>
          <a:p>
            <a:pPr lvl="1" eaLnBrk="1" hangingPunct="1">
              <a:lnSpc>
                <a:spcPct val="80000"/>
              </a:lnSpc>
            </a:pPr>
            <a:r>
              <a:rPr lang="en-US" sz="1600" dirty="0"/>
              <a:t>1980—88: Expert systems industry booms</a:t>
            </a:r>
          </a:p>
          <a:p>
            <a:pPr lvl="1" eaLnBrk="1" hangingPunct="1">
              <a:lnSpc>
                <a:spcPct val="80000"/>
              </a:lnSpc>
            </a:pPr>
            <a:r>
              <a:rPr lang="en-US" sz="1600" dirty="0"/>
              <a:t>1988—93: Expert systems industry busts: “AI Winter”</a:t>
            </a:r>
          </a:p>
          <a:p>
            <a:pPr lvl="1" eaLnBrk="1" hangingPunct="1">
              <a:lnSpc>
                <a:spcPct val="80000"/>
              </a:lnSpc>
            </a:pPr>
            <a:endParaRPr lang="en-US" sz="800" dirty="0"/>
          </a:p>
          <a:p>
            <a:pPr eaLnBrk="1" hangingPunct="1">
              <a:lnSpc>
                <a:spcPct val="80000"/>
              </a:lnSpc>
            </a:pPr>
            <a:r>
              <a:rPr lang="en-US" sz="1867" dirty="0"/>
              <a:t>1990—: Statistical approaches</a:t>
            </a:r>
          </a:p>
          <a:p>
            <a:pPr lvl="1" eaLnBrk="1" hangingPunct="1">
              <a:lnSpc>
                <a:spcPct val="80000"/>
              </a:lnSpc>
            </a:pPr>
            <a:r>
              <a:rPr lang="en-US" sz="1600" dirty="0"/>
              <a:t>Resurgence of probability, focus on uncertainty</a:t>
            </a:r>
          </a:p>
          <a:p>
            <a:pPr lvl="1" eaLnBrk="1" hangingPunct="1">
              <a:lnSpc>
                <a:spcPct val="80000"/>
              </a:lnSpc>
            </a:pPr>
            <a:r>
              <a:rPr lang="en-US" sz="1600" dirty="0"/>
              <a:t>General increase in technical depth</a:t>
            </a:r>
          </a:p>
          <a:p>
            <a:pPr lvl="1" eaLnBrk="1" hangingPunct="1">
              <a:lnSpc>
                <a:spcPct val="80000"/>
              </a:lnSpc>
            </a:pPr>
            <a:r>
              <a:rPr lang="en-US" sz="1600" dirty="0"/>
              <a:t>Agents and learning systems… “AI Spring”?</a:t>
            </a:r>
          </a:p>
          <a:p>
            <a:pPr eaLnBrk="1" hangingPunct="1">
              <a:lnSpc>
                <a:spcPct val="80000"/>
              </a:lnSpc>
            </a:pPr>
            <a:endParaRPr lang="en-US" sz="800" dirty="0"/>
          </a:p>
          <a:p>
            <a:pPr eaLnBrk="1" hangingPunct="1">
              <a:lnSpc>
                <a:spcPct val="80000"/>
              </a:lnSpc>
            </a:pPr>
            <a:r>
              <a:rPr lang="en-US" sz="1867" dirty="0"/>
              <a:t>2012—: Deep learning</a:t>
            </a:r>
          </a:p>
          <a:p>
            <a:pPr lvl="1">
              <a:lnSpc>
                <a:spcPct val="80000"/>
              </a:lnSpc>
            </a:pPr>
            <a:r>
              <a:rPr lang="en-US" sz="1600" dirty="0"/>
              <a:t>2012: ImageNet &amp; </a:t>
            </a:r>
            <a:r>
              <a:rPr lang="en-US" sz="1600" dirty="0" err="1"/>
              <a:t>AlexNet</a:t>
            </a:r>
            <a:endParaRPr lang="en-US" sz="1600" dirty="0"/>
          </a:p>
          <a:p>
            <a:pPr eaLnBrk="1" hangingPunct="1">
              <a:lnSpc>
                <a:spcPct val="80000"/>
              </a:lnSpc>
            </a:pPr>
            <a:endParaRPr lang="en-US" sz="1867" dirty="0"/>
          </a:p>
          <a:p>
            <a:pPr marL="342900" indent="-342900">
              <a:lnSpc>
                <a:spcPct val="80000"/>
              </a:lnSpc>
            </a:pPr>
            <a:r>
              <a:rPr lang="en-US" sz="1867" dirty="0"/>
              <a:t>   </a:t>
            </a:r>
          </a:p>
        </p:txBody>
      </p:sp>
      <p:pic>
        <p:nvPicPr>
          <p:cNvPr id="4" name="Picture 1" descr="C:\Temp\ketrina\HistoryOfAI.png"/>
          <p:cNvPicPr>
            <a:picLocks noChangeAspect="1" noChangeArrowheads="1"/>
          </p:cNvPicPr>
          <p:nvPr/>
        </p:nvPicPr>
        <p:blipFill>
          <a:blip r:embed="rId3" cstate="print"/>
          <a:srcRect/>
          <a:stretch>
            <a:fillRect/>
          </a:stretch>
        </p:blipFill>
        <p:spPr bwMode="auto">
          <a:xfrm>
            <a:off x="7465056" y="1397000"/>
            <a:ext cx="3507744" cy="4876801"/>
          </a:xfrm>
          <a:prstGeom prst="rect">
            <a:avLst/>
          </a:prstGeom>
          <a:noFill/>
        </p:spPr>
      </p:pic>
      <p:sp>
        <p:nvSpPr>
          <p:cNvPr id="5" name="TextBox 4">
            <a:extLst>
              <a:ext uri="{FF2B5EF4-FFF2-40B4-BE49-F238E27FC236}">
                <a16:creationId xmlns:a16="http://schemas.microsoft.com/office/drawing/2014/main" id="{5A01BDFD-15EA-4DA6-B0EC-CDEB4A12FB22}"/>
              </a:ext>
            </a:extLst>
          </p:cNvPr>
          <p:cNvSpPr txBox="1"/>
          <p:nvPr/>
        </p:nvSpPr>
        <p:spPr>
          <a:xfrm>
            <a:off x="552099" y="6456234"/>
            <a:ext cx="2138021" cy="338554"/>
          </a:xfrm>
          <a:prstGeom prst="rect">
            <a:avLst/>
          </a:prstGeom>
          <a:noFill/>
        </p:spPr>
        <p:txBody>
          <a:bodyPr wrap="none" rtlCol="0">
            <a:spAutoFit/>
          </a:bodyPr>
          <a:lstStyle/>
          <a:p>
            <a:r>
              <a:rPr lang="en-US" sz="1600" dirty="0">
                <a:solidFill>
                  <a:schemeClr val="bg1">
                    <a:lumMod val="50000"/>
                  </a:schemeClr>
                </a:solidFill>
              </a:rPr>
              <a:t>Images: ai.berkeley.edu</a:t>
            </a:r>
          </a:p>
        </p:txBody>
      </p:sp>
    </p:spTree>
    <p:extLst>
      <p:ext uri="{BB962C8B-B14F-4D97-AF65-F5344CB8AC3E}">
        <p14:creationId xmlns:p14="http://schemas.microsoft.com/office/powerpoint/2010/main" val="307343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18" end="1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47">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B373-4A4C-483E-973F-398EFD866DED}"/>
              </a:ext>
            </a:extLst>
          </p:cNvPr>
          <p:cNvSpPr>
            <a:spLocks noGrp="1"/>
          </p:cNvSpPr>
          <p:nvPr>
            <p:ph type="title"/>
          </p:nvPr>
        </p:nvSpPr>
        <p:spPr/>
        <p:txBody>
          <a:bodyPr/>
          <a:lstStyle/>
          <a:p>
            <a:r>
              <a:rPr lang="en-US" dirty="0"/>
              <a:t>Machine Learning and Statistics</a:t>
            </a:r>
          </a:p>
        </p:txBody>
      </p:sp>
      <p:sp>
        <p:nvSpPr>
          <p:cNvPr id="3" name="Content Placeholder 2">
            <a:extLst>
              <a:ext uri="{FF2B5EF4-FFF2-40B4-BE49-F238E27FC236}">
                <a16:creationId xmlns:a16="http://schemas.microsoft.com/office/drawing/2014/main" id="{C91197E9-315C-459F-B53E-985DC42CABFE}"/>
              </a:ext>
            </a:extLst>
          </p:cNvPr>
          <p:cNvSpPr>
            <a:spLocks noGrp="1"/>
          </p:cNvSpPr>
          <p:nvPr>
            <p:ph idx="1"/>
          </p:nvPr>
        </p:nvSpPr>
        <p:spPr>
          <a:xfrm>
            <a:off x="552099" y="1113178"/>
            <a:ext cx="10515600" cy="5789898"/>
          </a:xfrm>
        </p:spPr>
        <p:txBody>
          <a:bodyPr/>
          <a:lstStyle/>
          <a:p>
            <a:pPr lvl="0"/>
            <a:r>
              <a:rPr lang="en-US" sz="2400" dirty="0"/>
              <a:t>Statistics is also about learning from data</a:t>
            </a:r>
          </a:p>
          <a:p>
            <a:pPr lvl="0"/>
            <a:r>
              <a:rPr lang="en-US" sz="2400" dirty="0"/>
              <a:t>Statistics has been around from much longer!</a:t>
            </a:r>
          </a:p>
          <a:p>
            <a:pPr lvl="0"/>
            <a:r>
              <a:rPr lang="en-US" sz="2400" dirty="0"/>
              <a:t>What’s the difference?</a:t>
            </a:r>
          </a:p>
          <a:p>
            <a:endParaRPr lang="en-US" sz="1000" dirty="0"/>
          </a:p>
          <a:p>
            <a:r>
              <a:rPr lang="en-US" sz="2400" dirty="0">
                <a:solidFill>
                  <a:schemeClr val="tx1"/>
                </a:solidFill>
              </a:rPr>
              <a:t>Until the mid 1990s:</a:t>
            </a:r>
          </a:p>
          <a:p>
            <a:r>
              <a:rPr lang="en-US" sz="2400" dirty="0"/>
              <a:t>Statistics:</a:t>
            </a:r>
          </a:p>
          <a:p>
            <a:pPr lvl="1"/>
            <a:r>
              <a:rPr lang="en-US" dirty="0"/>
              <a:t>A branch of mathematics</a:t>
            </a:r>
          </a:p>
          <a:p>
            <a:pPr lvl="1"/>
            <a:r>
              <a:rPr lang="en-US" dirty="0"/>
              <a:t>Emphasized rigor, correctness, provable properties (“is it correct?”)</a:t>
            </a:r>
          </a:p>
          <a:p>
            <a:pPr lvl="1"/>
            <a:r>
              <a:rPr lang="en-US" dirty="0"/>
              <a:t>Was not very concerned with scaling</a:t>
            </a:r>
          </a:p>
          <a:p>
            <a:pPr lvl="2"/>
            <a:r>
              <a:rPr lang="en-US" dirty="0"/>
              <a:t>Not much awareness of computational complexity</a:t>
            </a:r>
          </a:p>
          <a:p>
            <a:r>
              <a:rPr lang="en-US" sz="2400" dirty="0"/>
              <a:t>Machine Learning:</a:t>
            </a:r>
          </a:p>
          <a:p>
            <a:pPr lvl="1"/>
            <a:r>
              <a:rPr lang="en-US" dirty="0"/>
              <a:t>A branch of Computer Science / AI</a:t>
            </a:r>
          </a:p>
          <a:p>
            <a:pPr lvl="1"/>
            <a:r>
              <a:rPr lang="en-US" dirty="0"/>
              <a:t>Focus on heuristics, making things work in practice (“does it work?”)</a:t>
            </a:r>
          </a:p>
          <a:p>
            <a:pPr lvl="1"/>
            <a:r>
              <a:rPr lang="en-US" dirty="0"/>
              <a:t>Not much awareness of statistical theory</a:t>
            </a:r>
          </a:p>
          <a:p>
            <a:endParaRPr lang="en-US" sz="2400" dirty="0"/>
          </a:p>
        </p:txBody>
      </p:sp>
      <p:sp>
        <p:nvSpPr>
          <p:cNvPr id="4" name="TextBox 3">
            <a:extLst>
              <a:ext uri="{FF2B5EF4-FFF2-40B4-BE49-F238E27FC236}">
                <a16:creationId xmlns:a16="http://schemas.microsoft.com/office/drawing/2014/main" id="{178D0ACC-F1B3-4290-B857-04D091DED78F}"/>
              </a:ext>
            </a:extLst>
          </p:cNvPr>
          <p:cNvSpPr txBox="1"/>
          <p:nvPr/>
        </p:nvSpPr>
        <p:spPr>
          <a:xfrm>
            <a:off x="9296854" y="6443355"/>
            <a:ext cx="2742802" cy="338554"/>
          </a:xfrm>
          <a:prstGeom prst="rect">
            <a:avLst/>
          </a:prstGeom>
          <a:noFill/>
        </p:spPr>
        <p:txBody>
          <a:bodyPr wrap="none" rtlCol="0">
            <a:spAutoFit/>
          </a:bodyPr>
          <a:lstStyle/>
          <a:p>
            <a:r>
              <a:rPr lang="en-US" sz="1600" dirty="0">
                <a:solidFill>
                  <a:schemeClr val="bg1">
                    <a:lumMod val="50000"/>
                  </a:schemeClr>
                </a:solidFill>
              </a:rPr>
              <a:t>Slide: CMU ML, Roni Rosenfeld</a:t>
            </a:r>
          </a:p>
        </p:txBody>
      </p:sp>
    </p:spTree>
    <p:extLst>
      <p:ext uri="{BB962C8B-B14F-4D97-AF65-F5344CB8AC3E}">
        <p14:creationId xmlns:p14="http://schemas.microsoft.com/office/powerpoint/2010/main" val="28096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E379-A534-43BA-B4C7-8F4C4D742267}"/>
              </a:ext>
            </a:extLst>
          </p:cNvPr>
          <p:cNvSpPr>
            <a:spLocks noGrp="1"/>
          </p:cNvSpPr>
          <p:nvPr>
            <p:ph type="title"/>
          </p:nvPr>
        </p:nvSpPr>
        <p:spPr/>
        <p:txBody>
          <a:bodyPr/>
          <a:lstStyle/>
          <a:p>
            <a:r>
              <a:rPr lang="en-US" dirty="0"/>
              <a:t>Machine Learning and Statistics</a:t>
            </a:r>
          </a:p>
        </p:txBody>
      </p:sp>
      <p:sp>
        <p:nvSpPr>
          <p:cNvPr id="3" name="Content Placeholder 2">
            <a:extLst>
              <a:ext uri="{FF2B5EF4-FFF2-40B4-BE49-F238E27FC236}">
                <a16:creationId xmlns:a16="http://schemas.microsoft.com/office/drawing/2014/main" id="{60A22BE6-45B2-46D6-8B40-0B9A6E787C28}"/>
              </a:ext>
            </a:extLst>
          </p:cNvPr>
          <p:cNvSpPr>
            <a:spLocks noGrp="1"/>
          </p:cNvSpPr>
          <p:nvPr>
            <p:ph idx="1"/>
          </p:nvPr>
        </p:nvSpPr>
        <p:spPr/>
        <p:txBody>
          <a:bodyPr/>
          <a:lstStyle/>
          <a:p>
            <a:r>
              <a:rPr lang="en-US" u="sng" dirty="0"/>
              <a:t>From the mid 1990s:</a:t>
            </a:r>
          </a:p>
          <a:p>
            <a:pPr lvl="0"/>
            <a:endParaRPr lang="en-US" dirty="0"/>
          </a:p>
          <a:p>
            <a:pPr lvl="0"/>
            <a:r>
              <a:rPr lang="en-US" dirty="0"/>
              <a:t>The two fields have effectively merged</a:t>
            </a:r>
          </a:p>
          <a:p>
            <a:pPr lvl="1"/>
            <a:r>
              <a:rPr lang="en-US" sz="2800" dirty="0"/>
              <a:t>Carnegie Mellon has led the way!</a:t>
            </a:r>
          </a:p>
          <a:p>
            <a:pPr lvl="0"/>
            <a:r>
              <a:rPr lang="en-US" dirty="0"/>
              <a:t>ML is now often called “Statistical Machine Learning”</a:t>
            </a:r>
          </a:p>
          <a:p>
            <a:pPr lvl="1"/>
            <a:r>
              <a:rPr lang="en-US" sz="2800" dirty="0"/>
              <a:t>There is very little non-statistical ML today</a:t>
            </a:r>
          </a:p>
          <a:p>
            <a:endParaRPr lang="en-US" dirty="0"/>
          </a:p>
        </p:txBody>
      </p:sp>
      <p:sp>
        <p:nvSpPr>
          <p:cNvPr id="4" name="TextBox 3">
            <a:extLst>
              <a:ext uri="{FF2B5EF4-FFF2-40B4-BE49-F238E27FC236}">
                <a16:creationId xmlns:a16="http://schemas.microsoft.com/office/drawing/2014/main" id="{7AAABA60-9623-476E-B828-0A0B1F5A1FBF}"/>
              </a:ext>
            </a:extLst>
          </p:cNvPr>
          <p:cNvSpPr txBox="1"/>
          <p:nvPr/>
        </p:nvSpPr>
        <p:spPr>
          <a:xfrm>
            <a:off x="552099" y="6456234"/>
            <a:ext cx="2742802" cy="338554"/>
          </a:xfrm>
          <a:prstGeom prst="rect">
            <a:avLst/>
          </a:prstGeom>
          <a:noFill/>
        </p:spPr>
        <p:txBody>
          <a:bodyPr wrap="none" rtlCol="0">
            <a:spAutoFit/>
          </a:bodyPr>
          <a:lstStyle/>
          <a:p>
            <a:r>
              <a:rPr lang="en-US" sz="1600" dirty="0">
                <a:solidFill>
                  <a:schemeClr val="bg1">
                    <a:lumMod val="50000"/>
                  </a:schemeClr>
                </a:solidFill>
              </a:rPr>
              <a:t>Slide: CMU ML, Roni Rosenfeld</a:t>
            </a:r>
          </a:p>
        </p:txBody>
      </p:sp>
    </p:spTree>
    <p:extLst>
      <p:ext uri="{BB962C8B-B14F-4D97-AF65-F5344CB8AC3E}">
        <p14:creationId xmlns:p14="http://schemas.microsoft.com/office/powerpoint/2010/main" val="9673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D7F8-E932-43AD-93C9-AD45A2FBCBB5}"/>
              </a:ext>
            </a:extLst>
          </p:cNvPr>
          <p:cNvSpPr>
            <a:spLocks noGrp="1"/>
          </p:cNvSpPr>
          <p:nvPr>
            <p:ph type="title"/>
          </p:nvPr>
        </p:nvSpPr>
        <p:spPr/>
        <p:txBody>
          <a:bodyPr/>
          <a:lstStyle/>
          <a:p>
            <a:r>
              <a:rPr lang="en-US" dirty="0"/>
              <a:t>The Machine Learning Framework</a:t>
            </a:r>
          </a:p>
        </p:txBody>
      </p:sp>
      <p:sp>
        <p:nvSpPr>
          <p:cNvPr id="3" name="Content Placeholder 2">
            <a:extLst>
              <a:ext uri="{FF2B5EF4-FFF2-40B4-BE49-F238E27FC236}">
                <a16:creationId xmlns:a16="http://schemas.microsoft.com/office/drawing/2014/main" id="{E6D447F5-8ED4-482D-80BE-B45D9EA72548}"/>
              </a:ext>
            </a:extLst>
          </p:cNvPr>
          <p:cNvSpPr>
            <a:spLocks noGrp="1"/>
          </p:cNvSpPr>
          <p:nvPr>
            <p:ph idx="1"/>
          </p:nvPr>
        </p:nvSpPr>
        <p:spPr/>
        <p:txBody>
          <a:bodyPr/>
          <a:lstStyle/>
          <a:p>
            <a:pPr lvl="0"/>
            <a:r>
              <a:rPr lang="en-US" dirty="0"/>
              <a:t>Formalize the task as a mapping from input to output</a:t>
            </a:r>
          </a:p>
          <a:p>
            <a:pPr lvl="1"/>
            <a:r>
              <a:rPr lang="en-US" dirty="0"/>
              <a:t>Task examples will usually be pairs: (input, </a:t>
            </a:r>
            <a:r>
              <a:rPr lang="en-US" dirty="0" err="1"/>
              <a:t>correct_output</a:t>
            </a:r>
            <a:r>
              <a:rPr lang="en-US" dirty="0"/>
              <a:t>)</a:t>
            </a:r>
          </a:p>
          <a:p>
            <a:pPr lvl="0"/>
            <a:r>
              <a:rPr lang="en-US" dirty="0"/>
              <a:t>Formalize performance as an error measure</a:t>
            </a:r>
          </a:p>
          <a:p>
            <a:pPr lvl="1"/>
            <a:r>
              <a:rPr lang="en-US" dirty="0"/>
              <a:t>or more generally, as an objective function (aka Loss function)</a:t>
            </a:r>
          </a:p>
          <a:p>
            <a:r>
              <a:rPr lang="en-US" dirty="0"/>
              <a:t>Examples:   </a:t>
            </a:r>
          </a:p>
          <a:p>
            <a:pPr lvl="1"/>
            <a:r>
              <a:rPr lang="en-US" dirty="0"/>
              <a:t>Medical Diagnosis</a:t>
            </a:r>
          </a:p>
          <a:p>
            <a:pPr lvl="2"/>
            <a:r>
              <a:rPr lang="en-US" dirty="0"/>
              <a:t>mapping input to one of several classes/categories </a:t>
            </a:r>
            <a:r>
              <a:rPr lang="en-US" dirty="0">
                <a:sym typeface="Wingdings" panose="05000000000000000000" pitchFamily="2" charset="2"/>
              </a:rPr>
              <a:t>(aka</a:t>
            </a:r>
            <a:r>
              <a:rPr lang="en-US" dirty="0"/>
              <a:t> classification)</a:t>
            </a:r>
          </a:p>
          <a:p>
            <a:pPr lvl="1"/>
            <a:r>
              <a:rPr lang="en-US" dirty="0"/>
              <a:t>Predict tomorrow’s Temperature</a:t>
            </a:r>
          </a:p>
          <a:p>
            <a:pPr lvl="2"/>
            <a:r>
              <a:rPr lang="en-US" dirty="0"/>
              <a:t>mapping input to a number  </a:t>
            </a:r>
            <a:r>
              <a:rPr lang="en-US" dirty="0">
                <a:sym typeface="Wingdings" panose="05000000000000000000" pitchFamily="2" charset="2"/>
              </a:rPr>
              <a:t>(aka r</a:t>
            </a:r>
            <a:r>
              <a:rPr lang="en-US" dirty="0"/>
              <a:t>egression)</a:t>
            </a:r>
          </a:p>
          <a:p>
            <a:pPr lvl="1"/>
            <a:r>
              <a:rPr lang="en-US" dirty="0"/>
              <a:t>Chance of Survival:  From patient data to p(survive &gt;= 5 years)</a:t>
            </a:r>
          </a:p>
          <a:p>
            <a:pPr lvl="2"/>
            <a:r>
              <a:rPr lang="en-US" dirty="0"/>
              <a:t>mapping input to probability </a:t>
            </a:r>
            <a:r>
              <a:rPr lang="en-US" dirty="0">
                <a:sym typeface="Wingdings" panose="05000000000000000000" pitchFamily="2" charset="2"/>
              </a:rPr>
              <a:t>(aka l</a:t>
            </a:r>
            <a:r>
              <a:rPr lang="en-US" dirty="0"/>
              <a:t>ogistic regression)</a:t>
            </a:r>
          </a:p>
          <a:p>
            <a:pPr lvl="1"/>
            <a:r>
              <a:rPr lang="en-US" dirty="0"/>
              <a:t>Driving recommendation</a:t>
            </a:r>
          </a:p>
          <a:p>
            <a:pPr lvl="2"/>
            <a:r>
              <a:rPr lang="en-US" dirty="0">
                <a:sym typeface="Wingdings" panose="05000000000000000000" pitchFamily="2" charset="2"/>
              </a:rPr>
              <a:t>mapping input into a plan (aka</a:t>
            </a:r>
            <a:r>
              <a:rPr lang="en-US" dirty="0"/>
              <a:t> Planning)</a:t>
            </a:r>
          </a:p>
        </p:txBody>
      </p:sp>
      <p:sp>
        <p:nvSpPr>
          <p:cNvPr id="5" name="TextBox 4">
            <a:extLst>
              <a:ext uri="{FF2B5EF4-FFF2-40B4-BE49-F238E27FC236}">
                <a16:creationId xmlns:a16="http://schemas.microsoft.com/office/drawing/2014/main" id="{91EC660B-D534-448E-B290-E4C9521479E6}"/>
              </a:ext>
            </a:extLst>
          </p:cNvPr>
          <p:cNvSpPr txBox="1"/>
          <p:nvPr/>
        </p:nvSpPr>
        <p:spPr>
          <a:xfrm>
            <a:off x="552099" y="6456234"/>
            <a:ext cx="2742802" cy="338554"/>
          </a:xfrm>
          <a:prstGeom prst="rect">
            <a:avLst/>
          </a:prstGeom>
          <a:noFill/>
        </p:spPr>
        <p:txBody>
          <a:bodyPr wrap="none" rtlCol="0">
            <a:spAutoFit/>
          </a:bodyPr>
          <a:lstStyle/>
          <a:p>
            <a:r>
              <a:rPr lang="en-US" sz="1600" dirty="0">
                <a:solidFill>
                  <a:schemeClr val="bg1">
                    <a:lumMod val="50000"/>
                  </a:schemeClr>
                </a:solidFill>
              </a:rPr>
              <a:t>Slide: CMU ML, Roni Rosenfeld</a:t>
            </a:r>
          </a:p>
        </p:txBody>
      </p:sp>
    </p:spTree>
    <p:extLst>
      <p:ext uri="{BB962C8B-B14F-4D97-AF65-F5344CB8AC3E}">
        <p14:creationId xmlns:p14="http://schemas.microsoft.com/office/powerpoint/2010/main" val="42038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Profile">
            <a:extLst>
              <a:ext uri="{FF2B5EF4-FFF2-40B4-BE49-F238E27FC236}">
                <a16:creationId xmlns:a16="http://schemas.microsoft.com/office/drawing/2014/main" id="{F9CAE632-1FDD-5A48-9626-55DF3E04BC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2634" y="4326985"/>
            <a:ext cx="1609975" cy="1609975"/>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552099" y="367131"/>
            <a:ext cx="10515600" cy="627812"/>
          </a:xfrm>
        </p:spPr>
        <p:txBody>
          <a:bodyPr/>
          <a:lstStyle/>
          <a:p>
            <a:pPr eaLnBrk="1" hangingPunct="1"/>
            <a:r>
              <a:rPr lang="en-US" dirty="0">
                <a:latin typeface="Calibri"/>
                <a:cs typeface="Calibri"/>
              </a:rPr>
              <a:t>Course Staff</a:t>
            </a:r>
          </a:p>
        </p:txBody>
      </p:sp>
      <p:sp>
        <p:nvSpPr>
          <p:cNvPr id="7174" name="Text Box 19"/>
          <p:cNvSpPr txBox="1">
            <a:spLocks noChangeArrowheads="1"/>
          </p:cNvSpPr>
          <p:nvPr/>
        </p:nvSpPr>
        <p:spPr bwMode="auto">
          <a:xfrm>
            <a:off x="552099" y="1057172"/>
            <a:ext cx="5806831" cy="502764"/>
          </a:xfrm>
          <a:prstGeom prst="rect">
            <a:avLst/>
          </a:prstGeom>
          <a:noFill/>
          <a:ln w="9525">
            <a:noFill/>
            <a:miter lim="800000"/>
            <a:headEnd/>
            <a:tailEnd/>
          </a:ln>
        </p:spPr>
        <p:txBody>
          <a:bodyPr wrap="square" lIns="91439" tIns="45719" rIns="91439" bIns="45719">
            <a:spAutoFit/>
          </a:bodyPr>
          <a:lstStyle/>
          <a:p>
            <a:pPr>
              <a:spcBef>
                <a:spcPct val="50000"/>
              </a:spcBef>
            </a:pPr>
            <a:r>
              <a:rPr lang="en-US" sz="2667" dirty="0">
                <a:solidFill>
                  <a:schemeClr val="accent1">
                    <a:lumMod val="75000"/>
                  </a:schemeClr>
                </a:solidFill>
                <a:latin typeface="Calibri"/>
                <a:cs typeface="Calibri"/>
              </a:rPr>
              <a:t>Teaching Assistants </a:t>
            </a:r>
          </a:p>
        </p:txBody>
      </p:sp>
      <p:sp>
        <p:nvSpPr>
          <p:cNvPr id="7176" name="Text Box 21"/>
          <p:cNvSpPr txBox="1">
            <a:spLocks noChangeArrowheads="1"/>
          </p:cNvSpPr>
          <p:nvPr/>
        </p:nvSpPr>
        <p:spPr bwMode="auto">
          <a:xfrm>
            <a:off x="9233857" y="3730460"/>
            <a:ext cx="1828800" cy="502764"/>
          </a:xfrm>
          <a:prstGeom prst="rect">
            <a:avLst/>
          </a:prstGeom>
          <a:noFill/>
          <a:ln w="9525">
            <a:noFill/>
            <a:miter lim="800000"/>
            <a:headEnd/>
            <a:tailEnd/>
          </a:ln>
        </p:spPr>
        <p:txBody>
          <a:bodyPr wrap="square" lIns="91439" tIns="45719" rIns="91439" bIns="45719">
            <a:spAutoFit/>
          </a:bodyPr>
          <a:lstStyle/>
          <a:p>
            <a:pPr>
              <a:spcBef>
                <a:spcPct val="50000"/>
              </a:spcBef>
            </a:pPr>
            <a:r>
              <a:rPr lang="en-US" sz="2667" dirty="0">
                <a:solidFill>
                  <a:schemeClr val="accent1">
                    <a:lumMod val="75000"/>
                  </a:schemeClr>
                </a:solidFill>
                <a:latin typeface="Calibri"/>
                <a:cs typeface="Calibri"/>
              </a:rPr>
              <a:t>Instructor</a:t>
            </a:r>
          </a:p>
        </p:txBody>
      </p:sp>
      <p:sp>
        <p:nvSpPr>
          <p:cNvPr id="7186" name="AutoShape 27" descr="https://mail.google.com/mail/?attid=0.1&amp;disp=emb&amp;view=att&amp;th=131fd6676327baa7"/>
          <p:cNvSpPr>
            <a:spLocks noChangeAspect="1" noChangeArrowheads="1"/>
          </p:cNvSpPr>
          <p:nvPr/>
        </p:nvSpPr>
        <p:spPr bwMode="auto">
          <a:xfrm>
            <a:off x="63500" y="-136525"/>
            <a:ext cx="304800" cy="304800"/>
          </a:xfrm>
          <a:prstGeom prst="rect">
            <a:avLst/>
          </a:prstGeom>
          <a:noFill/>
          <a:ln w="9525">
            <a:noFill/>
            <a:miter lim="800000"/>
            <a:headEnd/>
            <a:tailEnd/>
          </a:ln>
        </p:spPr>
        <p:txBody>
          <a:bodyPr lIns="91439" tIns="45719" rIns="91439" bIns="45719"/>
          <a:lstStyle/>
          <a:p>
            <a:endParaRPr lang="en-US" sz="2400">
              <a:latin typeface="Calibri"/>
              <a:cs typeface="Calibri"/>
            </a:endParaRPr>
          </a:p>
        </p:txBody>
      </p:sp>
      <p:sp>
        <p:nvSpPr>
          <p:cNvPr id="7187" name="AutoShape 29" descr="https://mail.google.com/mail/?attid=0.1&amp;disp=emb&amp;view=att&amp;th=131fd6676327baa7"/>
          <p:cNvSpPr>
            <a:spLocks noChangeAspect="1" noChangeArrowheads="1"/>
          </p:cNvSpPr>
          <p:nvPr/>
        </p:nvSpPr>
        <p:spPr bwMode="auto">
          <a:xfrm>
            <a:off x="63500" y="-136525"/>
            <a:ext cx="304800" cy="304800"/>
          </a:xfrm>
          <a:prstGeom prst="rect">
            <a:avLst/>
          </a:prstGeom>
          <a:noFill/>
          <a:ln w="9525">
            <a:noFill/>
            <a:miter lim="800000"/>
            <a:headEnd/>
            <a:tailEnd/>
          </a:ln>
        </p:spPr>
        <p:txBody>
          <a:bodyPr lIns="91439" tIns="45719" rIns="91439" bIns="45719"/>
          <a:lstStyle/>
          <a:p>
            <a:endParaRPr lang="en-US" sz="2400">
              <a:latin typeface="Calibri"/>
              <a:cs typeface="Calibri"/>
            </a:endParaRPr>
          </a:p>
        </p:txBody>
      </p:sp>
      <p:sp>
        <p:nvSpPr>
          <p:cNvPr id="28" name="Text Box 14"/>
          <p:cNvSpPr txBox="1">
            <a:spLocks noChangeArrowheads="1"/>
          </p:cNvSpPr>
          <p:nvPr/>
        </p:nvSpPr>
        <p:spPr bwMode="auto">
          <a:xfrm>
            <a:off x="9511633" y="5936960"/>
            <a:ext cx="1271973"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Pat Virtue</a:t>
            </a:r>
          </a:p>
        </p:txBody>
      </p:sp>
      <p:pic>
        <p:nvPicPr>
          <p:cNvPr id="10249" name="Picture 9" descr="http://www.cs.berkeley.edu/~sgupta/Media/transparent.gif"/>
          <p:cNvPicPr>
            <a:picLocks noChangeAspect="1" noChangeArrowheads="1"/>
          </p:cNvPicPr>
          <p:nvPr/>
        </p:nvPicPr>
        <p:blipFill>
          <a:blip r:embed="rId4"/>
          <a:srcRect/>
          <a:stretch>
            <a:fillRect/>
          </a:stretch>
        </p:blipFill>
        <p:spPr bwMode="auto">
          <a:xfrm>
            <a:off x="84667" y="-182033"/>
            <a:ext cx="12700" cy="12700"/>
          </a:xfrm>
          <a:prstGeom prst="rect">
            <a:avLst/>
          </a:prstGeom>
          <a:noFill/>
        </p:spPr>
      </p:pic>
      <p:pic>
        <p:nvPicPr>
          <p:cNvPr id="10251" name="Picture 11" descr="http://www.cs.berkeley.edu/~sgupta/Media/transparent.gif"/>
          <p:cNvPicPr>
            <a:picLocks noChangeAspect="1" noChangeArrowheads="1"/>
          </p:cNvPicPr>
          <p:nvPr/>
        </p:nvPicPr>
        <p:blipFill>
          <a:blip r:embed="rId4"/>
          <a:srcRect/>
          <a:stretch>
            <a:fillRect/>
          </a:stretch>
        </p:blipFill>
        <p:spPr bwMode="auto">
          <a:xfrm>
            <a:off x="84667" y="-182033"/>
            <a:ext cx="12700" cy="12700"/>
          </a:xfrm>
          <a:prstGeom prst="rect">
            <a:avLst/>
          </a:prstGeom>
          <a:noFill/>
        </p:spPr>
      </p:pic>
      <p:pic>
        <p:nvPicPr>
          <p:cNvPr id="10253" name="Picture 13" descr="http://www.cs.berkeley.edu/~sgupta/Media/transparent.gif"/>
          <p:cNvPicPr>
            <a:picLocks noChangeAspect="1" noChangeArrowheads="1"/>
          </p:cNvPicPr>
          <p:nvPr/>
        </p:nvPicPr>
        <p:blipFill>
          <a:blip r:embed="rId4"/>
          <a:srcRect/>
          <a:stretch>
            <a:fillRect/>
          </a:stretch>
        </p:blipFill>
        <p:spPr bwMode="auto">
          <a:xfrm>
            <a:off x="84667" y="-182033"/>
            <a:ext cx="12700" cy="12700"/>
          </a:xfrm>
          <a:prstGeom prst="rect">
            <a:avLst/>
          </a:prstGeom>
          <a:noFill/>
        </p:spPr>
      </p:pic>
      <p:sp>
        <p:nvSpPr>
          <p:cNvPr id="13" name="Text Box 14">
            <a:extLst>
              <a:ext uri="{FF2B5EF4-FFF2-40B4-BE49-F238E27FC236}">
                <a16:creationId xmlns:a16="http://schemas.microsoft.com/office/drawing/2014/main" id="{B3978CF7-F7A1-43B3-BAC3-2A0AC0793C2A}"/>
              </a:ext>
            </a:extLst>
          </p:cNvPr>
          <p:cNvSpPr txBox="1">
            <a:spLocks noChangeArrowheads="1"/>
          </p:cNvSpPr>
          <p:nvPr/>
        </p:nvSpPr>
        <p:spPr bwMode="auto">
          <a:xfrm>
            <a:off x="9501219" y="2833438"/>
            <a:ext cx="1304156"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Daniel Bird</a:t>
            </a:r>
          </a:p>
        </p:txBody>
      </p:sp>
      <p:sp>
        <p:nvSpPr>
          <p:cNvPr id="15" name="Text Box 14">
            <a:extLst>
              <a:ext uri="{FF2B5EF4-FFF2-40B4-BE49-F238E27FC236}">
                <a16:creationId xmlns:a16="http://schemas.microsoft.com/office/drawing/2014/main" id="{F76954E9-4AFD-4E9E-8644-5FFE5DDB5DC3}"/>
              </a:ext>
            </a:extLst>
          </p:cNvPr>
          <p:cNvSpPr txBox="1">
            <a:spLocks noChangeArrowheads="1"/>
          </p:cNvSpPr>
          <p:nvPr/>
        </p:nvSpPr>
        <p:spPr bwMode="auto">
          <a:xfrm>
            <a:off x="825056" y="3380667"/>
            <a:ext cx="1020054"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Alex Singh</a:t>
            </a:r>
          </a:p>
        </p:txBody>
      </p:sp>
      <p:sp>
        <p:nvSpPr>
          <p:cNvPr id="17" name="Text Box 14">
            <a:extLst>
              <a:ext uri="{FF2B5EF4-FFF2-40B4-BE49-F238E27FC236}">
                <a16:creationId xmlns:a16="http://schemas.microsoft.com/office/drawing/2014/main" id="{952A2DFF-235F-406A-A27B-1C9D0626F9B7}"/>
              </a:ext>
            </a:extLst>
          </p:cNvPr>
          <p:cNvSpPr txBox="1">
            <a:spLocks noChangeArrowheads="1"/>
          </p:cNvSpPr>
          <p:nvPr/>
        </p:nvSpPr>
        <p:spPr bwMode="auto">
          <a:xfrm>
            <a:off x="2679730" y="3380667"/>
            <a:ext cx="1186317"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Annie Hu</a:t>
            </a:r>
            <a:endParaRPr lang="en-US" sz="2133" dirty="0">
              <a:solidFill>
                <a:schemeClr val="accent1"/>
              </a:solidFill>
              <a:latin typeface="Calibri"/>
              <a:cs typeface="Calibri"/>
            </a:endParaRPr>
          </a:p>
        </p:txBody>
      </p:sp>
      <p:sp>
        <p:nvSpPr>
          <p:cNvPr id="18" name="Text Box 14">
            <a:extLst>
              <a:ext uri="{FF2B5EF4-FFF2-40B4-BE49-F238E27FC236}">
                <a16:creationId xmlns:a16="http://schemas.microsoft.com/office/drawing/2014/main" id="{52D9735E-2200-4ECD-B6A1-13447F97D1D0}"/>
              </a:ext>
            </a:extLst>
          </p:cNvPr>
          <p:cNvSpPr txBox="1">
            <a:spLocks noChangeArrowheads="1"/>
          </p:cNvSpPr>
          <p:nvPr/>
        </p:nvSpPr>
        <p:spPr bwMode="auto">
          <a:xfrm>
            <a:off x="4497190" y="3354913"/>
            <a:ext cx="1359882"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George Brown</a:t>
            </a:r>
          </a:p>
        </p:txBody>
      </p:sp>
      <p:sp>
        <p:nvSpPr>
          <p:cNvPr id="19" name="Text Box 14">
            <a:extLst>
              <a:ext uri="{FF2B5EF4-FFF2-40B4-BE49-F238E27FC236}">
                <a16:creationId xmlns:a16="http://schemas.microsoft.com/office/drawing/2014/main" id="{0B3D0F99-1475-4612-9259-7FBE5C60002D}"/>
              </a:ext>
            </a:extLst>
          </p:cNvPr>
          <p:cNvSpPr txBox="1">
            <a:spLocks noChangeArrowheads="1"/>
          </p:cNvSpPr>
          <p:nvPr/>
        </p:nvSpPr>
        <p:spPr bwMode="auto">
          <a:xfrm>
            <a:off x="6450933" y="3354913"/>
            <a:ext cx="1318729"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Haoran Fei</a:t>
            </a:r>
          </a:p>
        </p:txBody>
      </p:sp>
      <p:sp>
        <p:nvSpPr>
          <p:cNvPr id="21" name="Text Box 14">
            <a:extLst>
              <a:ext uri="{FF2B5EF4-FFF2-40B4-BE49-F238E27FC236}">
                <a16:creationId xmlns:a16="http://schemas.microsoft.com/office/drawing/2014/main" id="{98811808-F4E2-4BB1-A577-95E89A2D3B1C}"/>
              </a:ext>
            </a:extLst>
          </p:cNvPr>
          <p:cNvSpPr txBox="1">
            <a:spLocks noChangeArrowheads="1"/>
          </p:cNvSpPr>
          <p:nvPr/>
        </p:nvSpPr>
        <p:spPr bwMode="auto">
          <a:xfrm>
            <a:off x="1534491" y="5926949"/>
            <a:ext cx="1359882"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Michell Ma</a:t>
            </a:r>
          </a:p>
        </p:txBody>
      </p:sp>
      <p:sp>
        <p:nvSpPr>
          <p:cNvPr id="22" name="Text Box 14">
            <a:extLst>
              <a:ext uri="{FF2B5EF4-FFF2-40B4-BE49-F238E27FC236}">
                <a16:creationId xmlns:a16="http://schemas.microsoft.com/office/drawing/2014/main" id="{5347DCFB-E8E4-4A59-992D-6F6664E9E999}"/>
              </a:ext>
            </a:extLst>
          </p:cNvPr>
          <p:cNvSpPr txBox="1">
            <a:spLocks noChangeArrowheads="1"/>
          </p:cNvSpPr>
          <p:nvPr/>
        </p:nvSpPr>
        <p:spPr bwMode="auto">
          <a:xfrm>
            <a:off x="3472127" y="5926948"/>
            <a:ext cx="1220279"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Nidhi Jain</a:t>
            </a:r>
          </a:p>
        </p:txBody>
      </p:sp>
      <p:sp>
        <p:nvSpPr>
          <p:cNvPr id="23" name="Text Box 14">
            <a:extLst>
              <a:ext uri="{FF2B5EF4-FFF2-40B4-BE49-F238E27FC236}">
                <a16:creationId xmlns:a16="http://schemas.microsoft.com/office/drawing/2014/main" id="{D151FB4D-408E-410E-8808-05348B041F17}"/>
              </a:ext>
            </a:extLst>
          </p:cNvPr>
          <p:cNvSpPr txBox="1">
            <a:spLocks noChangeArrowheads="1"/>
          </p:cNvSpPr>
          <p:nvPr/>
        </p:nvSpPr>
        <p:spPr bwMode="auto">
          <a:xfrm>
            <a:off x="5525084" y="5931837"/>
            <a:ext cx="976924" cy="748793"/>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133" dirty="0">
                <a:latin typeface="Calibri"/>
                <a:cs typeface="Calibri"/>
              </a:rPr>
              <a:t>Vicky Zeng</a:t>
            </a:r>
          </a:p>
        </p:txBody>
      </p:sp>
      <p:pic>
        <p:nvPicPr>
          <p:cNvPr id="34" name="Picture 33" descr="A person in a restaurant&#10;&#10;Description automatically generated">
            <a:extLst>
              <a:ext uri="{FF2B5EF4-FFF2-40B4-BE49-F238E27FC236}">
                <a16:creationId xmlns:a16="http://schemas.microsoft.com/office/drawing/2014/main" id="{DE499600-44F8-654A-99BB-A280CA6B65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73" t="19757" r="13739" b="17466"/>
          <a:stretch/>
        </p:blipFill>
        <p:spPr>
          <a:xfrm>
            <a:off x="1335083" y="4317660"/>
            <a:ext cx="1654900" cy="1609344"/>
          </a:xfrm>
          <a:prstGeom prst="rect">
            <a:avLst/>
          </a:prstGeom>
        </p:spPr>
      </p:pic>
      <p:pic>
        <p:nvPicPr>
          <p:cNvPr id="25" name="Picture 24">
            <a:extLst>
              <a:ext uri="{FF2B5EF4-FFF2-40B4-BE49-F238E27FC236}">
                <a16:creationId xmlns:a16="http://schemas.microsoft.com/office/drawing/2014/main" id="{85F63E48-896B-1048-8E60-9FF686DC5DB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10" t="28124" r="46218" b="22560"/>
          <a:stretch/>
        </p:blipFill>
        <p:spPr>
          <a:xfrm>
            <a:off x="4372458" y="1742563"/>
            <a:ext cx="1609344" cy="1611877"/>
          </a:xfrm>
          <a:prstGeom prst="rect">
            <a:avLst/>
          </a:prstGeom>
        </p:spPr>
      </p:pic>
      <p:pic>
        <p:nvPicPr>
          <p:cNvPr id="42" name="Picture 41">
            <a:extLst>
              <a:ext uri="{FF2B5EF4-FFF2-40B4-BE49-F238E27FC236}">
                <a16:creationId xmlns:a16="http://schemas.microsoft.com/office/drawing/2014/main" id="{CFBB9AF1-E8EB-F647-A76D-610DD7CBE32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924" t="7539" r="4172" b="7539"/>
          <a:stretch/>
        </p:blipFill>
        <p:spPr>
          <a:xfrm>
            <a:off x="5183279" y="4316973"/>
            <a:ext cx="1609012" cy="1609344"/>
          </a:xfrm>
          <a:prstGeom prst="rect">
            <a:avLst/>
          </a:prstGeom>
        </p:spPr>
      </p:pic>
      <p:sp>
        <p:nvSpPr>
          <p:cNvPr id="31" name="Text Box 21">
            <a:extLst>
              <a:ext uri="{FF2B5EF4-FFF2-40B4-BE49-F238E27FC236}">
                <a16:creationId xmlns:a16="http://schemas.microsoft.com/office/drawing/2014/main" id="{59F9ABF5-05FD-476A-AF0E-6285523DD050}"/>
              </a:ext>
            </a:extLst>
          </p:cNvPr>
          <p:cNvSpPr txBox="1">
            <a:spLocks noChangeArrowheads="1"/>
          </p:cNvSpPr>
          <p:nvPr/>
        </p:nvSpPr>
        <p:spPr bwMode="auto">
          <a:xfrm>
            <a:off x="9238899" y="168275"/>
            <a:ext cx="1828800" cy="913197"/>
          </a:xfrm>
          <a:prstGeom prst="rect">
            <a:avLst/>
          </a:prstGeom>
          <a:noFill/>
          <a:ln w="9525">
            <a:noFill/>
            <a:miter lim="800000"/>
            <a:headEnd/>
            <a:tailEnd/>
          </a:ln>
        </p:spPr>
        <p:txBody>
          <a:bodyPr wrap="square" lIns="91439" tIns="45719" rIns="91439" bIns="45719">
            <a:spAutoFit/>
          </a:bodyPr>
          <a:lstStyle/>
          <a:p>
            <a:pPr>
              <a:spcBef>
                <a:spcPct val="50000"/>
              </a:spcBef>
            </a:pPr>
            <a:r>
              <a:rPr lang="en-US" sz="2667" dirty="0">
                <a:solidFill>
                  <a:schemeClr val="accent1">
                    <a:lumMod val="75000"/>
                  </a:schemeClr>
                </a:solidFill>
                <a:latin typeface="Calibri"/>
                <a:cs typeface="Calibri"/>
              </a:rPr>
              <a:t>Education Associate</a:t>
            </a:r>
          </a:p>
        </p:txBody>
      </p:sp>
      <p:pic>
        <p:nvPicPr>
          <p:cNvPr id="6" name="Picture 5" descr="A person standing in front of a brick wall&#10;&#10;Description automatically generated">
            <a:extLst>
              <a:ext uri="{FF2B5EF4-FFF2-40B4-BE49-F238E27FC236}">
                <a16:creationId xmlns:a16="http://schemas.microsoft.com/office/drawing/2014/main" id="{72B864E8-0E58-4302-A0D0-115011BB9E77}"/>
              </a:ext>
            </a:extLst>
          </p:cNvPr>
          <p:cNvPicPr>
            <a:picLocks noChangeAspect="1"/>
          </p:cNvPicPr>
          <p:nvPr/>
        </p:nvPicPr>
        <p:blipFill rotWithShape="1">
          <a:blip r:embed="rId8">
            <a:extLst>
              <a:ext uri="{28A0092B-C50C-407E-A947-70E740481C1C}">
                <a14:useLocalDpi xmlns:a14="http://schemas.microsoft.com/office/drawing/2010/main" val="0"/>
              </a:ext>
            </a:extLst>
          </a:blip>
          <a:srcRect l="16893" t="2231" r="16619" b="31282"/>
          <a:stretch/>
        </p:blipFill>
        <p:spPr>
          <a:xfrm>
            <a:off x="563976" y="1749128"/>
            <a:ext cx="1609344" cy="1609344"/>
          </a:xfrm>
          <a:prstGeom prst="rect">
            <a:avLst/>
          </a:prstGeom>
        </p:spPr>
      </p:pic>
      <p:pic>
        <p:nvPicPr>
          <p:cNvPr id="9" name="Picture 8" descr="A person sitting on a bench&#10;&#10;Description automatically generated">
            <a:extLst>
              <a:ext uri="{FF2B5EF4-FFF2-40B4-BE49-F238E27FC236}">
                <a16:creationId xmlns:a16="http://schemas.microsoft.com/office/drawing/2014/main" id="{B1D537C6-30E1-4D2E-AA96-4A56E167EE94}"/>
              </a:ext>
            </a:extLst>
          </p:cNvPr>
          <p:cNvPicPr>
            <a:picLocks noChangeAspect="1"/>
          </p:cNvPicPr>
          <p:nvPr/>
        </p:nvPicPr>
        <p:blipFill rotWithShape="1">
          <a:blip r:embed="rId9">
            <a:extLst>
              <a:ext uri="{28A0092B-C50C-407E-A947-70E740481C1C}">
                <a14:useLocalDpi xmlns:a14="http://schemas.microsoft.com/office/drawing/2010/main" val="0"/>
              </a:ext>
            </a:extLst>
          </a:blip>
          <a:srcRect l="46869" t="5026" r="9177" b="51020"/>
          <a:stretch/>
        </p:blipFill>
        <p:spPr>
          <a:xfrm>
            <a:off x="2468217" y="1742809"/>
            <a:ext cx="1609344" cy="1609344"/>
          </a:xfrm>
          <a:prstGeom prst="rect">
            <a:avLst/>
          </a:prstGeom>
        </p:spPr>
      </p:pic>
      <p:pic>
        <p:nvPicPr>
          <p:cNvPr id="12" name="Picture 11" descr="A person wearing a white shirt and looking at the camera&#10;&#10;Description automatically generated">
            <a:extLst>
              <a:ext uri="{FF2B5EF4-FFF2-40B4-BE49-F238E27FC236}">
                <a16:creationId xmlns:a16="http://schemas.microsoft.com/office/drawing/2014/main" id="{03570B10-921F-4FA7-998B-EEDD8DBFB2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48313" y="1223464"/>
            <a:ext cx="1609974" cy="1609974"/>
          </a:xfrm>
          <a:prstGeom prst="rect">
            <a:avLst/>
          </a:prstGeom>
        </p:spPr>
      </p:pic>
      <p:pic>
        <p:nvPicPr>
          <p:cNvPr id="16" name="Picture 15" descr="A person standing in front of a building&#10;&#10;Description automatically generated">
            <a:extLst>
              <a:ext uri="{FF2B5EF4-FFF2-40B4-BE49-F238E27FC236}">
                <a16:creationId xmlns:a16="http://schemas.microsoft.com/office/drawing/2014/main" id="{E4446905-00C5-401C-BD62-E078A27F6B49}"/>
              </a:ext>
            </a:extLst>
          </p:cNvPr>
          <p:cNvPicPr>
            <a:picLocks noChangeAspect="1"/>
          </p:cNvPicPr>
          <p:nvPr/>
        </p:nvPicPr>
        <p:blipFill rotWithShape="1">
          <a:blip r:embed="rId11">
            <a:extLst>
              <a:ext uri="{28A0092B-C50C-407E-A947-70E740481C1C}">
                <a14:useLocalDpi xmlns:a14="http://schemas.microsoft.com/office/drawing/2010/main" val="0"/>
              </a:ext>
            </a:extLst>
          </a:blip>
          <a:srcRect l="33794" t="25117" r="37429" b="53302"/>
          <a:stretch/>
        </p:blipFill>
        <p:spPr>
          <a:xfrm>
            <a:off x="6276699" y="1742809"/>
            <a:ext cx="1609344" cy="1609344"/>
          </a:xfrm>
          <a:prstGeom prst="rect">
            <a:avLst/>
          </a:prstGeom>
        </p:spPr>
      </p:pic>
      <p:pic>
        <p:nvPicPr>
          <p:cNvPr id="36" name="Picture 35" descr="A person smiling for the camera&#10;&#10;Description automatically generated">
            <a:extLst>
              <a:ext uri="{FF2B5EF4-FFF2-40B4-BE49-F238E27FC236}">
                <a16:creationId xmlns:a16="http://schemas.microsoft.com/office/drawing/2014/main" id="{F7241D9A-F7A6-4F5B-813E-F0A476182897}"/>
              </a:ext>
            </a:extLst>
          </p:cNvPr>
          <p:cNvPicPr>
            <a:picLocks noChangeAspect="1"/>
          </p:cNvPicPr>
          <p:nvPr/>
        </p:nvPicPr>
        <p:blipFill rotWithShape="1">
          <a:blip r:embed="rId12">
            <a:extLst>
              <a:ext uri="{28A0092B-C50C-407E-A947-70E740481C1C}">
                <a14:useLocalDpi xmlns:a14="http://schemas.microsoft.com/office/drawing/2010/main" val="0"/>
              </a:ext>
            </a:extLst>
          </a:blip>
          <a:srcRect l="16748" t="2900" r="3561" b="28342"/>
          <a:stretch/>
        </p:blipFill>
        <p:spPr>
          <a:xfrm>
            <a:off x="3272889" y="4316973"/>
            <a:ext cx="1609344" cy="16093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Choices in ML Problem Formulation</a:t>
            </a:r>
          </a:p>
        </p:txBody>
      </p:sp>
      <p:sp>
        <p:nvSpPr>
          <p:cNvPr id="3" name="Content Placeholder 2"/>
          <p:cNvSpPr>
            <a:spLocks noGrp="1"/>
          </p:cNvSpPr>
          <p:nvPr>
            <p:ph idx="1"/>
          </p:nvPr>
        </p:nvSpPr>
        <p:spPr>
          <a:xfrm>
            <a:off x="646544" y="1076036"/>
            <a:ext cx="9929091" cy="4114800"/>
          </a:xfrm>
        </p:spPr>
        <p:txBody>
          <a:bodyPr/>
          <a:lstStyle/>
          <a:p>
            <a:r>
              <a:rPr lang="en-US" dirty="0"/>
              <a:t>Often, the same task can be formulated in more than one way:</a:t>
            </a:r>
          </a:p>
          <a:p>
            <a:r>
              <a:rPr lang="en-US" dirty="0"/>
              <a:t>Ex. 1: Loan applications </a:t>
            </a:r>
          </a:p>
          <a:p>
            <a:pPr lvl="1"/>
            <a:r>
              <a:rPr lang="en-US" dirty="0"/>
              <a:t>creditworthiness/score (regression)</a:t>
            </a:r>
          </a:p>
          <a:p>
            <a:pPr lvl="1"/>
            <a:r>
              <a:rPr lang="en-US" dirty="0"/>
              <a:t>probability of default (logistic regression)</a:t>
            </a:r>
          </a:p>
          <a:p>
            <a:pPr lvl="1"/>
            <a:r>
              <a:rPr lang="en-US" dirty="0"/>
              <a:t>loan decision (classification)</a:t>
            </a:r>
          </a:p>
          <a:p>
            <a:endParaRPr lang="en-US" sz="800" dirty="0"/>
          </a:p>
          <a:p>
            <a:r>
              <a:rPr lang="en-US" dirty="0"/>
              <a:t>Ex. 2: Chess</a:t>
            </a:r>
          </a:p>
          <a:p>
            <a:pPr lvl="1"/>
            <a:r>
              <a:rPr lang="en-US" dirty="0"/>
              <a:t>Nature of available training examples/experience:</a:t>
            </a:r>
          </a:p>
          <a:p>
            <a:pPr lvl="2"/>
            <a:r>
              <a:rPr lang="en-US" dirty="0"/>
              <a:t>expert advice (painful to experts)</a:t>
            </a:r>
          </a:p>
          <a:p>
            <a:pPr lvl="2"/>
            <a:r>
              <a:rPr lang="en-US" dirty="0"/>
              <a:t>games against experts (less painful but limited, and not much control)</a:t>
            </a:r>
          </a:p>
          <a:p>
            <a:pPr lvl="2"/>
            <a:r>
              <a:rPr lang="en-US" dirty="0"/>
              <a:t>experts’ games (almost unlimited, but only ”found data” – no control)</a:t>
            </a:r>
          </a:p>
          <a:p>
            <a:pPr lvl="2"/>
            <a:r>
              <a:rPr lang="en-US" dirty="0"/>
              <a:t>games against self  (unlimited, flexible, but can you learn this way?)</a:t>
            </a:r>
          </a:p>
          <a:p>
            <a:pPr lvl="1"/>
            <a:r>
              <a:rPr lang="en-US" dirty="0"/>
              <a:t>Choice of target function: </a:t>
            </a:r>
            <a:r>
              <a:rPr lang="en-US" dirty="0" err="1"/>
              <a:t>board</a:t>
            </a:r>
            <a:r>
              <a:rPr lang="en-US" dirty="0" err="1">
                <a:sym typeface="Wingdings" panose="05000000000000000000" pitchFamily="2" charset="2"/>
              </a:rPr>
              <a:t>move</a:t>
            </a:r>
            <a:r>
              <a:rPr lang="en-US" dirty="0">
                <a:sym typeface="Wingdings" panose="05000000000000000000" pitchFamily="2" charset="2"/>
              </a:rPr>
              <a:t>  vs. </a:t>
            </a:r>
            <a:r>
              <a:rPr lang="en-US" dirty="0" err="1">
                <a:sym typeface="Wingdings" panose="05000000000000000000" pitchFamily="2" charset="2"/>
              </a:rPr>
              <a:t>boardscore</a:t>
            </a:r>
            <a:endParaRPr lang="en-US" dirty="0"/>
          </a:p>
        </p:txBody>
      </p:sp>
      <p:sp>
        <p:nvSpPr>
          <p:cNvPr id="6" name="TextBox 5">
            <a:extLst>
              <a:ext uri="{FF2B5EF4-FFF2-40B4-BE49-F238E27FC236}">
                <a16:creationId xmlns:a16="http://schemas.microsoft.com/office/drawing/2014/main" id="{7C2DF539-B4E4-44F4-AED5-CDC0695F3B81}"/>
              </a:ext>
            </a:extLst>
          </p:cNvPr>
          <p:cNvSpPr txBox="1"/>
          <p:nvPr/>
        </p:nvSpPr>
        <p:spPr>
          <a:xfrm>
            <a:off x="552099" y="6456234"/>
            <a:ext cx="2742802" cy="338554"/>
          </a:xfrm>
          <a:prstGeom prst="rect">
            <a:avLst/>
          </a:prstGeom>
          <a:noFill/>
        </p:spPr>
        <p:txBody>
          <a:bodyPr wrap="none" rtlCol="0">
            <a:spAutoFit/>
          </a:bodyPr>
          <a:lstStyle/>
          <a:p>
            <a:r>
              <a:rPr lang="en-US" sz="1600" dirty="0">
                <a:solidFill>
                  <a:schemeClr val="bg1">
                    <a:lumMod val="50000"/>
                  </a:schemeClr>
                </a:solidFill>
              </a:rPr>
              <a:t>Slide: CMU ML, Roni Rosenfeld</a:t>
            </a:r>
          </a:p>
        </p:txBody>
      </p:sp>
    </p:spTree>
    <p:extLst>
      <p:ext uri="{BB962C8B-B14F-4D97-AF65-F5344CB8AC3E}">
        <p14:creationId xmlns:p14="http://schemas.microsoft.com/office/powerpoint/2010/main" val="408926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8E7A-6D3D-4407-B42F-20247FAD6DDE}"/>
              </a:ext>
            </a:extLst>
          </p:cNvPr>
          <p:cNvSpPr>
            <a:spLocks noGrp="1"/>
          </p:cNvSpPr>
          <p:nvPr>
            <p:ph type="title"/>
          </p:nvPr>
        </p:nvSpPr>
        <p:spPr/>
        <p:txBody>
          <a:bodyPr/>
          <a:lstStyle/>
          <a:p>
            <a:r>
              <a:rPr lang="en-US" dirty="0"/>
              <a:t>Machine Learning</a:t>
            </a:r>
          </a:p>
        </p:txBody>
      </p:sp>
      <p:sp>
        <p:nvSpPr>
          <p:cNvPr id="3" name="Content Placeholder 2">
            <a:extLst>
              <a:ext uri="{FF2B5EF4-FFF2-40B4-BE49-F238E27FC236}">
                <a16:creationId xmlns:a16="http://schemas.microsoft.com/office/drawing/2014/main" id="{33A00112-0D5C-437B-A537-4F5B4C8AC097}"/>
              </a:ext>
            </a:extLst>
          </p:cNvPr>
          <p:cNvSpPr>
            <a:spLocks noGrp="1"/>
          </p:cNvSpPr>
          <p:nvPr>
            <p:ph idx="1"/>
          </p:nvPr>
        </p:nvSpPr>
        <p:spPr/>
        <p:txBody>
          <a:bodyPr/>
          <a:lstStyle/>
          <a:p>
            <a:r>
              <a:rPr lang="en-US" dirty="0"/>
              <a:t>We </a:t>
            </a:r>
            <a:r>
              <a:rPr lang="en-US" b="1" dirty="0"/>
              <a:t>cannot</a:t>
            </a:r>
            <a:r>
              <a:rPr lang="en-US" dirty="0"/>
              <a:t> learn from data</a:t>
            </a:r>
          </a:p>
          <a:p>
            <a:endParaRPr lang="en-US" dirty="0"/>
          </a:p>
          <a:p>
            <a:r>
              <a:rPr lang="en-US" dirty="0"/>
              <a:t>We </a:t>
            </a:r>
            <a:r>
              <a:rPr lang="en-US" b="1" dirty="0"/>
              <a:t>can</a:t>
            </a:r>
            <a:r>
              <a:rPr lang="en-US" dirty="0"/>
              <a:t> learn from data + </a:t>
            </a:r>
            <a:r>
              <a:rPr lang="en-US" i="1" dirty="0"/>
              <a:t>assumptions</a:t>
            </a:r>
          </a:p>
        </p:txBody>
      </p:sp>
    </p:spTree>
    <p:extLst>
      <p:ext uri="{BB962C8B-B14F-4D97-AF65-F5344CB8AC3E}">
        <p14:creationId xmlns:p14="http://schemas.microsoft.com/office/powerpoint/2010/main" val="218645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D161-6464-44E6-A96F-016CD86A792B}"/>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9A4847BE-1342-462C-B59D-2B0430A3317B}"/>
              </a:ext>
            </a:extLst>
          </p:cNvPr>
          <p:cNvSpPr>
            <a:spLocks noGrp="1"/>
          </p:cNvSpPr>
          <p:nvPr>
            <p:ph idx="1"/>
          </p:nvPr>
        </p:nvSpPr>
        <p:spPr>
          <a:xfrm>
            <a:off x="552099" y="1113179"/>
            <a:ext cx="10515600" cy="627812"/>
          </a:xfrm>
        </p:spPr>
        <p:txBody>
          <a:bodyPr/>
          <a:lstStyle/>
          <a:p>
            <a:r>
              <a:rPr lang="en-US" dirty="0"/>
              <a:t>What assumptions do we make with this data?</a:t>
            </a:r>
          </a:p>
        </p:txBody>
      </p:sp>
      <p:pic>
        <p:nvPicPr>
          <p:cNvPr id="4" name="Picture 3">
            <a:extLst>
              <a:ext uri="{FF2B5EF4-FFF2-40B4-BE49-F238E27FC236}">
                <a16:creationId xmlns:a16="http://schemas.microsoft.com/office/drawing/2014/main" id="{706902FC-AF7F-4DFE-B020-F070878FA2F4}"/>
              </a:ext>
            </a:extLst>
          </p:cNvPr>
          <p:cNvPicPr>
            <a:picLocks noChangeAspect="1"/>
          </p:cNvPicPr>
          <p:nvPr/>
        </p:nvPicPr>
        <p:blipFill>
          <a:blip r:embed="rId2"/>
          <a:stretch>
            <a:fillRect/>
          </a:stretch>
        </p:blipFill>
        <p:spPr>
          <a:xfrm>
            <a:off x="2861952" y="1798512"/>
            <a:ext cx="6468096" cy="4339356"/>
          </a:xfrm>
          <a:prstGeom prst="rect">
            <a:avLst/>
          </a:prstGeom>
        </p:spPr>
      </p:pic>
      <p:sp>
        <p:nvSpPr>
          <p:cNvPr id="5" name="TextBox 4">
            <a:extLst>
              <a:ext uri="{FF2B5EF4-FFF2-40B4-BE49-F238E27FC236}">
                <a16:creationId xmlns:a16="http://schemas.microsoft.com/office/drawing/2014/main" id="{5715022A-9DCB-4BA8-9A91-45A65913DE14}"/>
              </a:ext>
            </a:extLst>
          </p:cNvPr>
          <p:cNvSpPr txBox="1"/>
          <p:nvPr/>
        </p:nvSpPr>
        <p:spPr>
          <a:xfrm>
            <a:off x="5502303" y="6195389"/>
            <a:ext cx="1199367" cy="523220"/>
          </a:xfrm>
          <a:prstGeom prst="rect">
            <a:avLst/>
          </a:prstGeom>
          <a:noFill/>
        </p:spPr>
        <p:txBody>
          <a:bodyPr wrap="none" rtlCol="0">
            <a:spAutoFit/>
          </a:bodyPr>
          <a:lstStyle/>
          <a:p>
            <a:r>
              <a:rPr lang="en-US" sz="2800" dirty="0"/>
              <a:t>Input x</a:t>
            </a:r>
          </a:p>
        </p:txBody>
      </p:sp>
      <p:sp>
        <p:nvSpPr>
          <p:cNvPr id="6" name="TextBox 5">
            <a:extLst>
              <a:ext uri="{FF2B5EF4-FFF2-40B4-BE49-F238E27FC236}">
                <a16:creationId xmlns:a16="http://schemas.microsoft.com/office/drawing/2014/main" id="{5EA23997-7C3D-43BE-A0B7-FAB308486096}"/>
              </a:ext>
            </a:extLst>
          </p:cNvPr>
          <p:cNvSpPr txBox="1"/>
          <p:nvPr/>
        </p:nvSpPr>
        <p:spPr>
          <a:xfrm rot="16200000">
            <a:off x="1764071" y="3706579"/>
            <a:ext cx="1473480" cy="523220"/>
          </a:xfrm>
          <a:prstGeom prst="rect">
            <a:avLst/>
          </a:prstGeom>
          <a:noFill/>
        </p:spPr>
        <p:txBody>
          <a:bodyPr wrap="none" rtlCol="0">
            <a:spAutoFit/>
          </a:bodyPr>
          <a:lstStyle/>
          <a:p>
            <a:r>
              <a:rPr lang="en-US" sz="2800" dirty="0"/>
              <a:t>Output y</a:t>
            </a:r>
          </a:p>
        </p:txBody>
      </p:sp>
    </p:spTree>
    <p:extLst>
      <p:ext uri="{BB962C8B-B14F-4D97-AF65-F5344CB8AC3E}">
        <p14:creationId xmlns:p14="http://schemas.microsoft.com/office/powerpoint/2010/main" val="3445201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D161-6464-44E6-A96F-016CD86A792B}"/>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9A4847BE-1342-462C-B59D-2B0430A3317B}"/>
              </a:ext>
            </a:extLst>
          </p:cNvPr>
          <p:cNvSpPr>
            <a:spLocks noGrp="1"/>
          </p:cNvSpPr>
          <p:nvPr>
            <p:ph idx="1"/>
          </p:nvPr>
        </p:nvSpPr>
        <p:spPr/>
        <p:txBody>
          <a:bodyPr/>
          <a:lstStyle/>
          <a:p>
            <a:r>
              <a:rPr lang="en-US" dirty="0"/>
              <a:t>What assumptions do we make with this data?</a:t>
            </a:r>
          </a:p>
        </p:txBody>
      </p:sp>
      <p:pic>
        <p:nvPicPr>
          <p:cNvPr id="1026" name="Picture 2" descr="Image result for mnist dataset">
            <a:extLst>
              <a:ext uri="{FF2B5EF4-FFF2-40B4-BE49-F238E27FC236}">
                <a16:creationId xmlns:a16="http://schemas.microsoft.com/office/drawing/2014/main" id="{7F9A4BB3-6EB3-440D-B3AD-316B95EE6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56" y="1729372"/>
            <a:ext cx="5088481" cy="40707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63FAA60-A7F1-4452-BF96-CDD1AA60853F}"/>
              </a:ext>
            </a:extLst>
          </p:cNvPr>
          <p:cNvSpPr/>
          <p:nvPr/>
        </p:nvSpPr>
        <p:spPr>
          <a:xfrm>
            <a:off x="552099" y="6140056"/>
            <a:ext cx="8873776" cy="461665"/>
          </a:xfrm>
          <a:prstGeom prst="rect">
            <a:avLst/>
          </a:prstGeom>
        </p:spPr>
        <p:txBody>
          <a:bodyPr wrap="none">
            <a:spAutoFit/>
          </a:bodyPr>
          <a:lstStyle/>
          <a:p>
            <a:r>
              <a:rPr lang="en-US" sz="2400" dirty="0"/>
              <a:t>More robust examples: </a:t>
            </a:r>
            <a:r>
              <a:rPr lang="en-US" sz="2400" dirty="0">
                <a:hlinkClick r:id="rId3"/>
              </a:rPr>
              <a:t>http://yann.lecun.com/exdb/lenet/index.html</a:t>
            </a:r>
            <a:endParaRPr lang="en-US" sz="2400" dirty="0"/>
          </a:p>
        </p:txBody>
      </p:sp>
    </p:spTree>
    <p:extLst>
      <p:ext uri="{BB962C8B-B14F-4D97-AF65-F5344CB8AC3E}">
        <p14:creationId xmlns:p14="http://schemas.microsoft.com/office/powerpoint/2010/main" val="93369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CD161-6464-44E6-A96F-016CD86A792B}"/>
              </a:ext>
            </a:extLst>
          </p:cNvPr>
          <p:cNvSpPr>
            <a:spLocks noGrp="1"/>
          </p:cNvSpPr>
          <p:nvPr>
            <p:ph type="title"/>
          </p:nvPr>
        </p:nvSpPr>
        <p:spPr/>
        <p:txBody>
          <a:bodyPr/>
          <a:lstStyle/>
          <a:p>
            <a:r>
              <a:rPr lang="en-US" dirty="0"/>
              <a:t>Assumptions</a:t>
            </a:r>
          </a:p>
        </p:txBody>
      </p:sp>
      <p:sp>
        <p:nvSpPr>
          <p:cNvPr id="3" name="Content Placeholder 2">
            <a:extLst>
              <a:ext uri="{FF2B5EF4-FFF2-40B4-BE49-F238E27FC236}">
                <a16:creationId xmlns:a16="http://schemas.microsoft.com/office/drawing/2014/main" id="{9A4847BE-1342-462C-B59D-2B0430A3317B}"/>
              </a:ext>
            </a:extLst>
          </p:cNvPr>
          <p:cNvSpPr>
            <a:spLocks noGrp="1"/>
          </p:cNvSpPr>
          <p:nvPr>
            <p:ph idx="1"/>
          </p:nvPr>
        </p:nvSpPr>
        <p:spPr/>
        <p:txBody>
          <a:bodyPr/>
          <a:lstStyle/>
          <a:p>
            <a:r>
              <a:rPr lang="en-US" dirty="0"/>
              <a:t>Face dataset</a:t>
            </a:r>
          </a:p>
        </p:txBody>
      </p:sp>
      <p:pic>
        <p:nvPicPr>
          <p:cNvPr id="2050" name="Picture 2" descr="Image result for face dataset">
            <a:extLst>
              <a:ext uri="{FF2B5EF4-FFF2-40B4-BE49-F238E27FC236}">
                <a16:creationId xmlns:a16="http://schemas.microsoft.com/office/drawing/2014/main" id="{B50920DE-92F7-4853-8125-CDCAF1DEE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426" y="188397"/>
            <a:ext cx="7360475" cy="648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39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Information</a:t>
            </a:r>
          </a:p>
        </p:txBody>
      </p:sp>
      <p:sp>
        <p:nvSpPr>
          <p:cNvPr id="3" name="Content Placeholder 2"/>
          <p:cNvSpPr>
            <a:spLocks noGrp="1"/>
          </p:cNvSpPr>
          <p:nvPr>
            <p:ph idx="1"/>
          </p:nvPr>
        </p:nvSpPr>
        <p:spPr/>
        <p:txBody>
          <a:bodyPr/>
          <a:lstStyle/>
          <a:p>
            <a:r>
              <a:rPr lang="en-US" dirty="0"/>
              <a:t>Website: </a:t>
            </a:r>
            <a:r>
              <a:rPr lang="en-US" dirty="0">
                <a:hlinkClick r:id="rId2"/>
              </a:rPr>
              <a:t>https://www.cs.cmu.edu/~10315</a:t>
            </a:r>
            <a:endParaRPr lang="en-US" dirty="0"/>
          </a:p>
          <a:p>
            <a:endParaRPr lang="en-US" sz="2000" dirty="0"/>
          </a:p>
          <a:p>
            <a:r>
              <a:rPr lang="en-US" dirty="0"/>
              <a:t>Canvas: </a:t>
            </a:r>
            <a:r>
              <a:rPr lang="en-US" dirty="0">
                <a:hlinkClick r:id="rId3"/>
              </a:rPr>
              <a:t>canvas.cmu.edu</a:t>
            </a:r>
            <a:endParaRPr lang="en-US" dirty="0"/>
          </a:p>
          <a:p>
            <a:endParaRPr lang="en-US" sz="2000" dirty="0"/>
          </a:p>
          <a:p>
            <a:r>
              <a:rPr lang="en-US" dirty="0"/>
              <a:t>Gradescope: </a:t>
            </a:r>
            <a:r>
              <a:rPr lang="en-US" dirty="0">
                <a:hlinkClick r:id="rId4"/>
              </a:rPr>
              <a:t>gradescope.com</a:t>
            </a:r>
            <a:endParaRPr lang="en-US" dirty="0"/>
          </a:p>
          <a:p>
            <a:endParaRPr lang="en-US" sz="2000" dirty="0"/>
          </a:p>
          <a:p>
            <a:r>
              <a:rPr lang="en-US" dirty="0"/>
              <a:t>Communication: </a:t>
            </a:r>
            <a:r>
              <a:rPr lang="en-US" dirty="0">
                <a:hlinkClick r:id="rId5"/>
              </a:rPr>
              <a:t>piazza.com</a:t>
            </a:r>
            <a:endParaRPr lang="en-US" dirty="0"/>
          </a:p>
          <a:p>
            <a:r>
              <a:rPr lang="en-US" dirty="0"/>
              <a:t>E-mail: </a:t>
            </a:r>
            <a:r>
              <a:rPr lang="en-US" dirty="0">
                <a:hlinkClick r:id="rId6"/>
              </a:rPr>
              <a:t>dpbird@andrew.cmu.edu</a:t>
            </a:r>
            <a:endParaRPr lang="en-US" dirty="0"/>
          </a:p>
          <a:p>
            <a:r>
              <a:rPr lang="en-US" dirty="0"/>
              <a:t>	  </a:t>
            </a:r>
            <a:r>
              <a:rPr lang="en-US" dirty="0">
                <a:hlinkClick r:id="rId7"/>
              </a:rPr>
              <a:t>pvirtue@andrew.cmu.edu</a:t>
            </a:r>
            <a:endParaRPr lang="en-US" dirty="0"/>
          </a:p>
          <a:p>
            <a:endParaRPr lang="en-US" sz="2000" dirty="0"/>
          </a:p>
          <a:p>
            <a:endParaRPr lang="en-US" dirty="0"/>
          </a:p>
        </p:txBody>
      </p:sp>
      <p:pic>
        <p:nvPicPr>
          <p:cNvPr id="5" name="Picture 4"/>
          <p:cNvPicPr>
            <a:picLocks noChangeAspect="1"/>
          </p:cNvPicPr>
          <p:nvPr/>
        </p:nvPicPr>
        <p:blipFill>
          <a:blip r:embed="rId8"/>
          <a:stretch>
            <a:fillRect/>
          </a:stretch>
        </p:blipFill>
        <p:spPr>
          <a:xfrm>
            <a:off x="5736591" y="3841842"/>
            <a:ext cx="1727200" cy="546739"/>
          </a:xfrm>
          <a:prstGeom prst="rect">
            <a:avLst/>
          </a:prstGeom>
        </p:spPr>
      </p:pic>
      <p:pic>
        <p:nvPicPr>
          <p:cNvPr id="1026" name="Picture 2" descr="Image result for canvas">
            <a:extLst>
              <a:ext uri="{FF2B5EF4-FFF2-40B4-BE49-F238E27FC236}">
                <a16:creationId xmlns:a16="http://schemas.microsoft.com/office/drawing/2014/main" id="{60BAA0EC-16D6-490A-BD2C-36027B34C5D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6591" y="1817741"/>
            <a:ext cx="993923" cy="813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adescope">
            <a:extLst>
              <a:ext uri="{FF2B5EF4-FFF2-40B4-BE49-F238E27FC236}">
                <a16:creationId xmlns:a16="http://schemas.microsoft.com/office/drawing/2014/main" id="{F052E9B4-DA9C-4431-8B1E-209757577BC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4145" b="44402"/>
          <a:stretch/>
        </p:blipFill>
        <p:spPr bwMode="auto">
          <a:xfrm>
            <a:off x="5616175" y="2922931"/>
            <a:ext cx="3240595" cy="52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241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Information</a:t>
            </a:r>
          </a:p>
        </p:txBody>
      </p:sp>
      <p:sp>
        <p:nvSpPr>
          <p:cNvPr id="3" name="Content Placeholder 2"/>
          <p:cNvSpPr>
            <a:spLocks noGrp="1"/>
          </p:cNvSpPr>
          <p:nvPr>
            <p:ph idx="1"/>
          </p:nvPr>
        </p:nvSpPr>
        <p:spPr>
          <a:xfrm>
            <a:off x="552099" y="1113178"/>
            <a:ext cx="10515600" cy="4019053"/>
          </a:xfrm>
        </p:spPr>
        <p:txBody>
          <a:bodyPr/>
          <a:lstStyle/>
          <a:p>
            <a:pPr marL="457200" indent="-457200">
              <a:buFont typeface="Wingdings" panose="05000000000000000000" pitchFamily="2" charset="2"/>
              <a:buChar char="§"/>
            </a:pPr>
            <a:r>
              <a:rPr lang="en-US" dirty="0"/>
              <a:t>Course Levels and Course Scope</a:t>
            </a:r>
          </a:p>
          <a:p>
            <a:pPr marL="457200" indent="-457200">
              <a:buFont typeface="Wingdings" panose="05000000000000000000" pitchFamily="2" charset="2"/>
              <a:buChar char="§"/>
            </a:pPr>
            <a:r>
              <a:rPr lang="en-US" dirty="0"/>
              <a:t>Participation</a:t>
            </a:r>
          </a:p>
          <a:p>
            <a:pPr marL="457200" indent="-457200">
              <a:buFont typeface="Wingdings" panose="05000000000000000000" pitchFamily="2" charset="2"/>
              <a:buChar char="§"/>
            </a:pPr>
            <a:r>
              <a:rPr lang="en-US" dirty="0"/>
              <a:t>Video</a:t>
            </a:r>
          </a:p>
          <a:p>
            <a:pPr marL="457200" indent="-457200">
              <a:buFont typeface="Wingdings" panose="05000000000000000000" pitchFamily="2" charset="2"/>
              <a:buChar char="§"/>
            </a:pPr>
            <a:r>
              <a:rPr lang="en-US" dirty="0"/>
              <a:t>Waitlist</a:t>
            </a:r>
          </a:p>
          <a:p>
            <a:pPr marL="457200" indent="-457200">
              <a:buFont typeface="Wingdings" panose="05000000000000000000" pitchFamily="2" charset="2"/>
              <a:buChar char="§"/>
            </a:pPr>
            <a:r>
              <a:rPr lang="en-US" dirty="0"/>
              <a:t>Prerequisites</a:t>
            </a:r>
          </a:p>
          <a:p>
            <a:pPr marL="457200" indent="-457200">
              <a:buFont typeface="Wingdings" panose="05000000000000000000" pitchFamily="2" charset="2"/>
              <a:buChar char="§"/>
            </a:pPr>
            <a:r>
              <a:rPr lang="en-US" dirty="0"/>
              <a:t>Teamwork</a:t>
            </a:r>
          </a:p>
          <a:p>
            <a:pPr marL="457200" indent="-457200">
              <a:buFont typeface="Wingdings" panose="05000000000000000000" pitchFamily="2" charset="2"/>
              <a:buChar char="§"/>
            </a:pPr>
            <a:r>
              <a:rPr lang="en-US" dirty="0"/>
              <a:t>Mental health</a:t>
            </a:r>
          </a:p>
          <a:p>
            <a:endParaRPr lang="en-US" dirty="0"/>
          </a:p>
        </p:txBody>
      </p:sp>
    </p:spTree>
    <p:extLst>
      <p:ext uri="{BB962C8B-B14F-4D97-AF65-F5344CB8AC3E}">
        <p14:creationId xmlns:p14="http://schemas.microsoft.com/office/powerpoint/2010/main" val="210324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Recitation starting this Friday</a:t>
            </a:r>
          </a:p>
          <a:p>
            <a:pPr marL="687388" lvl="1" indent="-457200"/>
            <a:r>
              <a:rPr lang="en-US" sz="2800" dirty="0"/>
              <a:t>Recommended. Materials are fair game for exams</a:t>
            </a:r>
          </a:p>
          <a:p>
            <a:pPr marL="687388" lvl="1" indent="-457200"/>
            <a:r>
              <a:rPr lang="en-US" sz="2800" dirty="0"/>
              <a:t>One Section</a:t>
            </a:r>
          </a:p>
          <a:p>
            <a:endParaRPr lang="en-US" sz="1200" dirty="0"/>
          </a:p>
          <a:p>
            <a:r>
              <a:rPr lang="en-US" dirty="0"/>
              <a:t>Assignments:</a:t>
            </a:r>
          </a:p>
          <a:p>
            <a:pPr marL="457200" indent="-457200">
              <a:buFont typeface="Wingdings" panose="05000000000000000000" pitchFamily="2" charset="2"/>
              <a:buChar char="§"/>
            </a:pPr>
            <a:r>
              <a:rPr lang="en-US" dirty="0">
                <a:solidFill>
                  <a:schemeClr val="tx1"/>
                </a:solidFill>
              </a:rPr>
              <a:t>HW1 (online)</a:t>
            </a:r>
          </a:p>
          <a:p>
            <a:pPr marL="917575" lvl="2" indent="-457200"/>
            <a:r>
              <a:rPr lang="en-US" sz="2800" dirty="0">
                <a:solidFill>
                  <a:schemeClr val="tx1"/>
                </a:solidFill>
              </a:rPr>
              <a:t>Released this week</a:t>
            </a:r>
          </a:p>
          <a:p>
            <a:pPr marL="917575" lvl="2" indent="-457200"/>
            <a:r>
              <a:rPr lang="en-US" sz="2800" dirty="0">
                <a:solidFill>
                  <a:schemeClr val="tx1"/>
                </a:solidFill>
              </a:rPr>
              <a:t>Due </a:t>
            </a:r>
            <a:r>
              <a:rPr lang="en-US" sz="2800" dirty="0"/>
              <a:t>next week</a:t>
            </a:r>
            <a:endParaRPr lang="en-US" sz="2800" dirty="0">
              <a:solidFill>
                <a:schemeClr val="tx1"/>
              </a:solidFill>
            </a:endParaRPr>
          </a:p>
          <a:p>
            <a:endParaRPr lang="en-US" dirty="0"/>
          </a:p>
        </p:txBody>
      </p:sp>
    </p:spTree>
    <p:extLst>
      <p:ext uri="{BB962C8B-B14F-4D97-AF65-F5344CB8AC3E}">
        <p14:creationId xmlns:p14="http://schemas.microsoft.com/office/powerpoint/2010/main" val="16850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B64D1-372E-49A9-9AB7-750FBA6B8E1A}"/>
              </a:ext>
            </a:extLst>
          </p:cNvPr>
          <p:cNvSpPr>
            <a:spLocks noGrp="1"/>
          </p:cNvSpPr>
          <p:nvPr>
            <p:ph type="title"/>
          </p:nvPr>
        </p:nvSpPr>
        <p:spPr/>
        <p:txBody>
          <a:bodyPr/>
          <a:lstStyle/>
          <a:p>
            <a:r>
              <a:rPr lang="en-US" dirty="0"/>
              <a:t>How to Approach a Machine Learning Problem</a:t>
            </a:r>
          </a:p>
        </p:txBody>
      </p:sp>
      <p:sp>
        <p:nvSpPr>
          <p:cNvPr id="3" name="Content Placeholder 2">
            <a:extLst>
              <a:ext uri="{FF2B5EF4-FFF2-40B4-BE49-F238E27FC236}">
                <a16:creationId xmlns:a16="http://schemas.microsoft.com/office/drawing/2014/main" id="{3E4A7D25-FF8B-4C60-A00A-346BA20129A0}"/>
              </a:ext>
            </a:extLst>
          </p:cNvPr>
          <p:cNvSpPr>
            <a:spLocks noGrp="1"/>
          </p:cNvSpPr>
          <p:nvPr>
            <p:ph idx="1"/>
          </p:nvPr>
        </p:nvSpPr>
        <p:spPr>
          <a:xfrm>
            <a:off x="552099" y="1113178"/>
            <a:ext cx="10515600" cy="5603154"/>
          </a:xfrm>
        </p:spPr>
        <p:txBody>
          <a:bodyPr/>
          <a:lstStyle/>
          <a:p>
            <a:pPr marL="225425" indent="-225425">
              <a:buFont typeface="+mj-lt"/>
              <a:buAutoNum type="arabicPeriod"/>
            </a:pPr>
            <a:r>
              <a:rPr lang="en-US" dirty="0"/>
              <a:t> Consider your goal </a:t>
            </a:r>
            <a:r>
              <a:rPr lang="en-US" dirty="0">
                <a:sym typeface="Wingdings"/>
              </a:rPr>
              <a:t></a:t>
            </a:r>
            <a:r>
              <a:rPr lang="en-US" dirty="0"/>
              <a:t> definition of task </a:t>
            </a:r>
            <a:r>
              <a:rPr lang="en-US" b="1" dirty="0"/>
              <a:t>T</a:t>
            </a:r>
            <a:r>
              <a:rPr lang="en-US" dirty="0"/>
              <a:t> </a:t>
            </a:r>
          </a:p>
          <a:p>
            <a:pPr lvl="1" indent="-342900"/>
            <a:r>
              <a:rPr lang="en-US" sz="2000" dirty="0"/>
              <a:t>E.g. make good loan decisions, win chess competitions, …</a:t>
            </a:r>
          </a:p>
          <a:p>
            <a:pPr marL="225425" indent="-225425">
              <a:buFont typeface="+mj-lt"/>
              <a:buAutoNum type="arabicPeriod"/>
            </a:pPr>
            <a:r>
              <a:rPr lang="en-US" dirty="0"/>
              <a:t> Consider the nature of available (or potential) experience </a:t>
            </a:r>
            <a:r>
              <a:rPr lang="en-US" b="1" dirty="0"/>
              <a:t>E</a:t>
            </a:r>
          </a:p>
          <a:p>
            <a:pPr marL="685800" lvl="1"/>
            <a:r>
              <a:rPr lang="en-US" sz="2000" dirty="0"/>
              <a:t>How much data can you get?  What would it cost (in money, time or effort)?</a:t>
            </a:r>
          </a:p>
          <a:p>
            <a:pPr marL="225425" indent="-225425">
              <a:buFont typeface="+mj-lt"/>
              <a:buAutoNum type="arabicPeriod"/>
            </a:pPr>
            <a:r>
              <a:rPr lang="en-US" dirty="0"/>
              <a:t> Choose type of output </a:t>
            </a:r>
            <a:r>
              <a:rPr lang="en-US" b="1" dirty="0"/>
              <a:t>Y </a:t>
            </a:r>
            <a:r>
              <a:rPr lang="en-US" dirty="0"/>
              <a:t>to learn</a:t>
            </a:r>
          </a:p>
          <a:p>
            <a:pPr lvl="1" indent="-342900"/>
            <a:r>
              <a:rPr lang="en-US" sz="2000" dirty="0"/>
              <a:t>(Numerical? Category? Probability? Plan?) </a:t>
            </a:r>
          </a:p>
          <a:p>
            <a:pPr marL="225425" indent="-225425">
              <a:buFont typeface="+mj-lt"/>
              <a:buAutoNum type="arabicPeriod"/>
            </a:pPr>
            <a:r>
              <a:rPr lang="en-US" dirty="0"/>
              <a:t> Choose the Performance measure </a:t>
            </a:r>
            <a:r>
              <a:rPr lang="en-US" b="1" dirty="0"/>
              <a:t>P</a:t>
            </a:r>
            <a:r>
              <a:rPr lang="en-US" dirty="0"/>
              <a:t> (error/loss function)</a:t>
            </a:r>
          </a:p>
          <a:p>
            <a:pPr marL="225425" indent="-225425">
              <a:buFont typeface="+mj-lt"/>
              <a:buAutoNum type="arabicPeriod"/>
            </a:pPr>
            <a:r>
              <a:rPr lang="en-US" dirty="0"/>
              <a:t> Choose a representation for the input X</a:t>
            </a:r>
          </a:p>
          <a:p>
            <a:pPr marL="225425" indent="-225425">
              <a:buFont typeface="+mj-lt"/>
              <a:buAutoNum type="arabicPeriod"/>
            </a:pPr>
            <a:r>
              <a:rPr lang="en-US" dirty="0"/>
              <a:t> Choose a set of possible solutions </a:t>
            </a:r>
            <a:r>
              <a:rPr lang="en-US" b="1" dirty="0"/>
              <a:t>H</a:t>
            </a:r>
            <a:r>
              <a:rPr lang="en-US" dirty="0"/>
              <a:t> (hypothesis space)</a:t>
            </a:r>
          </a:p>
          <a:p>
            <a:pPr lvl="1" indent="-342900"/>
            <a:r>
              <a:rPr lang="en-US" dirty="0"/>
              <a:t>set of functions h: X </a:t>
            </a:r>
            <a:r>
              <a:rPr lang="en-US" dirty="0">
                <a:sym typeface="Wingdings" panose="05000000000000000000" pitchFamily="2" charset="2"/>
              </a:rPr>
              <a:t></a:t>
            </a:r>
            <a:r>
              <a:rPr lang="en-US" dirty="0"/>
              <a:t> Y</a:t>
            </a:r>
          </a:p>
          <a:p>
            <a:pPr lvl="1" indent="-342900"/>
            <a:r>
              <a:rPr lang="en-US" dirty="0"/>
              <a:t>(often, by choosing a representation for them)</a:t>
            </a:r>
          </a:p>
          <a:p>
            <a:pPr marL="225425" indent="-225425">
              <a:buFont typeface="+mj-lt"/>
              <a:buAutoNum type="arabicPeriod"/>
            </a:pPr>
            <a:r>
              <a:rPr lang="en-US" dirty="0"/>
              <a:t> Choose or design a learning algorithm</a:t>
            </a:r>
          </a:p>
          <a:p>
            <a:pPr lvl="1" indent="-342900"/>
            <a:r>
              <a:rPr lang="en-US" dirty="0"/>
              <a:t> for using examples (</a:t>
            </a:r>
            <a:r>
              <a:rPr lang="en-US" b="1" dirty="0"/>
              <a:t>E</a:t>
            </a:r>
            <a:r>
              <a:rPr lang="en-US" dirty="0"/>
              <a:t>) to converge on a member of </a:t>
            </a:r>
            <a:r>
              <a:rPr lang="en-US" b="1" dirty="0"/>
              <a:t>H</a:t>
            </a:r>
            <a:r>
              <a:rPr lang="en-US" dirty="0"/>
              <a:t> that optimizes </a:t>
            </a:r>
            <a:r>
              <a:rPr lang="en-US" b="1" dirty="0"/>
              <a:t>P</a:t>
            </a:r>
            <a:endParaRPr lang="en-US" dirty="0"/>
          </a:p>
          <a:p>
            <a:endParaRPr lang="en-US" sz="3600" dirty="0"/>
          </a:p>
        </p:txBody>
      </p:sp>
      <p:sp>
        <p:nvSpPr>
          <p:cNvPr id="4" name="TextBox 3">
            <a:extLst>
              <a:ext uri="{FF2B5EF4-FFF2-40B4-BE49-F238E27FC236}">
                <a16:creationId xmlns:a16="http://schemas.microsoft.com/office/drawing/2014/main" id="{E472C4F2-81F0-482D-8558-67A1110DE682}"/>
              </a:ext>
            </a:extLst>
          </p:cNvPr>
          <p:cNvSpPr txBox="1"/>
          <p:nvPr/>
        </p:nvSpPr>
        <p:spPr>
          <a:xfrm>
            <a:off x="10477976" y="5933613"/>
            <a:ext cx="1855901" cy="830997"/>
          </a:xfrm>
          <a:prstGeom prst="rect">
            <a:avLst/>
          </a:prstGeom>
          <a:noFill/>
        </p:spPr>
        <p:txBody>
          <a:bodyPr wrap="square" rtlCol="0">
            <a:spAutoFit/>
          </a:bodyPr>
          <a:lstStyle/>
          <a:p>
            <a:r>
              <a:rPr lang="en-US" sz="1600" dirty="0">
                <a:solidFill>
                  <a:schemeClr val="bg1">
                    <a:lumMod val="50000"/>
                  </a:schemeClr>
                </a:solidFill>
              </a:rPr>
              <a:t>Slide: CMU ML, Roni Rosenfeld, Tom Mitchel</a:t>
            </a:r>
          </a:p>
        </p:txBody>
      </p:sp>
    </p:spTree>
    <p:extLst>
      <p:ext uri="{BB962C8B-B14F-4D97-AF65-F5344CB8AC3E}">
        <p14:creationId xmlns:p14="http://schemas.microsoft.com/office/powerpoint/2010/main" val="287863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CB9F-00F1-45EF-BC05-EF19336C1DB8}"/>
              </a:ext>
            </a:extLst>
          </p:cNvPr>
          <p:cNvSpPr>
            <a:spLocks noGrp="1"/>
          </p:cNvSpPr>
          <p:nvPr>
            <p:ph type="title"/>
          </p:nvPr>
        </p:nvSpPr>
        <p:spPr/>
        <p:txBody>
          <a:bodyPr/>
          <a:lstStyle/>
          <a:p>
            <a:r>
              <a:rPr lang="en-US" dirty="0"/>
              <a:t>Notation</a:t>
            </a:r>
          </a:p>
        </p:txBody>
      </p:sp>
      <p:sp>
        <p:nvSpPr>
          <p:cNvPr id="3" name="Content Placeholder 2">
            <a:extLst>
              <a:ext uri="{FF2B5EF4-FFF2-40B4-BE49-F238E27FC236}">
                <a16:creationId xmlns:a16="http://schemas.microsoft.com/office/drawing/2014/main" id="{1DCBC171-CF0A-42F5-BEB4-E32C656252B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2252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Information</a:t>
            </a:r>
          </a:p>
        </p:txBody>
      </p:sp>
      <p:sp>
        <p:nvSpPr>
          <p:cNvPr id="3" name="Content Placeholder 2"/>
          <p:cNvSpPr>
            <a:spLocks noGrp="1"/>
          </p:cNvSpPr>
          <p:nvPr>
            <p:ph idx="1"/>
          </p:nvPr>
        </p:nvSpPr>
        <p:spPr/>
        <p:txBody>
          <a:bodyPr/>
          <a:lstStyle/>
          <a:p>
            <a:r>
              <a:rPr lang="en-US" dirty="0"/>
              <a:t>Website: </a:t>
            </a:r>
            <a:r>
              <a:rPr lang="en-US" dirty="0">
                <a:hlinkClick r:id="rId2"/>
              </a:rPr>
              <a:t>https://www.cs.cmu.edu/~10315</a:t>
            </a:r>
            <a:endParaRPr lang="en-US" dirty="0"/>
          </a:p>
          <a:p>
            <a:endParaRPr lang="en-US" sz="2000" dirty="0"/>
          </a:p>
          <a:p>
            <a:r>
              <a:rPr lang="en-US" dirty="0"/>
              <a:t>Canvas: </a:t>
            </a:r>
            <a:r>
              <a:rPr lang="en-US" dirty="0">
                <a:hlinkClick r:id="rId3"/>
              </a:rPr>
              <a:t>canvas.cmu.edu</a:t>
            </a:r>
            <a:endParaRPr lang="en-US" dirty="0"/>
          </a:p>
          <a:p>
            <a:endParaRPr lang="en-US" sz="2000" dirty="0"/>
          </a:p>
          <a:p>
            <a:r>
              <a:rPr lang="en-US" dirty="0"/>
              <a:t>Gradescope: </a:t>
            </a:r>
            <a:r>
              <a:rPr lang="en-US" dirty="0">
                <a:hlinkClick r:id="rId4"/>
              </a:rPr>
              <a:t>gradescope.com</a:t>
            </a:r>
            <a:endParaRPr lang="en-US" dirty="0"/>
          </a:p>
          <a:p>
            <a:endParaRPr lang="en-US" sz="2000" dirty="0"/>
          </a:p>
          <a:p>
            <a:r>
              <a:rPr lang="en-US" dirty="0"/>
              <a:t>Communication: </a:t>
            </a:r>
            <a:r>
              <a:rPr lang="en-US" dirty="0">
                <a:hlinkClick r:id="rId5"/>
              </a:rPr>
              <a:t>piazza.com</a:t>
            </a:r>
            <a:endParaRPr lang="en-US" dirty="0"/>
          </a:p>
          <a:p>
            <a:r>
              <a:rPr lang="en-US" dirty="0"/>
              <a:t>E-mail: </a:t>
            </a:r>
            <a:r>
              <a:rPr lang="en-US" dirty="0">
                <a:hlinkClick r:id="rId6"/>
              </a:rPr>
              <a:t>dpbird@andrew.cmu.edu</a:t>
            </a:r>
            <a:endParaRPr lang="en-US" dirty="0"/>
          </a:p>
          <a:p>
            <a:r>
              <a:rPr lang="en-US" dirty="0"/>
              <a:t>	  </a:t>
            </a:r>
            <a:r>
              <a:rPr lang="en-US" dirty="0">
                <a:hlinkClick r:id="rId7"/>
              </a:rPr>
              <a:t>pvirtue@andrew.cmu.edu</a:t>
            </a:r>
            <a:endParaRPr lang="en-US" dirty="0"/>
          </a:p>
          <a:p>
            <a:endParaRPr lang="en-US" sz="2000" dirty="0"/>
          </a:p>
          <a:p>
            <a:endParaRPr lang="en-US" dirty="0"/>
          </a:p>
        </p:txBody>
      </p:sp>
      <p:pic>
        <p:nvPicPr>
          <p:cNvPr id="5" name="Picture 4"/>
          <p:cNvPicPr>
            <a:picLocks noChangeAspect="1"/>
          </p:cNvPicPr>
          <p:nvPr/>
        </p:nvPicPr>
        <p:blipFill>
          <a:blip r:embed="rId8"/>
          <a:stretch>
            <a:fillRect/>
          </a:stretch>
        </p:blipFill>
        <p:spPr>
          <a:xfrm>
            <a:off x="5736591" y="3841842"/>
            <a:ext cx="1727200" cy="546739"/>
          </a:xfrm>
          <a:prstGeom prst="rect">
            <a:avLst/>
          </a:prstGeom>
        </p:spPr>
      </p:pic>
      <p:pic>
        <p:nvPicPr>
          <p:cNvPr id="1026" name="Picture 2" descr="Image result for canvas">
            <a:extLst>
              <a:ext uri="{FF2B5EF4-FFF2-40B4-BE49-F238E27FC236}">
                <a16:creationId xmlns:a16="http://schemas.microsoft.com/office/drawing/2014/main" id="{60BAA0EC-16D6-490A-BD2C-36027B34C5D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36591" y="1817741"/>
            <a:ext cx="993923" cy="813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adescope">
            <a:extLst>
              <a:ext uri="{FF2B5EF4-FFF2-40B4-BE49-F238E27FC236}">
                <a16:creationId xmlns:a16="http://schemas.microsoft.com/office/drawing/2014/main" id="{F052E9B4-DA9C-4431-8B1E-209757577BCD}"/>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34145" b="44402"/>
          <a:stretch/>
        </p:blipFill>
        <p:spPr bwMode="auto">
          <a:xfrm>
            <a:off x="5616175" y="2922931"/>
            <a:ext cx="3240595" cy="52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641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DC5B-09B6-4D00-81CB-2E499E5581F2}"/>
              </a:ext>
            </a:extLst>
          </p:cNvPr>
          <p:cNvSpPr>
            <a:spLocks noGrp="1"/>
          </p:cNvSpPr>
          <p:nvPr>
            <p:ph type="title"/>
          </p:nvPr>
        </p:nvSpPr>
        <p:spPr/>
        <p:txBody>
          <a:bodyPr/>
          <a:lstStyle/>
          <a:p>
            <a:r>
              <a:rPr lang="en-US" dirty="0"/>
              <a:t>Vocab: General ML Concepts</a:t>
            </a:r>
          </a:p>
        </p:txBody>
      </p:sp>
      <p:sp>
        <p:nvSpPr>
          <p:cNvPr id="3" name="Content Placeholder 2">
            <a:extLst>
              <a:ext uri="{FF2B5EF4-FFF2-40B4-BE49-F238E27FC236}">
                <a16:creationId xmlns:a16="http://schemas.microsoft.com/office/drawing/2014/main" id="{E3C27BB2-713D-435B-A388-B2F3E7D0212B}"/>
              </a:ext>
            </a:extLst>
          </p:cNvPr>
          <p:cNvSpPr>
            <a:spLocks noGrp="1"/>
          </p:cNvSpPr>
          <p:nvPr>
            <p:ph idx="1"/>
          </p:nvPr>
        </p:nvSpPr>
        <p:spPr>
          <a:xfrm>
            <a:off x="552099" y="1113177"/>
            <a:ext cx="11534724" cy="5184591"/>
          </a:xfrm>
        </p:spPr>
        <p:txBody>
          <a:bodyPr numCol="2"/>
          <a:lstStyle/>
          <a:p>
            <a:pPr fontAlgn="ctr"/>
            <a:r>
              <a:rPr lang="en-US" dirty="0"/>
              <a:t>Data / examples / experience</a:t>
            </a:r>
          </a:p>
          <a:p>
            <a:pPr lvl="1" fontAlgn="ctr"/>
            <a:r>
              <a:rPr lang="en-US" dirty="0"/>
              <a:t>Input</a:t>
            </a:r>
          </a:p>
          <a:p>
            <a:pPr lvl="1" fontAlgn="ctr"/>
            <a:r>
              <a:rPr lang="en-US" dirty="0"/>
              <a:t>Output (labels)</a:t>
            </a:r>
          </a:p>
          <a:p>
            <a:pPr fontAlgn="ctr"/>
            <a:r>
              <a:rPr lang="en-US" dirty="0"/>
              <a:t>Model</a:t>
            </a:r>
          </a:p>
          <a:p>
            <a:pPr fontAlgn="ctr"/>
            <a:r>
              <a:rPr lang="en-US" dirty="0"/>
              <a:t>Parameters</a:t>
            </a:r>
          </a:p>
          <a:p>
            <a:pPr lvl="1" fontAlgn="ctr"/>
            <a:r>
              <a:rPr lang="en-US" dirty="0"/>
              <a:t>Model complexity</a:t>
            </a:r>
          </a:p>
          <a:p>
            <a:pPr fontAlgn="ctr"/>
            <a:r>
              <a:rPr lang="en-US" dirty="0"/>
              <a:t>Hypothesis function</a:t>
            </a:r>
          </a:p>
          <a:p>
            <a:pPr lvl="1" fontAlgn="ctr"/>
            <a:r>
              <a:rPr lang="en-US" dirty="0"/>
              <a:t>Prediction</a:t>
            </a:r>
          </a:p>
          <a:p>
            <a:pPr fontAlgn="ctr"/>
            <a:r>
              <a:rPr lang="en-US" dirty="0"/>
              <a:t>Error/loss, accuracy</a:t>
            </a:r>
          </a:p>
          <a:p>
            <a:pPr fontAlgn="ctr"/>
            <a:r>
              <a:rPr lang="en-US" dirty="0"/>
              <a:t>Objective function</a:t>
            </a:r>
          </a:p>
          <a:p>
            <a:pPr fontAlgn="ctr"/>
            <a:r>
              <a:rPr lang="en-US" dirty="0"/>
              <a:t>Global/local min/max</a:t>
            </a:r>
          </a:p>
          <a:p>
            <a:pPr fontAlgn="ctr"/>
            <a:r>
              <a:rPr lang="en-US" dirty="0"/>
              <a:t>Training, validation, test set</a:t>
            </a:r>
          </a:p>
          <a:p>
            <a:pPr fontAlgn="ctr"/>
            <a:r>
              <a:rPr lang="en-US" dirty="0"/>
              <a:t>Over (under) fitting</a:t>
            </a:r>
          </a:p>
          <a:p>
            <a:pPr fontAlgn="ctr"/>
            <a:r>
              <a:rPr lang="en-US" dirty="0"/>
              <a:t>Classification</a:t>
            </a:r>
          </a:p>
          <a:p>
            <a:pPr fontAlgn="ctr"/>
            <a:r>
              <a:rPr lang="en-US" dirty="0"/>
              <a:t>Regression</a:t>
            </a:r>
          </a:p>
          <a:p>
            <a:pPr fontAlgn="ctr"/>
            <a:r>
              <a:rPr lang="en-US" dirty="0"/>
              <a:t>Supervised (unsupervised) learning</a:t>
            </a:r>
          </a:p>
          <a:p>
            <a:endParaRPr lang="en-US" dirty="0"/>
          </a:p>
        </p:txBody>
      </p:sp>
    </p:spTree>
    <p:extLst>
      <p:ext uri="{BB962C8B-B14F-4D97-AF65-F5344CB8AC3E}">
        <p14:creationId xmlns:p14="http://schemas.microsoft.com/office/powerpoint/2010/main" val="1275335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DC5B-09B6-4D00-81CB-2E499E5581F2}"/>
              </a:ext>
            </a:extLst>
          </p:cNvPr>
          <p:cNvSpPr>
            <a:spLocks noGrp="1"/>
          </p:cNvSpPr>
          <p:nvPr>
            <p:ph type="title"/>
          </p:nvPr>
        </p:nvSpPr>
        <p:spPr/>
        <p:txBody>
          <a:bodyPr/>
          <a:lstStyle/>
          <a:p>
            <a:r>
              <a:rPr lang="en-US" dirty="0"/>
              <a:t>Vocab: Specific ML Concepts / Techniques</a:t>
            </a:r>
          </a:p>
        </p:txBody>
      </p:sp>
      <p:sp>
        <p:nvSpPr>
          <p:cNvPr id="3" name="Content Placeholder 2">
            <a:extLst>
              <a:ext uri="{FF2B5EF4-FFF2-40B4-BE49-F238E27FC236}">
                <a16:creationId xmlns:a16="http://schemas.microsoft.com/office/drawing/2014/main" id="{E3C27BB2-713D-435B-A388-B2F3E7D0212B}"/>
              </a:ext>
            </a:extLst>
          </p:cNvPr>
          <p:cNvSpPr>
            <a:spLocks noGrp="1"/>
          </p:cNvSpPr>
          <p:nvPr>
            <p:ph idx="1"/>
          </p:nvPr>
        </p:nvSpPr>
        <p:spPr>
          <a:xfrm>
            <a:off x="552099" y="1113178"/>
            <a:ext cx="11534724" cy="3400868"/>
          </a:xfrm>
        </p:spPr>
        <p:txBody>
          <a:bodyPr numCol="2"/>
          <a:lstStyle/>
          <a:p>
            <a:pPr fontAlgn="ctr"/>
            <a:r>
              <a:rPr lang="en-US" dirty="0"/>
              <a:t>Linear model</a:t>
            </a:r>
          </a:p>
          <a:p>
            <a:pPr fontAlgn="ctr"/>
            <a:r>
              <a:rPr lang="en-US" dirty="0"/>
              <a:t>Mean squared error</a:t>
            </a:r>
          </a:p>
          <a:p>
            <a:pPr fontAlgn="ctr"/>
            <a:r>
              <a:rPr lang="en-US" dirty="0"/>
              <a:t>Gradient Descent</a:t>
            </a:r>
          </a:p>
          <a:p>
            <a:pPr fontAlgn="ctr"/>
            <a:r>
              <a:rPr lang="en-US" dirty="0"/>
              <a:t>Stochastic Gradient Descent</a:t>
            </a:r>
          </a:p>
          <a:p>
            <a:pPr fontAlgn="ctr"/>
            <a:r>
              <a:rPr lang="en-US" dirty="0"/>
              <a:t>Learning rate</a:t>
            </a:r>
          </a:p>
          <a:p>
            <a:pPr fontAlgn="ctr"/>
            <a:r>
              <a:rPr lang="en-US" dirty="0"/>
              <a:t>Batch</a:t>
            </a:r>
          </a:p>
          <a:p>
            <a:pPr fontAlgn="ctr"/>
            <a:r>
              <a:rPr lang="en-US" dirty="0"/>
              <a:t>Sigmoid</a:t>
            </a:r>
          </a:p>
          <a:p>
            <a:pPr fontAlgn="ctr"/>
            <a:r>
              <a:rPr lang="en-US" dirty="0" err="1"/>
              <a:t>ReLU</a:t>
            </a:r>
            <a:endParaRPr lang="en-US" dirty="0"/>
          </a:p>
          <a:p>
            <a:pPr fontAlgn="ctr"/>
            <a:r>
              <a:rPr lang="en-US" dirty="0" err="1"/>
              <a:t>Softmax</a:t>
            </a:r>
            <a:endParaRPr lang="en-US" dirty="0"/>
          </a:p>
          <a:p>
            <a:pPr fontAlgn="ctr"/>
            <a:r>
              <a:rPr lang="en-US" dirty="0"/>
              <a:t>Cross entropy</a:t>
            </a:r>
          </a:p>
          <a:p>
            <a:pPr fontAlgn="ctr"/>
            <a:r>
              <a:rPr lang="en-US" dirty="0"/>
              <a:t>Neural network</a:t>
            </a:r>
          </a:p>
          <a:p>
            <a:endParaRPr lang="en-US" dirty="0"/>
          </a:p>
        </p:txBody>
      </p:sp>
    </p:spTree>
    <p:extLst>
      <p:ext uri="{BB962C8B-B14F-4D97-AF65-F5344CB8AC3E}">
        <p14:creationId xmlns:p14="http://schemas.microsoft.com/office/powerpoint/2010/main" val="391025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solidFill>
                  <a:schemeClr val="tx1"/>
                </a:solidFill>
              </a:rPr>
              <a:t>Today</a:t>
            </a:r>
          </a:p>
        </p:txBody>
      </p:sp>
      <p:sp>
        <p:nvSpPr>
          <p:cNvPr id="9219" name="Rectangle 3"/>
          <p:cNvSpPr>
            <a:spLocks noGrp="1" noChangeArrowheads="1"/>
          </p:cNvSpPr>
          <p:nvPr>
            <p:ph type="body" idx="1"/>
          </p:nvPr>
        </p:nvSpPr>
        <p:spPr>
          <a:xfrm>
            <a:off x="716111" y="1237673"/>
            <a:ext cx="6142182" cy="4525963"/>
          </a:xfrm>
        </p:spPr>
        <p:txBody>
          <a:bodyPr/>
          <a:lstStyle/>
          <a:p>
            <a:pPr eaLnBrk="1" hangingPunct="1"/>
            <a:endParaRPr lang="en-US" sz="800" dirty="0"/>
          </a:p>
          <a:p>
            <a:r>
              <a:rPr lang="en-US" dirty="0"/>
              <a:t>What is AI/ML?</a:t>
            </a:r>
          </a:p>
          <a:p>
            <a:endParaRPr lang="en-US" dirty="0"/>
          </a:p>
          <a:p>
            <a:r>
              <a:rPr lang="en-US" dirty="0"/>
              <a:t>A brief history of AI/ML</a:t>
            </a:r>
          </a:p>
          <a:p>
            <a:pPr eaLnBrk="1" hangingPunct="1"/>
            <a:endParaRPr lang="en-US" dirty="0"/>
          </a:p>
          <a:p>
            <a:pPr eaLnBrk="1" hangingPunct="1"/>
            <a:r>
              <a:rPr lang="en-US" dirty="0"/>
              <a:t>Some logistics</a:t>
            </a:r>
          </a:p>
          <a:p>
            <a:pPr eaLnBrk="1" hangingPunct="1"/>
            <a:endParaRPr lang="en-US" dirty="0"/>
          </a:p>
          <a:p>
            <a:pPr eaLnBrk="1" hangingPunct="1"/>
            <a:r>
              <a:rPr lang="en-US" dirty="0"/>
              <a:t>Introduction to important ML concepts that we’ll use throughout the semester</a:t>
            </a:r>
          </a:p>
        </p:txBody>
      </p:sp>
      <p:pic>
        <p:nvPicPr>
          <p:cNvPr id="22529" name="Picture 1" descr="C:\Temp\ketrina\Today.png"/>
          <p:cNvPicPr>
            <a:picLocks noChangeAspect="1" noChangeArrowheads="1"/>
          </p:cNvPicPr>
          <p:nvPr/>
        </p:nvPicPr>
        <p:blipFill>
          <a:blip r:embed="rId3" cstate="print"/>
          <a:srcRect/>
          <a:stretch>
            <a:fillRect/>
          </a:stretch>
        </p:blipFill>
        <p:spPr bwMode="auto">
          <a:xfrm>
            <a:off x="7426036" y="681037"/>
            <a:ext cx="4049853" cy="4533900"/>
          </a:xfrm>
          <a:prstGeom prst="rect">
            <a:avLst/>
          </a:prstGeom>
          <a:noFill/>
        </p:spPr>
      </p:pic>
      <p:sp>
        <p:nvSpPr>
          <p:cNvPr id="2" name="TextBox 1">
            <a:extLst>
              <a:ext uri="{FF2B5EF4-FFF2-40B4-BE49-F238E27FC236}">
                <a16:creationId xmlns:a16="http://schemas.microsoft.com/office/drawing/2014/main" id="{F2E0C349-449E-45A6-890C-B71830FCB623}"/>
              </a:ext>
            </a:extLst>
          </p:cNvPr>
          <p:cNvSpPr txBox="1"/>
          <p:nvPr/>
        </p:nvSpPr>
        <p:spPr>
          <a:xfrm>
            <a:off x="785092" y="6306203"/>
            <a:ext cx="2388411" cy="369332"/>
          </a:xfrm>
          <a:prstGeom prst="rect">
            <a:avLst/>
          </a:prstGeom>
          <a:noFill/>
        </p:spPr>
        <p:txBody>
          <a:bodyPr wrap="none" rtlCol="0">
            <a:spAutoFit/>
          </a:bodyPr>
          <a:lstStyle/>
          <a:p>
            <a:r>
              <a:rPr lang="en-US" dirty="0"/>
              <a:t>Images: ai.berkeley.edu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AI Definition by John McCarthy</a:t>
            </a:r>
          </a:p>
        </p:txBody>
      </p:sp>
      <p:sp>
        <p:nvSpPr>
          <p:cNvPr id="15" name="Content Placeholder 4"/>
          <p:cNvSpPr>
            <a:spLocks noGrp="1"/>
          </p:cNvSpPr>
          <p:nvPr>
            <p:ph sz="half" idx="1"/>
          </p:nvPr>
        </p:nvSpPr>
        <p:spPr>
          <a:xfrm>
            <a:off x="588603" y="1295401"/>
            <a:ext cx="6929797" cy="6034617"/>
          </a:xfrm>
        </p:spPr>
        <p:txBody>
          <a:bodyPr>
            <a:noAutofit/>
          </a:bodyPr>
          <a:lstStyle/>
          <a:p>
            <a:r>
              <a:rPr lang="en-US" dirty="0"/>
              <a:t>What is artificial intelligence</a:t>
            </a:r>
          </a:p>
          <a:p>
            <a:pPr lvl="1"/>
            <a:r>
              <a:rPr lang="en-US" dirty="0"/>
              <a:t>It is the science and engineering of making intelligent machines, especially intelligent computer programs</a:t>
            </a:r>
          </a:p>
          <a:p>
            <a:pPr lvl="1"/>
            <a:endParaRPr lang="en-US" dirty="0"/>
          </a:p>
          <a:p>
            <a:r>
              <a:rPr lang="en-US" dirty="0"/>
              <a:t>What is intelligence</a:t>
            </a:r>
          </a:p>
          <a:p>
            <a:pPr lvl="1"/>
            <a:r>
              <a:rPr lang="en-US" dirty="0"/>
              <a:t>Intelligence is the computational part of the ability to achieve goals in the world</a:t>
            </a:r>
          </a:p>
        </p:txBody>
      </p:sp>
      <p:sp>
        <p:nvSpPr>
          <p:cNvPr id="17" name="Rectangle 16"/>
          <p:cNvSpPr/>
          <p:nvPr/>
        </p:nvSpPr>
        <p:spPr>
          <a:xfrm>
            <a:off x="0" y="6172200"/>
            <a:ext cx="12192000" cy="420564"/>
          </a:xfrm>
          <a:prstGeom prst="rect">
            <a:avLst/>
          </a:prstGeom>
        </p:spPr>
        <p:txBody>
          <a:bodyPr wrap="square">
            <a:spAutoFit/>
          </a:bodyPr>
          <a:lstStyle/>
          <a:p>
            <a:pPr algn="ctr"/>
            <a:r>
              <a:rPr lang="en-US" sz="2133" dirty="0">
                <a:solidFill>
                  <a:schemeClr val="tx1">
                    <a:lumMod val="75000"/>
                  </a:schemeClr>
                </a:solidFill>
                <a:latin typeface="Calibri"/>
                <a:cs typeface="Calibri"/>
              </a:rPr>
              <a:t>http://www-</a:t>
            </a:r>
            <a:r>
              <a:rPr lang="en-US" sz="2133" dirty="0" err="1">
                <a:solidFill>
                  <a:schemeClr val="tx1">
                    <a:lumMod val="75000"/>
                  </a:schemeClr>
                </a:solidFill>
                <a:latin typeface="Calibri"/>
                <a:cs typeface="Calibri"/>
              </a:rPr>
              <a:t>formal.stanford.edu</a:t>
            </a:r>
            <a:r>
              <a:rPr lang="en-US" sz="2133" dirty="0">
                <a:solidFill>
                  <a:schemeClr val="tx1">
                    <a:lumMod val="75000"/>
                  </a:schemeClr>
                </a:solidFill>
                <a:latin typeface="Calibri"/>
                <a:cs typeface="Calibri"/>
              </a:rPr>
              <a:t>/</a:t>
            </a:r>
            <a:r>
              <a:rPr lang="en-US" sz="2133" dirty="0" err="1">
                <a:solidFill>
                  <a:schemeClr val="tx1">
                    <a:lumMod val="75000"/>
                  </a:schemeClr>
                </a:solidFill>
                <a:latin typeface="Calibri"/>
                <a:cs typeface="Calibri"/>
              </a:rPr>
              <a:t>jmc</a:t>
            </a:r>
            <a:r>
              <a:rPr lang="en-US" sz="2133" dirty="0">
                <a:solidFill>
                  <a:schemeClr val="tx1">
                    <a:lumMod val="75000"/>
                  </a:schemeClr>
                </a:solidFill>
                <a:latin typeface="Calibri"/>
                <a:cs typeface="Calibri"/>
              </a:rPr>
              <a:t>/</a:t>
            </a:r>
            <a:r>
              <a:rPr lang="en-US" sz="2133" dirty="0" err="1">
                <a:solidFill>
                  <a:schemeClr val="tx1">
                    <a:lumMod val="75000"/>
                  </a:schemeClr>
                </a:solidFill>
                <a:latin typeface="Calibri"/>
                <a:cs typeface="Calibri"/>
              </a:rPr>
              <a:t>whatisai</a:t>
            </a:r>
            <a:r>
              <a:rPr lang="en-US" sz="2133" dirty="0">
                <a:solidFill>
                  <a:schemeClr val="tx1">
                    <a:lumMod val="75000"/>
                  </a:schemeClr>
                </a:solidFill>
                <a:latin typeface="Calibri"/>
                <a:cs typeface="Calibri"/>
              </a:rPr>
              <a:t>/</a:t>
            </a:r>
            <a:r>
              <a:rPr lang="en-US" sz="2133" dirty="0" err="1">
                <a:solidFill>
                  <a:schemeClr val="tx1">
                    <a:lumMod val="75000"/>
                  </a:schemeClr>
                </a:solidFill>
                <a:latin typeface="Calibri"/>
                <a:cs typeface="Calibri"/>
              </a:rPr>
              <a:t>whatisai.html</a:t>
            </a:r>
            <a:endParaRPr lang="en-US" sz="2133" dirty="0">
              <a:solidFill>
                <a:schemeClr val="tx1">
                  <a:lumMod val="75000"/>
                </a:schemeClr>
              </a:solidFill>
              <a:latin typeface="Calibri"/>
              <a:cs typeface="Calibri"/>
            </a:endParaRPr>
          </a:p>
        </p:txBody>
      </p:sp>
      <p:pic>
        <p:nvPicPr>
          <p:cNvPr id="6" name="Content Placeholder 6"/>
          <p:cNvPicPr>
            <a:picLocks noChangeAspect="1"/>
          </p:cNvPicPr>
          <p:nvPr/>
        </p:nvPicPr>
        <p:blipFill>
          <a:blip r:embed="rId3"/>
          <a:srcRect l="-11769" r="-11769"/>
          <a:stretch>
            <a:fillRect/>
          </a:stretch>
        </p:blipFill>
        <p:spPr>
          <a:xfrm>
            <a:off x="8026400" y="1295401"/>
            <a:ext cx="4165600" cy="4668289"/>
          </a:xfrm>
          <a:prstGeom prst="rect">
            <a:avLst/>
          </a:prstGeom>
        </p:spPr>
      </p:pic>
    </p:spTree>
    <p:extLst>
      <p:ext uri="{BB962C8B-B14F-4D97-AF65-F5344CB8AC3E}">
        <p14:creationId xmlns:p14="http://schemas.microsoft.com/office/powerpoint/2010/main" val="317849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Stack for CMU AI</a:t>
            </a:r>
          </a:p>
        </p:txBody>
      </p:sp>
      <p:sp>
        <p:nvSpPr>
          <p:cNvPr id="3" name="Content Placeholder 2"/>
          <p:cNvSpPr>
            <a:spLocks noGrp="1"/>
          </p:cNvSpPr>
          <p:nvPr>
            <p:ph idx="1"/>
          </p:nvPr>
        </p:nvSpPr>
        <p:spPr>
          <a:xfrm>
            <a:off x="552099" y="1113178"/>
            <a:ext cx="5080216" cy="4572639"/>
          </a:xfrm>
        </p:spPr>
        <p:txBody>
          <a:bodyPr/>
          <a:lstStyle/>
          <a:p>
            <a:r>
              <a:rPr lang="en-US" dirty="0"/>
              <a:t>“AI must understand the human needs and it must make smart design decisions based on that understanding”</a:t>
            </a:r>
          </a:p>
          <a:p>
            <a:endParaRPr lang="en-US" dirty="0"/>
          </a:p>
        </p:txBody>
      </p:sp>
      <p:pic>
        <p:nvPicPr>
          <p:cNvPr id="4" name="Picture 3">
            <a:extLst>
              <a:ext uri="{FF2B5EF4-FFF2-40B4-BE49-F238E27FC236}">
                <a16:creationId xmlns:a16="http://schemas.microsoft.com/office/drawing/2014/main" id="{8F1996C3-0830-FE4C-ABED-DE9819448A13}"/>
              </a:ext>
            </a:extLst>
          </p:cNvPr>
          <p:cNvPicPr>
            <a:picLocks noChangeAspect="1"/>
          </p:cNvPicPr>
          <p:nvPr/>
        </p:nvPicPr>
        <p:blipFill>
          <a:blip r:embed="rId3"/>
          <a:stretch>
            <a:fillRect/>
          </a:stretch>
        </p:blipFill>
        <p:spPr>
          <a:xfrm>
            <a:off x="5818995" y="992221"/>
            <a:ext cx="5576885" cy="5386371"/>
          </a:xfrm>
          <a:prstGeom prst="rect">
            <a:avLst/>
          </a:prstGeom>
        </p:spPr>
      </p:pic>
      <p:sp>
        <p:nvSpPr>
          <p:cNvPr id="5" name="Rectangle 4">
            <a:extLst>
              <a:ext uri="{FF2B5EF4-FFF2-40B4-BE49-F238E27FC236}">
                <a16:creationId xmlns:a16="http://schemas.microsoft.com/office/drawing/2014/main" id="{4334A7D0-BEE2-B842-80E2-6EFBC4BE64E8}"/>
              </a:ext>
            </a:extLst>
          </p:cNvPr>
          <p:cNvSpPr/>
          <p:nvPr/>
        </p:nvSpPr>
        <p:spPr>
          <a:xfrm rot="5400000">
            <a:off x="10825319" y="3283754"/>
            <a:ext cx="1590307" cy="584775"/>
          </a:xfrm>
          <a:prstGeom prst="rect">
            <a:avLst/>
          </a:prstGeom>
        </p:spPr>
        <p:txBody>
          <a:bodyPr wrap="none">
            <a:spAutoFit/>
          </a:bodyPr>
          <a:lstStyle/>
          <a:p>
            <a:r>
              <a:rPr lang="en-US" altLang="zh-CN" sz="3200" dirty="0">
                <a:solidFill>
                  <a:srgbClr val="C00000"/>
                </a:solidFill>
              </a:rPr>
              <a:t>AI</a:t>
            </a:r>
            <a:r>
              <a:rPr lang="zh-CN" altLang="en-US" sz="3200" dirty="0">
                <a:solidFill>
                  <a:srgbClr val="C00000"/>
                </a:solidFill>
              </a:rPr>
              <a:t> </a:t>
            </a:r>
            <a:r>
              <a:rPr lang="en-US" altLang="zh-CN" sz="3200" dirty="0">
                <a:solidFill>
                  <a:srgbClr val="C00000"/>
                </a:solidFill>
              </a:rPr>
              <a:t>Stack</a:t>
            </a:r>
            <a:r>
              <a:rPr lang="zh-CN" altLang="en-US" sz="3200" dirty="0">
                <a:solidFill>
                  <a:srgbClr val="C00000"/>
                </a:solidFill>
              </a:rPr>
              <a:t> </a:t>
            </a:r>
            <a:endParaRPr lang="en-US" sz="3200" dirty="0">
              <a:solidFill>
                <a:srgbClr val="C00000"/>
              </a:solidFill>
            </a:endParaRPr>
          </a:p>
        </p:txBody>
      </p:sp>
      <p:sp>
        <p:nvSpPr>
          <p:cNvPr id="6" name="Rectangle 5">
            <a:extLst>
              <a:ext uri="{FF2B5EF4-FFF2-40B4-BE49-F238E27FC236}">
                <a16:creationId xmlns:a16="http://schemas.microsoft.com/office/drawing/2014/main" id="{3152A41E-FD80-D348-B8DC-C8D95AA096F9}"/>
              </a:ext>
            </a:extLst>
          </p:cNvPr>
          <p:cNvSpPr/>
          <p:nvPr/>
        </p:nvSpPr>
        <p:spPr>
          <a:xfrm>
            <a:off x="3948984" y="6414953"/>
            <a:ext cx="2829172" cy="369332"/>
          </a:xfrm>
          <a:prstGeom prst="rect">
            <a:avLst/>
          </a:prstGeom>
        </p:spPr>
        <p:txBody>
          <a:bodyPr wrap="none">
            <a:spAutoFit/>
          </a:bodyPr>
          <a:lstStyle/>
          <a:p>
            <a:r>
              <a:rPr lang="en-US" dirty="0">
                <a:hlinkClick r:id="rId4"/>
              </a:rPr>
              <a:t>https://ai.cs.cmu.edu/about</a:t>
            </a:r>
            <a:endParaRPr lang="en-US" dirty="0"/>
          </a:p>
        </p:txBody>
      </p:sp>
    </p:spTree>
    <p:extLst>
      <p:ext uri="{BB962C8B-B14F-4D97-AF65-F5344CB8AC3E}">
        <p14:creationId xmlns:p14="http://schemas.microsoft.com/office/powerpoint/2010/main" val="388549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Stack for CMU AI</a:t>
            </a:r>
          </a:p>
        </p:txBody>
      </p:sp>
      <p:sp>
        <p:nvSpPr>
          <p:cNvPr id="3" name="Content Placeholder 2"/>
          <p:cNvSpPr>
            <a:spLocks noGrp="1"/>
          </p:cNvSpPr>
          <p:nvPr>
            <p:ph idx="1"/>
          </p:nvPr>
        </p:nvSpPr>
        <p:spPr>
          <a:xfrm>
            <a:off x="552099" y="1113178"/>
            <a:ext cx="5080216" cy="4572639"/>
          </a:xfrm>
        </p:spPr>
        <p:txBody>
          <a:bodyPr/>
          <a:lstStyle/>
          <a:p>
            <a:r>
              <a:rPr lang="en-US" dirty="0"/>
              <a:t>“Machine learning focuses on creating programs that learn from experience.”</a:t>
            </a:r>
          </a:p>
          <a:p>
            <a:endParaRPr lang="en-US" dirty="0"/>
          </a:p>
          <a:p>
            <a:r>
              <a:rPr lang="en-US" dirty="0"/>
              <a:t>“It advances computing through exposure to new scenarios, testing and adaptation, while using pattern- and trend-detection to help the computer make better decisions in similar, subsequent situations.”</a:t>
            </a:r>
          </a:p>
          <a:p>
            <a:endParaRPr lang="en-US" dirty="0"/>
          </a:p>
          <a:p>
            <a:endParaRPr lang="en-US" dirty="0"/>
          </a:p>
        </p:txBody>
      </p:sp>
      <p:pic>
        <p:nvPicPr>
          <p:cNvPr id="4" name="Picture 3">
            <a:extLst>
              <a:ext uri="{FF2B5EF4-FFF2-40B4-BE49-F238E27FC236}">
                <a16:creationId xmlns:a16="http://schemas.microsoft.com/office/drawing/2014/main" id="{8F1996C3-0830-FE4C-ABED-DE9819448A13}"/>
              </a:ext>
            </a:extLst>
          </p:cNvPr>
          <p:cNvPicPr>
            <a:picLocks noChangeAspect="1"/>
          </p:cNvPicPr>
          <p:nvPr/>
        </p:nvPicPr>
        <p:blipFill>
          <a:blip r:embed="rId3"/>
          <a:stretch>
            <a:fillRect/>
          </a:stretch>
        </p:blipFill>
        <p:spPr>
          <a:xfrm>
            <a:off x="5818995" y="992221"/>
            <a:ext cx="5576885" cy="5386371"/>
          </a:xfrm>
          <a:prstGeom prst="rect">
            <a:avLst/>
          </a:prstGeom>
        </p:spPr>
      </p:pic>
      <p:sp>
        <p:nvSpPr>
          <p:cNvPr id="5" name="Rectangle 4">
            <a:extLst>
              <a:ext uri="{FF2B5EF4-FFF2-40B4-BE49-F238E27FC236}">
                <a16:creationId xmlns:a16="http://schemas.microsoft.com/office/drawing/2014/main" id="{4334A7D0-BEE2-B842-80E2-6EFBC4BE64E8}"/>
              </a:ext>
            </a:extLst>
          </p:cNvPr>
          <p:cNvSpPr/>
          <p:nvPr/>
        </p:nvSpPr>
        <p:spPr>
          <a:xfrm rot="5400000">
            <a:off x="10825319" y="3283754"/>
            <a:ext cx="1590307" cy="584775"/>
          </a:xfrm>
          <a:prstGeom prst="rect">
            <a:avLst/>
          </a:prstGeom>
        </p:spPr>
        <p:txBody>
          <a:bodyPr wrap="none">
            <a:spAutoFit/>
          </a:bodyPr>
          <a:lstStyle/>
          <a:p>
            <a:r>
              <a:rPr lang="en-US" altLang="zh-CN" sz="3200" dirty="0">
                <a:solidFill>
                  <a:srgbClr val="C00000"/>
                </a:solidFill>
              </a:rPr>
              <a:t>AI</a:t>
            </a:r>
            <a:r>
              <a:rPr lang="zh-CN" altLang="en-US" sz="3200" dirty="0">
                <a:solidFill>
                  <a:srgbClr val="C00000"/>
                </a:solidFill>
              </a:rPr>
              <a:t> </a:t>
            </a:r>
            <a:r>
              <a:rPr lang="en-US" altLang="zh-CN" sz="3200" dirty="0">
                <a:solidFill>
                  <a:srgbClr val="C00000"/>
                </a:solidFill>
              </a:rPr>
              <a:t>Stack</a:t>
            </a:r>
            <a:r>
              <a:rPr lang="zh-CN" altLang="en-US" sz="3200" dirty="0">
                <a:solidFill>
                  <a:srgbClr val="C00000"/>
                </a:solidFill>
              </a:rPr>
              <a:t> </a:t>
            </a:r>
            <a:endParaRPr lang="en-US" sz="3200" dirty="0">
              <a:solidFill>
                <a:srgbClr val="C00000"/>
              </a:solidFill>
            </a:endParaRPr>
          </a:p>
        </p:txBody>
      </p:sp>
      <p:sp>
        <p:nvSpPr>
          <p:cNvPr id="6" name="Rectangle 5">
            <a:extLst>
              <a:ext uri="{FF2B5EF4-FFF2-40B4-BE49-F238E27FC236}">
                <a16:creationId xmlns:a16="http://schemas.microsoft.com/office/drawing/2014/main" id="{3152A41E-FD80-D348-B8DC-C8D95AA096F9}"/>
              </a:ext>
            </a:extLst>
          </p:cNvPr>
          <p:cNvSpPr/>
          <p:nvPr/>
        </p:nvSpPr>
        <p:spPr>
          <a:xfrm>
            <a:off x="3948984" y="6414953"/>
            <a:ext cx="2829172" cy="369332"/>
          </a:xfrm>
          <a:prstGeom prst="rect">
            <a:avLst/>
          </a:prstGeom>
        </p:spPr>
        <p:txBody>
          <a:bodyPr wrap="none">
            <a:spAutoFit/>
          </a:bodyPr>
          <a:lstStyle/>
          <a:p>
            <a:r>
              <a:rPr lang="en-US" dirty="0">
                <a:hlinkClick r:id="rId4"/>
              </a:rPr>
              <a:t>https://ai.cs.cmu.edu/about</a:t>
            </a:r>
            <a:endParaRPr lang="en-US" dirty="0"/>
          </a:p>
        </p:txBody>
      </p:sp>
    </p:spTree>
    <p:extLst>
      <p:ext uri="{BB962C8B-B14F-4D97-AF65-F5344CB8AC3E}">
        <p14:creationId xmlns:p14="http://schemas.microsoft.com/office/powerpoint/2010/main" val="376563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 vs Machine Learning?</a:t>
            </a:r>
          </a:p>
        </p:txBody>
      </p:sp>
      <p:sp>
        <p:nvSpPr>
          <p:cNvPr id="10" name="Oval 9"/>
          <p:cNvSpPr/>
          <p:nvPr/>
        </p:nvSpPr>
        <p:spPr>
          <a:xfrm>
            <a:off x="1190811" y="1742440"/>
            <a:ext cx="9601200" cy="41605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517138" y="1934529"/>
            <a:ext cx="3157723" cy="523220"/>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2800" kern="1200" dirty="0">
                <a:solidFill>
                  <a:schemeClr val="accent1"/>
                </a:solidFill>
                <a:latin typeface="+mn-lt"/>
                <a:ea typeface="+mn-ea"/>
                <a:cs typeface="+mn-cs"/>
              </a:rPr>
              <a:t>Artificial Intelligence</a:t>
            </a:r>
          </a:p>
        </p:txBody>
      </p:sp>
      <p:sp>
        <p:nvSpPr>
          <p:cNvPr id="6" name="Oval 5"/>
          <p:cNvSpPr/>
          <p:nvPr/>
        </p:nvSpPr>
        <p:spPr>
          <a:xfrm>
            <a:off x="2660514" y="2890982"/>
            <a:ext cx="6882319" cy="2859578"/>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1576" y="3093107"/>
            <a:ext cx="2789546" cy="523220"/>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2800" dirty="0">
                <a:solidFill>
                  <a:schemeClr val="accent1"/>
                </a:solidFill>
              </a:rPr>
              <a:t>Machine Learning</a:t>
            </a:r>
            <a:endParaRPr lang="en-US" sz="2800" kern="1200" dirty="0">
              <a:solidFill>
                <a:schemeClr val="accent1"/>
              </a:solidFill>
            </a:endParaRPr>
          </a:p>
        </p:txBody>
      </p:sp>
      <p:sp>
        <p:nvSpPr>
          <p:cNvPr id="8" name="Oval 7"/>
          <p:cNvSpPr/>
          <p:nvPr/>
        </p:nvSpPr>
        <p:spPr>
          <a:xfrm>
            <a:off x="4470400" y="4864891"/>
            <a:ext cx="3343564" cy="74284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35920" y="4974704"/>
            <a:ext cx="2286203" cy="523220"/>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2800" dirty="0">
                <a:solidFill>
                  <a:schemeClr val="accent1"/>
                </a:solidFill>
              </a:rPr>
              <a:t>Deep Learning</a:t>
            </a:r>
            <a:endParaRPr lang="en-US" sz="2800" kern="1200" dirty="0">
              <a:solidFill>
                <a:schemeClr val="accent1"/>
              </a:solidFill>
            </a:endParaRPr>
          </a:p>
        </p:txBody>
      </p:sp>
    </p:spTree>
    <p:extLst>
      <p:ext uri="{BB962C8B-B14F-4D97-AF65-F5344CB8AC3E}">
        <p14:creationId xmlns:p14="http://schemas.microsoft.com/office/powerpoint/2010/main" val="420154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dirty="0">
                <a:solidFill>
                  <a:schemeClr val="tx1"/>
                </a:solidFill>
              </a:rPr>
              <a:t>A Brief History of AI</a:t>
            </a:r>
          </a:p>
        </p:txBody>
      </p:sp>
      <p:pic>
        <p:nvPicPr>
          <p:cNvPr id="6" name="Picture 1" descr="C:\Temp\ketrina\HistoryOfAI.png"/>
          <p:cNvPicPr>
            <a:picLocks noChangeAspect="1" noChangeArrowheads="1"/>
          </p:cNvPicPr>
          <p:nvPr/>
        </p:nvPicPr>
        <p:blipFill>
          <a:blip r:embed="rId3" cstate="print"/>
          <a:srcRect/>
          <a:stretch>
            <a:fillRect/>
          </a:stretch>
        </p:blipFill>
        <p:spPr bwMode="auto">
          <a:xfrm>
            <a:off x="4368800" y="1498600"/>
            <a:ext cx="3507744" cy="4876801"/>
          </a:xfrm>
          <a:prstGeom prst="rect">
            <a:avLst/>
          </a:prstGeom>
          <a:noFill/>
        </p:spPr>
      </p:pic>
      <p:sp>
        <p:nvSpPr>
          <p:cNvPr id="5" name="TextBox 4">
            <a:extLst>
              <a:ext uri="{FF2B5EF4-FFF2-40B4-BE49-F238E27FC236}">
                <a16:creationId xmlns:a16="http://schemas.microsoft.com/office/drawing/2014/main" id="{D21BEF1C-19BB-4816-8E56-28279DA88CE2}"/>
              </a:ext>
            </a:extLst>
          </p:cNvPr>
          <p:cNvSpPr txBox="1"/>
          <p:nvPr/>
        </p:nvSpPr>
        <p:spPr>
          <a:xfrm>
            <a:off x="552099" y="6456234"/>
            <a:ext cx="2138021" cy="338554"/>
          </a:xfrm>
          <a:prstGeom prst="rect">
            <a:avLst/>
          </a:prstGeom>
          <a:noFill/>
        </p:spPr>
        <p:txBody>
          <a:bodyPr wrap="none" rtlCol="0">
            <a:spAutoFit/>
          </a:bodyPr>
          <a:lstStyle/>
          <a:p>
            <a:r>
              <a:rPr lang="en-US" sz="1600" dirty="0">
                <a:solidFill>
                  <a:schemeClr val="bg1">
                    <a:lumMod val="50000"/>
                  </a:schemeClr>
                </a:solidFill>
              </a:rPr>
              <a:t>Images: ai.berkeley.edu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5506</TotalTime>
  <Words>1629</Words>
  <Application>Microsoft Office PowerPoint</Application>
  <PresentationFormat>Widescreen</PresentationFormat>
  <Paragraphs>304</Paragraphs>
  <Slides>31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Open Sans</vt:lpstr>
      <vt:lpstr>Wingdings</vt:lpstr>
      <vt:lpstr>Office Theme</vt:lpstr>
      <vt:lpstr>Introduction to  Machine Learning</vt:lpstr>
      <vt:lpstr>Course Staff</vt:lpstr>
      <vt:lpstr>Course Information</vt:lpstr>
      <vt:lpstr>Today</vt:lpstr>
      <vt:lpstr>AI Definition by John McCarthy</vt:lpstr>
      <vt:lpstr>AI Stack for CMU AI</vt:lpstr>
      <vt:lpstr>AI Stack for CMU AI</vt:lpstr>
      <vt:lpstr>Artificial Intelligence vs Machine Learning?</vt:lpstr>
      <vt:lpstr>A Brief History of AI</vt:lpstr>
      <vt:lpstr>A Brief History of AI</vt:lpstr>
      <vt:lpstr>What went wrong?</vt:lpstr>
      <vt:lpstr>Knowledge-based Systems</vt:lpstr>
      <vt:lpstr>A Brief History of AI</vt:lpstr>
      <vt:lpstr>Statistical Methods</vt:lpstr>
      <vt:lpstr>A Brief History of AI</vt:lpstr>
      <vt:lpstr>A Brief History of AI</vt:lpstr>
      <vt:lpstr>Machine Learning and Statistics</vt:lpstr>
      <vt:lpstr>Machine Learning and Statistics</vt:lpstr>
      <vt:lpstr>The Machine Learning Framework</vt:lpstr>
      <vt:lpstr>Choices in ML Problem Formulation</vt:lpstr>
      <vt:lpstr>Machine Learning</vt:lpstr>
      <vt:lpstr>Assumptions</vt:lpstr>
      <vt:lpstr>Assumptions</vt:lpstr>
      <vt:lpstr>Assumptions</vt:lpstr>
      <vt:lpstr>Course Information</vt:lpstr>
      <vt:lpstr>Course Information</vt:lpstr>
      <vt:lpstr>Announcements</vt:lpstr>
      <vt:lpstr>How to Approach a Machine Learning Problem</vt:lpstr>
      <vt:lpstr>Notation</vt:lpstr>
      <vt:lpstr>Vocab: General ML Concepts</vt:lpstr>
      <vt:lpstr>Vocab: Specific ML Concepts / Techniques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Pat</cp:lastModifiedBy>
  <cp:revision>565</cp:revision>
  <cp:lastPrinted>2019-08-27T16:33:12Z</cp:lastPrinted>
  <dcterms:created xsi:type="dcterms:W3CDTF">2018-10-11T11:39:27Z</dcterms:created>
  <dcterms:modified xsi:type="dcterms:W3CDTF">2020-01-13T17:01:52Z</dcterms:modified>
</cp:coreProperties>
</file>