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37"/>
  </p:notesMasterIdLst>
  <p:sldIdLst>
    <p:sldId id="2135" r:id="rId4"/>
    <p:sldId id="1017" r:id="rId5"/>
    <p:sldId id="256" r:id="rId6"/>
    <p:sldId id="2015" r:id="rId7"/>
    <p:sldId id="2140" r:id="rId8"/>
    <p:sldId id="2152" r:id="rId9"/>
    <p:sldId id="2153" r:id="rId10"/>
    <p:sldId id="2154" r:id="rId11"/>
    <p:sldId id="2139" r:id="rId12"/>
    <p:sldId id="2048" r:id="rId13"/>
    <p:sldId id="2136" r:id="rId14"/>
    <p:sldId id="2137" r:id="rId15"/>
    <p:sldId id="2049" r:id="rId16"/>
    <p:sldId id="2050" r:id="rId17"/>
    <p:sldId id="2011" r:id="rId18"/>
    <p:sldId id="2014" r:id="rId19"/>
    <p:sldId id="2016" r:id="rId20"/>
    <p:sldId id="2017" r:id="rId21"/>
    <p:sldId id="2018" r:id="rId22"/>
    <p:sldId id="2019" r:id="rId23"/>
    <p:sldId id="2151" r:id="rId24"/>
    <p:sldId id="299" r:id="rId25"/>
    <p:sldId id="2130" r:id="rId26"/>
    <p:sldId id="275" r:id="rId27"/>
    <p:sldId id="277" r:id="rId28"/>
    <p:sldId id="2021" r:id="rId29"/>
    <p:sldId id="2022" r:id="rId30"/>
    <p:sldId id="2141" r:id="rId31"/>
    <p:sldId id="2143" r:id="rId32"/>
    <p:sldId id="2145" r:id="rId33"/>
    <p:sldId id="2144" r:id="rId34"/>
    <p:sldId id="2146" r:id="rId35"/>
    <p:sldId id="2147" r:id="rId36"/>
  </p:sldIdLst>
  <p:sldSz cx="12192000" cy="6858000"/>
  <p:notesSz cx="9296400" cy="7010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1:02.5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18221 10330 1490 0,'-14'0'32'0,"7"0"8"0,0 0 0 0,-4 0 3 0,4 0-35 0,-3-3-8 15,-1 3 0-15,0-6 0 0,4 6 28 0,-3 0 4 16,-1 0 1-16,4 0 0 0,-3 0 6 0,-1 0 1 16,4 0 0-16,-4 0 0 0,4 0 6 0,0 0 2 15,-3 0 0-15,3-3 0 0,3 3-4 0,4 0 0 16,0 0 0-16,0 0 0 0,0 0-6 0,0 0-2 15,0 0 0-15,0 0 0 0,0 0-12 0,11 3-4 16,-4 3 0-16,3-3 0 0,-3 7-2 0,4-4-1 16,-1-3 0-16,1 3 0 0,0 4 15 0,-1-1 2 15,4-2 1-15,0 2 0 0,1-6-6 0,-1 3-1 16,0-2 0-16,0 2 0 0,4-6 10 0,-4 0 2 16,3 6 0-16,1-6 0 0,0 3-30 0,-1-3-10 0,1 0 0 15,3 6 9-15,0-2 3 0,-3-4 0 16,3 6 0-16,-3-3 0 0,-1 6-4 0,1 1 0 0,-4-4 0 0,4 4 0 15,-1-1 4-15,1 0 1 0,0 1 0 0,-1-1 0 16,4-3-4-16,-3 4-1 16,0-1 0-16,-1 1 0 0,1-4 10 0,0 3 2 0,-4-6 0 0,3 4 0 15,-3-4-10-15,1-3-2 0,-1 6 0 0,0-6 0 16,0 0 12-16,0 3 1 0,0-3 1 0,0 0 0 16,4 0 7-16,-1-3 2 0,-2 3 0 0,2 0 0 15,-3 0-31-15,7-6-10 0,-3 6 0 0,0-3 0 16,3 3 18-16,-3 3 4 0,-1-3 1 15,1 0 0-15,-4 0-13 0,4-3 0 0,-1-4-9 0,4 7 9 16,-6 0 0-16,2 0 0 0,1-3 0 0,-1-3 10 16,-2 6-2-16,2 0-8 0,-3 0 12 0,0 0-4 15,1-3-8-15,-5 3 0 0,4 0 0 0,-3 0 0 16,3-6 0-16,0 6 0 0,-3 0 0 0,3 0 12 0,-4-10-4 16,4 10-8-16,1-9 12 0,-5 9-4 0,4-10 1 0,4 4 0 15,-4 6 0-15,4-9 0 0,3 6-9 16,0-4 12-16,-3-2-12 0,-1 6 12 0,1-3-1 0,3-1 0 15,-3 4 0-15,3-3 0 0,4 3-11 0,-4-4 10 16,3 4-10-16,-2-3 10 0,-5 3-10 0,4-3 8 16,1 2-8-16,-5-2 8 0,4-3-8 0,0 3 0 15,-3 2 0-15,3-2 0 0,-3-3 0 0,0-1 0 0,6 7 0 16,-3-6 8-16,4-4 0 0,0 4 0 0,3-1 0 0,-3 1 0 16,-1 0 1-16,1-4 0 0,3-3 0 0,-3 7 0 15,3-7-9-15,-3 7 0 0,0-1 0 16,-1-5 0-16,1 5 0 0,0 1 0 15,-4 0 0-15,0-1 0 0,-3-6 0 0,-1 7 0 0,5 0 0 16,-5-1 0-16,1 1 0 0,-1 6 0 16,5-10 0-16,-5 4 0 0,1-1 0 0,3 1 0 0,0 0 0 0,0-1-11 15,4-6 11-15,-7 7 0 0,-4 0 0 0,3-1 0 16,1 1 0-16,3-1 0 0,-7 1 0 0,4 0 8 16,3-1-8-16,-3 4-12 0,-1-3 4 0,-2-1 0 15,-1 4 22-15,0 3 5 0,0-4 1 0,0 7 0 16,0-3-20-16,-3 6 0 0,3-3 0 0,0 0 0 15,-3 0 0-15,-1 0 0 0,4 7-10 0,-3-7 10 16,-1 0 0-16,1 0 0 0,3 3 0 0,0 3 0 0,-3-6 0 0,3 0 0 16,0 0 0-16,0 6 0 0,4-2-8 0,-4 5 8 15,-4-3 0-15,5-3 0 0,-1 4 0 0,0 2 0 16,0 0 0-16,0-2 0 0,0-7-8 0,0 3 8 16,-3 6 0-16,3 1 0 0,-4-1 0 0,1 0 0 15,0 4 0-15,-1-4 0 0,1 4 0 0,-1-4 0 16,1 1 0-16,0-4 0 0,-4 10 0 15,3-7 0-15,-3 1 0 0,4-1 0 0,-1 0 0 16,1 1 0-16,0-4 0 0,-1-3 0 0,-3 7 0 0,0-4 0 16,4-3 0-16,-4 3 0 0,4-3 0 15,-1-3 0-15,-10 0 0 0,7 10 0 0,0-10 11 0,-7 0-3 16,11 6-8-16,-4-6 12 0,-7 0 1 0,7 3 0 16,-7-3 0-16,7 6 0 0,-7-6-24 0,11 7-5 15,-4-4 0-15,-7-3-1 0,0 0 17 0,0 0 0 16,7 6 0-16,0-3 0 0,0 4 0 0,-7-7 0 15,7 3 0-15,-7-3 0 0,7 0 0 0,-7 0 0 0,0 0 0 0,10 6 0 16,-2-6 0-16,-1 0 0 16,-7 0 0-16,0 0 0 0,0 0 0 0,10 0 0 0,-3 0 0 0,-7 0-10 15,0 0 10-15,0 0-12 0,7 0 12 0,-7 0-12 16,0 0 0-16,0 0-1 0,0 0 0 0,7 3 0 16,-7-3-12-16,0 0-3 0,0 0 0 15,0 0 0-15,4 6-113 0,-4-6-23 0,0 0-5 16,0 0-703-16,0 3-140 15</inkml:trace>
  <inkml:trace contextRef="#ctx0" brushRef="#br0" timeOffset="630.12">23058 10283 1612 0,'-7'0'144'0,"-4"3"-116"0,0-3-28 0,4 0 0 16,0 0 152-16,-3 0 25 0,3 0 5 0,7 0 1 16,0 0-129-16,-4-3-26 0,-10 3-4 0,7-6-2 15,7 6-7-15,-4-3-2 0,-6-3 0 0,-1 3 0 0,1-4-13 0,3 7 0 16,-4-3 0-16,0-3 0 0,-3 6 0 0,0 0 0 16,7-3 0-16,-3 3 0 0,-5-7 20 0,1 7 7 15,4 0 1-15,3 0 1 0,7 0 16 0,0 0 3 16,-4 0 1-16,4 0 0 0,0 0-9 0,0 0-3 15,0 0 0-15,7 0 0 16,11-6 2-16,-4 6 0 0,0-3 0 0,4 3 0 0,3 0-22 0,7 0-4 16,0 0-1-16,1-6 0 0,-1 6-12 0,0-3 11 15,0-4-11-15,0 7 10 0,1-3-10 0,-1-3 8 16,0 3-8-16,0-3 8 0,1 6-8 0,-5-10 0 16,1 10 0-16,-4-9 0 0,-3 9 0 0,3 0 0 15,-7-7-11-15,0 7 11 16,0 0-94-16,-3 0-14 0,-4 7-2 0,3-7-713 15,-2 6-142-15</inkml:trace>
  <inkml:trace contextRef="#ctx0" brushRef="#br0" timeOffset="2166.46">23506 13334 1854 0,'0'0'40'0,"0"0"9"0,0 0 2 0,0 0 1 0,7 0-41 0,-4 0-11 0,4-6 0 0,0 6 0 15,0-9 15-15,0 6 1 0,-3-4 0 0,3 1 0 16,0-3-16-16,0 6 0 0,0-7 0 0,0 4 0 0,0-3 0 0,0-1-15 16,0 1 2-16,0 2 0 0,-3-2 13 0,3-4-9 15,0 7 9-15,-3-3-8 0,-1-1 8 0,1 1 11 16,-4 3-3-16,0 6 0 0,0 0 32 0,0-10 7 15,-4 7 1-15,4 3 0 16,0 0 11-16,0 0 2 0,-7-6 1 0,7 6 0 0,-11 0-22 0,4 0-5 16,0 0-1-16,-3 0 0 0,3 0-6 0,-4 0 0 15,4 0-1-15,-3 0 0 0,-5 0-15 0,5 6-4 16,-4-6 0-16,-4 3 0 0,0-3 2 0,1 7 0 16,-4-4 0-16,-1-3 0 0,5 6-1 0,-4-6 0 15,-1 0 0-15,-2 3 0 0,3-3-9 0,-1 6 0 16,5-6 0-16,-4 7 0 0,-1-4 29 0,1 3 4 15,4-3 1-15,-1-3 0 0,0 6-34 0,1-2 0 0,-1-4 0 0,0 0 0 16,1 0 13-16,-1 0-4 0,-3 6-1 16,0-6 0-16,3 0-8 0,-3 0 8 0,-4 3-8 0,1-3 8 15,-5 6 0-15,5-6 0 0,6 0 0 0,-7 0 0 16,-3 0 0-16,4 3-8 0,6 4 12 0,-3-7-4 16,3 0-8-16,-3 0 10 0,3 0-10 0,1 0 10 15,3 0-10-15,-8 6 0 0,5-3 0 0,-1-3 0 16,4 0 0-16,-4 6 0 0,1-2 0 0,-1-4 0 15,0 0 0-15,4 6 0 0,-3-6 0 0,-1 3 8 16,0-3-8-16,4-3 0 0,0 3 0 0,0 0-11 16,-7 0 11-16,3 0 8 0,4-6-8 0,4 6 11 15,-5 0-11-15,1 6 0 0,0-6 0 0,4 0-11 16,-1 3 11-16,-3-3 0 0,-4 6 8 0,4-3-8 16,4 4 0-16,-5-4 0 0,-2 3 0 0,-1-3-8 15,1 3 8-15,2 4 0 0,1-1 0 0,0-3 0 0,-7 4 11 0,7-7-3 16,3 3 0-16,-3-3 0 0,-3 4 12 0,6 2 1 15,0-9 1-15,1 6 0 0,-1-2-22 0,-3-4 0 16,4 0 0-16,-1 0 0 0,4 0 0 0,-4 0 0 16,-6 0 0-16,6 0 0 0,4-4 8 0,-7 4 1 15,-4-6 0-15,4 6 0 0,0 0-9 0,0-3 0 16,0-3 0-16,0-1 0 0,-7 4 0 0,7 3 0 16,3-6 0-16,-3 3 0 0,-7-3 0 0,7 6 0 15,3 0 0-15,-3-4 0 0,0-2-8 0,-4 6 8 16,4 0 0-16,0-3 0 0,0 3 0 0,0 0 0 15,-4-6 0-15,4 6 8 0,0 0-8 0,0 0 0 16,-4 0 0-16,4 0 0 0,0-3 0 0,0 3-11 16,-4 0 3-16,4 0 0 0,0 0 16 0,-4 0 3 15,4 0 1-15,-4 0 0 0,1 3-12 0,-1-3 0 0,1 0 0 16,2 6-11-16,-6-3 11 0,4-3 0 16,-5 0 0-16,1 6 0 0,0-6 0 0,0 4 0 0,-4-4 0 0,4 0 8 15,-4 6-8-15,4-6 0 0,-3 3 0 0,2-3 0 16,1 0 0-16,0 0 0 0,-4 0 8 0,4 0-8 15,0 0 0-15,3 0 0 0,-6 0 0 0,3 0 8 16,-1 0-8-16,-2 0 0 0,-1 0 0 0,0 0 8 16,1 0-8-16,2 0 11 0,-2 0-11 0,-1 0 12 15,0 0-4-15,-3 0-8 0,0 0 12 0,3 0-4 16,-3 0-8-16,0 0 0 0,0 0 0 0,3 0 8 16,-3 0-8-16,-1 0 8 0,1 0-8 0,0 0 8 15,3 0-8-15,-3 6 0 0,0-6 0 0,3 0 0 0,0-6 0 0,1 6 0 16,-1 0 0-16,0 0 0 0,-3 0 0 0,7-3 10 15,0 3-10-15,-4-6 10 0,4 6-10 16,-4 0 0-16,8 0 0 0,-5 0 0 0,1 0 0 16,4 0 0-16,-1 6 0 0,4-6 0 0,-4 3 0 0,1-3 0 15,-1 6 0-15,0-6 8 0,1 3-8 0,-5-3 0 16,5 7 0-16,-1-7 0 0,-3 6 9 0,-4-3-9 16,4-3 10-16,-4 0-10 15,8 0 9-15,-4 6-9 0,3-2 8 0,0-4-8 0,1 6 0 0,-1-3 0 16,4 3 0-16,0-3 0 0,-4-3 0 0,4 10-12 15,0-10 0-15,0 6 1 16,3 3-81-16,1-2-17 0,-4-4-3 0,3 6-1 16,-3-2-111-16,3 2-23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16223" indent="-275471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01882" indent="-220377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542635" indent="-220377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1983388" indent="-220377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424140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864893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305646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746400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3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6A0E5-B821-412F-99E5-E21FF7AEC7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3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8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6500D-8527-449B-8E1D-B33E6A9362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38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4" tIns="45718" rIns="91434" bIns="4571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5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6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4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4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94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45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578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07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107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135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3290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1026">
            <a:extLst>
              <a:ext uri="{FF2B5EF4-FFF2-40B4-BE49-F238E27FC236}">
                <a16:creationId xmlns:a16="http://schemas.microsoft.com/office/drawing/2014/main" id="{130E6C6A-5A36-4A0F-95AF-9B64634771C1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9317" y="263526"/>
            <a:ext cx="11201400" cy="1395413"/>
          </a:xfrm>
        </p:spPr>
        <p:txBody>
          <a:bodyPr/>
          <a:lstStyle>
            <a:lvl1pPr>
              <a:spcBef>
                <a:spcPct val="25000"/>
              </a:spcBef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95651" name="Rectangle 1027">
            <a:extLst>
              <a:ext uri="{FF2B5EF4-FFF2-40B4-BE49-F238E27FC236}">
                <a16:creationId xmlns:a16="http://schemas.microsoft.com/office/drawing/2014/main" id="{8799454A-EC59-4797-B317-470A1087F48B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9318" y="1677988"/>
            <a:ext cx="11195049" cy="1752600"/>
          </a:xfrm>
        </p:spPr>
        <p:txBody>
          <a:bodyPr/>
          <a:lstStyle>
            <a:lvl1pPr>
              <a:spcBef>
                <a:spcPct val="0"/>
              </a:spcBef>
              <a:defRPr sz="5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795652" name="Picture 1028">
            <a:extLst>
              <a:ext uri="{FF2B5EF4-FFF2-40B4-BE49-F238E27FC236}">
                <a16:creationId xmlns:a16="http://schemas.microsoft.com/office/drawing/2014/main" id="{1E7B22AA-3FD7-4B23-B1FE-F63E00FF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7" y="5803900"/>
            <a:ext cx="33147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375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7526-4D80-4FB2-B1EB-80129A2A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0ECB4-1CDD-435D-B50A-1BA626D83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91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9789-2D40-4D27-B667-7B3DD936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4E8B-B210-4DD8-87B4-566E15510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392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02AC-8A55-4A49-92EA-F4AFB0BE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0F55-BEE8-4CFF-9ED6-CCEF5FE04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27200"/>
            <a:ext cx="5537200" cy="4237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16521-54EE-487A-863A-AAEE0BEC3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27200"/>
            <a:ext cx="5539317" cy="4237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939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8F09-9BED-4E0B-8F4D-2CA97A09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13088-3CAD-4154-9968-B48AA7A4F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784BD-7E02-4BC0-A524-28E17CE73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2F01-8205-426D-9FCB-2376D4728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F93B3-C5FC-42E0-9422-84069638C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258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4428-D07C-4C8E-88EC-055F9050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8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96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8AD0-6E24-4F56-9F9D-BD3C54E2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75463-7793-4B18-B2C3-4440B9F0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9CFFA-627B-4089-862B-5C2D00731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621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3C16-F43A-4A35-9AAC-76A2099E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318A0-E946-460B-A1EC-9808ECBEC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FA780-7915-486B-859D-4EC94FA83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326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9BF2-8C75-4449-B837-6649E08B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10AFA-245A-4F08-8251-11D329AD2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61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8BD84-101F-4367-B78F-D4D4EEB2B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7517" y="280988"/>
            <a:ext cx="2819400" cy="5683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AC41A-AEA4-42C5-957A-7382CC35E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80988"/>
            <a:ext cx="8257117" cy="5683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71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>
            <a:extLst>
              <a:ext uri="{FF2B5EF4-FFF2-40B4-BE49-F238E27FC236}">
                <a16:creationId xmlns:a16="http://schemas.microsoft.com/office/drawing/2014/main" id="{55968883-5861-4605-85A2-D38F81423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94627" name="Rectangle 3">
            <a:extLst>
              <a:ext uri="{FF2B5EF4-FFF2-40B4-BE49-F238E27FC236}">
                <a16:creationId xmlns:a16="http://schemas.microsoft.com/office/drawing/2014/main" id="{35EB2579-CAB0-4D60-A4C8-028E62C9D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7200"/>
            <a:ext cx="11279717" cy="423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94628" name="Picture 4">
            <a:extLst>
              <a:ext uri="{FF2B5EF4-FFF2-40B4-BE49-F238E27FC236}">
                <a16:creationId xmlns:a16="http://schemas.microsoft.com/office/drawing/2014/main" id="{BB2DC005-EF27-4958-AE28-426BB92D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" y="6083300"/>
            <a:ext cx="2133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4629" name="Text Box 5">
            <a:extLst>
              <a:ext uri="{FF2B5EF4-FFF2-40B4-BE49-F238E27FC236}">
                <a16:creationId xmlns:a16="http://schemas.microsoft.com/office/drawing/2014/main" id="{ACB6C342-8C28-4F59-ADFA-27AB4B738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434" y="6229351"/>
            <a:ext cx="3274484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B5B0B14E-BFEE-4BC9-9430-72ED5641C6E2}" type="slidenum">
              <a:rPr lang="en-US" altLang="en-US" sz="900"/>
              <a:pPr algn="r">
                <a:lnSpc>
                  <a:spcPct val="90000"/>
                </a:lnSpc>
              </a:pPr>
              <a:t>‹#›</a:t>
            </a:fld>
            <a:endParaRPr lang="en-US" altLang="en-US" sz="900"/>
          </a:p>
          <a:p>
            <a:pPr algn="r">
              <a:lnSpc>
                <a:spcPct val="90000"/>
              </a:lnSpc>
            </a:pPr>
            <a:r>
              <a:rPr lang="en-US" altLang="en-US" sz="900"/>
              <a:t>GLBC – MSK Image Analysis</a:t>
            </a:r>
          </a:p>
          <a:p>
            <a:pPr algn="r">
              <a:lnSpc>
                <a:spcPct val="90000"/>
              </a:lnSpc>
            </a:pPr>
            <a:r>
              <a:rPr lang="en-US" altLang="en-US" sz="900"/>
              <a:t>April 23, 2010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2931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E419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9pPr>
    </p:titleStyle>
    <p:bodyStyle>
      <a:lvl1pPr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004880"/>
        </a:buClr>
        <a:defRPr sz="3200" kern="1200">
          <a:solidFill>
            <a:srgbClr val="1E4191"/>
          </a:solidFill>
          <a:latin typeface="+mn-lt"/>
          <a:ea typeface="+mn-ea"/>
          <a:cs typeface="+mn-cs"/>
        </a:defRPr>
      </a:lvl1pPr>
      <a:lvl2pPr marL="341313" indent="-3397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004880"/>
        </a:buClr>
        <a:buFont typeface="GE Inspira Pitch" pitchFamily="34" charset="0"/>
        <a:buChar char="•"/>
        <a:defRPr sz="3200" kern="1200">
          <a:solidFill>
            <a:srgbClr val="1E4191"/>
          </a:solidFill>
          <a:latin typeface="+mn-lt"/>
          <a:ea typeface="+mn-ea"/>
          <a:cs typeface="+mn-cs"/>
        </a:defRPr>
      </a:lvl2pPr>
      <a:lvl3pPr marL="744538" indent="-28892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04880"/>
        </a:buClr>
        <a:buChar char="–"/>
        <a:defRPr sz="3200" kern="1200">
          <a:solidFill>
            <a:srgbClr val="1E4191"/>
          </a:solidFill>
          <a:latin typeface="+mn-lt"/>
          <a:ea typeface="+mn-ea"/>
          <a:cs typeface="+mn-cs"/>
        </a:defRPr>
      </a:lvl3pPr>
      <a:lvl4pPr marL="1146175" indent="-287338" algn="l" rtl="0" fontAlgn="base">
        <a:lnSpc>
          <a:spcPct val="90000"/>
        </a:lnSpc>
        <a:spcBef>
          <a:spcPct val="10000"/>
        </a:spcBef>
        <a:spcAft>
          <a:spcPct val="0"/>
        </a:spcAft>
        <a:buClr>
          <a:srgbClr val="004880"/>
        </a:buClr>
        <a:buChar char="–"/>
        <a:defRPr sz="3200" kern="1200">
          <a:solidFill>
            <a:srgbClr val="1E4191"/>
          </a:solidFill>
          <a:latin typeface="+mn-lt"/>
          <a:ea typeface="+mn-ea"/>
          <a:cs typeface="+mn-cs"/>
        </a:defRPr>
      </a:lvl4pPr>
      <a:lvl5pPr marL="1546225" indent="-28575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4880"/>
        </a:buClr>
        <a:buChar char="–"/>
        <a:defRPr sz="3200" kern="1200">
          <a:solidFill>
            <a:srgbClr val="1E419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cle.com/games/Stanford0008/minimalist-cartoons-slideshow" TargetMode="External"/><Relationship Id="rId2" Type="http://schemas.openxmlformats.org/officeDocument/2006/relationships/hyperlink" Target="https://www.sporcle.com/games/MrChewypoo/minimalist_disne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orcle.com/games/MrChewypoo/minimalis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hyperlink" Target="http://timbaumann.info/svd-image-compression-dem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hyperlink" Target="http://timbaumann.info/svd-image-compression-demo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cle.com/games/Stanford0008/minimalist-cartoons-slideshow" TargetMode="External"/><Relationship Id="rId2" Type="http://schemas.openxmlformats.org/officeDocument/2006/relationships/hyperlink" Target="https://www.sporcle.com/games/MrChewypoo/minimalist_disne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orcle.com/games/MrChewypoo/minimali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C12-4B0E-4161-AA8C-C2A850B8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32E9-0969-4EBE-8D88-973D240F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4EBC5-05FB-46AA-89E6-6721CBA49783}"/>
              </a:ext>
            </a:extLst>
          </p:cNvPr>
          <p:cNvSpPr/>
          <p:nvPr/>
        </p:nvSpPr>
        <p:spPr>
          <a:xfrm>
            <a:off x="639096" y="1120676"/>
            <a:ext cx="1113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https://www.sporcle.com/games/MrChewypoo/minimalist_disney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https://www.sporcle.com/games/Stanford0008/minimalist-cartoons-slideshow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Dimension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high dimensional data:</a:t>
            </a:r>
          </a:p>
          <a:p>
            <a:pPr lvl="1"/>
            <a:r>
              <a:rPr lang="en-US" dirty="0"/>
              <a:t>High resolution images (millions of pixels)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30" y="2335365"/>
            <a:ext cx="44323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445" y="4327447"/>
            <a:ext cx="3004025" cy="1924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331" y="4327448"/>
            <a:ext cx="2631109" cy="19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http://timbaumann.info/svd-image-compression-demo/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https://cs.stanford.edu/people/karpathy/convnetjs/demo/autoencoder.html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258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http://timbaumann.info/svd-image-compression-demo/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https://cs.stanford.edu/people/karpathy/convnetjs/demo/autoencoder.html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569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Dimension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high dimensional data:</a:t>
            </a:r>
          </a:p>
          <a:p>
            <a:pPr lvl="1"/>
            <a:r>
              <a:rPr lang="en-US" dirty="0"/>
              <a:t>Multilingual News Stories </a:t>
            </a:r>
            <a:br>
              <a:rPr lang="en-US" dirty="0"/>
            </a:br>
            <a:r>
              <a:rPr lang="en-US" dirty="0"/>
              <a:t>(vocabulary of hundreds of thousands of words)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60618" y="2722519"/>
            <a:ext cx="4772635" cy="3941818"/>
            <a:chOff x="1336617" y="2235245"/>
            <a:chExt cx="5362612" cy="44290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364" y="2345637"/>
              <a:ext cx="3065691" cy="19215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617" y="4547687"/>
              <a:ext cx="2802534" cy="19215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5719" y="2235245"/>
              <a:ext cx="1853510" cy="21423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5719" y="4547687"/>
              <a:ext cx="1680662" cy="2116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36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Dimension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7944678" cy="50448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 of high dimensional data:</a:t>
            </a:r>
          </a:p>
          <a:p>
            <a:pPr lvl="1"/>
            <a:r>
              <a:rPr lang="en-US" dirty="0"/>
              <a:t>Brain Imaging Data (100s of MBs per scan)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20398"/>
            <a:ext cx="9144000" cy="300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6515290"/>
            <a:ext cx="6983896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 from https://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pixabay.com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/brain-mrt-magnetic-resonance-imaging-1728449/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36" y="3904897"/>
            <a:ext cx="3809965" cy="2401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6230779"/>
            <a:ext cx="6983896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 from (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Wehbe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19782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1207533"/>
            <a:ext cx="861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0000CC"/>
                </a:solidFill>
                <a:latin typeface="Candara"/>
              </a:rPr>
              <a:t>PCA, Kernel PCA, ICA: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Powerful unsupervised learning techniques for extracting hidden (potentially lower dimensional) structure from high dimensional datasets.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98009" y="762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defTabSz="457200" eaLnBrk="1" hangingPunct="1">
              <a:lnSpc>
                <a:spcPct val="125000"/>
              </a:lnSpc>
            </a:pPr>
            <a:r>
              <a:rPr lang="en-US" sz="3800" dirty="0">
                <a:solidFill>
                  <a:srgbClr val="0000CC"/>
                </a:solidFill>
                <a:latin typeface="Candara"/>
              </a:rPr>
              <a:t>Learning Representations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2514601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Useful for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1200" y="3048001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Visualization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862936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Further processing by machine learning algorithms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358140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More efficient use of resources 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   (e.g., </a:t>
            </a:r>
            <a:r>
              <a:rPr lang="en-US" sz="2400" dirty="0">
                <a:solidFill>
                  <a:prstClr val="black"/>
                </a:solidFill>
                <a:latin typeface="Candara"/>
                <a:ea typeface="굴림" pitchFamily="34" charset="-127"/>
              </a:rPr>
              <a:t>time</a:t>
            </a:r>
            <a:r>
              <a:rPr lang="en-US" altLang="ko-KR" sz="2400" dirty="0">
                <a:solidFill>
                  <a:prstClr val="black"/>
                </a:solidFill>
                <a:latin typeface="Candara"/>
                <a:ea typeface="굴림" pitchFamily="34" charset="-127"/>
              </a:rPr>
              <a:t>, memory, communication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7512" y="4643736"/>
            <a:ext cx="853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Statistical: fewer dimensions </a:t>
            </a:r>
            <a:r>
              <a:rPr lang="en-US" sz="2400" dirty="0">
                <a:solidFill>
                  <a:prstClr val="black"/>
                </a:solidFill>
                <a:latin typeface="Candara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better generalization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1200" y="5257801"/>
            <a:ext cx="853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prstClr val="black"/>
                </a:solidFill>
                <a:latin typeface="Candara"/>
                <a:ea typeface="굴림" pitchFamily="34" charset="-127"/>
              </a:rPr>
              <a:t>Noise removal (improving data quality)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Nina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Balcan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045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9882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Principal Component Analysis (PCA)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4114800"/>
            <a:ext cx="7823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Candara"/>
              </a:rPr>
              <a:t>In case where data  lies on or near a low d-dimensional linear subspace, axes of this subspace are an effective representation of the data.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32646"/>
          <a:stretch>
            <a:fillRect/>
          </a:stretch>
        </p:blipFill>
        <p:spPr bwMode="auto">
          <a:xfrm>
            <a:off x="2028672" y="990600"/>
            <a:ext cx="757252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6891590" y="2486291"/>
            <a:ext cx="2684342" cy="13188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5032483" y="1935850"/>
            <a:ext cx="1943601" cy="1813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8800" y="5339716"/>
            <a:ext cx="8458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Candara"/>
              </a:rPr>
              <a:t>Identifying the axes is known as </a:t>
            </a:r>
            <a:r>
              <a:rPr lang="en-US" sz="2000" dirty="0">
                <a:solidFill>
                  <a:srgbClr val="0000CC"/>
                </a:solidFill>
                <a:latin typeface="Candara"/>
              </a:rPr>
              <a:t>Principal Components Analysis</a:t>
            </a:r>
            <a:r>
              <a:rPr lang="en-US" sz="2000" dirty="0">
                <a:solidFill>
                  <a:prstClr val="black"/>
                </a:solidFill>
                <a:latin typeface="Candara"/>
              </a:rPr>
              <a:t>, and can be obtained by using classic matrix computation 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tools (Eigen or Singular Value Decomposition).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Nina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Balcan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964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 descr="2D_gau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803276"/>
            <a:ext cx="8086725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hu-HU">
                <a:latin typeface="Tahoma" charset="0"/>
              </a:rPr>
              <a:t>2</a:t>
            </a:r>
            <a:r>
              <a:rPr lang="en-CA">
                <a:latin typeface="Tahoma" charset="0"/>
              </a:rPr>
              <a:t>D Gaussian dataset</a:t>
            </a:r>
            <a:endParaRPr lang="hu-HU">
              <a:latin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Barnabas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Poczos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2260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534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sz="4000">
                <a:latin typeface="Tahoma" charset="0"/>
              </a:rPr>
              <a:t>1</a:t>
            </a:r>
            <a:r>
              <a:rPr lang="en-CA" sz="4000" baseline="30000">
                <a:latin typeface="Tahoma" charset="0"/>
              </a:rPr>
              <a:t>st</a:t>
            </a:r>
            <a:r>
              <a:rPr lang="en-CA" sz="4000">
                <a:latin typeface="Tahoma" charset="0"/>
              </a:rPr>
              <a:t> PCA axis</a:t>
            </a:r>
          </a:p>
        </p:txBody>
      </p:sp>
      <p:pic>
        <p:nvPicPr>
          <p:cNvPr id="16387" name="Picture 5" descr="2D_gauss_1P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746126"/>
            <a:ext cx="8162925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Barnabas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Poczos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847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(online)</a:t>
            </a:r>
          </a:p>
          <a:p>
            <a:pPr marL="917575" lvl="2" indent="-457200"/>
            <a:r>
              <a:rPr lang="en-US" sz="2800" dirty="0"/>
              <a:t>Due Tue 3/31,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 (written + programming)</a:t>
            </a:r>
          </a:p>
          <a:p>
            <a:pPr marL="917575" lvl="2" indent="-457200"/>
            <a:r>
              <a:rPr lang="en-US" sz="2800" dirty="0"/>
              <a:t>Out this week</a:t>
            </a:r>
          </a:p>
          <a:p>
            <a:pPr marL="917575" lvl="2" indent="-457200"/>
            <a:r>
              <a:rPr lang="en-US" sz="2800" dirty="0"/>
              <a:t>Due Tue 4/7, 11:59 pm</a:t>
            </a:r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2D_gauss_2P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4295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4000">
                <a:latin typeface="Tahoma" charset="0"/>
              </a:rPr>
              <a:t>2</a:t>
            </a:r>
            <a:r>
              <a:rPr lang="en-CA" sz="4000" baseline="30000">
                <a:latin typeface="Tahoma" charset="0"/>
              </a:rPr>
              <a:t>nd</a:t>
            </a:r>
            <a:r>
              <a:rPr lang="en-CA" sz="4000">
                <a:latin typeface="Tahoma" charset="0"/>
              </a:rPr>
              <a:t> PCA axis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Barnabas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Poczos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76239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0B63E-2E10-4A45-BF3D-DE092B14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PCA 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BBB5B-55DE-4656-B7EE-5E273D50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2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>
            <a:extLst>
              <a:ext uri="{FF2B5EF4-FFF2-40B4-BE49-F238E27FC236}">
                <a16:creationId xmlns:a16="http://schemas.microsoft.com/office/drawing/2014/main" id="{B44E9AAD-CE00-4954-AEC0-D5C6D237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80989"/>
            <a:ext cx="84597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57091" name="Rectangle 3">
            <a:extLst>
              <a:ext uri="{FF2B5EF4-FFF2-40B4-BE49-F238E27FC236}">
                <a16:creationId xmlns:a16="http://schemas.microsoft.com/office/drawing/2014/main" id="{83834644-B956-4112-9707-5BF58242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Growth Plate Disruption and Limb Length Discrepancy</a:t>
            </a:r>
          </a:p>
        </p:txBody>
      </p:sp>
      <p:sp>
        <p:nvSpPr>
          <p:cNvPr id="857092" name="Rectangle 4">
            <a:extLst>
              <a:ext uri="{FF2B5EF4-FFF2-40B4-BE49-F238E27FC236}">
                <a16:creationId xmlns:a16="http://schemas.microsoft.com/office/drawing/2014/main" id="{05CC8875-50DD-48C3-A544-AA438DCF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Images Courtesy </a:t>
            </a:r>
            <a:b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</a:b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H. Potter, H.S.S.</a:t>
            </a:r>
          </a:p>
        </p:txBody>
      </p:sp>
      <p:sp>
        <p:nvSpPr>
          <p:cNvPr id="857093" name="Text Box 5">
            <a:extLst>
              <a:ext uri="{FF2B5EF4-FFF2-40B4-BE49-F238E27FC236}">
                <a16:creationId xmlns:a16="http://schemas.microsoft.com/office/drawing/2014/main" id="{DE229AB7-986B-4A6A-9151-FBB24BDE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1E4191"/>
                </a:solidFill>
                <a:latin typeface="GE Inspira Pitch" pitchFamily="34" charset="0"/>
              </a:rPr>
              <a:t>8 year-old boy with previous fracture and 4cm leg length discrepancy</a:t>
            </a:r>
          </a:p>
        </p:txBody>
      </p:sp>
      <p:pic>
        <p:nvPicPr>
          <p:cNvPr id="857095" name="Picture 7" descr="menges 8 coronal0001">
            <a:extLst>
              <a:ext uri="{FF2B5EF4-FFF2-40B4-BE49-F238E27FC236}">
                <a16:creationId xmlns:a16="http://schemas.microsoft.com/office/drawing/2014/main" id="{04FAEF12-301F-40A2-9CA5-8F214143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6772" r="11111" b="8562"/>
          <a:stretch>
            <a:fillRect/>
          </a:stretch>
        </p:blipFill>
        <p:spPr bwMode="auto">
          <a:xfrm>
            <a:off x="7439025" y="2200276"/>
            <a:ext cx="2884488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7096" name="Picture 8" descr="menges 8 coronal0002">
            <a:extLst>
              <a:ext uri="{FF2B5EF4-FFF2-40B4-BE49-F238E27FC236}">
                <a16:creationId xmlns:a16="http://schemas.microsoft.com/office/drawing/2014/main" id="{7FC66B3B-D21F-4149-BDD3-94920ED4B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8000" r="13368" b="8647"/>
          <a:stretch>
            <a:fillRect/>
          </a:stretch>
        </p:blipFill>
        <p:spPr bwMode="auto">
          <a:xfrm>
            <a:off x="4524375" y="2208213"/>
            <a:ext cx="2819400" cy="3382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097" name="Line 9">
            <a:extLst>
              <a:ext uri="{FF2B5EF4-FFF2-40B4-BE49-F238E27FC236}">
                <a16:creationId xmlns:a16="http://schemas.microsoft.com/office/drawing/2014/main" id="{E102E142-5F86-4656-9C18-9D029AFC7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344025" y="3209926"/>
            <a:ext cx="1588" cy="473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1E4191"/>
              </a:solidFill>
              <a:latin typeface="GE Inspira Pitch" pitchFamily="34" charset="0"/>
            </a:endParaRPr>
          </a:p>
        </p:txBody>
      </p:sp>
      <p:pic>
        <p:nvPicPr>
          <p:cNvPr id="857098" name="Picture 10">
            <a:extLst>
              <a:ext uri="{FF2B5EF4-FFF2-40B4-BE49-F238E27FC236}">
                <a16:creationId xmlns:a16="http://schemas.microsoft.com/office/drawing/2014/main" id="{6844646E-96AE-4164-BD96-D06AD79C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1428751"/>
            <a:ext cx="2519363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A2C00464-C386-4B95-976A-01CA8EFE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50" y="2323436"/>
            <a:ext cx="3528740" cy="32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090" name="Rectangle 2">
            <a:extLst>
              <a:ext uri="{FF2B5EF4-FFF2-40B4-BE49-F238E27FC236}">
                <a16:creationId xmlns:a16="http://schemas.microsoft.com/office/drawing/2014/main" id="{B44E9AAD-CE00-4954-AEC0-D5C6D237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80989"/>
            <a:ext cx="84597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57091" name="Rectangle 3">
            <a:extLst>
              <a:ext uri="{FF2B5EF4-FFF2-40B4-BE49-F238E27FC236}">
                <a16:creationId xmlns:a16="http://schemas.microsoft.com/office/drawing/2014/main" id="{83834644-B956-4112-9707-5BF58242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Growth Plate Disruption and Limb Length Discrepancy</a:t>
            </a:r>
          </a:p>
        </p:txBody>
      </p:sp>
      <p:sp>
        <p:nvSpPr>
          <p:cNvPr id="857092" name="Rectangle 4">
            <a:extLst>
              <a:ext uri="{FF2B5EF4-FFF2-40B4-BE49-F238E27FC236}">
                <a16:creationId xmlns:a16="http://schemas.microsoft.com/office/drawing/2014/main" id="{05CC8875-50DD-48C3-A544-AA438DCF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Images Courtesy </a:t>
            </a:r>
            <a:b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</a:b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H. Potter, H.S.S.</a:t>
            </a:r>
          </a:p>
        </p:txBody>
      </p:sp>
      <p:sp>
        <p:nvSpPr>
          <p:cNvPr id="857093" name="Text Box 5">
            <a:extLst>
              <a:ext uri="{FF2B5EF4-FFF2-40B4-BE49-F238E27FC236}">
                <a16:creationId xmlns:a16="http://schemas.microsoft.com/office/drawing/2014/main" id="{DE229AB7-986B-4A6A-9151-FBB24BDE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1E4191"/>
                </a:solidFill>
                <a:latin typeface="GE Inspira Pitch" pitchFamily="34" charset="0"/>
              </a:rPr>
              <a:t>8 year-old boy with previous fracture and 4cm leg length discrepancy</a:t>
            </a:r>
          </a:p>
        </p:txBody>
      </p:sp>
      <p:pic>
        <p:nvPicPr>
          <p:cNvPr id="857095" name="Picture 7" descr="menges 8 coronal0001">
            <a:extLst>
              <a:ext uri="{FF2B5EF4-FFF2-40B4-BE49-F238E27FC236}">
                <a16:creationId xmlns:a16="http://schemas.microsoft.com/office/drawing/2014/main" id="{04FAEF12-301F-40A2-9CA5-8F214143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6772" r="11111" b="8562"/>
          <a:stretch>
            <a:fillRect/>
          </a:stretch>
        </p:blipFill>
        <p:spPr bwMode="auto">
          <a:xfrm>
            <a:off x="6096000" y="2179896"/>
            <a:ext cx="2884488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097" name="Line 9">
            <a:extLst>
              <a:ext uri="{FF2B5EF4-FFF2-40B4-BE49-F238E27FC236}">
                <a16:creationId xmlns:a16="http://schemas.microsoft.com/office/drawing/2014/main" id="{E102E142-5F86-4656-9C18-9D029AFC7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3189546"/>
            <a:ext cx="1588" cy="473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1E4191"/>
              </a:solidFill>
              <a:latin typeface="GE Inspira Pitch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16A32C-6532-40DB-BFB4-E0E4458668BA}"/>
                  </a:ext>
                </a:extLst>
              </p14:cNvPr>
              <p14:cNvContentPartPr/>
              <p14:nvPr/>
            </p14:nvContentPartPr>
            <p14:xfrm>
              <a:off x="6492240" y="3576600"/>
              <a:ext cx="2018520" cy="1269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16A32C-6532-40DB-BFB4-E0E4458668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2880" y="3567240"/>
                <a:ext cx="2037240" cy="12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91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71" name="Picture 19">
            <a:extLst>
              <a:ext uri="{FF2B5EF4-FFF2-40B4-BE49-F238E27FC236}">
                <a16:creationId xmlns:a16="http://schemas.microsoft.com/office/drawing/2014/main" id="{8DE305DB-3035-458C-9AB2-98E0A01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581276"/>
            <a:ext cx="3087688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7172" name="Picture 20">
            <a:extLst>
              <a:ext uri="{FF2B5EF4-FFF2-40B4-BE49-F238E27FC236}">
                <a16:creationId xmlns:a16="http://schemas.microsoft.com/office/drawing/2014/main" id="{0E2B6BF5-AF5C-4FDB-A124-74A8266D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095500"/>
            <a:ext cx="5238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154" name="Rectangle 2">
            <a:extLst>
              <a:ext uri="{FF2B5EF4-FFF2-40B4-BE49-F238E27FC236}">
                <a16:creationId xmlns:a16="http://schemas.microsoft.com/office/drawing/2014/main" id="{CF46DBD0-51D8-482A-AF82-5CF67E3C9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zh-CN" dirty="0">
                <a:latin typeface="GE Inspira Pitch" pitchFamily="34" charset="0"/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17160" name="Rectangle 8">
            <a:extLst>
              <a:ext uri="{FF2B5EF4-FFF2-40B4-BE49-F238E27FC236}">
                <a16:creationId xmlns:a16="http://schemas.microsoft.com/office/drawing/2014/main" id="{1E19A359-1CD4-49A3-B0BE-F843C2B89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defTabSz="457200"/>
            <a:r>
              <a:rPr lang="en-US" altLang="zh-CN" sz="2800">
                <a:ea typeface="SimSun" panose="02010600030101010101" pitchFamily="2" charset="-122"/>
              </a:rPr>
              <a:t>Area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03" name="Picture 3">
            <a:extLst>
              <a:ext uri="{FF2B5EF4-FFF2-40B4-BE49-F238E27FC236}">
                <a16:creationId xmlns:a16="http://schemas.microsoft.com/office/drawing/2014/main" id="{D042CFF5-FF88-4504-A054-C0AABCFA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447925"/>
            <a:ext cx="3106738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04" name="Rectangle 4">
            <a:extLst>
              <a:ext uri="{FF2B5EF4-FFF2-40B4-BE49-F238E27FC236}">
                <a16:creationId xmlns:a16="http://schemas.microsoft.com/office/drawing/2014/main" id="{78FEA8CE-378B-42E7-A5C5-D3534E36A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zh-CN" dirty="0">
                <a:latin typeface="GE Inspira Pitch" pitchFamily="34" charset="0"/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19205" name="Rectangle 5">
            <a:extLst>
              <a:ext uri="{FF2B5EF4-FFF2-40B4-BE49-F238E27FC236}">
                <a16:creationId xmlns:a16="http://schemas.microsoft.com/office/drawing/2014/main" id="{E053A97E-D4E2-4C88-B05A-1011317FD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defTabSz="457200"/>
            <a:r>
              <a:rPr lang="en-US" altLang="zh-CN" sz="2800">
                <a:ea typeface="SimSun" panose="02010600030101010101" pitchFamily="2" charset="-122"/>
              </a:rPr>
              <a:t>Area Measurement</a:t>
            </a:r>
          </a:p>
        </p:txBody>
      </p:sp>
      <p:pic>
        <p:nvPicPr>
          <p:cNvPr id="819206" name="Picture 6">
            <a:extLst>
              <a:ext uri="{FF2B5EF4-FFF2-40B4-BE49-F238E27FC236}">
                <a16:creationId xmlns:a16="http://schemas.microsoft.com/office/drawing/2014/main" id="{62B9F080-6D4C-457A-B2FA-985F8BEB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489201"/>
            <a:ext cx="3378200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07" name="Picture 7">
            <a:extLst>
              <a:ext uri="{FF2B5EF4-FFF2-40B4-BE49-F238E27FC236}">
                <a16:creationId xmlns:a16="http://schemas.microsoft.com/office/drawing/2014/main" id="{E301421A-6A8C-40FB-A535-E0C528124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174876"/>
            <a:ext cx="255428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19" name="Group 19">
            <a:extLst>
              <a:ext uri="{FF2B5EF4-FFF2-40B4-BE49-F238E27FC236}">
                <a16:creationId xmlns:a16="http://schemas.microsoft.com/office/drawing/2014/main" id="{B0E3DA6C-1383-4933-B81A-CDD17A8D6451}"/>
              </a:ext>
            </a:extLst>
          </p:cNvPr>
          <p:cNvGrpSpPr>
            <a:grpSpLocks/>
          </p:cNvGrpSpPr>
          <p:nvPr/>
        </p:nvGrpSpPr>
        <p:grpSpPr bwMode="auto">
          <a:xfrm>
            <a:off x="4914901" y="2743201"/>
            <a:ext cx="2219325" cy="790575"/>
            <a:chOff x="2136" y="1728"/>
            <a:chExt cx="1398" cy="498"/>
          </a:xfrm>
        </p:grpSpPr>
        <p:sp>
          <p:nvSpPr>
            <p:cNvPr id="819214" name="Line 14">
              <a:extLst>
                <a:ext uri="{FF2B5EF4-FFF2-40B4-BE49-F238E27FC236}">
                  <a16:creationId xmlns:a16="http://schemas.microsoft.com/office/drawing/2014/main" id="{7159DDED-7BA0-4FCF-BD0E-4D7698094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" y="1728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5" name="Line 15">
              <a:extLst>
                <a:ext uri="{FF2B5EF4-FFF2-40B4-BE49-F238E27FC236}">
                  <a16:creationId xmlns:a16="http://schemas.microsoft.com/office/drawing/2014/main" id="{BA1A24D4-7ECC-428F-B149-3771A54C7E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0" y="1734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6" name="Line 16">
              <a:extLst>
                <a:ext uri="{FF2B5EF4-FFF2-40B4-BE49-F238E27FC236}">
                  <a16:creationId xmlns:a16="http://schemas.microsoft.com/office/drawing/2014/main" id="{3A2C996F-0DEF-4463-95CB-FCCAA113C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1734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7" name="Line 17">
              <a:extLst>
                <a:ext uri="{FF2B5EF4-FFF2-40B4-BE49-F238E27FC236}">
                  <a16:creationId xmlns:a16="http://schemas.microsoft.com/office/drawing/2014/main" id="{1AA06E77-1553-4F34-A2FB-8590131A2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734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8" name="Line 18">
              <a:extLst>
                <a:ext uri="{FF2B5EF4-FFF2-40B4-BE49-F238E27FC236}">
                  <a16:creationId xmlns:a16="http://schemas.microsoft.com/office/drawing/2014/main" id="{A5549179-1065-442E-85E6-2D1D1C8EE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728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</p:grpSp>
      <p:pic>
        <p:nvPicPr>
          <p:cNvPr id="819220" name="Picture 20">
            <a:extLst>
              <a:ext uri="{FF2B5EF4-FFF2-40B4-BE49-F238E27FC236}">
                <a16:creationId xmlns:a16="http://schemas.microsoft.com/office/drawing/2014/main" id="{0A2F4F0A-775C-470E-95FF-914FEE62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174876"/>
            <a:ext cx="255428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21" name="Rectangle 21">
            <a:extLst>
              <a:ext uri="{FF2B5EF4-FFF2-40B4-BE49-F238E27FC236}">
                <a16:creationId xmlns:a16="http://schemas.microsoft.com/office/drawing/2014/main" id="{088EDD95-B37E-47D3-A2D3-E1958AEC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47228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 defTabSz="457200"/>
            <a:r>
              <a:rPr lang="en-US" altLang="zh-CN" sz="2400" dirty="0">
                <a:ea typeface="SimSun" panose="02010600030101010101" pitchFamily="2" charset="-122"/>
              </a:rPr>
              <a:t>Flatten Growth Plate to Enable 2D Area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/>
          <p:cNvSpPr txBox="1">
            <a:spLocks/>
          </p:cNvSpPr>
          <p:nvPr/>
        </p:nvSpPr>
        <p:spPr>
          <a:xfrm>
            <a:off x="2219022" y="3160503"/>
            <a:ext cx="7991778" cy="2139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2219022" y="864199"/>
            <a:ext cx="7991778" cy="23310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for PCA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981200" y="3160503"/>
            <a:ext cx="8229600" cy="68352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assume the data is </a:t>
            </a:r>
            <a:r>
              <a:rPr lang="en-US" b="1" dirty="0"/>
              <a:t>centered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44" y="877957"/>
            <a:ext cx="2600051" cy="21941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07" y="1733670"/>
            <a:ext cx="2336755" cy="48271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19" y="4002652"/>
            <a:ext cx="3269262" cy="1151921"/>
          </a:xfrm>
          <a:prstGeom prst="rect">
            <a:avLst/>
          </a:prstGeom>
        </p:spPr>
      </p:pic>
      <p:sp>
        <p:nvSpPr>
          <p:cNvPr id="16" name="Content Placeholder 5"/>
          <p:cNvSpPr txBox="1">
            <a:spLocks/>
          </p:cNvSpPr>
          <p:nvPr/>
        </p:nvSpPr>
        <p:spPr>
          <a:xfrm>
            <a:off x="3982720" y="5400137"/>
            <a:ext cx="1991627" cy="1214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prstClr val="black"/>
                </a:solidFill>
                <a:latin typeface="Candara"/>
              </a:rPr>
              <a:t>Q: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 What if your data is </a:t>
            </a:r>
            <a:r>
              <a:rPr lang="en-US" b="1" dirty="0">
                <a:solidFill>
                  <a:prstClr val="black"/>
                </a:solidFill>
                <a:latin typeface="Candara"/>
              </a:rPr>
              <a:t>not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 centered?</a:t>
            </a: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6132596" y="5400137"/>
            <a:ext cx="1991627" cy="12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prstClr val="black"/>
                </a:solidFill>
                <a:latin typeface="Candara"/>
              </a:rPr>
              <a:t>A: 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Subtract off the sample mean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6B90F-F16C-4825-B593-59A5B68AC2F6}"/>
              </a:ext>
            </a:extLst>
          </p:cNvPr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993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/>
          <p:cNvSpPr txBox="1">
            <a:spLocks/>
          </p:cNvSpPr>
          <p:nvPr/>
        </p:nvSpPr>
        <p:spPr>
          <a:xfrm>
            <a:off x="1981201" y="3399137"/>
            <a:ext cx="4421971" cy="3134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981200" y="958784"/>
            <a:ext cx="8090222" cy="3134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Covariance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52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sample covariance matrix is given by: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26" y="1887414"/>
            <a:ext cx="5754737" cy="114224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81200" y="3527706"/>
            <a:ext cx="8229600" cy="852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Candara"/>
              </a:rPr>
              <a:t>Since the data matrix is centered, we rewrite as: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25" y="4530096"/>
            <a:ext cx="2565400" cy="9271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42549" y="4202913"/>
            <a:ext cx="3528874" cy="2331002"/>
            <a:chOff x="5157926" y="864199"/>
            <a:chExt cx="3528874" cy="2331002"/>
          </a:xfrm>
        </p:grpSpPr>
        <p:sp>
          <p:nvSpPr>
            <p:cNvPr id="9" name="Content Placeholder 5"/>
            <p:cNvSpPr txBox="1">
              <a:spLocks/>
            </p:cNvSpPr>
            <p:nvPr/>
          </p:nvSpPr>
          <p:spPr>
            <a:xfrm>
              <a:off x="5157926" y="864199"/>
              <a:ext cx="3528874" cy="23310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/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343" y="877957"/>
              <a:ext cx="2600051" cy="21941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6687E06-3BD0-4EBB-983D-54E56F194BF5}"/>
              </a:ext>
            </a:extLst>
          </p:cNvPr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Matt Gormley</a:t>
            </a:r>
          </a:p>
        </p:txBody>
      </p:sp>
    </p:spTree>
    <p:extLst>
      <p:ext uri="{BB962C8B-B14F-4D97-AF65-F5344CB8AC3E}">
        <p14:creationId xmlns:p14="http://schemas.microsoft.com/office/powerpoint/2010/main" val="709369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A85B-25A9-4108-920A-1E863872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0261D1-212D-4BE9-9573-86F0F4F17C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252510" cy="2697805"/>
              </a:xfrm>
            </p:spPr>
            <p:txBody>
              <a:bodyPr/>
              <a:lstStyle/>
              <a:p>
                <a:r>
                  <a:rPr lang="en-US" dirty="0"/>
                  <a:t>What is the projection of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onto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, assuming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𝒗𝒙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0261D1-212D-4BE9-9573-86F0F4F17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252510" cy="2697805"/>
              </a:xfrm>
              <a:blipFill>
                <a:blip r:embed="rId2"/>
                <a:stretch>
                  <a:fillRect l="-1138" t="-3846" b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029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Component Analysis PCA)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81CA-E558-4E94-BDD6-8C9D55AD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Sketch of PCA algorithm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Two PCA objective functions</a:t>
            </a:r>
          </a:p>
        </p:txBody>
      </p:sp>
    </p:spTree>
    <p:extLst>
      <p:ext uri="{BB962C8B-B14F-4D97-AF65-F5344CB8AC3E}">
        <p14:creationId xmlns:p14="http://schemas.microsoft.com/office/powerpoint/2010/main" val="290827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Dimensionality Reduction</a:t>
            </a:r>
          </a:p>
          <a:p>
            <a:pPr eaLnBrk="1" hangingPunct="1"/>
            <a:r>
              <a:rPr lang="en-US" sz="4267" dirty="0"/>
              <a:t>PCA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of Data (and back)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65124" cy="2039539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 any  orthogonal matrix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Rotate to new space: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(Un)rotate back: 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65124" cy="2039539"/>
              </a:xfrm>
              <a:blipFill>
                <a:blip r:embed="rId2"/>
                <a:stretch>
                  <a:fillRect l="-1716" t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950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Randomly select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Project down: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Reconstruct up: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426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Randomly select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Project down: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Reconstruct up: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r>
                  <a:rPr lang="en-US" dirty="0"/>
                  <a:t>Definition of PCA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best explains data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next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</a:t>
                </a: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Is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Best explains remaining data</a:t>
                </a:r>
              </a:p>
              <a:p>
                <a:pPr marL="571500" indent="-5715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Repeat 2 until desired amount of data is explained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7317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“Best” 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81CA-E558-4E94-BDD6-8C9D55AD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 Error vs Variance of Projection</a:t>
            </a:r>
          </a:p>
        </p:txBody>
      </p:sp>
    </p:spTree>
    <p:extLst>
      <p:ext uri="{BB962C8B-B14F-4D97-AF65-F5344CB8AC3E}">
        <p14:creationId xmlns:p14="http://schemas.microsoft.com/office/powerpoint/2010/main" val="318200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Supervised vs Unsupervised Learning</a:t>
            </a:r>
          </a:p>
          <a:p>
            <a:r>
              <a:rPr lang="en-US" b="1" dirty="0"/>
              <a:t>Dimensionality Reduction</a:t>
            </a:r>
          </a:p>
          <a:p>
            <a:pPr lvl="1"/>
            <a:r>
              <a:rPr lang="en-US" dirty="0"/>
              <a:t>High-dimensional data</a:t>
            </a:r>
          </a:p>
          <a:p>
            <a:pPr lvl="1"/>
            <a:r>
              <a:rPr lang="en-US" dirty="0"/>
              <a:t>Learning (low dimensional) representations</a:t>
            </a:r>
          </a:p>
          <a:p>
            <a:r>
              <a:rPr lang="en-US" b="1" dirty="0"/>
              <a:t>Principal Component Analysis (PCA)</a:t>
            </a:r>
          </a:p>
          <a:p>
            <a:pPr lvl="1"/>
            <a:r>
              <a:rPr lang="en-US" dirty="0"/>
              <a:t>Examples: 2D and 3D</a:t>
            </a:r>
          </a:p>
          <a:p>
            <a:pPr lvl="1"/>
            <a:r>
              <a:rPr lang="en-US" dirty="0"/>
              <a:t>Data for PCA</a:t>
            </a:r>
          </a:p>
          <a:p>
            <a:pPr lvl="1"/>
            <a:r>
              <a:rPr lang="en-US" dirty="0"/>
              <a:t>PCA Definition</a:t>
            </a:r>
          </a:p>
          <a:p>
            <a:pPr lvl="1"/>
            <a:r>
              <a:rPr lang="en-US" dirty="0"/>
              <a:t>Objective functions for PCA</a:t>
            </a:r>
          </a:p>
          <a:p>
            <a:pPr lvl="1"/>
            <a:r>
              <a:rPr lang="en-US" dirty="0"/>
              <a:t>PCA, Eigenvectors, and Eigenvalues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0141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CD19-ECE4-42A2-9F37-53D9615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C16D-6341-4D68-8478-CD7045F5E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0759"/>
            <a:ext cx="10972800" cy="54201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Supervised Learning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Unsupervised Learning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54FE-5DF2-4EB6-82BB-829C69B3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3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C12-4B0E-4161-AA8C-C2A850B8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32E9-0969-4EBE-8D88-973D240F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4EBC5-05FB-46AA-89E6-6721CBA49783}"/>
              </a:ext>
            </a:extLst>
          </p:cNvPr>
          <p:cNvSpPr/>
          <p:nvPr/>
        </p:nvSpPr>
        <p:spPr>
          <a:xfrm>
            <a:off x="639096" y="1120676"/>
            <a:ext cx="1113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https://www.sporcle.com/games/MrChewypoo/minimalist_disney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https://www.sporcle.com/games/Stanford0008/minimalist-cartoons-slideshow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6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asmine (Disney character) - Wikipedia">
            <a:extLst>
              <a:ext uri="{FF2B5EF4-FFF2-40B4-BE49-F238E27FC236}">
                <a16:creationId xmlns:a16="http://schemas.microsoft.com/office/drawing/2014/main" id="{79CFC456-1FC9-4633-A734-D1E2774E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7" y="1558196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5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B433-DA15-44B8-8788-5ECF5DA8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Dimensionality Reduction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D270F2-FF22-47D0-B244-40ACE040E1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10760"/>
                <a:ext cx="11295298" cy="50448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For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find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D270F2-FF22-47D0-B244-40ACE040E1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10760"/>
                <a:ext cx="11295298" cy="5044828"/>
              </a:xfrm>
              <a:blipFill>
                <a:blip r:embed="rId2"/>
                <a:stretch>
                  <a:fillRect l="-1349" t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2A291-ADAE-42E6-AEC9-933B7EEB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46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GE_PowerPoint_Template">
  <a:themeElements>
    <a:clrScheme name="">
      <a:dk1>
        <a:srgbClr val="1E4191"/>
      </a:dk1>
      <a:lt1>
        <a:srgbClr val="FFFFFF"/>
      </a:lt1>
      <a:dk2>
        <a:srgbClr val="FF6600"/>
      </a:dk2>
      <a:lt2>
        <a:srgbClr val="00AA50"/>
      </a:lt2>
      <a:accent1>
        <a:srgbClr val="9B50D7"/>
      </a:accent1>
      <a:accent2>
        <a:srgbClr val="28B9F5"/>
      </a:accent2>
      <a:accent3>
        <a:srgbClr val="FFFFFF"/>
      </a:accent3>
      <a:accent4>
        <a:srgbClr val="18367B"/>
      </a:accent4>
      <a:accent5>
        <a:srgbClr val="CBB3E8"/>
      </a:accent5>
      <a:accent6>
        <a:srgbClr val="23A7DE"/>
      </a:accent6>
      <a:hlink>
        <a:srgbClr val="CD0078"/>
      </a:hlink>
      <a:folHlink>
        <a:srgbClr val="23E100"/>
      </a:folHlink>
    </a:clrScheme>
    <a:fontScheme name="GE_PowerPoint_Template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 Inspira Pitc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 Inspira Pitch" pitchFamily="34" charset="0"/>
          </a:defRPr>
        </a:defPPr>
      </a:lstStyle>
    </a:lnDef>
  </a:objectDefaults>
  <a:extraClrSchemeLst>
    <a:extraClrScheme>
      <a:clrScheme name="GE_PowerPoint_Template 1">
        <a:dk1>
          <a:srgbClr val="1E4191"/>
        </a:dk1>
        <a:lt1>
          <a:srgbClr val="FFFFFF"/>
        </a:lt1>
        <a:dk2>
          <a:srgbClr val="FF6600"/>
        </a:dk2>
        <a:lt2>
          <a:srgbClr val="00AA50"/>
        </a:lt2>
        <a:accent1>
          <a:srgbClr val="9B50D7"/>
        </a:accent1>
        <a:accent2>
          <a:srgbClr val="28B9F5"/>
        </a:accent2>
        <a:accent3>
          <a:srgbClr val="FFFFFF"/>
        </a:accent3>
        <a:accent4>
          <a:srgbClr val="18367B"/>
        </a:accent4>
        <a:accent5>
          <a:srgbClr val="CBB3E8"/>
        </a:accent5>
        <a:accent6>
          <a:srgbClr val="23A7DE"/>
        </a:accent6>
        <a:hlink>
          <a:srgbClr val="EBD70A"/>
        </a:hlink>
        <a:folHlink>
          <a:srgbClr val="23E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21338</TotalTime>
  <Words>844</Words>
  <Application>Microsoft Office PowerPoint</Application>
  <PresentationFormat>Widescreen</PresentationFormat>
  <Paragraphs>152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GE Inspira</vt:lpstr>
      <vt:lpstr>Tahoma</vt:lpstr>
      <vt:lpstr>Calibri Light</vt:lpstr>
      <vt:lpstr>GE Inspira Pitch</vt:lpstr>
      <vt:lpstr>Wingdings</vt:lpstr>
      <vt:lpstr>Calibri</vt:lpstr>
      <vt:lpstr>Cambria Math</vt:lpstr>
      <vt:lpstr>Candara</vt:lpstr>
      <vt:lpstr>Office Theme</vt:lpstr>
      <vt:lpstr>1_Office Theme</vt:lpstr>
      <vt:lpstr>GE_PowerPoint_Template</vt:lpstr>
      <vt:lpstr>Warm-up as you log in</vt:lpstr>
      <vt:lpstr>Announcements</vt:lpstr>
      <vt:lpstr>Introduction to  Machine Learning</vt:lpstr>
      <vt:lpstr>Outline</vt:lpstr>
      <vt:lpstr>Supervised vs Unsupervised Learning</vt:lpstr>
      <vt:lpstr>Warm-up as you log in</vt:lpstr>
      <vt:lpstr>Dimensionality Reduction</vt:lpstr>
      <vt:lpstr>Dimensionality Reduction</vt:lpstr>
      <vt:lpstr>Dimensionality Reduction</vt:lpstr>
      <vt:lpstr>High Dimension Data</vt:lpstr>
      <vt:lpstr>Dimensionality Reduction</vt:lpstr>
      <vt:lpstr>Dimensionality Reduction</vt:lpstr>
      <vt:lpstr>High Dimension Data</vt:lpstr>
      <vt:lpstr>High Dimension Data</vt:lpstr>
      <vt:lpstr>PowerPoint Presentation</vt:lpstr>
      <vt:lpstr>Principal Component Analysis (PCA)</vt:lpstr>
      <vt:lpstr>Principal Component Analysis (PCA)</vt:lpstr>
      <vt:lpstr>2D Gaussian dataset</vt:lpstr>
      <vt:lpstr>1st PCA axis</vt:lpstr>
      <vt:lpstr>2nd PCA axis</vt:lpstr>
      <vt:lpstr>PCA Axes</vt:lpstr>
      <vt:lpstr>PowerPoint Presentation</vt:lpstr>
      <vt:lpstr>PowerPoint Presentation</vt:lpstr>
      <vt:lpstr>Growth Plate Imaging</vt:lpstr>
      <vt:lpstr>Growth Plate Imaging</vt:lpstr>
      <vt:lpstr>Data for PCA</vt:lpstr>
      <vt:lpstr>Sample Covariance Matrix</vt:lpstr>
      <vt:lpstr>Piazza Poll 1</vt:lpstr>
      <vt:lpstr>Principle Component Analysis PCA)</vt:lpstr>
      <vt:lpstr>Rotation of Data (and back)</vt:lpstr>
      <vt:lpstr>Sketch of PCA</vt:lpstr>
      <vt:lpstr>Sketch of PCA</vt:lpstr>
      <vt:lpstr>Select “Best” Vector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793</cp:revision>
  <cp:lastPrinted>2020-03-04T16:45:08Z</cp:lastPrinted>
  <dcterms:created xsi:type="dcterms:W3CDTF">2018-10-11T11:39:27Z</dcterms:created>
  <dcterms:modified xsi:type="dcterms:W3CDTF">2020-04-01T15:57:26Z</dcterms:modified>
</cp:coreProperties>
</file>