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3"/>
  </p:notesMasterIdLst>
  <p:sldIdLst>
    <p:sldId id="1017" r:id="rId3"/>
    <p:sldId id="256" r:id="rId4"/>
    <p:sldId id="1054" r:id="rId5"/>
    <p:sldId id="1055" r:id="rId6"/>
    <p:sldId id="1057" r:id="rId7"/>
    <p:sldId id="1056" r:id="rId8"/>
    <p:sldId id="1059" r:id="rId9"/>
    <p:sldId id="1058" r:id="rId10"/>
    <p:sldId id="1062" r:id="rId11"/>
    <p:sldId id="2105" r:id="rId12"/>
    <p:sldId id="1060" r:id="rId13"/>
    <p:sldId id="1061" r:id="rId14"/>
    <p:sldId id="2100" r:id="rId15"/>
    <p:sldId id="2101" r:id="rId16"/>
    <p:sldId id="2102" r:id="rId17"/>
    <p:sldId id="2103" r:id="rId18"/>
    <p:sldId id="2104" r:id="rId19"/>
    <p:sldId id="1063" r:id="rId20"/>
    <p:sldId id="2110" r:id="rId21"/>
    <p:sldId id="2111" r:id="rId22"/>
    <p:sldId id="2115" r:id="rId23"/>
    <p:sldId id="2108" r:id="rId24"/>
    <p:sldId id="2107" r:id="rId25"/>
    <p:sldId id="2109" r:id="rId26"/>
    <p:sldId id="2114" r:id="rId27"/>
    <p:sldId id="2117" r:id="rId28"/>
    <p:sldId id="2118" r:id="rId29"/>
    <p:sldId id="2121" r:id="rId30"/>
    <p:sldId id="2119" r:id="rId31"/>
    <p:sldId id="2120" r:id="rId32"/>
    <p:sldId id="2122" r:id="rId33"/>
    <p:sldId id="275" r:id="rId34"/>
    <p:sldId id="262" r:id="rId35"/>
    <p:sldId id="263" r:id="rId36"/>
    <p:sldId id="270" r:id="rId37"/>
    <p:sldId id="271" r:id="rId38"/>
    <p:sldId id="272" r:id="rId39"/>
    <p:sldId id="273" r:id="rId40"/>
    <p:sldId id="274" r:id="rId41"/>
    <p:sldId id="276" r:id="rId42"/>
  </p:sldIdLst>
  <p:sldSz cx="12192000" cy="6858000"/>
  <p:notesSz cx="9296400" cy="70104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Cambria Math" panose="02040503050406030204" pitchFamily="18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9804" autoAdjust="0"/>
  </p:normalViewPr>
  <p:slideViewPr>
    <p:cSldViewPr snapToGrid="0">
      <p:cViewPr varScale="1">
        <p:scale>
          <a:sx n="81" d="100"/>
          <a:sy n="81" d="100"/>
        </p:scale>
        <p:origin x="15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f(x_1,x_2, y) = y(\theta_1 x_1 + \theta_2 x_2)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{\color{red}\theta = [\frac14; \frac12]}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f(x_1,x_2, y)</a:t>
            </a:r>
            <a:r>
              <a:rPr lang="en-US" baseline="0" dirty="0"/>
              <a:t> = y({\color{red} \frac14} x_1 + {\color{red}\frac12} x_2)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f(6,-1, 1) = 1({\color{red}\frac14}\cdot6+{\color{red}\frac12}\cdot-1) = {\color{red}20}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BF63B-1815-A94F-A3E2-E4BFB6364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03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BF63B-1815-A94F-A3E2-E4BFB6364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03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\gamma 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}{\text{min}}\text{  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y^i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\text{ }\theta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x^i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}{||\theta||}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BF63B-1815-A94F-A3E2-E4BFB6364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03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f(x, y) = y\text{ }\theta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 = 1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\gamma 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}{\text{min}}\text{  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y^i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\text{ }\theta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x^i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}}{||\theta||}</a:t>
            </a:r>
          </a:p>
          <a:p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\gamma = \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{{\color{red}1}}{||\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theta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||}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BF63B-1815-A94F-A3E2-E4BFB6364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03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\theta^* 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{\theta}{\text{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argmax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}}\text{  } \gamma</a:t>
            </a:r>
          </a:p>
          <a:p>
            <a:r>
              <a:rPr lang="en-US" baseline="0" dirty="0"/>
              <a:t>\text{</a:t>
            </a:r>
            <a:r>
              <a:rPr lang="en-US" baseline="0" dirty="0" err="1"/>
              <a:t>s.t.</a:t>
            </a:r>
            <a:r>
              <a:rPr lang="en-US" baseline="0" dirty="0"/>
              <a:t> } </a:t>
            </a:r>
            <a:r>
              <a:rPr lang="en-US" baseline="0" dirty="0" err="1"/>
              <a:t>y^i</a:t>
            </a:r>
            <a:r>
              <a:rPr lang="en-US" baseline="0" dirty="0"/>
              <a:t>(\theta\</a:t>
            </a:r>
            <a:r>
              <a:rPr lang="en-US" baseline="0" dirty="0" err="1"/>
              <a:t>cdot</a:t>
            </a:r>
            <a:r>
              <a:rPr lang="en-US" baseline="0" dirty="0"/>
              <a:t> </a:t>
            </a:r>
            <a:r>
              <a:rPr lang="en-US" baseline="0" dirty="0" err="1"/>
              <a:t>x^i</a:t>
            </a:r>
            <a:r>
              <a:rPr lang="en-US" baseline="0" dirty="0"/>
              <a:t>) \</a:t>
            </a:r>
            <a:r>
              <a:rPr lang="en-US" baseline="0" dirty="0" err="1"/>
              <a:t>ge</a:t>
            </a:r>
            <a:r>
              <a:rPr lang="en-US" baseline="0" dirty="0"/>
              <a:t> 1 \text{, } \</a:t>
            </a:r>
            <a:r>
              <a:rPr lang="en-US" baseline="0" dirty="0" err="1"/>
              <a:t>forall</a:t>
            </a:r>
            <a:r>
              <a:rPr lang="en-US" baseline="0" dirty="0"/>
              <a:t> I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{\theta}{\text{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argmax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}}\text{  }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{1}{||\theta||}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{\theta}{\text{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argmin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}}\text{  } ||\theta||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BF63B-1815-A94F-A3E2-E4BFB6364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03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y) = y(\theta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||\theta|| = 2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{1}{||\theta||} = \frac12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BF63B-1815-A94F-A3E2-E4BFB6364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0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8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82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6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9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65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f(x_1,x_2)</a:t>
            </a:r>
            <a:r>
              <a:rPr lang="en-US" baseline="0" dirty="0"/>
              <a:t> = \theta_1 x_1 + \theta_2 x_2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f(x_1,x_2, {\color{red}y}) = {\color{red}y}(\theta_1 x_1 + \theta_2 x_2)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\theta = [1; 2]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f(x_1,x_2, y)</a:t>
            </a:r>
            <a:r>
              <a:rPr lang="en-US" baseline="0" dirty="0"/>
              <a:t> = y( x_1 + 2 x_2)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BF63B-1815-A94F-A3E2-E4BFB6364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0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f(x_1,x_2,y) = y(\theta_1 x_1 + \theta_2 x_2)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\theta = [1; 2]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f(x_1,x_2,y)</a:t>
            </a:r>
            <a:r>
              <a:rPr lang="en-US" baseline="0" dirty="0"/>
              <a:t> = y( x_1 + 2 x_2)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f(6,-1,1) = 1(1\cdot6+2\cdot-1) = 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BF63B-1815-A94F-A3E2-E4BFB6364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03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f(x_1,x_2, y) = y(\theta_1 x_1 + \theta_2 x_2)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{\color{red}\theta = [5; 10]}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f(x_1,x_2, y)</a:t>
            </a:r>
            <a:r>
              <a:rPr lang="en-US" baseline="0" dirty="0"/>
              <a:t> = y( {\color{red}5} x_1 + {\color{red}10} x_2)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f(6,-1, 1) = 1({\color{red}5}\cdot6+{\color{red}10}\cdot-1) = {\color{red}20}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BF63B-1815-A94F-A3E2-E4BFB6364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0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AA6E-C2FC-C843-9250-2B79BA97DD3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59F1-C34F-3A43-9368-C4B14DC7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5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AA6E-C2FC-C843-9250-2B79BA97DD3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59F1-C34F-3A43-9368-C4B14DC7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37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AA6E-C2FC-C843-9250-2B79BA97DD3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59F1-C34F-3A43-9368-C4B14DC7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79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AA6E-C2FC-C843-9250-2B79BA97DD3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59F1-C34F-3A43-9368-C4B14DC7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20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AA6E-C2FC-C843-9250-2B79BA97DD3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59F1-C34F-3A43-9368-C4B14DC7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89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AA6E-C2FC-C843-9250-2B79BA97DD3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59F1-C34F-3A43-9368-C4B14DC7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43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AA6E-C2FC-C843-9250-2B79BA97DD3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59F1-C34F-3A43-9368-C4B14DC7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07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AA6E-C2FC-C843-9250-2B79BA97DD3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59F1-C34F-3A43-9368-C4B14DC7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2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AA6E-C2FC-C843-9250-2B79BA97DD3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59F1-C34F-3A43-9368-C4B14DC7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60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AA6E-C2FC-C843-9250-2B79BA97DD3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59F1-C34F-3A43-9368-C4B14DC7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3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AA6E-C2FC-C843-9250-2B79BA97DD3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59F1-C34F-3A43-9368-C4B14DC7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4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AA6E-C2FC-C843-9250-2B79BA97DD37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459F1-C34F-3A43-9368-C4B14DC7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5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21.emf"/><Relationship Id="rId4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image" Target="../media/image21.emf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emf"/><Relationship Id="rId5" Type="http://schemas.openxmlformats.org/officeDocument/2006/relationships/image" Target="../media/image21.emf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emf"/><Relationship Id="rId5" Type="http://schemas.openxmlformats.org/officeDocument/2006/relationships/image" Target="../media/image30.emf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 (written + programming)</a:t>
            </a:r>
          </a:p>
          <a:p>
            <a:pPr marL="917575" lvl="2" indent="-457200"/>
            <a:r>
              <a:rPr lang="en-US" sz="2800" dirty="0"/>
              <a:t>Due Thu 3/26, 11:59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HW7 (online)</a:t>
            </a:r>
          </a:p>
          <a:p>
            <a:pPr marL="917575" lvl="2" indent="-457200"/>
            <a:r>
              <a:rPr lang="en-US" sz="2800" dirty="0"/>
              <a:t>Out later tonight</a:t>
            </a:r>
          </a:p>
          <a:p>
            <a:pPr marL="917575" lvl="2" indent="-457200"/>
            <a:r>
              <a:rPr lang="en-US" sz="2800" dirty="0"/>
              <a:t>Due Tue 3/31, 11:59 pm</a:t>
            </a:r>
          </a:p>
          <a:p>
            <a:pPr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684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Linear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linear, then: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5B3DE8-31BF-46D2-BFCA-94FF6D15727B}"/>
              </a:ext>
            </a:extLst>
          </p:cNvPr>
          <p:cNvSpPr txBox="1">
            <a:spLocks/>
          </p:cNvSpPr>
          <p:nvPr/>
        </p:nvSpPr>
        <p:spPr>
          <a:xfrm>
            <a:off x="552098" y="3056671"/>
            <a:ext cx="5009716" cy="34341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9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Convex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convex, then: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 0≤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5B3DE8-31BF-46D2-BFCA-94FF6D1572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3056671"/>
                <a:ext cx="5009716" cy="343419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Convex optimization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convex, then: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Every local minimum is also a global minimum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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5B3DE8-31BF-46D2-BFCA-94FF6D157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3056671"/>
                <a:ext cx="5009716" cy="3434198"/>
              </a:xfrm>
              <a:prstGeom prst="rect">
                <a:avLst/>
              </a:prstGeom>
              <a:blipFill>
                <a:blip r:embed="rId3"/>
                <a:stretch>
                  <a:fillRect l="-2558" t="-2837"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1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Solvers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Simplex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Interior point 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Quadratic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Special Case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positive-definite</a:t>
                </a:r>
                <a:r>
                  <a:rPr lang="en-US" dirty="0">
                    <a:solidFill>
                      <a:schemeClr val="tx1"/>
                    </a:solidFill>
                  </a:rPr>
                  <a:t>, the problem is </a:t>
                </a:r>
                <a:r>
                  <a:rPr lang="en-US" dirty="0">
                    <a:solidFill>
                      <a:srgbClr val="C00000"/>
                    </a:solidFill>
                  </a:rPr>
                  <a:t>convex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positive-definite if: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𝑸𝒗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∀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  <a:blipFill>
                <a:blip r:embed="rId3"/>
                <a:stretch>
                  <a:fillRect l="-2265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13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Quadratic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3D8E5-1A41-4491-9B38-9092578F72A7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092647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Quadratic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5EC73D-EC4D-4684-870D-A920AAFA82F6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99275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Quadratic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E498B-7E6D-4FA9-B8D2-EE3594BB3DC3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478899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Quadratic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0DD4B-B734-404D-B32E-CC12CC3E011B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887224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Quadratic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C5C30-6A03-4444-B660-292CD8C2882B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610437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89F1-58D4-43E4-A984-799A5D5D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94" y="1095337"/>
            <a:ext cx="10515600" cy="2039539"/>
          </a:xfrm>
        </p:spPr>
        <p:txBody>
          <a:bodyPr/>
          <a:lstStyle/>
          <a:p>
            <a:r>
              <a:rPr lang="en-US" dirty="0"/>
              <a:t>Find linear separator with maximum margin</a:t>
            </a:r>
          </a:p>
          <a:p>
            <a:endParaRPr lang="en-US" dirty="0"/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2172EB6D-B96C-4F22-834E-4EAD6CADE064}"/>
              </a:ext>
            </a:extLst>
          </p:cNvPr>
          <p:cNvSpPr/>
          <p:nvPr/>
        </p:nvSpPr>
        <p:spPr>
          <a:xfrm>
            <a:off x="7204266" y="447968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061E74C-57DC-4F38-BDC2-47CCA55E59DF}"/>
              </a:ext>
            </a:extLst>
          </p:cNvPr>
          <p:cNvSpPr/>
          <p:nvPr/>
        </p:nvSpPr>
        <p:spPr>
          <a:xfrm>
            <a:off x="7204266" y="447968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844D615C-4222-4142-AA09-9FCA171C9369}"/>
              </a:ext>
            </a:extLst>
          </p:cNvPr>
          <p:cNvSpPr/>
          <p:nvPr/>
        </p:nvSpPr>
        <p:spPr>
          <a:xfrm>
            <a:off x="6179930" y="306655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4F854960-6DAE-4E21-8F99-2EA9717EA511}"/>
              </a:ext>
            </a:extLst>
          </p:cNvPr>
          <p:cNvSpPr/>
          <p:nvPr/>
        </p:nvSpPr>
        <p:spPr>
          <a:xfrm>
            <a:off x="6725180" y="275109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E47589EA-8894-4826-A66B-B5B638602706}"/>
              </a:ext>
            </a:extLst>
          </p:cNvPr>
          <p:cNvSpPr/>
          <p:nvPr/>
        </p:nvSpPr>
        <p:spPr>
          <a:xfrm>
            <a:off x="7642795" y="2971917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4983040" y="256181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3C1776BE-797C-41B1-B031-8ECDCEB95865}"/>
              </a:ext>
            </a:extLst>
          </p:cNvPr>
          <p:cNvSpPr/>
          <p:nvPr/>
        </p:nvSpPr>
        <p:spPr>
          <a:xfrm>
            <a:off x="7031051" y="3255831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Cross 40">
            <a:extLst>
              <a:ext uri="{FF2B5EF4-FFF2-40B4-BE49-F238E27FC236}">
                <a16:creationId xmlns:a16="http://schemas.microsoft.com/office/drawing/2014/main" id="{96055222-9E18-4F1E-A416-6EB95C5394BB}"/>
              </a:ext>
            </a:extLst>
          </p:cNvPr>
          <p:cNvSpPr/>
          <p:nvPr/>
        </p:nvSpPr>
        <p:spPr>
          <a:xfrm>
            <a:off x="7576301" y="3661422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62D9ABFF-AE78-4345-8BEF-2FD5EC6B40A8}"/>
              </a:ext>
            </a:extLst>
          </p:cNvPr>
          <p:cNvSpPr/>
          <p:nvPr/>
        </p:nvSpPr>
        <p:spPr>
          <a:xfrm>
            <a:off x="6911362" y="391379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05BDED46-688C-43A0-8292-56239DAA6C1F}"/>
              </a:ext>
            </a:extLst>
          </p:cNvPr>
          <p:cNvSpPr/>
          <p:nvPr/>
        </p:nvSpPr>
        <p:spPr>
          <a:xfrm>
            <a:off x="7390118" y="2715042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DC1DF6C2-B6D3-4D88-8EB0-1D99F87F4618}"/>
              </a:ext>
            </a:extLst>
          </p:cNvPr>
          <p:cNvSpPr/>
          <p:nvPr/>
        </p:nvSpPr>
        <p:spPr>
          <a:xfrm>
            <a:off x="7576301" y="422925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ross 44">
            <a:extLst>
              <a:ext uri="{FF2B5EF4-FFF2-40B4-BE49-F238E27FC236}">
                <a16:creationId xmlns:a16="http://schemas.microsoft.com/office/drawing/2014/main" id="{DD7D20D9-166C-422B-90D6-98DCB5556190}"/>
              </a:ext>
            </a:extLst>
          </p:cNvPr>
          <p:cNvSpPr/>
          <p:nvPr/>
        </p:nvSpPr>
        <p:spPr>
          <a:xfrm>
            <a:off x="6349090" y="262040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4459955" y="287727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5993747" y="262040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4353565" y="4903435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4423943" y="4196803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190C88-CC6C-4CD6-A9EE-A2EFDA93AAED}"/>
              </a:ext>
            </a:extLst>
          </p:cNvPr>
          <p:cNvSpPr/>
          <p:nvPr/>
        </p:nvSpPr>
        <p:spPr>
          <a:xfrm>
            <a:off x="4247175" y="526936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8C7332E-20BC-4BCC-B88E-3CB7CFDCC0FD}"/>
              </a:ext>
            </a:extLst>
          </p:cNvPr>
          <p:cNvSpPr/>
          <p:nvPr/>
        </p:nvSpPr>
        <p:spPr>
          <a:xfrm>
            <a:off x="4495419" y="6140037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5098296" y="4968328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7D8BE5-9A58-4C0C-AAB5-584BE176087F}"/>
              </a:ext>
            </a:extLst>
          </p:cNvPr>
          <p:cNvSpPr/>
          <p:nvPr/>
        </p:nvSpPr>
        <p:spPr>
          <a:xfrm>
            <a:off x="6322493" y="5301810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4F16C8F-6C6F-468F-BF67-F39BDE6141EF}"/>
              </a:ext>
            </a:extLst>
          </p:cNvPr>
          <p:cNvSpPr/>
          <p:nvPr/>
        </p:nvSpPr>
        <p:spPr>
          <a:xfrm>
            <a:off x="7110844" y="5950761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775F14-A8D0-441B-ACB3-B71C22FBC537}"/>
              </a:ext>
            </a:extLst>
          </p:cNvPr>
          <p:cNvSpPr/>
          <p:nvPr/>
        </p:nvSpPr>
        <p:spPr>
          <a:xfrm>
            <a:off x="6618790" y="5110791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482B02B-E452-4438-B74E-80A81CF8F135}"/>
              </a:ext>
            </a:extLst>
          </p:cNvPr>
          <p:cNvCxnSpPr>
            <a:cxnSpLocks/>
          </p:cNvCxnSpPr>
          <p:nvPr/>
        </p:nvCxnSpPr>
        <p:spPr>
          <a:xfrm>
            <a:off x="3749584" y="2520010"/>
            <a:ext cx="4498909" cy="2622827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333DBA-018B-45A8-A88A-22190B8E0F71}"/>
              </a:ext>
            </a:extLst>
          </p:cNvPr>
          <p:cNvCxnSpPr>
            <a:cxnSpLocks/>
          </p:cNvCxnSpPr>
          <p:nvPr/>
        </p:nvCxnSpPr>
        <p:spPr>
          <a:xfrm>
            <a:off x="3346699" y="3131207"/>
            <a:ext cx="4498909" cy="2622827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1B930A5-0C46-4F80-B7BF-490913BBEF22}"/>
              </a:ext>
            </a:extLst>
          </p:cNvPr>
          <p:cNvCxnSpPr>
            <a:cxnSpLocks/>
          </p:cNvCxnSpPr>
          <p:nvPr/>
        </p:nvCxnSpPr>
        <p:spPr>
          <a:xfrm>
            <a:off x="3536497" y="2821642"/>
            <a:ext cx="4498909" cy="2622827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74974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EBFD-04DE-4E33-BEA2-07995534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(Lecture 5) 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B37C7-0BE0-4DC1-BF10-F99430801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Which vector is the correct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B37C7-0BE0-4DC1-BF10-F99430801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F4AE604-834D-4F9C-BC3D-7BBC7BD47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23" y="2043034"/>
            <a:ext cx="5624554" cy="435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0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Support Vector Machines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EBFD-04DE-4E33-BEA2-07995534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B37C7-0BE0-4DC1-BF10-F99430801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 the magnitude of w increases, will the distance between the contour lines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increase or decrease?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B37C7-0BE0-4DC1-BF10-F99430801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F4AE604-834D-4F9C-BC3D-7BBC7BD47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23" y="2043034"/>
            <a:ext cx="5624554" cy="435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09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89F1-58D4-43E4-A984-799A5D5D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94" y="1095337"/>
            <a:ext cx="10515600" cy="2039539"/>
          </a:xfrm>
        </p:spPr>
        <p:txBody>
          <a:bodyPr/>
          <a:lstStyle/>
          <a:p>
            <a:r>
              <a:rPr lang="en-US" dirty="0"/>
              <a:t>Find linear separator with maximum margin</a:t>
            </a:r>
          </a:p>
          <a:p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C2C88A9-42D8-498E-ABFF-E25CFB238A54}"/>
              </a:ext>
            </a:extLst>
          </p:cNvPr>
          <p:cNvSpPr txBox="1"/>
          <p:nvPr/>
        </p:nvSpPr>
        <p:spPr>
          <a:xfrm>
            <a:off x="3926082" y="3419005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D877CBC-8375-4F1F-A351-CEEB47740019}"/>
              </a:ext>
            </a:extLst>
          </p:cNvPr>
          <p:cNvSpPr txBox="1"/>
          <p:nvPr/>
        </p:nvSpPr>
        <p:spPr>
          <a:xfrm>
            <a:off x="2858402" y="2176437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2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F6A63FE-3BCB-451F-BDF0-490FA478FEEF}"/>
              </a:ext>
            </a:extLst>
          </p:cNvPr>
          <p:cNvCxnSpPr/>
          <p:nvPr/>
        </p:nvCxnSpPr>
        <p:spPr>
          <a:xfrm>
            <a:off x="2985276" y="2346439"/>
            <a:ext cx="0" cy="2905486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3F7431E-D440-4808-BE9B-5F0C87D6D2FE}"/>
              </a:ext>
            </a:extLst>
          </p:cNvPr>
          <p:cNvCxnSpPr/>
          <p:nvPr/>
        </p:nvCxnSpPr>
        <p:spPr>
          <a:xfrm>
            <a:off x="1661926" y="3819962"/>
            <a:ext cx="2641600" cy="11094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A092EC75-7FA5-4A37-A7FE-E06C0A21954B}"/>
              </a:ext>
            </a:extLst>
          </p:cNvPr>
          <p:cNvSpPr txBox="1"/>
          <p:nvPr/>
        </p:nvSpPr>
        <p:spPr>
          <a:xfrm>
            <a:off x="6979936" y="3424947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E6F6614-04AA-4B15-B577-F1CE6F5DA756}"/>
              </a:ext>
            </a:extLst>
          </p:cNvPr>
          <p:cNvSpPr txBox="1"/>
          <p:nvPr/>
        </p:nvSpPr>
        <p:spPr>
          <a:xfrm>
            <a:off x="5908534" y="2176437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2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E5BFB48-D341-4032-9575-850BBEB39F15}"/>
              </a:ext>
            </a:extLst>
          </p:cNvPr>
          <p:cNvCxnSpPr/>
          <p:nvPr/>
        </p:nvCxnSpPr>
        <p:spPr>
          <a:xfrm>
            <a:off x="6039130" y="2352381"/>
            <a:ext cx="0" cy="2905486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9718353-B396-487B-8435-4688BA59BEB8}"/>
              </a:ext>
            </a:extLst>
          </p:cNvPr>
          <p:cNvCxnSpPr/>
          <p:nvPr/>
        </p:nvCxnSpPr>
        <p:spPr>
          <a:xfrm>
            <a:off x="4715780" y="3825904"/>
            <a:ext cx="2641600" cy="11094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94098F07-81F8-4CEE-8450-93A8C14638FE}"/>
              </a:ext>
            </a:extLst>
          </p:cNvPr>
          <p:cNvSpPr txBox="1"/>
          <p:nvPr/>
        </p:nvSpPr>
        <p:spPr>
          <a:xfrm>
            <a:off x="10024968" y="3437797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7E07383-B215-4FD6-8FB9-FDCCEF37EBDE}"/>
              </a:ext>
            </a:extLst>
          </p:cNvPr>
          <p:cNvSpPr txBox="1"/>
          <p:nvPr/>
        </p:nvSpPr>
        <p:spPr>
          <a:xfrm>
            <a:off x="8953566" y="2189287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x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2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DAF9202-0AE7-4A75-94DB-8597F32BF5FA}"/>
              </a:ext>
            </a:extLst>
          </p:cNvPr>
          <p:cNvCxnSpPr/>
          <p:nvPr/>
        </p:nvCxnSpPr>
        <p:spPr>
          <a:xfrm>
            <a:off x="9084162" y="2365231"/>
            <a:ext cx="0" cy="2905486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095F4C1-52E3-415E-A671-4DC79EAC6E49}"/>
              </a:ext>
            </a:extLst>
          </p:cNvPr>
          <p:cNvCxnSpPr/>
          <p:nvPr/>
        </p:nvCxnSpPr>
        <p:spPr>
          <a:xfrm>
            <a:off x="7760812" y="3838754"/>
            <a:ext cx="2641600" cy="11094"/>
          </a:xfrm>
          <a:prstGeom prst="line">
            <a:avLst/>
          </a:prstGeom>
          <a:noFill/>
          <a:ln w="317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C65FB13-CDB9-4240-8FD0-3F4F60CBF810}"/>
              </a:ext>
            </a:extLst>
          </p:cNvPr>
          <p:cNvCxnSpPr/>
          <p:nvPr/>
        </p:nvCxnSpPr>
        <p:spPr>
          <a:xfrm flipV="1">
            <a:off x="2985276" y="2962747"/>
            <a:ext cx="435646" cy="85522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5B18009-7B41-44F5-A08F-C66CCBBABA6C}"/>
              </a:ext>
            </a:extLst>
          </p:cNvPr>
          <p:cNvCxnSpPr/>
          <p:nvPr/>
        </p:nvCxnSpPr>
        <p:spPr>
          <a:xfrm>
            <a:off x="1877150" y="3244043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415196D-F279-41ED-B5CD-33797CCEC259}"/>
              </a:ext>
            </a:extLst>
          </p:cNvPr>
          <p:cNvCxnSpPr/>
          <p:nvPr/>
        </p:nvCxnSpPr>
        <p:spPr>
          <a:xfrm>
            <a:off x="1981865" y="3032744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8196EFE-9E4D-49E5-8317-EDF0119E891C}"/>
              </a:ext>
            </a:extLst>
          </p:cNvPr>
          <p:cNvCxnSpPr/>
          <p:nvPr/>
        </p:nvCxnSpPr>
        <p:spPr>
          <a:xfrm>
            <a:off x="1772315" y="3458886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DF25AE1-829F-428F-BDE5-580FF5F08ADE}"/>
              </a:ext>
            </a:extLst>
          </p:cNvPr>
          <p:cNvCxnSpPr/>
          <p:nvPr/>
        </p:nvCxnSpPr>
        <p:spPr>
          <a:xfrm>
            <a:off x="4926861" y="3270117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187B571-80F9-4579-B0A3-57F27F292ABC}"/>
              </a:ext>
            </a:extLst>
          </p:cNvPr>
          <p:cNvCxnSpPr/>
          <p:nvPr/>
        </p:nvCxnSpPr>
        <p:spPr>
          <a:xfrm rot="21322712" flipV="1">
            <a:off x="6018741" y="3425892"/>
            <a:ext cx="251256" cy="40869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AC4FBD6-510E-446B-B4AC-76620F4E4AD3}"/>
              </a:ext>
            </a:extLst>
          </p:cNvPr>
          <p:cNvCxnSpPr/>
          <p:nvPr/>
        </p:nvCxnSpPr>
        <p:spPr>
          <a:xfrm>
            <a:off x="5139526" y="2849268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97EE49E-81F4-47C9-9B74-F253C8E7481E}"/>
              </a:ext>
            </a:extLst>
          </p:cNvPr>
          <p:cNvCxnSpPr/>
          <p:nvPr/>
        </p:nvCxnSpPr>
        <p:spPr>
          <a:xfrm>
            <a:off x="4710041" y="3698280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5FF8044-53FA-4570-8B2B-3D583CBECC73}"/>
              </a:ext>
            </a:extLst>
          </p:cNvPr>
          <p:cNvCxnSpPr/>
          <p:nvPr/>
        </p:nvCxnSpPr>
        <p:spPr>
          <a:xfrm>
            <a:off x="7969702" y="3264823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6530834-64FC-4596-8C04-FF69C231ABC8}"/>
              </a:ext>
            </a:extLst>
          </p:cNvPr>
          <p:cNvCxnSpPr/>
          <p:nvPr/>
        </p:nvCxnSpPr>
        <p:spPr>
          <a:xfrm>
            <a:off x="7535184" y="4149354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0040A3D-5A66-4481-B040-B2B7E4407736}"/>
              </a:ext>
            </a:extLst>
          </p:cNvPr>
          <p:cNvCxnSpPr/>
          <p:nvPr/>
        </p:nvCxnSpPr>
        <p:spPr>
          <a:xfrm>
            <a:off x="8403128" y="2397593"/>
            <a:ext cx="2243888" cy="115946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9431E04C-EDD6-4A72-B1D8-DC09F4903035}"/>
              </a:ext>
            </a:extLst>
          </p:cNvPr>
          <p:cNvCxnSpPr/>
          <p:nvPr/>
        </p:nvCxnSpPr>
        <p:spPr>
          <a:xfrm flipV="1">
            <a:off x="9077828" y="3624946"/>
            <a:ext cx="104212" cy="21380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6" name="Cross 125">
            <a:extLst>
              <a:ext uri="{FF2B5EF4-FFF2-40B4-BE49-F238E27FC236}">
                <a16:creationId xmlns:a16="http://schemas.microsoft.com/office/drawing/2014/main" id="{9280FF68-D5F2-4545-AFEB-96C1FFFA1E18}"/>
              </a:ext>
            </a:extLst>
          </p:cNvPr>
          <p:cNvSpPr/>
          <p:nvPr/>
        </p:nvSpPr>
        <p:spPr>
          <a:xfrm>
            <a:off x="2933570" y="296735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Cross 126">
            <a:extLst>
              <a:ext uri="{FF2B5EF4-FFF2-40B4-BE49-F238E27FC236}">
                <a16:creationId xmlns:a16="http://schemas.microsoft.com/office/drawing/2014/main" id="{5E23DF4C-8AEF-462D-B4ED-8854D01B4C6C}"/>
              </a:ext>
            </a:extLst>
          </p:cNvPr>
          <p:cNvSpPr/>
          <p:nvPr/>
        </p:nvSpPr>
        <p:spPr>
          <a:xfrm>
            <a:off x="3478820" y="265189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Cross 127">
            <a:extLst>
              <a:ext uri="{FF2B5EF4-FFF2-40B4-BE49-F238E27FC236}">
                <a16:creationId xmlns:a16="http://schemas.microsoft.com/office/drawing/2014/main" id="{C4A4A8DF-3311-4A8E-8B1C-FF4D34C7EF1F}"/>
              </a:ext>
            </a:extLst>
          </p:cNvPr>
          <p:cNvSpPr/>
          <p:nvPr/>
        </p:nvSpPr>
        <p:spPr>
          <a:xfrm>
            <a:off x="3908418" y="3081977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Cross 128">
            <a:extLst>
              <a:ext uri="{FF2B5EF4-FFF2-40B4-BE49-F238E27FC236}">
                <a16:creationId xmlns:a16="http://schemas.microsoft.com/office/drawing/2014/main" id="{D1CB399A-4AF1-4080-98D7-F9C16543A055}"/>
              </a:ext>
            </a:extLst>
          </p:cNvPr>
          <p:cNvSpPr/>
          <p:nvPr/>
        </p:nvSpPr>
        <p:spPr>
          <a:xfrm>
            <a:off x="2747387" y="2521202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Cross 129">
            <a:extLst>
              <a:ext uri="{FF2B5EF4-FFF2-40B4-BE49-F238E27FC236}">
                <a16:creationId xmlns:a16="http://schemas.microsoft.com/office/drawing/2014/main" id="{F31125D9-9159-47E6-B342-9279C3AD5CDF}"/>
              </a:ext>
            </a:extLst>
          </p:cNvPr>
          <p:cNvSpPr/>
          <p:nvPr/>
        </p:nvSpPr>
        <p:spPr>
          <a:xfrm>
            <a:off x="6009718" y="296735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Cross 130">
            <a:extLst>
              <a:ext uri="{FF2B5EF4-FFF2-40B4-BE49-F238E27FC236}">
                <a16:creationId xmlns:a16="http://schemas.microsoft.com/office/drawing/2014/main" id="{F3F542A9-402B-40A2-9B79-C5647D784455}"/>
              </a:ext>
            </a:extLst>
          </p:cNvPr>
          <p:cNvSpPr/>
          <p:nvPr/>
        </p:nvSpPr>
        <p:spPr>
          <a:xfrm>
            <a:off x="6554968" y="265189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Cross 131">
            <a:extLst>
              <a:ext uri="{FF2B5EF4-FFF2-40B4-BE49-F238E27FC236}">
                <a16:creationId xmlns:a16="http://schemas.microsoft.com/office/drawing/2014/main" id="{11741D1E-20E8-411E-9556-19F3E8B3CDA3}"/>
              </a:ext>
            </a:extLst>
          </p:cNvPr>
          <p:cNvSpPr/>
          <p:nvPr/>
        </p:nvSpPr>
        <p:spPr>
          <a:xfrm>
            <a:off x="6984566" y="3081977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Cross 132">
            <a:extLst>
              <a:ext uri="{FF2B5EF4-FFF2-40B4-BE49-F238E27FC236}">
                <a16:creationId xmlns:a16="http://schemas.microsoft.com/office/drawing/2014/main" id="{81C3CF30-8FB3-4E1E-92E3-0E7F5C96F759}"/>
              </a:ext>
            </a:extLst>
          </p:cNvPr>
          <p:cNvSpPr/>
          <p:nvPr/>
        </p:nvSpPr>
        <p:spPr>
          <a:xfrm>
            <a:off x="5823535" y="2521202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Cross 133">
            <a:extLst>
              <a:ext uri="{FF2B5EF4-FFF2-40B4-BE49-F238E27FC236}">
                <a16:creationId xmlns:a16="http://schemas.microsoft.com/office/drawing/2014/main" id="{DC5FE378-6F40-4E25-83A6-1485B5897D74}"/>
              </a:ext>
            </a:extLst>
          </p:cNvPr>
          <p:cNvSpPr/>
          <p:nvPr/>
        </p:nvSpPr>
        <p:spPr>
          <a:xfrm>
            <a:off x="9052559" y="296735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Cross 134">
            <a:extLst>
              <a:ext uri="{FF2B5EF4-FFF2-40B4-BE49-F238E27FC236}">
                <a16:creationId xmlns:a16="http://schemas.microsoft.com/office/drawing/2014/main" id="{3B17F4C2-0512-4A5C-8194-F1AE8B99C3C8}"/>
              </a:ext>
            </a:extLst>
          </p:cNvPr>
          <p:cNvSpPr/>
          <p:nvPr/>
        </p:nvSpPr>
        <p:spPr>
          <a:xfrm>
            <a:off x="9597809" y="2651893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Cross 135">
            <a:extLst>
              <a:ext uri="{FF2B5EF4-FFF2-40B4-BE49-F238E27FC236}">
                <a16:creationId xmlns:a16="http://schemas.microsoft.com/office/drawing/2014/main" id="{8352D65E-EF23-4CA0-95CA-23D013B805A1}"/>
              </a:ext>
            </a:extLst>
          </p:cNvPr>
          <p:cNvSpPr/>
          <p:nvPr/>
        </p:nvSpPr>
        <p:spPr>
          <a:xfrm>
            <a:off x="10027407" y="3081977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Cross 136">
            <a:extLst>
              <a:ext uri="{FF2B5EF4-FFF2-40B4-BE49-F238E27FC236}">
                <a16:creationId xmlns:a16="http://schemas.microsoft.com/office/drawing/2014/main" id="{9248FABF-A630-4836-8C9B-48C135758E68}"/>
              </a:ext>
            </a:extLst>
          </p:cNvPr>
          <p:cNvSpPr/>
          <p:nvPr/>
        </p:nvSpPr>
        <p:spPr>
          <a:xfrm>
            <a:off x="8866376" y="2521202"/>
            <a:ext cx="186183" cy="189276"/>
          </a:xfrm>
          <a:prstGeom prst="plus">
            <a:avLst>
              <a:gd name="adj" fmla="val 43966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703A285-C005-47B4-AECD-D41E265C9136}"/>
              </a:ext>
            </a:extLst>
          </p:cNvPr>
          <p:cNvSpPr/>
          <p:nvPr/>
        </p:nvSpPr>
        <p:spPr>
          <a:xfrm>
            <a:off x="2382838" y="4536833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67E59F6-DCC1-4F52-B190-97A821679CC7}"/>
              </a:ext>
            </a:extLst>
          </p:cNvPr>
          <p:cNvSpPr/>
          <p:nvPr/>
        </p:nvSpPr>
        <p:spPr>
          <a:xfrm>
            <a:off x="2472141" y="4963091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0B38986-C95F-4E22-AC79-64E6CE555B3E}"/>
              </a:ext>
            </a:extLst>
          </p:cNvPr>
          <p:cNvSpPr/>
          <p:nvPr/>
        </p:nvSpPr>
        <p:spPr>
          <a:xfrm>
            <a:off x="1877150" y="4261360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41BC40C-A6B8-490D-BA96-E94386E2289E}"/>
              </a:ext>
            </a:extLst>
          </p:cNvPr>
          <p:cNvSpPr/>
          <p:nvPr/>
        </p:nvSpPr>
        <p:spPr>
          <a:xfrm>
            <a:off x="3004092" y="4601726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EA7CAE5-7C25-4B7C-8F5C-AF3528E6AB0D}"/>
              </a:ext>
            </a:extLst>
          </p:cNvPr>
          <p:cNvSpPr/>
          <p:nvPr/>
        </p:nvSpPr>
        <p:spPr>
          <a:xfrm>
            <a:off x="5457515" y="4567226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98AB811-678B-483A-BF33-31C4BC49DD63}"/>
              </a:ext>
            </a:extLst>
          </p:cNvPr>
          <p:cNvSpPr/>
          <p:nvPr/>
        </p:nvSpPr>
        <p:spPr>
          <a:xfrm>
            <a:off x="5546818" y="4993484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0633D00-DAB2-4E4F-A7D4-5552E3BAD750}"/>
              </a:ext>
            </a:extLst>
          </p:cNvPr>
          <p:cNvSpPr/>
          <p:nvPr/>
        </p:nvSpPr>
        <p:spPr>
          <a:xfrm>
            <a:off x="4951827" y="4291753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556F82D-AA5D-4BF5-8376-A7DABD88AE8E}"/>
              </a:ext>
            </a:extLst>
          </p:cNvPr>
          <p:cNvSpPr/>
          <p:nvPr/>
        </p:nvSpPr>
        <p:spPr>
          <a:xfrm>
            <a:off x="6078769" y="4632119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39BF722-4662-407F-B6EC-68E05313A4FB}"/>
              </a:ext>
            </a:extLst>
          </p:cNvPr>
          <p:cNvSpPr/>
          <p:nvPr/>
        </p:nvSpPr>
        <p:spPr>
          <a:xfrm>
            <a:off x="8503853" y="4601726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3D7E2D3-EB00-43C8-B180-5676C7B578A1}"/>
              </a:ext>
            </a:extLst>
          </p:cNvPr>
          <p:cNvSpPr/>
          <p:nvPr/>
        </p:nvSpPr>
        <p:spPr>
          <a:xfrm>
            <a:off x="8593156" y="5027984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7FE2256-614E-43D7-BF43-D6F795989C9A}"/>
              </a:ext>
            </a:extLst>
          </p:cNvPr>
          <p:cNvSpPr/>
          <p:nvPr/>
        </p:nvSpPr>
        <p:spPr>
          <a:xfrm>
            <a:off x="7998165" y="4326253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CFB5448-ACEF-4949-894D-A537DE15AB75}"/>
              </a:ext>
            </a:extLst>
          </p:cNvPr>
          <p:cNvSpPr/>
          <p:nvPr/>
        </p:nvSpPr>
        <p:spPr>
          <a:xfrm>
            <a:off x="9125107" y="4666619"/>
            <a:ext cx="212780" cy="64893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164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5CC3-4852-4954-9383-5A7AF5DF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Separability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4E1C0-CAC9-46AC-BFB5-BDFD68C056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∈{−1, +1}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Linearly separable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and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0    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4E1C0-CAC9-46AC-BFB5-BDFD68C056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02FCC4D-73B0-4AB6-B734-A12D7D60F0EE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523997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5CC3-4852-4954-9383-5A7AF5DF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Separability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4E1C0-CAC9-46AC-BFB5-BDFD68C056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∈{−1, +1}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Linearly separable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and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0    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 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 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4E1C0-CAC9-46AC-BFB5-BDFD68C056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0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02FCC4D-73B0-4AB6-B734-A12D7D60F0EE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76300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771B7-A4D6-4BD8-8908-32C2F3D8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83695A-BB67-4538-A709-2A36502CA2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Are these to statements equivalent?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83695A-BB67-4538-A709-2A36502CA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034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5CC3-4852-4954-9383-5A7AF5DF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Separability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4E1C0-CAC9-46AC-BFB5-BDFD68C056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∈{−1, +1}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Linearly separable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and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0    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 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 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44E1C0-CAC9-46AC-BFB5-BDFD68C056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0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02FCC4D-73B0-4AB6-B734-A12D7D60F0EE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0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395" y="1095337"/>
                <a:ext cx="8125852" cy="2039539"/>
              </a:xfrm>
            </p:spPr>
            <p:txBody>
              <a:bodyPr/>
              <a:lstStyle/>
              <a:p>
                <a:r>
                  <a:rPr lang="en-US" dirty="0"/>
                  <a:t>Find linear separator with maximum margin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hypothetical points on the +/- margin from the decision boundary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 ∃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≥+1</m:t>
                    </m:r>
                  </m:oMath>
                </a14:m>
                <a:r>
                  <a:rPr lang="en-US" dirty="0"/>
                  <a:t>    </a:t>
                </a:r>
                <a:r>
                  <a:rPr lang="en-US" dirty="0">
                    <a:solidFill>
                      <a:schemeClr val="tx1"/>
                    </a:solidFill>
                  </a:rPr>
                  <a:t>and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Consider the vector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its      projection onto the vector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395" y="1095337"/>
                <a:ext cx="8125852" cy="2039539"/>
              </a:xfrm>
              <a:blipFill>
                <a:blip r:embed="rId3"/>
                <a:stretch>
                  <a:fillRect l="-1500" t="-5090" r="-1800" b="-123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10350050" y="256828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9826965" y="288374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11360757" y="262686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9539966" y="5067491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9610344" y="436085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10284697" y="513238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333DBA-018B-45A8-A88A-22190B8E0F71}"/>
              </a:ext>
            </a:extLst>
          </p:cNvPr>
          <p:cNvCxnSpPr>
            <a:cxnSpLocks/>
          </p:cNvCxnSpPr>
          <p:nvPr/>
        </p:nvCxnSpPr>
        <p:spPr>
          <a:xfrm>
            <a:off x="8472144" y="3611523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1B930A5-0C46-4F80-B7BF-490913BBEF22}"/>
              </a:ext>
            </a:extLst>
          </p:cNvPr>
          <p:cNvCxnSpPr>
            <a:cxnSpLocks/>
          </p:cNvCxnSpPr>
          <p:nvPr/>
        </p:nvCxnSpPr>
        <p:spPr>
          <a:xfrm>
            <a:off x="8829738" y="3082258"/>
            <a:ext cx="2711200" cy="1577069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8D3C64-9FA2-4849-A5F8-1B7FAF3AE120}"/>
              </a:ext>
            </a:extLst>
          </p:cNvPr>
          <p:cNvCxnSpPr>
            <a:cxnSpLocks/>
          </p:cNvCxnSpPr>
          <p:nvPr/>
        </p:nvCxnSpPr>
        <p:spPr>
          <a:xfrm>
            <a:off x="9118046" y="2527468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616206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394" y="1095337"/>
                <a:ext cx="8409047" cy="2039539"/>
              </a:xfrm>
            </p:spPr>
            <p:txBody>
              <a:bodyPr/>
              <a:lstStyle/>
              <a:p>
                <a:r>
                  <a:rPr lang="en-US" dirty="0"/>
                  <a:t>Find linear separator with maximum margin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width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394" y="1095337"/>
                <a:ext cx="8409047" cy="2039539"/>
              </a:xfrm>
              <a:blipFill>
                <a:blip r:embed="rId3"/>
                <a:stretch>
                  <a:fillRect l="-1449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10350050" y="256828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9826965" y="288374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11360757" y="262686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9539966" y="5067491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9610344" y="436085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10284697" y="513238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333DBA-018B-45A8-A88A-22190B8E0F71}"/>
              </a:ext>
            </a:extLst>
          </p:cNvPr>
          <p:cNvCxnSpPr>
            <a:cxnSpLocks/>
          </p:cNvCxnSpPr>
          <p:nvPr/>
        </p:nvCxnSpPr>
        <p:spPr>
          <a:xfrm>
            <a:off x="8472144" y="3611523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1B930A5-0C46-4F80-B7BF-490913BBEF22}"/>
              </a:ext>
            </a:extLst>
          </p:cNvPr>
          <p:cNvCxnSpPr>
            <a:cxnSpLocks/>
          </p:cNvCxnSpPr>
          <p:nvPr/>
        </p:nvCxnSpPr>
        <p:spPr>
          <a:xfrm>
            <a:off x="8829738" y="3082258"/>
            <a:ext cx="2711200" cy="1577069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8D3C64-9FA2-4849-A5F8-1B7FAF3AE120}"/>
              </a:ext>
            </a:extLst>
          </p:cNvPr>
          <p:cNvCxnSpPr>
            <a:cxnSpLocks/>
          </p:cNvCxnSpPr>
          <p:nvPr/>
        </p:nvCxnSpPr>
        <p:spPr>
          <a:xfrm>
            <a:off x="9118046" y="2527468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0B2B57-0B9A-4691-A9BE-435F7BD218AD}"/>
                  </a:ext>
                </a:extLst>
              </p:cNvPr>
              <p:cNvSpPr txBox="1"/>
              <p:nvPr/>
            </p:nvSpPr>
            <p:spPr>
              <a:xfrm>
                <a:off x="8240486" y="375540"/>
                <a:ext cx="3716440" cy="828625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𝑤𝑖𝑑𝑡h</m:t>
                    </m:r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dirty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0B2B57-0B9A-4691-A9BE-435F7BD21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486" y="375540"/>
                <a:ext cx="3716440" cy="828625"/>
              </a:xfrm>
              <a:prstGeom prst="rect">
                <a:avLst/>
              </a:prstGeom>
              <a:blipFill>
                <a:blip r:embed="rId4"/>
                <a:stretch>
                  <a:fillRect b="-2158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376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394" y="1095337"/>
                <a:ext cx="8409047" cy="2039539"/>
              </a:xfrm>
            </p:spPr>
            <p:txBody>
              <a:bodyPr/>
              <a:lstStyle/>
              <a:p>
                <a:r>
                  <a:rPr lang="en-US" dirty="0"/>
                  <a:t>Find linear separator with maximum margin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width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394" y="1095337"/>
                <a:ext cx="8409047" cy="2039539"/>
              </a:xfrm>
              <a:blipFill>
                <a:blip r:embed="rId3"/>
                <a:stretch>
                  <a:fillRect l="-1449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10350050" y="256828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9826965" y="288374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11360757" y="262686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9539966" y="5067491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9610344" y="436085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10284697" y="513238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333DBA-018B-45A8-A88A-22190B8E0F71}"/>
              </a:ext>
            </a:extLst>
          </p:cNvPr>
          <p:cNvCxnSpPr>
            <a:cxnSpLocks/>
          </p:cNvCxnSpPr>
          <p:nvPr/>
        </p:nvCxnSpPr>
        <p:spPr>
          <a:xfrm>
            <a:off x="8472144" y="3611523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1B930A5-0C46-4F80-B7BF-490913BBEF22}"/>
              </a:ext>
            </a:extLst>
          </p:cNvPr>
          <p:cNvCxnSpPr>
            <a:cxnSpLocks/>
          </p:cNvCxnSpPr>
          <p:nvPr/>
        </p:nvCxnSpPr>
        <p:spPr>
          <a:xfrm>
            <a:off x="8829738" y="3082258"/>
            <a:ext cx="2711200" cy="1577069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8D3C64-9FA2-4849-A5F8-1B7FAF3AE120}"/>
              </a:ext>
            </a:extLst>
          </p:cNvPr>
          <p:cNvCxnSpPr>
            <a:cxnSpLocks/>
          </p:cNvCxnSpPr>
          <p:nvPr/>
        </p:nvCxnSpPr>
        <p:spPr>
          <a:xfrm>
            <a:off x="9118046" y="2527468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46221F-85B1-40DB-BFBE-838EAE9DC2F8}"/>
                  </a:ext>
                </a:extLst>
              </p:cNvPr>
              <p:cNvSpPr txBox="1"/>
              <p:nvPr/>
            </p:nvSpPr>
            <p:spPr>
              <a:xfrm>
                <a:off x="8951210" y="223253"/>
                <a:ext cx="2589728" cy="974369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idth</m:t>
                      </m:r>
                      <m:r>
                        <a:rPr lang="en-US" sz="28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46221F-85B1-40DB-BFBE-838EAE9DC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10" y="223253"/>
                <a:ext cx="2589728" cy="974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907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394" y="1095337"/>
                <a:ext cx="8409047" cy="2039539"/>
              </a:xfrm>
            </p:spPr>
            <p:txBody>
              <a:bodyPr/>
              <a:lstStyle/>
              <a:p>
                <a:r>
                  <a:rPr lang="en-US" dirty="0"/>
                  <a:t>Find linear separator with maximum margin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width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394" y="1095337"/>
                <a:ext cx="8409047" cy="2039539"/>
              </a:xfrm>
              <a:blipFill>
                <a:blip r:embed="rId3"/>
                <a:stretch>
                  <a:fillRect l="-1449" t="-5090" b="-115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10350050" y="256828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9826965" y="288374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11360757" y="262686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9539966" y="5067491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9610344" y="436085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10284697" y="513238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333DBA-018B-45A8-A88A-22190B8E0F71}"/>
              </a:ext>
            </a:extLst>
          </p:cNvPr>
          <p:cNvCxnSpPr>
            <a:cxnSpLocks/>
          </p:cNvCxnSpPr>
          <p:nvPr/>
        </p:nvCxnSpPr>
        <p:spPr>
          <a:xfrm>
            <a:off x="8472144" y="3611523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1B930A5-0C46-4F80-B7BF-490913BBEF22}"/>
              </a:ext>
            </a:extLst>
          </p:cNvPr>
          <p:cNvCxnSpPr>
            <a:cxnSpLocks/>
          </p:cNvCxnSpPr>
          <p:nvPr/>
        </p:nvCxnSpPr>
        <p:spPr>
          <a:xfrm>
            <a:off x="8829738" y="3082258"/>
            <a:ext cx="2711200" cy="1577069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8D3C64-9FA2-4849-A5F8-1B7FAF3AE120}"/>
              </a:ext>
            </a:extLst>
          </p:cNvPr>
          <p:cNvCxnSpPr>
            <a:cxnSpLocks/>
          </p:cNvCxnSpPr>
          <p:nvPr/>
        </p:nvCxnSpPr>
        <p:spPr>
          <a:xfrm>
            <a:off x="9118046" y="2527468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46221F-85B1-40DB-BFBE-838EAE9DC2F8}"/>
                  </a:ext>
                </a:extLst>
              </p:cNvPr>
              <p:cNvSpPr txBox="1"/>
              <p:nvPr/>
            </p:nvSpPr>
            <p:spPr>
              <a:xfrm>
                <a:off x="8951210" y="223253"/>
                <a:ext cx="2589728" cy="974369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idth</m:t>
                      </m:r>
                      <m:r>
                        <a:rPr lang="en-US" sz="28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46221F-85B1-40DB-BFBE-838EAE9DC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210" y="223253"/>
                <a:ext cx="2589728" cy="974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07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89F1-58D4-43E4-A984-799A5D5D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94" y="1095337"/>
            <a:ext cx="10515600" cy="2039539"/>
          </a:xfrm>
        </p:spPr>
        <p:txBody>
          <a:bodyPr/>
          <a:lstStyle/>
          <a:p>
            <a:r>
              <a:rPr lang="en-US" dirty="0"/>
              <a:t>Linear Classification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B9FB9A7-FCC8-4B57-B953-683DA4867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3" t="26644" r="25616" b="26290"/>
          <a:stretch/>
        </p:blipFill>
        <p:spPr>
          <a:xfrm>
            <a:off x="3904622" y="1723684"/>
            <a:ext cx="4532221" cy="4581561"/>
          </a:xfrm>
          <a:prstGeom prst="rect">
            <a:avLst/>
          </a:prstGeom>
        </p:spPr>
      </p:pic>
      <p:sp>
        <p:nvSpPr>
          <p:cNvPr id="34" name="Cross 33">
            <a:extLst>
              <a:ext uri="{FF2B5EF4-FFF2-40B4-BE49-F238E27FC236}">
                <a16:creationId xmlns:a16="http://schemas.microsoft.com/office/drawing/2014/main" id="{2172EB6D-B96C-4F22-834E-4EAD6CADE064}"/>
              </a:ext>
            </a:extLst>
          </p:cNvPr>
          <p:cNvSpPr/>
          <p:nvPr/>
        </p:nvSpPr>
        <p:spPr>
          <a:xfrm>
            <a:off x="7204266" y="410099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061E74C-57DC-4F38-BDC2-47CCA55E59DF}"/>
              </a:ext>
            </a:extLst>
          </p:cNvPr>
          <p:cNvSpPr/>
          <p:nvPr/>
        </p:nvSpPr>
        <p:spPr>
          <a:xfrm>
            <a:off x="7204266" y="410099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844D615C-4222-4142-AA09-9FCA171C9369}"/>
              </a:ext>
            </a:extLst>
          </p:cNvPr>
          <p:cNvSpPr/>
          <p:nvPr/>
        </p:nvSpPr>
        <p:spPr>
          <a:xfrm>
            <a:off x="6179930" y="268786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4F854960-6DAE-4E21-8F99-2EA9717EA511}"/>
              </a:ext>
            </a:extLst>
          </p:cNvPr>
          <p:cNvSpPr/>
          <p:nvPr/>
        </p:nvSpPr>
        <p:spPr>
          <a:xfrm>
            <a:off x="6725180" y="237240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E47589EA-8894-4826-A66B-B5B638602706}"/>
              </a:ext>
            </a:extLst>
          </p:cNvPr>
          <p:cNvSpPr/>
          <p:nvPr/>
        </p:nvSpPr>
        <p:spPr>
          <a:xfrm>
            <a:off x="7642795" y="2593226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4983040" y="2183128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3C1776BE-797C-41B1-B031-8ECDCEB95865}"/>
              </a:ext>
            </a:extLst>
          </p:cNvPr>
          <p:cNvSpPr/>
          <p:nvPr/>
        </p:nvSpPr>
        <p:spPr>
          <a:xfrm>
            <a:off x="7031051" y="287714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Cross 40">
            <a:extLst>
              <a:ext uri="{FF2B5EF4-FFF2-40B4-BE49-F238E27FC236}">
                <a16:creationId xmlns:a16="http://schemas.microsoft.com/office/drawing/2014/main" id="{96055222-9E18-4F1E-A416-6EB95C5394BB}"/>
              </a:ext>
            </a:extLst>
          </p:cNvPr>
          <p:cNvSpPr/>
          <p:nvPr/>
        </p:nvSpPr>
        <p:spPr>
          <a:xfrm>
            <a:off x="7576301" y="3282731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62D9ABFF-AE78-4345-8BEF-2FD5EC6B40A8}"/>
              </a:ext>
            </a:extLst>
          </p:cNvPr>
          <p:cNvSpPr/>
          <p:nvPr/>
        </p:nvSpPr>
        <p:spPr>
          <a:xfrm>
            <a:off x="6911362" y="353509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05BDED46-688C-43A0-8292-56239DAA6C1F}"/>
              </a:ext>
            </a:extLst>
          </p:cNvPr>
          <p:cNvSpPr/>
          <p:nvPr/>
        </p:nvSpPr>
        <p:spPr>
          <a:xfrm>
            <a:off x="7390118" y="2336351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DC1DF6C2-B6D3-4D88-8EB0-1D99F87F4618}"/>
              </a:ext>
            </a:extLst>
          </p:cNvPr>
          <p:cNvSpPr/>
          <p:nvPr/>
        </p:nvSpPr>
        <p:spPr>
          <a:xfrm>
            <a:off x="7576301" y="385055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ross 44">
            <a:extLst>
              <a:ext uri="{FF2B5EF4-FFF2-40B4-BE49-F238E27FC236}">
                <a16:creationId xmlns:a16="http://schemas.microsoft.com/office/drawing/2014/main" id="{DD7D20D9-166C-422B-90D6-98DCB5556190}"/>
              </a:ext>
            </a:extLst>
          </p:cNvPr>
          <p:cNvSpPr/>
          <p:nvPr/>
        </p:nvSpPr>
        <p:spPr>
          <a:xfrm>
            <a:off x="6349090" y="2241713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4459955" y="2498588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5993747" y="2241713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4353565" y="452474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4423943" y="3818112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190C88-CC6C-4CD6-A9EE-A2EFDA93AAED}"/>
              </a:ext>
            </a:extLst>
          </p:cNvPr>
          <p:cNvSpPr/>
          <p:nvPr/>
        </p:nvSpPr>
        <p:spPr>
          <a:xfrm>
            <a:off x="4247175" y="4890673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8C7332E-20BC-4BCC-B88E-3CB7CFDCC0FD}"/>
              </a:ext>
            </a:extLst>
          </p:cNvPr>
          <p:cNvSpPr/>
          <p:nvPr/>
        </p:nvSpPr>
        <p:spPr>
          <a:xfrm>
            <a:off x="4495419" y="5761346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5098296" y="4589637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7D8BE5-9A58-4C0C-AAB5-584BE176087F}"/>
              </a:ext>
            </a:extLst>
          </p:cNvPr>
          <p:cNvSpPr/>
          <p:nvPr/>
        </p:nvSpPr>
        <p:spPr>
          <a:xfrm>
            <a:off x="6322493" y="492311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4F16C8F-6C6F-468F-BF67-F39BDE6141EF}"/>
              </a:ext>
            </a:extLst>
          </p:cNvPr>
          <p:cNvSpPr/>
          <p:nvPr/>
        </p:nvSpPr>
        <p:spPr>
          <a:xfrm>
            <a:off x="7110844" y="5572070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775F14-A8D0-441B-ACB3-B71C22FBC537}"/>
              </a:ext>
            </a:extLst>
          </p:cNvPr>
          <p:cNvSpPr/>
          <p:nvPr/>
        </p:nvSpPr>
        <p:spPr>
          <a:xfrm>
            <a:off x="6618790" y="4732100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843718-830D-4ACE-B6F0-8D081DD3ECC0}"/>
              </a:ext>
            </a:extLst>
          </p:cNvPr>
          <p:cNvSpPr/>
          <p:nvPr/>
        </p:nvSpPr>
        <p:spPr>
          <a:xfrm>
            <a:off x="7536405" y="528364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698204-FEBA-49AF-A6C1-FC5A17656160}"/>
              </a:ext>
            </a:extLst>
          </p:cNvPr>
          <p:cNvSpPr txBox="1"/>
          <p:nvPr/>
        </p:nvSpPr>
        <p:spPr>
          <a:xfrm>
            <a:off x="8453371" y="3699054"/>
            <a:ext cx="55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052040-D7F1-405D-B4FE-FBFE4E315745}"/>
              </a:ext>
            </a:extLst>
          </p:cNvPr>
          <p:cNvSpPr txBox="1"/>
          <p:nvPr/>
        </p:nvSpPr>
        <p:spPr>
          <a:xfrm>
            <a:off x="5913748" y="1171907"/>
            <a:ext cx="55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22320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394" y="1095337"/>
                <a:ext cx="8409047" cy="2039539"/>
              </a:xfrm>
            </p:spPr>
            <p:txBody>
              <a:bodyPr/>
              <a:lstStyle/>
              <a:p>
                <a:r>
                  <a:rPr lang="en-US" dirty="0"/>
                  <a:t>Quadratic program!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189F1-58D4-43E4-A984-799A5D5DD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394" y="1095337"/>
                <a:ext cx="8409047" cy="2039539"/>
              </a:xfrm>
              <a:blipFill>
                <a:blip r:embed="rId3"/>
                <a:stretch>
                  <a:fillRect l="-1449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10350050" y="256828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9826965" y="288374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11360757" y="2626865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9539966" y="5067491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9610344" y="436085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10284697" y="513238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333DBA-018B-45A8-A88A-22190B8E0F71}"/>
              </a:ext>
            </a:extLst>
          </p:cNvPr>
          <p:cNvCxnSpPr>
            <a:cxnSpLocks/>
          </p:cNvCxnSpPr>
          <p:nvPr/>
        </p:nvCxnSpPr>
        <p:spPr>
          <a:xfrm>
            <a:off x="8472144" y="3611523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1B930A5-0C46-4F80-B7BF-490913BBEF22}"/>
              </a:ext>
            </a:extLst>
          </p:cNvPr>
          <p:cNvCxnSpPr>
            <a:cxnSpLocks/>
          </p:cNvCxnSpPr>
          <p:nvPr/>
        </p:nvCxnSpPr>
        <p:spPr>
          <a:xfrm>
            <a:off x="8829738" y="3082258"/>
            <a:ext cx="2711200" cy="1577069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8D3C64-9FA2-4849-A5F8-1B7FAF3AE120}"/>
              </a:ext>
            </a:extLst>
          </p:cNvPr>
          <p:cNvCxnSpPr>
            <a:cxnSpLocks/>
          </p:cNvCxnSpPr>
          <p:nvPr/>
        </p:nvCxnSpPr>
        <p:spPr>
          <a:xfrm>
            <a:off x="9118046" y="2527468"/>
            <a:ext cx="2694519" cy="1565303"/>
          </a:xfrm>
          <a:prstGeom prst="line">
            <a:avLst/>
          </a:prstGeom>
          <a:noFill/>
          <a:ln w="25400" cap="flat" cmpd="sng" algn="ctr">
            <a:solidFill>
              <a:srgbClr val="008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6FE8C1A-0A25-4D7C-A5CD-87D4E14181D4}"/>
                  </a:ext>
                </a:extLst>
              </p:cNvPr>
              <p:cNvSpPr/>
              <p:nvPr/>
            </p:nvSpPr>
            <p:spPr>
              <a:xfrm>
                <a:off x="8694767" y="255676"/>
                <a:ext cx="2981141" cy="1319144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Quadratic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𝑸𝒙</m:t>
                        </m:r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6FE8C1A-0A25-4D7C-A5CD-87D4E1418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767" y="255676"/>
                <a:ext cx="2981141" cy="1319144"/>
              </a:xfrm>
              <a:prstGeom prst="rect">
                <a:avLst/>
              </a:prstGeom>
              <a:blipFill>
                <a:blip r:embed="rId4"/>
                <a:stretch>
                  <a:fillRect l="-2846" t="-3196" b="-8676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855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AF9A-2983-44FB-8521-B4FEEAB0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0DE760-A358-4D48-B2B2-FD06BB02AD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did we go from maximizing margin to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0DE760-A358-4D48-B2B2-FD06BB02AD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077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773" t="26644" r="25616" b="26290"/>
          <a:stretch/>
        </p:blipFill>
        <p:spPr>
          <a:xfrm>
            <a:off x="1782821" y="1127850"/>
            <a:ext cx="4532221" cy="4581561"/>
          </a:xfrm>
          <a:prstGeom prst="rect">
            <a:avLst/>
          </a:prstGeom>
        </p:spPr>
      </p:pic>
      <p:sp>
        <p:nvSpPr>
          <p:cNvPr id="53" name="Cross 52"/>
          <p:cNvSpPr/>
          <p:nvPr/>
        </p:nvSpPr>
        <p:spPr>
          <a:xfrm>
            <a:off x="5082465" y="350515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Cross 50"/>
          <p:cNvSpPr/>
          <p:nvPr/>
        </p:nvSpPr>
        <p:spPr>
          <a:xfrm>
            <a:off x="5082465" y="350515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Cross 4"/>
          <p:cNvSpPr/>
          <p:nvPr/>
        </p:nvSpPr>
        <p:spPr>
          <a:xfrm>
            <a:off x="4058129" y="209202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ross 6"/>
          <p:cNvSpPr/>
          <p:nvPr/>
        </p:nvSpPr>
        <p:spPr>
          <a:xfrm>
            <a:off x="4603379" y="177656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Cross 7"/>
          <p:cNvSpPr/>
          <p:nvPr/>
        </p:nvSpPr>
        <p:spPr>
          <a:xfrm>
            <a:off x="5520994" y="1997391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ross 8"/>
          <p:cNvSpPr/>
          <p:nvPr/>
        </p:nvSpPr>
        <p:spPr>
          <a:xfrm>
            <a:off x="2861239" y="1587293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Cross 9"/>
          <p:cNvSpPr/>
          <p:nvPr/>
        </p:nvSpPr>
        <p:spPr>
          <a:xfrm>
            <a:off x="4909250" y="2281305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Cross 10"/>
          <p:cNvSpPr/>
          <p:nvPr/>
        </p:nvSpPr>
        <p:spPr>
          <a:xfrm>
            <a:off x="5454500" y="2686896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Cross 11"/>
          <p:cNvSpPr/>
          <p:nvPr/>
        </p:nvSpPr>
        <p:spPr>
          <a:xfrm>
            <a:off x="4789561" y="2939264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ross 12"/>
          <p:cNvSpPr/>
          <p:nvPr/>
        </p:nvSpPr>
        <p:spPr>
          <a:xfrm>
            <a:off x="5268317" y="1740516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Cross 13"/>
          <p:cNvSpPr/>
          <p:nvPr/>
        </p:nvSpPr>
        <p:spPr>
          <a:xfrm>
            <a:off x="5454500" y="3254724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Cross 14"/>
          <p:cNvSpPr/>
          <p:nvPr/>
        </p:nvSpPr>
        <p:spPr>
          <a:xfrm>
            <a:off x="4227289" y="1645878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ross 15"/>
          <p:cNvSpPr/>
          <p:nvPr/>
        </p:nvSpPr>
        <p:spPr>
          <a:xfrm>
            <a:off x="2338154" y="1902753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Cross 16"/>
          <p:cNvSpPr/>
          <p:nvPr/>
        </p:nvSpPr>
        <p:spPr>
          <a:xfrm>
            <a:off x="3871946" y="1645878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31763" y="3928910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02141" y="3222278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5373" y="4294839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73617" y="5165512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6494" y="3993803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00691" y="4327285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89042" y="4976236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6988" y="4136266"/>
            <a:ext cx="212780" cy="6489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14603" y="4687815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82821" y="-45887"/>
            <a:ext cx="8839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Find a θ vector that causes f(</a:t>
            </a:r>
            <a:r>
              <a:rPr lang="en-US" sz="2800" b="1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800" dirty="0">
                <a:solidFill>
                  <a:srgbClr val="1F497D"/>
                </a:solidFill>
                <a:latin typeface="Calibri"/>
              </a:rPr>
              <a:t>) to separate the data in to positive and negative based on class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25386" y="3221202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1F497D"/>
                </a:solidFill>
                <a:latin typeface="Calibri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5763" y="694055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1F497D"/>
                </a:solidFill>
                <a:latin typeface="Calibri"/>
              </a:rPr>
              <a:t>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91702" y="2266596"/>
            <a:ext cx="4532221" cy="23094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031170" y="3018943"/>
            <a:ext cx="196119" cy="3908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74" y="974859"/>
            <a:ext cx="3606800" cy="36830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52" y="2067695"/>
            <a:ext cx="1308100" cy="368300"/>
          </a:xfrm>
          <a:prstGeom prst="rect">
            <a:avLst/>
          </a:prstGeom>
        </p:spPr>
      </p:pic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75" y="2555665"/>
            <a:ext cx="3937000" cy="368300"/>
          </a:xfrm>
          <a:prstGeom prst="rect">
            <a:avLst/>
          </a:prstGeom>
        </p:spPr>
      </p:pic>
      <p:pic>
        <p:nvPicPr>
          <p:cNvPr id="72" name="Picture 7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74" y="1497452"/>
            <a:ext cx="4406900" cy="36830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760869" y="5709411"/>
            <a:ext cx="8839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FF0000"/>
                </a:solidFill>
                <a:latin typeface="Calibri"/>
              </a:rPr>
              <a:t>Note: We added y = ±1 to the function to make any correct </a:t>
            </a:r>
          </a:p>
          <a:p>
            <a:pPr algn="ctr" defTabSz="457200"/>
            <a:r>
              <a:rPr lang="en-US" sz="2800" dirty="0">
                <a:solidFill>
                  <a:srgbClr val="FF0000"/>
                </a:solidFill>
                <a:latin typeface="Calibri"/>
              </a:rPr>
              <a:t>classification have an f(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, y) &gt; 0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6237" y="2662355"/>
            <a:ext cx="375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800" dirty="0">
                <a:solidFill>
                  <a:srgbClr val="FF0000"/>
                </a:solidFill>
                <a:latin typeface="Calibri"/>
              </a:rPr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10136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773" t="26644" r="25616" b="26290"/>
          <a:stretch/>
        </p:blipFill>
        <p:spPr>
          <a:xfrm>
            <a:off x="1782821" y="1127850"/>
            <a:ext cx="4532221" cy="4581561"/>
          </a:xfrm>
          <a:prstGeom prst="rect">
            <a:avLst/>
          </a:prstGeom>
        </p:spPr>
      </p:pic>
      <p:sp>
        <p:nvSpPr>
          <p:cNvPr id="53" name="Cross 52"/>
          <p:cNvSpPr/>
          <p:nvPr/>
        </p:nvSpPr>
        <p:spPr>
          <a:xfrm>
            <a:off x="5082465" y="350515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Cross 4"/>
          <p:cNvSpPr/>
          <p:nvPr/>
        </p:nvSpPr>
        <p:spPr>
          <a:xfrm>
            <a:off x="4058129" y="209202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ross 6"/>
          <p:cNvSpPr/>
          <p:nvPr/>
        </p:nvSpPr>
        <p:spPr>
          <a:xfrm>
            <a:off x="4603379" y="177656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Cross 7"/>
          <p:cNvSpPr/>
          <p:nvPr/>
        </p:nvSpPr>
        <p:spPr>
          <a:xfrm>
            <a:off x="5520994" y="1997391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ross 8"/>
          <p:cNvSpPr/>
          <p:nvPr/>
        </p:nvSpPr>
        <p:spPr>
          <a:xfrm>
            <a:off x="2861239" y="1587293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Cross 9"/>
          <p:cNvSpPr/>
          <p:nvPr/>
        </p:nvSpPr>
        <p:spPr>
          <a:xfrm>
            <a:off x="4909250" y="2281305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Cross 10"/>
          <p:cNvSpPr/>
          <p:nvPr/>
        </p:nvSpPr>
        <p:spPr>
          <a:xfrm>
            <a:off x="5454500" y="2686896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Cross 11"/>
          <p:cNvSpPr/>
          <p:nvPr/>
        </p:nvSpPr>
        <p:spPr>
          <a:xfrm>
            <a:off x="4789561" y="2939264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ross 12"/>
          <p:cNvSpPr/>
          <p:nvPr/>
        </p:nvSpPr>
        <p:spPr>
          <a:xfrm>
            <a:off x="5268317" y="1740516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Cross 13"/>
          <p:cNvSpPr/>
          <p:nvPr/>
        </p:nvSpPr>
        <p:spPr>
          <a:xfrm>
            <a:off x="5454500" y="3254724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Cross 14"/>
          <p:cNvSpPr/>
          <p:nvPr/>
        </p:nvSpPr>
        <p:spPr>
          <a:xfrm>
            <a:off x="4227289" y="1645878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ross 15"/>
          <p:cNvSpPr/>
          <p:nvPr/>
        </p:nvSpPr>
        <p:spPr>
          <a:xfrm>
            <a:off x="2338154" y="1902753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Cross 16"/>
          <p:cNvSpPr/>
          <p:nvPr/>
        </p:nvSpPr>
        <p:spPr>
          <a:xfrm>
            <a:off x="3871946" y="1645878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31763" y="3928910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02141" y="3222278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5373" y="4294839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73617" y="5165512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6494" y="3993803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00691" y="4327285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89042" y="4976236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6988" y="4136266"/>
            <a:ext cx="212780" cy="6489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14603" y="4687815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4001" y="-45887"/>
            <a:ext cx="9098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 Given θ, what is the value of f(</a:t>
            </a:r>
            <a:r>
              <a:rPr lang="en-US" sz="2800" b="1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800" dirty="0">
                <a:solidFill>
                  <a:srgbClr val="1F497D"/>
                </a:solidFill>
                <a:latin typeface="Calibri"/>
              </a:rPr>
              <a:t>, y)</a:t>
            </a:r>
          </a:p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for the points closest to the hyperplane?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25386" y="3221202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1F497D"/>
                </a:solidFill>
                <a:latin typeface="Calibri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5763" y="694055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1F497D"/>
                </a:solidFill>
                <a:latin typeface="Calibri"/>
              </a:rPr>
              <a:t>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91702" y="2266596"/>
            <a:ext cx="4532221" cy="23094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031170" y="3018943"/>
            <a:ext cx="196119" cy="3908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52" y="2067695"/>
            <a:ext cx="1308100" cy="368300"/>
          </a:xfrm>
          <a:prstGeom prst="rect">
            <a:avLst/>
          </a:prstGeom>
        </p:spPr>
      </p:pic>
      <p:sp>
        <p:nvSpPr>
          <p:cNvPr id="51" name="Cross 50"/>
          <p:cNvSpPr/>
          <p:nvPr/>
        </p:nvSpPr>
        <p:spPr>
          <a:xfrm>
            <a:off x="5082465" y="350515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28394" y="4048169"/>
            <a:ext cx="3458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Closest positive point (a support vector)</a:t>
            </a:r>
          </a:p>
          <a:p>
            <a:pPr algn="ctr" defTabSz="457200"/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 = [6; -1], y = 1</a:t>
            </a:r>
          </a:p>
        </p:txBody>
      </p:sp>
      <p:sp>
        <p:nvSpPr>
          <p:cNvPr id="29" name="Oval 28"/>
          <p:cNvSpPr/>
          <p:nvPr/>
        </p:nvSpPr>
        <p:spPr>
          <a:xfrm>
            <a:off x="4920004" y="3357616"/>
            <a:ext cx="485405" cy="477397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25" y="1541897"/>
            <a:ext cx="4406900" cy="3683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75" y="2555665"/>
            <a:ext cx="3937000" cy="3683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07" y="5610691"/>
            <a:ext cx="5092700" cy="36830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4196237" y="2662355"/>
            <a:ext cx="375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800" dirty="0">
                <a:solidFill>
                  <a:srgbClr val="FF0000"/>
                </a:solidFill>
                <a:latin typeface="Calibri"/>
              </a:rPr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687248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52" y="2067695"/>
            <a:ext cx="1485900" cy="36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773" t="26644" r="25616" b="26290"/>
          <a:stretch/>
        </p:blipFill>
        <p:spPr>
          <a:xfrm>
            <a:off x="1782821" y="1127850"/>
            <a:ext cx="4532221" cy="4581561"/>
          </a:xfrm>
          <a:prstGeom prst="rect">
            <a:avLst/>
          </a:prstGeom>
        </p:spPr>
      </p:pic>
      <p:sp>
        <p:nvSpPr>
          <p:cNvPr id="53" name="Cross 52"/>
          <p:cNvSpPr/>
          <p:nvPr/>
        </p:nvSpPr>
        <p:spPr>
          <a:xfrm>
            <a:off x="5082465" y="350515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Cross 4"/>
          <p:cNvSpPr/>
          <p:nvPr/>
        </p:nvSpPr>
        <p:spPr>
          <a:xfrm>
            <a:off x="4058129" y="209202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ross 6"/>
          <p:cNvSpPr/>
          <p:nvPr/>
        </p:nvSpPr>
        <p:spPr>
          <a:xfrm>
            <a:off x="4603379" y="177656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Cross 7"/>
          <p:cNvSpPr/>
          <p:nvPr/>
        </p:nvSpPr>
        <p:spPr>
          <a:xfrm>
            <a:off x="5520994" y="1997391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ross 8"/>
          <p:cNvSpPr/>
          <p:nvPr/>
        </p:nvSpPr>
        <p:spPr>
          <a:xfrm>
            <a:off x="2861239" y="1587293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Cross 9"/>
          <p:cNvSpPr/>
          <p:nvPr/>
        </p:nvSpPr>
        <p:spPr>
          <a:xfrm>
            <a:off x="4909250" y="2281305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Cross 10"/>
          <p:cNvSpPr/>
          <p:nvPr/>
        </p:nvSpPr>
        <p:spPr>
          <a:xfrm>
            <a:off x="5454500" y="2686896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Cross 11"/>
          <p:cNvSpPr/>
          <p:nvPr/>
        </p:nvSpPr>
        <p:spPr>
          <a:xfrm>
            <a:off x="4789561" y="2939264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ross 12"/>
          <p:cNvSpPr/>
          <p:nvPr/>
        </p:nvSpPr>
        <p:spPr>
          <a:xfrm>
            <a:off x="5268317" y="1740516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Cross 13"/>
          <p:cNvSpPr/>
          <p:nvPr/>
        </p:nvSpPr>
        <p:spPr>
          <a:xfrm>
            <a:off x="5454500" y="3254724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Cross 14"/>
          <p:cNvSpPr/>
          <p:nvPr/>
        </p:nvSpPr>
        <p:spPr>
          <a:xfrm>
            <a:off x="4227289" y="1645878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ross 15"/>
          <p:cNvSpPr/>
          <p:nvPr/>
        </p:nvSpPr>
        <p:spPr>
          <a:xfrm>
            <a:off x="2338154" y="1902753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Cross 16"/>
          <p:cNvSpPr/>
          <p:nvPr/>
        </p:nvSpPr>
        <p:spPr>
          <a:xfrm>
            <a:off x="3871946" y="1645878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31763" y="3928910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02141" y="3222278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5373" y="4294839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73617" y="5165512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6494" y="3993803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00691" y="4327285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89042" y="4976236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6988" y="4136266"/>
            <a:ext cx="212780" cy="6489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14603" y="4687815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65059" y="-45887"/>
            <a:ext cx="8740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What happens to the value of f(</a:t>
            </a:r>
            <a:r>
              <a:rPr lang="en-US" sz="2800" b="1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800" dirty="0">
                <a:solidFill>
                  <a:srgbClr val="1F497D"/>
                </a:solidFill>
                <a:latin typeface="Calibri"/>
              </a:rPr>
              <a:t>, y) if we scale θ?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25386" y="3221202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1F497D"/>
                </a:solidFill>
                <a:latin typeface="Calibri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5763" y="694055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1F497D"/>
                </a:solidFill>
                <a:latin typeface="Calibri"/>
              </a:rPr>
              <a:t>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91702" y="2266596"/>
            <a:ext cx="4532221" cy="23094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031169" y="1127849"/>
            <a:ext cx="1126508" cy="2281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32995" y="5938005"/>
            <a:ext cx="7005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The value of f(</a:t>
            </a:r>
            <a:r>
              <a:rPr lang="en-US" sz="2800" b="1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800" dirty="0">
                <a:solidFill>
                  <a:srgbClr val="1F497D"/>
                </a:solidFill>
                <a:latin typeface="Calibri"/>
              </a:rPr>
              <a:t>, y) increases even though the hyperplane does not change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28394" y="4048169"/>
            <a:ext cx="3458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Closest positive point (a support vector)</a:t>
            </a:r>
          </a:p>
          <a:p>
            <a:pPr algn="ctr" defTabSz="457200"/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 = [6; -1], y = 1</a:t>
            </a:r>
          </a:p>
        </p:txBody>
      </p:sp>
      <p:sp>
        <p:nvSpPr>
          <p:cNvPr id="50" name="Oval 49"/>
          <p:cNvSpPr/>
          <p:nvPr/>
        </p:nvSpPr>
        <p:spPr>
          <a:xfrm>
            <a:off x="4920004" y="3357616"/>
            <a:ext cx="485405" cy="477397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25" y="1541897"/>
            <a:ext cx="4406900" cy="3683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42" y="5618305"/>
            <a:ext cx="5448300" cy="3683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86" y="2570964"/>
            <a:ext cx="4292600" cy="36830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5217609" y="1000358"/>
            <a:ext cx="375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800" dirty="0">
                <a:solidFill>
                  <a:srgbClr val="FF0000"/>
                </a:solidFill>
                <a:latin typeface="Calibri"/>
              </a:rPr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792396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52" y="2054223"/>
            <a:ext cx="2019300" cy="36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773" t="26644" r="25616" b="26290"/>
          <a:stretch/>
        </p:blipFill>
        <p:spPr>
          <a:xfrm>
            <a:off x="1782821" y="1127850"/>
            <a:ext cx="4532221" cy="4581561"/>
          </a:xfrm>
          <a:prstGeom prst="rect">
            <a:avLst/>
          </a:prstGeom>
        </p:spPr>
      </p:pic>
      <p:sp>
        <p:nvSpPr>
          <p:cNvPr id="53" name="Cross 52"/>
          <p:cNvSpPr/>
          <p:nvPr/>
        </p:nvSpPr>
        <p:spPr>
          <a:xfrm>
            <a:off x="5082465" y="350515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Cross 4"/>
          <p:cNvSpPr/>
          <p:nvPr/>
        </p:nvSpPr>
        <p:spPr>
          <a:xfrm>
            <a:off x="4058129" y="209202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ross 6"/>
          <p:cNvSpPr/>
          <p:nvPr/>
        </p:nvSpPr>
        <p:spPr>
          <a:xfrm>
            <a:off x="4603379" y="177656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Cross 7"/>
          <p:cNvSpPr/>
          <p:nvPr/>
        </p:nvSpPr>
        <p:spPr>
          <a:xfrm>
            <a:off x="5520994" y="1997391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ross 8"/>
          <p:cNvSpPr/>
          <p:nvPr/>
        </p:nvSpPr>
        <p:spPr>
          <a:xfrm>
            <a:off x="2861239" y="1587293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Cross 9"/>
          <p:cNvSpPr/>
          <p:nvPr/>
        </p:nvSpPr>
        <p:spPr>
          <a:xfrm>
            <a:off x="4909250" y="2281305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Cross 10"/>
          <p:cNvSpPr/>
          <p:nvPr/>
        </p:nvSpPr>
        <p:spPr>
          <a:xfrm>
            <a:off x="5454500" y="2686896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Cross 11"/>
          <p:cNvSpPr/>
          <p:nvPr/>
        </p:nvSpPr>
        <p:spPr>
          <a:xfrm>
            <a:off x="4789561" y="2939264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ross 12"/>
          <p:cNvSpPr/>
          <p:nvPr/>
        </p:nvSpPr>
        <p:spPr>
          <a:xfrm>
            <a:off x="5268317" y="1740516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Cross 13"/>
          <p:cNvSpPr/>
          <p:nvPr/>
        </p:nvSpPr>
        <p:spPr>
          <a:xfrm>
            <a:off x="5454500" y="3254724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Cross 14"/>
          <p:cNvSpPr/>
          <p:nvPr/>
        </p:nvSpPr>
        <p:spPr>
          <a:xfrm>
            <a:off x="4227289" y="1645878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ross 15"/>
          <p:cNvSpPr/>
          <p:nvPr/>
        </p:nvSpPr>
        <p:spPr>
          <a:xfrm>
            <a:off x="2338154" y="1902753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Cross 16"/>
          <p:cNvSpPr/>
          <p:nvPr/>
        </p:nvSpPr>
        <p:spPr>
          <a:xfrm>
            <a:off x="3871946" y="1645878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31763" y="3928910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02141" y="3222278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5373" y="4294839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73617" y="5165512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6494" y="3993803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00691" y="4327285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89042" y="4976236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6988" y="4136266"/>
            <a:ext cx="212780" cy="6489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14603" y="4687815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65059" y="-45887"/>
            <a:ext cx="8740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We can scale θ, such that f(</a:t>
            </a:r>
            <a:r>
              <a:rPr lang="en-US" sz="2800" b="1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800" dirty="0">
                <a:solidFill>
                  <a:srgbClr val="1F497D"/>
                </a:solidFill>
                <a:latin typeface="Calibri"/>
              </a:rPr>
              <a:t>, y) = 1 for </a:t>
            </a:r>
          </a:p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the support vector points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25386" y="3221202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1F497D"/>
                </a:solidFill>
                <a:latin typeface="Calibri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5763" y="694055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1F497D"/>
                </a:solidFill>
                <a:latin typeface="Calibri"/>
              </a:rPr>
              <a:t>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91702" y="2266596"/>
            <a:ext cx="4532221" cy="23094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031170" y="3238123"/>
            <a:ext cx="89981" cy="1716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28394" y="4048169"/>
            <a:ext cx="3458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Closest positive point (a support vector)</a:t>
            </a:r>
          </a:p>
          <a:p>
            <a:pPr algn="ctr" defTabSz="457200"/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 = [6; -1], y = 1</a:t>
            </a:r>
          </a:p>
        </p:txBody>
      </p:sp>
      <p:sp>
        <p:nvSpPr>
          <p:cNvPr id="50" name="Oval 49"/>
          <p:cNvSpPr/>
          <p:nvPr/>
        </p:nvSpPr>
        <p:spPr>
          <a:xfrm>
            <a:off x="4920004" y="3357616"/>
            <a:ext cx="485405" cy="477397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25" y="1541897"/>
            <a:ext cx="4406900" cy="3683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84" y="2514222"/>
            <a:ext cx="4292600" cy="7239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20" y="5450036"/>
            <a:ext cx="5245100" cy="7239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104431" y="2891840"/>
            <a:ext cx="375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800" dirty="0">
                <a:solidFill>
                  <a:srgbClr val="FF0000"/>
                </a:solidFill>
                <a:latin typeface="Calibri"/>
              </a:rPr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650878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773" t="26644" r="25616" b="26290"/>
          <a:stretch/>
        </p:blipFill>
        <p:spPr>
          <a:xfrm>
            <a:off x="1782821" y="1127850"/>
            <a:ext cx="4532221" cy="4581561"/>
          </a:xfrm>
          <a:prstGeom prst="rect">
            <a:avLst/>
          </a:prstGeom>
        </p:spPr>
      </p:pic>
      <p:sp>
        <p:nvSpPr>
          <p:cNvPr id="53" name="Cross 52"/>
          <p:cNvSpPr/>
          <p:nvPr/>
        </p:nvSpPr>
        <p:spPr>
          <a:xfrm>
            <a:off x="5082465" y="350515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Cross 4"/>
          <p:cNvSpPr/>
          <p:nvPr/>
        </p:nvSpPr>
        <p:spPr>
          <a:xfrm>
            <a:off x="4058129" y="209202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ross 6"/>
          <p:cNvSpPr/>
          <p:nvPr/>
        </p:nvSpPr>
        <p:spPr>
          <a:xfrm>
            <a:off x="4603379" y="177656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Cross 7"/>
          <p:cNvSpPr/>
          <p:nvPr/>
        </p:nvSpPr>
        <p:spPr>
          <a:xfrm>
            <a:off x="5520994" y="1997391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ross 8"/>
          <p:cNvSpPr/>
          <p:nvPr/>
        </p:nvSpPr>
        <p:spPr>
          <a:xfrm>
            <a:off x="2861239" y="1587293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Cross 9"/>
          <p:cNvSpPr/>
          <p:nvPr/>
        </p:nvSpPr>
        <p:spPr>
          <a:xfrm>
            <a:off x="4909250" y="2281305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Cross 10"/>
          <p:cNvSpPr/>
          <p:nvPr/>
        </p:nvSpPr>
        <p:spPr>
          <a:xfrm>
            <a:off x="5454500" y="2686896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Cross 11"/>
          <p:cNvSpPr/>
          <p:nvPr/>
        </p:nvSpPr>
        <p:spPr>
          <a:xfrm>
            <a:off x="4789561" y="2939264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ross 12"/>
          <p:cNvSpPr/>
          <p:nvPr/>
        </p:nvSpPr>
        <p:spPr>
          <a:xfrm>
            <a:off x="5268317" y="1740516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Cross 13"/>
          <p:cNvSpPr/>
          <p:nvPr/>
        </p:nvSpPr>
        <p:spPr>
          <a:xfrm>
            <a:off x="5454500" y="3254724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Cross 14"/>
          <p:cNvSpPr/>
          <p:nvPr/>
        </p:nvSpPr>
        <p:spPr>
          <a:xfrm>
            <a:off x="4227289" y="1645878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ross 15"/>
          <p:cNvSpPr/>
          <p:nvPr/>
        </p:nvSpPr>
        <p:spPr>
          <a:xfrm>
            <a:off x="2338154" y="1902753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Cross 16"/>
          <p:cNvSpPr/>
          <p:nvPr/>
        </p:nvSpPr>
        <p:spPr>
          <a:xfrm>
            <a:off x="3871946" y="1645878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31763" y="3928910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02141" y="3222278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5373" y="4294839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73617" y="5165512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6494" y="3993803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00691" y="4327285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89042" y="4976236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6988" y="4136266"/>
            <a:ext cx="212780" cy="6489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14603" y="4687815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65059" y="-45887"/>
            <a:ext cx="8740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With f(</a:t>
            </a:r>
            <a:r>
              <a:rPr lang="en-US" sz="2800" b="1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800" dirty="0">
                <a:solidFill>
                  <a:srgbClr val="1F497D"/>
                </a:solidFill>
                <a:latin typeface="Calibri"/>
              </a:rPr>
              <a:t>, y) = 1 for the support vector points,</a:t>
            </a:r>
          </a:p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f(</a:t>
            </a:r>
            <a:r>
              <a:rPr lang="en-US" sz="2800" b="1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800" baseline="30000" dirty="0">
                <a:solidFill>
                  <a:srgbClr val="1F497D"/>
                </a:solidFill>
                <a:latin typeface="Calibri"/>
              </a:rPr>
              <a:t>i</a:t>
            </a:r>
            <a:r>
              <a:rPr lang="en-US" sz="2800" dirty="0">
                <a:solidFill>
                  <a:srgbClr val="1F497D"/>
                </a:solidFill>
                <a:latin typeface="Calibri"/>
              </a:rPr>
              <a:t>, </a:t>
            </a:r>
            <a:r>
              <a:rPr lang="en-US" sz="2800" dirty="0" err="1">
                <a:solidFill>
                  <a:srgbClr val="1F497D"/>
                </a:solidFill>
                <a:latin typeface="Calibri"/>
              </a:rPr>
              <a:t>y</a:t>
            </a:r>
            <a:r>
              <a:rPr lang="en-US" sz="2800" baseline="30000" dirty="0" err="1">
                <a:solidFill>
                  <a:srgbClr val="1F497D"/>
                </a:solidFill>
                <a:latin typeface="Calibri"/>
              </a:rPr>
              <a:t>i</a:t>
            </a:r>
            <a:r>
              <a:rPr lang="en-US" sz="2800" dirty="0">
                <a:solidFill>
                  <a:srgbClr val="1F497D"/>
                </a:solidFill>
                <a:latin typeface="Calibri"/>
              </a:rPr>
              <a:t>) ≥ 1 for all points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25386" y="3221202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1F497D"/>
                </a:solidFill>
                <a:latin typeface="Calibri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5763" y="694055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1F497D"/>
                </a:solidFill>
                <a:latin typeface="Calibri"/>
              </a:rPr>
              <a:t>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91702" y="2266596"/>
            <a:ext cx="4532221" cy="23094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031170" y="3238123"/>
            <a:ext cx="89981" cy="1716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765059" y="2666819"/>
            <a:ext cx="4532221" cy="2309416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65059" y="1854143"/>
            <a:ext cx="4532221" cy="2309416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9291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773" t="26644" r="25616" b="26290"/>
          <a:stretch/>
        </p:blipFill>
        <p:spPr>
          <a:xfrm>
            <a:off x="1716035" y="1751136"/>
            <a:ext cx="4532221" cy="4581561"/>
          </a:xfrm>
          <a:prstGeom prst="rect">
            <a:avLst/>
          </a:prstGeom>
        </p:spPr>
      </p:pic>
      <p:sp>
        <p:nvSpPr>
          <p:cNvPr id="53" name="Cross 52"/>
          <p:cNvSpPr/>
          <p:nvPr/>
        </p:nvSpPr>
        <p:spPr>
          <a:xfrm>
            <a:off x="5015679" y="4128445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Cross 4"/>
          <p:cNvSpPr/>
          <p:nvPr/>
        </p:nvSpPr>
        <p:spPr>
          <a:xfrm>
            <a:off x="3991343" y="2715315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ross 6"/>
          <p:cNvSpPr/>
          <p:nvPr/>
        </p:nvSpPr>
        <p:spPr>
          <a:xfrm>
            <a:off x="4536593" y="2399855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Cross 7"/>
          <p:cNvSpPr/>
          <p:nvPr/>
        </p:nvSpPr>
        <p:spPr>
          <a:xfrm>
            <a:off x="5454208" y="2620677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ross 8"/>
          <p:cNvSpPr/>
          <p:nvPr/>
        </p:nvSpPr>
        <p:spPr>
          <a:xfrm>
            <a:off x="2794453" y="221057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Cross 9"/>
          <p:cNvSpPr/>
          <p:nvPr/>
        </p:nvSpPr>
        <p:spPr>
          <a:xfrm>
            <a:off x="4842464" y="2904591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Cross 10"/>
          <p:cNvSpPr/>
          <p:nvPr/>
        </p:nvSpPr>
        <p:spPr>
          <a:xfrm>
            <a:off x="5387714" y="3310182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Cross 11"/>
          <p:cNvSpPr/>
          <p:nvPr/>
        </p:nvSpPr>
        <p:spPr>
          <a:xfrm>
            <a:off x="4722775" y="3562550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ross 12"/>
          <p:cNvSpPr/>
          <p:nvPr/>
        </p:nvSpPr>
        <p:spPr>
          <a:xfrm>
            <a:off x="5201531" y="2363802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Cross 13"/>
          <p:cNvSpPr/>
          <p:nvPr/>
        </p:nvSpPr>
        <p:spPr>
          <a:xfrm>
            <a:off x="5387714" y="3878010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Cross 14"/>
          <p:cNvSpPr/>
          <p:nvPr/>
        </p:nvSpPr>
        <p:spPr>
          <a:xfrm>
            <a:off x="4160503" y="2269164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ross 15"/>
          <p:cNvSpPr/>
          <p:nvPr/>
        </p:nvSpPr>
        <p:spPr>
          <a:xfrm>
            <a:off x="2271368" y="252603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Cross 16"/>
          <p:cNvSpPr/>
          <p:nvPr/>
        </p:nvSpPr>
        <p:spPr>
          <a:xfrm>
            <a:off x="3805160" y="2269164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4977" y="4552196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35355" y="3845564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58587" y="4918125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06831" y="5788798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09708" y="4617089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33905" y="4950571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22256" y="5599522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30202" y="4759552"/>
            <a:ext cx="212780" cy="6489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47817" y="5311101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65059" y="-45887"/>
            <a:ext cx="8740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Although f(</a:t>
            </a:r>
            <a:r>
              <a:rPr lang="en-US" sz="2800" b="1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800" dirty="0">
                <a:solidFill>
                  <a:srgbClr val="1F497D"/>
                </a:solidFill>
                <a:latin typeface="Calibri"/>
              </a:rPr>
              <a:t>, y) is dependent on the magnitude of θ,</a:t>
            </a:r>
          </a:p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we define the margin by the Euclidean distance</a:t>
            </a:r>
          </a:p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(normalized by the magnitude of θ)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58600" y="3844488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1F497D"/>
                </a:solidFill>
                <a:latin typeface="Calibri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18977" y="1317341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1F497D"/>
                </a:solidFill>
                <a:latin typeface="Calibri"/>
              </a:rPr>
              <a:t>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24916" y="2889882"/>
            <a:ext cx="4532221" cy="23094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964384" y="3861409"/>
            <a:ext cx="89981" cy="1716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98273" y="3290105"/>
            <a:ext cx="4532221" cy="2309416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698273" y="2477429"/>
            <a:ext cx="4532221" cy="2309416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12" y="3344045"/>
            <a:ext cx="2616200" cy="889000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V="1">
            <a:off x="5028646" y="4287124"/>
            <a:ext cx="172884" cy="29272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34819" y="4429595"/>
            <a:ext cx="172884" cy="29272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32733" y="1378720"/>
            <a:ext cx="34586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Margin γ is the distance from the hyperplane to the support vector points </a:t>
            </a:r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29" y="4574421"/>
            <a:ext cx="203200" cy="2413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12" y="4409629"/>
            <a:ext cx="2032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35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765059" y="-45887"/>
            <a:ext cx="8740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Our decision to make f(</a:t>
            </a:r>
            <a:r>
              <a:rPr lang="en-US" sz="2800" b="1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800" dirty="0">
                <a:solidFill>
                  <a:srgbClr val="1F497D"/>
                </a:solidFill>
                <a:latin typeface="Calibri"/>
              </a:rPr>
              <a:t>, y) = 1 for the support vector points, helps to simplify the definition of margin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05" y="1821272"/>
            <a:ext cx="3060700" cy="3683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909800" y="1125868"/>
            <a:ext cx="353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For support vectors,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32733" y="2382700"/>
            <a:ext cx="34586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The minimum in the margin equation is realized by the support vectors. Thus: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32733" y="5095934"/>
            <a:ext cx="345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becomes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l="26773" t="26644" r="25616" b="26290"/>
          <a:stretch/>
        </p:blipFill>
        <p:spPr>
          <a:xfrm>
            <a:off x="1716035" y="1751136"/>
            <a:ext cx="4532221" cy="4581561"/>
          </a:xfrm>
          <a:prstGeom prst="rect">
            <a:avLst/>
          </a:prstGeom>
        </p:spPr>
      </p:pic>
      <p:sp>
        <p:nvSpPr>
          <p:cNvPr id="43" name="Cross 42"/>
          <p:cNvSpPr/>
          <p:nvPr/>
        </p:nvSpPr>
        <p:spPr>
          <a:xfrm>
            <a:off x="5015679" y="4128445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Cross 43"/>
          <p:cNvSpPr/>
          <p:nvPr/>
        </p:nvSpPr>
        <p:spPr>
          <a:xfrm>
            <a:off x="3991343" y="2715315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Cross 44"/>
          <p:cNvSpPr/>
          <p:nvPr/>
        </p:nvSpPr>
        <p:spPr>
          <a:xfrm>
            <a:off x="4536593" y="2399855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Cross 45"/>
          <p:cNvSpPr/>
          <p:nvPr/>
        </p:nvSpPr>
        <p:spPr>
          <a:xfrm>
            <a:off x="5454208" y="2620677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Cross 46"/>
          <p:cNvSpPr/>
          <p:nvPr/>
        </p:nvSpPr>
        <p:spPr>
          <a:xfrm>
            <a:off x="2794453" y="221057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Cross 47"/>
          <p:cNvSpPr/>
          <p:nvPr/>
        </p:nvSpPr>
        <p:spPr>
          <a:xfrm>
            <a:off x="4842464" y="2904591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Cross 48"/>
          <p:cNvSpPr/>
          <p:nvPr/>
        </p:nvSpPr>
        <p:spPr>
          <a:xfrm>
            <a:off x="5387714" y="3310182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Cross 49"/>
          <p:cNvSpPr/>
          <p:nvPr/>
        </p:nvSpPr>
        <p:spPr>
          <a:xfrm>
            <a:off x="4722775" y="3562550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Cross 50"/>
          <p:cNvSpPr/>
          <p:nvPr/>
        </p:nvSpPr>
        <p:spPr>
          <a:xfrm>
            <a:off x="5201531" y="2363802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Cross 51"/>
          <p:cNvSpPr/>
          <p:nvPr/>
        </p:nvSpPr>
        <p:spPr>
          <a:xfrm>
            <a:off x="5387714" y="3878010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Cross 53"/>
          <p:cNvSpPr/>
          <p:nvPr/>
        </p:nvSpPr>
        <p:spPr>
          <a:xfrm>
            <a:off x="4160503" y="2269164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Cross 54"/>
          <p:cNvSpPr/>
          <p:nvPr/>
        </p:nvSpPr>
        <p:spPr>
          <a:xfrm>
            <a:off x="2271368" y="2526039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Cross 56"/>
          <p:cNvSpPr/>
          <p:nvPr/>
        </p:nvSpPr>
        <p:spPr>
          <a:xfrm>
            <a:off x="3805160" y="2269164"/>
            <a:ext cx="186183" cy="189276"/>
          </a:xfrm>
          <a:prstGeom prst="plus">
            <a:avLst>
              <a:gd name="adj" fmla="val 43966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64977" y="4552196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235355" y="3845564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058587" y="4918125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306831" y="5788798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909708" y="4617089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133905" y="4950571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922256" y="5599522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430202" y="4759552"/>
            <a:ext cx="212780" cy="6489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347817" y="5311101"/>
            <a:ext cx="212780" cy="648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58600" y="3844488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1F497D"/>
                </a:solidFill>
                <a:latin typeface="Calibri"/>
              </a:rPr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18977" y="1317341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1F497D"/>
                </a:solidFill>
                <a:latin typeface="Calibri"/>
              </a:rPr>
              <a:t>2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1724916" y="2889882"/>
            <a:ext cx="4532221" cy="23094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3964384" y="3861409"/>
            <a:ext cx="89981" cy="1716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698273" y="3290105"/>
            <a:ext cx="4532221" cy="2309416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698273" y="2477429"/>
            <a:ext cx="4532221" cy="2309416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028646" y="4287124"/>
            <a:ext cx="172884" cy="29272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4534819" y="4429595"/>
            <a:ext cx="172884" cy="29272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29" y="4574421"/>
            <a:ext cx="203200" cy="241300"/>
          </a:xfrm>
          <a:prstGeom prst="rect">
            <a:avLst/>
          </a:prstGeom>
        </p:spPr>
      </p:pic>
      <p:pic>
        <p:nvPicPr>
          <p:cNvPr id="78" name="Picture 7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12" y="4409629"/>
            <a:ext cx="203200" cy="2413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466" y="4206934"/>
            <a:ext cx="2616200" cy="8890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39" y="5702200"/>
            <a:ext cx="1295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6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2105422" y="-45887"/>
            <a:ext cx="78185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Now, we can finally get to optimization</a:t>
            </a:r>
          </a:p>
          <a:p>
            <a:pPr algn="ctr" defTabSz="457200"/>
            <a:endParaRPr lang="en-US" dirty="0">
              <a:solidFill>
                <a:srgbClr val="1F497D"/>
              </a:solidFill>
              <a:latin typeface="Calibri"/>
            </a:endParaRPr>
          </a:p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We want to maximize the margin, while still</a:t>
            </a:r>
          </a:p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making sure that all points are on the correct</a:t>
            </a:r>
          </a:p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side of the margin: f(</a:t>
            </a:r>
            <a:r>
              <a:rPr lang="en-US" sz="2800" b="1" dirty="0">
                <a:solidFill>
                  <a:srgbClr val="1F497D"/>
                </a:solidFill>
                <a:latin typeface="Calibri"/>
              </a:rPr>
              <a:t>x</a:t>
            </a:r>
            <a:r>
              <a:rPr lang="en-US" sz="2800" baseline="30000" dirty="0">
                <a:solidFill>
                  <a:srgbClr val="1F497D"/>
                </a:solidFill>
                <a:latin typeface="Calibri"/>
              </a:rPr>
              <a:t>i</a:t>
            </a:r>
            <a:r>
              <a:rPr lang="en-US" sz="2800" dirty="0">
                <a:solidFill>
                  <a:srgbClr val="1F497D"/>
                </a:solidFill>
                <a:latin typeface="Calibri"/>
              </a:rPr>
              <a:t>, </a:t>
            </a:r>
            <a:r>
              <a:rPr lang="en-US" sz="2800" dirty="0" err="1">
                <a:solidFill>
                  <a:srgbClr val="1F497D"/>
                </a:solidFill>
                <a:latin typeface="Calibri"/>
              </a:rPr>
              <a:t>y</a:t>
            </a:r>
            <a:r>
              <a:rPr lang="en-US" sz="2800" baseline="30000" dirty="0" err="1">
                <a:solidFill>
                  <a:srgbClr val="1F497D"/>
                </a:solidFill>
                <a:latin typeface="Calibri"/>
              </a:rPr>
              <a:t>i</a:t>
            </a:r>
            <a:r>
              <a:rPr lang="en-US" sz="2800" dirty="0">
                <a:solidFill>
                  <a:srgbClr val="1F497D"/>
                </a:solidFill>
                <a:latin typeface="Calibri"/>
              </a:rPr>
              <a:t>) ≥ 1 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70" y="2762858"/>
            <a:ext cx="3136900" cy="419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12198" y="2413180"/>
            <a:ext cx="2611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From the previous slide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28" y="3309333"/>
            <a:ext cx="1295400" cy="8128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70" y="4455137"/>
            <a:ext cx="3136900" cy="419100"/>
          </a:xfrm>
          <a:prstGeom prst="rect">
            <a:avLst/>
          </a:prstGeom>
        </p:spPr>
      </p:pic>
      <p:sp>
        <p:nvSpPr>
          <p:cNvPr id="5" name="Curved Left Arrow 4"/>
          <p:cNvSpPr/>
          <p:nvPr/>
        </p:nvSpPr>
        <p:spPr>
          <a:xfrm>
            <a:off x="6466082" y="2707338"/>
            <a:ext cx="642624" cy="1460693"/>
          </a:xfrm>
          <a:prstGeom prst="curvedLeft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4598" y="4563032"/>
            <a:ext cx="26118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Invert the objective to switch from max to min</a:t>
            </a:r>
          </a:p>
        </p:txBody>
      </p:sp>
      <p:sp>
        <p:nvSpPr>
          <p:cNvPr id="18" name="Curved Left Arrow 17"/>
          <p:cNvSpPr/>
          <p:nvPr/>
        </p:nvSpPr>
        <p:spPr>
          <a:xfrm>
            <a:off x="6618482" y="4811294"/>
            <a:ext cx="642624" cy="1460693"/>
          </a:xfrm>
          <a:prstGeom prst="curvedLeft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70" y="5913917"/>
            <a:ext cx="3136900" cy="419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21" y="2242637"/>
            <a:ext cx="2273300" cy="584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39" y="3632479"/>
            <a:ext cx="2247900" cy="812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39" y="5329717"/>
            <a:ext cx="20955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2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E10D-B965-45B4-B6E1-3FF46F7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89F1-58D4-43E4-A984-799A5D5D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94" y="1095337"/>
            <a:ext cx="10515600" cy="2039539"/>
          </a:xfrm>
        </p:spPr>
        <p:txBody>
          <a:bodyPr/>
          <a:lstStyle/>
          <a:p>
            <a:r>
              <a:rPr lang="en-US" dirty="0"/>
              <a:t>Max Margin</a:t>
            </a:r>
          </a:p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B9FB9A7-FCC8-4B57-B953-683DA4867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3" t="26644" r="25616" b="26290"/>
          <a:stretch/>
        </p:blipFill>
        <p:spPr>
          <a:xfrm>
            <a:off x="3904622" y="1723684"/>
            <a:ext cx="4532221" cy="4581561"/>
          </a:xfrm>
          <a:prstGeom prst="rect">
            <a:avLst/>
          </a:prstGeom>
        </p:spPr>
      </p:pic>
      <p:sp>
        <p:nvSpPr>
          <p:cNvPr id="34" name="Cross 33">
            <a:extLst>
              <a:ext uri="{FF2B5EF4-FFF2-40B4-BE49-F238E27FC236}">
                <a16:creationId xmlns:a16="http://schemas.microsoft.com/office/drawing/2014/main" id="{2172EB6D-B96C-4F22-834E-4EAD6CADE064}"/>
              </a:ext>
            </a:extLst>
          </p:cNvPr>
          <p:cNvSpPr/>
          <p:nvPr/>
        </p:nvSpPr>
        <p:spPr>
          <a:xfrm>
            <a:off x="7204266" y="410099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061E74C-57DC-4F38-BDC2-47CCA55E59DF}"/>
              </a:ext>
            </a:extLst>
          </p:cNvPr>
          <p:cNvSpPr/>
          <p:nvPr/>
        </p:nvSpPr>
        <p:spPr>
          <a:xfrm>
            <a:off x="7204266" y="410099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844D615C-4222-4142-AA09-9FCA171C9369}"/>
              </a:ext>
            </a:extLst>
          </p:cNvPr>
          <p:cNvSpPr/>
          <p:nvPr/>
        </p:nvSpPr>
        <p:spPr>
          <a:xfrm>
            <a:off x="6179930" y="268786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4F854960-6DAE-4E21-8F99-2EA9717EA511}"/>
              </a:ext>
            </a:extLst>
          </p:cNvPr>
          <p:cNvSpPr/>
          <p:nvPr/>
        </p:nvSpPr>
        <p:spPr>
          <a:xfrm>
            <a:off x="6725180" y="2372404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E47589EA-8894-4826-A66B-B5B638602706}"/>
              </a:ext>
            </a:extLst>
          </p:cNvPr>
          <p:cNvSpPr/>
          <p:nvPr/>
        </p:nvSpPr>
        <p:spPr>
          <a:xfrm>
            <a:off x="7642795" y="2593226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F38AE704-4A47-44A8-A34D-5E45C21D5A0E}"/>
              </a:ext>
            </a:extLst>
          </p:cNvPr>
          <p:cNvSpPr/>
          <p:nvPr/>
        </p:nvSpPr>
        <p:spPr>
          <a:xfrm>
            <a:off x="4983040" y="2183128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3C1776BE-797C-41B1-B031-8ECDCEB95865}"/>
              </a:ext>
            </a:extLst>
          </p:cNvPr>
          <p:cNvSpPr/>
          <p:nvPr/>
        </p:nvSpPr>
        <p:spPr>
          <a:xfrm>
            <a:off x="7031051" y="2877140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Cross 40">
            <a:extLst>
              <a:ext uri="{FF2B5EF4-FFF2-40B4-BE49-F238E27FC236}">
                <a16:creationId xmlns:a16="http://schemas.microsoft.com/office/drawing/2014/main" id="{96055222-9E18-4F1E-A416-6EB95C5394BB}"/>
              </a:ext>
            </a:extLst>
          </p:cNvPr>
          <p:cNvSpPr/>
          <p:nvPr/>
        </p:nvSpPr>
        <p:spPr>
          <a:xfrm>
            <a:off x="7576301" y="3282731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62D9ABFF-AE78-4345-8BEF-2FD5EC6B40A8}"/>
              </a:ext>
            </a:extLst>
          </p:cNvPr>
          <p:cNvSpPr/>
          <p:nvPr/>
        </p:nvSpPr>
        <p:spPr>
          <a:xfrm>
            <a:off x="6911362" y="353509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05BDED46-688C-43A0-8292-56239DAA6C1F}"/>
              </a:ext>
            </a:extLst>
          </p:cNvPr>
          <p:cNvSpPr/>
          <p:nvPr/>
        </p:nvSpPr>
        <p:spPr>
          <a:xfrm>
            <a:off x="7390118" y="2336351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DC1DF6C2-B6D3-4D88-8EB0-1D99F87F4618}"/>
              </a:ext>
            </a:extLst>
          </p:cNvPr>
          <p:cNvSpPr/>
          <p:nvPr/>
        </p:nvSpPr>
        <p:spPr>
          <a:xfrm>
            <a:off x="7576301" y="3850559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ross 44">
            <a:extLst>
              <a:ext uri="{FF2B5EF4-FFF2-40B4-BE49-F238E27FC236}">
                <a16:creationId xmlns:a16="http://schemas.microsoft.com/office/drawing/2014/main" id="{DD7D20D9-166C-422B-90D6-98DCB5556190}"/>
              </a:ext>
            </a:extLst>
          </p:cNvPr>
          <p:cNvSpPr/>
          <p:nvPr/>
        </p:nvSpPr>
        <p:spPr>
          <a:xfrm>
            <a:off x="6349090" y="2241713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DB908127-47AB-4546-9C4F-4C917CE0A3B5}"/>
              </a:ext>
            </a:extLst>
          </p:cNvPr>
          <p:cNvSpPr/>
          <p:nvPr/>
        </p:nvSpPr>
        <p:spPr>
          <a:xfrm>
            <a:off x="4459955" y="2498588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F523C464-FB9E-4450-86C5-815A1E221F47}"/>
              </a:ext>
            </a:extLst>
          </p:cNvPr>
          <p:cNvSpPr/>
          <p:nvPr/>
        </p:nvSpPr>
        <p:spPr>
          <a:xfrm>
            <a:off x="5993747" y="2241713"/>
            <a:ext cx="186183" cy="189276"/>
          </a:xfrm>
          <a:prstGeom prst="plus">
            <a:avLst>
              <a:gd name="adj" fmla="val 43966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5C7FCB-E3AC-450C-94A5-BA7DD1D34938}"/>
              </a:ext>
            </a:extLst>
          </p:cNvPr>
          <p:cNvSpPr/>
          <p:nvPr/>
        </p:nvSpPr>
        <p:spPr>
          <a:xfrm>
            <a:off x="4353565" y="4524744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56EBFC-170F-4447-BAEF-7104B3809E72}"/>
              </a:ext>
            </a:extLst>
          </p:cNvPr>
          <p:cNvSpPr/>
          <p:nvPr/>
        </p:nvSpPr>
        <p:spPr>
          <a:xfrm>
            <a:off x="4423943" y="3818112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190C88-CC6C-4CD6-A9EE-A2EFDA93AAED}"/>
              </a:ext>
            </a:extLst>
          </p:cNvPr>
          <p:cNvSpPr/>
          <p:nvPr/>
        </p:nvSpPr>
        <p:spPr>
          <a:xfrm>
            <a:off x="4247175" y="4890673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8C7332E-20BC-4BCC-B88E-3CB7CFDCC0FD}"/>
              </a:ext>
            </a:extLst>
          </p:cNvPr>
          <p:cNvSpPr/>
          <p:nvPr/>
        </p:nvSpPr>
        <p:spPr>
          <a:xfrm>
            <a:off x="4495419" y="5761346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188C9-1EB0-47AB-9B6B-23022FF3A378}"/>
              </a:ext>
            </a:extLst>
          </p:cNvPr>
          <p:cNvSpPr/>
          <p:nvPr/>
        </p:nvSpPr>
        <p:spPr>
          <a:xfrm>
            <a:off x="5098296" y="4589637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7D8BE5-9A58-4C0C-AAB5-584BE176087F}"/>
              </a:ext>
            </a:extLst>
          </p:cNvPr>
          <p:cNvSpPr/>
          <p:nvPr/>
        </p:nvSpPr>
        <p:spPr>
          <a:xfrm>
            <a:off x="6322493" y="492311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4F16C8F-6C6F-468F-BF67-F39BDE6141EF}"/>
              </a:ext>
            </a:extLst>
          </p:cNvPr>
          <p:cNvSpPr/>
          <p:nvPr/>
        </p:nvSpPr>
        <p:spPr>
          <a:xfrm>
            <a:off x="7110844" y="5572070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775F14-A8D0-441B-ACB3-B71C22FBC537}"/>
              </a:ext>
            </a:extLst>
          </p:cNvPr>
          <p:cNvSpPr/>
          <p:nvPr/>
        </p:nvSpPr>
        <p:spPr>
          <a:xfrm>
            <a:off x="6618790" y="4732100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843718-830D-4ACE-B6F0-8D081DD3ECC0}"/>
              </a:ext>
            </a:extLst>
          </p:cNvPr>
          <p:cNvSpPr/>
          <p:nvPr/>
        </p:nvSpPr>
        <p:spPr>
          <a:xfrm>
            <a:off x="7536405" y="5283649"/>
            <a:ext cx="212780" cy="6489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698204-FEBA-49AF-A6C1-FC5A17656160}"/>
              </a:ext>
            </a:extLst>
          </p:cNvPr>
          <p:cNvSpPr txBox="1"/>
          <p:nvPr/>
        </p:nvSpPr>
        <p:spPr>
          <a:xfrm>
            <a:off x="8453371" y="3699054"/>
            <a:ext cx="55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052040-D7F1-405D-B4FE-FBFE4E315745}"/>
              </a:ext>
            </a:extLst>
          </p:cNvPr>
          <p:cNvSpPr txBox="1"/>
          <p:nvPr/>
        </p:nvSpPr>
        <p:spPr>
          <a:xfrm>
            <a:off x="5913748" y="1171907"/>
            <a:ext cx="55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67104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/>
          <p:cNvSpPr txBox="1"/>
          <p:nvPr/>
        </p:nvSpPr>
        <p:spPr>
          <a:xfrm>
            <a:off x="3933948" y="2761791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t>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66268" y="1519223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t>2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2993142" y="1689225"/>
            <a:ext cx="0" cy="2905486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9792" y="3162748"/>
            <a:ext cx="2641600" cy="11094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987802" y="2767733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t>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916400" y="1519223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t>2</a:t>
            </a:r>
          </a:p>
        </p:txBody>
      </p:sp>
      <p:cxnSp>
        <p:nvCxnSpPr>
          <p:cNvPr id="102" name="Straight Connector 101"/>
          <p:cNvCxnSpPr/>
          <p:nvPr/>
        </p:nvCxnSpPr>
        <p:spPr>
          <a:xfrm>
            <a:off x="6046996" y="1695167"/>
            <a:ext cx="0" cy="2905486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723646" y="3168690"/>
            <a:ext cx="2641600" cy="11094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0032834" y="2780583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t>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961432" y="1532073"/>
            <a:ext cx="55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t>x</a:t>
            </a:r>
            <a:r>
              <a:rPr lang="en-US" sz="2000" baseline="-250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t>2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9092028" y="1708017"/>
            <a:ext cx="0" cy="2905486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768678" y="3181540"/>
            <a:ext cx="2641600" cy="11094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993142" y="2305534"/>
            <a:ext cx="435646" cy="8552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85016" y="2586830"/>
            <a:ext cx="2243888" cy="1159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989731" y="2375531"/>
            <a:ext cx="2243888" cy="115946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780181" y="2801673"/>
            <a:ext cx="2243888" cy="115946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934727" y="2612904"/>
            <a:ext cx="2243888" cy="1159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21322712" flipV="1">
            <a:off x="6026607" y="2768678"/>
            <a:ext cx="251256" cy="4086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147392" y="2192055"/>
            <a:ext cx="2243888" cy="115946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717907" y="3041067"/>
            <a:ext cx="2243888" cy="115946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977568" y="2607610"/>
            <a:ext cx="2243888" cy="1159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543050" y="3492141"/>
            <a:ext cx="2243888" cy="115946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410994" y="1740380"/>
            <a:ext cx="2243888" cy="115946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9085694" y="2967732"/>
            <a:ext cx="104212" cy="2138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765059" y="-45887"/>
            <a:ext cx="8740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The margin is now fixed to the locations where</a:t>
            </a:r>
          </a:p>
          <a:p>
            <a:pPr algn="ctr" defTabSz="457200"/>
            <a:endParaRPr lang="en-US" sz="2800" dirty="0">
              <a:solidFill>
                <a:srgbClr val="1F497D"/>
              </a:solidFill>
              <a:latin typeface="Calibri"/>
            </a:endParaRPr>
          </a:p>
          <a:p>
            <a:pPr algn="ctr" defTabSz="457200"/>
            <a:r>
              <a:rPr lang="en-US" sz="2800" dirty="0">
                <a:solidFill>
                  <a:srgbClr val="1F497D"/>
                </a:solidFill>
                <a:latin typeface="Calibri"/>
              </a:rPr>
              <a:t>Now, let’s see what happens when we scale θ</a:t>
            </a:r>
          </a:p>
        </p:txBody>
      </p:sp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34" y="5499100"/>
            <a:ext cx="1320800" cy="8128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597" y="5499100"/>
            <a:ext cx="1244600" cy="812800"/>
          </a:xfrm>
          <a:prstGeom prst="rect">
            <a:avLst/>
          </a:prstGeom>
        </p:spPr>
      </p:pic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16" y="5499100"/>
            <a:ext cx="1257300" cy="81280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84" y="4914900"/>
            <a:ext cx="1181100" cy="368300"/>
          </a:xfrm>
          <a:prstGeom prst="rect">
            <a:avLst/>
          </a:prstGeom>
        </p:spPr>
      </p:pic>
      <p:pic>
        <p:nvPicPr>
          <p:cNvPr id="80" name="Picture 7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65" y="4908550"/>
            <a:ext cx="1168400" cy="368300"/>
          </a:xfrm>
          <a:prstGeom prst="rect">
            <a:avLst/>
          </a:prstGeom>
        </p:spPr>
      </p:pic>
      <p:pic>
        <p:nvPicPr>
          <p:cNvPr id="81" name="Picture 8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66" y="4724400"/>
            <a:ext cx="1231900" cy="723900"/>
          </a:xfrm>
          <a:prstGeom prst="rect">
            <a:avLst/>
          </a:prstGeom>
        </p:spPr>
      </p:pic>
      <p:sp>
        <p:nvSpPr>
          <p:cNvPr id="108" name="Cross 107"/>
          <p:cNvSpPr/>
          <p:nvPr/>
        </p:nvSpPr>
        <p:spPr>
          <a:xfrm>
            <a:off x="2941437" y="2310139"/>
            <a:ext cx="186183" cy="189276"/>
          </a:xfrm>
          <a:prstGeom prst="plus">
            <a:avLst>
              <a:gd name="adj" fmla="val 439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Cross 108"/>
          <p:cNvSpPr/>
          <p:nvPr/>
        </p:nvSpPr>
        <p:spPr>
          <a:xfrm>
            <a:off x="3486687" y="1994679"/>
            <a:ext cx="186183" cy="189276"/>
          </a:xfrm>
          <a:prstGeom prst="plus">
            <a:avLst>
              <a:gd name="adj" fmla="val 439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Cross 109"/>
          <p:cNvSpPr/>
          <p:nvPr/>
        </p:nvSpPr>
        <p:spPr>
          <a:xfrm>
            <a:off x="3916285" y="2424763"/>
            <a:ext cx="186183" cy="189276"/>
          </a:xfrm>
          <a:prstGeom prst="plus">
            <a:avLst>
              <a:gd name="adj" fmla="val 439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Cross 110"/>
          <p:cNvSpPr/>
          <p:nvPr/>
        </p:nvSpPr>
        <p:spPr>
          <a:xfrm>
            <a:off x="2755254" y="1863988"/>
            <a:ext cx="186183" cy="189276"/>
          </a:xfrm>
          <a:prstGeom prst="plus">
            <a:avLst>
              <a:gd name="adj" fmla="val 439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" name="Cross 111"/>
          <p:cNvSpPr/>
          <p:nvPr/>
        </p:nvSpPr>
        <p:spPr>
          <a:xfrm>
            <a:off x="6017585" y="2310139"/>
            <a:ext cx="186183" cy="189276"/>
          </a:xfrm>
          <a:prstGeom prst="plus">
            <a:avLst>
              <a:gd name="adj" fmla="val 439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Cross 112"/>
          <p:cNvSpPr/>
          <p:nvPr/>
        </p:nvSpPr>
        <p:spPr>
          <a:xfrm>
            <a:off x="6562835" y="1994679"/>
            <a:ext cx="186183" cy="189276"/>
          </a:xfrm>
          <a:prstGeom prst="plus">
            <a:avLst>
              <a:gd name="adj" fmla="val 439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Cross 113"/>
          <p:cNvSpPr/>
          <p:nvPr/>
        </p:nvSpPr>
        <p:spPr>
          <a:xfrm>
            <a:off x="6992433" y="2424763"/>
            <a:ext cx="186183" cy="189276"/>
          </a:xfrm>
          <a:prstGeom prst="plus">
            <a:avLst>
              <a:gd name="adj" fmla="val 439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Cross 114"/>
          <p:cNvSpPr/>
          <p:nvPr/>
        </p:nvSpPr>
        <p:spPr>
          <a:xfrm>
            <a:off x="5831402" y="1863988"/>
            <a:ext cx="186183" cy="189276"/>
          </a:xfrm>
          <a:prstGeom prst="plus">
            <a:avLst>
              <a:gd name="adj" fmla="val 439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Cross 115"/>
          <p:cNvSpPr/>
          <p:nvPr/>
        </p:nvSpPr>
        <p:spPr>
          <a:xfrm>
            <a:off x="9060426" y="2310139"/>
            <a:ext cx="186183" cy="189276"/>
          </a:xfrm>
          <a:prstGeom prst="plus">
            <a:avLst>
              <a:gd name="adj" fmla="val 439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Cross 116"/>
          <p:cNvSpPr/>
          <p:nvPr/>
        </p:nvSpPr>
        <p:spPr>
          <a:xfrm>
            <a:off x="9605676" y="1994679"/>
            <a:ext cx="186183" cy="189276"/>
          </a:xfrm>
          <a:prstGeom prst="plus">
            <a:avLst>
              <a:gd name="adj" fmla="val 439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Cross 117"/>
          <p:cNvSpPr/>
          <p:nvPr/>
        </p:nvSpPr>
        <p:spPr>
          <a:xfrm>
            <a:off x="10035274" y="2424763"/>
            <a:ext cx="186183" cy="189276"/>
          </a:xfrm>
          <a:prstGeom prst="plus">
            <a:avLst>
              <a:gd name="adj" fmla="val 439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Cross 118"/>
          <p:cNvSpPr/>
          <p:nvPr/>
        </p:nvSpPr>
        <p:spPr>
          <a:xfrm>
            <a:off x="8874243" y="1863988"/>
            <a:ext cx="186183" cy="189276"/>
          </a:xfrm>
          <a:prstGeom prst="plus">
            <a:avLst>
              <a:gd name="adj" fmla="val 439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390704" y="3879620"/>
            <a:ext cx="212780" cy="648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480007" y="4305878"/>
            <a:ext cx="212780" cy="648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885016" y="3604147"/>
            <a:ext cx="212780" cy="648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3011958" y="3944513"/>
            <a:ext cx="212780" cy="648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5465381" y="3910013"/>
            <a:ext cx="212780" cy="648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554684" y="4336271"/>
            <a:ext cx="212780" cy="648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959693" y="3634540"/>
            <a:ext cx="212780" cy="648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086635" y="3974906"/>
            <a:ext cx="212780" cy="648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8511719" y="3944513"/>
            <a:ext cx="212780" cy="648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8601022" y="4370771"/>
            <a:ext cx="212780" cy="648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8006031" y="3669040"/>
            <a:ext cx="212780" cy="648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9132973" y="4009406"/>
            <a:ext cx="212780" cy="648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2" name="Picture 13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78" y="476250"/>
            <a:ext cx="3213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9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87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Solvers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Simplex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Interior point 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0785D16-1D7B-49B6-A6AA-D91B6360F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415" y="994943"/>
            <a:ext cx="6810785" cy="4798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9AC83E-4D82-41D8-A031-C0FDDA8FC4DE}"/>
              </a:ext>
            </a:extLst>
          </p:cNvPr>
          <p:cNvSpPr txBox="1"/>
          <p:nvPr/>
        </p:nvSpPr>
        <p:spPr>
          <a:xfrm>
            <a:off x="310728" y="6306203"/>
            <a:ext cx="644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Figure: Fig 11.2 from Boyd and </a:t>
            </a:r>
            <a:r>
              <a:rPr lang="en-US" dirty="0" err="1"/>
              <a:t>Vandenberghe</a:t>
            </a:r>
            <a:r>
              <a:rPr lang="en-US" dirty="0"/>
              <a:t>, </a:t>
            </a:r>
            <a:r>
              <a:rPr lang="en-US" i="1" dirty="0"/>
              <a:t>Convex Optimization</a:t>
            </a:r>
          </a:p>
        </p:txBody>
      </p:sp>
    </p:spTree>
    <p:extLst>
      <p:ext uri="{BB962C8B-B14F-4D97-AF65-F5344CB8AC3E}">
        <p14:creationId xmlns:p14="http://schemas.microsoft.com/office/powerpoint/2010/main" val="231612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Solvers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Simplex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Interior point 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Quadratic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  <a:blipFill>
                <a:blip r:embed="rId3"/>
                <a:stretch>
                  <a:fillRect l="-2265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50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Solvers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Simplex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Interior point 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Quadratic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Solvers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Conjugate gradient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Ellipsoid method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Interior point 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  <a:blipFill>
                <a:blip r:embed="rId3"/>
                <a:stretch>
                  <a:fillRect l="-2265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58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</p:spPr>
            <p:txBody>
              <a:bodyPr/>
              <a:lstStyle/>
              <a:p>
                <a:r>
                  <a:rPr lang="en-US" dirty="0"/>
                  <a:t>Linear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Solvers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Simplex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Interior point methods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82652" cy="5014245"/>
              </a:xfrm>
              <a:blipFill>
                <a:blip r:embed="rId2"/>
                <a:stretch>
                  <a:fillRect l="-2378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Quadratic Program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Special Case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positive-definite</a:t>
                </a:r>
                <a:r>
                  <a:rPr lang="en-US" dirty="0">
                    <a:solidFill>
                      <a:schemeClr val="tx1"/>
                    </a:solidFill>
                  </a:rPr>
                  <a:t>, the problem is </a:t>
                </a:r>
                <a:r>
                  <a:rPr lang="en-US" dirty="0">
                    <a:solidFill>
                      <a:srgbClr val="C00000"/>
                    </a:solidFill>
                  </a:rPr>
                  <a:t>convex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positive-definite if: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𝑸𝒗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∀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8D458FA-88BC-4ABB-A55A-48C3942D7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22" y="1113178"/>
                <a:ext cx="5382652" cy="5014245"/>
              </a:xfrm>
              <a:prstGeom prst="rect">
                <a:avLst/>
              </a:prstGeom>
              <a:blipFill>
                <a:blip r:embed="rId3"/>
                <a:stretch>
                  <a:fillRect l="-2265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444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20217</TotalTime>
  <Words>2055</Words>
  <Application>Microsoft Office PowerPoint</Application>
  <PresentationFormat>Widescreen</PresentationFormat>
  <Paragraphs>336</Paragraphs>
  <Slides>40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 Light</vt:lpstr>
      <vt:lpstr>Wingdings</vt:lpstr>
      <vt:lpstr>Calibri</vt:lpstr>
      <vt:lpstr>Cambria Math</vt:lpstr>
      <vt:lpstr>Office Theme</vt:lpstr>
      <vt:lpstr>1_Office Theme</vt:lpstr>
      <vt:lpstr>Announcements</vt:lpstr>
      <vt:lpstr>Introduction to  Machine Learning</vt:lpstr>
      <vt:lpstr>Support Vector Machines</vt:lpstr>
      <vt:lpstr>Support Vector Machines</vt:lpstr>
      <vt:lpstr>Constrained Optimization</vt:lpstr>
      <vt:lpstr>Constrained Optimization</vt:lpstr>
      <vt:lpstr>Constrained Optimization</vt:lpstr>
      <vt:lpstr>Constrained Optimization</vt:lpstr>
      <vt:lpstr>Constrained Optimization</vt:lpstr>
      <vt:lpstr>Convex Optimization</vt:lpstr>
      <vt:lpstr>Convex Optimization</vt:lpstr>
      <vt:lpstr>Constrained Optimization</vt:lpstr>
      <vt:lpstr>Quadratic Program</vt:lpstr>
      <vt:lpstr>Quadratic Program</vt:lpstr>
      <vt:lpstr>Quadratic Program</vt:lpstr>
      <vt:lpstr>Quadratic Program</vt:lpstr>
      <vt:lpstr>Quadratic Program</vt:lpstr>
      <vt:lpstr>Support Vector Machines</vt:lpstr>
      <vt:lpstr>(Lecture 5) Poll</vt:lpstr>
      <vt:lpstr>Piazza Poll 1</vt:lpstr>
      <vt:lpstr>Support Vector Machines</vt:lpstr>
      <vt:lpstr>Linear Separability</vt:lpstr>
      <vt:lpstr>Linear Separability</vt:lpstr>
      <vt:lpstr>Piazza Poll 2</vt:lpstr>
      <vt:lpstr>Linear Separability</vt:lpstr>
      <vt:lpstr>Support Vector Machines</vt:lpstr>
      <vt:lpstr>Support Vector Machines</vt:lpstr>
      <vt:lpstr>Support Vector Machines</vt:lpstr>
      <vt:lpstr>Support Vector Machines</vt:lpstr>
      <vt:lpstr>SVM Optimization</vt:lpstr>
      <vt:lpstr>SVM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757</cp:revision>
  <cp:lastPrinted>2020-03-04T16:45:08Z</cp:lastPrinted>
  <dcterms:created xsi:type="dcterms:W3CDTF">2018-10-11T11:39:27Z</dcterms:created>
  <dcterms:modified xsi:type="dcterms:W3CDTF">2020-04-06T17:09:29Z</dcterms:modified>
</cp:coreProperties>
</file>