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  <p:sldMasterId id="2147483690" r:id="rId3"/>
  </p:sldMasterIdLst>
  <p:notesMasterIdLst>
    <p:notesMasterId r:id="rId38"/>
  </p:notesMasterIdLst>
  <p:sldIdLst>
    <p:sldId id="1027" r:id="rId4"/>
    <p:sldId id="1017" r:id="rId5"/>
    <p:sldId id="256" r:id="rId6"/>
    <p:sldId id="1028" r:id="rId7"/>
    <p:sldId id="446" r:id="rId8"/>
    <p:sldId id="447" r:id="rId9"/>
    <p:sldId id="448" r:id="rId10"/>
    <p:sldId id="450" r:id="rId11"/>
    <p:sldId id="1029" r:id="rId12"/>
    <p:sldId id="1030" r:id="rId13"/>
    <p:sldId id="728" r:id="rId14"/>
    <p:sldId id="729" r:id="rId15"/>
    <p:sldId id="1031" r:id="rId16"/>
    <p:sldId id="1032" r:id="rId17"/>
    <p:sldId id="1033" r:id="rId18"/>
    <p:sldId id="1034" r:id="rId19"/>
    <p:sldId id="470" r:id="rId20"/>
    <p:sldId id="1040" r:id="rId21"/>
    <p:sldId id="1039" r:id="rId22"/>
    <p:sldId id="1038" r:id="rId23"/>
    <p:sldId id="1036" r:id="rId24"/>
    <p:sldId id="1042" r:id="rId25"/>
    <p:sldId id="1037" r:id="rId26"/>
    <p:sldId id="1041" r:id="rId27"/>
    <p:sldId id="1048" r:id="rId28"/>
    <p:sldId id="1043" r:id="rId29"/>
    <p:sldId id="1045" r:id="rId30"/>
    <p:sldId id="1047" r:id="rId31"/>
    <p:sldId id="1049" r:id="rId32"/>
    <p:sldId id="1046" r:id="rId33"/>
    <p:sldId id="1050" r:id="rId34"/>
    <p:sldId id="1052" r:id="rId35"/>
    <p:sldId id="1051" r:id="rId36"/>
    <p:sldId id="1053" r:id="rId37"/>
  </p:sldIdLst>
  <p:sldSz cx="12192000" cy="6858000"/>
  <p:notesSz cx="9296400" cy="70104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ambria Math" panose="02040503050406030204" pitchFamily="18" charset="0"/>
      <p:regular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18T15:50:53.2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11077 14736 651 0,'-7'0'28'0,"0"0"8"0,-7 0-36 0,7 3 0 0,7-3 0 0,0 0 0 16,-7 0 94-16,0 0 12 0,7 0 2 0,0 0 1 16,-7 7-65-16,3 2-12 0,4-9-4 0,0 0 0 15,0 0-15-15,0 0-3 0,-7 9-1 0,7-9 0 16,7 0-9-16,-7 0 0 0,-7 10 0 0,7-10 0 16,0 0 0-16,0 0 0 0,0 0 0 0,-7 0 0 15,0 6 0-15,7-6 0 0,0 0 0 0,-7 10 0 0,-7-7 14 0,3 3 1 16,11-6 0-16,-3 9 0 15,-4 1 11-15,3-1 2 0,4-9 1 0,4 10 0 16,-1-4-39-16,-3-6-8 0,0 0-2 0,0 0 0 0,14 3 10 0,-7-3 2 16,-14 9 0-16,7-9 0 0,0 0 8 0,0 0-8 15,0 0 8-15,0 0-8 0,0 0 22 0,0 0 5 16,0 0 1-16,0 0 0 0,-10-9 16 0,10 9 3 16,0 0 1-16,0 0 0 0,-4-3-5 0,1-3-1 15,3 6 0-15,0 0 0 0,3-4-26 0,-3 4-8 16,0 0 0-16,7-6 0 15,4-3-36-15,-4 9-15 0,-7 0-2 0,0 0-1 16,4-10 10-16,-4 10 1 0,0 0 1 0,0 0 0 0,0-6 27 0,0 6 6 0,7-3 1 0,-7 3 0 16,-7-6 8-16,7 6 0 15,7 0 0-15,-7 0-8 0,0 0 8 0,0 0 14 0,0 0-3 0,0 0-368 16,0 0-74-16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2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7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46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01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0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3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99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1EB4-032B-4370-87DB-BCF3BDBCE4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642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7EEA-D4D7-4F09-A006-A9D69AFE26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682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39DB-65A7-4732-A09C-21D69EF147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2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1CB7-08C8-4B6F-8AB0-6D331F0293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460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16A8-35B7-4499-9DDC-803A77ECFC5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436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235A-848E-49EC-A29A-DD3E8AE424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681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CF02-0AB8-40A5-A7A6-5FE58FD5CF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8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EA6-5750-4218-AFCE-CAD2A29378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272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286E-D27A-4326-AFFC-D4EB7A11A92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114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977D-1312-4C35-AE10-D737A1EC8D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219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71C3-8983-492B-9FD4-02DE13C8333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4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A735-A1B3-4D4F-9421-DD10E19D94F6}" type="datetime1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0CB8-6FBF-4962-B578-A320F47C1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3B7BA735-A1B3-4D4F-9421-DD10E19D94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/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Coronavirus – COVID-19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Take care of yourself and others around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Follow CMU and government guidelines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We’re “here” to help in any capacity that we can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Use tools like zoom to communicate with each other too!</a:t>
            </a:r>
            <a:endParaRPr lang="en-US" dirty="0"/>
          </a:p>
          <a:p>
            <a:endParaRPr lang="en-US" dirty="0"/>
          </a:p>
          <a:p>
            <a:r>
              <a:rPr lang="en-US" dirty="0"/>
              <a:t>Zoom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Let us know if you have 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Etiquette: Turn on video when t</a:t>
            </a:r>
            <a:r>
              <a:rPr lang="en-US" sz="2800" dirty="0">
                <a:solidFill>
                  <a:schemeClr val="tx1"/>
                </a:solidFill>
              </a:rPr>
              <a:t>alking or your turn in OH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Feedback: See Piazza post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98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952" y="1937903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5502303" y="63347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1764071" y="3845970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83335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9264-2976-4B02-B7F5-CC4F0A7E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38F78-828C-4303-83EC-DFC92E89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Assume some model (Gaussian, Bernoulli, Multinomial, logistic, network of logistic units, Linear, Quadratic) with fixed number of parameters</a:t>
            </a:r>
          </a:p>
          <a:p>
            <a:pPr lvl="1"/>
            <a:r>
              <a:rPr lang="en-US" dirty="0"/>
              <a:t>Linear/Logistic Regression, Naïve Bayes, Discriminant Analysis, Neural Networks</a:t>
            </a:r>
          </a:p>
          <a:p>
            <a:pPr lvl="1"/>
            <a:endParaRPr lang="en-US" dirty="0"/>
          </a:p>
          <a:p>
            <a:r>
              <a:rPr lang="en-US" sz="2400" dirty="0"/>
              <a:t>Estimate parameters (</a:t>
            </a:r>
            <a:r>
              <a:rPr lang="en-US" sz="2400" dirty="0">
                <a:latin typeface="Symbol" pitchFamily="18" charset="2"/>
              </a:rPr>
              <a:t>m,s</a:t>
            </a:r>
            <a:r>
              <a:rPr lang="en-US" sz="2400" baseline="30000" dirty="0">
                <a:latin typeface="Symbol" pitchFamily="18" charset="2"/>
              </a:rPr>
              <a:t>2</a:t>
            </a:r>
            <a:r>
              <a:rPr lang="en-US" sz="2400" dirty="0">
                <a:latin typeface="Symbol" pitchFamily="18" charset="2"/>
              </a:rPr>
              <a:t>,q</a:t>
            </a:r>
            <a:r>
              <a:rPr lang="en-US" sz="2400" dirty="0"/>
              <a:t>,w,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dirty="0"/>
              <a:t>) using MLE/MAP and plug in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Pro</a:t>
            </a:r>
            <a:r>
              <a:rPr lang="en-US" sz="2400" dirty="0"/>
              <a:t> – need fewer data points to learn parameters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Con</a:t>
            </a:r>
            <a:r>
              <a:rPr lang="en-US" sz="2400" dirty="0"/>
              <a:t> – Strong distributional assumptions, not satisfied in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4CEC-6D4B-472D-967B-1846676D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Nonparametric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95B2-2297-43E3-8BEB-9F73F8BD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Nonparametric: number of parameters scales with number of training data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Typically don’t make any distributional assumptions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As we have more data, we should be able to learn more complex models</a:t>
            </a:r>
          </a:p>
          <a:p>
            <a:endParaRPr lang="en-US" sz="2400" dirty="0"/>
          </a:p>
          <a:p>
            <a:r>
              <a:rPr lang="en-US" sz="2400" dirty="0"/>
              <a:t>Example</a:t>
            </a:r>
          </a:p>
          <a:p>
            <a:pPr lvl="1"/>
            <a:r>
              <a:rPr lang="en-US" dirty="0"/>
              <a:t>Nearest Neighbor (k-Nearest Neighbor) Classifier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5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Are decision trees parametric or non-parametric?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 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 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 </a:t>
            </a:r>
          </a:p>
          <a:p>
            <a:pPr marL="0" lvl="1" indent="0" fontAlgn="ctr">
              <a:buNone/>
            </a:pP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3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Are decision trees parametric or non-parametric?</a:t>
            </a:r>
          </a:p>
          <a:p>
            <a:pPr fontAlgn="ctr"/>
            <a:endParaRPr lang="en-US" sz="800" dirty="0"/>
          </a:p>
          <a:p>
            <a:pPr fontAlgn="ctr"/>
            <a:r>
              <a:rPr lang="en-US" dirty="0"/>
              <a:t>It depends :)</a:t>
            </a:r>
          </a:p>
          <a:p>
            <a:pPr lvl="1" fontAlgn="ctr"/>
            <a:r>
              <a:rPr lang="en-US" dirty="0"/>
              <a:t>If no limits on depth or reuse of attributes, then non-parametric</a:t>
            </a:r>
          </a:p>
          <a:p>
            <a:pPr lvl="2" fontAlgn="ctr"/>
            <a:r>
              <a:rPr lang="en-US" sz="2400" dirty="0"/>
              <a:t>Model complexity will grow with data</a:t>
            </a:r>
          </a:p>
          <a:p>
            <a:pPr lvl="1" fontAlgn="ctr"/>
            <a:r>
              <a:rPr lang="en-US" dirty="0"/>
              <a:t>If pruned/limited to fix size</a:t>
            </a:r>
          </a:p>
          <a:p>
            <a:pPr lvl="2" fontAlgn="ctr"/>
            <a:r>
              <a:rPr lang="en-US" sz="2400" dirty="0"/>
              <a:t>Parametric</a:t>
            </a:r>
          </a:p>
          <a:p>
            <a:pPr lvl="1" fontAlgn="ctr"/>
            <a:r>
              <a:rPr lang="en-US" dirty="0"/>
              <a:t>If attributes only used once</a:t>
            </a:r>
          </a:p>
          <a:p>
            <a:pPr lvl="2" fontAlgn="ctr"/>
            <a:r>
              <a:rPr lang="en-US" sz="2400" dirty="0"/>
              <a:t>Parametric; model complexity is limited by number of features</a:t>
            </a:r>
          </a:p>
          <a:p>
            <a:pPr fontAlgn="ctr"/>
            <a:r>
              <a:rPr lang="en-US" dirty="0"/>
              <a:t>Trade-offs</a:t>
            </a:r>
          </a:p>
          <a:p>
            <a:pPr lvl="1" fontAlgn="ctr"/>
            <a:r>
              <a:rPr lang="en-US" dirty="0"/>
              <a:t>Non-parametric methods have very powerful representation capabilities</a:t>
            </a:r>
          </a:p>
          <a:p>
            <a:pPr lvl="1" fontAlgn="ctr"/>
            <a:r>
              <a:rPr lang="en-US" dirty="0"/>
              <a:t>But</a:t>
            </a:r>
          </a:p>
          <a:p>
            <a:pPr lvl="2" fontAlgn="ctr"/>
            <a:r>
              <a:rPr lang="en-US" sz="2400" dirty="0"/>
              <a:t>Easily overfit</a:t>
            </a:r>
          </a:p>
          <a:p>
            <a:pPr lvl="2" fontAlgn="ctr"/>
            <a:r>
              <a:rPr lang="en-US" sz="2400" dirty="0"/>
              <a:t>Can take up memory proportional to training size too</a:t>
            </a: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830566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64652" y="631003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-156458" y="3821223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13880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D0CB8-6FBF-4962-B578-A320F47C1A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Dyadic decision trees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(split on mid-points of features)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14120"/>
            <a:ext cx="9144000" cy="39008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1994876" y="3278067"/>
            <a:ext cx="228600" cy="3048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541756" y="3639845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 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2588" y="5535244"/>
            <a:ext cx="228600" cy="304800"/>
          </a:xfrm>
          <a:prstGeom prst="rect">
            <a:avLst/>
          </a:prstGeom>
          <a:solidFill>
            <a:schemeClr val="bg1">
              <a:lumMod val="85000"/>
              <a:alpha val="4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1" y="5486400"/>
            <a:ext cx="109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  1</a:t>
            </a:r>
          </a:p>
        </p:txBody>
      </p:sp>
      <p:sp>
        <p:nvSpPr>
          <p:cNvPr id="13" name="Oval 144"/>
          <p:cNvSpPr>
            <a:spLocks noChangeArrowheads="1"/>
          </p:cNvSpPr>
          <p:nvPr/>
        </p:nvSpPr>
        <p:spPr bwMode="auto">
          <a:xfrm>
            <a:off x="3577186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44"/>
          <p:cNvSpPr>
            <a:spLocks noChangeArrowheads="1"/>
          </p:cNvSpPr>
          <p:nvPr/>
        </p:nvSpPr>
        <p:spPr bwMode="auto">
          <a:xfrm>
            <a:off x="3729586" y="2667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4"/>
          <p:cNvSpPr>
            <a:spLocks noChangeArrowheads="1"/>
          </p:cNvSpPr>
          <p:nvPr/>
        </p:nvSpPr>
        <p:spPr bwMode="auto">
          <a:xfrm>
            <a:off x="3429000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44"/>
          <p:cNvSpPr>
            <a:spLocks noChangeArrowheads="1"/>
          </p:cNvSpPr>
          <p:nvPr/>
        </p:nvSpPr>
        <p:spPr bwMode="auto">
          <a:xfrm>
            <a:off x="2895600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44"/>
          <p:cNvSpPr>
            <a:spLocks noChangeArrowheads="1"/>
          </p:cNvSpPr>
          <p:nvPr/>
        </p:nvSpPr>
        <p:spPr bwMode="auto">
          <a:xfrm>
            <a:off x="3124200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44"/>
          <p:cNvSpPr>
            <a:spLocks noChangeArrowheads="1"/>
          </p:cNvSpPr>
          <p:nvPr/>
        </p:nvSpPr>
        <p:spPr bwMode="auto">
          <a:xfrm>
            <a:off x="3657600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44"/>
          <p:cNvSpPr>
            <a:spLocks noChangeArrowheads="1"/>
          </p:cNvSpPr>
          <p:nvPr/>
        </p:nvSpPr>
        <p:spPr bwMode="auto">
          <a:xfrm>
            <a:off x="39607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44"/>
          <p:cNvSpPr>
            <a:spLocks noChangeArrowheads="1"/>
          </p:cNvSpPr>
          <p:nvPr/>
        </p:nvSpPr>
        <p:spPr bwMode="auto">
          <a:xfrm>
            <a:off x="2667000" y="2514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144"/>
          <p:cNvSpPr>
            <a:spLocks noChangeArrowheads="1"/>
          </p:cNvSpPr>
          <p:nvPr/>
        </p:nvSpPr>
        <p:spPr bwMode="auto">
          <a:xfrm>
            <a:off x="3122564" y="3048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144"/>
          <p:cNvSpPr>
            <a:spLocks noChangeArrowheads="1"/>
          </p:cNvSpPr>
          <p:nvPr/>
        </p:nvSpPr>
        <p:spPr bwMode="auto">
          <a:xfrm>
            <a:off x="3429000" y="3101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144"/>
          <p:cNvSpPr>
            <a:spLocks noChangeArrowheads="1"/>
          </p:cNvSpPr>
          <p:nvPr/>
        </p:nvSpPr>
        <p:spPr bwMode="auto">
          <a:xfrm>
            <a:off x="26653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144"/>
          <p:cNvSpPr>
            <a:spLocks noChangeArrowheads="1"/>
          </p:cNvSpPr>
          <p:nvPr/>
        </p:nvSpPr>
        <p:spPr bwMode="auto">
          <a:xfrm>
            <a:off x="47989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144"/>
          <p:cNvSpPr>
            <a:spLocks noChangeArrowheads="1"/>
          </p:cNvSpPr>
          <p:nvPr/>
        </p:nvSpPr>
        <p:spPr bwMode="auto">
          <a:xfrm>
            <a:off x="50275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144"/>
          <p:cNvSpPr>
            <a:spLocks noChangeArrowheads="1"/>
          </p:cNvSpPr>
          <p:nvPr/>
        </p:nvSpPr>
        <p:spPr bwMode="auto">
          <a:xfrm>
            <a:off x="4798964" y="2590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144"/>
          <p:cNvSpPr>
            <a:spLocks noChangeArrowheads="1"/>
          </p:cNvSpPr>
          <p:nvPr/>
        </p:nvSpPr>
        <p:spPr bwMode="auto">
          <a:xfrm>
            <a:off x="5332364" y="2819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144"/>
          <p:cNvSpPr>
            <a:spLocks noChangeArrowheads="1"/>
          </p:cNvSpPr>
          <p:nvPr/>
        </p:nvSpPr>
        <p:spPr bwMode="auto">
          <a:xfrm>
            <a:off x="5103764" y="2438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144"/>
          <p:cNvSpPr>
            <a:spLocks noChangeArrowheads="1"/>
          </p:cNvSpPr>
          <p:nvPr/>
        </p:nvSpPr>
        <p:spPr bwMode="auto">
          <a:xfrm>
            <a:off x="5027564" y="27432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144"/>
          <p:cNvSpPr>
            <a:spLocks noChangeArrowheads="1"/>
          </p:cNvSpPr>
          <p:nvPr/>
        </p:nvSpPr>
        <p:spPr bwMode="auto">
          <a:xfrm>
            <a:off x="5179964" y="2949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144"/>
          <p:cNvSpPr>
            <a:spLocks noChangeArrowheads="1"/>
          </p:cNvSpPr>
          <p:nvPr/>
        </p:nvSpPr>
        <p:spPr bwMode="auto">
          <a:xfrm>
            <a:off x="4570364" y="3101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144"/>
          <p:cNvSpPr>
            <a:spLocks noChangeArrowheads="1"/>
          </p:cNvSpPr>
          <p:nvPr/>
        </p:nvSpPr>
        <p:spPr bwMode="auto">
          <a:xfrm>
            <a:off x="3960764" y="4625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4265564" y="46256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144"/>
          <p:cNvSpPr>
            <a:spLocks noChangeArrowheads="1"/>
          </p:cNvSpPr>
          <p:nvPr/>
        </p:nvSpPr>
        <p:spPr bwMode="auto">
          <a:xfrm>
            <a:off x="4113164" y="4701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144"/>
          <p:cNvSpPr>
            <a:spLocks noChangeArrowheads="1"/>
          </p:cNvSpPr>
          <p:nvPr/>
        </p:nvSpPr>
        <p:spPr bwMode="auto">
          <a:xfrm>
            <a:off x="4417964" y="49304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144"/>
          <p:cNvSpPr>
            <a:spLocks noChangeArrowheads="1"/>
          </p:cNvSpPr>
          <p:nvPr/>
        </p:nvSpPr>
        <p:spPr bwMode="auto">
          <a:xfrm>
            <a:off x="46465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144"/>
          <p:cNvSpPr>
            <a:spLocks noChangeArrowheads="1"/>
          </p:cNvSpPr>
          <p:nvPr/>
        </p:nvSpPr>
        <p:spPr bwMode="auto">
          <a:xfrm>
            <a:off x="48751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144"/>
          <p:cNvSpPr>
            <a:spLocks noChangeArrowheads="1"/>
          </p:cNvSpPr>
          <p:nvPr/>
        </p:nvSpPr>
        <p:spPr bwMode="auto">
          <a:xfrm>
            <a:off x="4798964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144"/>
          <p:cNvSpPr>
            <a:spLocks noChangeArrowheads="1"/>
          </p:cNvSpPr>
          <p:nvPr/>
        </p:nvSpPr>
        <p:spPr bwMode="auto">
          <a:xfrm>
            <a:off x="4570364" y="4876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144"/>
          <p:cNvSpPr>
            <a:spLocks noChangeArrowheads="1"/>
          </p:cNvSpPr>
          <p:nvPr/>
        </p:nvSpPr>
        <p:spPr bwMode="auto">
          <a:xfrm>
            <a:off x="4495800" y="46482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144"/>
          <p:cNvSpPr>
            <a:spLocks noChangeArrowheads="1"/>
          </p:cNvSpPr>
          <p:nvPr/>
        </p:nvSpPr>
        <p:spPr bwMode="auto">
          <a:xfrm>
            <a:off x="4875164" y="4724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144"/>
          <p:cNvSpPr>
            <a:spLocks noChangeArrowheads="1"/>
          </p:cNvSpPr>
          <p:nvPr/>
        </p:nvSpPr>
        <p:spPr bwMode="auto">
          <a:xfrm>
            <a:off x="5103764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144"/>
          <p:cNvSpPr>
            <a:spLocks noChangeArrowheads="1"/>
          </p:cNvSpPr>
          <p:nvPr/>
        </p:nvSpPr>
        <p:spPr bwMode="auto">
          <a:xfrm>
            <a:off x="5103764" y="4800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144"/>
          <p:cNvSpPr>
            <a:spLocks noChangeArrowheads="1"/>
          </p:cNvSpPr>
          <p:nvPr/>
        </p:nvSpPr>
        <p:spPr bwMode="auto">
          <a:xfrm>
            <a:off x="5256164" y="4495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144"/>
          <p:cNvSpPr>
            <a:spLocks noChangeArrowheads="1"/>
          </p:cNvSpPr>
          <p:nvPr/>
        </p:nvSpPr>
        <p:spPr bwMode="auto">
          <a:xfrm>
            <a:off x="5408564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144"/>
          <p:cNvSpPr>
            <a:spLocks noChangeArrowheads="1"/>
          </p:cNvSpPr>
          <p:nvPr/>
        </p:nvSpPr>
        <p:spPr bwMode="auto">
          <a:xfrm>
            <a:off x="4875164" y="4473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144"/>
          <p:cNvSpPr>
            <a:spLocks noChangeArrowheads="1"/>
          </p:cNvSpPr>
          <p:nvPr/>
        </p:nvSpPr>
        <p:spPr bwMode="auto">
          <a:xfrm>
            <a:off x="5334000" y="4724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144"/>
          <p:cNvSpPr>
            <a:spLocks noChangeArrowheads="1"/>
          </p:cNvSpPr>
          <p:nvPr/>
        </p:nvSpPr>
        <p:spPr bwMode="auto">
          <a:xfrm>
            <a:off x="43434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144"/>
          <p:cNvSpPr>
            <a:spLocks noChangeArrowheads="1"/>
          </p:cNvSpPr>
          <p:nvPr/>
        </p:nvSpPr>
        <p:spPr bwMode="auto">
          <a:xfrm>
            <a:off x="4113164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144"/>
          <p:cNvSpPr>
            <a:spLocks noChangeArrowheads="1"/>
          </p:cNvSpPr>
          <p:nvPr/>
        </p:nvSpPr>
        <p:spPr bwMode="auto">
          <a:xfrm>
            <a:off x="4114800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144"/>
          <p:cNvSpPr>
            <a:spLocks noChangeArrowheads="1"/>
          </p:cNvSpPr>
          <p:nvPr/>
        </p:nvSpPr>
        <p:spPr bwMode="auto">
          <a:xfrm>
            <a:off x="37338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144"/>
          <p:cNvSpPr>
            <a:spLocks noChangeArrowheads="1"/>
          </p:cNvSpPr>
          <p:nvPr/>
        </p:nvSpPr>
        <p:spPr bwMode="auto">
          <a:xfrm>
            <a:off x="3429000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144"/>
          <p:cNvSpPr>
            <a:spLocks noChangeArrowheads="1"/>
          </p:cNvSpPr>
          <p:nvPr/>
        </p:nvSpPr>
        <p:spPr bwMode="auto">
          <a:xfrm>
            <a:off x="3505200" y="51590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144"/>
          <p:cNvSpPr>
            <a:spLocks noChangeArrowheads="1"/>
          </p:cNvSpPr>
          <p:nvPr/>
        </p:nvSpPr>
        <p:spPr bwMode="auto">
          <a:xfrm>
            <a:off x="3276600" y="50828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144"/>
          <p:cNvSpPr>
            <a:spLocks noChangeArrowheads="1"/>
          </p:cNvSpPr>
          <p:nvPr/>
        </p:nvSpPr>
        <p:spPr bwMode="auto">
          <a:xfrm>
            <a:off x="3124200" y="5235246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144"/>
          <p:cNvSpPr>
            <a:spLocks noChangeArrowheads="1"/>
          </p:cNvSpPr>
          <p:nvPr/>
        </p:nvSpPr>
        <p:spPr bwMode="auto">
          <a:xfrm>
            <a:off x="3048000" y="4953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144"/>
          <p:cNvSpPr>
            <a:spLocks noChangeArrowheads="1"/>
          </p:cNvSpPr>
          <p:nvPr/>
        </p:nvSpPr>
        <p:spPr bwMode="auto">
          <a:xfrm>
            <a:off x="2895600" y="5105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144"/>
          <p:cNvSpPr>
            <a:spLocks noChangeArrowheads="1"/>
          </p:cNvSpPr>
          <p:nvPr/>
        </p:nvSpPr>
        <p:spPr bwMode="auto">
          <a:xfrm>
            <a:off x="2590800" y="51816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144"/>
          <p:cNvSpPr>
            <a:spLocks noChangeArrowheads="1"/>
          </p:cNvSpPr>
          <p:nvPr/>
        </p:nvSpPr>
        <p:spPr bwMode="auto">
          <a:xfrm>
            <a:off x="3732164" y="4876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144"/>
          <p:cNvSpPr>
            <a:spLocks noChangeArrowheads="1"/>
          </p:cNvSpPr>
          <p:nvPr/>
        </p:nvSpPr>
        <p:spPr bwMode="auto">
          <a:xfrm>
            <a:off x="5256164" y="32004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144"/>
          <p:cNvSpPr>
            <a:spLocks noChangeArrowheads="1"/>
          </p:cNvSpPr>
          <p:nvPr/>
        </p:nvSpPr>
        <p:spPr bwMode="auto">
          <a:xfrm>
            <a:off x="3276600" y="33528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144"/>
          <p:cNvSpPr>
            <a:spLocks noChangeArrowheads="1"/>
          </p:cNvSpPr>
          <p:nvPr/>
        </p:nvSpPr>
        <p:spPr bwMode="auto">
          <a:xfrm>
            <a:off x="4265564" y="4191001"/>
            <a:ext cx="77836" cy="98755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val 111"/>
          <p:cNvSpPr>
            <a:spLocks noChangeArrowheads="1"/>
          </p:cNvSpPr>
          <p:nvPr/>
        </p:nvSpPr>
        <p:spPr bwMode="auto">
          <a:xfrm>
            <a:off x="4053758" y="35608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111"/>
          <p:cNvSpPr>
            <a:spLocks noChangeArrowheads="1"/>
          </p:cNvSpPr>
          <p:nvPr/>
        </p:nvSpPr>
        <p:spPr bwMode="auto">
          <a:xfrm>
            <a:off x="4206158" y="37132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111"/>
          <p:cNvSpPr>
            <a:spLocks noChangeArrowheads="1"/>
          </p:cNvSpPr>
          <p:nvPr/>
        </p:nvSpPr>
        <p:spPr bwMode="auto">
          <a:xfrm>
            <a:off x="4267201" y="38656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111"/>
          <p:cNvSpPr>
            <a:spLocks noChangeArrowheads="1"/>
          </p:cNvSpPr>
          <p:nvPr/>
        </p:nvSpPr>
        <p:spPr bwMode="auto">
          <a:xfrm>
            <a:off x="4358558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111"/>
          <p:cNvSpPr>
            <a:spLocks noChangeArrowheads="1"/>
          </p:cNvSpPr>
          <p:nvPr/>
        </p:nvSpPr>
        <p:spPr bwMode="auto">
          <a:xfrm>
            <a:off x="4358558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111"/>
          <p:cNvSpPr>
            <a:spLocks noChangeArrowheads="1"/>
          </p:cNvSpPr>
          <p:nvPr/>
        </p:nvSpPr>
        <p:spPr bwMode="auto">
          <a:xfrm>
            <a:off x="4191001" y="3200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111"/>
          <p:cNvSpPr>
            <a:spLocks noChangeArrowheads="1"/>
          </p:cNvSpPr>
          <p:nvPr/>
        </p:nvSpPr>
        <p:spPr bwMode="auto">
          <a:xfrm>
            <a:off x="4570366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111"/>
          <p:cNvSpPr>
            <a:spLocks noChangeArrowheads="1"/>
          </p:cNvSpPr>
          <p:nvPr/>
        </p:nvSpPr>
        <p:spPr bwMode="auto">
          <a:xfrm>
            <a:off x="4358558" y="2895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111"/>
          <p:cNvSpPr>
            <a:spLocks noChangeArrowheads="1"/>
          </p:cNvSpPr>
          <p:nvPr/>
        </p:nvSpPr>
        <p:spPr bwMode="auto">
          <a:xfrm>
            <a:off x="4191001" y="2667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111"/>
          <p:cNvSpPr>
            <a:spLocks noChangeArrowheads="1"/>
          </p:cNvSpPr>
          <p:nvPr/>
        </p:nvSpPr>
        <p:spPr bwMode="auto">
          <a:xfrm>
            <a:off x="4494166" y="2514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111"/>
          <p:cNvSpPr>
            <a:spLocks noChangeArrowheads="1"/>
          </p:cNvSpPr>
          <p:nvPr/>
        </p:nvSpPr>
        <p:spPr bwMode="auto">
          <a:xfrm>
            <a:off x="44179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val 111"/>
          <p:cNvSpPr>
            <a:spLocks noChangeArrowheads="1"/>
          </p:cNvSpPr>
          <p:nvPr/>
        </p:nvSpPr>
        <p:spPr bwMode="auto">
          <a:xfrm>
            <a:off x="4570366" y="3941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val 111"/>
          <p:cNvSpPr>
            <a:spLocks noChangeArrowheads="1"/>
          </p:cNvSpPr>
          <p:nvPr/>
        </p:nvSpPr>
        <p:spPr bwMode="auto">
          <a:xfrm>
            <a:off x="4798966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val 111"/>
          <p:cNvSpPr>
            <a:spLocks noChangeArrowheads="1"/>
          </p:cNvSpPr>
          <p:nvPr/>
        </p:nvSpPr>
        <p:spPr bwMode="auto">
          <a:xfrm>
            <a:off x="4951366" y="3810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111"/>
          <p:cNvSpPr>
            <a:spLocks noChangeArrowheads="1"/>
          </p:cNvSpPr>
          <p:nvPr/>
        </p:nvSpPr>
        <p:spPr bwMode="auto">
          <a:xfrm>
            <a:off x="4646566" y="3636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val 111"/>
          <p:cNvSpPr>
            <a:spLocks noChangeArrowheads="1"/>
          </p:cNvSpPr>
          <p:nvPr/>
        </p:nvSpPr>
        <p:spPr bwMode="auto">
          <a:xfrm>
            <a:off x="4798966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111"/>
          <p:cNvSpPr>
            <a:spLocks noChangeArrowheads="1"/>
          </p:cNvSpPr>
          <p:nvPr/>
        </p:nvSpPr>
        <p:spPr bwMode="auto">
          <a:xfrm>
            <a:off x="5256166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111"/>
          <p:cNvSpPr>
            <a:spLocks noChangeArrowheads="1"/>
          </p:cNvSpPr>
          <p:nvPr/>
        </p:nvSpPr>
        <p:spPr bwMode="auto">
          <a:xfrm>
            <a:off x="4951366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val 111"/>
          <p:cNvSpPr>
            <a:spLocks noChangeArrowheads="1"/>
          </p:cNvSpPr>
          <p:nvPr/>
        </p:nvSpPr>
        <p:spPr bwMode="auto">
          <a:xfrm>
            <a:off x="4951366" y="3581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val 111"/>
          <p:cNvSpPr>
            <a:spLocks noChangeArrowheads="1"/>
          </p:cNvSpPr>
          <p:nvPr/>
        </p:nvSpPr>
        <p:spPr bwMode="auto">
          <a:xfrm>
            <a:off x="5103766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111"/>
          <p:cNvSpPr>
            <a:spLocks noChangeArrowheads="1"/>
          </p:cNvSpPr>
          <p:nvPr/>
        </p:nvSpPr>
        <p:spPr bwMode="auto">
          <a:xfrm>
            <a:off x="5332366" y="3865648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val 111"/>
          <p:cNvSpPr>
            <a:spLocks noChangeArrowheads="1"/>
          </p:cNvSpPr>
          <p:nvPr/>
        </p:nvSpPr>
        <p:spPr bwMode="auto">
          <a:xfrm>
            <a:off x="46465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val 111"/>
          <p:cNvSpPr>
            <a:spLocks noChangeArrowheads="1"/>
          </p:cNvSpPr>
          <p:nvPr/>
        </p:nvSpPr>
        <p:spPr bwMode="auto">
          <a:xfrm>
            <a:off x="49513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111"/>
          <p:cNvSpPr>
            <a:spLocks noChangeArrowheads="1"/>
          </p:cNvSpPr>
          <p:nvPr/>
        </p:nvSpPr>
        <p:spPr bwMode="auto">
          <a:xfrm>
            <a:off x="4114801" y="4017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111"/>
          <p:cNvSpPr>
            <a:spLocks noChangeArrowheads="1"/>
          </p:cNvSpPr>
          <p:nvPr/>
        </p:nvSpPr>
        <p:spPr bwMode="auto">
          <a:xfrm>
            <a:off x="5332366" y="4246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111"/>
          <p:cNvSpPr>
            <a:spLocks noChangeArrowheads="1"/>
          </p:cNvSpPr>
          <p:nvPr/>
        </p:nvSpPr>
        <p:spPr bwMode="auto">
          <a:xfrm>
            <a:off x="4358558" y="4703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val 111"/>
          <p:cNvSpPr>
            <a:spLocks noChangeArrowheads="1"/>
          </p:cNvSpPr>
          <p:nvPr/>
        </p:nvSpPr>
        <p:spPr bwMode="auto">
          <a:xfrm>
            <a:off x="4570366" y="4398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111"/>
          <p:cNvSpPr>
            <a:spLocks noChangeArrowheads="1"/>
          </p:cNvSpPr>
          <p:nvPr/>
        </p:nvSpPr>
        <p:spPr bwMode="auto">
          <a:xfrm>
            <a:off x="4267201" y="43984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111"/>
          <p:cNvSpPr>
            <a:spLocks noChangeArrowheads="1"/>
          </p:cNvSpPr>
          <p:nvPr/>
        </p:nvSpPr>
        <p:spPr bwMode="auto">
          <a:xfrm>
            <a:off x="37338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111"/>
          <p:cNvSpPr>
            <a:spLocks noChangeArrowheads="1"/>
          </p:cNvSpPr>
          <p:nvPr/>
        </p:nvSpPr>
        <p:spPr bwMode="auto">
          <a:xfrm>
            <a:off x="3657601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val 111"/>
          <p:cNvSpPr>
            <a:spLocks noChangeArrowheads="1"/>
          </p:cNvSpPr>
          <p:nvPr/>
        </p:nvSpPr>
        <p:spPr bwMode="auto">
          <a:xfrm>
            <a:off x="37338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val 111"/>
          <p:cNvSpPr>
            <a:spLocks noChangeArrowheads="1"/>
          </p:cNvSpPr>
          <p:nvPr/>
        </p:nvSpPr>
        <p:spPr bwMode="auto">
          <a:xfrm>
            <a:off x="3884566" y="3505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val 111"/>
          <p:cNvSpPr>
            <a:spLocks noChangeArrowheads="1"/>
          </p:cNvSpPr>
          <p:nvPr/>
        </p:nvSpPr>
        <p:spPr bwMode="auto">
          <a:xfrm>
            <a:off x="34290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val 111"/>
          <p:cNvSpPr>
            <a:spLocks noChangeArrowheads="1"/>
          </p:cNvSpPr>
          <p:nvPr/>
        </p:nvSpPr>
        <p:spPr bwMode="auto">
          <a:xfrm>
            <a:off x="35052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val 111"/>
          <p:cNvSpPr>
            <a:spLocks noChangeArrowheads="1"/>
          </p:cNvSpPr>
          <p:nvPr/>
        </p:nvSpPr>
        <p:spPr bwMode="auto">
          <a:xfrm>
            <a:off x="3808366" y="3865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val 111"/>
          <p:cNvSpPr>
            <a:spLocks noChangeArrowheads="1"/>
          </p:cNvSpPr>
          <p:nvPr/>
        </p:nvSpPr>
        <p:spPr bwMode="auto">
          <a:xfrm>
            <a:off x="3581401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val 111"/>
          <p:cNvSpPr>
            <a:spLocks noChangeArrowheads="1"/>
          </p:cNvSpPr>
          <p:nvPr/>
        </p:nvSpPr>
        <p:spPr bwMode="auto">
          <a:xfrm>
            <a:off x="3732166" y="4322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val 111"/>
          <p:cNvSpPr>
            <a:spLocks noChangeArrowheads="1"/>
          </p:cNvSpPr>
          <p:nvPr/>
        </p:nvSpPr>
        <p:spPr bwMode="auto">
          <a:xfrm>
            <a:off x="3581401" y="4627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3276601" y="40936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11"/>
          <p:cNvSpPr>
            <a:spLocks noChangeArrowheads="1"/>
          </p:cNvSpPr>
          <p:nvPr/>
        </p:nvSpPr>
        <p:spPr bwMode="auto">
          <a:xfrm>
            <a:off x="30480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l 111"/>
          <p:cNvSpPr>
            <a:spLocks noChangeArrowheads="1"/>
          </p:cNvSpPr>
          <p:nvPr/>
        </p:nvSpPr>
        <p:spPr bwMode="auto">
          <a:xfrm>
            <a:off x="2743201" y="3429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l 111"/>
          <p:cNvSpPr>
            <a:spLocks noChangeArrowheads="1"/>
          </p:cNvSpPr>
          <p:nvPr/>
        </p:nvSpPr>
        <p:spPr bwMode="auto">
          <a:xfrm>
            <a:off x="2971801" y="3276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val 111"/>
          <p:cNvSpPr>
            <a:spLocks noChangeArrowheads="1"/>
          </p:cNvSpPr>
          <p:nvPr/>
        </p:nvSpPr>
        <p:spPr bwMode="auto">
          <a:xfrm>
            <a:off x="3276601" y="4800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11"/>
          <p:cNvSpPr>
            <a:spLocks noChangeArrowheads="1"/>
          </p:cNvSpPr>
          <p:nvPr/>
        </p:nvSpPr>
        <p:spPr bwMode="auto">
          <a:xfrm>
            <a:off x="3429001" y="3886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11"/>
          <p:cNvSpPr>
            <a:spLocks noChangeArrowheads="1"/>
          </p:cNvSpPr>
          <p:nvPr/>
        </p:nvSpPr>
        <p:spPr bwMode="auto">
          <a:xfrm>
            <a:off x="4114801" y="2895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11"/>
          <p:cNvSpPr>
            <a:spLocks noChangeArrowheads="1"/>
          </p:cNvSpPr>
          <p:nvPr/>
        </p:nvSpPr>
        <p:spPr bwMode="auto">
          <a:xfrm>
            <a:off x="3048001" y="4191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val 111"/>
          <p:cNvSpPr>
            <a:spLocks noChangeArrowheads="1"/>
          </p:cNvSpPr>
          <p:nvPr/>
        </p:nvSpPr>
        <p:spPr bwMode="auto">
          <a:xfrm>
            <a:off x="2819401" y="4703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val 111"/>
          <p:cNvSpPr>
            <a:spLocks noChangeArrowheads="1"/>
          </p:cNvSpPr>
          <p:nvPr/>
        </p:nvSpPr>
        <p:spPr bwMode="auto">
          <a:xfrm>
            <a:off x="3048001" y="45720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3505201" y="4800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3352801" y="44958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2667001" y="41148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val 111"/>
          <p:cNvSpPr>
            <a:spLocks noChangeArrowheads="1"/>
          </p:cNvSpPr>
          <p:nvPr/>
        </p:nvSpPr>
        <p:spPr bwMode="auto">
          <a:xfrm>
            <a:off x="2743201" y="4343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Oval 111"/>
          <p:cNvSpPr>
            <a:spLocks noChangeArrowheads="1"/>
          </p:cNvSpPr>
          <p:nvPr/>
        </p:nvSpPr>
        <p:spPr bwMode="auto">
          <a:xfrm>
            <a:off x="2590801" y="4724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Oval 111"/>
          <p:cNvSpPr>
            <a:spLocks noChangeArrowheads="1"/>
          </p:cNvSpPr>
          <p:nvPr/>
        </p:nvSpPr>
        <p:spPr bwMode="auto">
          <a:xfrm>
            <a:off x="2514601" y="3657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val 111"/>
          <p:cNvSpPr>
            <a:spLocks noChangeArrowheads="1"/>
          </p:cNvSpPr>
          <p:nvPr/>
        </p:nvSpPr>
        <p:spPr bwMode="auto">
          <a:xfrm>
            <a:off x="3048001" y="3886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Oval 111"/>
          <p:cNvSpPr>
            <a:spLocks noChangeArrowheads="1"/>
          </p:cNvSpPr>
          <p:nvPr/>
        </p:nvSpPr>
        <p:spPr bwMode="auto">
          <a:xfrm>
            <a:off x="2743201" y="27432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Oval 111"/>
          <p:cNvSpPr>
            <a:spLocks noChangeArrowheads="1"/>
          </p:cNvSpPr>
          <p:nvPr/>
        </p:nvSpPr>
        <p:spPr bwMode="auto">
          <a:xfrm>
            <a:off x="3808366" y="5008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Oval 111"/>
          <p:cNvSpPr>
            <a:spLocks noChangeArrowheads="1"/>
          </p:cNvSpPr>
          <p:nvPr/>
        </p:nvSpPr>
        <p:spPr bwMode="auto">
          <a:xfrm>
            <a:off x="3048001" y="5105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Oval 111"/>
          <p:cNvSpPr>
            <a:spLocks noChangeArrowheads="1"/>
          </p:cNvSpPr>
          <p:nvPr/>
        </p:nvSpPr>
        <p:spPr bwMode="auto">
          <a:xfrm>
            <a:off x="5256166" y="50080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374180" y="2362200"/>
            <a:ext cx="3200400" cy="297180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val 111"/>
          <p:cNvSpPr>
            <a:spLocks noChangeArrowheads="1"/>
          </p:cNvSpPr>
          <p:nvPr/>
        </p:nvSpPr>
        <p:spPr bwMode="auto">
          <a:xfrm>
            <a:off x="4343401" y="25146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4494166" y="2819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val 111"/>
          <p:cNvSpPr>
            <a:spLocks noChangeArrowheads="1"/>
          </p:cNvSpPr>
          <p:nvPr/>
        </p:nvSpPr>
        <p:spPr bwMode="auto">
          <a:xfrm>
            <a:off x="4038601" y="3179216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4038601" y="2438400"/>
            <a:ext cx="77835" cy="973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DBFE2-74DB-4C48-9A52-46F82E11CA8F}"/>
                  </a:ext>
                </a:extLst>
              </p14:cNvPr>
              <p14:cNvContentPartPr/>
              <p14:nvPr/>
            </p14:nvContentPartPr>
            <p14:xfrm>
              <a:off x="3942000" y="5304960"/>
              <a:ext cx="46080" cy="4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DBFE2-74DB-4C48-9A52-46F82E11CA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2640" y="5295600"/>
                <a:ext cx="64800" cy="61920"/>
              </a:xfrm>
              <a:prstGeom prst="rect">
                <a:avLst/>
              </a:prstGeom>
            </p:spPr>
          </p:pic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ECE101B8-FFFE-4034-A800-F15D7880ABAC}"/>
              </a:ext>
            </a:extLst>
          </p:cNvPr>
          <p:cNvSpPr txBox="1"/>
          <p:nvPr/>
        </p:nvSpPr>
        <p:spPr>
          <a:xfrm>
            <a:off x="406400" y="6444734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21066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446" y="2514601"/>
            <a:ext cx="4164012" cy="3017097"/>
          </a:xfrm>
          <a:prstGeom prst="rect">
            <a:avLst/>
          </a:prstGeom>
          <a:noFill/>
        </p:spPr>
      </p:pic>
      <p:sp>
        <p:nvSpPr>
          <p:cNvPr id="93" name="Rectangle 92"/>
          <p:cNvSpPr/>
          <p:nvPr/>
        </p:nvSpPr>
        <p:spPr>
          <a:xfrm>
            <a:off x="9525000" y="4876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How to assign label to each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Classification – Majority vote		Regression – Constant/Linear/Poly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0CB8-6FBF-4962-B578-A320F47C1A7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tr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436" y="2514601"/>
            <a:ext cx="4164012" cy="3017097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18462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5101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455818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706190" y="547386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967446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272244" y="546298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33502" y="547386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94760" y="547386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04162" y="314432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968932" y="47227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28160" y="47227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687390" y="42002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482048" y="3688610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979818" y="546298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95502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89418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83979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101046" y="5027552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405844" y="502755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667102" y="5038436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928360" y="5038438"/>
            <a:ext cx="91440" cy="91440"/>
          </a:xfrm>
          <a:prstGeom prst="ellipse">
            <a:avLst/>
          </a:prstGeom>
          <a:solidFill>
            <a:srgbClr val="01B739"/>
          </a:solidFill>
          <a:ln>
            <a:solidFill>
              <a:srgbClr val="01B7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92"/>
          <p:cNvGrpSpPr/>
          <p:nvPr/>
        </p:nvGrpSpPr>
        <p:grpSpPr>
          <a:xfrm>
            <a:off x="1890122" y="5669811"/>
            <a:ext cx="4079827" cy="303213"/>
            <a:chOff x="249917" y="6002337"/>
            <a:chExt cx="5511800" cy="303213"/>
          </a:xfrm>
        </p:grpSpPr>
        <p:sp>
          <p:nvSpPr>
            <p:cNvPr id="71" name="Line 6"/>
            <p:cNvSpPr>
              <a:spLocks noChangeShapeType="1"/>
            </p:cNvSpPr>
            <p:nvPr/>
          </p:nvSpPr>
          <p:spPr bwMode="auto">
            <a:xfrm flipV="1">
              <a:off x="264139" y="6154737"/>
              <a:ext cx="54561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2499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30058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3348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36916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43520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5761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6455228" y="546298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60026" y="540855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64828" y="552829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15200" y="535412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76456" y="5299692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881254" y="5484754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142512" y="5452094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403770" y="555007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588828" y="539766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904512" y="495135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198428" y="5060208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448800" y="4907806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710056" y="524256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014854" y="535142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276112" y="554736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439400" y="5334000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5" name="Group 92"/>
          <p:cNvGrpSpPr/>
          <p:nvPr/>
        </p:nvGrpSpPr>
        <p:grpSpPr>
          <a:xfrm>
            <a:off x="6499132" y="5669811"/>
            <a:ext cx="4079827" cy="303213"/>
            <a:chOff x="249917" y="6002337"/>
            <a:chExt cx="5511800" cy="303213"/>
          </a:xfrm>
        </p:grpSpPr>
        <p:sp>
          <p:nvSpPr>
            <p:cNvPr id="86" name="Line 6"/>
            <p:cNvSpPr>
              <a:spLocks noChangeShapeType="1"/>
            </p:cNvSpPr>
            <p:nvPr/>
          </p:nvSpPr>
          <p:spPr bwMode="auto">
            <a:xfrm flipV="1">
              <a:off x="264139" y="6154737"/>
              <a:ext cx="545610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Line 7"/>
            <p:cNvSpPr>
              <a:spLocks noChangeShapeType="1"/>
            </p:cNvSpPr>
            <p:nvPr/>
          </p:nvSpPr>
          <p:spPr bwMode="auto">
            <a:xfrm>
              <a:off x="2499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30058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3348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>
              <a:off x="36916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>
              <a:off x="43520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>
              <a:off x="5761717" y="6002337"/>
              <a:ext cx="0" cy="303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95" name="Straight Connector 94"/>
          <p:cNvCxnSpPr/>
          <p:nvPr/>
        </p:nvCxnSpPr>
        <p:spPr>
          <a:xfrm>
            <a:off x="9514114" y="5067300"/>
            <a:ext cx="1001486" cy="49530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971314" y="3733800"/>
            <a:ext cx="391886" cy="1524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133114" y="4267200"/>
            <a:ext cx="381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8839200" y="4800600"/>
            <a:ext cx="228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8469086" y="4800600"/>
            <a:ext cx="228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162800" y="3276600"/>
            <a:ext cx="609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477000" y="5453744"/>
            <a:ext cx="2286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8763000" y="4996542"/>
            <a:ext cx="3048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9089572" y="5010132"/>
            <a:ext cx="4049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525000" y="5127170"/>
            <a:ext cx="990600" cy="35923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830566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64652" y="631003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-156458" y="3821223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08055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 Neighbor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72492-5C2B-479F-8CA4-DF466484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" y="1536961"/>
            <a:ext cx="7383910" cy="49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HW6 (written + programming)</a:t>
            </a:r>
          </a:p>
          <a:p>
            <a:pPr marL="917575" lvl="2" indent="-457200"/>
            <a:r>
              <a:rPr lang="en-US" sz="2800" dirty="0"/>
              <a:t>Due Thu 3/26, 11:59 pm</a:t>
            </a:r>
          </a:p>
          <a:p>
            <a:br>
              <a:rPr lang="en-US" dirty="0"/>
            </a:br>
            <a:r>
              <a:rPr lang="en-US" dirty="0"/>
              <a:t>“Participation” Points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Polls open until 10 am (EDT) day after lecture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“Calamity” option announced in recorded lecture</a:t>
            </a:r>
          </a:p>
          <a:p>
            <a:pPr marL="917575" lvl="2" indent="-457200"/>
            <a:r>
              <a:rPr lang="en-US" sz="2800" dirty="0"/>
              <a:t>Don’t select this calamity option or you’ll lose credit for one poll (-1) rather than gaining credit for one poll (+1).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Participation percent calculated as usual</a:t>
            </a:r>
          </a:p>
        </p:txBody>
      </p:sp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 Neighbor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09D9041-D47C-4E1C-B878-A053E476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01" y="1328056"/>
            <a:ext cx="10131553" cy="54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3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 Neighbor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72552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58665" y="612240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51237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72552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58665" y="612240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417584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Nonparametric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2F9D-3C6A-4B01-86C4-79065C5C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7DAD-FD9F-40FC-9178-5C371585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725527"/>
            <a:ext cx="6468096" cy="433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F456-755C-4AC4-AF0A-51E55853D423}"/>
              </a:ext>
            </a:extLst>
          </p:cNvPr>
          <p:cNvSpPr txBox="1"/>
          <p:nvPr/>
        </p:nvSpPr>
        <p:spPr>
          <a:xfrm>
            <a:off x="3758665" y="612240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EB57F-31F6-4DC5-B3E0-2BD4DAEA743D}"/>
              </a:ext>
            </a:extLst>
          </p:cNvPr>
          <p:cNvSpPr txBox="1"/>
          <p:nvPr/>
        </p:nvSpPr>
        <p:spPr>
          <a:xfrm rot="16200000">
            <a:off x="20433" y="363359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y</a:t>
            </a:r>
          </a:p>
        </p:txBody>
      </p:sp>
    </p:spTree>
    <p:extLst>
      <p:ext uri="{BB962C8B-B14F-4D97-AF65-F5344CB8AC3E}">
        <p14:creationId xmlns:p14="http://schemas.microsoft.com/office/powerpoint/2010/main" val="396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DF96-5B70-4499-950D-A607791AC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CE217D-AC58-4ABE-AC77-E1339CC4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30" y="3934388"/>
            <a:ext cx="4346031" cy="28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F05111B-17C6-41EB-B193-B4CAD519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41" y="994943"/>
            <a:ext cx="4231662" cy="283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44C6BEB-8BE7-4DED-BF6A-FDD2FD3F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30" y="994944"/>
            <a:ext cx="4346029" cy="28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F9545A5-2577-4FEB-9633-2EEB64AE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73" y="3934388"/>
            <a:ext cx="4346029" cy="28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34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Distance kernel (Gaussian / Radial Basis Function)</a:t>
                </a:r>
              </a:p>
              <a:p>
                <a:pPr lvl="1" fontAlgn="ctr"/>
                <a:r>
                  <a:rPr lang="en-US" sz="2800" dirty="0"/>
                  <a:t>Close to point should be that point</a:t>
                </a:r>
              </a:p>
              <a:p>
                <a:pPr lvl="1" fontAlgn="ctr"/>
                <a:r>
                  <a:rPr lang="en-US" sz="2800" dirty="0"/>
                  <a:t>Far should be zero</a:t>
                </a:r>
              </a:p>
              <a:p>
                <a:pPr lvl="1" fontAlgn="ctr"/>
                <a:r>
                  <a:rPr lang="en-US" sz="2800" dirty="0"/>
                  <a:t>Mini Gaussian window</a:t>
                </a:r>
              </a:p>
              <a:p>
                <a:pPr marL="230187" lvl="2" indent="0" fontAlgn="ctr">
                  <a:buNone/>
                </a:pPr>
                <a:r>
                  <a:rPr lang="x-IV_mathan" sz="2800" dirty="0"/>
                  <a:t> </a:t>
                </a:r>
                <a14:m>
                  <m:oMath xmlns:m="http://schemas.openxmlformats.org/officeDocument/2006/math">
                    <m:r>
                      <a:rPr lang="x-IV_mathan" sz="2800"/>
                      <m:t>𝑘</m:t>
                    </m:r>
                    <m:d>
                      <m:dPr>
                        <m:ctrlPr>
                          <a:rPr lang="x-IV_mathan" sz="2800" i="1"/>
                        </m:ctrlPr>
                      </m:dPr>
                      <m:e>
                        <m:r>
                          <a:rPr lang="x-IV_mathan" sz="2800"/>
                          <m:t>𝑥</m:t>
                        </m:r>
                        <m:r>
                          <a:rPr lang="x-IV_mathan" sz="2800"/>
                          <m:t>,</m:t>
                        </m:r>
                        <m:r>
                          <a:rPr lang="x-IV_mathan" sz="2800" i="1"/>
                          <m:t> </m:t>
                        </m:r>
                        <m:r>
                          <a:rPr lang="x-IV_mathan" sz="2800"/>
                          <m:t>𝑥</m:t>
                        </m:r>
                        <m:r>
                          <a:rPr lang="x-IV_mathan" sz="2800"/>
                          <m:t>′</m:t>
                        </m:r>
                      </m:e>
                    </m:d>
                    <m:r>
                      <a:rPr lang="x-IV_mathan" sz="2800"/>
                      <m:t>=</m:t>
                    </m:r>
                    <m:sSup>
                      <m:sSupPr>
                        <m:ctrlPr>
                          <a:rPr lang="x-IV_mathan" sz="2800" i="1"/>
                        </m:ctrlPr>
                      </m:sSupPr>
                      <m:e>
                        <m:r>
                          <a:rPr lang="x-IV_mathan" sz="2800"/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x-IV_mathan" sz="2800" i="1"/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x-IV_mathan" sz="2800" i="1"/>
                                </m:ctrlPr>
                              </m:sSubSupPr>
                              <m:e>
                                <m:r>
                                  <a:rPr lang="x-IV_mathan" sz="2800"/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x-IV_mathan" sz="2800" i="1"/>
                                    </m:ctrlPr>
                                  </m:dPr>
                                  <m:e>
                                    <m:r>
                                      <a:rPr lang="x-IV_mathan" sz="2800"/>
                                      <m:t>𝑥</m:t>
                                    </m:r>
                                    <m:r>
                                      <a:rPr lang="x-IV_mathan" sz="2800"/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x-IV_mathan" sz="2800" i="1"/>
                                        </m:ctrlPr>
                                      </m:sSupPr>
                                      <m:e>
                                        <m:r>
                                          <a:rPr lang="x-IV_mathan" sz="2800"/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x-IV_mathan" sz="2800"/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x-IV_mathan" sz="2800"/>
                                  <m:t>2</m:t>
                                </m:r>
                              </m:sub>
                              <m:sup>
                                <m:r>
                                  <a:rPr lang="x-IV_mathan" sz="2800"/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x-IV_mathan" sz="2800"/>
                              <m:t>2</m:t>
                            </m:r>
                            <m:sSup>
                              <m:sSupPr>
                                <m:ctrlPr>
                                  <a:rPr lang="x-IV_mathan" sz="2800" i="1"/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 sz="2800"/>
                                  <m:t>σ</m:t>
                                </m:r>
                              </m:e>
                              <m:sup>
                                <m:r>
                                  <a:rPr lang="x-IV_mathan" sz="2800"/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x-IV_mathan" sz="2800"/>
                      <m:t>=</m:t>
                    </m:r>
                    <m:sSup>
                      <m:sSupPr>
                        <m:ctrlPr>
                          <a:rPr lang="x-IV_mathan" sz="2800" i="1"/>
                        </m:ctrlPr>
                      </m:sSupPr>
                      <m:e>
                        <m:r>
                          <a:rPr lang="x-IV_mathan" sz="2800"/>
                          <m:t>𝑒</m:t>
                        </m:r>
                      </m:e>
                      <m:sup>
                        <m:sSubSup>
                          <m:sSubSupPr>
                            <m:ctrlPr>
                              <a:rPr lang="x-IV_mathan" sz="2800" i="1"/>
                            </m:ctrlPr>
                          </m:sSubSupPr>
                          <m:e>
                            <m:r>
                              <a:rPr lang="x-IV_mathan" sz="2800"/>
                              <m:t>−</m:t>
                            </m:r>
                            <m:r>
                              <a:rPr lang="x-IV_mathan" sz="2800"/>
                              <m:t>𝛾</m:t>
                            </m:r>
                            <m:d>
                              <m:dPr>
                                <m:begChr m:val="‖"/>
                                <m:endChr m:val="‖"/>
                                <m:ctrlPr>
                                  <a:rPr lang="x-IV_mathan" sz="2800" i="1"/>
                                </m:ctrlPr>
                              </m:dPr>
                              <m:e>
                                <m:r>
                                  <a:rPr lang="x-IV_mathan" sz="2800"/>
                                  <m:t>𝑥</m:t>
                                </m:r>
                                <m:r>
                                  <a:rPr lang="x-IV_mathan" sz="2800"/>
                                  <m:t>−</m:t>
                                </m:r>
                                <m:sSup>
                                  <m:sSupPr>
                                    <m:ctrlPr>
                                      <a:rPr lang="x-IV_mathan" sz="2800" i="1"/>
                                    </m:ctrlPr>
                                  </m:sSupPr>
                                  <m:e>
                                    <m:r>
                                      <a:rPr lang="x-IV_mathan" sz="2800"/>
                                      <m:t>𝑥</m:t>
                                    </m:r>
                                  </m:e>
                                  <m:sup>
                                    <m:r>
                                      <a:rPr lang="x-IV_mathan" sz="2800"/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x-IV_mathan" sz="2800"/>
                              <m:t>2</m:t>
                            </m:r>
                          </m:sub>
                          <m:sup>
                            <m:r>
                              <a:rPr lang="x-IV_mathan" sz="2800"/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endParaRPr lang="x-IV_mathan" sz="2400" dirty="0"/>
              </a:p>
              <a:p>
                <a:pPr lvl="1" fontAlgn="ctr"/>
                <a:r>
                  <a:rPr lang="en-US" sz="2800" dirty="0"/>
                  <a:t>We control the variance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1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732116BC-3405-49DD-B9F0-1AE69DBF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86519"/>
            <a:ext cx="4853325" cy="32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87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423829" cy="2039539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/>
                        </m:ctrlPr>
                      </m:accPr>
                      <m:e>
                        <m:r>
                          <a:rPr lang="x-IV_mathan" sz="2800"/>
                          <m:t>𝑦</m:t>
                        </m:r>
                      </m:e>
                    </m:acc>
                    <m:r>
                      <a:rPr lang="x-IV_mathan" sz="2800"/>
                      <m:t>=</m:t>
                    </m:r>
                    <m:r>
                      <a:rPr lang="x-IV_mathan" sz="2800" i="1"/>
                      <m:t>h</m:t>
                    </m:r>
                    <m:r>
                      <a:rPr lang="x-IV_mathan" sz="2800"/>
                      <m:t>(</m:t>
                    </m:r>
                    <m:r>
                      <a:rPr lang="x-IV_mathan" sz="2800"/>
                      <m:t>𝑥</m:t>
                    </m:r>
                    <m:r>
                      <a:rPr lang="x-IV_mathan" sz="2800"/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/>
                        </m:ctrlPr>
                      </m:naryPr>
                      <m:sub>
                        <m:r>
                          <a:rPr lang="x-IV_mathan" sz="2800"/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/>
                              <m:t>α</m:t>
                            </m:r>
                          </m:e>
                          <m:sub>
                            <m:r>
                              <a:rPr lang="x-IV_mathan" sz="2800"/>
                              <m:t>𝑖</m:t>
                            </m:r>
                          </m:sub>
                        </m:sSub>
                        <m:r>
                          <a:rPr lang="x-IV_mathan" sz="2800"/>
                          <m:t>𝑘</m:t>
                        </m:r>
                        <m:d>
                          <m:dPr>
                            <m:ctrlPr>
                              <a:rPr lang="x-IV_mathan" sz="2800" i="1"/>
                            </m:ctrlPr>
                          </m:dPr>
                          <m:e>
                            <m:r>
                              <a:rPr lang="x-IV_mathan" sz="2800"/>
                              <m:t>𝑥</m:t>
                            </m:r>
                            <m:r>
                              <a:rPr lang="x-IV_mathan" sz="2800"/>
                              <m:t>,</m:t>
                            </m:r>
                            <m:r>
                              <a:rPr lang="x-IV_mathan" sz="2800" i="1"/>
                              <m:t> </m:t>
                            </m:r>
                            <m:sSup>
                              <m:sSupPr>
                                <m:ctrlPr>
                                  <a:rPr lang="x-IV_mathan" sz="2800" i="1"/>
                                </m:ctrlPr>
                              </m:sSupPr>
                              <m:e>
                                <m:r>
                                  <a:rPr lang="x-IV_mathan" sz="2800"/>
                                  <m:t>𝑥</m:t>
                                </m:r>
                              </m:e>
                              <m:sup>
                                <m:r>
                                  <a:rPr lang="x-IV_mathan" sz="2800"/>
                                  <m:t>(</m:t>
                                </m:r>
                                <m:r>
                                  <a:rPr lang="x-IV_mathan" sz="2800"/>
                                  <m:t>𝑖</m:t>
                                </m:r>
                                <m:r>
                                  <a:rPr lang="x-IV_mathan" sz="2800"/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/>
                          <m:t>α</m:t>
                        </m:r>
                      </m:e>
                      <m:sub>
                        <m:r>
                          <a:rPr lang="en-US" sz="2800"/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/>
                          <m:t>α</m:t>
                        </m:r>
                      </m:e>
                      <m:sub>
                        <m:r>
                          <a:rPr lang="en-US" sz="2800"/>
                          <m:t>𝑖</m:t>
                        </m:r>
                      </m:sub>
                    </m:sSub>
                    <m:r>
                      <a:rPr lang="en-US" sz="2800"/>
                      <m:t>=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/>
                          <m:t>𝑦</m:t>
                        </m:r>
                      </m:e>
                      <m:sub>
                        <m:r>
                          <a:rPr lang="en-US" sz="2800"/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/>
                      <m:t>α</m:t>
                    </m:r>
                    <m:r>
                      <a:rPr lang="en-US" sz="2800"/>
                      <m:t>=</m:t>
                    </m:r>
                    <m:r>
                      <a:rPr lang="en-US" sz="2800"/>
                      <m:t>𝑦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423829" cy="2039539"/>
              </a:xfrm>
              <a:blipFill>
                <a:blip r:embed="rId2"/>
                <a:stretch>
                  <a:fillRect l="-1726" t="-5090" r="-1561" b="-10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732116BC-3405-49DD-B9F0-1AE69DBF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86519"/>
            <a:ext cx="4853325" cy="32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34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BDEA6C4-161A-4264-8A15-57F1C945C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86519"/>
            <a:ext cx="4853325" cy="32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441527" cy="2039539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441527" cy="2039539"/>
              </a:xfrm>
              <a:blipFill>
                <a:blip r:embed="rId3"/>
                <a:stretch>
                  <a:fillRect l="-1721" t="-5090" r="-1311" b="-10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93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2D9ECEF7-6A17-4C3D-A5E0-5D7B33B0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7143D9C-E7A0-4CA6-A536-D39FF9E704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453326" cy="2039539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7143D9C-E7A0-4CA6-A536-D39FF9E704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453326" cy="2039539"/>
              </a:xfrm>
              <a:blipFill>
                <a:blip r:embed="rId3"/>
                <a:stretch>
                  <a:fillRect l="-1718" t="-5090" r="-1146" b="-10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408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2D9ECEF7-6A17-4C3D-A5E0-5D7B33B0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  <a:blipFill>
                <a:blip r:embed="rId3"/>
                <a:stretch>
                  <a:fillRect l="-1716" t="-182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4" name="Picture 6">
            <a:extLst>
              <a:ext uri="{FF2B5EF4-FFF2-40B4-BE49-F238E27FC236}">
                <a16:creationId xmlns:a16="http://schemas.microsoft.com/office/drawing/2014/main" id="{62D7DE49-A091-4D4C-9699-8AB5AE7F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8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Cross-Validation</a:t>
            </a:r>
          </a:p>
          <a:p>
            <a:pPr eaLnBrk="1" hangingPunct="1"/>
            <a:r>
              <a:rPr lang="en-US" sz="4267" dirty="0"/>
              <a:t>Nonparametric Regression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2D9ECEF7-6A17-4C3D-A5E0-5D7B33B0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F8962-EBDA-4471-BE07-B8907B1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Regression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</p:spPr>
            <p:txBody>
              <a:bodyPr/>
              <a:lstStyle/>
              <a:p>
                <a:r>
                  <a:rPr lang="en-US" dirty="0"/>
                  <a:t>RBF kernel and corresponding hypothesis function</a:t>
                </a:r>
              </a:p>
              <a:p>
                <a:pPr marL="0" lvl="1" indent="0" fontAlgn="ctr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Prediction?</a:t>
                </a:r>
              </a:p>
              <a:p>
                <a:pPr lvl="1" fontAlgn="ctr"/>
                <a:r>
                  <a:rPr lang="en-US" sz="2800" dirty="0"/>
                  <a:t>Weighted sum of these little windows</a:t>
                </a:r>
              </a:p>
              <a:p>
                <a:pPr lvl="2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x-IV_mathan" sz="280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x-IV_matha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x-IV_matha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x-IV_mathan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x-IV_mathan" sz="2800" dirty="0"/>
              </a:p>
              <a:p>
                <a:pPr lvl="2" fontAlgn="ctr"/>
                <a:r>
                  <a:rPr lang="en-US" sz="2800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be?</a:t>
                </a:r>
              </a:p>
              <a:p>
                <a:pPr lvl="3" fontAlgn="ctr"/>
                <a:r>
                  <a:rPr lang="en-US" sz="2800" dirty="0"/>
                  <a:t>Need to account for points that are          close together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x-IV_mathan" smtClean="0">
                        <a:solidFill>
                          <a:schemeClr val="tx1"/>
                        </a:solidFill>
                      </a:rPr>
                      <m:t>𝛼</m:t>
                    </m:r>
                    <m:r>
                      <a:rPr lang="x-IV_mathan" smtClean="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solidFill>
                                  <a:schemeClr val="tx1"/>
                                </a:solidFill>
                              </a:rPr>
                            </m:ctrlPr>
                          </m:dPr>
                          <m:e>
                            <m:r>
                              <a:rPr lang="x-IV_mathan">
                                <a:solidFill>
                                  <a:schemeClr val="tx1"/>
                                </a:solidFill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x-IV_mathan">
                            <a:solidFill>
                              <a:schemeClr val="tx1"/>
                            </a:solidFill>
                          </a:rPr>
                          <m:t>−1</m:t>
                        </m:r>
                      </m:sup>
                    </m:sSup>
                    <m:r>
                      <a:rPr lang="x-IV_mathan">
                        <a:solidFill>
                          <a:schemeClr val="tx1"/>
                        </a:solidFill>
                      </a:rPr>
                      <m:t>𝑦</m:t>
                    </m:r>
                  </m:oMath>
                </a14:m>
                <a:r>
                  <a:rPr lang="x-IV_mathan" dirty="0">
                    <a:solidFill>
                      <a:schemeClr val="tx1"/>
                    </a:solidFill>
                  </a:rPr>
                  <a:t> 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</a:rPr>
                      <m:t>𝛼</m:t>
                    </m:r>
                    <m:r>
                      <a:rPr lang="x-IV_mathan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solidFill>
                                  <a:schemeClr val="tx1"/>
                                </a:solidFill>
                              </a:rPr>
                            </m:ctrlPr>
                          </m:dPr>
                          <m:e>
                            <m:r>
                              <a:rPr lang="x-IV_mathan">
                                <a:solidFill>
                                  <a:schemeClr val="tx1"/>
                                </a:solidFill>
                              </a:rPr>
                              <m:t>𝐾</m:t>
                            </m:r>
                            <m:r>
                              <a:rPr lang="x-IV_mathan">
                                <a:solidFill>
                                  <a:schemeClr val="tx1"/>
                                </a:solidFill>
                              </a:rPr>
                              <m:t>+</m:t>
                            </m:r>
                            <m:r>
                              <a:rPr lang="x-IV_mathan">
                                <a:solidFill>
                                  <a:schemeClr val="tx1"/>
                                </a:solidFill>
                              </a:rPr>
                              <m:t>𝜆</m:t>
                            </m:r>
                            <m:r>
                              <a:rPr lang="x-IV_mathan">
                                <a:solidFill>
                                  <a:schemeClr val="tx1"/>
                                </a:solidFill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lang="x-IV_mathan">
                            <a:solidFill>
                              <a:schemeClr val="tx1"/>
                            </a:solidFill>
                          </a:rPr>
                          <m:t>−1</m:t>
                        </m:r>
                      </m:sup>
                    </m:sSup>
                    <m:r>
                      <a:rPr lang="x-IV_mathan">
                        <a:solidFill>
                          <a:schemeClr val="tx1"/>
                        </a:solidFill>
                      </a:rPr>
                      <m:t>𝑦</m:t>
                    </m:r>
                  </m:oMath>
                </a14:m>
                <a:endParaRPr lang="x-IV_mathan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chemeClr val="tx1"/>
                    </a:solidFill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</a:rPr>
                          <m:t>𝐾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</a:rPr>
                          <m:t>𝑖𝑗</m:t>
                        </m:r>
                      </m:sub>
                    </m:sSub>
                    <m:r>
                      <a:rPr lang="en-US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en-US">
                        <a:solidFill>
                          <a:schemeClr val="tx1"/>
                        </a:solidFill>
                      </a:rPr>
                      <m:t>𝑘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>
                            <a:solidFill>
                              <a:schemeClr val="tx1"/>
                            </a:solidFill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chemeClr val="tx1"/>
                                </a:solidFill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chemeClr val="tx1"/>
                    </a:solidFill>
                  </a:rPr>
                  <a:t>	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small to help inversion</a:t>
                </a:r>
              </a:p>
              <a:p>
                <a:pPr lvl="3" fontAlgn="ctr"/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7426D-2FF5-401D-ABAA-A5643DFF3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95480"/>
                <a:ext cx="7465124" cy="5671080"/>
              </a:xfrm>
              <a:blipFill>
                <a:blip r:embed="rId3"/>
                <a:stretch>
                  <a:fillRect l="-1716" t="-1828" r="-98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4" name="Picture 6">
            <a:extLst>
              <a:ext uri="{FF2B5EF4-FFF2-40B4-BE49-F238E27FC236}">
                <a16:creationId xmlns:a16="http://schemas.microsoft.com/office/drawing/2014/main" id="{62D7DE49-A091-4D4C-9699-8AB5AE7FD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74" y="3428999"/>
            <a:ext cx="4939604" cy="32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86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Kernelized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768A-6F85-4DC5-A862-D7F0C7C6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3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Polynomial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768A-6F85-4DC5-A862-D7F0C7C6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543901" cy="2039539"/>
          </a:xfrm>
        </p:spPr>
        <p:txBody>
          <a:bodyPr/>
          <a:lstStyle/>
          <a:p>
            <a:pPr fontAlgn="ctr"/>
            <a:r>
              <a:rPr lang="en-US" dirty="0"/>
              <a:t>Polynomial feature function</a:t>
            </a:r>
          </a:p>
          <a:p>
            <a:pPr lvl="1" fontAlgn="ctr"/>
            <a:endParaRPr lang="x-IV_mathan" dirty="0"/>
          </a:p>
          <a:p>
            <a:pPr fontAlgn="ctr"/>
            <a:endParaRPr lang="" dirty="0"/>
          </a:p>
          <a:p>
            <a:pPr fontAlgn="ctr"/>
            <a:r>
              <a:rPr lang="en-US" dirty="0"/>
              <a:t>Least squares formulation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Least squares solution</a:t>
            </a:r>
          </a:p>
          <a:p>
            <a:pPr lvl="1" fontAlgn="ctr"/>
            <a:endParaRPr lang="x-IV_matha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86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Polynomial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2039539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Polynomial feature function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/>
                      <m:t>𝑥</m:t>
                    </m:r>
                    <m:r>
                      <a:rPr lang="x-IV_mathan"/>
                      <m:t>→</m:t>
                    </m:r>
                    <m:r>
                      <a:rPr lang="x-IV_mathan"/>
                      <m:t>𝜙</m:t>
                    </m:r>
                    <m:d>
                      <m:dPr>
                        <m:ctrlPr>
                          <a:rPr lang="x-IV_mathan" i="1"/>
                        </m:ctrlPr>
                      </m:dPr>
                      <m:e>
                        <m:r>
                          <a:rPr lang="x-IV_mathan"/>
                          <m:t>𝑥</m:t>
                        </m:r>
                      </m:e>
                    </m:d>
                    <m:r>
                      <a:rPr lang="x-IV_mathan"/>
                      <m:t>=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x-IV_mathan" i="1"/>
                            </m:ctrlPr>
                          </m:dPr>
                          <m:e>
                            <m:r>
                              <a:rPr lang="x-IV_mathan"/>
                              <m:t>1,</m:t>
                            </m:r>
                            <m:r>
                              <a:rPr lang="x-IV_mathan" i="1"/>
                              <m:t> </m:t>
                            </m:r>
                            <m:r>
                              <a:rPr lang="x-IV_mathan"/>
                              <m:t>𝑥</m:t>
                            </m:r>
                            <m:r>
                              <a:rPr lang="x-IV_mathan"/>
                              <m:t>,</m:t>
                            </m:r>
                            <m:r>
                              <a:rPr lang="x-IV_mathan" i="1"/>
                              <m:t> </m:t>
                            </m:r>
                            <m:sSup>
                              <m:sSupPr>
                                <m:ctrlPr>
                                  <a:rPr lang="x-IV_mathan" i="1"/>
                                </m:ctrlPr>
                              </m:sSupPr>
                              <m:e>
                                <m:r>
                                  <a:rPr lang="x-IV_mathan"/>
                                  <m:t>𝑥</m:t>
                                </m:r>
                              </m:e>
                              <m:sup>
                                <m:r>
                                  <a:rPr lang="x-IV_mathan"/>
                                  <m:t>2</m:t>
                                </m:r>
                              </m:sup>
                            </m:sSup>
                            <m:r>
                              <a:rPr lang="x-IV_mathan"/>
                              <m:t>,</m:t>
                            </m:r>
                            <m:r>
                              <a:rPr lang="x-IV_mathan" i="1"/>
                              <m:t> </m:t>
                            </m:r>
                            <m:sSup>
                              <m:sSupPr>
                                <m:ctrlPr>
                                  <a:rPr lang="x-IV_mathan" i="1"/>
                                </m:ctrlPr>
                              </m:sSupPr>
                              <m:e>
                                <m:r>
                                  <a:rPr lang="x-IV_mathan"/>
                                  <m:t>𝑥</m:t>
                                </m:r>
                              </m:e>
                              <m:sup>
                                <m:r>
                                  <a:rPr lang="x-IV_mathan"/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x-IV_mathan"/>
                          <m:t>𝑇</m:t>
                        </m:r>
                      </m:sup>
                    </m:sSup>
                  </m:oMath>
                </a14:m>
                <a:endParaRPr lang="x-IV_mathan" dirty="0"/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/>
                      <m:t>𝑋</m:t>
                    </m:r>
                    <m:r>
                      <a:rPr lang="x-IV_mathan"/>
                      <m:t>→</m:t>
                    </m:r>
                    <m:r>
                      <m:rPr>
                        <m:sty m:val="p"/>
                      </m:rPr>
                      <a:rPr lang="x-IV_mathan"/>
                      <m:t>Φ</m:t>
                    </m:r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Least squares formulation</a:t>
                </a:r>
              </a:p>
              <a:p>
                <a:pPr lvl="1" fontAlgn="ctr"/>
                <a14:m>
                  <m:oMath xmlns:m="http://schemas.openxmlformats.org/officeDocument/2006/math">
                    <m:func>
                      <m:funcPr>
                        <m:ctrlPr>
                          <a:rPr lang="x-IV_mathan" i="1"/>
                        </m:ctrlPr>
                      </m:funcPr>
                      <m:fName>
                        <m:limLow>
                          <m:limLowPr>
                            <m:ctrlPr>
                              <a:rPr lang="x-IV_mathan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x-IV_mathan"/>
                              <m:t>min</m:t>
                            </m:r>
                          </m:e>
                          <m:lim>
                            <m:r>
                              <a:rPr lang="x-IV_mathan"/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x-IV_mathan"/>
                          <m:t>‖</m:t>
                        </m:r>
                        <m:r>
                          <a:rPr lang="x-IV_mathan"/>
                          <m:t>𝑦</m:t>
                        </m:r>
                        <m:r>
                          <a:rPr lang="x-IV_mathan"/>
                          <m:t>−</m:t>
                        </m:r>
                        <m:sSubSup>
                          <m:sSubSupPr>
                            <m:ctrlPr>
                              <a:rPr lang="x-IV_mathan" i="1"/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x-IV_mathan" i="1"/>
                                </m:ctrlPr>
                              </m:dPr>
                              <m:e>
                                <m:r>
                                  <a:rPr lang="x-IV_mathan"/>
                                  <m:t>​</m:t>
                                </m:r>
                                <m:r>
                                  <m:rPr>
                                    <m:sty m:val="p"/>
                                  </m:rPr>
                                  <a:rPr lang="x-IV_mathan"/>
                                  <m:t>Φ</m:t>
                                </m:r>
                                <m:r>
                                  <a:rPr lang="x-IV_mathan"/>
                                  <m:t>𝑤</m:t>
                                </m:r>
                              </m:e>
                            </m:d>
                          </m:e>
                          <m:sub>
                            <m:r>
                              <a:rPr lang="x-IV_mathan"/>
                              <m:t>2</m:t>
                            </m:r>
                          </m:sub>
                          <m:sup>
                            <m:r>
                              <a:rPr lang="x-IV_mathan"/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Least squares solution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/>
                      <m:t>𝑤</m:t>
                    </m:r>
                    <m:r>
                      <a:rPr lang="x-IV_mathan"/>
                      <m:t>=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d>
                          <m:dPr>
                            <m:ctrlPr>
                              <a:rPr lang="x-IV_mathan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/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/>
                                  <m:t>Φ</m:t>
                                </m:r>
                              </m:e>
                              <m:sup>
                                <m:r>
                                  <a:rPr lang="x-IV_mathan"/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x-IV_mathan"/>
                              <m:t>Φ</m:t>
                            </m:r>
                          </m:e>
                        </m:d>
                      </m:e>
                      <m:sup>
                        <m:r>
                          <a:rPr lang="x-IV_mathan"/>
                          <m:t>−1</m:t>
                        </m:r>
                      </m:sup>
                    </m:sSup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x-IV_mathan"/>
                          <m:t>Φ</m:t>
                        </m:r>
                      </m:e>
                      <m:sup>
                        <m:r>
                          <a:rPr lang="x-IV_mathan"/>
                          <m:t>𝑇</m:t>
                        </m:r>
                      </m:sup>
                    </m:sSup>
                    <m:r>
                      <a:rPr lang="x-IV_mathan"/>
                      <m:t>𝑦</m:t>
                    </m:r>
                  </m:oMath>
                </a14:m>
                <a:endParaRPr lang="x-IV_mathan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2039539"/>
              </a:xfrm>
              <a:blipFill>
                <a:blip r:embed="rId2"/>
                <a:stretch>
                  <a:fillRect l="-2310" t="-4790" b="-6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EC33FE5-515E-4544-9314-155FDFA67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3629" y="2575970"/>
                <a:ext cx="5543901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/>
                  <a:t>Plus L2 regularization</a:t>
                </a:r>
              </a:p>
              <a:p>
                <a:pPr lvl="1" fontAlgn="ctr"/>
                <a14:m>
                  <m:oMath xmlns:m="http://schemas.openxmlformats.org/officeDocument/2006/math">
                    <m:func>
                      <m:funcPr>
                        <m:ctrlPr>
                          <a:rPr lang="x-IV_mathan" i="1"/>
                        </m:ctrlPr>
                      </m:funcPr>
                      <m:fName>
                        <m:limLow>
                          <m:limLowPr>
                            <m:ctrlPr>
                              <a:rPr lang="x-IV_mathan" i="1"/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x-IV_mathan"/>
                              <m:t>min</m:t>
                            </m:r>
                          </m:e>
                          <m:lim>
                            <m:r>
                              <a:rPr lang="x-IV_mathan"/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x-IV_mathan"/>
                          <m:t>‖</m:t>
                        </m:r>
                        <m:r>
                          <a:rPr lang="x-IV_mathan"/>
                          <m:t>𝑦</m:t>
                        </m:r>
                        <m:r>
                          <a:rPr lang="x-IV_mathan"/>
                          <m:t>−</m:t>
                        </m:r>
                        <m:sSubSup>
                          <m:sSubSupPr>
                            <m:ctrlPr>
                              <a:rPr lang="x-IV_mathan" i="1"/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x-IV_mathan" i="1"/>
                                </m:ctrlPr>
                              </m:dPr>
                              <m:e>
                                <m:r>
                                  <a:rPr lang="x-IV_mathan"/>
                                  <m:t>​</m:t>
                                </m:r>
                                <m:r>
                                  <m:rPr>
                                    <m:sty m:val="p"/>
                                  </m:rPr>
                                  <a:rPr lang="x-IV_mathan"/>
                                  <m:t>Φ</m:t>
                                </m:r>
                                <m:r>
                                  <a:rPr lang="x-IV_mathan"/>
                                  <m:t>𝑤</m:t>
                                </m:r>
                              </m:e>
                            </m:d>
                          </m:e>
                          <m:sub>
                            <m:r>
                              <a:rPr lang="x-IV_mathan"/>
                              <m:t>2</m:t>
                            </m:r>
                          </m:sub>
                          <m:sup>
                            <m:r>
                              <a:rPr lang="x-IV_mathan"/>
                              <m:t>2</m:t>
                            </m:r>
                          </m:sup>
                        </m:sSubSup>
                      </m:e>
                    </m:func>
                    <m:r>
                      <a:rPr lang="x-IV_mathan"/>
                      <m:t>+</m:t>
                    </m:r>
                    <m:r>
                      <a:rPr lang="x-IV_mathan"/>
                      <m:t>𝜆</m:t>
                    </m:r>
                    <m:sSubSup>
                      <m:sSubSupPr>
                        <m:ctrlPr>
                          <a:rPr lang="x-IV_mathan" i="1"/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i="1"/>
                            </m:ctrlPr>
                          </m:dPr>
                          <m:e>
                            <m:r>
                              <a:rPr lang="x-IV_mathan"/>
                              <m:t>𝑤</m:t>
                            </m:r>
                          </m:e>
                        </m:d>
                      </m:e>
                      <m:sub>
                        <m:r>
                          <a:rPr lang="x-IV_mathan"/>
                          <m:t>2</m:t>
                        </m:r>
                      </m:sub>
                      <m:sup>
                        <m:r>
                          <a:rPr lang="x-IV_mathan"/>
                          <m:t>2</m:t>
                        </m:r>
                      </m:sup>
                    </m:sSubSup>
                  </m:oMath>
                </a14:m>
                <a:endParaRPr lang="x-IV_mathan" dirty="0"/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/>
                      <m:t>𝑤</m:t>
                    </m:r>
                    <m:r>
                      <a:rPr lang="x-IV_mathan"/>
                      <m:t>=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d>
                          <m:dPr>
                            <m:ctrlPr>
                              <a:rPr lang="x-IV_mathan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/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/>
                                  <m:t>Φ</m:t>
                                </m:r>
                              </m:e>
                              <m:sup>
                                <m:r>
                                  <a:rPr lang="x-IV_mathan"/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x-IV_mathan"/>
                              <m:t>Φ</m:t>
                            </m:r>
                            <m:r>
                              <a:rPr lang="x-IV_mathan"/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/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/>
                          <m:t>−1</m:t>
                        </m:r>
                      </m:sup>
                    </m:sSup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x-IV_mathan"/>
                          <m:t>Φ</m:t>
                        </m:r>
                      </m:e>
                      <m:sup>
                        <m:r>
                          <a:rPr lang="x-IV_mathan"/>
                          <m:t>𝑇</m:t>
                        </m:r>
                      </m:sup>
                    </m:sSup>
                    <m:r>
                      <a:rPr lang="x-IV_mathan"/>
                      <m:t>𝑦</m:t>
                    </m:r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Can rewrite as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/>
                      <m:t>𝑤</m:t>
                    </m:r>
                    <m:r>
                      <a:rPr lang="x-IV_mathan"/>
                      <m:t>=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sSup>
                          <m:sSupPr>
                            <m:ctrlPr>
                              <a:rPr lang="x-IV_mathan" i="1"/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x-IV_mathan"/>
                              <m:t>Φ</m:t>
                            </m:r>
                          </m:e>
                          <m:sup>
                            <m:r>
                              <a:rPr lang="x-IV_mathan"/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x-IV_mathan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x-IV_mathan"/>
                              <m:t>Φ</m:t>
                            </m:r>
                            <m:sSup>
                              <m:sSupPr>
                                <m:ctrlPr>
                                  <a:rPr lang="x-IV_mathan" i="1"/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/>
                                  <m:t>Φ</m:t>
                                </m:r>
                              </m:e>
                              <m:sup>
                                <m:r>
                                  <a:rPr lang="x-IV_mathan"/>
                                  <m:t>𝑇</m:t>
                                </m:r>
                              </m:sup>
                            </m:sSup>
                            <m:r>
                              <a:rPr lang="x-IV_mathan"/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/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/>
                          <m:t>−1</m:t>
                        </m:r>
                      </m:sup>
                    </m:sSup>
                    <m:r>
                      <a:rPr lang="x-IV_mathan"/>
                      <m:t>𝑦</m:t>
                    </m:r>
                  </m:oMath>
                </a14:m>
                <a:endParaRPr lang="x-IV_mathan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EC33FE5-515E-4544-9314-155FDFA6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29" y="2575970"/>
                <a:ext cx="5543901" cy="2039539"/>
              </a:xfrm>
              <a:prstGeom prst="rect">
                <a:avLst/>
              </a:prstGeom>
              <a:blipFill>
                <a:blip r:embed="rId3"/>
                <a:stretch>
                  <a:fillRect l="-2198" t="-4790" b="-2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29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902A-B6E3-4C7F-A40D-559B7184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Kernelized Linear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68185" cy="2039539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L2 regularized linear regression (with feature function)</a:t>
                </a:r>
              </a:p>
              <a:p>
                <a:pPr lvl="1" fontAlgn="ctr"/>
                <a14:m>
                  <m:oMath xmlns:m="http://schemas.openxmlformats.org/officeDocument/2006/math">
                    <m:func>
                      <m:func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x-IV_mathan">
                        <a:latin typeface="Cambria Math" panose="02040503050406030204" pitchFamily="18" charset="0"/>
                      </a:rPr>
                      <m:t>+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x-IV_mathan" dirty="0"/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𝑤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x-IV_mathan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x-IV_mathan" dirty="0"/>
              </a:p>
              <a:p>
                <a:pPr fontAlgn="ctr"/>
                <a:r>
                  <a:rPr lang="en-US" dirty="0"/>
                  <a:t>Can rewrite as</a:t>
                </a:r>
              </a:p>
              <a:p>
                <a:pPr lvl="1"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𝑤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Φ</m:t>
                            </m:r>
                            <m:sSup>
                              <m:sSupPr>
                                <m:ctrlPr>
                                  <a:rPr lang="x-IV_matha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x-IV_mathan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>
                                <a:latin typeface="Cambria Math" panose="02040503050406030204" pitchFamily="18" charset="0"/>
                              </a:rPr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x-IV_mathan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 fontAlgn="ctr"/>
                <a:endParaRPr lang="en-US" dirty="0"/>
              </a:p>
              <a:p>
                <a:pPr marL="0" lvl="1" indent="0" fontAlgn="ctr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Prediction</a:t>
                </a:r>
              </a:p>
              <a:p>
                <a:pPr lvl="1" font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x-IV_matha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x-IV_matha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x-IV_matha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x-IV_mathan" sz="28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768A-6F85-4DC5-A862-D7F0C7C6D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68185" cy="2039539"/>
              </a:xfrm>
              <a:blipFill>
                <a:blip r:embed="rId2"/>
                <a:stretch>
                  <a:fillRect l="-1212" t="-8683" b="-8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76A11B8-6BF0-4FFD-8BEB-C485FB66A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2031" y="2575970"/>
                <a:ext cx="4425499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/>
                  <a:t>Let</a:t>
                </a:r>
              </a:p>
              <a:p>
                <a:pPr marL="0" lvl="1" indent="0" font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x-IV_mathan"/>
                      <m:t>=</m:t>
                    </m:r>
                    <m:sSup>
                      <m:sSupPr>
                        <m:ctrlPr>
                          <a:rPr lang="x-IV_mathan" i="1"/>
                        </m:ctrlPr>
                      </m:sSupPr>
                      <m:e>
                        <m:d>
                          <m:dPr>
                            <m:ctrlPr>
                              <a:rPr lang="x-IV_mathan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x-IV_mathan"/>
                              <m:t>Φ</m:t>
                            </m:r>
                            <m:sSup>
                              <m:sSupPr>
                                <m:ctrlPr>
                                  <a:rPr lang="x-IV_mathan" i="1"/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x-IV_mathan"/>
                                  <m:t>Φ</m:t>
                                </m:r>
                              </m:e>
                              <m:sup>
                                <m:r>
                                  <a:rPr lang="x-IV_mathan"/>
                                  <m:t>𝑇</m:t>
                                </m:r>
                              </m:sup>
                            </m:sSup>
                            <m:r>
                              <a:rPr lang="x-IV_mathan"/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x-IV_mathan"/>
                              <m:t>λI</m:t>
                            </m:r>
                          </m:e>
                        </m:d>
                      </m:e>
                      <m:sup>
                        <m:r>
                          <a:rPr lang="x-IV_mathan"/>
                          <m:t>−1</m:t>
                        </m:r>
                      </m:sup>
                    </m:sSup>
                    <m:r>
                      <a:rPr lang="x-IV_mathan" b="1" i="1"/>
                      <m:t>𝐲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76A11B8-6BF0-4FFD-8BEB-C485FB66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031" y="2575970"/>
                <a:ext cx="4425499" cy="2039539"/>
              </a:xfrm>
              <a:prstGeom prst="rect">
                <a:avLst/>
              </a:prstGeom>
              <a:blipFill>
                <a:blip r:embed="rId3"/>
                <a:stretch>
                  <a:fillRect l="-2893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C5AA-DECB-49CC-B56A-4AEE36B1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90E7-8ECA-4BE3-92BD-4B639E8D2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Why do we need validation?</a:t>
            </a:r>
          </a:p>
          <a:p>
            <a:pPr lvl="1" fontAlgn="ctr"/>
            <a:r>
              <a:rPr lang="en-US" dirty="0"/>
              <a:t>Choose hyperparameters</a:t>
            </a:r>
          </a:p>
          <a:p>
            <a:pPr lvl="1" fontAlgn="ctr"/>
            <a:r>
              <a:rPr lang="en-US" dirty="0"/>
              <a:t>Choose technique</a:t>
            </a:r>
          </a:p>
          <a:p>
            <a:pPr lvl="1" fontAlgn="ctr"/>
            <a:r>
              <a:rPr lang="en-US" dirty="0"/>
              <a:t>Help make any choices beyond our parameters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But now, we have another choice to make!</a:t>
            </a:r>
          </a:p>
          <a:p>
            <a:pPr lvl="1" fontAlgn="ctr"/>
            <a:r>
              <a:rPr lang="en-US" dirty="0"/>
              <a:t>How do we split training and validation?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Trade-offs</a:t>
            </a:r>
          </a:p>
          <a:p>
            <a:pPr lvl="1" fontAlgn="ctr"/>
            <a:r>
              <a:rPr lang="en-US" dirty="0"/>
              <a:t>More held-out data, better meaning behind validation numbers</a:t>
            </a:r>
          </a:p>
          <a:p>
            <a:pPr lvl="1" fontAlgn="ctr"/>
            <a:r>
              <a:rPr lang="en-US" dirty="0"/>
              <a:t>More held-out data, less data to train 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1143001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>
                <a:solidFill>
                  <a:srgbClr val="C00000"/>
                </a:solidFill>
                <a:latin typeface="Comic Sans MS" pitchFamily="66" charset="0"/>
              </a:rPr>
              <a:t>K-fold cross-validation</a:t>
            </a:r>
          </a:p>
          <a:p>
            <a:pPr marL="342900" indent="-342900"/>
            <a:endParaRPr lang="en-US" sz="10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Create K-fold partition of the dataset.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Do K runs: train using K-1 partitions and calculate validation error on remaining partition (rotating validation partition on each run).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     Report average validation error</a:t>
            </a:r>
          </a:p>
          <a:p>
            <a:pPr marL="342900" indent="-34290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54920" y="3810000"/>
            <a:ext cx="7660681" cy="2971800"/>
            <a:chOff x="1330919" y="3657600"/>
            <a:chExt cx="7660681" cy="2971800"/>
          </a:xfrm>
        </p:grpSpPr>
        <p:sp>
          <p:nvSpPr>
            <p:cNvPr id="19" name="TextBox 18"/>
            <p:cNvSpPr txBox="1"/>
            <p:nvPr/>
          </p:nvSpPr>
          <p:spPr>
            <a:xfrm>
              <a:off x="7885913" y="3657600"/>
              <a:ext cx="1105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validation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330919" y="3657600"/>
              <a:ext cx="6593881" cy="2971800"/>
              <a:chOff x="1330919" y="3657600"/>
              <a:chExt cx="6593881" cy="2971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79806" y="4454104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06460" y="4428226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34125" y="43434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Run 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34125" y="495300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Run 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30919" y="6183868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Run K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477000" y="3657600"/>
                <a:ext cx="1524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772400" y="3657600"/>
                <a:ext cx="152400" cy="4572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29400" y="3657600"/>
                <a:ext cx="906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training</a:t>
                </a:r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33600" y="3657600"/>
                <a:ext cx="4124325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239774" y="6019800"/>
                <a:ext cx="27432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9E83023-01F6-417C-989C-E1EC025C922E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21090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7970" y="1447801"/>
            <a:ext cx="83352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>
                <a:solidFill>
                  <a:srgbClr val="C00000"/>
                </a:solidFill>
                <a:latin typeface="Comic Sans MS" pitchFamily="66" charset="0"/>
              </a:rPr>
              <a:t>Leave-one-out (LOO) cross-validation</a:t>
            </a:r>
          </a:p>
          <a:p>
            <a:pPr marL="342900" indent="-342900"/>
            <a:r>
              <a:rPr lang="en-US" sz="1000" dirty="0">
                <a:solidFill>
                  <a:prstClr val="black"/>
                </a:solidFill>
                <a:latin typeface="Calibri"/>
              </a:rPr>
              <a:t>	</a:t>
            </a:r>
            <a:endParaRPr lang="en-US" sz="10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Special case of K-fold with K=N partitions 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Equivalently, train on N-1 samples and validate on only one sample per run for N runs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364" y="3581400"/>
            <a:ext cx="48672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338870" y="5832896"/>
            <a:ext cx="27432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8126" y="4191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8126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4920" y="61838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01000" y="32766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6400" y="32766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32766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training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09914" y="32766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9D773-6BA9-4EF8-AC5B-752FF619A0ED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414054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186" y="1339097"/>
            <a:ext cx="86304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>
                <a:solidFill>
                  <a:srgbClr val="C00000"/>
                </a:solidFill>
                <a:latin typeface="Comic Sans MS" pitchFamily="66" charset="0"/>
              </a:rPr>
              <a:t>Random </a:t>
            </a:r>
            <a:r>
              <a:rPr lang="en-US" sz="2400" u="sng" dirty="0" err="1">
                <a:solidFill>
                  <a:srgbClr val="C00000"/>
                </a:solidFill>
                <a:latin typeface="Comic Sans MS" pitchFamily="66" charset="0"/>
              </a:rPr>
              <a:t>subsampling</a:t>
            </a:r>
            <a:endParaRPr lang="en-US" sz="24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endParaRPr lang="en-US" sz="10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Randomly subsample a fixed fraction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αN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(0&lt;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α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&lt;1)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of the dataset for validation.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Compute validation error with remaining data as training data.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	Repeat K times</a:t>
            </a:r>
          </a:p>
          <a:p>
            <a:pPr marL="342900" indent="-342900"/>
            <a:r>
              <a:rPr lang="en-US" sz="2400" dirty="0">
                <a:solidFill>
                  <a:prstClr val="black"/>
                </a:solidFill>
                <a:latin typeface="Calibri"/>
              </a:rPr>
              <a:t>     Report average validation error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980" y="3933826"/>
            <a:ext cx="50577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003806" y="4682704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30460" y="4656826"/>
            <a:ext cx="2743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755" y="472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8755" y="54218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8755" y="62600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Run 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01000" y="3505200"/>
            <a:ext cx="152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96400" y="3505200"/>
            <a:ext cx="152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3505200"/>
            <a:ext cx="90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training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09914" y="3505200"/>
            <a:ext cx="11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3DD564-B780-4CD2-9790-1D5D43963577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84651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8534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Issues in Cross-validation</a:t>
            </a: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152400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/>
              </a:rPr>
              <a:t>TexPoint fonts used in EMF. </a:t>
            </a:r>
          </a:p>
          <a:p>
            <a:r>
              <a:rPr lang="en-US">
                <a:solidFill>
                  <a:prstClr val="black"/>
                </a:solidFill>
                <a:latin typeface="Calibri"/>
              </a:rPr>
              <a:t>Read the TexPoint manual before you delete this box.: </a:t>
            </a:r>
            <a:r>
              <a:rPr lang="en-US">
                <a:solidFill>
                  <a:prstClr val="black"/>
                </a:solidFill>
                <a:latin typeface="CMMI10"/>
              </a:rPr>
              <a:t>A</a:t>
            </a:r>
            <a:r>
              <a:rPr lang="en-US">
                <a:solidFill>
                  <a:prstClr val="black"/>
                </a:solidFill>
                <a:latin typeface="CMR10"/>
              </a:rPr>
              <a:t>A</a:t>
            </a:r>
            <a:r>
              <a:rPr lang="en-US">
                <a:solidFill>
                  <a:prstClr val="black"/>
                </a:solidFill>
                <a:latin typeface="CMMI7"/>
              </a:rPr>
              <a:t>A</a:t>
            </a:r>
            <a:r>
              <a:rPr lang="en-US">
                <a:solidFill>
                  <a:prstClr val="black"/>
                </a:solidFill>
                <a:latin typeface="CMSY7"/>
              </a:rPr>
              <a:t>A</a:t>
            </a:r>
            <a:r>
              <a:rPr lang="en-US">
                <a:solidFill>
                  <a:prstClr val="black"/>
                </a:solidFill>
                <a:latin typeface="CMSY10ORIG"/>
              </a:rPr>
              <a:t>A</a:t>
            </a:r>
            <a:r>
              <a:rPr lang="en-US">
                <a:solidFill>
                  <a:prstClr val="black"/>
                </a:solidFill>
                <a:latin typeface="CMR7"/>
              </a:rPr>
              <a:t>A</a:t>
            </a:r>
            <a:r>
              <a:rPr lang="en-US">
                <a:solidFill>
                  <a:prstClr val="black"/>
                </a:solidFill>
                <a:latin typeface="CMEX10"/>
              </a:rPr>
              <a:t>A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1371601"/>
            <a:ext cx="9067800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How to decide the values for </a:t>
            </a:r>
            <a:r>
              <a:rPr lang="en-US" sz="2400" i="1" dirty="0">
                <a:solidFill>
                  <a:srgbClr val="C00000"/>
                </a:solidFill>
                <a:latin typeface="Comic Sans MS" pitchFamily="66" charset="0"/>
              </a:rPr>
              <a:t>K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and </a:t>
            </a:r>
            <a:r>
              <a:rPr lang="en-US" sz="2400" i="1" dirty="0">
                <a:solidFill>
                  <a:srgbClr val="C00000"/>
                </a:solidFill>
                <a:latin typeface="Comic Sans MS" pitchFamily="66" charset="0"/>
              </a:rPr>
              <a:t>α </a:t>
            </a:r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  <a:p>
            <a:endParaRPr lang="en-US" sz="10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    Large K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+ Validation error can approximate test error well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- Observed validation error will be unstable (few validation pts)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- The computational time will be very large as well (many 	  	experiments)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Small K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+ The # experiments and, therefore, computation time are 	reduced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+ Observed validation error will be stable (many validation pts)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	- Validation error cannot approximate test error well</a:t>
            </a:r>
          </a:p>
          <a:p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Common choice: K = 10,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= 0.1 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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A64CD-5C4D-4F08-9233-A4F36BD49658}"/>
              </a:ext>
            </a:extLst>
          </p:cNvPr>
          <p:cNvSpPr txBox="1"/>
          <p:nvPr/>
        </p:nvSpPr>
        <p:spPr>
          <a:xfrm>
            <a:off x="8676584" y="6400800"/>
            <a:ext cx="337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Aarti Singh</a:t>
            </a:r>
          </a:p>
        </p:txBody>
      </p:sp>
    </p:spTree>
    <p:extLst>
      <p:ext uri="{BB962C8B-B14F-4D97-AF65-F5344CB8AC3E}">
        <p14:creationId xmlns:p14="http://schemas.microsoft.com/office/powerpoint/2010/main" val="30049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7320-C807-4BED-BDCD-85D50AB7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43AF3-B621-485D-9AEE-C2B6B9B0A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644876" cy="2039539"/>
          </a:xfrm>
        </p:spPr>
        <p:txBody>
          <a:bodyPr/>
          <a:lstStyle/>
          <a:p>
            <a:pPr fontAlgn="ctr"/>
            <a:r>
              <a:rPr lang="en-US" dirty="0"/>
              <a:t>Say you are choosing amongst 10 values of lambda, and you want to do K=10 fold cross-validation.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How many times do I have to train my model?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20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100</a:t>
            </a:r>
          </a:p>
          <a:p>
            <a:pPr marL="457200" lvl="1" indent="-457200" fontAlgn="ctr">
              <a:buFont typeface="+mj-lt"/>
              <a:buAutoNum type="alphaUcPeriod"/>
            </a:pPr>
            <a:r>
              <a:rPr lang="en-US" sz="2800" dirty="0"/>
              <a:t>10</a:t>
            </a:r>
            <a:r>
              <a:rPr lang="en-US" sz="2800" baseline="30000" dirty="0"/>
              <a:t>10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9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20034</TotalTime>
  <Words>1299</Words>
  <Application>Microsoft Office PowerPoint</Application>
  <PresentationFormat>Widescreen</PresentationFormat>
  <Paragraphs>276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CMMI7</vt:lpstr>
      <vt:lpstr>Symbol</vt:lpstr>
      <vt:lpstr>Arial</vt:lpstr>
      <vt:lpstr>CMR7</vt:lpstr>
      <vt:lpstr>CMSY10ORIG</vt:lpstr>
      <vt:lpstr>CMMI10</vt:lpstr>
      <vt:lpstr>Wingdings</vt:lpstr>
      <vt:lpstr>Cambria Math</vt:lpstr>
      <vt:lpstr>Calibri Light</vt:lpstr>
      <vt:lpstr>CMR10</vt:lpstr>
      <vt:lpstr>Comic Sans MS</vt:lpstr>
      <vt:lpstr>CMSY7</vt:lpstr>
      <vt:lpstr>Calibri</vt:lpstr>
      <vt:lpstr>CMEX10</vt:lpstr>
      <vt:lpstr>Office Theme</vt:lpstr>
      <vt:lpstr>2_Office Theme</vt:lpstr>
      <vt:lpstr>3_Office Theme</vt:lpstr>
      <vt:lpstr>Announcements</vt:lpstr>
      <vt:lpstr>Announcements</vt:lpstr>
      <vt:lpstr>Introduction to  Machine Learning</vt:lpstr>
      <vt:lpstr>Validation</vt:lpstr>
      <vt:lpstr>Cross-validation</vt:lpstr>
      <vt:lpstr>Cross-validation</vt:lpstr>
      <vt:lpstr>Cross-validation</vt:lpstr>
      <vt:lpstr>Practical Issues in Cross-validation</vt:lpstr>
      <vt:lpstr>Piazza Poll 1</vt:lpstr>
      <vt:lpstr>Nonparametric Regression</vt:lpstr>
      <vt:lpstr>Reminder: Parametric models</vt:lpstr>
      <vt:lpstr>Reminder: Nonparametric models</vt:lpstr>
      <vt:lpstr>Piazza Poll 2</vt:lpstr>
      <vt:lpstr>Piazza Poll 2</vt:lpstr>
      <vt:lpstr>Nonparametric Regression</vt:lpstr>
      <vt:lpstr>Dyadic decision trees  (split on mid-points of features)</vt:lpstr>
      <vt:lpstr>How to assign label to each leaf</vt:lpstr>
      <vt:lpstr>Nonparametric Regression</vt:lpstr>
      <vt:lpstr>Nonparametric Regression</vt:lpstr>
      <vt:lpstr>Nonparametric Regression</vt:lpstr>
      <vt:lpstr>Nonparametric Regression</vt:lpstr>
      <vt:lpstr>Nonparametric Regression</vt:lpstr>
      <vt:lpstr>Nonparametric Regression</vt:lpstr>
      <vt:lpstr>Kernel Regression</vt:lpstr>
      <vt:lpstr>Kernel Regression </vt:lpstr>
      <vt:lpstr>Kernel Regression </vt:lpstr>
      <vt:lpstr>Kernel Regression </vt:lpstr>
      <vt:lpstr>Kernel Regression </vt:lpstr>
      <vt:lpstr>Kernel Regression </vt:lpstr>
      <vt:lpstr>Kernel Regression </vt:lpstr>
      <vt:lpstr>Kernelized Linear Regression</vt:lpstr>
      <vt:lpstr>Reminder: Polynomial Linear Regression</vt:lpstr>
      <vt:lpstr>Reminder: Polynomial Linear Regression</vt:lpstr>
      <vt:lpstr>Kernelized 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733</cp:revision>
  <cp:lastPrinted>2020-03-04T16:45:08Z</cp:lastPrinted>
  <dcterms:created xsi:type="dcterms:W3CDTF">2018-10-11T11:39:27Z</dcterms:created>
  <dcterms:modified xsi:type="dcterms:W3CDTF">2020-03-23T14:24:26Z</dcterms:modified>
</cp:coreProperties>
</file>