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38" r:id="rId3"/>
    <p:sldId id="287" r:id="rId4"/>
    <p:sldId id="256" r:id="rId5"/>
    <p:sldId id="260" r:id="rId6"/>
    <p:sldId id="731" r:id="rId7"/>
    <p:sldId id="704" r:id="rId8"/>
    <p:sldId id="705" r:id="rId9"/>
    <p:sldId id="724" r:id="rId10"/>
    <p:sldId id="732" r:id="rId11"/>
    <p:sldId id="496" r:id="rId12"/>
    <p:sldId id="497" r:id="rId13"/>
    <p:sldId id="498" r:id="rId14"/>
    <p:sldId id="734" r:id="rId15"/>
    <p:sldId id="736" r:id="rId16"/>
    <p:sldId id="747" r:id="rId17"/>
    <p:sldId id="737" r:id="rId18"/>
    <p:sldId id="738" r:id="rId19"/>
    <p:sldId id="265" r:id="rId20"/>
    <p:sldId id="748" r:id="rId21"/>
    <p:sldId id="742" r:id="rId22"/>
    <p:sldId id="741" r:id="rId23"/>
    <p:sldId id="697" r:id="rId24"/>
    <p:sldId id="698" r:id="rId25"/>
    <p:sldId id="699" r:id="rId26"/>
    <p:sldId id="743" r:id="rId27"/>
    <p:sldId id="749" r:id="rId28"/>
    <p:sldId id="750" r:id="rId29"/>
    <p:sldId id="739" r:id="rId30"/>
    <p:sldId id="744" r:id="rId31"/>
    <p:sldId id="266" r:id="rId32"/>
    <p:sldId id="267" r:id="rId33"/>
    <p:sldId id="268" r:id="rId34"/>
    <p:sldId id="730" r:id="rId35"/>
    <p:sldId id="745" r:id="rId36"/>
    <p:sldId id="716" r:id="rId37"/>
    <p:sldId id="746" r:id="rId38"/>
  </p:sldIdLst>
  <p:sldSz cx="12192000" cy="6858000"/>
  <p:notesSz cx="9296400" cy="7010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 Math" panose="02040503050406030204" pitchFamily="18" charset="0"/>
      <p:regular r:id="rId46"/>
    </p:embeddedFont>
    <p:embeddedFont>
      <p:font typeface="Candara" panose="020E0502030303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64" d="100"/>
          <a:sy n="64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C17AB26-13FD-47E8-9612-243E2E5BE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6CB59-B07A-4B39-8E6D-12808021FCFA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B09BC9D-4937-42DE-86D9-9F78C319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8908E9-493B-4390-AB90-A6252357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29E62F8-BF36-4052-8825-ADC6C8EC3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A9942-6A49-478D-BB66-FF9E49561B6B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C3BF7EA-F59D-4A20-8743-9629CB8BB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BC50C53-EB90-4193-8219-41833AB3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51FEF84-3414-4D83-BAF4-DD7906925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9AF72-69DD-47BC-B89B-31A5B575677A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46DAACF-94B6-4FCA-BB9E-F87160867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B588E69-8A7A-4AE1-900A-3A85EA2F6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31B112-3172-4EF9-ACEF-B5CC76E30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DF9072-98F9-41B3-85C9-877CF68804A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5A13786-A28E-4E06-90A8-F702A462E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1BADE58-E70E-422B-8561-DF08CC503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entropy between 0 and 1?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preamble: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fleqn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amsmath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P(Y=y) \log_2 P(Y=y)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X=x) = - \sum_{y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P(Y=y \mid X=x) \log_2 P(Y=y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Conditional Entropy: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H(Y \mid X) = \sum_{x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P(X=x) H(Y \mid X=x) \end{align*}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 Information: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\begin{align*} I(Y; X) = H(Y) - H(Y|X) = H(X) - H(X|Y) \end{align*}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11CA0E-F11B-4889-8ADB-4A65E30F9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7E58C8-111D-4CA2-A9F5-9BB5C0187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66E838-2711-4A36-B518-C0A0E038A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05CCF-548C-49CF-A4B8-428A11DE3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1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47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2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14785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7187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2389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Midterm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Grading over the next few days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Scores will be included in mid-semester grades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Out late tonight</a:t>
            </a:r>
          </a:p>
          <a:p>
            <a:pPr marL="917575" lvl="2" indent="-457200"/>
            <a:r>
              <a:rPr lang="en-US" sz="2800" dirty="0"/>
              <a:t>Due date Tue, 3/24, 11:59 pm</a:t>
            </a:r>
          </a:p>
          <a:p>
            <a:pPr marL="917575" lvl="2" indent="-4572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4622800" cy="5232399"/>
          </a:xfrm>
        </p:spPr>
        <p:txBody>
          <a:bodyPr/>
          <a:lstStyle/>
          <a:p>
            <a:r>
              <a:rPr lang="en-US" dirty="0"/>
              <a:t>Popular representation for classifiers</a:t>
            </a:r>
          </a:p>
          <a:p>
            <a:pPr lvl="1"/>
            <a:r>
              <a:rPr lang="en-US" dirty="0"/>
              <a:t>Even among humans!</a:t>
            </a:r>
          </a:p>
          <a:p>
            <a:r>
              <a:rPr lang="en-US" dirty="0"/>
              <a:t>I’ve just arrived at a restaurant: should I stay (and wait for a table) or go elsewhere?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12" y="1600200"/>
            <a:ext cx="7182988" cy="4658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2DC60-F8C9-4878-B39F-6B8FF2AAFFDC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219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5257800" cy="3403599"/>
          </a:xfrm>
        </p:spPr>
        <p:txBody>
          <a:bodyPr/>
          <a:lstStyle/>
          <a:p>
            <a:r>
              <a:rPr lang="en-US" sz="2400" dirty="0"/>
              <a:t>It’s Friday night and you’re hungry</a:t>
            </a:r>
          </a:p>
          <a:p>
            <a:r>
              <a:rPr lang="en-US" sz="2400" dirty="0"/>
              <a:t>You arrive at your favorite cheap but really cool happening burger place</a:t>
            </a:r>
          </a:p>
          <a:p>
            <a:r>
              <a:rPr lang="en-US" sz="2400" dirty="0"/>
              <a:t>It’s full up and you have no reservation but there is a bar</a:t>
            </a:r>
          </a:p>
          <a:p>
            <a:r>
              <a:rPr lang="en-US" sz="2400" dirty="0"/>
              <a:t>The host estimates a 45 minute wait</a:t>
            </a:r>
          </a:p>
          <a:p>
            <a:r>
              <a:rPr lang="en-US" sz="2400" dirty="0"/>
              <a:t>There are alternatives nearby but it’s raining outside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12" y="1600200"/>
            <a:ext cx="7182988" cy="46587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20574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3048000"/>
            <a:ext cx="838200" cy="457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7338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58200" y="4572000"/>
            <a:ext cx="762000" cy="3810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4953000"/>
            <a:ext cx="990600" cy="533400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1" y="5181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Decision tree </a:t>
            </a:r>
            <a:r>
              <a:rPr lang="en-US" sz="2800" b="1" i="1" dirty="0">
                <a:solidFill>
                  <a:srgbClr val="0000FF"/>
                </a:solidFill>
              </a:rPr>
              <a:t>partitions</a:t>
            </a:r>
            <a:r>
              <a:rPr lang="en-US" sz="2800" dirty="0"/>
              <a:t> the input space, assigns a label to each partition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0DD72-209C-49ED-8658-98A77B5DB3A1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12663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Discrete decision trees can express </a:t>
            </a:r>
            <a:r>
              <a:rPr lang="en-US" sz="2800" b="1" i="1" dirty="0">
                <a:solidFill>
                  <a:srgbClr val="0000FF"/>
                </a:solidFill>
              </a:rPr>
              <a:t>any function </a:t>
            </a:r>
            <a:r>
              <a:rPr lang="en-US" sz="2800" dirty="0"/>
              <a:t>of the input</a:t>
            </a:r>
          </a:p>
          <a:p>
            <a:r>
              <a:rPr lang="en-US" sz="2800" dirty="0"/>
              <a:t>E.g., for Boolean functions, build a path from root to leaf for each row of the truth table: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True/false</a:t>
            </a:r>
            <a:r>
              <a:rPr lang="en-US" sz="2800" dirty="0"/>
              <a:t>: there is a consistent decision tree that fits any training set exactly </a:t>
            </a:r>
          </a:p>
          <a:p>
            <a:r>
              <a:rPr lang="en-US" sz="2800" dirty="0"/>
              <a:t>But a tree that simply records the examples is essentially a lookup table</a:t>
            </a:r>
          </a:p>
          <a:p>
            <a:r>
              <a:rPr lang="en-US" sz="2800" dirty="0"/>
              <a:t>To get generalization to new examples, need a compact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1"/>
            <a:ext cx="5715000" cy="2155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2CD50-FDDC-43AF-AA8A-24948FBC1DA0}"/>
              </a:ext>
            </a:extLst>
          </p:cNvPr>
          <p:cNvSpPr txBox="1"/>
          <p:nvPr/>
        </p:nvSpPr>
        <p:spPr>
          <a:xfrm>
            <a:off x="406400" y="6444734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40317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7879-0226-4A5F-AA86-B71101E1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to Predict C-Section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91FFE-4EEE-4759-8093-3D85D3E4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9" y="997097"/>
            <a:ext cx="7494104" cy="541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D0895-E7BE-463B-9E92-E6F118F17107}"/>
              </a:ext>
            </a:extLst>
          </p:cNvPr>
          <p:cNvSpPr txBox="1"/>
          <p:nvPr/>
        </p:nvSpPr>
        <p:spPr>
          <a:xfrm>
            <a:off x="406400" y="6444734"/>
            <a:ext cx="357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Tom Mitchell</a:t>
            </a:r>
          </a:p>
        </p:txBody>
      </p:sp>
    </p:spTree>
    <p:extLst>
      <p:ext uri="{BB962C8B-B14F-4D97-AF65-F5344CB8AC3E}">
        <p14:creationId xmlns:p14="http://schemas.microsoft.com/office/powerpoint/2010/main" val="168266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data based on a single attribute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49636"/>
              </p:ext>
            </p:extLst>
          </p:nvPr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42F017-6BD9-4D3D-A43A-AB6D370233B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686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007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Splitting on which attribute {A, B, C} creates a decision stump with the lowest training error?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Answer: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D68779-9682-4ED6-8D0A-1D71BF8EB910}"/>
              </a:ext>
            </a:extLst>
          </p:cNvPr>
          <p:cNvSpPr txBox="1">
            <a:spLocks/>
          </p:cNvSpPr>
          <p:nvPr/>
        </p:nvSpPr>
        <p:spPr>
          <a:xfrm>
            <a:off x="7773963" y="1113178"/>
            <a:ext cx="4044462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849A2-3AC1-472C-A540-6578863D80C8}"/>
              </a:ext>
            </a:extLst>
          </p:cNvPr>
          <p:cNvGraphicFramePr>
            <a:graphicFrameLocks noGrp="1"/>
          </p:cNvGraphicFramePr>
          <p:nvPr/>
        </p:nvGraphicFramePr>
        <p:xfrm>
          <a:off x="8181506" y="2092485"/>
          <a:ext cx="2974716" cy="3976857"/>
        </p:xfrm>
        <a:graphic>
          <a:graphicData uri="http://schemas.openxmlformats.org/drawingml/2006/table">
            <a:tbl>
              <a:tblPr firstRow="1" bandRow="1"/>
              <a:tblGrid>
                <a:gridCol w="74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5AB789-89A2-4E59-84C8-990C0939586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7625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2D79B-4320-44DC-843D-6257DAA7447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308112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B16EA5D3-05F8-4FD7-B4C0-1DA9B94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2242065"/>
            <a:ext cx="380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n(L): Labels for samples in this set  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C1140605-CD19-424E-A174-8E93092CE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3298" y="1836481"/>
            <a:ext cx="3810000" cy="64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FA0205E8-F12E-480C-878C-7D66012E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3164384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Decision: Which attribute?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A151CC63-E40C-42A3-AD06-8FAA6A66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6142" y="3411818"/>
            <a:ext cx="3127155" cy="293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7707147C-C987-4430-A03B-CF799E38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200627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Recursive calls to create left and right subtrees, n(a=1) is the set of samples in n for which the attribute a is 1</a:t>
            </a:r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6B8F27A0-F1D1-49A0-9136-643AA681A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9203" y="4086702"/>
            <a:ext cx="912797" cy="4170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7AC0D45-E7DF-403D-AA65-5C2BB0701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5457" y="4523874"/>
            <a:ext cx="816544" cy="179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F25B2-4B10-4CA1-8EB6-E1702167C3E7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85509" cy="2039539"/>
          </a:xfrm>
        </p:spPr>
        <p:txBody>
          <a:bodyPr/>
          <a:lstStyle/>
          <a:p>
            <a:r>
              <a:rPr lang="en-US" dirty="0"/>
              <a:t>Which of the following trees would be learned by the </a:t>
            </a:r>
            <a:r>
              <a:rPr lang="en-US" dirty="0" err="1"/>
              <a:t>the</a:t>
            </a:r>
            <a:r>
              <a:rPr lang="en-US" dirty="0"/>
              <a:t> decision tree learning algorithm using “error rate” as the splitting criterion?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/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4065FA56-066D-46CB-B4B6-F9B389A792C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8078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8371768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Nearest Neighbor Classification</a:t>
            </a:r>
          </a:p>
          <a:p>
            <a:pPr marL="917575" lvl="2" indent="-457200"/>
            <a:r>
              <a:rPr lang="en-US" sz="2800" dirty="0" err="1"/>
              <a:t>kNN</a:t>
            </a:r>
            <a:endParaRPr lang="en-US" sz="2800" dirty="0"/>
          </a:p>
          <a:p>
            <a:pPr marL="917575" lvl="2" indent="-457200"/>
            <a:r>
              <a:rPr lang="en-US" sz="2800" dirty="0"/>
              <a:t>Non-parametric vs parametric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Trees!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85509" cy="2039539"/>
          </a:xfrm>
        </p:spPr>
        <p:txBody>
          <a:bodyPr/>
          <a:lstStyle/>
          <a:p>
            <a:r>
              <a:rPr lang="en-US" dirty="0"/>
              <a:t>Which of the following trees would be learned by the </a:t>
            </a:r>
            <a:r>
              <a:rPr lang="en-US" dirty="0" err="1"/>
              <a:t>the</a:t>
            </a:r>
            <a:r>
              <a:rPr lang="en-US" dirty="0"/>
              <a:t> decision tree learning algorithm using “error rate” as the splitting criterion?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13019"/>
              </p:ext>
            </p:extLst>
          </p:nvPr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4065FA56-066D-46CB-B4B6-F9B389A792C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1DB8C-B9B5-4F49-96F5-064CDFCAB8CC}"/>
              </a:ext>
            </a:extLst>
          </p:cNvPr>
          <p:cNvSpPr/>
          <p:nvPr/>
        </p:nvSpPr>
        <p:spPr>
          <a:xfrm>
            <a:off x="818667" y="2908092"/>
            <a:ext cx="3603616" cy="30727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5F359189-5FF1-4C4E-BB0E-39A1485373ED}"/>
              </a:ext>
            </a:extLst>
          </p:cNvPr>
          <p:cNvSpPr/>
          <p:nvPr/>
        </p:nvSpPr>
        <p:spPr>
          <a:xfrm>
            <a:off x="4450900" y="4734778"/>
            <a:ext cx="2451547" cy="18884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9C2-BB1C-4D1C-8F80-F75BE48B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as a 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1E4D-CC0C-42CA-B510-3EDAB52C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EA30E8C-5271-4895-94AB-EE282112FBB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441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46537" y="4196411"/>
            <a:ext cx="964583" cy="1606629"/>
            <a:chOff x="4522536" y="4196410"/>
            <a:chExt cx="964583" cy="1606629"/>
          </a:xfrm>
        </p:grpSpPr>
        <p:grpSp>
          <p:nvGrpSpPr>
            <p:cNvPr id="120" name="Group 119"/>
            <p:cNvGrpSpPr/>
            <p:nvPr/>
          </p:nvGrpSpPr>
          <p:grpSpPr>
            <a:xfrm>
              <a:off x="4522536" y="4196410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21" name="Oval 12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25" name="Straight Arrow Connector 124"/>
              <p:cNvCxnSpPr>
                <a:endCxn id="12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2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12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TextBox 154"/>
            <p:cNvSpPr txBox="1"/>
            <p:nvPr/>
          </p:nvSpPr>
          <p:spPr>
            <a:xfrm>
              <a:off x="4850727" y="429732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846511" y="46091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50727" y="48577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53961" y="513753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0A145D8-E206-4EA4-9152-05D52169B3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5436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Greedy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0112" y="3304538"/>
            <a:ext cx="256032" cy="254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0" y="3622006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Start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08831" y="1840745"/>
            <a:ext cx="1039050" cy="8225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End</a:t>
            </a:r>
            <a:br>
              <a:rPr lang="en-US" dirty="0">
                <a:solidFill>
                  <a:prstClr val="black"/>
                </a:solidFill>
                <a:latin typeface="Candara"/>
              </a:rPr>
            </a:br>
            <a:r>
              <a:rPr lang="en-US" dirty="0">
                <a:solidFill>
                  <a:prstClr val="black"/>
                </a:solidFill>
                <a:latin typeface="Candara"/>
              </a:rPr>
              <a:t>States</a:t>
            </a:r>
          </a:p>
        </p:txBody>
      </p:sp>
      <p:sp>
        <p:nvSpPr>
          <p:cNvPr id="92" name="Content Placeholder 137"/>
          <p:cNvSpPr txBox="1">
            <a:spLocks/>
          </p:cNvSpPr>
          <p:nvPr/>
        </p:nvSpPr>
        <p:spPr>
          <a:xfrm>
            <a:off x="7911574" y="1210760"/>
            <a:ext cx="2756426" cy="504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Goal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Search space consists of nodes and weighted edges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 is to find the lowest (total) weight path from root to a leaf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Greedy Search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At each node, selects the edge with lowest (immediate) weight</a:t>
            </a:r>
          </a:p>
          <a:p>
            <a:pPr marL="514350" indent="-514350"/>
            <a:r>
              <a:rPr lang="en-US" dirty="0">
                <a:solidFill>
                  <a:prstClr val="black"/>
                </a:solidFill>
                <a:latin typeface="Candara"/>
              </a:rPr>
              <a:t>Heuristic method of search (i.e. does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not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necessarily find the best path)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8650" y="2663272"/>
            <a:ext cx="964583" cy="1606629"/>
            <a:chOff x="824649" y="2663271"/>
            <a:chExt cx="964583" cy="1606629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4649" y="2663271"/>
              <a:ext cx="964583" cy="1606629"/>
              <a:chOff x="824649" y="2663271"/>
              <a:chExt cx="964583" cy="160662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523368" y="2663271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1456" y="3104278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5112" y="3559713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33200" y="401515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" name="Straight Arrow Connector 10"/>
              <p:cNvCxnSpPr>
                <a:stCxn id="4" idx="7"/>
                <a:endCxn id="6" idx="2"/>
              </p:cNvCxnSpPr>
              <p:nvPr/>
            </p:nvCxnSpPr>
            <p:spPr>
              <a:xfrm flipV="1">
                <a:off x="824649" y="2790646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6"/>
                <a:endCxn id="7" idx="2"/>
              </p:cNvCxnSpPr>
              <p:nvPr/>
            </p:nvCxnSpPr>
            <p:spPr>
              <a:xfrm flipV="1">
                <a:off x="862144" y="3231653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4" idx="6"/>
                <a:endCxn id="8" idx="2"/>
              </p:cNvCxnSpPr>
              <p:nvPr/>
            </p:nvCxnSpPr>
            <p:spPr>
              <a:xfrm>
                <a:off x="862144" y="3431913"/>
                <a:ext cx="662968" cy="2551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5"/>
                <a:endCxn id="9" idx="2"/>
              </p:cNvCxnSpPr>
              <p:nvPr/>
            </p:nvCxnSpPr>
            <p:spPr>
              <a:xfrm>
                <a:off x="824649" y="3521981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13439" y="27785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09223" y="30904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13439" y="333897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16673" y="361881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5905" y="3378454"/>
            <a:ext cx="964583" cy="1606629"/>
            <a:chOff x="1741904" y="3378453"/>
            <a:chExt cx="964583" cy="1606629"/>
          </a:xfrm>
        </p:grpSpPr>
        <p:grpSp>
          <p:nvGrpSpPr>
            <p:cNvPr id="30" name="Group 29"/>
            <p:cNvGrpSpPr/>
            <p:nvPr/>
          </p:nvGrpSpPr>
          <p:grpSpPr>
            <a:xfrm>
              <a:off x="1741904" y="3378453"/>
              <a:ext cx="964583" cy="1606629"/>
              <a:chOff x="3415929" y="3378453"/>
              <a:chExt cx="964583" cy="16066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26" name="Straight Arrow Connector 25"/>
              <p:cNvCxnSpPr>
                <a:endCxn id="22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5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2018872" y="348644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14656" y="379830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18872" y="404682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22106" y="432665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3162" y="3646296"/>
            <a:ext cx="964583" cy="1606629"/>
            <a:chOff x="2659161" y="3646295"/>
            <a:chExt cx="964583" cy="1606629"/>
          </a:xfrm>
        </p:grpSpPr>
        <p:grpSp>
          <p:nvGrpSpPr>
            <p:cNvPr id="63" name="Group 62"/>
            <p:cNvGrpSpPr/>
            <p:nvPr/>
          </p:nvGrpSpPr>
          <p:grpSpPr>
            <a:xfrm>
              <a:off x="2659161" y="3646295"/>
              <a:ext cx="964583" cy="1606629"/>
              <a:chOff x="3415929" y="3378453"/>
              <a:chExt cx="964583" cy="160662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68" name="Straight Arrow Connector 67"/>
              <p:cNvCxnSpPr>
                <a:endCxn id="64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65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endCxn id="66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67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2946881" y="374378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942665" y="405565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46881" y="430416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950115" y="458399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4849" y="3466799"/>
            <a:ext cx="964583" cy="1606629"/>
            <a:chOff x="3590848" y="3466798"/>
            <a:chExt cx="964583" cy="16066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590848" y="3466798"/>
              <a:ext cx="964583" cy="1606629"/>
              <a:chOff x="3415929" y="3378453"/>
              <a:chExt cx="964583" cy="160662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10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3854249" y="3587144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0033" y="38990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4249" y="414752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7483" y="442735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0192" y="2833629"/>
            <a:ext cx="964583" cy="1606629"/>
            <a:chOff x="4516191" y="2833628"/>
            <a:chExt cx="964583" cy="1606629"/>
          </a:xfrm>
        </p:grpSpPr>
        <p:grpSp>
          <p:nvGrpSpPr>
            <p:cNvPr id="129" name="Group 128"/>
            <p:cNvGrpSpPr/>
            <p:nvPr/>
          </p:nvGrpSpPr>
          <p:grpSpPr>
            <a:xfrm>
              <a:off x="4516191" y="2833628"/>
              <a:ext cx="964583" cy="1606629"/>
              <a:chOff x="3415929" y="3378453"/>
              <a:chExt cx="964583" cy="160662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34" name="Straight Arrow Connector 133"/>
              <p:cNvCxnSpPr>
                <a:endCxn id="13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endCxn id="13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3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794663" y="29523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790447" y="326426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94663" y="351277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797897" y="37926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8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46537" y="4196411"/>
            <a:ext cx="964583" cy="1606629"/>
            <a:chOff x="4522536" y="4196410"/>
            <a:chExt cx="964583" cy="1606629"/>
          </a:xfrm>
        </p:grpSpPr>
        <p:grpSp>
          <p:nvGrpSpPr>
            <p:cNvPr id="120" name="Group 119"/>
            <p:cNvGrpSpPr/>
            <p:nvPr/>
          </p:nvGrpSpPr>
          <p:grpSpPr>
            <a:xfrm>
              <a:off x="4522536" y="4196410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21" name="Oval 120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25" name="Straight Arrow Connector 124"/>
              <p:cNvCxnSpPr>
                <a:endCxn id="121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22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124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TextBox 154"/>
            <p:cNvSpPr txBox="1"/>
            <p:nvPr/>
          </p:nvSpPr>
          <p:spPr>
            <a:xfrm>
              <a:off x="4850727" y="429732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846511" y="460919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50727" y="485770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53961" y="5137539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59561" y="2030103"/>
            <a:ext cx="964583" cy="1606629"/>
            <a:chOff x="1735560" y="2030102"/>
            <a:chExt cx="964583" cy="1606629"/>
          </a:xfrm>
        </p:grpSpPr>
        <p:grpSp>
          <p:nvGrpSpPr>
            <p:cNvPr id="35" name="Group 34"/>
            <p:cNvGrpSpPr/>
            <p:nvPr/>
          </p:nvGrpSpPr>
          <p:grpSpPr>
            <a:xfrm>
              <a:off x="1735560" y="2030102"/>
              <a:ext cx="964583" cy="1606629"/>
              <a:chOff x="3415929" y="3378453"/>
              <a:chExt cx="964583" cy="160662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40" name="Straight Arrow Connector 39"/>
              <p:cNvCxnSpPr>
                <a:endCxn id="36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7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8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39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/>
            <p:cNvSpPr txBox="1"/>
            <p:nvPr/>
          </p:nvSpPr>
          <p:spPr>
            <a:xfrm>
              <a:off x="2023859" y="213162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7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19643" y="244349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23859" y="269201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027093" y="297184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249" y="1850605"/>
            <a:ext cx="964583" cy="1606629"/>
            <a:chOff x="2667248" y="1850604"/>
            <a:chExt cx="964583" cy="1606629"/>
          </a:xfrm>
        </p:grpSpPr>
        <p:grpSp>
          <p:nvGrpSpPr>
            <p:cNvPr id="72" name="Group 71"/>
            <p:cNvGrpSpPr/>
            <p:nvPr/>
          </p:nvGrpSpPr>
          <p:grpSpPr>
            <a:xfrm>
              <a:off x="2667248" y="1850604"/>
              <a:ext cx="964583" cy="1606629"/>
              <a:chOff x="3415929" y="3378453"/>
              <a:chExt cx="964583" cy="160662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77" name="Straight Arrow Connector 76"/>
              <p:cNvCxnSpPr>
                <a:endCxn id="73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74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5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6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TextBox 162"/>
            <p:cNvSpPr txBox="1"/>
            <p:nvPr/>
          </p:nvSpPr>
          <p:spPr>
            <a:xfrm>
              <a:off x="2928862" y="1961898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924646" y="2273766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928862" y="2522280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932096" y="2802112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8505" y="1209338"/>
            <a:ext cx="964583" cy="1606629"/>
            <a:chOff x="3584504" y="1209337"/>
            <a:chExt cx="964583" cy="1606629"/>
          </a:xfrm>
        </p:grpSpPr>
        <p:grpSp>
          <p:nvGrpSpPr>
            <p:cNvPr id="109" name="Group 108"/>
            <p:cNvGrpSpPr/>
            <p:nvPr/>
          </p:nvGrpSpPr>
          <p:grpSpPr>
            <a:xfrm>
              <a:off x="3584504" y="1209337"/>
              <a:ext cx="964583" cy="1606629"/>
              <a:chOff x="3415929" y="3378453"/>
              <a:chExt cx="964583" cy="1606629"/>
            </a:xfrm>
            <a:solidFill>
              <a:srgbClr val="BFBFBF"/>
            </a:solidFill>
          </p:grpSpPr>
          <p:sp>
            <p:nvSpPr>
              <p:cNvPr id="110" name="Oval 109"/>
              <p:cNvSpPr/>
              <p:nvPr/>
            </p:nvSpPr>
            <p:spPr>
              <a:xfrm>
                <a:off x="4114648" y="3378453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122736" y="3819460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116392" y="4274895"/>
                <a:ext cx="256032" cy="2547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124480" y="4730332"/>
                <a:ext cx="256032" cy="254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cxnSp>
            <p:nvCxnSpPr>
              <p:cNvPr id="114" name="Straight Arrow Connector 113"/>
              <p:cNvCxnSpPr>
                <a:endCxn id="110" idx="2"/>
              </p:cNvCxnSpPr>
              <p:nvPr/>
            </p:nvCxnSpPr>
            <p:spPr>
              <a:xfrm flipV="1">
                <a:off x="3415929" y="3505828"/>
                <a:ext cx="698719" cy="551199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1" idx="2"/>
              </p:cNvCxnSpPr>
              <p:nvPr/>
            </p:nvCxnSpPr>
            <p:spPr>
              <a:xfrm flipV="1">
                <a:off x="3453424" y="3946835"/>
                <a:ext cx="669312" cy="200260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endCxn id="112" idx="2"/>
              </p:cNvCxnSpPr>
              <p:nvPr/>
            </p:nvCxnSpPr>
            <p:spPr>
              <a:xfrm>
                <a:off x="3492363" y="4170357"/>
                <a:ext cx="624029" cy="231913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endCxn id="113" idx="2"/>
              </p:cNvCxnSpPr>
              <p:nvPr/>
            </p:nvCxnSpPr>
            <p:spPr>
              <a:xfrm>
                <a:off x="3415929" y="4237163"/>
                <a:ext cx="708551" cy="620544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/>
            <p:cNvSpPr txBox="1"/>
            <p:nvPr/>
          </p:nvSpPr>
          <p:spPr>
            <a:xfrm>
              <a:off x="3888226" y="1351103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884010" y="1662971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3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888226" y="1911485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891460" y="2191317"/>
              <a:ext cx="192850" cy="20305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1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457147" cy="2039539"/>
          </a:xfrm>
        </p:spPr>
        <p:txBody>
          <a:bodyPr/>
          <a:lstStyle/>
          <a:p>
            <a:r>
              <a:rPr lang="en-US" dirty="0"/>
              <a:t>Suppose you had an algorithm that found </a:t>
            </a:r>
            <a:r>
              <a:rPr lang="en-US" b="1" dirty="0"/>
              <a:t>the tree with lowest training error that was as small as possible (i.e. exhaustive global search)</a:t>
            </a:r>
            <a:r>
              <a:rPr lang="en-US" dirty="0"/>
              <a:t>, which tree would it return?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/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7725DAF5-9B81-43C9-8A70-03731C9F557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975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848-FEAE-48BA-AB16-DA45A607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933-2BB2-45A1-9467-6D6A1BE5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457147" cy="2039539"/>
          </a:xfrm>
        </p:spPr>
        <p:txBody>
          <a:bodyPr/>
          <a:lstStyle/>
          <a:p>
            <a:r>
              <a:rPr lang="en-US" dirty="0"/>
              <a:t>Suppose you had an algorithm that found </a:t>
            </a:r>
            <a:r>
              <a:rPr lang="en-US" b="1" dirty="0"/>
              <a:t>the tree with lowest training error that was as small as possible (i.e. exhaustive global search)</a:t>
            </a:r>
            <a:r>
              <a:rPr lang="en-US" dirty="0"/>
              <a:t>, which tree would it return?</a:t>
            </a:r>
          </a:p>
          <a:p>
            <a:r>
              <a:rPr lang="en-US" dirty="0"/>
              <a:t>(Assume ties are broken alphabetically.)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EF542F-4171-449F-A3F6-88B11C4C04A7}"/>
              </a:ext>
            </a:extLst>
          </p:cNvPr>
          <p:cNvSpPr txBox="1">
            <a:spLocks/>
          </p:cNvSpPr>
          <p:nvPr/>
        </p:nvSpPr>
        <p:spPr>
          <a:xfrm>
            <a:off x="8937840" y="702061"/>
            <a:ext cx="2841213" cy="5145590"/>
          </a:xfrm>
          <a:prstGeom prst="rect">
            <a:avLst/>
          </a:prstGeom>
          <a:solidFill>
            <a:srgbClr val="84AA33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A, B, 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6B7D3-2E51-4BD1-B1DB-E0A4F1D59CC2}"/>
              </a:ext>
            </a:extLst>
          </p:cNvPr>
          <p:cNvGraphicFramePr>
            <a:graphicFrameLocks noGrp="1"/>
          </p:cNvGraphicFramePr>
          <p:nvPr/>
        </p:nvGraphicFramePr>
        <p:xfrm>
          <a:off x="9272874" y="1667081"/>
          <a:ext cx="2163580" cy="3965049"/>
        </p:xfrm>
        <a:graphic>
          <a:graphicData uri="http://schemas.openxmlformats.org/drawingml/2006/table">
            <a:tbl>
              <a:tblPr firstRow="1" bandRow="1"/>
              <a:tblGrid>
                <a:gridCol w="5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7272C13-2765-4CE7-BED6-083DC635B0A8}"/>
              </a:ext>
            </a:extLst>
          </p:cNvPr>
          <p:cNvGrpSpPr/>
          <p:nvPr/>
        </p:nvGrpSpPr>
        <p:grpSpPr>
          <a:xfrm>
            <a:off x="1020059" y="2973418"/>
            <a:ext cx="5654557" cy="3517451"/>
            <a:chOff x="1006125" y="3270952"/>
            <a:chExt cx="5089875" cy="304745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4B30091-571A-4AD5-A658-E26B0CA78EBA}"/>
                </a:ext>
              </a:extLst>
            </p:cNvPr>
            <p:cNvGrpSpPr/>
            <p:nvPr/>
          </p:nvGrpSpPr>
          <p:grpSpPr>
            <a:xfrm>
              <a:off x="1033190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2B27A5C-8C69-415A-BBCC-4591CC785762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77" name="Content Placeholder 5">
                  <a:extLst>
                    <a:ext uri="{FF2B5EF4-FFF2-40B4-BE49-F238E27FC236}">
                      <a16:creationId xmlns:a16="http://schemas.microsoft.com/office/drawing/2014/main" id="{61E53123-1C2B-4FB4-8DF0-B93A868409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5FF2334-F22D-4F61-875C-69E017713EB6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179" name="Content Placeholder 5">
                  <a:extLst>
                    <a:ext uri="{FF2B5EF4-FFF2-40B4-BE49-F238E27FC236}">
                      <a16:creationId xmlns:a16="http://schemas.microsoft.com/office/drawing/2014/main" id="{703CFC7E-A761-488A-9AE0-0C496C0B7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0" name="Content Placeholder 5">
                  <a:extLst>
                    <a:ext uri="{FF2B5EF4-FFF2-40B4-BE49-F238E27FC236}">
                      <a16:creationId xmlns:a16="http://schemas.microsoft.com/office/drawing/2014/main" id="{CFEBD832-5E6F-4F08-A78F-7538F1D15A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5A8B345-33A1-4112-90E8-C214E0B58324}"/>
                    </a:ext>
                  </a:extLst>
                </p:cNvPr>
                <p:cNvCxnSpPr>
                  <a:cxnSpLocks/>
                  <a:stCxn id="177" idx="2"/>
                  <a:endCxn id="179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08A1CE12-E7CC-40F2-996E-4CF6AF835BA1}"/>
                    </a:ext>
                  </a:extLst>
                </p:cNvPr>
                <p:cNvCxnSpPr>
                  <a:cxnSpLocks/>
                  <a:stCxn id="177" idx="2"/>
                  <a:endCxn id="180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177B932C-5AF5-4E57-93AB-7246DA892C3E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07408E0D-C833-46F6-A9E6-985C5B36C03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BF9C6FBC-145D-462E-A2A4-C3EE92F5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47128A6-BAA4-439A-8B0F-526E95761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F036268-E931-4ED5-A5D0-2CFCD4C0182F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5F77163-66A9-46BD-90D9-ECC6B365FB6E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8F3C5BB4-0A83-4EC5-8E9C-C20B28570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5719A35-53BA-44DB-B6C1-0DF014863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8AA76018-866F-486F-96A6-D2B8FE56DFD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744941C7-90D2-4F1C-928C-5068D8AAE44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82C300DC-42BC-4AA9-9D89-0AA693531F45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2A15FBF-1B15-426C-BF9A-350F6FD4962B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E1524DD-9133-432A-8FC1-1300F6540E4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EC3D522-A1A1-4683-8EE9-F70C0F1A00C0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8BC3C95-0CB9-48A4-A887-27CA8E96374B}"/>
                </a:ext>
              </a:extLst>
            </p:cNvPr>
            <p:cNvGrpSpPr/>
            <p:nvPr/>
          </p:nvGrpSpPr>
          <p:grpSpPr>
            <a:xfrm>
              <a:off x="2573186" y="3285436"/>
              <a:ext cx="1464030" cy="1195293"/>
              <a:chOff x="4739546" y="2767107"/>
              <a:chExt cx="1464030" cy="1195293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3434CF6-5948-49E6-91A3-80F81FC220A7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199" name="Content Placeholder 5">
                  <a:extLst>
                    <a:ext uri="{FF2B5EF4-FFF2-40B4-BE49-F238E27FC236}">
                      <a16:creationId xmlns:a16="http://schemas.microsoft.com/office/drawing/2014/main" id="{3A990472-9CA5-4862-9993-8B718016F1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AC17E30-9F7F-4B33-8127-064A69ECCDA3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01" name="Content Placeholder 5">
                  <a:extLst>
                    <a:ext uri="{FF2B5EF4-FFF2-40B4-BE49-F238E27FC236}">
                      <a16:creationId xmlns:a16="http://schemas.microsoft.com/office/drawing/2014/main" id="{20E35415-911A-4338-AC38-9131BD4645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02" name="Content Placeholder 5">
                  <a:extLst>
                    <a:ext uri="{FF2B5EF4-FFF2-40B4-BE49-F238E27FC236}">
                      <a16:creationId xmlns:a16="http://schemas.microsoft.com/office/drawing/2014/main" id="{663C8373-6AE7-4E7E-B4E7-B1236EE947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0752EB19-47CB-4302-B19A-2CBFBE004348}"/>
                    </a:ext>
                  </a:extLst>
                </p:cNvPr>
                <p:cNvCxnSpPr>
                  <a:cxnSpLocks/>
                  <a:stCxn id="199" idx="2"/>
                  <a:endCxn id="201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57EF90B-5A50-4797-84B0-0BD6955377D8}"/>
                    </a:ext>
                  </a:extLst>
                </p:cNvPr>
                <p:cNvCxnSpPr>
                  <a:cxnSpLocks/>
                  <a:stCxn id="199" idx="2"/>
                  <a:endCxn id="202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07384AF-53E3-43A7-9986-FCF9A4FAE157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51392D1-6101-4E88-85E2-E2288BDA784E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C24A6F9-A69A-4B5A-BDE6-2D45FF408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A4E09240-EE2C-4AB8-B0EF-9ECB05CAF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79DA2174-7FE0-49D6-8865-9B56AAC2F7FA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E768B5-D40F-4327-B9B3-BCC3E571D218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68071C0-06FF-4E45-8DC9-E74DEFF23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5BD0F6D5-1A48-4B2E-87D2-39BC5AEE5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3446EF2-F8B1-4629-A1EF-FF2BE296694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EDD76249-45D7-48D6-8F67-7FAD7766E1B0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59493734-014E-494D-923D-DFD0998991AB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80D9CBE3-C68B-4956-BB68-C81F751DC677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657CAE11-C5AD-40F1-B35C-1347EFC6D5FB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DCB9ABA-8E9C-4BC7-B4AD-A6D6F33B8814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D957EA8-64A3-454B-BDBA-18CA6A93E22F}"/>
                </a:ext>
              </a:extLst>
            </p:cNvPr>
            <p:cNvGrpSpPr/>
            <p:nvPr/>
          </p:nvGrpSpPr>
          <p:grpSpPr>
            <a:xfrm>
              <a:off x="1047333" y="4536702"/>
              <a:ext cx="1464030" cy="1195293"/>
              <a:chOff x="4739546" y="2767107"/>
              <a:chExt cx="1464030" cy="1195293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1FCCC90-4E8F-4626-B40E-50857515F628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21" name="Content Placeholder 5">
                  <a:extLst>
                    <a:ext uri="{FF2B5EF4-FFF2-40B4-BE49-F238E27FC236}">
                      <a16:creationId xmlns:a16="http://schemas.microsoft.com/office/drawing/2014/main" id="{9295990E-07A9-497E-B9EC-5E6157665F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29229375-C1FA-425A-A47C-C751449DC6D0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23" name="Content Placeholder 5">
                  <a:extLst>
                    <a:ext uri="{FF2B5EF4-FFF2-40B4-BE49-F238E27FC236}">
                      <a16:creationId xmlns:a16="http://schemas.microsoft.com/office/drawing/2014/main" id="{970936BA-9E14-4B77-8740-3EE0229BB9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24" name="Content Placeholder 5">
                  <a:extLst>
                    <a:ext uri="{FF2B5EF4-FFF2-40B4-BE49-F238E27FC236}">
                      <a16:creationId xmlns:a16="http://schemas.microsoft.com/office/drawing/2014/main" id="{63DC1960-7423-4282-B537-FA864B04603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8FFF5CA-91F2-4D85-8A15-BA65D2E79480}"/>
                    </a:ext>
                  </a:extLst>
                </p:cNvPr>
                <p:cNvCxnSpPr>
                  <a:cxnSpLocks/>
                  <a:stCxn id="221" idx="2"/>
                  <a:endCxn id="223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CB8A83-1EF0-4165-9F2D-0E408679B320}"/>
                    </a:ext>
                  </a:extLst>
                </p:cNvPr>
                <p:cNvCxnSpPr>
                  <a:cxnSpLocks/>
                  <a:stCxn id="221" idx="2"/>
                  <a:endCxn id="224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B72EC57-471C-4860-97F3-1A57F0C0A505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A86F1E2-043E-410D-B926-20CBF7E61018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90A012CC-6ACE-457A-B53C-C1C8D55CF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D6932436-19C5-4D46-ADF7-8D976537A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FF7684FC-EEF2-428A-8503-2DC251116AA5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00315E9-46D9-4D2C-A243-1B197B0774E7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FFF9564-E0F6-4FAD-A9A6-FA064AF94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29A2DD7-27FC-4290-AB6D-7E96EE377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6C4EF85-8AA5-4121-8B8F-268726783F1B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1C193666-E7C9-430F-B823-10A7B5D3CB9B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B768CAC-00ED-4557-A9CE-F546AEFDBD3C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D2C4BF3-7718-4955-A29A-2AC1DD376651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E2F5F266-ED81-4E6D-B792-39096277B3F6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EFC84E73-F656-4FA8-81F4-AFF206A22667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033EC9E-7301-41D9-A291-C956405F6A81}"/>
                </a:ext>
              </a:extLst>
            </p:cNvPr>
            <p:cNvGrpSpPr/>
            <p:nvPr/>
          </p:nvGrpSpPr>
          <p:grpSpPr>
            <a:xfrm>
              <a:off x="2573186" y="4544843"/>
              <a:ext cx="1464030" cy="1195293"/>
              <a:chOff x="4739546" y="2767107"/>
              <a:chExt cx="1464030" cy="119529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BC0F36F-933A-4AE6-B0B6-265129F18BED}"/>
                  </a:ext>
                </a:extLst>
              </p:cNvPr>
              <p:cNvGrpSpPr/>
              <p:nvPr/>
            </p:nvGrpSpPr>
            <p:grpSpPr>
              <a:xfrm>
                <a:off x="4866131" y="2846326"/>
                <a:ext cx="1155399" cy="989527"/>
                <a:chOff x="44923" y="1969123"/>
                <a:chExt cx="2744925" cy="2350855"/>
              </a:xfrm>
            </p:grpSpPr>
            <p:sp>
              <p:nvSpPr>
                <p:cNvPr id="243" name="Content Placeholder 5">
                  <a:extLst>
                    <a:ext uri="{FF2B5EF4-FFF2-40B4-BE49-F238E27FC236}">
                      <a16:creationId xmlns:a16="http://schemas.microsoft.com/office/drawing/2014/main" id="{D86A2BFC-56FA-4052-AC70-88AD4065C34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5862" y="196912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63898CA-EED9-4B15-BC30-DF69E89BC8F4}"/>
                    </a:ext>
                  </a:extLst>
                </p:cNvPr>
                <p:cNvSpPr/>
                <p:nvPr/>
              </p:nvSpPr>
              <p:spPr>
                <a:xfrm>
                  <a:off x="44923" y="39031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  <p:sp>
              <p:nvSpPr>
                <p:cNvPr id="245" name="Content Placeholder 5">
                  <a:extLst>
                    <a:ext uri="{FF2B5EF4-FFF2-40B4-BE49-F238E27FC236}">
                      <a16:creationId xmlns:a16="http://schemas.microsoft.com/office/drawing/2014/main" id="{72914F28-9D7C-4EC6-8963-2848E3010D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0080" y="2944233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46" name="Content Placeholder 5">
                  <a:extLst>
                    <a:ext uri="{FF2B5EF4-FFF2-40B4-BE49-F238E27FC236}">
                      <a16:creationId xmlns:a16="http://schemas.microsoft.com/office/drawing/2014/main" id="{6655532B-41CD-422C-9CC0-D90BCFC9CD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52596" y="2944232"/>
                  <a:ext cx="557213" cy="48832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958841A3-5FD7-4435-AB2E-0E2F6F017829}"/>
                    </a:ext>
                  </a:extLst>
                </p:cNvPr>
                <p:cNvCxnSpPr>
                  <a:cxnSpLocks/>
                  <a:stCxn id="243" idx="2"/>
                  <a:endCxn id="245" idx="0"/>
                </p:cNvCxnSpPr>
                <p:nvPr/>
              </p:nvCxnSpPr>
              <p:spPr>
                <a:xfrm flipH="1">
                  <a:off x="878687" y="2457450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D9E2C74-AD6A-4A8C-9C5C-99A8F4AF9475}"/>
                    </a:ext>
                  </a:extLst>
                </p:cNvPr>
                <p:cNvCxnSpPr>
                  <a:cxnSpLocks/>
                  <a:stCxn id="243" idx="2"/>
                  <a:endCxn id="246" idx="0"/>
                </p:cNvCxnSpPr>
                <p:nvPr/>
              </p:nvCxnSpPr>
              <p:spPr>
                <a:xfrm>
                  <a:off x="1464469" y="2457450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44E4CE5-F26B-4A54-AC58-029504710229}"/>
                    </a:ext>
                  </a:extLst>
                </p:cNvPr>
                <p:cNvSpPr txBox="1"/>
                <p:nvPr/>
              </p:nvSpPr>
              <p:spPr>
                <a:xfrm>
                  <a:off x="864398" y="2386010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BD42E8BB-5ED8-4A83-A775-3C59D09D06F7}"/>
                    </a:ext>
                  </a:extLst>
                </p:cNvPr>
                <p:cNvSpPr txBox="1"/>
                <p:nvPr/>
              </p:nvSpPr>
              <p:spPr>
                <a:xfrm>
                  <a:off x="1616878" y="236695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BC135C7-2E83-4F8F-87D8-F426A965F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9793" y="3417386"/>
                  <a:ext cx="585782" cy="48678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FA5C9D16-9B08-46FF-ACAA-175759144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575" y="3417386"/>
                  <a:ext cx="395427" cy="49363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BED34F2B-6246-40AB-B8D5-A9954C386B01}"/>
                    </a:ext>
                  </a:extLst>
                </p:cNvPr>
                <p:cNvSpPr txBox="1"/>
                <p:nvPr/>
              </p:nvSpPr>
              <p:spPr>
                <a:xfrm>
                  <a:off x="265504" y="3345946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270B9245-9D5C-44CA-909F-1B9C6BA4836D}"/>
                    </a:ext>
                  </a:extLst>
                </p:cNvPr>
                <p:cNvSpPr txBox="1"/>
                <p:nvPr/>
              </p:nvSpPr>
              <p:spPr>
                <a:xfrm>
                  <a:off x="946544" y="3326892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951B039-A7F6-4BD7-83AE-216514C15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04512" y="3424242"/>
                  <a:ext cx="340986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83ED705B-559A-443D-ADCD-535CBCEF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5498" y="3424242"/>
                  <a:ext cx="566734" cy="48678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BE1C04D-846F-4A73-A055-1EF0DA5528E7}"/>
                    </a:ext>
                  </a:extLst>
                </p:cNvPr>
                <p:cNvSpPr txBox="1"/>
                <p:nvPr/>
              </p:nvSpPr>
              <p:spPr>
                <a:xfrm>
                  <a:off x="1516867" y="3338514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75752533-AE97-4DBE-A851-7C0AD688A458}"/>
                    </a:ext>
                  </a:extLst>
                </p:cNvPr>
                <p:cNvSpPr txBox="1"/>
                <p:nvPr/>
              </p:nvSpPr>
              <p:spPr>
                <a:xfrm>
                  <a:off x="2197907" y="3333748"/>
                  <a:ext cx="450052" cy="385763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3D10258-B2A2-4245-8986-8AA38DF8E52F}"/>
                    </a:ext>
                  </a:extLst>
                </p:cNvPr>
                <p:cNvSpPr/>
                <p:nvPr/>
              </p:nvSpPr>
              <p:spPr>
                <a:xfrm>
                  <a:off x="1039461" y="3894457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CC02BC6-5AF9-434B-B1E8-52CD401B2A79}"/>
                    </a:ext>
                  </a:extLst>
                </p:cNvPr>
                <p:cNvSpPr/>
                <p:nvPr/>
              </p:nvSpPr>
              <p:spPr>
                <a:xfrm>
                  <a:off x="1520475" y="3918265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-</a:t>
                  </a:r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20EC60E1-6457-4B23-8CD5-8777A47F4B8F}"/>
                    </a:ext>
                  </a:extLst>
                </p:cNvPr>
                <p:cNvSpPr/>
                <p:nvPr/>
              </p:nvSpPr>
              <p:spPr>
                <a:xfrm>
                  <a:off x="2387257" y="3913498"/>
                  <a:ext cx="402591" cy="401713"/>
                </a:xfrm>
                <a:prstGeom prst="ellipse">
                  <a:avLst/>
                </a:prstGeom>
                <a:solidFill>
                  <a:srgbClr val="84AA33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rtlCol="0" anchor="ctr" anchorCtr="0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Times New Roman"/>
                    </a:rPr>
                    <a:t>+</a:t>
                  </a:r>
                </a:p>
              </p:txBody>
            </p:sp>
          </p:grp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FF9894-D346-4AC1-8335-D367D24A6156}"/>
                  </a:ext>
                </a:extLst>
              </p:cNvPr>
              <p:cNvSpPr/>
              <p:nvPr/>
            </p:nvSpPr>
            <p:spPr>
              <a:xfrm>
                <a:off x="4739546" y="2767107"/>
                <a:ext cx="1464030" cy="1195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56C14FF-8B23-47A3-A8E4-578C30161BF3}"/>
                </a:ext>
              </a:extLst>
            </p:cNvPr>
            <p:cNvSpPr/>
            <p:nvPr/>
          </p:nvSpPr>
          <p:spPr>
            <a:xfrm>
              <a:off x="1006125" y="3270952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1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64DDC3F7-9544-4398-8C1D-E192188AAA4B}"/>
                </a:ext>
              </a:extLst>
            </p:cNvPr>
            <p:cNvSpPr/>
            <p:nvPr/>
          </p:nvSpPr>
          <p:spPr>
            <a:xfrm>
              <a:off x="2538258" y="3274998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2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3DB53E9-893F-49B1-8C65-D214A2B8F133}"/>
                </a:ext>
              </a:extLst>
            </p:cNvPr>
            <p:cNvSpPr/>
            <p:nvPr/>
          </p:nvSpPr>
          <p:spPr>
            <a:xfrm>
              <a:off x="1023975" y="4526135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4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6F7D411-7A06-4622-B1A8-43E5B7D54985}"/>
                </a:ext>
              </a:extLst>
            </p:cNvPr>
            <p:cNvSpPr/>
            <p:nvPr/>
          </p:nvSpPr>
          <p:spPr>
            <a:xfrm>
              <a:off x="2556108" y="4530181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5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8471A34-35D4-48C3-8F90-6FC3CE8A71FB}"/>
                </a:ext>
              </a:extLst>
            </p:cNvPr>
            <p:cNvGrpSpPr/>
            <p:nvPr/>
          </p:nvGrpSpPr>
          <p:grpSpPr>
            <a:xfrm>
              <a:off x="4110409" y="3281199"/>
              <a:ext cx="1966984" cy="1489812"/>
              <a:chOff x="4518753" y="5292886"/>
              <a:chExt cx="1966984" cy="1489812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AE9F12B-B47A-484A-A5FF-DF281416FD42}"/>
                  </a:ext>
                </a:extLst>
              </p:cNvPr>
              <p:cNvGrpSpPr/>
              <p:nvPr/>
            </p:nvGrpSpPr>
            <p:grpSpPr>
              <a:xfrm>
                <a:off x="4631099" y="5343766"/>
                <a:ext cx="1818777" cy="1414014"/>
                <a:chOff x="2758043" y="2361969"/>
                <a:chExt cx="3070210" cy="2386944"/>
              </a:xfrm>
            </p:grpSpPr>
            <p:sp>
              <p:nvSpPr>
                <p:cNvPr id="269" name="Content Placeholder 5">
                  <a:extLst>
                    <a:ext uri="{FF2B5EF4-FFF2-40B4-BE49-F238E27FC236}">
                      <a16:creationId xmlns:a16="http://schemas.microsoft.com/office/drawing/2014/main" id="{944A528F-61CB-4170-8DF2-B76B5F3EE7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70" name="Content Placeholder 5">
                  <a:extLst>
                    <a:ext uri="{FF2B5EF4-FFF2-40B4-BE49-F238E27FC236}">
                      <a16:creationId xmlns:a16="http://schemas.microsoft.com/office/drawing/2014/main" id="{7EF625BC-2AAC-4301-AFFE-24415A7EE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71" name="Content Placeholder 5">
                  <a:extLst>
                    <a:ext uri="{FF2B5EF4-FFF2-40B4-BE49-F238E27FC236}">
                      <a16:creationId xmlns:a16="http://schemas.microsoft.com/office/drawing/2014/main" id="{D21794F1-9222-4EA5-BDB1-282F4D297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3711D2B-480E-495E-9892-5F4049545B21}"/>
                    </a:ext>
                  </a:extLst>
                </p:cNvPr>
                <p:cNvCxnSpPr>
                  <a:cxnSpLocks/>
                  <a:stCxn id="269" idx="2"/>
                  <a:endCxn id="270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1E83A940-6591-4F82-84B8-CDEE6B36AA5E}"/>
                    </a:ext>
                  </a:extLst>
                </p:cNvPr>
                <p:cNvCxnSpPr>
                  <a:cxnSpLocks/>
                  <a:stCxn id="269" idx="2"/>
                  <a:endCxn id="271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DE6B832B-AD17-4FEA-BD27-A30E675608BD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C8055A2F-E97D-41A2-B7F9-3DD7B391402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A71F9757-372E-47D2-9A3E-DE73F3E9FCC9}"/>
                    </a:ext>
                  </a:extLst>
                </p:cNvPr>
                <p:cNvCxnSpPr>
                  <a:cxnSpLocks/>
                  <a:stCxn id="270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3D6E325-C002-4B20-8954-D351084E8403}"/>
                    </a:ext>
                  </a:extLst>
                </p:cNvPr>
                <p:cNvCxnSpPr>
                  <a:cxnSpLocks/>
                  <a:stCxn id="270" idx="2"/>
                  <a:endCxn id="295" idx="0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35FF791-4158-4C74-AF3B-19514C4F40E6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7FABA152-1021-4BDF-ABBB-E1DC10BD1E4D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42133E2-826D-4D6B-9BEC-3E848C0789F0}"/>
                    </a:ext>
                  </a:extLst>
                </p:cNvPr>
                <p:cNvCxnSpPr>
                  <a:cxnSpLocks/>
                  <a:stCxn id="271" idx="2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879C3660-BA8F-452A-BA39-FEAC634158C4}"/>
                    </a:ext>
                  </a:extLst>
                </p:cNvPr>
                <p:cNvCxnSpPr>
                  <a:cxnSpLocks/>
                  <a:stCxn id="271" idx="2"/>
                  <a:endCxn id="286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53CF98F-FAD1-4993-85D4-DA78240E2B8E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DF5BA250-C985-4494-AF6C-00A149809DB4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F680B24-0CB8-4C33-8FCF-571F3CF73D08}"/>
                    </a:ext>
                  </a:extLst>
                </p:cNvPr>
                <p:cNvGrpSpPr/>
                <p:nvPr/>
              </p:nvGrpSpPr>
              <p:grpSpPr>
                <a:xfrm>
                  <a:off x="2758043" y="3762450"/>
                  <a:ext cx="1361561" cy="977526"/>
                  <a:chOff x="2907012" y="4333173"/>
                  <a:chExt cx="1361561" cy="977526"/>
                </a:xfrm>
              </p:grpSpPr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C6BF58C9-C716-4A6B-9C2E-6F7205A83C07}"/>
                      </a:ext>
                    </a:extLst>
                  </p:cNvPr>
                  <p:cNvSpPr/>
                  <p:nvPr/>
                </p:nvSpPr>
                <p:spPr>
                  <a:xfrm>
                    <a:off x="2907012" y="4338200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295" name="Content Placeholder 5">
                    <a:extLst>
                      <a:ext uri="{FF2B5EF4-FFF2-40B4-BE49-F238E27FC236}">
                        <a16:creationId xmlns:a16="http://schemas.microsoft.com/office/drawing/2014/main" id="{68EF9DA1-DB26-4513-846C-288A3FC83FC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7B22357C-4335-4029-A618-7995AFE8D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9ECD2440-E99E-4555-8784-7C5BF24F9064}"/>
                      </a:ext>
                    </a:extLst>
                  </p:cNvPr>
                  <p:cNvCxnSpPr>
                    <a:cxnSpLocks/>
                    <a:stCxn id="295" idx="2"/>
                    <a:endCxn id="301" idx="0"/>
                  </p:cNvCxnSpPr>
                  <p:nvPr/>
                </p:nvCxnSpPr>
                <p:spPr>
                  <a:xfrm>
                    <a:off x="3916069" y="4680150"/>
                    <a:ext cx="181422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D5B8A0D5-13CF-416B-AB37-78893EADA77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143F5C21-D7AA-40B7-B51C-57C973050D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3076B18-42E8-4CDF-BF05-859BAA372CFD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96306C36-1464-416D-AEF6-56FC4FA075F0}"/>
                      </a:ext>
                    </a:extLst>
                  </p:cNvPr>
                  <p:cNvSpPr/>
                  <p:nvPr/>
                </p:nvSpPr>
                <p:spPr>
                  <a:xfrm>
                    <a:off x="3954462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7A526CC9-871F-49C8-AFE2-7C7D67F4AE11}"/>
                    </a:ext>
                  </a:extLst>
                </p:cNvPr>
                <p:cNvGrpSpPr/>
                <p:nvPr/>
              </p:nvGrpSpPr>
              <p:grpSpPr>
                <a:xfrm>
                  <a:off x="4476195" y="3771387"/>
                  <a:ext cx="1352058" cy="977526"/>
                  <a:chOff x="2916515" y="4333173"/>
                  <a:chExt cx="1352058" cy="977526"/>
                </a:xfrm>
              </p:grpSpPr>
              <p:sp>
                <p:nvSpPr>
                  <p:cNvPr id="286" name="Content Placeholder 5">
                    <a:extLst>
                      <a:ext uri="{FF2B5EF4-FFF2-40B4-BE49-F238E27FC236}">
                        <a16:creationId xmlns:a16="http://schemas.microsoft.com/office/drawing/2014/main" id="{52CD40E8-11FD-41EC-80EC-53AA4C2014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3DB4681F-5BC3-4FCA-A448-F220635F22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0801313D-3427-4478-B617-A2873942D62C}"/>
                      </a:ext>
                    </a:extLst>
                  </p:cNvPr>
                  <p:cNvCxnSpPr>
                    <a:cxnSpLocks/>
                    <a:stCxn id="286" idx="2"/>
                    <a:endCxn id="293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47B5205B-8992-4919-BBDD-07339CDC04E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0E60ACE7-708E-4E7D-B02F-7435EAC7F16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0A0673AB-A0F8-4915-B07E-7FC6ECC372FB}"/>
                      </a:ext>
                    </a:extLst>
                  </p:cNvPr>
                  <p:cNvSpPr/>
                  <p:nvPr/>
                </p:nvSpPr>
                <p:spPr>
                  <a:xfrm>
                    <a:off x="2916515" y="4348050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527C549C-91DD-4C06-A5D6-3281420CC719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7C0EE296-1B04-4231-983B-8633E8D4FFB1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CB8B837-84E9-4D7E-AA43-39548B28CAB6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28F4FA6-33CA-4381-BDDE-96D26C175703}"/>
                </a:ext>
              </a:extLst>
            </p:cNvPr>
            <p:cNvGrpSpPr/>
            <p:nvPr/>
          </p:nvGrpSpPr>
          <p:grpSpPr>
            <a:xfrm>
              <a:off x="4129016" y="4828591"/>
              <a:ext cx="1966984" cy="1489812"/>
              <a:chOff x="4518753" y="5292886"/>
              <a:chExt cx="1966984" cy="148981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7CEB37D-52AB-479F-B7FF-15A12B71E5A9}"/>
                  </a:ext>
                </a:extLst>
              </p:cNvPr>
              <p:cNvGrpSpPr/>
              <p:nvPr/>
            </p:nvGrpSpPr>
            <p:grpSpPr>
              <a:xfrm>
                <a:off x="4626089" y="5343766"/>
                <a:ext cx="1823787" cy="1414014"/>
                <a:chOff x="2749585" y="2361969"/>
                <a:chExt cx="3078668" cy="2386944"/>
              </a:xfrm>
            </p:grpSpPr>
            <p:sp>
              <p:nvSpPr>
                <p:cNvPr id="305" name="Content Placeholder 5">
                  <a:extLst>
                    <a:ext uri="{FF2B5EF4-FFF2-40B4-BE49-F238E27FC236}">
                      <a16:creationId xmlns:a16="http://schemas.microsoft.com/office/drawing/2014/main" id="{8F23CC71-98DA-4444-A858-83CEF537D2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9518" y="2361969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6" name="Content Placeholder 5">
                  <a:extLst>
                    <a:ext uri="{FF2B5EF4-FFF2-40B4-BE49-F238E27FC236}">
                      <a16:creationId xmlns:a16="http://schemas.microsoft.com/office/drawing/2014/main" id="{720627DF-FAEB-43B0-9877-A3F91D30C7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86072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307" name="Content Placeholder 5">
                  <a:extLst>
                    <a:ext uri="{FF2B5EF4-FFF2-40B4-BE49-F238E27FC236}">
                      <a16:creationId xmlns:a16="http://schemas.microsoft.com/office/drawing/2014/main" id="{C6715662-FC82-4CAE-B154-FE82FD024B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53219" y="3054826"/>
                  <a:ext cx="395924" cy="346977"/>
                </a:xfrm>
                <a:prstGeom prst="rect">
                  <a:avLst/>
                </a:prstGeom>
                <a:solidFill>
                  <a:srgbClr val="84AA33">
                    <a:lumMod val="60000"/>
                    <a:lumOff val="40000"/>
                  </a:srgbClr>
                </a:solidFill>
                <a:effectLst/>
              </p:spPr>
              <p:txBody>
                <a:bodyPr vert="horz" lIns="91440" tIns="45720" rIns="91440" bIns="45720" rtlCol="0" anchor="ctr" anchorCtr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77BAF2D-DF1C-4C41-83E2-642AB48870C4}"/>
                    </a:ext>
                  </a:extLst>
                </p:cNvPr>
                <p:cNvCxnSpPr>
                  <a:cxnSpLocks/>
                  <a:stCxn id="305" idx="2"/>
                  <a:endCxn id="306" idx="0"/>
                </p:cNvCxnSpPr>
                <p:nvPr/>
              </p:nvCxnSpPr>
              <p:spPr>
                <a:xfrm flipH="1">
                  <a:off x="3584034" y="2708946"/>
                  <a:ext cx="613446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D09113-339D-497F-80A0-E22456A275A7}"/>
                    </a:ext>
                  </a:extLst>
                </p:cNvPr>
                <p:cNvCxnSpPr>
                  <a:cxnSpLocks/>
                  <a:stCxn id="305" idx="2"/>
                  <a:endCxn id="307" idx="0"/>
                </p:cNvCxnSpPr>
                <p:nvPr/>
              </p:nvCxnSpPr>
              <p:spPr>
                <a:xfrm>
                  <a:off x="4197480" y="2708946"/>
                  <a:ext cx="653701" cy="3458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4EECE750-D9AA-41FF-BF0F-0420D0127085}"/>
                    </a:ext>
                  </a:extLst>
                </p:cNvPr>
                <p:cNvSpPr txBox="1"/>
                <p:nvPr/>
              </p:nvSpPr>
              <p:spPr>
                <a:xfrm>
                  <a:off x="3681456" y="265818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A31C19AA-C831-441E-8F72-2F1B2CCD74B6}"/>
                    </a:ext>
                  </a:extLst>
                </p:cNvPr>
                <p:cNvSpPr txBox="1"/>
                <p:nvPr/>
              </p:nvSpPr>
              <p:spPr>
                <a:xfrm>
                  <a:off x="4449209" y="2644646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B011B98E-F00F-48C7-855A-DFB04CAE0B32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 flipH="1">
                  <a:off x="2948189" y="3401803"/>
                  <a:ext cx="635845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38299DA0-CAB5-441D-B9E8-48AD15FF76D7}"/>
                    </a:ext>
                  </a:extLst>
                </p:cNvPr>
                <p:cNvCxnSpPr>
                  <a:cxnSpLocks/>
                  <a:stCxn id="306" idx="2"/>
                </p:cNvCxnSpPr>
                <p:nvPr/>
              </p:nvCxnSpPr>
              <p:spPr>
                <a:xfrm>
                  <a:off x="3584034" y="3401803"/>
                  <a:ext cx="183066" cy="36064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F29FA371-C2E9-40D7-B342-4D34EBF7C88D}"/>
                    </a:ext>
                  </a:extLst>
                </p:cNvPr>
                <p:cNvSpPr txBox="1"/>
                <p:nvPr/>
              </p:nvSpPr>
              <p:spPr>
                <a:xfrm>
                  <a:off x="3084463" y="333325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4F24FC9-AAB6-489B-BCF6-BF1C87A78397}"/>
                    </a:ext>
                  </a:extLst>
                </p:cNvPr>
                <p:cNvSpPr txBox="1"/>
                <p:nvPr/>
              </p:nvSpPr>
              <p:spPr>
                <a:xfrm>
                  <a:off x="3611235" y="3353617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9F50447-C199-4407-9772-9B3050B2F3D5}"/>
                    </a:ext>
                  </a:extLst>
                </p:cNvPr>
                <p:cNvCxnSpPr>
                  <a:cxnSpLocks/>
                  <a:stCxn id="307" idx="2"/>
                  <a:endCxn id="323" idx="0"/>
                </p:cNvCxnSpPr>
                <p:nvPr/>
              </p:nvCxnSpPr>
              <p:spPr>
                <a:xfrm flipH="1">
                  <a:off x="4656838" y="3401803"/>
                  <a:ext cx="194343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CAC8556E-7A22-42D8-915D-B4B7F848F0F9}"/>
                    </a:ext>
                  </a:extLst>
                </p:cNvPr>
                <p:cNvCxnSpPr>
                  <a:cxnSpLocks/>
                  <a:stCxn id="307" idx="2"/>
                  <a:endCxn id="324" idx="0"/>
                </p:cNvCxnSpPr>
                <p:nvPr/>
              </p:nvCxnSpPr>
              <p:spPr>
                <a:xfrm>
                  <a:off x="4851181" y="3401803"/>
                  <a:ext cx="624568" cy="3695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A9CAA12-37C7-4EC7-B6FB-49B23843DAD7}"/>
                    </a:ext>
                  </a:extLst>
                </p:cNvPr>
                <p:cNvSpPr txBox="1"/>
                <p:nvPr/>
              </p:nvSpPr>
              <p:spPr>
                <a:xfrm>
                  <a:off x="4506738" y="3361875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72190CD8-FB07-47E5-8F12-C5F8BCF91901}"/>
                    </a:ext>
                  </a:extLst>
                </p:cNvPr>
                <p:cNvSpPr txBox="1"/>
                <p:nvPr/>
              </p:nvSpPr>
              <p:spPr>
                <a:xfrm>
                  <a:off x="5033510" y="3358488"/>
                  <a:ext cx="319781" cy="274101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 anchorCtr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A228F03-6E58-4482-9631-8FEFE643E5D3}"/>
                    </a:ext>
                  </a:extLst>
                </p:cNvPr>
                <p:cNvGrpSpPr/>
                <p:nvPr/>
              </p:nvGrpSpPr>
              <p:grpSpPr>
                <a:xfrm>
                  <a:off x="2749585" y="3759680"/>
                  <a:ext cx="1199282" cy="320113"/>
                  <a:chOff x="2898554" y="4330403"/>
                  <a:chExt cx="1199282" cy="320113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F4B7C4C1-2943-49D4-99D4-5E36D7AC32E3}"/>
                      </a:ext>
                    </a:extLst>
                  </p:cNvPr>
                  <p:cNvSpPr/>
                  <p:nvPr/>
                </p:nvSpPr>
                <p:spPr>
                  <a:xfrm>
                    <a:off x="2898554" y="4330403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1331824-7D99-4A41-91CC-4653C4D67DB7}"/>
                      </a:ext>
                    </a:extLst>
                  </p:cNvPr>
                  <p:cNvSpPr/>
                  <p:nvPr/>
                </p:nvSpPr>
                <p:spPr>
                  <a:xfrm>
                    <a:off x="3811779" y="4365083"/>
                    <a:ext cx="286057" cy="285433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39ADAF7-647E-41A3-929B-18E9AA608EFD}"/>
                    </a:ext>
                  </a:extLst>
                </p:cNvPr>
                <p:cNvGrpSpPr/>
                <p:nvPr/>
              </p:nvGrpSpPr>
              <p:grpSpPr>
                <a:xfrm>
                  <a:off x="4312908" y="3771387"/>
                  <a:ext cx="1515345" cy="977526"/>
                  <a:chOff x="2753228" y="4333173"/>
                  <a:chExt cx="1515345" cy="977526"/>
                </a:xfrm>
              </p:grpSpPr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E25EA405-5218-4000-B53E-43E733615C73}"/>
                      </a:ext>
                    </a:extLst>
                  </p:cNvPr>
                  <p:cNvSpPr/>
                  <p:nvPr/>
                </p:nvSpPr>
                <p:spPr>
                  <a:xfrm>
                    <a:off x="2753228" y="5014536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  <p:sp>
                <p:nvSpPr>
                  <p:cNvPr id="323" name="Content Placeholder 5">
                    <a:extLst>
                      <a:ext uri="{FF2B5EF4-FFF2-40B4-BE49-F238E27FC236}">
                        <a16:creationId xmlns:a16="http://schemas.microsoft.com/office/drawing/2014/main" id="{DF645A15-7A0C-414F-A9D2-15E90C9B83B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99196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24" name="Content Placeholder 5">
                    <a:extLst>
                      <a:ext uri="{FF2B5EF4-FFF2-40B4-BE49-F238E27FC236}">
                        <a16:creationId xmlns:a16="http://schemas.microsoft.com/office/drawing/2014/main" id="{4AE993B8-680C-490E-B929-F7A0B16C88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18107" y="4333173"/>
                    <a:ext cx="395924" cy="346977"/>
                  </a:xfrm>
                  <a:prstGeom prst="rect">
                    <a:avLst/>
                  </a:prstGeom>
                  <a:solidFill>
                    <a:srgbClr val="84AA33">
                      <a:lumMod val="60000"/>
                      <a:lumOff val="40000"/>
                    </a:srgbClr>
                  </a:solidFill>
                  <a:effectLst/>
                </p:spPr>
                <p:txBody>
                  <a:bodyPr vert="horz" lIns="91440" tIns="45720" rIns="91440" bIns="45720" rtlCol="0" anchor="ctr" anchorCtr="0"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»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ct val="20000"/>
                      </a:spcBef>
                      <a:buFont typeface="Arial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ED37F35-DD59-4193-91AF-A316D96F3129}"/>
                      </a:ext>
                    </a:extLst>
                  </p:cNvPr>
                  <p:cNvCxnSpPr>
                    <a:cxnSpLocks/>
                    <a:stCxn id="323" idx="2"/>
                    <a:endCxn id="322" idx="0"/>
                  </p:cNvCxnSpPr>
                  <p:nvPr/>
                </p:nvCxnSpPr>
                <p:spPr>
                  <a:xfrm flipH="1">
                    <a:off x="2896257" y="4680150"/>
                    <a:ext cx="200901" cy="33438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EE6AEB31-0209-4B6B-A15E-0BF425A10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87841" y="4669369"/>
                    <a:ext cx="280968" cy="35075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C91D3E6D-C77A-4B04-84F5-E2874C45FEF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81" y="4632896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A36D11B-DC47-4CA4-BD1A-08D9D2CFFEE5}"/>
                      </a:ext>
                    </a:extLst>
                  </p:cNvPr>
                  <p:cNvSpPr txBox="1"/>
                  <p:nvPr/>
                </p:nvSpPr>
                <p:spPr>
                  <a:xfrm>
                    <a:off x="3131085" y="463364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64050F20-1E62-4B2E-8D83-2DCC99664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83942" y="4674240"/>
                    <a:ext cx="242285" cy="34587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5D5B2F7-9E5B-4D34-AB36-B6FBFF3B17DA}"/>
                      </a:ext>
                    </a:extLst>
                  </p:cNvPr>
                  <p:cNvCxnSpPr>
                    <a:cxnSpLocks/>
                    <a:stCxn id="324" idx="2"/>
                    <a:endCxn id="335" idx="0"/>
                  </p:cNvCxnSpPr>
                  <p:nvPr/>
                </p:nvCxnSpPr>
                <p:spPr>
                  <a:xfrm>
                    <a:off x="3916069" y="4680150"/>
                    <a:ext cx="154529" cy="34172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triangle" w="med" len="sm"/>
                  </a:ln>
                  <a:effectLst/>
                </p:spPr>
              </p:cxnSp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3A1F132E-5C84-4748-84C3-7B47262523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612" y="4627615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25761B69-6832-4A8A-9BAA-CE222126CE6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792" y="4624228"/>
                    <a:ext cx="319781" cy="274101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 anchor="ctr" anchorCtr="0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rPr>
                      <a:t>1</a:t>
                    </a: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59609F16-7ADE-4B93-91E7-96C23A61E0C8}"/>
                      </a:ext>
                    </a:extLst>
                  </p:cNvPr>
                  <p:cNvSpPr/>
                  <p:nvPr/>
                </p:nvSpPr>
                <p:spPr>
                  <a:xfrm>
                    <a:off x="3211395" y="5008349"/>
                    <a:ext cx="286057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4" name="Oval 333">
                    <a:extLst>
                      <a:ext uri="{FF2B5EF4-FFF2-40B4-BE49-F238E27FC236}">
                        <a16:creationId xmlns:a16="http://schemas.microsoft.com/office/drawing/2014/main" id="{C1F883A9-8AA7-4487-BD1D-6C080F684286}"/>
                      </a:ext>
                    </a:extLst>
                  </p:cNvPr>
                  <p:cNvSpPr/>
                  <p:nvPr/>
                </p:nvSpPr>
                <p:spPr>
                  <a:xfrm>
                    <a:off x="3553175" y="5025265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-</a:t>
                    </a:r>
                  </a:p>
                </p:txBody>
              </p:sp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598AF03A-F656-4A98-BB78-80B98375848C}"/>
                      </a:ext>
                    </a:extLst>
                  </p:cNvPr>
                  <p:cNvSpPr/>
                  <p:nvPr/>
                </p:nvSpPr>
                <p:spPr>
                  <a:xfrm>
                    <a:off x="3927569" y="5021878"/>
                    <a:ext cx="286058" cy="285434"/>
                  </a:xfrm>
                  <a:prstGeom prst="ellipse">
                    <a:avLst/>
                  </a:prstGeom>
                  <a:solidFill>
                    <a:srgbClr val="84AA33">
                      <a:lumMod val="40000"/>
                      <a:lumOff val="6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vert="horz" rtlCol="0" anchor="ctr" anchorCtr="0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Times New Roman"/>
                      </a:rPr>
                      <a:t>+</a:t>
                    </a:r>
                  </a:p>
                </p:txBody>
              </p:sp>
            </p:grpSp>
          </p:grp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C5FAF27-3558-461E-AD06-8FFA8C02F048}"/>
                  </a:ext>
                </a:extLst>
              </p:cNvPr>
              <p:cNvSpPr/>
              <p:nvPr/>
            </p:nvSpPr>
            <p:spPr>
              <a:xfrm>
                <a:off x="4518753" y="5292886"/>
                <a:ext cx="1966984" cy="1489812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A5DB16DB-2E58-42E6-99CF-3E438016A22A}"/>
                </a:ext>
              </a:extLst>
            </p:cNvPr>
            <p:cNvSpPr/>
            <p:nvPr/>
          </p:nvSpPr>
          <p:spPr>
            <a:xfrm>
              <a:off x="4085975" y="3272610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3</a:t>
              </a: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2DBB2EE-E306-41AF-BF7F-C5703E1ED9DD}"/>
                </a:ext>
              </a:extLst>
            </p:cNvPr>
            <p:cNvSpPr/>
            <p:nvPr/>
          </p:nvSpPr>
          <p:spPr>
            <a:xfrm>
              <a:off x="4111938" y="4807599"/>
              <a:ext cx="315737" cy="312189"/>
            </a:xfrm>
            <a:prstGeom prst="ellipse">
              <a:avLst/>
            </a:prstGeom>
            <a:solidFill>
              <a:srgbClr val="4F271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Times New Roman"/>
                </a:rPr>
                <a:t>6</a:t>
              </a:r>
            </a:p>
          </p:txBody>
        </p: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7725DAF5-9B81-43C9-8A70-03731C9F557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A8C58791-B831-4C83-B7F3-940FC3F82BE9}"/>
              </a:ext>
            </a:extLst>
          </p:cNvPr>
          <p:cNvSpPr/>
          <p:nvPr/>
        </p:nvSpPr>
        <p:spPr>
          <a:xfrm>
            <a:off x="833657" y="2908092"/>
            <a:ext cx="1868118" cy="30727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9D18737-E64E-4C0C-AC86-6B6822F3099C}"/>
              </a:ext>
            </a:extLst>
          </p:cNvPr>
          <p:cNvSpPr/>
          <p:nvPr/>
        </p:nvSpPr>
        <p:spPr>
          <a:xfrm>
            <a:off x="4441196" y="2864297"/>
            <a:ext cx="2396576" cy="37688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21CE872-1711-4DE7-9B8B-E32A2DDBC590}"/>
              </a:ext>
            </a:extLst>
          </p:cNvPr>
          <p:cNvSpPr/>
          <p:nvPr/>
        </p:nvSpPr>
        <p:spPr>
          <a:xfrm>
            <a:off x="2710191" y="2950290"/>
            <a:ext cx="1686102" cy="14431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7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Which attribute {A, B} would error rate select for the next split?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 don’t know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75952E-2C10-4E67-8104-F42B5951940E}"/>
              </a:ext>
            </a:extLst>
          </p:cNvPr>
          <p:cNvSpPr txBox="1">
            <a:spLocks/>
          </p:cNvSpPr>
          <p:nvPr/>
        </p:nvSpPr>
        <p:spPr>
          <a:xfrm>
            <a:off x="7731369" y="599232"/>
            <a:ext cx="4044462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 and 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0FEA070-7CF8-48C9-8776-D3DEA60A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1490818"/>
            <a:ext cx="3019709" cy="425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2E57F5-B41D-465B-8A6D-C17220AA54D6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40409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34034" cy="2039539"/>
          </a:xfrm>
        </p:spPr>
        <p:txBody>
          <a:bodyPr/>
          <a:lstStyle/>
          <a:p>
            <a:r>
              <a:rPr lang="en-US" dirty="0"/>
              <a:t>Which attribute {A, B} would error rate select for the next split?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 don’t know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75952E-2C10-4E67-8104-F42B5951940E}"/>
              </a:ext>
            </a:extLst>
          </p:cNvPr>
          <p:cNvSpPr txBox="1">
            <a:spLocks/>
          </p:cNvSpPr>
          <p:nvPr/>
        </p:nvSpPr>
        <p:spPr>
          <a:xfrm>
            <a:off x="7731369" y="599232"/>
            <a:ext cx="4044462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Dataset: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Output Y, Attributes A and 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10FEA070-7CF8-48C9-8776-D3DEA60A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4" y="1490818"/>
            <a:ext cx="3019709" cy="4254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2E57F5-B41D-465B-8A6D-C17220AA54D6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32098-5F70-4C62-A5C2-B996D9B1D513}"/>
              </a:ext>
            </a:extLst>
          </p:cNvPr>
          <p:cNvSpPr/>
          <p:nvPr/>
        </p:nvSpPr>
        <p:spPr>
          <a:xfrm>
            <a:off x="561660" y="1986196"/>
            <a:ext cx="1686102" cy="9218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201C6-94EE-455F-9384-3DF158E9E867}"/>
              </a:ext>
            </a:extLst>
          </p:cNvPr>
          <p:cNvSpPr/>
          <p:nvPr/>
        </p:nvSpPr>
        <p:spPr>
          <a:xfrm>
            <a:off x="474216" y="3564788"/>
            <a:ext cx="2658727" cy="4609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4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81563B-81EB-415E-A171-154E921D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decision tree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0CD102-B63F-451C-930C-76A2711F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  // n: samples, A: set of attributes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empty(A) or all n(L) are the same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leaf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class = most common class in n(L)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status = internal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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bestAttribute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n,A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LeftNode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(n(a=1), A \ {a})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Node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BuildTree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(n(a=0), A \ {a})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end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end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B16EA5D3-05F8-4FD7-B4C0-1DA9B94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2242065"/>
            <a:ext cx="380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n(L): Labels for samples in this set  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C1140605-CD19-424E-A174-8E93092CE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53298" y="1836481"/>
            <a:ext cx="3810000" cy="64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FA0205E8-F12E-480C-878C-7D66012E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3164384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Decision: Which attribute?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A151CC63-E40C-42A3-AD06-8FAA6A66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6142" y="3411818"/>
            <a:ext cx="3127155" cy="2934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7707147C-C987-4430-A03B-CF799E38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200627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Recursive calls to create left and right subtrees, n(a=1) is the set of samples in n for which the attribute a is 1</a:t>
            </a:r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6B8F27A0-F1D1-49A0-9136-643AA681A9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9203" y="4086702"/>
            <a:ext cx="912797" cy="4170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7AC0D45-E7DF-403D-AA65-5C2BB0701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65457" y="4523874"/>
            <a:ext cx="816544" cy="179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AE5D8-747F-458A-BCC3-6466D7EE8238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  <p:extLst>
      <p:ext uri="{BB962C8B-B14F-4D97-AF65-F5344CB8AC3E}">
        <p14:creationId xmlns:p14="http://schemas.microsoft.com/office/powerpoint/2010/main" val="15793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Decision Trees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B494C7-C4D8-4423-9E20-64DFFED07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Identifying ‘bestAttribute’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17148B-EA2B-41BC-A30B-C232F65FF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There are many possible ways to select the best attribute for a given set.</a:t>
            </a:r>
          </a:p>
          <a:p>
            <a:pPr eaLnBrk="1" hangingPunct="1"/>
            <a:r>
              <a:rPr lang="en-US" altLang="en-US" sz="3200" dirty="0"/>
              <a:t>We will discuss one possible way which is based on information theory.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33C4C-1ED9-40EE-9A1F-D051A22D24C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65D6E5-ED91-41A0-A2B8-49E34CCDC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Entropy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2B38FC-D516-47C4-967B-519C0C825C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051561"/>
            <a:ext cx="80723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Quantifies the amount of uncertainty associated with a specific probability distribution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The higher the entropy, the less confident we are in the outcome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Definition</a:t>
            </a:r>
          </a:p>
        </p:txBody>
      </p:sp>
      <p:pic>
        <p:nvPicPr>
          <p:cNvPr id="21508" name="Picture 6" descr="Shannon">
            <a:extLst>
              <a:ext uri="{FF2B5EF4-FFF2-40B4-BE49-F238E27FC236}">
                <a16:creationId xmlns:a16="http://schemas.microsoft.com/office/drawing/2014/main" id="{A7104A6A-76F8-456D-8F4D-3DD31611D9D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3505201"/>
            <a:ext cx="1589088" cy="2187575"/>
          </a:xfrm>
          <a:noFill/>
        </p:spPr>
      </p:pic>
      <p:sp>
        <p:nvSpPr>
          <p:cNvPr id="21509" name="Text Box 8">
            <a:extLst>
              <a:ext uri="{FF2B5EF4-FFF2-40B4-BE49-F238E27FC236}">
                <a16:creationId xmlns:a16="http://schemas.microsoft.com/office/drawing/2014/main" id="{ABFF6743-B9EC-495A-A543-4B35857E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40" y="5577524"/>
            <a:ext cx="349397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Claude Shannon (1916 – 2001), most of the work was done in Bell labs</a:t>
            </a:r>
          </a:p>
        </p:txBody>
      </p:sp>
      <p:graphicFrame>
        <p:nvGraphicFramePr>
          <p:cNvPr id="21510" name="Object 9">
            <a:extLst>
              <a:ext uri="{FF2B5EF4-FFF2-40B4-BE49-F238E27FC236}">
                <a16:creationId xmlns:a16="http://schemas.microsoft.com/office/drawing/2014/main" id="{40F31197-E91A-4432-807F-448280F67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69565"/>
              </p:ext>
            </p:extLst>
          </p:nvPr>
        </p:nvGraphicFramePr>
        <p:xfrm>
          <a:off x="1891508" y="3505201"/>
          <a:ext cx="528478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2298700" imgH="342900" progId="Equation.3">
                  <p:embed/>
                </p:oleObj>
              </mc:Choice>
              <mc:Fallback>
                <p:oleObj name="Equation" r:id="rId5" imgW="2298700" imgH="342900" progId="Equation.3">
                  <p:embed/>
                  <p:pic>
                    <p:nvPicPr>
                      <p:cNvPr id="21510" name="Object 9">
                        <a:extLst>
                          <a:ext uri="{FF2B5EF4-FFF2-40B4-BE49-F238E27FC236}">
                            <a16:creationId xmlns:a16="http://schemas.microsoft.com/office/drawing/2014/main" id="{40F31197-E91A-4432-807F-448280F67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508" y="3505201"/>
                        <a:ext cx="528478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Shannon">
            <a:extLst>
              <a:ext uri="{FF2B5EF4-FFF2-40B4-BE49-F238E27FC236}">
                <a16:creationId xmlns:a16="http://schemas.microsoft.com/office/drawing/2014/main" id="{941599A2-8AEF-4EB4-8904-9E5D8040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6" y="2587325"/>
            <a:ext cx="2043005" cy="2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0B16-5E7E-4FD5-A8D6-B979E36DAC41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3E8BBCF-39BB-4550-9F7E-2A5D636D3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42" y="320674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Entropy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42A940A-CAF6-48DE-B8AD-70A345B171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0242" y="1424856"/>
            <a:ext cx="5486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Definition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So, if P(X=1) = 1 then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If P(X=1) = .5 then</a:t>
            </a:r>
          </a:p>
        </p:txBody>
      </p:sp>
      <p:pic>
        <p:nvPicPr>
          <p:cNvPr id="23556" name="Picture 4" descr="Binary_entropy_plot">
            <a:extLst>
              <a:ext uri="{FF2B5EF4-FFF2-40B4-BE49-F238E27FC236}">
                <a16:creationId xmlns:a16="http://schemas.microsoft.com/office/drawing/2014/main" id="{4CB9A8C9-768C-451D-A3A4-0D9D5E461F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>
          <a:xfrm>
            <a:off x="7848601" y="685800"/>
            <a:ext cx="2682875" cy="2508250"/>
          </a:xfrm>
          <a:noFill/>
        </p:spPr>
      </p:pic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729CAA02-DC62-4DF6-BA09-38876915B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56511"/>
              </p:ext>
            </p:extLst>
          </p:nvPr>
        </p:nvGraphicFramePr>
        <p:xfrm>
          <a:off x="738218" y="2027236"/>
          <a:ext cx="51673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5" imgW="2247900" imgH="342900" progId="Equation.3">
                  <p:embed/>
                </p:oleObj>
              </mc:Choice>
              <mc:Fallback>
                <p:oleObj name="Equation" r:id="rId5" imgW="2247900" imgH="342900" progId="Equation.3">
                  <p:embed/>
                  <p:pic>
                    <p:nvPicPr>
                      <p:cNvPr id="23557" name="Object 7">
                        <a:extLst>
                          <a:ext uri="{FF2B5EF4-FFF2-40B4-BE49-F238E27FC236}">
                            <a16:creationId xmlns:a16="http://schemas.microsoft.com/office/drawing/2014/main" id="{729CAA02-DC62-4DF6-BA09-38876915B7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18" y="2027236"/>
                        <a:ext cx="51673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82AC0794-F154-48A9-B0A6-C4F49F8B53B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07363063"/>
              </p:ext>
            </p:extLst>
          </p:nvPr>
        </p:nvGraphicFramePr>
        <p:xfrm>
          <a:off x="887442" y="3562350"/>
          <a:ext cx="7239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" imgW="3606800" imgH="457200" progId="Equation.3">
                  <p:embed/>
                </p:oleObj>
              </mc:Choice>
              <mc:Fallback>
                <p:oleObj name="Equation" r:id="rId7" imgW="3606800" imgH="457200" progId="Equation.3">
                  <p:embed/>
                  <p:pic>
                    <p:nvPicPr>
                      <p:cNvPr id="23558" name="Object 9">
                        <a:extLst>
                          <a:ext uri="{FF2B5EF4-FFF2-40B4-BE49-F238E27FC236}">
                            <a16:creationId xmlns:a16="http://schemas.microsoft.com/office/drawing/2014/main" id="{82AC0794-F154-48A9-B0A6-C4F49F8B5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42" y="3562350"/>
                        <a:ext cx="7239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9" name="Object 11">
            <a:extLst>
              <a:ext uri="{FF2B5EF4-FFF2-40B4-BE49-F238E27FC236}">
                <a16:creationId xmlns:a16="http://schemas.microsoft.com/office/drawing/2014/main" id="{E7F6F20C-0277-4733-A8E5-C76F9D02A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1834"/>
              </p:ext>
            </p:extLst>
          </p:nvPr>
        </p:nvGraphicFramePr>
        <p:xfrm>
          <a:off x="796955" y="5456236"/>
          <a:ext cx="74215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9" imgW="3606800" imgH="457200" progId="Equation.3">
                  <p:embed/>
                </p:oleObj>
              </mc:Choice>
              <mc:Fallback>
                <p:oleObj name="Equation" r:id="rId9" imgW="3606800" imgH="457200" progId="Equation.3">
                  <p:embed/>
                  <p:pic>
                    <p:nvPicPr>
                      <p:cNvPr id="124939" name="Object 11">
                        <a:extLst>
                          <a:ext uri="{FF2B5EF4-FFF2-40B4-BE49-F238E27FC236}">
                            <a16:creationId xmlns:a16="http://schemas.microsoft.com/office/drawing/2014/main" id="{E7F6F20C-0277-4733-A8E5-C76F9D02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55" y="5456236"/>
                        <a:ext cx="742156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2">
            <a:extLst>
              <a:ext uri="{FF2B5EF4-FFF2-40B4-BE49-F238E27FC236}">
                <a16:creationId xmlns:a16="http://schemas.microsoft.com/office/drawing/2014/main" id="{377BAC03-2DA7-4EB6-A885-5460ADD0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1" y="528069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H(X)</a:t>
            </a:r>
          </a:p>
        </p:txBody>
      </p:sp>
      <p:pic>
        <p:nvPicPr>
          <p:cNvPr id="9" name="Picture 4" descr="Binary_entropy_plot">
            <a:extLst>
              <a:ext uri="{FF2B5EF4-FFF2-40B4-BE49-F238E27FC236}">
                <a16:creationId xmlns:a16="http://schemas.microsoft.com/office/drawing/2014/main" id="{458020D2-6A13-4E03-AADE-FEB2195B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>
            <a:fillRect/>
          </a:stretch>
        </p:blipFill>
        <p:spPr bwMode="auto">
          <a:xfrm>
            <a:off x="8906299" y="400051"/>
            <a:ext cx="2988518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0FB24-342D-4AEF-99EF-445585D7A87F}"/>
              </a:ext>
            </a:extLst>
          </p:cNvPr>
          <p:cNvSpPr txBox="1"/>
          <p:nvPr/>
        </p:nvSpPr>
        <p:spPr>
          <a:xfrm>
            <a:off x="406400" y="6444734"/>
            <a:ext cx="37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Ziv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Bar-Joseph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A27430-F7A0-482E-A874-3BB3BC288290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57002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EA70F6-6046-DC44-B13F-9FAF4B3DE8B9}"/>
              </a:ext>
            </a:extLst>
          </p:cNvPr>
          <p:cNvSpPr txBox="1">
            <a:spLocks/>
          </p:cNvSpPr>
          <p:nvPr/>
        </p:nvSpPr>
        <p:spPr>
          <a:xfrm>
            <a:off x="1524001" y="4543417"/>
            <a:ext cx="9144000" cy="2354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E83184-E277-0F4C-8CDC-A94F9EDE8AFE}"/>
              </a:ext>
            </a:extLst>
          </p:cNvPr>
          <p:cNvSpPr txBox="1">
            <a:spLocks/>
          </p:cNvSpPr>
          <p:nvPr/>
        </p:nvSpPr>
        <p:spPr>
          <a:xfrm>
            <a:off x="1524001" y="953940"/>
            <a:ext cx="9144000" cy="2976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EEDF-96D4-E846-848D-119FEF1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Mutual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C91-A8E2-CF4A-B390-32AF905D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03C0A-D7B8-5147-9481-806FA9CE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753685"/>
            <a:ext cx="8572500" cy="2033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FC746-F8AB-E644-BC8C-7C9126B9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1340"/>
            <a:ext cx="38608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C31A0-18C0-1244-90F3-94F11C2FC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9" y="4827078"/>
            <a:ext cx="3695700" cy="9271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0297B-94D9-F14A-8B25-51A599F0B20E}"/>
              </a:ext>
            </a:extLst>
          </p:cNvPr>
          <p:cNvSpPr txBox="1">
            <a:spLocks/>
          </p:cNvSpPr>
          <p:nvPr/>
        </p:nvSpPr>
        <p:spPr>
          <a:xfrm>
            <a:off x="1704975" y="4797897"/>
            <a:ext cx="4533900" cy="1923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can use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the output class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and some attribute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on which to split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as a splitting criterion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Given a dataset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D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training examples, we can estimate the required probabilities as…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7E7C8-ADED-7048-BCF5-E1D73FE4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49" y="5971306"/>
            <a:ext cx="3822700" cy="482600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878CC79-C6CB-B24A-8903-B4429AB2A5C9}"/>
              </a:ext>
            </a:extLst>
          </p:cNvPr>
          <p:cNvSpPr txBox="1">
            <a:spLocks/>
          </p:cNvSpPr>
          <p:nvPr/>
        </p:nvSpPr>
        <p:spPr>
          <a:xfrm>
            <a:off x="1604920" y="5724792"/>
            <a:ext cx="8982159" cy="923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Informally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, we say that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mutual information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a measure of the following: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If we know X, how much does this reduce our uncertainty about Y?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86C6672-64F8-E44C-9A25-79D03AF983A3}"/>
              </a:ext>
            </a:extLst>
          </p:cNvPr>
          <p:cNvSpPr/>
          <p:nvPr/>
        </p:nvSpPr>
        <p:spPr>
          <a:xfrm rot="10571915">
            <a:off x="1720208" y="3415213"/>
            <a:ext cx="695614" cy="4825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D6FD154-1F19-284B-B411-0A1B40ED8B1D}"/>
              </a:ext>
            </a:extLst>
          </p:cNvPr>
          <p:cNvSpPr txBox="1">
            <a:spLocks/>
          </p:cNvSpPr>
          <p:nvPr/>
        </p:nvSpPr>
        <p:spPr>
          <a:xfrm>
            <a:off x="1604920" y="4008707"/>
            <a:ext cx="8982159" cy="9236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  <a:latin typeface="Candara"/>
              </a:rPr>
              <a:t>Entropy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measures 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# of bits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to code one random draw from X</a:t>
            </a:r>
            <a:r>
              <a:rPr lang="en-US" b="1" i="1" dirty="0">
                <a:solidFill>
                  <a:prstClr val="black"/>
                </a:solidFill>
                <a:latin typeface="Candara"/>
              </a:rPr>
              <a:t>. 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For a decision tree, we want to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reduce the entropy of the random variable we are trying to predict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!</a:t>
            </a:r>
            <a:endParaRPr lang="en-US" b="1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F8BF2BAA-93E0-7447-B8CB-17115316E89B}"/>
              </a:ext>
            </a:extLst>
          </p:cNvPr>
          <p:cNvSpPr/>
          <p:nvPr/>
        </p:nvSpPr>
        <p:spPr>
          <a:xfrm rot="10522258">
            <a:off x="1723313" y="1722151"/>
            <a:ext cx="695614" cy="48257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8F9D1F9-DDF0-7345-B1ED-DA62D38C7206}"/>
              </a:ext>
            </a:extLst>
          </p:cNvPr>
          <p:cNvSpPr txBox="1">
            <a:spLocks/>
          </p:cNvSpPr>
          <p:nvPr/>
        </p:nvSpPr>
        <p:spPr>
          <a:xfrm>
            <a:off x="1604921" y="5010333"/>
            <a:ext cx="8982159" cy="6124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Conditional entropy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is the expected value of specific conditional entropy E</a:t>
            </a:r>
            <a:r>
              <a:rPr lang="en-US" baseline="-25000" dirty="0">
                <a:solidFill>
                  <a:prstClr val="black"/>
                </a:solidFill>
                <a:latin typeface="Candara"/>
              </a:rPr>
              <a:t>P(X=x)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[H(Y | X = x)]</a:t>
            </a:r>
            <a:endParaRPr lang="en-US" i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B0E5C1A0-1950-0743-BD79-D2D6235DD868}"/>
              </a:ext>
            </a:extLst>
          </p:cNvPr>
          <p:cNvSpPr/>
          <p:nvPr/>
        </p:nvSpPr>
        <p:spPr>
          <a:xfrm rot="10571915">
            <a:off x="1720208" y="2901405"/>
            <a:ext cx="695614" cy="48257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8ABB1-432A-4FDB-9D25-E52F46E81953}"/>
              </a:ext>
            </a:extLst>
          </p:cNvPr>
          <p:cNvSpPr txBox="1"/>
          <p:nvPr/>
        </p:nvSpPr>
        <p:spPr>
          <a:xfrm rot="16200000">
            <a:off x="10080503" y="3934915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861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338" y="1210760"/>
            <a:ext cx="4044462" cy="5145590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attribute would </a:t>
            </a:r>
            <a:r>
              <a:rPr lang="en-US" b="1" dirty="0"/>
              <a:t>mutual information </a:t>
            </a:r>
            <a:r>
              <a:rPr lang="en-US" dirty="0"/>
              <a:t>select for the next split?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or B (tie)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Neither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31963" y="1210760"/>
            <a:ext cx="4044462" cy="5145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Candara"/>
              </a:rPr>
              <a:t>Dataset: </a:t>
            </a:r>
            <a:br>
              <a:rPr lang="en-US" b="1" dirty="0">
                <a:solidFill>
                  <a:prstClr val="black"/>
                </a:solidFill>
                <a:latin typeface="Candara"/>
              </a:rPr>
            </a:br>
            <a:r>
              <a:rPr lang="en-US" sz="1800" dirty="0">
                <a:solidFill>
                  <a:prstClr val="black"/>
                </a:solidFill>
                <a:latin typeface="Candara"/>
              </a:rPr>
              <a:t>Output Y, Attributes A and B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42706" y="2240867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C770E5-20E3-46C4-8FEA-47380A27D9BD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0371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 Learning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36507"/>
              </p:ext>
            </p:extLst>
          </p:nvPr>
        </p:nvGraphicFramePr>
        <p:xfrm>
          <a:off x="520475" y="2462248"/>
          <a:ext cx="2822976" cy="397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7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331A87-92B4-43DD-A893-84D28526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34" y="1024153"/>
            <a:ext cx="9099281" cy="2158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56517-7C87-49B7-AB18-F67D39A7AAC5}"/>
              </a:ext>
            </a:extLst>
          </p:cNvPr>
          <p:cNvSpPr txBox="1"/>
          <p:nvPr/>
        </p:nvSpPr>
        <p:spPr>
          <a:xfrm>
            <a:off x="413895" y="64483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8128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classifier (k=5)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202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076700" y="2971800"/>
            <a:ext cx="2057400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Whales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Seals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Sharks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2328D4-79BE-482F-B7A2-CEF13CA44624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9119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52F8EF-B8B0-47BE-A014-5558FAC4A0DA}"/>
              </a:ext>
            </a:extLst>
          </p:cNvPr>
          <p:cNvSpPr txBox="1"/>
          <p:nvPr/>
        </p:nvSpPr>
        <p:spPr>
          <a:xfrm rot="16200000">
            <a:off x="10660381" y="5305482"/>
            <a:ext cx="24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Murphy, 1.4</a:t>
            </a:r>
          </a:p>
        </p:txBody>
      </p:sp>
    </p:spTree>
    <p:extLst>
      <p:ext uri="{BB962C8B-B14F-4D97-AF65-F5344CB8AC3E}">
        <p14:creationId xmlns:p14="http://schemas.microsoft.com/office/powerpoint/2010/main" val="231592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/>
              <a:t>Special Case: Nearest </a:t>
            </a:r>
            <a:r>
              <a:rPr lang="en-US" b="1" dirty="0"/>
              <a:t>Neighbor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38929-4C61-41FB-95F6-E2A0C4A1338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7D249-06AA-4EB8-9EA1-962FC2461B0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Special Case: Majority Vote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C23AA-D005-4710-8692-938E802AE44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2CC5-D82C-4F58-A957-583C8DF0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517-2589-49A7-8D1C-BE91D44E7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a few tools</a:t>
                </a:r>
              </a:p>
              <a:p>
                <a:endParaRPr lang="en-US" dirty="0"/>
              </a:p>
              <a:p>
                <a:r>
                  <a:rPr lang="en-US" dirty="0"/>
                  <a:t>Majority vote: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Classification error rate: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𝐸𝑟𝑟𝑜𝑟𝑅𝑎𝑡𝑒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dirty="0">
                    <a:solidFill>
                      <a:schemeClr val="tx1"/>
                    </a:solidFill>
                  </a:rPr>
                  <a:t>What fraction did we predict incorrectly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60517-2589-49A7-8D1C-BE91D44E7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9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19617</TotalTime>
  <Words>3119</Words>
  <Application>Microsoft Office PowerPoint</Application>
  <PresentationFormat>Widescreen</PresentationFormat>
  <Paragraphs>1084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Courier New</vt:lpstr>
      <vt:lpstr>Arial</vt:lpstr>
      <vt:lpstr>Calibri Light</vt:lpstr>
      <vt:lpstr>Wingdings</vt:lpstr>
      <vt:lpstr>Calibri</vt:lpstr>
      <vt:lpstr>Cambria Math</vt:lpstr>
      <vt:lpstr>Candara</vt:lpstr>
      <vt:lpstr>Office Theme</vt:lpstr>
      <vt:lpstr>1_Office Theme</vt:lpstr>
      <vt:lpstr>Equation</vt:lpstr>
      <vt:lpstr>Announcements</vt:lpstr>
      <vt:lpstr>Plan</vt:lpstr>
      <vt:lpstr>Introduction to  Machine Learning</vt:lpstr>
      <vt:lpstr>k-NN classifier (k=5)</vt:lpstr>
      <vt:lpstr>k-Nearest Neighbor Classification</vt:lpstr>
      <vt:lpstr>k-NN on Fisher Iris Data</vt:lpstr>
      <vt:lpstr>k-NN on Fisher Iris Data</vt:lpstr>
      <vt:lpstr>k-NN on Fisher Iris Data</vt:lpstr>
      <vt:lpstr>Decision Trees</vt:lpstr>
      <vt:lpstr>Decision trees</vt:lpstr>
      <vt:lpstr>Decision trees</vt:lpstr>
      <vt:lpstr>Expressiveness</vt:lpstr>
      <vt:lpstr>Tree to Predict C-Section Risk</vt:lpstr>
      <vt:lpstr>Decision Stumps</vt:lpstr>
      <vt:lpstr>Piazza Poll 1</vt:lpstr>
      <vt:lpstr>Piazza Poll 1</vt:lpstr>
      <vt:lpstr>Building a decision tree</vt:lpstr>
      <vt:lpstr>Building a decision tree</vt:lpstr>
      <vt:lpstr>Piazza Poll 2</vt:lpstr>
      <vt:lpstr>Piazza Poll 2</vt:lpstr>
      <vt:lpstr>Decision Trees as a Search Problem</vt:lpstr>
      <vt:lpstr>Background: Greedy Search</vt:lpstr>
      <vt:lpstr>Background: Greedy Search</vt:lpstr>
      <vt:lpstr>Background: Greedy Search</vt:lpstr>
      <vt:lpstr>Piazza Poll 3</vt:lpstr>
      <vt:lpstr>Piazza Poll 3</vt:lpstr>
      <vt:lpstr>Piazza Poll 4</vt:lpstr>
      <vt:lpstr>Piazza Poll 4</vt:lpstr>
      <vt:lpstr>Building a decision tree</vt:lpstr>
      <vt:lpstr>Identifying ‘bestAttribute’</vt:lpstr>
      <vt:lpstr>Entropy</vt:lpstr>
      <vt:lpstr>Entropy</vt:lpstr>
      <vt:lpstr>Mutual Information</vt:lpstr>
      <vt:lpstr>Mutual Information</vt:lpstr>
      <vt:lpstr>Decision Tree Learning Example</vt:lpstr>
      <vt:lpstr>Decision Tree Learning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716</cp:revision>
  <cp:lastPrinted>2020-03-04T16:45:08Z</cp:lastPrinted>
  <dcterms:created xsi:type="dcterms:W3CDTF">2018-10-11T11:39:27Z</dcterms:created>
  <dcterms:modified xsi:type="dcterms:W3CDTF">2020-03-23T16:59:22Z</dcterms:modified>
</cp:coreProperties>
</file>