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338" r:id="rId2"/>
    <p:sldId id="287" r:id="rId3"/>
    <p:sldId id="256" r:id="rId4"/>
    <p:sldId id="259" r:id="rId5"/>
    <p:sldId id="703" r:id="rId6"/>
    <p:sldId id="339" r:id="rId7"/>
    <p:sldId id="696" r:id="rId8"/>
    <p:sldId id="697" r:id="rId9"/>
    <p:sldId id="698" r:id="rId10"/>
    <p:sldId id="702" r:id="rId11"/>
    <p:sldId id="725" r:id="rId12"/>
    <p:sldId id="726" r:id="rId13"/>
    <p:sldId id="728" r:id="rId14"/>
    <p:sldId id="729" r:id="rId15"/>
    <p:sldId id="727" r:id="rId16"/>
    <p:sldId id="730" r:id="rId17"/>
    <p:sldId id="260" r:id="rId18"/>
    <p:sldId id="731" r:id="rId19"/>
    <p:sldId id="262" r:id="rId20"/>
    <p:sldId id="263" r:id="rId21"/>
    <p:sldId id="264" r:id="rId22"/>
    <p:sldId id="265" r:id="rId23"/>
    <p:sldId id="267" r:id="rId24"/>
    <p:sldId id="704" r:id="rId25"/>
    <p:sldId id="705" r:id="rId26"/>
    <p:sldId id="706" r:id="rId27"/>
    <p:sldId id="707" r:id="rId28"/>
    <p:sldId id="708" r:id="rId29"/>
    <p:sldId id="709" r:id="rId30"/>
    <p:sldId id="724" r:id="rId31"/>
    <p:sldId id="732" r:id="rId32"/>
    <p:sldId id="733" r:id="rId33"/>
  </p:sldIdLst>
  <p:sldSz cx="12192000" cy="6858000"/>
  <p:notesSz cx="9296400" cy="7010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Candara" panose="020E0502030303020204" pitchFamily="34" charset="0"/>
      <p:regular r:id="rId42"/>
      <p:bold r:id="rId43"/>
      <p:italic r:id="rId44"/>
      <p:bold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Rockwell" panose="02060603020205020403" pitchFamily="18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89804" autoAdjust="0"/>
  </p:normalViewPr>
  <p:slideViewPr>
    <p:cSldViewPr snapToGrid="0">
      <p:cViewPr varScale="1">
        <p:scale>
          <a:sx n="113" d="100"/>
          <a:sy n="113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41D38-07EE-4DC4-A884-D56995D4A994}" type="slidenum">
              <a:rPr lang="en-US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E68BA-6127-4747-BC57-1C28B245DCD6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7A807-345A-4C22-B58F-F269C01C119C}" type="slidenum">
              <a:rPr lang="en-US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74A56-E34D-4219-B31D-3DC22D96A01C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</a:t>
            </a:r>
          </a:p>
          <a:p>
            <a:pPr marL="917575" lvl="2" indent="-457200"/>
            <a:r>
              <a:rPr lang="en-US" sz="2800" dirty="0"/>
              <a:t>Due date Thu, 2/27, 11:59 pm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Midterm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Added Friday OH and OH appointments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C5DF3-4B39-4AEC-AA0A-D01B761A8C44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190815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16550-B843-4EF4-82F1-5E53C8900283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9264-2976-4B02-B7F5-CC4F0A7E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8F78-828C-4303-83EC-DFC92E89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Assume some model (Gaussian, Bernoulli, Multinomial, logistic, network of logistic units, Linear, Quadratic) with fixed number of parameters</a:t>
            </a:r>
          </a:p>
          <a:p>
            <a:pPr lvl="1"/>
            <a:r>
              <a:rPr lang="en-US" dirty="0"/>
              <a:t>Linear/Logistic Regression, Naïve Bayes, Discriminant Analysis, Neural Networks</a:t>
            </a:r>
          </a:p>
          <a:p>
            <a:pPr lvl="1"/>
            <a:endParaRPr lang="en-US" dirty="0"/>
          </a:p>
          <a:p>
            <a:r>
              <a:rPr lang="en-US" sz="2400" dirty="0"/>
              <a:t>Estimate parameters (</a:t>
            </a:r>
            <a:r>
              <a:rPr lang="en-US" sz="2400" dirty="0">
                <a:latin typeface="Symbol" pitchFamily="18" charset="2"/>
              </a:rPr>
              <a:t>m,s</a:t>
            </a:r>
            <a:r>
              <a:rPr lang="en-US" sz="2400" baseline="30000" dirty="0">
                <a:latin typeface="Symbol" pitchFamily="18" charset="2"/>
              </a:rPr>
              <a:t>2</a:t>
            </a:r>
            <a:r>
              <a:rPr lang="en-US" sz="2400" dirty="0">
                <a:latin typeface="Symbol" pitchFamily="18" charset="2"/>
              </a:rPr>
              <a:t>,q</a:t>
            </a:r>
            <a:r>
              <a:rPr lang="en-US" sz="2400" dirty="0"/>
              <a:t>,w,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dirty="0"/>
              <a:t>) using MLE/MAP and plug in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Pro</a:t>
            </a:r>
            <a:r>
              <a:rPr lang="en-US" sz="2400" dirty="0"/>
              <a:t> – need few data points to learn parameters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</a:t>
            </a:r>
            <a:r>
              <a:rPr lang="en-US" sz="2400" dirty="0"/>
              <a:t> – Strong distributional assumptions, not satisfied in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3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4CEC-6D4B-472D-967B-1846676D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95B2-2297-43E3-8BEB-9F73F8BD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Nonparametric: number of parameters scales with number of training data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Typically don’t make any distributional assumptions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As we have more data, we should be able to learn more complex models</a:t>
            </a:r>
          </a:p>
          <a:p>
            <a:endParaRPr lang="en-US" sz="2400" dirty="0"/>
          </a:p>
          <a:p>
            <a:r>
              <a:rPr lang="en-US" sz="2400" dirty="0"/>
              <a:t>Some nonparametric methods </a:t>
            </a:r>
          </a:p>
          <a:p>
            <a:pPr lvl="1"/>
            <a:r>
              <a:rPr lang="en-US" dirty="0"/>
              <a:t>Nearest Neighbor (k-Nearest Neighbor) Classifier</a:t>
            </a:r>
          </a:p>
          <a:p>
            <a:pPr lvl="1"/>
            <a:r>
              <a:rPr lang="en-US" dirty="0"/>
              <a:t>Decision Trees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5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94DD-872C-45C3-BFAD-575DA201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vs Nonparametric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55D5-C51D-4B47-874F-D56263463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7030A0"/>
                </a:solidFill>
              </a:rPr>
              <a:t>Nonparametric</a:t>
            </a:r>
            <a:r>
              <a:rPr lang="en-GB" dirty="0">
                <a:solidFill>
                  <a:prstClr val="black"/>
                </a:solidFill>
              </a:rPr>
              <a:t> models place very mild assumptions on the data distribution and provide good models for complex data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Parametric</a:t>
            </a:r>
            <a:r>
              <a:rPr lang="en-GB" dirty="0">
                <a:solidFill>
                  <a:prstClr val="black"/>
                </a:solidFill>
              </a:rPr>
              <a:t> models rely on very strong (simplistic) distributional assumptions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GB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7030A0"/>
                </a:solidFill>
              </a:rPr>
              <a:t>Nonparametric</a:t>
            </a:r>
            <a:r>
              <a:rPr lang="en-GB" dirty="0">
                <a:solidFill>
                  <a:prstClr val="black"/>
                </a:solidFill>
              </a:rPr>
              <a:t> models requires storing and computing with the entire data set.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Parametric</a:t>
            </a:r>
            <a:r>
              <a:rPr lang="en-GB" dirty="0">
                <a:solidFill>
                  <a:prstClr val="black"/>
                </a:solidFill>
              </a:rPr>
              <a:t> models, once fitted, are much more efficient in terms of storage and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0EC1-B43F-4B22-9946-3BDCCE1B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Decision Boundary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3EF017-2A69-4F88-ADFB-964EE96DE9B3}"/>
              </a:ext>
            </a:extLst>
          </p:cNvPr>
          <p:cNvGrpSpPr/>
          <p:nvPr/>
        </p:nvGrpSpPr>
        <p:grpSpPr>
          <a:xfrm>
            <a:off x="1236133" y="2226734"/>
            <a:ext cx="3581400" cy="3184752"/>
            <a:chOff x="4895050" y="1980362"/>
            <a:chExt cx="3657600" cy="3809283"/>
          </a:xfrm>
        </p:grpSpPr>
        <p:pic>
          <p:nvPicPr>
            <p:cNvPr id="5" name="Picture 4" descr="Figure2.27b.jpg">
              <a:extLst>
                <a:ext uri="{FF2B5EF4-FFF2-40B4-BE49-F238E27FC236}">
                  <a16:creationId xmlns:a16="http://schemas.microsoft.com/office/drawing/2014/main" id="{E9CF27A2-0603-4682-BA74-ECC79F5B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B5B32D-0CAC-4F27-9E6E-19A863B63DF9}"/>
                </a:ext>
              </a:extLst>
            </p:cNvPr>
            <p:cNvSpPr txBox="1"/>
            <p:nvPr/>
          </p:nvSpPr>
          <p:spPr>
            <a:xfrm>
              <a:off x="6306390" y="5347887"/>
              <a:ext cx="1143008" cy="44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prstClr val="black"/>
                  </a:solidFill>
                  <a:latin typeface="CMMI10" pitchFamily="34" charset="2"/>
                </a:rPr>
                <a:t>K</a:t>
              </a:r>
              <a:r>
                <a:rPr lang="en-GB" dirty="0">
                  <a:solidFill>
                    <a:prstClr val="black"/>
                  </a:solidFill>
                  <a:latin typeface="CMR12" pitchFamily="34" charset="2"/>
                </a:rPr>
                <a:t> =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8725FA-C982-42A9-9217-8A710CC0F7EF}"/>
              </a:ext>
            </a:extLst>
          </p:cNvPr>
          <p:cNvSpPr txBox="1"/>
          <p:nvPr/>
        </p:nvSpPr>
        <p:spPr>
          <a:xfrm>
            <a:off x="8102599" y="1858689"/>
            <a:ext cx="23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Voronoi Diagram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991B6F-BE6F-45D1-BA0B-65F0BDE9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28" t="3828" r="4306" b="4306"/>
          <a:stretch>
            <a:fillRect/>
          </a:stretch>
        </p:blipFill>
        <p:spPr bwMode="auto">
          <a:xfrm>
            <a:off x="8034865" y="2409021"/>
            <a:ext cx="2633133" cy="2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813C3-D05A-425F-8026-3420D4AF128D}"/>
              </a:ext>
            </a:extLst>
          </p:cNvPr>
          <p:cNvSpPr txBox="1"/>
          <p:nvPr/>
        </p:nvSpPr>
        <p:spPr>
          <a:xfrm>
            <a:off x="838200" y="1295401"/>
            <a:ext cx="588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Nearest neighbor classifier decision boundary</a:t>
            </a:r>
          </a:p>
        </p:txBody>
      </p:sp>
    </p:spTree>
    <p:extLst>
      <p:ext uri="{BB962C8B-B14F-4D97-AF65-F5344CB8AC3E}">
        <p14:creationId xmlns:p14="http://schemas.microsoft.com/office/powerpoint/2010/main" val="12269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classifier (k=5)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202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Test document</a:t>
            </a: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076700" y="2971800"/>
            <a:ext cx="2057400" cy="1981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A1FC7B93-BF01-4C20-87FF-09E325A2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Whales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6F02566B-247A-4CF5-B9F5-520D8E09E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D4F0C71-FEFB-40A2-A35F-70CA893B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91194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k-</a:t>
            </a:r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-neighbors with class label c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92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endParaRPr lang="en-US" sz="220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Sports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Science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Arts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1755" name="Oval 15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6" name="Oval 16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7" name="Oval 17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8" name="Oval 18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59" name="Oval 19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0" name="Oval 20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1" name="Oval 21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2" name="Oval 22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3" name="Oval 23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4" name="Oval 24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5" name="Oval 25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6" name="Oval 26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7" name="Oval 27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8" name="Oval 28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69" name="Oval 29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0" name="Oval 30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1" name="Oval 31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2" name="Oval 32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4" name="Line 34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5" name="Oval 35"/>
          <p:cNvSpPr>
            <a:spLocks noChangeArrowheads="1"/>
          </p:cNvSpPr>
          <p:nvPr/>
        </p:nvSpPr>
        <p:spPr bwMode="auto">
          <a:xfrm>
            <a:off x="4310741" y="3243337"/>
            <a:ext cx="1508125" cy="1508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76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14D707C2-5FD3-4B1D-BEE8-CB676CF361B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5254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8371768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Neural Networks</a:t>
            </a:r>
          </a:p>
          <a:p>
            <a:pPr marL="917575" lvl="2" indent="-457200"/>
            <a:r>
              <a:rPr lang="en-US" sz="2800" dirty="0"/>
              <a:t>Universal Approximation</a:t>
            </a:r>
          </a:p>
          <a:p>
            <a:pPr marL="917575" lvl="2" indent="-457200"/>
            <a:r>
              <a:rPr lang="en-US" sz="2800" dirty="0"/>
              <a:t>Optimization / Backpropagation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Wrap-up </a:t>
            </a:r>
            <a:r>
              <a:rPr lang="en-US" sz="2800" dirty="0">
                <a:solidFill>
                  <a:schemeClr val="tx1"/>
                </a:solidFill>
              </a:rPr>
              <a:t>Convolutional Neural Networks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Nearest Neighbor Classification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endParaRPr lang="en-US" sz="220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Sports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Science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Arts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1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7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2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7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8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99" name="Oval 36"/>
          <p:cNvSpPr>
            <a:spLocks noChangeArrowheads="1"/>
          </p:cNvSpPr>
          <p:nvPr/>
        </p:nvSpPr>
        <p:spPr bwMode="auto">
          <a:xfrm>
            <a:off x="4279901" y="3124201"/>
            <a:ext cx="1643063" cy="16684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00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97DB9FB9-1E53-47BD-92F1-D7B91DB6554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4921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endParaRPr lang="en-US" sz="220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Sports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Science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Arts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6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8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19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0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1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2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3" name="Oval 36"/>
          <p:cNvSpPr>
            <a:spLocks noChangeArrowheads="1"/>
          </p:cNvSpPr>
          <p:nvPr/>
        </p:nvSpPr>
        <p:spPr bwMode="auto">
          <a:xfrm>
            <a:off x="4236360" y="3063119"/>
            <a:ext cx="1836738" cy="1833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24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158C7137-9C13-4D11-B31A-D406B204350F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4806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F497D"/>
              </a:buClr>
              <a:buSzPct val="70000"/>
              <a:buFont typeface="Wingdings" pitchFamily="2" charset="2"/>
              <a:buChar char="l"/>
            </a:pPr>
            <a:endParaRPr lang="en-US" sz="220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Sports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Science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Rockwell" pitchFamily="18" charset="0"/>
              </a:rPr>
              <a:t>Arts</a:t>
            </a:r>
            <a:endParaRPr lang="en-US" sz="140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4827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8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29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0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1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7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8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39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0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1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2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3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4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5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7" name="Oval 36"/>
          <p:cNvSpPr>
            <a:spLocks noChangeArrowheads="1"/>
          </p:cNvSpPr>
          <p:nvPr/>
        </p:nvSpPr>
        <p:spPr bwMode="auto">
          <a:xfrm>
            <a:off x="4051300" y="2908300"/>
            <a:ext cx="2101850" cy="2101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48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9CB331C1-1F5B-4204-8849-2A66FEA59A4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7574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4465" y="1244600"/>
                <a:ext cx="1031466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</a:rPr>
                  <a:t>Approximation vs. Stability (aka Bias vs Variance) Tradeoff</a:t>
                </a:r>
              </a:p>
              <a:p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Larger k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 predicted label is more stable </a:t>
                </a:r>
              </a:p>
              <a:p>
                <a:pPr marL="342900" indent="-342900">
                  <a:buFont typeface="Arial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Smaller k 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 predicted label is more affected by individual training points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n-US" sz="2800" dirty="0">
                    <a:solidFill>
                      <a:srgbClr val="7030A0"/>
                    </a:solidFill>
                    <a:latin typeface="Calibri"/>
                  </a:rPr>
                  <a:t>How to choose hyperparameter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Calibri"/>
                  </a:rPr>
                  <a:t>?</a:t>
                </a:r>
              </a:p>
              <a:p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65" y="1244600"/>
                <a:ext cx="10314668" cy="3539430"/>
              </a:xfrm>
              <a:prstGeom prst="rect">
                <a:avLst/>
              </a:prstGeom>
              <a:blipFill>
                <a:blip r:embed="rId2"/>
                <a:stretch>
                  <a:fillRect l="-1241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49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8" name="TextBox 7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/>
              <a:t>Special Case: Nearest </a:t>
            </a:r>
            <a:r>
              <a:rPr lang="en-US" b="1" dirty="0"/>
              <a:t>Neighbor</a:t>
            </a:r>
          </a:p>
        </p:txBody>
      </p:sp>
    </p:spTree>
    <p:extLst>
      <p:ext uri="{BB962C8B-B14F-4D97-AF65-F5344CB8AC3E}">
        <p14:creationId xmlns:p14="http://schemas.microsoft.com/office/powerpoint/2010/main" val="72364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975654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178525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70410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13144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</p:spTree>
    <p:extLst>
      <p:ext uri="{BB962C8B-B14F-4D97-AF65-F5344CB8AC3E}">
        <p14:creationId xmlns:p14="http://schemas.microsoft.com/office/powerpoint/2010/main" val="163270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Nearest Neighbor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7" name="TextBox 6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Special Case: Majority Vote</a:t>
            </a:r>
          </a:p>
        </p:txBody>
      </p:sp>
    </p:spTree>
    <p:extLst>
      <p:ext uri="{BB962C8B-B14F-4D97-AF65-F5344CB8AC3E}">
        <p14:creationId xmlns:p14="http://schemas.microsoft.com/office/powerpoint/2010/main" val="190033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9DAE-0520-4656-B23B-FC043B30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0BD4E-65B4-4E33-AC67-355F6CF4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Similar points have similar neighbors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 feature dimensions are created equally!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D1C2F939-329A-4716-9DEC-2650C01D1A82}"/>
              </a:ext>
            </a:extLst>
          </p:cNvPr>
          <p:cNvSpPr txBox="1">
            <a:spLocks/>
          </p:cNvSpPr>
          <p:nvPr/>
        </p:nvSpPr>
        <p:spPr>
          <a:xfrm>
            <a:off x="2114410" y="2833323"/>
            <a:ext cx="7963180" cy="3635928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Example: two features for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kNN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D92D20-38F8-4B2A-9D1C-5B1C91CF4672}"/>
              </a:ext>
            </a:extLst>
          </p:cNvPr>
          <p:cNvGrpSpPr/>
          <p:nvPr/>
        </p:nvGrpSpPr>
        <p:grpSpPr>
          <a:xfrm>
            <a:off x="2957805" y="3745081"/>
            <a:ext cx="2092626" cy="1900188"/>
            <a:chOff x="1154405" y="4348727"/>
            <a:chExt cx="2092626" cy="190018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D8B2B3-9D0A-419D-BE29-2FAA9989BFF0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DCCB93D-6AC2-4B8D-842C-E3286E274652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E766FE-1202-445D-9549-AF8EEB6857D2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BDA20C6-140E-441E-B94A-A407BC12740D}"/>
                </a:ext>
              </a:extLst>
            </p:cNvPr>
            <p:cNvSpPr/>
            <p:nvPr/>
          </p:nvSpPr>
          <p:spPr>
            <a:xfrm>
              <a:off x="12842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5615D765-21BD-4B1C-B8BD-9693B8FE3A1D}"/>
                </a:ext>
              </a:extLst>
            </p:cNvPr>
            <p:cNvSpPr/>
            <p:nvPr/>
          </p:nvSpPr>
          <p:spPr>
            <a:xfrm>
              <a:off x="25450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5" name="Cross 34">
              <a:extLst>
                <a:ext uri="{FF2B5EF4-FFF2-40B4-BE49-F238E27FC236}">
                  <a16:creationId xmlns:a16="http://schemas.microsoft.com/office/drawing/2014/main" id="{3F6419FB-5F01-4545-9B31-22EDB8C2E7D1}"/>
                </a:ext>
              </a:extLst>
            </p:cNvPr>
            <p:cNvSpPr/>
            <p:nvPr/>
          </p:nvSpPr>
          <p:spPr>
            <a:xfrm>
              <a:off x="26822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6" name="Cross 35">
              <a:extLst>
                <a:ext uri="{FF2B5EF4-FFF2-40B4-BE49-F238E27FC236}">
                  <a16:creationId xmlns:a16="http://schemas.microsoft.com/office/drawing/2014/main" id="{45514148-040D-4138-B280-60D28697384E}"/>
                </a:ext>
              </a:extLst>
            </p:cNvPr>
            <p:cNvSpPr/>
            <p:nvPr/>
          </p:nvSpPr>
          <p:spPr>
            <a:xfrm>
              <a:off x="20635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9184E2-D5A9-4C09-A33B-3680B80735FF}"/>
                </a:ext>
              </a:extLst>
            </p:cNvPr>
            <p:cNvSpPr/>
            <p:nvPr/>
          </p:nvSpPr>
          <p:spPr>
            <a:xfrm>
              <a:off x="17316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BCA399-AA76-47EB-B90D-C7ACACB37548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4723826-7144-4290-927E-5C0C85BDC219}"/>
              </a:ext>
            </a:extLst>
          </p:cNvPr>
          <p:cNvSpPr txBox="1"/>
          <p:nvPr/>
        </p:nvSpPr>
        <p:spPr>
          <a:xfrm>
            <a:off x="2438400" y="4037168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length (cm)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335C47-BF0F-47D3-A036-2368416F5778}"/>
              </a:ext>
            </a:extLst>
          </p:cNvPr>
          <p:cNvSpPr txBox="1"/>
          <p:nvPr/>
        </p:nvSpPr>
        <p:spPr>
          <a:xfrm>
            <a:off x="3000985" y="5740562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  <a:latin typeface="Candara"/>
              </a:rPr>
              <a:t>width (cm)</a:t>
            </a: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12B04E-ECCD-4FC1-8D0D-BC005C6BB181}"/>
              </a:ext>
            </a:extLst>
          </p:cNvPr>
          <p:cNvGrpSpPr/>
          <p:nvPr/>
        </p:nvGrpSpPr>
        <p:grpSpPr>
          <a:xfrm>
            <a:off x="6287794" y="3666207"/>
            <a:ext cx="2092626" cy="1900188"/>
            <a:chOff x="1154405" y="4348727"/>
            <a:chExt cx="2092626" cy="1900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C4C7101-2A00-4AF5-9788-80631EE9E196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F6AC1C9-700E-4E9D-980F-F2474239F3FA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735FE49-74AF-4175-A341-5942FA6431B1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AA83612-CEFA-4CDC-A8F0-E126CDB39EEB}"/>
                </a:ext>
              </a:extLst>
            </p:cNvPr>
            <p:cNvSpPr/>
            <p:nvPr/>
          </p:nvSpPr>
          <p:spPr>
            <a:xfrm>
              <a:off x="13477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D2C60AC3-B52E-4CEB-B939-2BA721C55FA5}"/>
                </a:ext>
              </a:extLst>
            </p:cNvPr>
            <p:cNvSpPr/>
            <p:nvPr/>
          </p:nvSpPr>
          <p:spPr>
            <a:xfrm>
              <a:off x="17068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7" name="Cross 46">
              <a:extLst>
                <a:ext uri="{FF2B5EF4-FFF2-40B4-BE49-F238E27FC236}">
                  <a16:creationId xmlns:a16="http://schemas.microsoft.com/office/drawing/2014/main" id="{C07FA390-7C61-44C4-AA24-9B187E55AE40}"/>
                </a:ext>
              </a:extLst>
            </p:cNvPr>
            <p:cNvSpPr/>
            <p:nvPr/>
          </p:nvSpPr>
          <p:spPr>
            <a:xfrm>
              <a:off x="17424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8" name="Cross 47">
              <a:extLst>
                <a:ext uri="{FF2B5EF4-FFF2-40B4-BE49-F238E27FC236}">
                  <a16:creationId xmlns:a16="http://schemas.microsoft.com/office/drawing/2014/main" id="{F7F8E55A-5936-49FD-BB87-1DCF32082FEC}"/>
                </a:ext>
              </a:extLst>
            </p:cNvPr>
            <p:cNvSpPr/>
            <p:nvPr/>
          </p:nvSpPr>
          <p:spPr>
            <a:xfrm>
              <a:off x="15174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69D6476-E914-43B0-937F-B6797B60DA0C}"/>
                </a:ext>
              </a:extLst>
            </p:cNvPr>
            <p:cNvSpPr/>
            <p:nvPr/>
          </p:nvSpPr>
          <p:spPr>
            <a:xfrm>
              <a:off x="15411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600CA0D-D3C5-4C35-985B-DEAF9D1F3A16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6CD9D72-07C4-4F0E-874D-8C219145EF17}"/>
              </a:ext>
            </a:extLst>
          </p:cNvPr>
          <p:cNvSpPr txBox="1"/>
          <p:nvPr/>
        </p:nvSpPr>
        <p:spPr>
          <a:xfrm>
            <a:off x="5768389" y="3958294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length (cm)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144C6F-D46C-4AF5-B0E1-65486F4BA9A1}"/>
              </a:ext>
            </a:extLst>
          </p:cNvPr>
          <p:cNvSpPr txBox="1"/>
          <p:nvPr/>
        </p:nvSpPr>
        <p:spPr>
          <a:xfrm>
            <a:off x="6330974" y="5661688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width (m)</a:t>
            </a:r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026F23E7-696F-4B2E-9BC6-08E2099D5150}"/>
              </a:ext>
            </a:extLst>
          </p:cNvPr>
          <p:cNvSpPr txBox="1">
            <a:spLocks/>
          </p:cNvSpPr>
          <p:nvPr/>
        </p:nvSpPr>
        <p:spPr>
          <a:xfrm>
            <a:off x="7952789" y="3149322"/>
            <a:ext cx="1759539" cy="1981715"/>
          </a:xfrm>
          <a:prstGeom prst="rect">
            <a:avLst/>
          </a:prstGeom>
          <a:solidFill>
            <a:srgbClr val="FEB80A"/>
          </a:solidFill>
          <a:ln w="38100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big problem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 feature scale could dramatically influence classification results</a:t>
            </a:r>
          </a:p>
        </p:txBody>
      </p:sp>
    </p:spTree>
    <p:extLst>
      <p:ext uri="{BB962C8B-B14F-4D97-AF65-F5344CB8AC3E}">
        <p14:creationId xmlns:p14="http://schemas.microsoft.com/office/powerpoint/2010/main" val="21158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53" grpId="0"/>
      <p:bldP spid="54" grpId="0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6A3B-3EA5-4BC9-AD43-2A291C20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and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3F8E-3A46-48A3-A2D0-95BD197A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88701" cy="2039539"/>
          </a:xfrm>
        </p:spPr>
        <p:txBody>
          <a:bodyPr/>
          <a:lstStyle/>
          <a:p>
            <a:r>
              <a:rPr lang="en-US" dirty="0"/>
              <a:t>Use neural networks to learn to transform input data into a feature space where distance is more meaningful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Example: Face recognition</a:t>
            </a:r>
          </a:p>
        </p:txBody>
      </p:sp>
    </p:spTree>
    <p:extLst>
      <p:ext uri="{BB962C8B-B14F-4D97-AF65-F5344CB8AC3E}">
        <p14:creationId xmlns:p14="http://schemas.microsoft.com/office/powerpoint/2010/main" val="89216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Whales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Sharks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Test subject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D2E27958-B41B-419F-B361-9AD907F8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</p:spTree>
    <p:extLst>
      <p:ext uri="{BB962C8B-B14F-4D97-AF65-F5344CB8AC3E}">
        <p14:creationId xmlns:p14="http://schemas.microsoft.com/office/powerpoint/2010/main" val="33383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Whales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Sharks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Test subject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D2E27958-B41B-419F-B361-9AD907F8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5AAB4C17-88DD-4954-8827-DB44CA72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02489EBB-DAE9-46DD-8D39-4E37E7E8D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741" y="3243337"/>
            <a:ext cx="1508125" cy="1508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7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point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Need distance function! 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be?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1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26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Full dataset: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Iris_flower_data_set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Full dataset: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Iris_flower_data_set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3657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33250" y="3104346"/>
            <a:ext cx="3169149" cy="2228877"/>
            <a:chOff x="657798" y="5092569"/>
            <a:chExt cx="3169149" cy="2228877"/>
          </a:xfrm>
        </p:grpSpPr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657798" y="5092569"/>
              <a:ext cx="3169149" cy="1434683"/>
            </a:xfrm>
            <a:prstGeom prst="rect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Deleted two of the four features, so that input space </a:t>
              </a:r>
              <a:r>
                <a:rPr lang="en-US"/>
                <a:t>is 2D</a:t>
              </a:r>
              <a:endParaRPr lang="en-US" dirty="0"/>
            </a:p>
          </p:txBody>
        </p:sp>
        <p:sp>
          <p:nvSpPr>
            <p:cNvPr id="11" name="Left Arrow 10"/>
            <p:cNvSpPr/>
            <p:nvPr/>
          </p:nvSpPr>
          <p:spPr>
            <a:xfrm rot="16200000">
              <a:off x="1894565" y="6732350"/>
              <a:ext cx="695614" cy="482578"/>
            </a:xfrm>
            <a:prstGeom prst="leftArrow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061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19425</TotalTime>
  <Words>879</Words>
  <Application>Microsoft Office PowerPoint</Application>
  <PresentationFormat>Widescreen</PresentationFormat>
  <Paragraphs>235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Wingdings</vt:lpstr>
      <vt:lpstr>Comic Sans MS</vt:lpstr>
      <vt:lpstr>Arial</vt:lpstr>
      <vt:lpstr>CMR12</vt:lpstr>
      <vt:lpstr>Cambria Math</vt:lpstr>
      <vt:lpstr>Symbol</vt:lpstr>
      <vt:lpstr>CMMI10</vt:lpstr>
      <vt:lpstr>Rockwell</vt:lpstr>
      <vt:lpstr>Times New Roman</vt:lpstr>
      <vt:lpstr>Candara</vt:lpstr>
      <vt:lpstr>Calibri</vt:lpstr>
      <vt:lpstr>Calibri Light</vt:lpstr>
      <vt:lpstr>Office Theme</vt:lpstr>
      <vt:lpstr>Announcements</vt:lpstr>
      <vt:lpstr>Plan</vt:lpstr>
      <vt:lpstr>Introduction to  Machine Learning</vt:lpstr>
      <vt:lpstr>Nearest Neighbor Classifier</vt:lpstr>
      <vt:lpstr>Nearest Neighbor Classifier</vt:lpstr>
      <vt:lpstr>Nearest Neighbor Classification</vt:lpstr>
      <vt:lpstr>Fisher Iris Dataset</vt:lpstr>
      <vt:lpstr>Fisher Iris Dataset</vt:lpstr>
      <vt:lpstr>Nearest Neighbor on Fisher Iris Data</vt:lpstr>
      <vt:lpstr>Nearest Neighbor on Fisher Iris Data</vt:lpstr>
      <vt:lpstr>Nearest Neighbor on Gaussian Data</vt:lpstr>
      <vt:lpstr>Nearest Neighbor on Gaussian Data</vt:lpstr>
      <vt:lpstr>Parametric models</vt:lpstr>
      <vt:lpstr>Nonparametric models</vt:lpstr>
      <vt:lpstr>Parametric vs Nonparametric</vt:lpstr>
      <vt:lpstr>Nearest Neighbor Decision Boundary</vt:lpstr>
      <vt:lpstr>k-NN classifier (k=5)</vt:lpstr>
      <vt:lpstr>k-Nearest Neighbor Classification</vt:lpstr>
      <vt:lpstr>1-Nearest Neighbor (kNN) classifier </vt:lpstr>
      <vt:lpstr>2-Nearest Neighbor (kNN) classifier </vt:lpstr>
      <vt:lpstr>3-Nearest Neighbor (kNN) classifier </vt:lpstr>
      <vt:lpstr>5-Nearest Neighbor (kNN) classifier </vt:lpstr>
      <vt:lpstr>What is the best k?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Nearest Neighbor</vt:lpstr>
      <vt:lpstr>Nearest Neighbor and Deep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700</cp:revision>
  <cp:lastPrinted>2019-08-27T16:33:12Z</cp:lastPrinted>
  <dcterms:created xsi:type="dcterms:W3CDTF">2018-10-11T11:39:27Z</dcterms:created>
  <dcterms:modified xsi:type="dcterms:W3CDTF">2020-02-26T16:49:59Z</dcterms:modified>
</cp:coreProperties>
</file>