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338" r:id="rId2"/>
    <p:sldId id="287" r:id="rId3"/>
    <p:sldId id="256" r:id="rId4"/>
    <p:sldId id="1300" r:id="rId5"/>
    <p:sldId id="1299" r:id="rId6"/>
    <p:sldId id="1301" r:id="rId7"/>
    <p:sldId id="1302" r:id="rId8"/>
    <p:sldId id="1303" r:id="rId9"/>
    <p:sldId id="1306" r:id="rId10"/>
    <p:sldId id="1310" r:id="rId11"/>
    <p:sldId id="1304" r:id="rId12"/>
    <p:sldId id="1309" r:id="rId13"/>
    <p:sldId id="1305" r:id="rId14"/>
    <p:sldId id="1308" r:id="rId15"/>
    <p:sldId id="1307" r:id="rId16"/>
    <p:sldId id="889" r:id="rId17"/>
    <p:sldId id="896" r:id="rId18"/>
    <p:sldId id="895" r:id="rId19"/>
    <p:sldId id="897" r:id="rId20"/>
    <p:sldId id="907" r:id="rId21"/>
    <p:sldId id="904" r:id="rId22"/>
    <p:sldId id="905" r:id="rId23"/>
    <p:sldId id="906" r:id="rId24"/>
    <p:sldId id="913" r:id="rId25"/>
    <p:sldId id="912" r:id="rId26"/>
    <p:sldId id="914" r:id="rId27"/>
    <p:sldId id="910" r:id="rId28"/>
    <p:sldId id="915" r:id="rId29"/>
    <p:sldId id="815" r:id="rId30"/>
    <p:sldId id="916" r:id="rId31"/>
    <p:sldId id="917" r:id="rId32"/>
    <p:sldId id="918" r:id="rId33"/>
    <p:sldId id="920" r:id="rId34"/>
    <p:sldId id="921" r:id="rId35"/>
    <p:sldId id="922" r:id="rId36"/>
    <p:sldId id="923" r:id="rId37"/>
    <p:sldId id="845" r:id="rId38"/>
    <p:sldId id="1311" r:id="rId39"/>
    <p:sldId id="925" r:id="rId40"/>
    <p:sldId id="924" r:id="rId41"/>
    <p:sldId id="927" r:id="rId42"/>
    <p:sldId id="929" r:id="rId43"/>
    <p:sldId id="926" r:id="rId44"/>
    <p:sldId id="843" r:id="rId45"/>
    <p:sldId id="930" r:id="rId46"/>
    <p:sldId id="931" r:id="rId47"/>
    <p:sldId id="932" r:id="rId48"/>
    <p:sldId id="1312" r:id="rId49"/>
    <p:sldId id="1313" r:id="rId50"/>
    <p:sldId id="1314" r:id="rId51"/>
    <p:sldId id="847" r:id="rId52"/>
  </p:sldIdLst>
  <p:sldSz cx="12192000" cy="6858000"/>
  <p:notesSz cx="9296400" cy="70104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111" d="100"/>
          <a:sy n="111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55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77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52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9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5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1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7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0.png"/><Relationship Id="rId7" Type="http://schemas.openxmlformats.org/officeDocument/2006/relationships/image" Target="../media/image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10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imeo.com/19217972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microsoft.com/office/2007/relationships/hdphoto" Target="../media/hdphoto3.wdp"/><Relationship Id="rId1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microsoft.com/office/2007/relationships/hdphoto" Target="../media/hdphoto3.wdp"/><Relationship Id="rId1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5.wdp"/><Relationship Id="rId18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1.jpeg"/><Relationship Id="rId17" Type="http://schemas.microsoft.com/office/2007/relationships/hdphoto" Target="../media/hdphoto7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jpeg"/><Relationship Id="rId19" Type="http://schemas.microsoft.com/office/2007/relationships/hdphoto" Target="../media/hdphoto8.wdp"/><Relationship Id="rId4" Type="http://schemas.openxmlformats.org/officeDocument/2006/relationships/image" Target="../media/image47.jpeg"/><Relationship Id="rId9" Type="http://schemas.microsoft.com/office/2007/relationships/hdphoto" Target="../media/hdphoto3.wdp"/><Relationship Id="rId1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jpeg"/><Relationship Id="rId4" Type="http://schemas.openxmlformats.org/officeDocument/2006/relationships/image" Target="../media/image47.jpeg"/><Relationship Id="rId9" Type="http://schemas.microsoft.com/office/2007/relationships/hdphoto" Target="../media/hdphoto3.wdp"/><Relationship Id="rId1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0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1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Due tonight!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Due date Thu, 2/27, 11:59 pm</a:t>
            </a:r>
          </a:p>
          <a:p>
            <a:pPr marL="917575" lvl="2" indent="-457200"/>
            <a:endParaRPr lang="en-US" sz="2800" dirty="0"/>
          </a:p>
          <a:p>
            <a:r>
              <a:rPr lang="en-US" dirty="0"/>
              <a:t>Midterm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post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Canvas updated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Participation points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0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9538472-B179-435E-AB4F-D451977B3490}"/>
              </a:ext>
            </a:extLst>
          </p:cNvPr>
          <p:cNvSpPr/>
          <p:nvPr/>
        </p:nvSpPr>
        <p:spPr>
          <a:xfrm>
            <a:off x="365760" y="3320716"/>
            <a:ext cx="3667225" cy="297420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r>
                  <a:rPr lang="en-US" dirty="0"/>
                  <a:t> 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r>
                  <a:rPr lang="en-US" dirty="0"/>
                  <a:t> 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r>
                  <a:rPr lang="en-US" dirty="0"/>
                  <a:t> 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x-IV_mathan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x-IV_mathan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r>
                  <a:rPr lang="en-US" dirty="0"/>
                  <a:t> 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x-IV_matha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x-IV_mathan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Layer</a:t>
                  </a:r>
                  <a:r>
                    <a:rPr lang="en-US" sz="2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</a:t>
                  </a:r>
                  <a14:m>
                    <m:oMath xmlns:m="http://schemas.openxmlformats.org/officeDocument/2006/math"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a14:m>
                  <a:endParaRPr lang="en-US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r>
                    <a:rPr lang="en-US" sz="2000" b="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800" b="0" dirty="0">
                    <a:solidFill>
                      <a:schemeClr val="tx1"/>
                    </a:solidFill>
                  </a:endParaRPr>
                </a:p>
                <a:p>
                  <a:endParaRPr lang="en-US" sz="900" b="0" dirty="0">
                    <a:solidFill>
                      <a:schemeClr val="tx1"/>
                    </a:solidFill>
                  </a:endParaRPr>
                </a:p>
                <a:p>
                  <a:r>
                    <a:rPr lang="en-US" sz="28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  <a:p>
                  <a:endParaRPr lang="en-US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B39E-4972-4201-8E5E-FD62D731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90DC5-A36F-4D42-AA99-E19B9A44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Convolutional Neural Networks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328056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6000"/>
            <a:ext cx="10134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Terminator 2, 1991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94AD-0706-447D-82E4-12D54E8C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206855"/>
            <a:ext cx="11201400" cy="47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1606-1315-4CD4-826E-CDE79E4B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2585"/>
            <a:ext cx="7391400" cy="4659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E1595-AB4E-42F6-BBC2-767514C59538}"/>
              </a:ext>
            </a:extLst>
          </p:cNvPr>
          <p:cNvSpPr/>
          <p:nvPr/>
        </p:nvSpPr>
        <p:spPr>
          <a:xfrm>
            <a:off x="4114800" y="60198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He, </a:t>
            </a:r>
            <a:r>
              <a:rPr lang="en-US" sz="2000" dirty="0" err="1"/>
              <a:t>Kaiming</a:t>
            </a:r>
            <a:r>
              <a:rPr lang="en-US" sz="2000" dirty="0"/>
              <a:t>, et al. "Mask R-CNN." </a:t>
            </a:r>
            <a:r>
              <a:rPr lang="en-US" sz="2000" i="1" dirty="0"/>
              <a:t>Computer Vision (ICCV), 2017 IEEE International Conference on</a:t>
            </a:r>
            <a:r>
              <a:rPr lang="en-US" sz="2000" dirty="0"/>
              <a:t>. IEEE, 2017.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20D06-9ADE-43DA-8D6A-16EFD02CCB0D}"/>
              </a:ext>
            </a:extLst>
          </p:cNvPr>
          <p:cNvSpPr/>
          <p:nvPr/>
        </p:nvSpPr>
        <p:spPr>
          <a:xfrm>
            <a:off x="1447800" y="6112133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Mask R-CNN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653FA-1D45-495F-BF21-26A0E0261C5E}"/>
              </a:ext>
            </a:extLst>
          </p:cNvPr>
          <p:cNvSpPr/>
          <p:nvPr/>
        </p:nvSpPr>
        <p:spPr>
          <a:xfrm>
            <a:off x="9906000" y="2951946"/>
            <a:ext cx="220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0.2 seconds per image</a:t>
            </a:r>
          </a:p>
        </p:txBody>
      </p:sp>
    </p:spTree>
    <p:extLst>
      <p:ext uri="{BB962C8B-B14F-4D97-AF65-F5344CB8AC3E}">
        <p14:creationId xmlns:p14="http://schemas.microsoft.com/office/powerpoint/2010/main" val="21017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Terminator 2,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E9CE-03B7-4392-8281-BBE47F9F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219200"/>
            <a:ext cx="10172701" cy="4264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158F9B-687E-46E4-A8DB-D4D2C35A46E8}"/>
              </a:ext>
            </a:extLst>
          </p:cNvPr>
          <p:cNvSpPr/>
          <p:nvPr/>
        </p:nvSpPr>
        <p:spPr>
          <a:xfrm>
            <a:off x="419099" y="5486400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“My CPU is a neural net processor, a learning computer”</a:t>
            </a:r>
          </a:p>
        </p:txBody>
      </p:sp>
    </p:spTree>
    <p:extLst>
      <p:ext uri="{BB962C8B-B14F-4D97-AF65-F5344CB8AC3E}">
        <p14:creationId xmlns:p14="http://schemas.microsoft.com/office/powerpoint/2010/main" val="404803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099" y="994943"/>
            <a:ext cx="8371768" cy="4525963"/>
          </a:xfrm>
        </p:spPr>
        <p:txBody>
          <a:bodyPr/>
          <a:lstStyle/>
          <a:p>
            <a:pPr eaLnBrk="1" hangingPunct="1"/>
            <a:endParaRPr lang="en-US" sz="800" dirty="0"/>
          </a:p>
          <a:p>
            <a:r>
              <a:rPr lang="en-US" dirty="0"/>
              <a:t>Last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/>
            <a:r>
              <a:rPr lang="en-US" sz="2800" dirty="0"/>
              <a:t>Universal Approximation</a:t>
            </a:r>
          </a:p>
          <a:p>
            <a:pPr marL="917575" lvl="2" indent="-457200"/>
            <a:r>
              <a:rPr lang="en-US" sz="2800" dirty="0"/>
              <a:t>Optimization / Backpropagation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Wrap-up </a:t>
            </a:r>
            <a:r>
              <a:rPr lang="en-US" sz="2800" dirty="0">
                <a:solidFill>
                  <a:schemeClr val="tx1"/>
                </a:solidFill>
              </a:rPr>
              <a:t>Optimization / Backpropagation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Course Survey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Convolutional Neural Networks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Autonomous Driving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Tesla, Inc: </a:t>
            </a:r>
            <a:r>
              <a:rPr lang="en-US" sz="2000" dirty="0">
                <a:hlinkClick r:id="rId2"/>
              </a:rPr>
              <a:t>https://vimeo.com/192179726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178A8-DDD7-4148-BA5D-6B014EC1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1208526"/>
            <a:ext cx="9220199" cy="48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5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Domain Transfer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Jun-Yan Zhu*, </a:t>
            </a:r>
            <a:r>
              <a:rPr lang="en-US" sz="2000" dirty="0" err="1"/>
              <a:t>Taesung</a:t>
            </a:r>
            <a:r>
              <a:rPr lang="en-US" sz="2000" dirty="0"/>
              <a:t> Park*, Phillip Isola, and Alexei A. </a:t>
            </a:r>
            <a:r>
              <a:rPr lang="en-US" sz="2000" dirty="0" err="1"/>
              <a:t>Efros</a:t>
            </a:r>
            <a:r>
              <a:rPr lang="en-US" sz="2000" dirty="0"/>
              <a:t>. "Unpaired Image-to-Image Translation using Cycle-Consistent Adversarial Networks", ICCV 2017. </a:t>
            </a:r>
          </a:p>
        </p:txBody>
      </p:sp>
      <p:pic>
        <p:nvPicPr>
          <p:cNvPr id="1026" name="Picture 2" descr="horse2zebra.gif">
            <a:extLst>
              <a:ext uri="{FF2B5EF4-FFF2-40B4-BE49-F238E27FC236}">
                <a16:creationId xmlns:a16="http://schemas.microsoft.com/office/drawing/2014/main" id="{E3DB0B02-6B2C-4D2C-A1DD-D8ABFDD94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1468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CycleGAN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1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Convolution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Patrick Virtue , Jonathan I Tamir , </a:t>
            </a:r>
            <a:r>
              <a:rPr lang="en-US" sz="2000" dirty="0" err="1"/>
              <a:t>Mariya</a:t>
            </a:r>
            <a:r>
              <a:rPr lang="en-US" sz="2000" dirty="0"/>
              <a:t> </a:t>
            </a:r>
            <a:r>
              <a:rPr lang="en-US" sz="2000" dirty="0" err="1"/>
              <a:t>Doneva</a:t>
            </a:r>
            <a:r>
              <a:rPr lang="en-US" sz="2000" dirty="0"/>
              <a:t> , Stella X Yu , and Michael Lustig. "Learning Contrast Synthesis from MR Fingerprinting", ISMRM 2018.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6603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MR Fingerprinting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8E423-21DE-405E-8AEB-D6244616F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508956"/>
            <a:ext cx="8534400" cy="2708194"/>
          </a:xfrm>
          <a:prstGeom prst="rect">
            <a:avLst/>
          </a:prstGeom>
        </p:spPr>
      </p:pic>
      <p:pic>
        <p:nvPicPr>
          <p:cNvPr id="2050" name="Picture 2" descr="MRF">
            <a:extLst>
              <a:ext uri="{FF2B5EF4-FFF2-40B4-BE49-F238E27FC236}">
                <a16:creationId xmlns:a16="http://schemas.microsoft.com/office/drawing/2014/main" id="{D603BCAA-249F-4053-8E26-510C8A853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19644"/>
            <a:ext cx="2486817" cy="248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97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1BB-4089-4BB6-AB31-93AED773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Measuring the current state of computer vision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convolutional neural networks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Old school computer vision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Image features and classification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Convolution “nuts and bolts”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7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What’s the problem with just directly classifying raw pixels in high dimensional space?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MU Serif Roman"/>
                <a:cs typeface="CMU Serif Roman"/>
              </a:rPr>
              <a:t>Not CAT</a:t>
            </a:r>
          </a:p>
        </p:txBody>
      </p:sp>
    </p:spTree>
    <p:extLst>
      <p:ext uri="{BB962C8B-B14F-4D97-AF65-F5344CB8AC3E}">
        <p14:creationId xmlns:p14="http://schemas.microsoft.com/office/powerpoint/2010/main" val="445047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78372D0-C02C-42B9-856A-9E6081D9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1"/>
          <a:stretch/>
        </p:blipFill>
        <p:spPr bwMode="auto">
          <a:xfrm>
            <a:off x="6400800" y="1447800"/>
            <a:ext cx="5424196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74BD698-2784-475F-AC4D-12EC81C3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/>
          <a:stretch/>
        </p:blipFill>
        <p:spPr bwMode="auto">
          <a:xfrm>
            <a:off x="337728" y="1447800"/>
            <a:ext cx="5707934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E4F4B-DD3F-4199-9F3E-F6B54A6B7335}"/>
              </a:ext>
            </a:extLst>
          </p:cNvPr>
          <p:cNvSpPr txBox="1"/>
          <p:nvPr/>
        </p:nvSpPr>
        <p:spPr>
          <a:xfrm>
            <a:off x="228600" y="6324600"/>
            <a:ext cx="2615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[</a:t>
            </a:r>
            <a:r>
              <a:rPr lang="en-US" sz="2000" dirty="0" err="1">
                <a:latin typeface="Calibri"/>
                <a:cs typeface="Calibri"/>
              </a:rPr>
              <a:t>Dalal</a:t>
            </a:r>
            <a:r>
              <a:rPr lang="en-US" sz="2000" dirty="0">
                <a:latin typeface="Calibri"/>
                <a:cs typeface="Calibri"/>
              </a:rPr>
              <a:t> and </a:t>
            </a:r>
            <a:r>
              <a:rPr lang="en-US" sz="2000" dirty="0" err="1">
                <a:latin typeface="Calibri"/>
                <a:cs typeface="Calibri"/>
              </a:rPr>
              <a:t>Triggs</a:t>
            </a:r>
            <a:r>
              <a:rPr lang="en-US" sz="2000" dirty="0">
                <a:latin typeface="Calibri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31687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HoG</a:t>
            </a:r>
            <a:r>
              <a:rPr lang="en-US" dirty="0"/>
              <a:t> Filter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7022"/>
            <a:ext cx="1676400" cy="1155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65" y="2572914"/>
            <a:ext cx="3873935" cy="2608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2971800"/>
            <a:ext cx="3047998" cy="372533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346199"/>
          </a:xfrm>
        </p:spPr>
        <p:txBody>
          <a:bodyPr/>
          <a:lstStyle/>
          <a:p>
            <a:r>
              <a:rPr lang="en-US" sz="2800" dirty="0" err="1"/>
              <a:t>HoG</a:t>
            </a:r>
            <a:r>
              <a:rPr lang="en-US" sz="2800" dirty="0"/>
              <a:t>: Histogram of oriented gradients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324600"/>
            <a:ext cx="23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</a:t>
            </a:r>
            <a:r>
              <a:rPr lang="en-US" dirty="0" err="1">
                <a:latin typeface="Calibri"/>
                <a:cs typeface="Calibri"/>
              </a:rPr>
              <a:t>Dalal</a:t>
            </a:r>
            <a:r>
              <a:rPr lang="en-US" dirty="0">
                <a:latin typeface="Calibri"/>
                <a:cs typeface="Calibri"/>
              </a:rPr>
              <a:t> and </a:t>
            </a:r>
            <a:r>
              <a:rPr lang="en-US" dirty="0" err="1">
                <a:latin typeface="Calibri"/>
                <a:cs typeface="Calibri"/>
              </a:rPr>
              <a:t>Triggs</a:t>
            </a:r>
            <a:r>
              <a:rPr lang="en-US" dirty="0">
                <a:latin typeface="Calibri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2774786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23" y="2805916"/>
            <a:ext cx="2054578" cy="251115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HOG features passed to a linear classifier (SVM)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MU Serif Roman"/>
                <a:cs typeface="CMU Serif Roman"/>
              </a:rPr>
              <a:t>Not CAT</a:t>
            </a:r>
          </a:p>
        </p:txBody>
      </p:sp>
    </p:spTree>
    <p:extLst>
      <p:ext uri="{BB962C8B-B14F-4D97-AF65-F5344CB8AC3E}">
        <p14:creationId xmlns:p14="http://schemas.microsoft.com/office/powerpoint/2010/main" val="283457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6EF74-6A51-4B8E-9A6B-C01A7747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38795"/>
            <a:ext cx="8946545" cy="5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E41CF-659B-49B5-8107-2734BEF9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Fully connected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964046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Neural Networks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MU Serif Roman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BFB06-5268-4E11-97B3-0B140D36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04" r="371" b="7777"/>
          <a:stretch/>
        </p:blipFill>
        <p:spPr>
          <a:xfrm>
            <a:off x="3532" y="1217181"/>
            <a:ext cx="12192000" cy="563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49B36-9234-4F54-926E-AC2D8E704282}"/>
              </a:ext>
            </a:extLst>
          </p:cNvPr>
          <p:cNvSpPr/>
          <p:nvPr/>
        </p:nvSpPr>
        <p:spPr>
          <a:xfrm>
            <a:off x="5162416" y="5453652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900" indent="-45720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</a:rPr>
              <a:t>Lost spatial content after first layer</a:t>
            </a:r>
          </a:p>
          <a:p>
            <a:pPr marL="1485900" indent="-45720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</a:rPr>
              <a:t>Not spatially invariant</a:t>
            </a:r>
          </a:p>
          <a:p>
            <a:pPr marL="1485900" indent="-45720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</a:rPr>
              <a:t>Too many weights to learn</a:t>
            </a:r>
            <a:endParaRPr lang="en-US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Signal processing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2800" dirty="0"/>
              </a:p>
              <a:p>
                <a:r>
                  <a:rPr lang="en-US" sz="2800" dirty="0"/>
                  <a:t>Relaxed definition</a:t>
                </a:r>
              </a:p>
              <a:p>
                <a:pPr lvl="1"/>
                <a:r>
                  <a:rPr lang="en-US" sz="2400" dirty="0"/>
                  <a:t>Drop infinity; don’t flip kernel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545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Relaxed definition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for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im_width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for j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im_height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= 0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for u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for v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+=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i+u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j+v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* kernel[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u,v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  <a:p>
                <a:pPr marL="57145" indent="0">
                  <a:buNone/>
                </a:pPr>
                <a:r>
                  <a:rPr lang="en-US" sz="2800" dirty="0">
                    <a:latin typeface="+mn-lt"/>
                    <a:cs typeface="Courier New" panose="02070309020205020404" pitchFamily="49" charset="0"/>
                  </a:rPr>
                  <a:t>GPU!!</a:t>
                </a:r>
                <a:endParaRPr lang="en-US" sz="1800" dirty="0">
                  <a:latin typeface="+mn-lt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9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79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CDE5A-FA71-48D8-BC7C-DC2BDB3D5CB5}"/>
              </a:ext>
            </a:extLst>
          </p:cNvPr>
          <p:cNvSpPr/>
          <p:nvPr/>
        </p:nvSpPr>
        <p:spPr>
          <a:xfrm>
            <a:off x="5644662" y="1752600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95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6FDC86-1F58-4F6A-B79F-E3F9E2D9CDC2}"/>
              </a:ext>
            </a:extLst>
          </p:cNvPr>
          <p:cNvGraphicFramePr>
            <a:graphicFrameLocks noGrp="1"/>
          </p:cNvGraphicFramePr>
          <p:nvPr/>
        </p:nvGraphicFramePr>
        <p:xfrm>
          <a:off x="6316980" y="2350909"/>
          <a:ext cx="3154680" cy="3128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Padding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877210-119D-4447-A0E3-8C328CEEF12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828799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 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70394"/>
              </p:ext>
            </p:extLst>
          </p:nvPr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95472"/>
              </p:ext>
            </p:extLst>
          </p:nvPr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720385"/>
              </p:ext>
            </p:extLst>
          </p:nvPr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585262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 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E42179-ED68-419D-BBE6-186E6A1F6AC8}"/>
              </a:ext>
            </a:extLst>
          </p:cNvPr>
          <p:cNvCxnSpPr>
            <a:cxnSpLocks/>
          </p:cNvCxnSpPr>
          <p:nvPr/>
        </p:nvCxnSpPr>
        <p:spPr>
          <a:xfrm flipH="1">
            <a:off x="5016644" y="3528867"/>
            <a:ext cx="2096214" cy="10111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B52483-2460-4B9B-896E-ACC154DFAF4F}"/>
              </a:ext>
            </a:extLst>
          </p:cNvPr>
          <p:cNvCxnSpPr>
            <a:cxnSpLocks/>
          </p:cNvCxnSpPr>
          <p:nvPr/>
        </p:nvCxnSpPr>
        <p:spPr>
          <a:xfrm>
            <a:off x="5451926" y="3565069"/>
            <a:ext cx="3696442" cy="791571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553AA6-A1D5-4E5D-839D-D18B86658179}"/>
              </a:ext>
            </a:extLst>
          </p:cNvPr>
          <p:cNvCxnSpPr>
            <a:cxnSpLocks/>
          </p:cNvCxnSpPr>
          <p:nvPr/>
        </p:nvCxnSpPr>
        <p:spPr>
          <a:xfrm flipH="1">
            <a:off x="7492178" y="3292931"/>
            <a:ext cx="1388818" cy="1247112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74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MU Serif Roman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1233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:endParaRPr lang="x-IV_mathan" i="1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076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0000"/>
                </a:solidFill>
                <a:latin typeface="Calibri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849735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Stride=2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63200" y="1295400"/>
          <a:ext cx="150876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514600"/>
          <a:ext cx="2628900" cy="260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54306B3-0D58-4533-88A5-375AC7AAE224}"/>
              </a:ext>
            </a:extLst>
          </p:cNvPr>
          <p:cNvSpPr/>
          <p:nvPr/>
        </p:nvSpPr>
        <p:spPr>
          <a:xfrm>
            <a:off x="5562600" y="1579879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7A9A-AF5E-4E38-8091-0D758A15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Stride: Max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39D71-E5B6-4A43-95E5-4F2BE733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"/>
          <a:stretch/>
        </p:blipFill>
        <p:spPr>
          <a:xfrm>
            <a:off x="838200" y="1612251"/>
            <a:ext cx="10287000" cy="3633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CBB5E-2DD5-44A5-8A0A-69DD772BA3FD}"/>
              </a:ext>
            </a:extLst>
          </p:cNvPr>
          <p:cNvSpPr/>
          <p:nvPr/>
        </p:nvSpPr>
        <p:spPr>
          <a:xfrm>
            <a:off x="304800" y="60198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Stanford CS 231n, Spring 2017</a:t>
            </a:r>
          </a:p>
        </p:txBody>
      </p:sp>
    </p:spTree>
    <p:extLst>
      <p:ext uri="{BB962C8B-B14F-4D97-AF65-F5344CB8AC3E}">
        <p14:creationId xmlns:p14="http://schemas.microsoft.com/office/powerpoint/2010/main" val="190463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0000"/>
                </a:solidFill>
                <a:latin typeface="Calibri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445005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153400" y="3352800"/>
            <a:ext cx="914400" cy="479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53400" y="3962400"/>
            <a:ext cx="914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00" y="2667000"/>
            <a:ext cx="838200" cy="2603191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153400" y="4114800"/>
            <a:ext cx="914400" cy="4572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 contras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600" y="3124200"/>
            <a:ext cx="533400" cy="166243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101346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Down Arrow 60"/>
          <p:cNvSpPr/>
          <p:nvPr/>
        </p:nvSpPr>
        <p:spPr>
          <a:xfrm>
            <a:off x="104394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8214360" y="30480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8214360" y="43434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0000"/>
                </a:solidFill>
                <a:latin typeface="Calibri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663356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B0000"/>
                </a:solidFill>
                <a:latin typeface="Calibri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351124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94836" y="2577170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5718" y="1112957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Lenet5 –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Lecun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et al, 1998</a:t>
            </a:r>
          </a:p>
          <a:p>
            <a:pPr lvl="1"/>
            <a:r>
              <a:rPr lang="en-US" sz="2400" dirty="0" err="1"/>
              <a:t>Convnets</a:t>
            </a:r>
            <a:r>
              <a:rPr lang="en-US" sz="2400" dirty="0"/>
              <a:t> for digit recognition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6172200"/>
            <a:ext cx="1186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/>
                <a:cs typeface="Calibri"/>
              </a:rPr>
              <a:t>LeCun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Yann</a:t>
            </a:r>
            <a:r>
              <a:rPr lang="en-US" sz="2000" dirty="0">
                <a:latin typeface="Calibri"/>
                <a:cs typeface="Calibri"/>
              </a:rPr>
              <a:t>, et al. "Gradient-based learning applied to document recognition."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213308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171036" y="3411283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How big many convolutional weights between S2 and C3?</a:t>
            </a:r>
          </a:p>
          <a:p>
            <a:pPr lvl="1"/>
            <a:r>
              <a:rPr lang="en-US" dirty="0"/>
              <a:t>S2: 6 channels @14x14</a:t>
            </a:r>
          </a:p>
          <a:p>
            <a:pPr lvl="1"/>
            <a:r>
              <a:rPr lang="en-US" dirty="0"/>
              <a:t>Conv: 5x5, pad=0, stride=1</a:t>
            </a:r>
          </a:p>
          <a:p>
            <a:pPr lvl="1"/>
            <a:r>
              <a:rPr lang="en-US" dirty="0"/>
              <a:t>C3: 16 channels @ 10x10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7600634" y="2098217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83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415DB3-3C21-4FA7-8F40-EE06A6E2276E}"/>
              </a:ext>
            </a:extLst>
          </p:cNvPr>
          <p:cNvCxnSpPr>
            <a:cxnSpLocks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How big many convolutional weights between S2 and C3?</a:t>
            </a:r>
          </a:p>
          <a:p>
            <a:pPr lvl="1"/>
            <a:r>
              <a:rPr lang="en-US" dirty="0"/>
              <a:t>S2: 6 channels @14x14</a:t>
            </a:r>
          </a:p>
          <a:p>
            <a:pPr lvl="1"/>
            <a:r>
              <a:rPr lang="en-US" dirty="0"/>
              <a:t>Conv: 5x5, pad=0, stride=1</a:t>
            </a:r>
          </a:p>
          <a:p>
            <a:pPr lvl="1"/>
            <a:r>
              <a:rPr lang="en-US" dirty="0"/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4749160" y="4090139"/>
            <a:ext cx="60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image in C3 is actually the result of a 3D convolution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S2: 6x14x14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E47BD-F01E-4A72-A741-CCCABC92B787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Kernel_1: 6x5x5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6A3CB-9171-4FE7-B06A-C6545788296A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2974872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39602C9-E886-4536-970A-46209B1F0D85}"/>
              </a:ext>
            </a:extLst>
          </p:cNvPr>
          <p:cNvCxnSpPr>
            <a:cxnSpLocks/>
          </p:cNvCxnSpPr>
          <p:nvPr/>
        </p:nvCxnSpPr>
        <p:spPr>
          <a:xfrm flipV="1">
            <a:off x="6296870" y="3517126"/>
            <a:ext cx="1845644" cy="14240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87B0A5-B54D-4C2A-99A6-320AB05E80BC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How big many convolutional weights between S2 and C3?</a:t>
            </a:r>
          </a:p>
          <a:p>
            <a:pPr lvl="1"/>
            <a:r>
              <a:rPr lang="en-US" dirty="0"/>
              <a:t>S2: 6 channels @14x14</a:t>
            </a:r>
          </a:p>
          <a:p>
            <a:pPr lvl="1"/>
            <a:r>
              <a:rPr lang="en-US" dirty="0"/>
              <a:t>Conv: 5x5, pad=0, stride=1</a:t>
            </a:r>
          </a:p>
          <a:p>
            <a:pPr lvl="1"/>
            <a:r>
              <a:rPr lang="en-US" dirty="0"/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96000" y="1980889"/>
            <a:ext cx="389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Each image in C3 convolved S2 convolved with a different 3D kernel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S2: 6x14x14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65497-0E5A-4544-858B-6B60ADCC7954}"/>
              </a:ext>
            </a:extLst>
          </p:cNvPr>
          <p:cNvSpPr/>
          <p:nvPr/>
        </p:nvSpPr>
        <p:spPr>
          <a:xfrm>
            <a:off x="6477251" y="3115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FCEAB0-E374-4F0D-AFCC-0C93B02C8947}"/>
              </a:ext>
            </a:extLst>
          </p:cNvPr>
          <p:cNvSpPr/>
          <p:nvPr/>
        </p:nvSpPr>
        <p:spPr>
          <a:xfrm>
            <a:off x="6629651" y="3267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4B7E06-FA13-4A2B-AFF6-79DE18454872}"/>
              </a:ext>
            </a:extLst>
          </p:cNvPr>
          <p:cNvSpPr/>
          <p:nvPr/>
        </p:nvSpPr>
        <p:spPr>
          <a:xfrm>
            <a:off x="6782051" y="34198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B2B088-2064-432C-8587-D2CD72EBCAAD}"/>
              </a:ext>
            </a:extLst>
          </p:cNvPr>
          <p:cNvSpPr/>
          <p:nvPr/>
        </p:nvSpPr>
        <p:spPr>
          <a:xfrm>
            <a:off x="6934451" y="35722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56747F-5439-4BE2-81E5-ADBBEAEBD2D0}"/>
              </a:ext>
            </a:extLst>
          </p:cNvPr>
          <p:cNvSpPr/>
          <p:nvPr/>
        </p:nvSpPr>
        <p:spPr>
          <a:xfrm>
            <a:off x="7086851" y="37246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E86B93-819C-41E3-92F5-56E844EB2B6D}"/>
              </a:ext>
            </a:extLst>
          </p:cNvPr>
          <p:cNvSpPr/>
          <p:nvPr/>
        </p:nvSpPr>
        <p:spPr>
          <a:xfrm>
            <a:off x="7239251" y="3877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2245D9-071E-4BC0-A6D8-85002031385E}"/>
              </a:ext>
            </a:extLst>
          </p:cNvPr>
          <p:cNvSpPr/>
          <p:nvPr/>
        </p:nvSpPr>
        <p:spPr>
          <a:xfrm>
            <a:off x="7391651" y="4029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123FD-962D-48D5-96A5-FFAC79BD576C}"/>
              </a:ext>
            </a:extLst>
          </p:cNvPr>
          <p:cNvSpPr/>
          <p:nvPr/>
        </p:nvSpPr>
        <p:spPr>
          <a:xfrm>
            <a:off x="8306968" y="3164600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2044BB-3C7F-4699-9C25-2C9C207D7A9F}"/>
              </a:ext>
            </a:extLst>
          </p:cNvPr>
          <p:cNvSpPr txBox="1"/>
          <p:nvPr/>
        </p:nvSpPr>
        <p:spPr>
          <a:xfrm>
            <a:off x="6461485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Kernel_2: 6x5x5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7E6A8F-A139-4B2C-9461-614C17C1C6A7}"/>
              </a:ext>
            </a:extLst>
          </p:cNvPr>
          <p:cNvSpPr txBox="1"/>
          <p:nvPr/>
        </p:nvSpPr>
        <p:spPr>
          <a:xfrm>
            <a:off x="8222447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C3_2: 1x10x10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Kernel_1: 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306850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191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How big many convolutional weights between S2 and C3?</a:t>
            </a:r>
          </a:p>
          <a:p>
            <a:pPr lvl="1"/>
            <a:r>
              <a:rPr lang="en-US" dirty="0"/>
              <a:t>S2: 6 channels @14x14</a:t>
            </a:r>
          </a:p>
          <a:p>
            <a:pPr lvl="1"/>
            <a:r>
              <a:rPr lang="en-US" dirty="0"/>
              <a:t>Conv: 5x5, pad=0, stride=1</a:t>
            </a:r>
          </a:p>
          <a:p>
            <a:pPr lvl="1"/>
            <a:r>
              <a:rPr lang="en-US" dirty="0"/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37032" y="2032697"/>
            <a:ext cx="571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16 images in C3 are the result of doing 16 3D convolutions of S2 with 16 different 6x5x5 kernels.</a:t>
            </a:r>
          </a:p>
          <a:p>
            <a:r>
              <a:rPr lang="en-US" dirty="0">
                <a:solidFill>
                  <a:srgbClr val="C00000"/>
                </a:solidFill>
              </a:rPr>
              <a:t>Assuming no bias term, this is 16x6x5x5 weights!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S2: 6x14x14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7194132" y="6120962"/>
            <a:ext cx="182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Kernels: 16@6x5x5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9158383" y="6319341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C3: 16@10x10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068C9-5FF0-4845-A19C-1C1CCD29BE9D}"/>
              </a:ext>
            </a:extLst>
          </p:cNvPr>
          <p:cNvSpPr/>
          <p:nvPr/>
        </p:nvSpPr>
        <p:spPr>
          <a:xfrm>
            <a:off x="7137444" y="3518363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FE7D68-A260-4B40-A72F-623CFD832841}"/>
              </a:ext>
            </a:extLst>
          </p:cNvPr>
          <p:cNvSpPr/>
          <p:nvPr/>
        </p:nvSpPr>
        <p:spPr>
          <a:xfrm>
            <a:off x="7276474" y="3655067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07BD32-F206-4EEC-B104-2ABA39DB9C5D}"/>
              </a:ext>
            </a:extLst>
          </p:cNvPr>
          <p:cNvSpPr/>
          <p:nvPr/>
        </p:nvSpPr>
        <p:spPr>
          <a:xfrm>
            <a:off x="7431021" y="3810418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460787-5273-40EB-B16D-33F01EBD99D0}"/>
              </a:ext>
            </a:extLst>
          </p:cNvPr>
          <p:cNvSpPr/>
          <p:nvPr/>
        </p:nvSpPr>
        <p:spPr>
          <a:xfrm>
            <a:off x="7561410" y="3945769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B603E5-2D9A-4BD0-BD80-2C8A0DB831E2}"/>
              </a:ext>
            </a:extLst>
          </p:cNvPr>
          <p:cNvSpPr/>
          <p:nvPr/>
        </p:nvSpPr>
        <p:spPr>
          <a:xfrm>
            <a:off x="7709574" y="4095661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1AA375-B4A1-48B6-B1E3-13A7D3977610}"/>
              </a:ext>
            </a:extLst>
          </p:cNvPr>
          <p:cNvSpPr/>
          <p:nvPr/>
        </p:nvSpPr>
        <p:spPr>
          <a:xfrm>
            <a:off x="7848604" y="4232365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3D73FF-5EE8-458D-BF1B-A867EF50F65B}"/>
              </a:ext>
            </a:extLst>
          </p:cNvPr>
          <p:cNvSpPr/>
          <p:nvPr/>
        </p:nvSpPr>
        <p:spPr>
          <a:xfrm>
            <a:off x="8003355" y="4377679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129529-B2CD-4A7F-A830-FD45EF3706E1}"/>
              </a:ext>
            </a:extLst>
          </p:cNvPr>
          <p:cNvSpPr/>
          <p:nvPr/>
        </p:nvSpPr>
        <p:spPr>
          <a:xfrm>
            <a:off x="8133744" y="4513030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9989EE-9B99-4573-A982-9F4DC5B6928B}"/>
              </a:ext>
            </a:extLst>
          </p:cNvPr>
          <p:cNvSpPr/>
          <p:nvPr/>
        </p:nvSpPr>
        <p:spPr>
          <a:xfrm>
            <a:off x="8281908" y="4662922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BB67DC4-F8A4-4082-BC0D-B0E605145336}"/>
              </a:ext>
            </a:extLst>
          </p:cNvPr>
          <p:cNvSpPr/>
          <p:nvPr/>
        </p:nvSpPr>
        <p:spPr>
          <a:xfrm>
            <a:off x="8420938" y="4799626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A84652-B27C-4238-B6BC-EC55D3A198AA}"/>
              </a:ext>
            </a:extLst>
          </p:cNvPr>
          <p:cNvSpPr/>
          <p:nvPr/>
        </p:nvSpPr>
        <p:spPr>
          <a:xfrm>
            <a:off x="8575485" y="4954977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4FAA5BC-084C-4269-B83E-92BAAD10F5C4}"/>
              </a:ext>
            </a:extLst>
          </p:cNvPr>
          <p:cNvSpPr/>
          <p:nvPr/>
        </p:nvSpPr>
        <p:spPr>
          <a:xfrm>
            <a:off x="8705874" y="5090328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8F252E-A386-49B6-A9BF-4BA6C02490B5}"/>
              </a:ext>
            </a:extLst>
          </p:cNvPr>
          <p:cNvSpPr/>
          <p:nvPr/>
        </p:nvSpPr>
        <p:spPr>
          <a:xfrm>
            <a:off x="8854038" y="5240220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C44B2E-81F3-471C-A36E-2EA724EF8D60}"/>
              </a:ext>
            </a:extLst>
          </p:cNvPr>
          <p:cNvSpPr/>
          <p:nvPr/>
        </p:nvSpPr>
        <p:spPr>
          <a:xfrm>
            <a:off x="8993068" y="5376924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9FF994-AB94-4858-961D-F6E4612B4401}"/>
              </a:ext>
            </a:extLst>
          </p:cNvPr>
          <p:cNvSpPr/>
          <p:nvPr/>
        </p:nvSpPr>
        <p:spPr>
          <a:xfrm>
            <a:off x="9126952" y="5508402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D1C583-2943-48A6-AE6C-845E94183CBE}"/>
              </a:ext>
            </a:extLst>
          </p:cNvPr>
          <p:cNvSpPr/>
          <p:nvPr/>
        </p:nvSpPr>
        <p:spPr>
          <a:xfrm>
            <a:off x="9257341" y="5643753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20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6400" y="1272172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Alexnet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Lecun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et al, 2012</a:t>
            </a:r>
          </a:p>
          <a:p>
            <a:pPr lvl="1"/>
            <a:r>
              <a:rPr lang="en-US" sz="2400" dirty="0" err="1"/>
              <a:t>Convnets</a:t>
            </a:r>
            <a:r>
              <a:rPr lang="en-US" sz="2400" dirty="0"/>
              <a:t> for image classification</a:t>
            </a:r>
          </a:p>
          <a:p>
            <a:pPr lvl="1"/>
            <a:r>
              <a:rPr lang="en-US" sz="2400" dirty="0"/>
              <a:t>More data &amp; more compute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95600"/>
            <a:ext cx="9829800" cy="329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" y="6120824"/>
            <a:ext cx="11761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/>
                <a:cs typeface="Calibri"/>
              </a:rPr>
              <a:t>Krizhevsky</a:t>
            </a:r>
            <a:r>
              <a:rPr lang="en-US" sz="2000" dirty="0">
                <a:latin typeface="Calibri"/>
                <a:cs typeface="Calibri"/>
              </a:rPr>
              <a:t>, Alex, </a:t>
            </a:r>
            <a:r>
              <a:rPr lang="en-US" sz="2000" dirty="0" err="1">
                <a:latin typeface="Calibri"/>
                <a:cs typeface="Calibri"/>
              </a:rPr>
              <a:t>Ilya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Sutskever</a:t>
            </a:r>
            <a:r>
              <a:rPr lang="en-US" sz="2000" dirty="0">
                <a:latin typeface="Calibri"/>
                <a:cs typeface="Calibri"/>
              </a:rPr>
              <a:t>, and Geoffrey E. Hinton. "ImageNet classification with deep convolutional neural networks." NIPS, 2012.</a:t>
            </a:r>
          </a:p>
        </p:txBody>
      </p:sp>
    </p:spTree>
    <p:extLst>
      <p:ext uri="{BB962C8B-B14F-4D97-AF65-F5344CB8AC3E}">
        <p14:creationId xmlns:p14="http://schemas.microsoft.com/office/powerpoint/2010/main" val="294617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Layer</a:t>
                  </a:r>
                  <a:r>
                    <a:rPr lang="en-US" sz="20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</a:t>
                  </a:r>
                  <a14:m>
                    <m:oMath xmlns:m="http://schemas.openxmlformats.org/officeDocument/2006/math"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IV_mathan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a14:m>
                  <a:endParaRPr lang="en-US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r>
                    <a:rPr lang="en-US" sz="2000" b="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800" b="0" dirty="0">
                    <a:solidFill>
                      <a:schemeClr val="tx1"/>
                    </a:solidFill>
                  </a:endParaRPr>
                </a:p>
                <a:p>
                  <a:endParaRPr lang="en-US" sz="900" b="0" dirty="0">
                    <a:solidFill>
                      <a:schemeClr val="tx1"/>
                    </a:solidFill>
                  </a:endParaRPr>
                </a:p>
                <a:p>
                  <a:r>
                    <a:rPr lang="en-US" sz="28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  <a:p>
                  <a:endParaRPr lang="en-US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Matrix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Gradient, Jacobian,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1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ctr"/>
                <a:r>
                  <a:rPr lang="en-US" dirty="0"/>
                  <a:t>Multivariate: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x-IV_mathan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x-IV_mathan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lang="x-IV_mathan" sz="3200" dirty="0">
                    <a:solidFill>
                      <a:schemeClr val="tx1"/>
                    </a:solidFill>
                  </a:rPr>
                  <a:t> </a:t>
                </a:r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ctr"/>
                <a:r>
                  <a:rPr lang="en-US" dirty="0"/>
                  <a:t>Multivariate: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x-IV_mathan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x-IV_mathan" sz="4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4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IV_mathan" sz="4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x-IV_mathan" sz="3200" dirty="0">
                    <a:solidFill>
                      <a:schemeClr val="tx1"/>
                    </a:solidFill>
                  </a:rPr>
                  <a:t> </a:t>
                </a:r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𝒛</m:t>
                            </m:r>
                          </m:num>
                          <m:den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067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20893</TotalTime>
  <Words>1991</Words>
  <Application>Microsoft Office PowerPoint</Application>
  <PresentationFormat>Widescreen</PresentationFormat>
  <Paragraphs>941</Paragraphs>
  <Slides>51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Courier New</vt:lpstr>
      <vt:lpstr>Calibri</vt:lpstr>
      <vt:lpstr>Cambria Math</vt:lpstr>
      <vt:lpstr>Calibri Light</vt:lpstr>
      <vt:lpstr>CMU Serif Roman</vt:lpstr>
      <vt:lpstr>Wingdings</vt:lpstr>
      <vt:lpstr>Office Theme</vt:lpstr>
      <vt:lpstr>Announcements</vt:lpstr>
      <vt:lpstr>Plan</vt:lpstr>
      <vt:lpstr>Introduction to  Machine Learning</vt:lpstr>
      <vt:lpstr>Reminder: Calculus Chain Rule (scalar version)</vt:lpstr>
      <vt:lpstr>Network Optimization</vt:lpstr>
      <vt:lpstr>Backpropagation (so-far)</vt:lpstr>
      <vt:lpstr>Reminder: Matrix Calculus</vt:lpstr>
      <vt:lpstr>Calculus Chain Rule</vt:lpstr>
      <vt:lpstr>Piazza Poll 1:</vt:lpstr>
      <vt:lpstr>Piazza Poll 1:</vt:lpstr>
      <vt:lpstr>Network Optimization</vt:lpstr>
      <vt:lpstr>Network Optimization</vt:lpstr>
      <vt:lpstr>Backpropagation (updated)</vt:lpstr>
      <vt:lpstr>Course Survey</vt:lpstr>
      <vt:lpstr>Introduction to  Machine Learning</vt:lpstr>
      <vt:lpstr>Computer Vision: How far along are we?</vt:lpstr>
      <vt:lpstr>Computer Vision: How far along are we?</vt:lpstr>
      <vt:lpstr>Computer Vision: How far along are we?</vt:lpstr>
      <vt:lpstr>Computer Vision: How far along are we?</vt:lpstr>
      <vt:lpstr>Computer Vision: Autonomous Driving</vt:lpstr>
      <vt:lpstr>Computer Vision: Domain Transfer</vt:lpstr>
      <vt:lpstr>Temporal Convolution</vt:lpstr>
      <vt:lpstr>Outline</vt:lpstr>
      <vt:lpstr>Image Classification</vt:lpstr>
      <vt:lpstr>Image Classification</vt:lpstr>
      <vt:lpstr>HoG Filter</vt:lpstr>
      <vt:lpstr>Image Classification</vt:lpstr>
      <vt:lpstr>Classification: Learning Features</vt:lpstr>
      <vt:lpstr>Classification: Deep Learning</vt:lpstr>
      <vt:lpstr>Classification: Deep Learning</vt:lpstr>
      <vt:lpstr>Convolution</vt:lpstr>
      <vt:lpstr>Convolution</vt:lpstr>
      <vt:lpstr>Convolution</vt:lpstr>
      <vt:lpstr>Convolution</vt:lpstr>
      <vt:lpstr>Convolution</vt:lpstr>
      <vt:lpstr>Convolution: Padding</vt:lpstr>
      <vt:lpstr>Piazza Poll 2 : Which kernel goes with which output image?</vt:lpstr>
      <vt:lpstr>Piazza Poll 2 : Which kernel goes with which output image?</vt:lpstr>
      <vt:lpstr>Convolutional Neural Networks</vt:lpstr>
      <vt:lpstr>Convolutional Neural Networks</vt:lpstr>
      <vt:lpstr>Convolution: Stride=2</vt:lpstr>
      <vt:lpstr>Stride: Max Pooling</vt:lpstr>
      <vt:lpstr>Convolutional Neural Networks</vt:lpstr>
      <vt:lpstr>Convolutional Neural Networks</vt:lpstr>
      <vt:lpstr>Convolutional Neural Networks</vt:lpstr>
      <vt:lpstr>Convolutional Neural Networks</vt:lpstr>
      <vt:lpstr>Question:</vt:lpstr>
      <vt:lpstr>Question:</vt:lpstr>
      <vt:lpstr>Question:</vt:lpstr>
      <vt:lpstr>Question:</vt:lpstr>
      <vt:lpstr>Convolutional Neural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702</cp:revision>
  <cp:lastPrinted>2019-08-27T16:33:12Z</cp:lastPrinted>
  <dcterms:created xsi:type="dcterms:W3CDTF">2018-10-11T11:39:27Z</dcterms:created>
  <dcterms:modified xsi:type="dcterms:W3CDTF">2020-02-27T17:39:15Z</dcterms:modified>
</cp:coreProperties>
</file>