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338" r:id="rId2"/>
    <p:sldId id="287" r:id="rId3"/>
    <p:sldId id="256" r:id="rId4"/>
    <p:sldId id="273" r:id="rId5"/>
    <p:sldId id="1287" r:id="rId6"/>
    <p:sldId id="275" r:id="rId7"/>
    <p:sldId id="1298" r:id="rId8"/>
    <p:sldId id="278" r:id="rId9"/>
    <p:sldId id="279" r:id="rId10"/>
    <p:sldId id="1286" r:id="rId11"/>
    <p:sldId id="1296" r:id="rId12"/>
    <p:sldId id="439" r:id="rId13"/>
    <p:sldId id="1288" r:id="rId14"/>
    <p:sldId id="1289" r:id="rId15"/>
    <p:sldId id="1290" r:id="rId16"/>
    <p:sldId id="1291" r:id="rId17"/>
    <p:sldId id="1292" r:id="rId18"/>
    <p:sldId id="1293" r:id="rId19"/>
    <p:sldId id="1295" r:id="rId20"/>
    <p:sldId id="1294" r:id="rId21"/>
    <p:sldId id="1297" r:id="rId22"/>
    <p:sldId id="1300" r:id="rId23"/>
    <p:sldId id="1299" r:id="rId24"/>
    <p:sldId id="1301" r:id="rId25"/>
  </p:sldIdLst>
  <p:sldSz cx="12192000" cy="6858000"/>
  <p:notesSz cx="9296400" cy="7010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  <p:cmAuthor id="2" name="Patrick Virtue" initials="PV" lastIdx="1" clrIdx="1">
    <p:extLst>
      <p:ext uri="{19B8F6BF-5375-455C-9EA6-DF929625EA0E}">
        <p15:presenceInfo xmlns:p15="http://schemas.microsoft.com/office/powerpoint/2012/main" userId="Patrick Virtu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7" autoAdjust="0"/>
    <p:restoredTop sz="89804" autoAdjust="0"/>
  </p:normalViewPr>
  <p:slideViewPr>
    <p:cSldViewPr snapToGrid="0">
      <p:cViewPr varScale="1">
        <p:scale>
          <a:sx n="81" d="100"/>
          <a:sy n="81" d="100"/>
        </p:scale>
        <p:origin x="15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7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59.png"/><Relationship Id="rId21" Type="http://schemas.openxmlformats.org/officeDocument/2006/relationships/image" Target="../media/image75.png"/><Relationship Id="rId7" Type="http://schemas.openxmlformats.org/officeDocument/2006/relationships/image" Target="../media/image34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79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20" Type="http://schemas.openxmlformats.org/officeDocument/2006/relationships/image" Target="../media/image530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8.png"/><Relationship Id="rId32" Type="http://schemas.openxmlformats.org/officeDocument/2006/relationships/image" Target="../media/image85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23" Type="http://schemas.openxmlformats.org/officeDocument/2006/relationships/image" Target="../media/image77.png"/><Relationship Id="rId28" Type="http://schemas.openxmlformats.org/officeDocument/2006/relationships/image" Target="../media/image42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4.png"/><Relationship Id="rId4" Type="http://schemas.openxmlformats.org/officeDocument/2006/relationships/image" Target="../media/image520.png"/><Relationship Id="rId9" Type="http://schemas.openxmlformats.org/officeDocument/2006/relationships/image" Target="../media/image35.png"/><Relationship Id="rId14" Type="http://schemas.openxmlformats.org/officeDocument/2006/relationships/image" Target="../media/image69.png"/><Relationship Id="rId22" Type="http://schemas.openxmlformats.org/officeDocument/2006/relationships/image" Target="../media/image40.png"/><Relationship Id="rId27" Type="http://schemas.openxmlformats.org/officeDocument/2006/relationships/image" Target="../media/image81.png"/><Relationship Id="rId30" Type="http://schemas.openxmlformats.org/officeDocument/2006/relationships/image" Target="../media/image5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s.stanford.edu/people/karpathy/convnetjs/demo/classify2d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6.png"/><Relationship Id="rId7" Type="http://schemas.openxmlformats.org/officeDocument/2006/relationships/image" Target="../media/image250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9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36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59.png"/><Relationship Id="rId21" Type="http://schemas.openxmlformats.org/officeDocument/2006/relationships/image" Target="../media/image75.png"/><Relationship Id="rId34" Type="http://schemas.openxmlformats.org/officeDocument/2006/relationships/image" Target="../media/image44.png"/><Relationship Id="rId7" Type="http://schemas.openxmlformats.org/officeDocument/2006/relationships/image" Target="../media/image34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5" Type="http://schemas.openxmlformats.org/officeDocument/2006/relationships/image" Target="../media/image79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2" Type="http://schemas.openxmlformats.org/officeDocument/2006/relationships/image" Target="../media/image58.png"/><Relationship Id="rId16" Type="http://schemas.openxmlformats.org/officeDocument/2006/relationships/image" Target="../media/image71.png"/><Relationship Id="rId20" Type="http://schemas.openxmlformats.org/officeDocument/2006/relationships/image" Target="../media/image530.png"/><Relationship Id="rId29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24" Type="http://schemas.openxmlformats.org/officeDocument/2006/relationships/image" Target="../media/image78.png"/><Relationship Id="rId32" Type="http://schemas.openxmlformats.org/officeDocument/2006/relationships/image" Target="../media/image85.png"/><Relationship Id="rId37" Type="http://schemas.openxmlformats.org/officeDocument/2006/relationships/image" Target="../media/image47.png"/><Relationship Id="rId5" Type="http://schemas.openxmlformats.org/officeDocument/2006/relationships/image" Target="../media/image33.png"/><Relationship Id="rId15" Type="http://schemas.openxmlformats.org/officeDocument/2006/relationships/image" Target="../media/image37.png"/><Relationship Id="rId23" Type="http://schemas.openxmlformats.org/officeDocument/2006/relationships/image" Target="../media/image77.png"/><Relationship Id="rId28" Type="http://schemas.openxmlformats.org/officeDocument/2006/relationships/image" Target="../media/image42.png"/><Relationship Id="rId36" Type="http://schemas.openxmlformats.org/officeDocument/2006/relationships/image" Target="../media/image46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31" Type="http://schemas.openxmlformats.org/officeDocument/2006/relationships/image" Target="../media/image84.png"/><Relationship Id="rId4" Type="http://schemas.openxmlformats.org/officeDocument/2006/relationships/image" Target="../media/image520.png"/><Relationship Id="rId9" Type="http://schemas.openxmlformats.org/officeDocument/2006/relationships/image" Target="../media/image35.png"/><Relationship Id="rId14" Type="http://schemas.openxmlformats.org/officeDocument/2006/relationships/image" Target="../media/image69.png"/><Relationship Id="rId22" Type="http://schemas.openxmlformats.org/officeDocument/2006/relationships/image" Target="../media/image40.png"/><Relationship Id="rId27" Type="http://schemas.openxmlformats.org/officeDocument/2006/relationships/image" Target="../media/image81.png"/><Relationship Id="rId30" Type="http://schemas.openxmlformats.org/officeDocument/2006/relationships/image" Target="../media/image540.png"/><Relationship Id="rId35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12977"/>
          </a:xfrm>
        </p:spPr>
        <p:txBody>
          <a:bodyPr/>
          <a:lstStyle/>
          <a:p>
            <a:r>
              <a:rPr lang="en-US" dirty="0"/>
              <a:t>Assignments: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HW4</a:t>
            </a:r>
          </a:p>
          <a:p>
            <a:pPr marL="917575" lvl="2" indent="-457200"/>
            <a:r>
              <a:rPr lang="en-US" sz="2800" dirty="0"/>
              <a:t>Due date Mon, 2/24, 11:59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HW5</a:t>
            </a:r>
          </a:p>
          <a:p>
            <a:pPr marL="917575" lvl="2" indent="-457200"/>
            <a:r>
              <a:rPr lang="en-US" sz="2800" dirty="0"/>
              <a:t>Out tomorrow</a:t>
            </a:r>
          </a:p>
          <a:p>
            <a:pPr marL="917575" lvl="2" indent="-457200"/>
            <a:r>
              <a:rPr lang="en-US" sz="2800" dirty="0"/>
              <a:t>Due date Thu, 2/27, 11:59 pm</a:t>
            </a:r>
          </a:p>
          <a:p>
            <a:pPr marL="917575" lvl="2" indent="-457200"/>
            <a:endParaRPr lang="en-US" sz="2800" dirty="0"/>
          </a:p>
          <a:p>
            <a:r>
              <a:rPr lang="en-US" dirty="0"/>
              <a:t>Midterm Conflicts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11:59pm on Wednesday the 19th of February</a:t>
            </a:r>
          </a:p>
          <a:p>
            <a:pPr lvl="2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0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B6ED-DC05-44CE-A12B-80116AC2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“best” set of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F5099F-71B6-4FC9-A58C-2FB8DA97A1A4}"/>
                  </a:ext>
                </a:extLst>
              </p:cNvPr>
              <p:cNvSpPr/>
              <p:nvPr/>
            </p:nvSpPr>
            <p:spPr>
              <a:xfrm>
                <a:off x="4558150" y="5290948"/>
                <a:ext cx="7508722" cy="1471941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3,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𝑘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2,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2F5099F-71B6-4FC9-A58C-2FB8DA97A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150" y="5290948"/>
                <a:ext cx="7508722" cy="14719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3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0" y="1295400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95400"/>
                <a:ext cx="381000" cy="368648"/>
              </a:xfrm>
              <a:prstGeom prst="rect">
                <a:avLst/>
              </a:prstGeom>
              <a:blipFill rotWithShape="0">
                <a:blip r:embed="rId2"/>
                <a:stretch>
                  <a:fillRect l="-2941" b="-1538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2757" y="1295400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7" y="1295400"/>
                <a:ext cx="4459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3400" y="1295400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MU Serif Roman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295400"/>
                <a:ext cx="381000" cy="3686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792268" y="1524000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87923" y="11430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1143000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82756" y="2502932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6" y="2502932"/>
                <a:ext cx="4459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87923" y="2350532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12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2350532"/>
                <a:ext cx="5357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82756" y="3722132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3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6" y="3722132"/>
                <a:ext cx="44595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7923" y="3569732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13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3569732"/>
                <a:ext cx="5357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362201" y="1524000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2362201" y="1524000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62805" y="1143000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111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05" y="1143000"/>
                <a:ext cx="66236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94251" y="2145268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121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51" y="2145268"/>
                <a:ext cx="66236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094251" y="3135868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131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51" y="3135868"/>
                <a:ext cx="66236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724401" y="1447800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20055" y="10668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2</m:t>
                      </m:r>
                      <m:r>
                        <a:rPr lang="en-US" i="1" baseline="-25000" dirty="0">
                          <a:latin typeface="Cambria Math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55" y="1066800"/>
                <a:ext cx="5357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792268" y="1499572"/>
            <a:ext cx="3541733" cy="2462828"/>
            <a:chOff x="1792268" y="1499572"/>
            <a:chExt cx="3541733" cy="2462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810000" y="25146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b="0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514600"/>
                  <a:ext cx="381000" cy="3686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41" b="-1538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343400" y="25146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25146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792268" y="2731532"/>
              <a:ext cx="2017731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362201" y="15240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362201" y="27432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577388" y="1499572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112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388" y="1499572"/>
                  <a:ext cx="66236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4724401" y="2743200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720055" y="23622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55" y="2362200"/>
                  <a:ext cx="53572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1792268" y="1524000"/>
            <a:ext cx="3465530" cy="2731532"/>
            <a:chOff x="1792268" y="1524000"/>
            <a:chExt cx="3465530" cy="2731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810000" y="37338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733800"/>
                  <a:ext cx="381000" cy="3686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41" b="-1538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343400" y="37338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37338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792268" y="3950732"/>
              <a:ext cx="2017731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362201" y="1524000"/>
              <a:ext cx="1447800" cy="24384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362200" y="27432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3886200"/>
              <a:ext cx="583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</a:t>
              </a:r>
              <a:r>
                <a:rPr lang="en-US" baseline="-25000" dirty="0">
                  <a:latin typeface="Calibri"/>
                  <a:cs typeface="Calibri"/>
                </a:rPr>
                <a:t>133</a:t>
              </a:r>
              <a:endParaRPr lang="en-US" dirty="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043988" y="1752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113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988" y="1752600"/>
                  <a:ext cx="66236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094251" y="2767264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123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251" y="2767264"/>
                  <a:ext cx="66236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4724400" y="3962400"/>
              <a:ext cx="533398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720054" y="35814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54" y="3581400"/>
                  <a:ext cx="5357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181600" y="1447800"/>
            <a:ext cx="3124200" cy="2526268"/>
            <a:chOff x="5181600" y="1447800"/>
            <a:chExt cx="3124200" cy="2526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742132" y="31365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32" y="3136552"/>
                  <a:ext cx="381000" cy="36864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985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315200" y="31365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3136552"/>
                  <a:ext cx="381000" cy="36864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5523251" y="1752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212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251" y="1752600"/>
                  <a:ext cx="662361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5334000" y="27432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V="1">
              <a:off x="5257798" y="3352800"/>
              <a:ext cx="1447802" cy="6212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181600" y="1447800"/>
              <a:ext cx="1524000" cy="19050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7696200" y="3352800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7691854" y="29718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3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854" y="2971800"/>
                  <a:ext cx="5357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763204" y="35814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232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204" y="3581400"/>
                  <a:ext cx="662361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989851" y="1295400"/>
            <a:ext cx="3239749" cy="2667000"/>
            <a:chOff x="4989851" y="1295400"/>
            <a:chExt cx="3239749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742132" y="19173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32" y="1917352"/>
                  <a:ext cx="381000" cy="36864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985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315200" y="19173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1917352"/>
                  <a:ext cx="381000" cy="36864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5257800" y="1447800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5334000" y="21336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218451" y="2133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451" y="2133600"/>
                  <a:ext cx="662361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599451" y="12954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1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451" y="1295400"/>
                  <a:ext cx="662361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V="1">
              <a:off x="5257800" y="2133600"/>
              <a:ext cx="1447800" cy="1828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7696200" y="2057400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7691854" y="16764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3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854" y="1676400"/>
                  <a:ext cx="5357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989851" y="3048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851" y="3048000"/>
                  <a:ext cx="662361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8229599" y="1905000"/>
            <a:ext cx="2961561" cy="1512332"/>
            <a:chOff x="8229599" y="1905000"/>
            <a:chExt cx="2961561" cy="1512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10655436" y="2274332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41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5436" y="2274332"/>
                  <a:ext cx="5357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713931" y="25269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931" y="2526952"/>
                  <a:ext cx="381000" cy="36864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2941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0247331" y="25269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331" y="2526952"/>
                  <a:ext cx="381000" cy="36864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8229599" y="2057400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V="1">
              <a:off x="8305799" y="27432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10631469" y="2743200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597188" y="1905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311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7188" y="1905000"/>
                  <a:ext cx="662361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8647451" y="3048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321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451" y="3048000"/>
                  <a:ext cx="662361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1823484" y="2737880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1791587" y="3950647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1" name="Content Placeholder 2">
            <a:extLst>
              <a:ext uri="{FF2B5EF4-FFF2-40B4-BE49-F238E27FC236}">
                <a16:creationId xmlns:a16="http://schemas.microsoft.com/office/drawing/2014/main" id="{9436EC11-7349-4DAE-8123-0F9BC9E70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4" y="4536911"/>
            <a:ext cx="10515600" cy="1014774"/>
          </a:xfrm>
        </p:spPr>
        <p:txBody>
          <a:bodyPr/>
          <a:lstStyle/>
          <a:p>
            <a:r>
              <a:rPr lang="en-US" dirty="0"/>
              <a:t>How would you represent this specific network in </a:t>
            </a:r>
            <a:r>
              <a:rPr lang="en-US" dirty="0" err="1"/>
              <a:t>PyTorch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590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90856"/>
          </a:xfrm>
        </p:spPr>
        <p:txBody>
          <a:bodyPr/>
          <a:lstStyle/>
          <a:p>
            <a:r>
              <a:rPr lang="en-US" sz="2400" dirty="0"/>
              <a:t>Practical considerations</a:t>
            </a:r>
          </a:p>
          <a:p>
            <a:pPr lvl="5"/>
            <a:endParaRPr lang="en-US" sz="800" dirty="0"/>
          </a:p>
          <a:p>
            <a:pPr lvl="1"/>
            <a:r>
              <a:rPr lang="en-US" dirty="0"/>
              <a:t>Large number of neurons</a:t>
            </a:r>
          </a:p>
          <a:p>
            <a:pPr lvl="3"/>
            <a:r>
              <a:rPr lang="en-US" sz="2400" dirty="0"/>
              <a:t>Danger for overfitting</a:t>
            </a:r>
          </a:p>
          <a:p>
            <a:pPr lvl="1"/>
            <a:r>
              <a:rPr lang="en-US" dirty="0"/>
              <a:t>Modelling assumptions vs data assumptions trade-off</a:t>
            </a:r>
          </a:p>
          <a:p>
            <a:pPr lvl="5"/>
            <a:endParaRPr lang="en-US" sz="900" dirty="0"/>
          </a:p>
          <a:p>
            <a:pPr lvl="1"/>
            <a:r>
              <a:rPr lang="en-US" dirty="0"/>
              <a:t>Gradient descent can easily get stuck local optima</a:t>
            </a:r>
          </a:p>
          <a:p>
            <a:endParaRPr lang="en-US" sz="1000" dirty="0"/>
          </a:p>
          <a:p>
            <a:r>
              <a:rPr lang="en-US" sz="2400" dirty="0"/>
              <a:t>What if there are no non-linear activations?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 deep neural network with only linear layers can be reduced to an exactly equivalent single linear layer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2400" dirty="0"/>
              <a:t>Universal Approximation Theorem: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 two-layer neural network with a sufficient number of neurons can approximate any continuous function to any desired accuracy.</a:t>
            </a:r>
          </a:p>
          <a:p>
            <a:pPr marL="685800" lvl="4" indent="0">
              <a:buNone/>
            </a:pPr>
            <a:endParaRPr lang="en-US" sz="1600" dirty="0"/>
          </a:p>
          <a:p>
            <a:pPr marL="685800" lvl="4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42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a 1-D Function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3C6CCC48-E32F-42A1-887F-8E07AE32D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6" y="931186"/>
            <a:ext cx="5486400" cy="5486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FB3E38-5CBB-4A82-B283-34127BFA2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99" y="963065"/>
            <a:ext cx="5486400" cy="54864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C065AA5E-8B3A-41E3-8D34-701AFBB14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9" y="994943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a 1-D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D522-AA03-46E9-AB34-7D7DB90F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 network to approximate this function using:</a:t>
            </a:r>
          </a:p>
          <a:p>
            <a:r>
              <a:rPr lang="en-US" dirty="0"/>
              <a:t>Linear, Sigmoid, Step, or </a:t>
            </a:r>
            <a:r>
              <a:rPr lang="en-US" dirty="0" err="1"/>
              <a:t>ReLU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72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a 1-D Function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59EE62-5E10-46D3-B03A-14FEC1CDE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112838"/>
            <a:ext cx="10515600" cy="2039937"/>
          </a:xfrm>
        </p:spPr>
        <p:txBody>
          <a:bodyPr/>
          <a:lstStyle/>
          <a:p>
            <a:r>
              <a:rPr lang="en-US" dirty="0"/>
              <a:t>Design a network to approximate this function using:</a:t>
            </a:r>
          </a:p>
          <a:p>
            <a:r>
              <a:rPr lang="en-US" dirty="0"/>
              <a:t>Linear, Sigmoid, Step, or </a:t>
            </a:r>
            <a:r>
              <a:rPr lang="en-US" dirty="0" err="1"/>
              <a:t>ReLU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17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a 1-D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D522-AA03-46E9-AB34-7D7DB90F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5E8B4-AD93-4FC4-9694-3F9BAF4E2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5" y="962084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7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BD522-AA03-46E9-AB34-7D7DB90F4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∧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BD522-AA03-46E9-AB34-7D7DB90F4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390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Binary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BD522-AA03-46E9-AB34-7D7DB90F48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Approximate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7BD522-AA03-46E9-AB34-7D7DB90F48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7781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Binary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D522-AA03-46E9-AB34-7D7DB90F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arbitrary decision boundary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C0481-5036-4C1C-99B1-1AFA1FA23CF3}"/>
              </a:ext>
            </a:extLst>
          </p:cNvPr>
          <p:cNvSpPr/>
          <p:nvPr/>
        </p:nvSpPr>
        <p:spPr>
          <a:xfrm>
            <a:off x="552099" y="6192508"/>
            <a:ext cx="817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https://cs.stanford.edu/people/karpathy/convnetjs/demo/classify2d.html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50EE5-79AF-4A1A-9D94-9668AA0E5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83" y="2320958"/>
            <a:ext cx="3197198" cy="31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3"/>
            <a:ext cx="6142182" cy="4525963"/>
          </a:xfrm>
        </p:spPr>
        <p:txBody>
          <a:bodyPr/>
          <a:lstStyle/>
          <a:p>
            <a:pPr eaLnBrk="1" hangingPunct="1"/>
            <a:endParaRPr lang="en-US" sz="800" dirty="0"/>
          </a:p>
          <a:p>
            <a:r>
              <a:rPr lang="en-US" dirty="0"/>
              <a:t>Last time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Decision Boundaries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Gaussian Generative Models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Neural Networks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Today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Neural Networks</a:t>
            </a:r>
          </a:p>
          <a:p>
            <a:pPr marL="917575" lvl="2" indent="-457200"/>
            <a:r>
              <a:rPr lang="en-US" sz="2800" dirty="0"/>
              <a:t>Universal Approximation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Optimization / Backpropagation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(Convolutional Neural Networks)</a:t>
            </a:r>
          </a:p>
          <a:p>
            <a:pPr marL="917575" lvl="2" indent="-457200"/>
            <a:endParaRPr lang="en-US" sz="28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38C05-349B-48D2-9F1E-4F59509F3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to Approximate Binary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BD522-AA03-46E9-AB34-7D7DB90F4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Approximate arbitrary decision boundary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C0481-5036-4C1C-99B1-1AFA1FA23CF3}"/>
              </a:ext>
            </a:extLst>
          </p:cNvPr>
          <p:cNvSpPr/>
          <p:nvPr/>
        </p:nvSpPr>
        <p:spPr>
          <a:xfrm>
            <a:off x="552099" y="6192508"/>
            <a:ext cx="8178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https://cs.stanford.edu/people/karpathy/convnetjs/demo/classify2d.html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180EE1-9618-4B91-B2D7-AEE629E40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916" y="2299755"/>
            <a:ext cx="3197197" cy="3204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CD3C4A-F3A6-48DC-8EC2-AA8F27BB2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148" y="2299755"/>
            <a:ext cx="3204286" cy="32042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650EE5-79AF-4A1A-9D94-9668AA0E5E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83" y="2320958"/>
            <a:ext cx="3197198" cy="318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Optimization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141E7-79E5-4030-B2AE-1099EBB3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43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Calculus Chain Rule (scalar version)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x-IV_mathan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x-IV_mathan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IV_mathan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x-IV_mathan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x-IV_mathan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x-IV_mathan" dirty="0"/>
              </a:p>
              <a:p>
                <a:pPr fontAlgn="ctr"/>
                <a:endParaRPr lang="x-IV_mathan" i="1" dirty="0"/>
              </a:p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x-IV_mathan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  <m:f>
                        <m:fPr>
                          <m:ctrlPr>
                            <a:rPr lang="x-IV_matha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𝑑𝑧</m:t>
                          </m:r>
                        </m:num>
                        <m:den>
                          <m:r>
                            <a:rPr lang="x-IV_mathan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x-IV_matha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076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14:m>
                  <m:oMath xmlns:m="http://schemas.openxmlformats.org/officeDocument/2006/math">
                    <m:r>
                      <a:rPr lang="x-IV_mathan" smtClean="0"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𝐰</m:t>
                        </m:r>
                      </m:e>
                    </m:d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x-IV_matha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x-IV_mathan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x-IV_mathan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x-IV_mathan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x-IV_matha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x-IV_matha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x-IV_mathan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x-IV_mathan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x-IV_mathan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191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(so-far)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Compute derivatives per layer, utilizing previous derivatives</a:t>
                </a: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Objective: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x-IV_mathan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x-IV_mathan" dirty="0">
                    <a:solidFill>
                      <a:schemeClr val="tx1"/>
                    </a:solidFill>
                  </a:rPr>
                  <a:t>Arbitrary layer: </a:t>
                </a:r>
                <a14:m>
                  <m:oMath xmlns:m="http://schemas.openxmlformats.org/officeDocument/2006/math"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x-IV_mathan" dirty="0">
                  <a:solidFill>
                    <a:schemeClr val="tx1"/>
                  </a:solidFill>
                </a:endParaRPr>
              </a:p>
              <a:p>
                <a:pPr fontAlgn="ctr"/>
                <a:r>
                  <a:rPr lang="en-US" dirty="0">
                    <a:solidFill>
                      <a:schemeClr val="tx1"/>
                    </a:solidFill>
                  </a:rPr>
                  <a:t>Need: </a:t>
                </a:r>
              </a:p>
              <a:p>
                <a:pPr fontAlgn="ctr"/>
                <a:endParaRPr lang="en-US" dirty="0">
                  <a:solidFill>
                    <a:schemeClr val="tx1"/>
                  </a:solidFill>
                </a:endParaRPr>
              </a:p>
              <a:p>
                <a:pPr lvl="1" fontAlgn="ctr"/>
                <a14:m>
                  <m:oMath xmlns:m="http://schemas.openxmlformats.org/officeDocument/2006/math"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x-IV_mathan" dirty="0">
                  <a:solidFill>
                    <a:schemeClr val="tx1"/>
                  </a:solidFill>
                </a:endParaRPr>
              </a:p>
              <a:p>
                <a:pPr lvl="1" fontAlgn="ctr"/>
                <a:endParaRPr lang="x-IV_mathan" i="1" dirty="0">
                  <a:solidFill>
                    <a:schemeClr val="tx1"/>
                  </a:solidFill>
                </a:endParaRPr>
              </a:p>
              <a:p>
                <a:pPr lvl="1" fontAlgn="ctr"/>
                <a14:m>
                  <m:oMath xmlns:m="http://schemas.openxmlformats.org/officeDocument/2006/math"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  <m:r>
                      <a:rPr lang="x-IV_matha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f>
                      <m:fPr>
                        <m:ctrlPr>
                          <a:rPr lang="x-IV_matha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x-IV_mathan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x-IV_mathan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E141E7-79E5-4030-B2AE-1099EBB388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98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29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35546"/>
            <a:ext cx="12192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Machine Learning</a:t>
            </a: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3253508"/>
            <a:ext cx="12192000" cy="1524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267" dirty="0"/>
              <a:t>Neural Networks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Instructor: Pat Virtue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Neuron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295400"/>
                <a:ext cx="11379200" cy="965199"/>
              </a:xfrm>
            </p:spPr>
            <p:txBody>
              <a:bodyPr/>
              <a:lstStyle/>
              <a:p>
                <a:r>
                  <a:rPr lang="en-US" sz="2800" dirty="0"/>
                  <a:t>Single neuron system</a:t>
                </a:r>
              </a:p>
              <a:p>
                <a:pPr lvl="1"/>
                <a:r>
                  <a:rPr lang="en-US" sz="2400" dirty="0"/>
                  <a:t>Perceptron (if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400" dirty="0"/>
                  <a:t> is step function)</a:t>
                </a:r>
              </a:p>
              <a:p>
                <a:pPr lvl="1"/>
                <a:r>
                  <a:rPr lang="en-US" sz="2400" dirty="0"/>
                  <a:t>Logistic regression (if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charset="0"/>
                      </a:rPr>
                      <m:t>𝑔</m:t>
                    </m:r>
                  </m:oMath>
                </a14:m>
                <a:r>
                  <a:rPr lang="en-US" sz="2400" dirty="0"/>
                  <a:t> is sigmoid)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295400"/>
                <a:ext cx="11379200" cy="965199"/>
              </a:xfrm>
              <a:blipFill>
                <a:blip r:embed="rId2"/>
                <a:stretch>
                  <a:fillRect l="-1125" t="-10759" b="-44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905000" y="2753137"/>
            <a:ext cx="7423933" cy="3015847"/>
            <a:chOff x="3621069" y="2349848"/>
            <a:chExt cx="4934944" cy="17594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6812526" y="2856269"/>
                  <a:ext cx="1743487" cy="5648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dirty="0">
                      <a:latin typeface="Calibri"/>
                      <a:cs typeface="Calibri"/>
                    </a:rPr>
                    <a:t>Computed Value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526" y="2856269"/>
                  <a:ext cx="1743487" cy="564812"/>
                </a:xfrm>
                <a:prstGeom prst="rect">
                  <a:avLst/>
                </a:prstGeom>
                <a:blipFill>
                  <a:blip r:embed="rId3"/>
                  <a:stretch>
                    <a:fillRect l="-3721" t="-5660" r="-39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5638800" y="32004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sz="2800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32004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6172200" y="32004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2200" y="3200400"/>
                  <a:ext cx="381000" cy="36864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Line 6"/>
            <p:cNvSpPr>
              <a:spLocks noChangeShapeType="1"/>
            </p:cNvSpPr>
            <p:nvPr/>
          </p:nvSpPr>
          <p:spPr bwMode="auto">
            <a:xfrm>
              <a:off x="3621069" y="2730848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3688414" y="2349848"/>
                  <a:ext cx="392344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𝑥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414" y="2349848"/>
                  <a:ext cx="392344" cy="30524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3621069" y="4026248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/>
                <p:cNvSpPr/>
                <p:nvPr/>
              </p:nvSpPr>
              <p:spPr>
                <a:xfrm>
                  <a:off x="3688414" y="3645248"/>
                  <a:ext cx="392344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𝑥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71" name="Rectangle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414" y="3645248"/>
                  <a:ext cx="392344" cy="3052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ine 6"/>
            <p:cNvSpPr>
              <a:spLocks noChangeShapeType="1"/>
            </p:cNvSpPr>
            <p:nvPr/>
          </p:nvSpPr>
          <p:spPr bwMode="auto">
            <a:xfrm>
              <a:off x="4154468" y="2730848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73" name="Line 6"/>
            <p:cNvSpPr>
              <a:spLocks noChangeShapeType="1"/>
            </p:cNvSpPr>
            <p:nvPr/>
          </p:nvSpPr>
          <p:spPr bwMode="auto">
            <a:xfrm flipV="1">
              <a:off x="4230668" y="3416648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p:sp>
          <p:nvSpPr>
            <p:cNvPr id="82" name="Line 6"/>
            <p:cNvSpPr>
              <a:spLocks noChangeShapeType="1"/>
            </p:cNvSpPr>
            <p:nvPr/>
          </p:nvSpPr>
          <p:spPr bwMode="auto">
            <a:xfrm flipV="1">
              <a:off x="6558929" y="3416648"/>
              <a:ext cx="1341255" cy="109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632558" y="2661030"/>
                  <a:ext cx="441360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558" y="2661030"/>
                  <a:ext cx="441360" cy="3052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4682821" y="3804028"/>
                  <a:ext cx="441360" cy="3052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sz="2800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sz="2800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2821" y="3804028"/>
                  <a:ext cx="441360" cy="3052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9719053" y="3621199"/>
                <a:ext cx="1705991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800" dirty="0">
                    <a:latin typeface="Calibri"/>
                    <a:cs typeface="Calibri"/>
                  </a:rPr>
                  <a:t>True Label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charset="0"/>
                          <a:cs typeface="Calibri"/>
                        </a:rPr>
                        <m:t>𝑦</m:t>
                      </m:r>
                    </m:oMath>
                  </m:oMathPara>
                </a14:m>
                <a:endParaRPr lang="en-US" sz="28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9053" y="3621199"/>
                <a:ext cx="1705991" cy="954107"/>
              </a:xfrm>
              <a:prstGeom prst="rect">
                <a:avLst/>
              </a:prstGeom>
              <a:blipFill rotWithShape="0">
                <a:blip r:embed="rId10"/>
                <a:stretch>
                  <a:fillRect l="-5714" t="-5732" r="-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001011" y="5101029"/>
                <a:ext cx="201305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="0" dirty="0">
                  <a:solidFill>
                    <a:schemeClr val="accent1">
                      <a:lumMod val="75000"/>
                    </a:schemeClr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11" y="5101029"/>
                <a:ext cx="201305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01011" y="5591040"/>
                <a:ext cx="3600666" cy="12379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011" y="5591040"/>
                <a:ext cx="3600666" cy="12379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0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3EB7-1E1C-4751-9CAB-8A3F23CD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DB6ED-DC05-44CE-A12B-80116AC21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“best” set of weights?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313C0E-3C8A-4E6D-B235-981E06734E6C}"/>
                  </a:ext>
                </a:extLst>
              </p:cNvPr>
              <p:cNvSpPr/>
              <p:nvPr/>
            </p:nvSpPr>
            <p:spPr>
              <a:xfrm>
                <a:off x="8512178" y="5388909"/>
                <a:ext cx="3600666" cy="1237968"/>
              </a:xfrm>
              <a:prstGeom prst="rect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𝒘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Arial" charset="0"/>
                            </a:rPr>
                            <m:t>𝒙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=</m:t>
                      </m:r>
                      <m:r>
                        <a:rPr lang="en-US" sz="28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Arial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Arial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9313C0E-3C8A-4E6D-B235-981E06734E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178" y="5388909"/>
                <a:ext cx="3600666" cy="12379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9050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59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168" y="1148954"/>
                <a:ext cx="11379200" cy="4729164"/>
              </a:xfrm>
            </p:spPr>
            <p:txBody>
              <a:bodyPr/>
              <a:lstStyle/>
              <a:p>
                <a:r>
                  <a:rPr lang="en-US" dirty="0"/>
                  <a:t>It would be really helpful to have a </a:t>
                </a:r>
                <a:r>
                  <a:rPr lang="en-US" dirty="0">
                    <a:latin typeface="CMU Serif Roman"/>
                    <a:cs typeface="CMU Serif Roman"/>
                  </a:rPr>
                  <a:t>g(z) </a:t>
                </a:r>
                <a:r>
                  <a:rPr lang="en-US" dirty="0"/>
                  <a:t>that was nicely differentiable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Hard threshold: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1    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𝑑𝑔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𝑑𝑧</m:t>
                        </m:r>
                      </m:den>
                    </m:f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&lt;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Sigmoid: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 		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𝑑𝑔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𝑑𝑧</m:t>
                        </m:r>
                      </m:den>
                    </m:f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1−</m:t>
                        </m:r>
                        <m:r>
                          <a:rPr lang="en-US" b="0" i="1" dirty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b="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lvl="1"/>
                <a:r>
                  <a:rPr lang="en-US" dirty="0"/>
                  <a:t>(</a:t>
                </a:r>
                <a:r>
                  <a:rPr lang="en-US" dirty="0" err="1"/>
                  <a:t>Softmax</a:t>
                </a:r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err="1"/>
                  <a:t>ReLU</a:t>
                </a:r>
                <a:r>
                  <a:rPr lang="en-US" dirty="0"/>
                  <a:t>: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𝑚𝑎𝑥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(0,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𝑧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   	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𝑑𝑔</m:t>
                        </m:r>
                      </m:num>
                      <m:den>
                        <m:r>
                          <a:rPr lang="en-US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𝑑𝑧</m:t>
                        </m:r>
                      </m:den>
                    </m:f>
                    <m:r>
                      <a:rPr lang="en-US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    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168" y="1148954"/>
                <a:ext cx="11379200" cy="4729164"/>
              </a:xfrm>
              <a:blipFill>
                <a:blip r:embed="rId2"/>
                <a:stretch>
                  <a:fillRect l="-1125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9511632" y="1727933"/>
            <a:ext cx="2032000" cy="1179996"/>
            <a:chOff x="1828800" y="-2514600"/>
            <a:chExt cx="3048000" cy="1447800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1828800" y="-1447800"/>
              <a:ext cx="304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200400" y="-2514600"/>
              <a:ext cx="0" cy="144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828800" y="-1447800"/>
              <a:ext cx="13716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200400" y="-1981202"/>
              <a:ext cx="12954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3200400" y="-1981200"/>
              <a:ext cx="0" cy="53340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9410031" y="3383044"/>
            <a:ext cx="2133603" cy="1048885"/>
            <a:chOff x="4489703" y="-1118937"/>
            <a:chExt cx="768097" cy="381000"/>
          </a:xfrm>
        </p:grpSpPr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 flipV="1">
              <a:off x="4489703" y="-844852"/>
              <a:ext cx="768097" cy="107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880610" y="-1118937"/>
              <a:ext cx="0" cy="381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587832" y="4852133"/>
            <a:ext cx="2032000" cy="1179996"/>
            <a:chOff x="1828800" y="-2514600"/>
            <a:chExt cx="3048000" cy="14478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828800" y="-1447800"/>
              <a:ext cx="304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200400" y="-2514600"/>
              <a:ext cx="0" cy="1447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828800" y="-1447800"/>
              <a:ext cx="137160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3162300" y="-2353733"/>
              <a:ext cx="1333500" cy="914402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>
            <a:off x="9410032" y="3588617"/>
            <a:ext cx="1940339" cy="641360"/>
            <a:chOff x="5659666" y="5487796"/>
            <a:chExt cx="3149925" cy="803664"/>
          </a:xfrm>
        </p:grpSpPr>
        <p:sp>
          <p:nvSpPr>
            <p:cNvPr id="35" name="Arc 34"/>
            <p:cNvSpPr/>
            <p:nvPr/>
          </p:nvSpPr>
          <p:spPr>
            <a:xfrm>
              <a:off x="5865302" y="5611271"/>
              <a:ext cx="1202902" cy="680189"/>
            </a:xfrm>
            <a:prstGeom prst="arc">
              <a:avLst>
                <a:gd name="adj1" fmla="val 16200000"/>
                <a:gd name="adj2" fmla="val 21297337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 rot="10800000">
              <a:off x="7052597" y="5487796"/>
              <a:ext cx="1202903" cy="680189"/>
            </a:xfrm>
            <a:prstGeom prst="arc">
              <a:avLst>
                <a:gd name="adj1" fmla="val 16200000"/>
                <a:gd name="adj2" fmla="val 21301222"/>
              </a:avLst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Line 30"/>
            <p:cNvSpPr>
              <a:spLocks noChangeShapeType="1"/>
            </p:cNvSpPr>
            <p:nvPr/>
          </p:nvSpPr>
          <p:spPr bwMode="auto">
            <a:xfrm>
              <a:off x="7639825" y="6167985"/>
              <a:ext cx="1169766" cy="34378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0"/>
            <p:cNvSpPr>
              <a:spLocks noChangeShapeType="1"/>
            </p:cNvSpPr>
            <p:nvPr/>
          </p:nvSpPr>
          <p:spPr bwMode="auto">
            <a:xfrm>
              <a:off x="5659666" y="5599841"/>
              <a:ext cx="886105" cy="1157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084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2168" y="1148954"/>
                <a:ext cx="9015663" cy="4729164"/>
              </a:xfrm>
            </p:spPr>
            <p:txBody>
              <a:bodyPr/>
              <a:lstStyle/>
              <a:p>
                <a:r>
                  <a:rPr lang="en-US" dirty="0"/>
                  <a:t>Regression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MSE (SSE):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e>
                        </m:acc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𝒚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i="1" dirty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0" lvl="1" indent="0">
                  <a:buNone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Classification</a:t>
                </a:r>
              </a:p>
              <a:p>
                <a:pPr lvl="1"/>
                <a:r>
                  <a:rPr lang="en-US" sz="2800" dirty="0"/>
                  <a:t>Cross entropy: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𝒚</m:t>
                            </m:r>
                          </m:e>
                        </m:ac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sub>
                        </m:sSub>
                        <m:func>
                          <m:func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2800" i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2168" y="1148954"/>
                <a:ext cx="9015663" cy="4729164"/>
              </a:xfrm>
              <a:blipFill>
                <a:blip r:embed="rId2"/>
                <a:stretch>
                  <a:fillRect l="-1420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237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Multilayer </a:t>
            </a:r>
            <a:r>
              <a:rPr lang="en-US" dirty="0" err="1"/>
              <a:t>Perceptrons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multilayer perceptron </a:t>
            </a:r>
            <a:r>
              <a:rPr lang="en-US" dirty="0"/>
              <a:t>is a </a:t>
            </a:r>
            <a:r>
              <a:rPr lang="en-US" dirty="0" err="1"/>
              <a:t>feedforward</a:t>
            </a:r>
            <a:r>
              <a:rPr lang="en-US" dirty="0"/>
              <a:t> neural network with at least one </a:t>
            </a:r>
            <a:r>
              <a:rPr lang="en-US" b="1" i="1" dirty="0">
                <a:solidFill>
                  <a:srgbClr val="FF0000"/>
                </a:solidFill>
              </a:rPr>
              <a:t>hidden layer </a:t>
            </a:r>
            <a:r>
              <a:rPr lang="en-US" dirty="0"/>
              <a:t>(nodes that are neither inputs nor outputs)</a:t>
            </a:r>
          </a:p>
          <a:p>
            <a:r>
              <a:rPr lang="en-US" dirty="0"/>
              <a:t>MLPs with enough hidden nodes can represent any function</a:t>
            </a:r>
          </a:p>
        </p:txBody>
      </p:sp>
      <p:pic>
        <p:nvPicPr>
          <p:cNvPr id="4" name="Picture 3" descr="NeuralNets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43" y="3021495"/>
            <a:ext cx="5092977" cy="37039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9DDB7D-BECA-4308-ACB7-DF4ABFE346FE}"/>
              </a:ext>
            </a:extLst>
          </p:cNvPr>
          <p:cNvSpPr txBox="1"/>
          <p:nvPr/>
        </p:nvSpPr>
        <p:spPr>
          <a:xfrm>
            <a:off x="196249" y="6306203"/>
            <a:ext cx="265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Slide from UC Berkeley AI</a:t>
            </a:r>
          </a:p>
        </p:txBody>
      </p:sp>
    </p:spTree>
    <p:extLst>
      <p:ext uri="{BB962C8B-B14F-4D97-AF65-F5344CB8AC3E}">
        <p14:creationId xmlns:p14="http://schemas.microsoft.com/office/powerpoint/2010/main" val="308714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0" y="1295400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charset="0"/>
                          <a:cs typeface="Calibri"/>
                          <a:sym typeface="Symbol" charset="0"/>
                        </a:rPr>
                        <m:t>∑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/>
                  <a:cs typeface="Calibri"/>
                  <a:sym typeface="Symbol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1295400"/>
                <a:ext cx="381000" cy="368648"/>
              </a:xfrm>
              <a:prstGeom prst="rect">
                <a:avLst/>
              </a:prstGeom>
              <a:blipFill rotWithShape="0">
                <a:blip r:embed="rId2"/>
                <a:stretch>
                  <a:fillRect l="-2941" b="-1538"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2757" y="1295400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7" y="1295400"/>
                <a:ext cx="445956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43400" y="1295400"/>
                <a:ext cx="381000" cy="368648"/>
              </a:xfrm>
              <a:prstGeom prst="rect">
                <a:avLst/>
              </a:prstGeom>
              <a:noFill/>
              <a:ln w="28575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91440" t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charset="0"/>
                          <a:cs typeface="Arial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CMU Serif Roman"/>
                  <a:cs typeface="CMU Serif Roman"/>
                  <a:sym typeface="Symbol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295400"/>
                <a:ext cx="381000" cy="3686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mpd="sng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792268" y="1524000"/>
            <a:ext cx="2017731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87923" y="11430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1143000"/>
                <a:ext cx="53572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82756" y="2502932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2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6" y="2502932"/>
                <a:ext cx="44595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87923" y="2350532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12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2350532"/>
                <a:ext cx="53572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282756" y="3722132"/>
                <a:ext cx="4459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𝑥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3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756" y="3722132"/>
                <a:ext cx="445956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7923" y="3569732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13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923" y="3569732"/>
                <a:ext cx="5357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2362201" y="1524000"/>
            <a:ext cx="1447800" cy="12192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 flipV="1">
            <a:off x="2362201" y="1524000"/>
            <a:ext cx="1447800" cy="243840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562805" y="1143000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111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805" y="1143000"/>
                <a:ext cx="66236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094251" y="2145268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121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51" y="2145268"/>
                <a:ext cx="662361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2094251" y="3135868"/>
                <a:ext cx="6623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cs typeface="Calibri"/>
                        </a:rPr>
                        <m:t>𝑤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131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251" y="3135868"/>
                <a:ext cx="662361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4724401" y="1447800"/>
            <a:ext cx="533400" cy="0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20055" y="10668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Calibri"/>
                        </a:rPr>
                        <m:t>𝑧</m:t>
                      </m:r>
                      <m:r>
                        <a:rPr lang="en-US" i="1" baseline="-25000" dirty="0" smtClean="0">
                          <a:latin typeface="Cambria Math" charset="0"/>
                          <a:cs typeface="Calibri"/>
                        </a:rPr>
                        <m:t>2</m:t>
                      </m:r>
                      <m:r>
                        <a:rPr lang="en-US" i="1" baseline="-25000" dirty="0">
                          <a:latin typeface="Cambria Math" charset="0"/>
                          <a:cs typeface="Calibri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055" y="1066800"/>
                <a:ext cx="5357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792268" y="1499572"/>
            <a:ext cx="3541733" cy="2462828"/>
            <a:chOff x="1792268" y="1499572"/>
            <a:chExt cx="3541733" cy="24628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3810000" y="25146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b="0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2514600"/>
                  <a:ext cx="381000" cy="3686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41" b="-1538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4343400" y="25146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25146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792268" y="2731532"/>
              <a:ext cx="2017731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2362201" y="15240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V="1">
              <a:off x="2362201" y="27432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2577388" y="1499572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112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7388" y="1499572"/>
                  <a:ext cx="662361" cy="369332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Line 6"/>
            <p:cNvSpPr>
              <a:spLocks noChangeShapeType="1"/>
            </p:cNvSpPr>
            <p:nvPr/>
          </p:nvSpPr>
          <p:spPr bwMode="auto">
            <a:xfrm>
              <a:off x="4724401" y="2743200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720055" y="23622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55" y="2362200"/>
                  <a:ext cx="53572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1792268" y="1524000"/>
            <a:ext cx="3465530" cy="2731532"/>
            <a:chOff x="1792268" y="1524000"/>
            <a:chExt cx="3465530" cy="27315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3810000" y="37338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0000" y="3733800"/>
                  <a:ext cx="381000" cy="3686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941" b="-1538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343400" y="3733800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43400" y="3733800"/>
                  <a:ext cx="381000" cy="36864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792268" y="3950732"/>
              <a:ext cx="2017731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2362201" y="1524000"/>
              <a:ext cx="1447800" cy="24384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2362200" y="2743200"/>
              <a:ext cx="1447800" cy="12192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90800" y="3886200"/>
              <a:ext cx="5836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w</a:t>
              </a:r>
              <a:r>
                <a:rPr lang="en-US" baseline="-25000" dirty="0">
                  <a:latin typeface="Calibri"/>
                  <a:cs typeface="Calibri"/>
                </a:rPr>
                <a:t>133</a:t>
              </a:r>
              <a:endParaRPr lang="en-US" dirty="0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2043988" y="1752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113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988" y="1752600"/>
                  <a:ext cx="662361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094251" y="2767264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123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4251" y="2767264"/>
                  <a:ext cx="662361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Line 6"/>
            <p:cNvSpPr>
              <a:spLocks noChangeShapeType="1"/>
            </p:cNvSpPr>
            <p:nvPr/>
          </p:nvSpPr>
          <p:spPr bwMode="auto">
            <a:xfrm>
              <a:off x="4724400" y="3962400"/>
              <a:ext cx="533398" cy="116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Rectangle 49"/>
                <p:cNvSpPr/>
                <p:nvPr/>
              </p:nvSpPr>
              <p:spPr>
                <a:xfrm>
                  <a:off x="4720054" y="35814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23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0" name="Rectangle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0054" y="3581400"/>
                  <a:ext cx="53572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/>
          <p:cNvGrpSpPr/>
          <p:nvPr/>
        </p:nvGrpSpPr>
        <p:grpSpPr>
          <a:xfrm>
            <a:off x="5181600" y="1447800"/>
            <a:ext cx="3124200" cy="2526268"/>
            <a:chOff x="5181600" y="1447800"/>
            <a:chExt cx="3124200" cy="25262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6742132" y="31365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32" y="3136552"/>
                  <a:ext cx="381000" cy="36864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985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7315200" y="31365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3136552"/>
                  <a:ext cx="381000" cy="36864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5523251" y="1752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212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3251" y="1752600"/>
                  <a:ext cx="662361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Line 6"/>
            <p:cNvSpPr>
              <a:spLocks noChangeShapeType="1"/>
            </p:cNvSpPr>
            <p:nvPr/>
          </p:nvSpPr>
          <p:spPr bwMode="auto">
            <a:xfrm>
              <a:off x="5334000" y="27432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V="1">
              <a:off x="5257798" y="3352800"/>
              <a:ext cx="1447802" cy="6212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3" name="Line 6"/>
            <p:cNvSpPr>
              <a:spLocks noChangeShapeType="1"/>
            </p:cNvSpPr>
            <p:nvPr/>
          </p:nvSpPr>
          <p:spPr bwMode="auto">
            <a:xfrm>
              <a:off x="5181600" y="1447800"/>
              <a:ext cx="1524000" cy="19050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>
              <a:off x="7696200" y="3352800"/>
              <a:ext cx="6096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7691854" y="29718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3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854" y="2971800"/>
                  <a:ext cx="535724" cy="36933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5763204" y="35814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232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3204" y="3581400"/>
                  <a:ext cx="662361" cy="369332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4989851" y="1295400"/>
            <a:ext cx="3239749" cy="2667000"/>
            <a:chOff x="4989851" y="1295400"/>
            <a:chExt cx="3239749" cy="2667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6742132" y="19173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2132" y="1917352"/>
                  <a:ext cx="381000" cy="36864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985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7315200" y="19173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1917352"/>
                  <a:ext cx="381000" cy="36864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Line 6"/>
            <p:cNvSpPr>
              <a:spLocks noChangeShapeType="1"/>
            </p:cNvSpPr>
            <p:nvPr/>
          </p:nvSpPr>
          <p:spPr bwMode="auto">
            <a:xfrm>
              <a:off x="5257800" y="1447800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5334000" y="21336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/>
                <p:cNvSpPr/>
                <p:nvPr/>
              </p:nvSpPr>
              <p:spPr>
                <a:xfrm>
                  <a:off x="5218451" y="21336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8451" y="2133600"/>
                  <a:ext cx="662361" cy="369332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5599451" y="12954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1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451" y="1295400"/>
                  <a:ext cx="662361" cy="369332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V="1">
              <a:off x="5257800" y="2133600"/>
              <a:ext cx="1447800" cy="1828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>
              <a:off x="7696200" y="2057400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7691854" y="1676400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>
                            <a:latin typeface="Cambria Math" charset="0"/>
                            <a:cs typeface="Calibri"/>
                          </a:rPr>
                          <m:t>3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1854" y="1676400"/>
                  <a:ext cx="535724" cy="36933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4989851" y="3048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221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9851" y="3048000"/>
                  <a:ext cx="662361" cy="369332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8229599" y="1905000"/>
            <a:ext cx="2961561" cy="1512332"/>
            <a:chOff x="8229599" y="1905000"/>
            <a:chExt cx="2961561" cy="1512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>
                <a:xfrm>
                  <a:off x="10655436" y="2274332"/>
                  <a:ext cx="53572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41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5436" y="2274332"/>
                  <a:ext cx="535724" cy="36933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713931" y="25269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charset="0"/>
                            <a:cs typeface="Calibri"/>
                            <a:sym typeface="Symbol" charset="0"/>
                          </a:rPr>
                          <m:t>∑</m:t>
                        </m:r>
                      </m:oMath>
                    </m:oMathPara>
                  </a14:m>
                  <a:endParaRPr lang="en-US" dirty="0">
                    <a:solidFill>
                      <a:srgbClr val="000000"/>
                    </a:solidFill>
                    <a:latin typeface="Calibri"/>
                    <a:cs typeface="Calibri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13931" y="2526952"/>
                  <a:ext cx="381000" cy="368648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2941" b="-3077"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10247331" y="2526952"/>
                  <a:ext cx="381000" cy="368648"/>
                </a:xfrm>
                <a:prstGeom prst="rect">
                  <a:avLst/>
                </a:prstGeom>
                <a:noFill/>
                <a:ln w="28575" cmpd="sng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  <a:cs typeface="Arial" charset="0"/>
                          </a:rPr>
                          <m:t>𝑔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CMU Serif Roman"/>
                    <a:cs typeface="CMU Serif Roman"/>
                    <a:sym typeface="Symbol" charset="0"/>
                  </a:endParaRPr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7331" y="2526952"/>
                  <a:ext cx="381000" cy="368648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/>
                  </a:stretch>
                </a:blipFill>
                <a:ln w="28575" cmpd="sng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Line 6"/>
            <p:cNvSpPr>
              <a:spLocks noChangeShapeType="1"/>
            </p:cNvSpPr>
            <p:nvPr/>
          </p:nvSpPr>
          <p:spPr bwMode="auto">
            <a:xfrm>
              <a:off x="8229599" y="2057400"/>
              <a:ext cx="1447800" cy="6858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2" name="Line 6"/>
            <p:cNvSpPr>
              <a:spLocks noChangeShapeType="1"/>
            </p:cNvSpPr>
            <p:nvPr/>
          </p:nvSpPr>
          <p:spPr bwMode="auto">
            <a:xfrm flipV="1">
              <a:off x="8305799" y="2743200"/>
              <a:ext cx="1371600" cy="60960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>
              <a:off x="10631469" y="2743200"/>
              <a:ext cx="533400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 type="none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8597188" y="1905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311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7188" y="1905000"/>
                  <a:ext cx="662361" cy="369332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8647451" y="3048000"/>
                  <a:ext cx="6623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charset="0"/>
                            <a:cs typeface="Calibri"/>
                          </a:rPr>
                          <m:t>𝑤</m:t>
                        </m:r>
                        <m:r>
                          <a:rPr lang="en-US" i="1" baseline="-25000" dirty="0" smtClean="0">
                            <a:latin typeface="Cambria Math" charset="0"/>
                            <a:cs typeface="Calibri"/>
                          </a:rPr>
                          <m:t>321</m:t>
                        </m:r>
                      </m:oMath>
                    </m:oMathPara>
                  </a14:m>
                  <a:endParaRPr lang="en-US" dirty="0">
                    <a:latin typeface="Calibri"/>
                    <a:cs typeface="Calibri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7451" y="3048000"/>
                  <a:ext cx="662361" cy="369332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1823484" y="2737880"/>
            <a:ext cx="530263" cy="2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78" name="Line 6"/>
          <p:cNvSpPr>
            <a:spLocks noChangeShapeType="1"/>
          </p:cNvSpPr>
          <p:nvPr/>
        </p:nvSpPr>
        <p:spPr bwMode="auto">
          <a:xfrm>
            <a:off x="1791587" y="3950647"/>
            <a:ext cx="567476" cy="1174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 type="none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622156" y="4383087"/>
                <a:ext cx="1946815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charset="0"/>
                              <a:cs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Calibri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1" i="1" dirty="0" smtClean="0">
                              <a:latin typeface="Cambria Math" charset="0"/>
                              <a:cs typeface="Calibri"/>
                            </a:rPr>
                            <m:t>𝒙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  <a:cs typeface="Calibri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Calibri"/>
                            </a:rPr>
                            <m:t>𝑧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charset="0"/>
                              <a:cs typeface="Calibri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56" y="4383087"/>
                <a:ext cx="1946815" cy="477888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773582" y="4904415"/>
                <a:ext cx="3253390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4,1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3,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3,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82" y="4904415"/>
                <a:ext cx="3253390" cy="509178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786549" y="5537307"/>
                <a:ext cx="3253391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3,1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2,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2,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49" y="5537307"/>
                <a:ext cx="3253391" cy="509178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751027" y="6203488"/>
                <a:ext cx="3872663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𝑑</m:t>
                        </m:r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𝑑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−1,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,1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charset="0"/>
                                <a:cs typeface="Calibri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cs typeface="Calibri"/>
                                  </a:rPr>
                                  <m:t>𝑑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−1,</m:t>
                                </m:r>
                                <m:r>
                                  <a:rPr lang="en-US" sz="2400" b="0" i="1" dirty="0" smtClean="0">
                                    <a:latin typeface="Cambria Math" charset="0"/>
                                    <a:cs typeface="Calibri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27" y="6203488"/>
                <a:ext cx="3872663" cy="509178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4827724" y="4383376"/>
                <a:ext cx="1528367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0" dirty="0">
                    <a:cs typeface="Calibri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  <m:t>𝑧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1,1</m:t>
                        </m:r>
                      </m:sub>
                    </m:sSub>
                    <m:r>
                      <a:rPr lang="en-US" sz="2400" b="0" i="1" dirty="0" smtClean="0">
                        <a:latin typeface="Cambria Math" charset="0"/>
                        <a:cs typeface="Calibri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𝑥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charset="0"/>
                            <a:cs typeface="Calibri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724" y="4383376"/>
                <a:ext cx="1528367" cy="477888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4726097" y="4867437"/>
                <a:ext cx="7508722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=</m:t>
                      </m:r>
                      <m:r>
                        <a:rPr lang="en-US" sz="2400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charset="0"/>
                          <a:cs typeface="Calibri"/>
                        </a:rPr>
                        <m:t>𝑔</m:t>
                      </m:r>
                      <m:d>
                        <m:dPr>
                          <m:ctrlP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Calibri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naryPr>
                            <m:sub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𝑘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3,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𝑘</m:t>
                                  </m:r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,1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 </m:t>
                          </m:r>
                          <m:r>
                            <a:rPr lang="en-US" sz="2400" b="0" i="1" dirty="0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charset="0"/>
                              <a:cs typeface="Calibri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Calibri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2,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𝑗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,</m:t>
                                      </m:r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charset="0"/>
                                  <a:cs typeface="Calibri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cs typeface="Calibri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cs typeface="Calibri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1,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400" b="0" i="1" dirty="0" smtClean="0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charset="0"/>
                                              <a:cs typeface="Calibri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2400" b="0" i="1" dirty="0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charset="0"/>
                                      <a:cs typeface="Calibri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cs typeface="Calibri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dirty="0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charset="0"/>
                                          <a:cs typeface="Calibri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097" y="4867437"/>
                <a:ext cx="7508722" cy="147194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36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2" grpId="0"/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19260</TotalTime>
  <Words>755</Words>
  <Application>Microsoft Office PowerPoint</Application>
  <PresentationFormat>Widescreen</PresentationFormat>
  <Paragraphs>209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Cambria Math</vt:lpstr>
      <vt:lpstr>Calibri</vt:lpstr>
      <vt:lpstr>CMU Serif Roman</vt:lpstr>
      <vt:lpstr>Calibri Light</vt:lpstr>
      <vt:lpstr>Wingdings</vt:lpstr>
      <vt:lpstr>Office Theme</vt:lpstr>
      <vt:lpstr>Announcements</vt:lpstr>
      <vt:lpstr>Plan</vt:lpstr>
      <vt:lpstr>Introduction to  Machine Learning</vt:lpstr>
      <vt:lpstr>Single Neuron</vt:lpstr>
      <vt:lpstr>Optimizing</vt:lpstr>
      <vt:lpstr>Activation Functions</vt:lpstr>
      <vt:lpstr>Loss Functions</vt:lpstr>
      <vt:lpstr>Multilayer Perceptrons</vt:lpstr>
      <vt:lpstr>Neural Network Equations</vt:lpstr>
      <vt:lpstr>Optimizing</vt:lpstr>
      <vt:lpstr>Neural Network Equations</vt:lpstr>
      <vt:lpstr>Neural Networks Properties</vt:lpstr>
      <vt:lpstr>Network to Approximate a 1-D Function</vt:lpstr>
      <vt:lpstr>Network to Approximate a 1-D Function</vt:lpstr>
      <vt:lpstr>Network to Approximate a 1-D Function</vt:lpstr>
      <vt:lpstr>Network to Approximate a 1-D Function</vt:lpstr>
      <vt:lpstr>Network to Approximate Binary Classification</vt:lpstr>
      <vt:lpstr>Network to Approximate Binary Classification</vt:lpstr>
      <vt:lpstr>Network to Approximate Binary Classification</vt:lpstr>
      <vt:lpstr>Network to Approximate Binary Classification</vt:lpstr>
      <vt:lpstr>Network Optimization</vt:lpstr>
      <vt:lpstr>Reminder: Calculus Chain Rule (scalar version)</vt:lpstr>
      <vt:lpstr>Network Optimization</vt:lpstr>
      <vt:lpstr>Backpropagation (so-far)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Patrick Virtue</cp:lastModifiedBy>
  <cp:revision>685</cp:revision>
  <cp:lastPrinted>2019-08-27T16:33:12Z</cp:lastPrinted>
  <dcterms:created xsi:type="dcterms:W3CDTF">2018-10-11T11:39:27Z</dcterms:created>
  <dcterms:modified xsi:type="dcterms:W3CDTF">2020-02-19T18:59:51Z</dcterms:modified>
</cp:coreProperties>
</file>