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338" r:id="rId2"/>
    <p:sldId id="287" r:id="rId3"/>
    <p:sldId id="256" r:id="rId4"/>
    <p:sldId id="1272" r:id="rId5"/>
    <p:sldId id="1273" r:id="rId6"/>
    <p:sldId id="1290" r:id="rId7"/>
    <p:sldId id="1274" r:id="rId8"/>
    <p:sldId id="1275" r:id="rId9"/>
    <p:sldId id="1276" r:id="rId10"/>
    <p:sldId id="1278" r:id="rId11"/>
    <p:sldId id="1279" r:id="rId12"/>
    <p:sldId id="1280" r:id="rId13"/>
    <p:sldId id="1281" r:id="rId14"/>
    <p:sldId id="1277" r:id="rId15"/>
    <p:sldId id="1282" r:id="rId16"/>
    <p:sldId id="1283" r:id="rId17"/>
    <p:sldId id="1291" r:id="rId18"/>
    <p:sldId id="1285" r:id="rId19"/>
    <p:sldId id="1284" r:id="rId20"/>
    <p:sldId id="1288" r:id="rId21"/>
    <p:sldId id="1289" r:id="rId22"/>
    <p:sldId id="282" r:id="rId23"/>
    <p:sldId id="286" r:id="rId24"/>
    <p:sldId id="285" r:id="rId25"/>
    <p:sldId id="293" r:id="rId26"/>
    <p:sldId id="284" r:id="rId27"/>
    <p:sldId id="271" r:id="rId28"/>
    <p:sldId id="272" r:id="rId29"/>
    <p:sldId id="273" r:id="rId30"/>
    <p:sldId id="1287" r:id="rId31"/>
    <p:sldId id="278" r:id="rId32"/>
    <p:sldId id="279" r:id="rId33"/>
    <p:sldId id="1286" r:id="rId34"/>
    <p:sldId id="439" r:id="rId35"/>
  </p:sldIdLst>
  <p:sldSz cx="12192000" cy="6858000"/>
  <p:notesSz cx="9296400" cy="70104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65" d="100"/>
          <a:sy n="65" d="100"/>
        </p:scale>
        <p:origin x="6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8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</a:t>
            </a:r>
            <a:r>
              <a:rPr lang="en-US" baseline="0" dirty="0"/>
              <a:t> notation: x, a, h, </a:t>
            </a:r>
            <a:r>
              <a:rPr lang="en-US" baseline="0" dirty="0" err="1"/>
              <a:t>etc</a:t>
            </a:r>
            <a:r>
              <a:rPr lang="en-US" baseline="0" dirty="0"/>
              <a:t>, </a:t>
            </a:r>
            <a:r>
              <a:rPr lang="en-US" baseline="0"/>
              <a:t>explain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0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Iris_flower_data_s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Iris_flower_data_s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6.png"/><Relationship Id="rId7" Type="http://schemas.openxmlformats.org/officeDocument/2006/relationships/image" Target="../media/image250.png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59.png"/><Relationship Id="rId21" Type="http://schemas.openxmlformats.org/officeDocument/2006/relationships/image" Target="../media/image75.png"/><Relationship Id="rId34" Type="http://schemas.openxmlformats.org/officeDocument/2006/relationships/image" Target="../media/image44.png"/><Relationship Id="rId7" Type="http://schemas.openxmlformats.org/officeDocument/2006/relationships/image" Target="../media/image34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79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image" Target="../media/image58.png"/><Relationship Id="rId16" Type="http://schemas.openxmlformats.org/officeDocument/2006/relationships/image" Target="../media/image71.png"/><Relationship Id="rId20" Type="http://schemas.openxmlformats.org/officeDocument/2006/relationships/image" Target="../media/image530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8.png"/><Relationship Id="rId32" Type="http://schemas.openxmlformats.org/officeDocument/2006/relationships/image" Target="../media/image85.png"/><Relationship Id="rId37" Type="http://schemas.openxmlformats.org/officeDocument/2006/relationships/image" Target="../media/image47.png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23" Type="http://schemas.openxmlformats.org/officeDocument/2006/relationships/image" Target="../media/image77.png"/><Relationship Id="rId28" Type="http://schemas.openxmlformats.org/officeDocument/2006/relationships/image" Target="../media/image42.png"/><Relationship Id="rId36" Type="http://schemas.openxmlformats.org/officeDocument/2006/relationships/image" Target="../media/image46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4.png"/><Relationship Id="rId4" Type="http://schemas.openxmlformats.org/officeDocument/2006/relationships/image" Target="../media/image520.png"/><Relationship Id="rId9" Type="http://schemas.openxmlformats.org/officeDocument/2006/relationships/image" Target="../media/image35.png"/><Relationship Id="rId14" Type="http://schemas.openxmlformats.org/officeDocument/2006/relationships/image" Target="../media/image69.png"/><Relationship Id="rId22" Type="http://schemas.openxmlformats.org/officeDocument/2006/relationships/image" Target="../media/image40.png"/><Relationship Id="rId27" Type="http://schemas.openxmlformats.org/officeDocument/2006/relationships/image" Target="../media/image81.png"/><Relationship Id="rId30" Type="http://schemas.openxmlformats.org/officeDocument/2006/relationships/image" Target="../media/image540.png"/><Relationship Id="rId35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</a:t>
            </a:r>
          </a:p>
          <a:p>
            <a:pPr marL="917575" lvl="2" indent="-457200"/>
            <a:r>
              <a:rPr lang="en-US" sz="2800" dirty="0"/>
              <a:t>Due date Mon, 2/24, 11:59 pm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Midterm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Monday the 2nd of March from 5:00pm-6:30pm</a:t>
            </a:r>
          </a:p>
          <a:p>
            <a:endParaRPr lang="en-US" dirty="0"/>
          </a:p>
          <a:p>
            <a:r>
              <a:rPr lang="en-US" dirty="0"/>
              <a:t>Midterm Conflicts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11:59pm on Wednesday the 19th of February</a:t>
            </a:r>
          </a:p>
          <a:p>
            <a:pPr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A259-810C-48C4-B565-457D2C3F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 Iris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A978-27A0-4AF0-9421-DBFE66C2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https://en.wikipedia.org/wiki/Iris_flower_data_set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AEF1B7-195F-46D6-A132-9BDCDF9A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42" y="1884722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E3A4BE4-A3E5-4B4C-BFDB-9AD7714DF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36" y="1875539"/>
            <a:ext cx="37211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C6C699F-DF5E-45AD-AE77-4B4D539F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30" y="1875539"/>
            <a:ext cx="3430064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2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A259-810C-48C4-B565-457D2C3F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 Iris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A978-27A0-4AF0-9421-DBFE66C2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https://en.wikipedia.org/wiki/Iris_flower_data_set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EBB2-1E2B-4529-B641-AE1A6E3CB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49" y="1872469"/>
            <a:ext cx="6735851" cy="4398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C806AA-03F2-4F0C-BA80-D44226F0E8C1}"/>
              </a:ext>
            </a:extLst>
          </p:cNvPr>
          <p:cNvSpPr txBox="1"/>
          <p:nvPr/>
        </p:nvSpPr>
        <p:spPr>
          <a:xfrm>
            <a:off x="254000" y="6400801"/>
            <a:ext cx="315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Slides from Matt Gormley, CMU</a:t>
            </a:r>
          </a:p>
        </p:txBody>
      </p:sp>
    </p:spTree>
    <p:extLst>
      <p:ext uri="{BB962C8B-B14F-4D97-AF65-F5344CB8AC3E}">
        <p14:creationId xmlns:p14="http://schemas.microsoft.com/office/powerpoint/2010/main" val="132042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A259-810C-48C4-B565-457D2C3F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 Iris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A978-27A0-4AF0-9421-DBFE66C2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806AA-03F2-4F0C-BA80-D44226F0E8C1}"/>
              </a:ext>
            </a:extLst>
          </p:cNvPr>
          <p:cNvSpPr txBox="1"/>
          <p:nvPr/>
        </p:nvSpPr>
        <p:spPr>
          <a:xfrm>
            <a:off x="254000" y="6400801"/>
            <a:ext cx="322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Slides from William Cohen, CMU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750DD-F36F-4EE3-8C27-6DD45E61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94943"/>
            <a:ext cx="7315200" cy="51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8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E08E6B-1776-4461-B1E4-1C73A44B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236" y="994943"/>
            <a:ext cx="7135528" cy="5273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54A259-810C-48C4-B565-457D2C3F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 Iris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A978-27A0-4AF0-9421-DBFE66C2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806AA-03F2-4F0C-BA80-D44226F0E8C1}"/>
              </a:ext>
            </a:extLst>
          </p:cNvPr>
          <p:cNvSpPr txBox="1"/>
          <p:nvPr/>
        </p:nvSpPr>
        <p:spPr>
          <a:xfrm>
            <a:off x="254000" y="6400801"/>
            <a:ext cx="322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Slides from William Cohen, CMU</a:t>
            </a:r>
          </a:p>
        </p:txBody>
      </p:sp>
    </p:spTree>
    <p:extLst>
      <p:ext uri="{BB962C8B-B14F-4D97-AF65-F5344CB8AC3E}">
        <p14:creationId xmlns:p14="http://schemas.microsoft.com/office/powerpoint/2010/main" val="61110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 with Continuous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r>
                  <a:rPr lang="en-US" dirty="0"/>
                  <a:t>Iris dataset: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assumption?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2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endParaRPr lang="en-US" dirty="0"/>
              </a:p>
              <a:p>
                <a:pPr fontAlgn="ctr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of the following pairs of Gaussian class conditional distributions satisfy the Naïve Bayes assumptions? Select ALL that apply.</a:t>
                </a: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232" b="-17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EEF2AF-023F-4D1D-A358-6BAD046AC7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8885" y="160277"/>
                <a:ext cx="7159842" cy="1909155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dirty="0"/>
                  <a:t>Iris dataset: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dirty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assumption?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EEF2AF-023F-4D1D-A358-6BAD046AC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5" y="160277"/>
                <a:ext cx="7159842" cy="1909155"/>
              </a:xfrm>
              <a:prstGeom prst="rect">
                <a:avLst/>
              </a:prstGeom>
              <a:blipFill>
                <a:blip r:embed="rId3"/>
                <a:stretch>
                  <a:fillRect l="-1614" t="-4444" b="-603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4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endParaRPr lang="en-US" dirty="0"/>
              </a:p>
              <a:p>
                <a:pPr fontAlgn="ctr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7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62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endParaRPr lang="en-US" dirty="0"/>
              </a:p>
              <a:p>
                <a:pPr fontAlgn="ctr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of the following pairs of Gaussian class conditional distributions satisfy the Naïve Bayes assumptions? Select ALL that apply.</a:t>
                </a: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232" b="-17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EEF2AF-023F-4D1D-A358-6BAD046AC7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8885" y="160277"/>
                <a:ext cx="7159842" cy="1909155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dirty="0"/>
                  <a:t>Iris dataset: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dirty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assumption?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EEF2AF-023F-4D1D-A358-6BAD046AC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5" y="160277"/>
                <a:ext cx="7159842" cy="1909155"/>
              </a:xfrm>
              <a:prstGeom prst="rect">
                <a:avLst/>
              </a:prstGeom>
              <a:blipFill>
                <a:blip r:embed="rId3"/>
                <a:stretch>
                  <a:fillRect l="-1614" t="-4444" b="-603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A71D384-864F-45C6-A799-A5FCFE84021E}"/>
              </a:ext>
            </a:extLst>
          </p:cNvPr>
          <p:cNvSpPr/>
          <p:nvPr/>
        </p:nvSpPr>
        <p:spPr>
          <a:xfrm>
            <a:off x="346587" y="5176683"/>
            <a:ext cx="11142407" cy="157807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r>
                  <a:rPr lang="en-US" dirty="0"/>
                  <a:t>Iris dataset: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endParaRPr lang="en-US" sz="2800" dirty="0"/>
              </a:p>
              <a:p>
                <a:pPr lvl="1" fontAlgn="ctr"/>
                <a:r>
                  <a:rPr lang="en-US" sz="2800" dirty="0"/>
                  <a:t>Naïve Bayes assumption:</a:t>
                </a:r>
              </a:p>
              <a:p>
                <a:pPr lvl="1" fontAlgn="ctr"/>
                <a:endParaRPr lang="en-US" sz="2800" dirty="0"/>
              </a:p>
              <a:p>
                <a:pPr lvl="1" fontAlgn="ctr"/>
                <a:r>
                  <a:rPr lang="en-US" sz="2800" dirty="0"/>
                  <a:t>Linear Decision Boundary:</a:t>
                </a:r>
              </a:p>
              <a:p>
                <a:pPr lvl="1" fontAlgn="ctr"/>
                <a:endParaRPr lang="en-US" sz="2800" dirty="0"/>
              </a:p>
              <a:p>
                <a:pPr lvl="1" fontAlgn="ctr"/>
                <a:r>
                  <a:rPr lang="en-US" sz="2800" dirty="0"/>
                  <a:t>Quadradic Decision Boundary: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 b="-10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64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Intro to Neural Networks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116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9" y="994943"/>
            <a:ext cx="6142182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Naïve Bayes Assumptions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Naïve Bayes MLE and MAP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MLE vs MAP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Generative vs Discriminative Models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Decision Boundaries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Gaussian Generative Models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Neural Networks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CE40-FB3B-4470-9F4B-97F2FF3C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from HW2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5B7B1-72B7-466A-AB61-144ABFCE1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1-D Regression</a:t>
            </a:r>
          </a:p>
        </p:txBody>
      </p:sp>
    </p:spTree>
    <p:extLst>
      <p:ext uri="{BB962C8B-B14F-4D97-AF65-F5344CB8AC3E}">
        <p14:creationId xmlns:p14="http://schemas.microsoft.com/office/powerpoint/2010/main" val="1504874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CE40-FB3B-4470-9F4B-97F2FF3C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from HW2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5B7B1-72B7-466A-AB61-144ABFCE1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 Classification</a:t>
            </a:r>
          </a:p>
        </p:txBody>
      </p:sp>
      <p:grpSp>
        <p:nvGrpSpPr>
          <p:cNvPr id="4" name="Group 115">
            <a:extLst>
              <a:ext uri="{FF2B5EF4-FFF2-40B4-BE49-F238E27FC236}">
                <a16:creationId xmlns:a16="http://schemas.microsoft.com/office/drawing/2014/main" id="{6D0C6232-14D4-45CA-80A6-8FE23C794096}"/>
              </a:ext>
            </a:extLst>
          </p:cNvPr>
          <p:cNvGrpSpPr>
            <a:grpSpLocks/>
          </p:cNvGrpSpPr>
          <p:nvPr/>
        </p:nvGrpSpPr>
        <p:grpSpPr bwMode="auto">
          <a:xfrm>
            <a:off x="552099" y="2649869"/>
            <a:ext cx="1545465" cy="1558261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78FA58-98A7-46A7-8E36-17F4A6E9A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E4328F-3119-4B29-B49D-5193A9EB0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224E52-A83D-474B-95FA-2381F4D93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0BD68F-F57A-4770-9E43-58B3858D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DE991-579E-4A97-B846-F52A9311B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8CFF05-398D-47C1-84C0-C0A7CFD60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D6A55E-7E04-47CF-A41B-C383DF176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A9CEF3-0A62-4B53-B6A3-7073C70E6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C77185-640B-4A93-84D2-D32AFCF4E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B8E84E-C551-4623-8253-DAA397370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25030F-BE6F-48C0-B7D4-B6CFB4FEA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C2F3DE-7DF3-4F5B-9763-55DF77E33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C4767A-464C-43B9-B4FF-85B61C851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F7D069-4623-4F06-BDFB-753671F1A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97AE572-4FA8-41D7-B4CD-A8BD73207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05FDD9-7FA0-49E9-82F6-A1C570D3E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B9D2E4-F6EF-4F75-BE2D-38EA7FCCF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F4D9E4-16A8-49A2-84BA-B262B2F2C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AC20C8-77A9-4A1E-86BB-E4005B525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92EB76-5127-4E6D-A166-C93E883CB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C4352A-FE13-4E62-9350-0A13F4788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55771B-B134-4E17-AB42-382F1786E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C94E9A-C6B2-48BC-8550-D0BB9077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D65292-4A57-4039-9D4B-6DC57A9E2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B0AB8F-9F8A-4E9B-BF5F-EA728501C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8C7BAAD-3E7A-4628-94D1-881A97D05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E2EDF9-DC86-400C-B4D1-3710D79E1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ECB41B-6989-4425-B667-F4EB2196C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BA693B-90C6-4841-9894-BC2580983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834318-684D-491D-A5BE-54FC0529B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15970E-4C08-4EF1-B529-C005610AD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B0EB86-71FB-4FC1-81F5-A1A026577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0FDC76-FF0E-426C-A048-F5F648D74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62B1830-3183-4BDB-979E-AB523FD19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35A7B20-46AA-4BFA-A1C3-9E4EEB241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8E04A24-3B7D-405F-A3C2-09D0414D4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FAE12D-FD25-43B7-9CB3-3F25246B1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5EEA0EC-0A27-4D8A-9170-8C938626F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C236A5A-DDE1-4417-86FE-35C32F0B8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775C5F1-AB94-4E15-9CB1-F7C510C03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6C82-ADF6-46C1-AE0B-D52102E7D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7D1EF6E-87AF-4A71-90AC-EC028BBFB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9BACB5E-1D98-4C23-9BF9-60C9E3ABF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2E494E3-E95D-4D33-9828-AA41E07CE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DAA416-14EC-4E64-B471-6348CBB15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3B80BD9-59CE-4720-B419-9E7F240FE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B62AA6-5514-47F9-ADE0-319C51582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437420A-D91E-4B00-91BC-3C85C6821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DFD8AB0-2811-4FDF-964B-DD7A6167E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DA16CAE-3135-46F0-A96E-DCCC47E36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C809C6D-24B7-444B-93F1-94D82B099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71A9BE7-427F-4FCE-90D0-767426712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A82E187-7E33-4CBA-B447-CD6840170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AA4CC9D-D90D-4171-AD71-4CCE5E9EC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DF40E4B-AE0E-4E40-AEE7-A33E709FA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1B880F3-D8D0-4024-9F0C-063B53A5D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98EA682-21AF-4BB7-8AA6-0BA48875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7D978F7-4DDD-413B-9B69-D1A0517A6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71E4D5F-AF11-447F-8B37-19757095F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9246684-E011-4236-A5A1-D24E5A3C9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D229A89-1416-4C10-B979-3DD3F42BA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805B4C8-A695-4CA7-A05F-1B29F7068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C4A8A6E-E17B-4204-A9B6-57CAE3320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881362F-BC97-406F-ACB3-1811557D1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58" y="855025"/>
            <a:ext cx="11678392" cy="610918"/>
          </a:xfrm>
        </p:spPr>
        <p:txBody>
          <a:bodyPr>
            <a:normAutofit/>
          </a:bodyPr>
          <a:lstStyle/>
          <a:p>
            <a:r>
              <a:rPr lang="en-US" dirty="0"/>
              <a:t>Inspired by actual human brain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ourier New"/>
              </a:rPr>
              <a:t>Image: https://en.wikipedia.org/wiki/Neuron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3863" y="2667000"/>
            <a:ext cx="526737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83863" y="4343400"/>
            <a:ext cx="374337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83863" y="5176628"/>
            <a:ext cx="221937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83864" y="5935493"/>
            <a:ext cx="84084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Output</a:t>
            </a:r>
          </a:p>
          <a:p>
            <a:pPr algn="ctr"/>
            <a:r>
              <a:rPr lang="en-US" sz="3200"/>
              <a:t>Signal</a:t>
            </a:r>
            <a:endParaRPr lang="en-US" sz="3200" dirty="0"/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Input Signal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4447" t="130" r="5951" b="5173"/>
          <a:stretch/>
        </p:blipFill>
        <p:spPr>
          <a:xfrm rot="16200000">
            <a:off x="3747033" y="1613433"/>
            <a:ext cx="3164660" cy="503847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829800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DOG</a:t>
            </a:r>
          </a:p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CMU Serif Roman"/>
                <a:cs typeface="CMU Serif Roman"/>
              </a:rPr>
              <a:t>CAT</a:t>
            </a:r>
          </a:p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TREE</a:t>
            </a:r>
          </a:p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CAR</a:t>
            </a:r>
          </a:p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SKY</a:t>
            </a:r>
          </a:p>
        </p:txBody>
      </p:sp>
    </p:spTree>
    <p:extLst>
      <p:ext uri="{BB962C8B-B14F-4D97-AF65-F5344CB8AC3E}">
        <p14:creationId xmlns:p14="http://schemas.microsoft.com/office/powerpoint/2010/main" val="147730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58" y="855024"/>
            <a:ext cx="11678392" cy="1159755"/>
          </a:xfrm>
        </p:spPr>
        <p:txBody>
          <a:bodyPr>
            <a:normAutofit/>
          </a:bodyPr>
          <a:lstStyle/>
          <a:p>
            <a:r>
              <a:rPr lang="en-US" dirty="0"/>
              <a:t>Simple single neuron example: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Selling my car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58" y="2140273"/>
            <a:ext cx="9044122" cy="471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58" y="855025"/>
            <a:ext cx="11678392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Output</a:t>
            </a:r>
          </a:p>
          <a:p>
            <a:pPr algn="ctr"/>
            <a:r>
              <a:rPr lang="en-US" sz="3200"/>
              <a:t>Signal</a:t>
            </a:r>
            <a:endParaRPr lang="en-US" sz="3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829800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DOG</a:t>
            </a:r>
          </a:p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CMU Serif Roman"/>
                <a:cs typeface="CMU Serif Roman"/>
              </a:rPr>
              <a:t>CAT</a:t>
            </a:r>
          </a:p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TREE</a:t>
            </a:r>
          </a:p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CAR</a:t>
            </a:r>
          </a:p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SKY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Input Signal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59 0 C 0.03685 0 0 0 0 0 Z " pathEditMode="relative" ptsTypes="AAA">
                                      <p:cBhvr>
                                        <p:cTn id="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1497 0.00115 -0.01471 0.00139 C -0.01458 0.00185 0 0 0 0 Z " pathEditMode="relative" ptsTypes="AAA">
                                      <p:cBhvr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6 C -0.00573 0.00023 -0.01588 0.00161 -0.01212 0.00161 C -0.00833 0.00161 0.02058 -7.40741E-6 0.02279 -7.40741E-6 L 8.33333E-7 -7.40741E-6 Z " pathEditMode="relative" ptsTypes="AAAA">
                                      <p:cBhvr>
                                        <p:cTn id="1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8.33333E-7 -1.11111E-6 0.00846 0.00116 0.00859 0.00139 C 0.00885 0.00185 8.33333E-7 -1.11111E-6 8.33333E-7 -1.11111E-6 Z " pathEditMode="relative" ptsTypes="AAA">
                                      <p:cBhvr>
                                        <p:cTn id="1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2.08333E-7 -1.11111E-6 0.00938 0.00116 0.00951 0.00139 C 0.00977 0.00185 2.08333E-7 -1.11111E-6 2.08333E-7 -1.11111E-6 Z " pathEditMode="relative" ptsTypes="AAA">
                                      <p:cBhvr>
                                        <p:cTn id="1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2 C -0.00585 -0.00046 -0.01237 0.00023 -0.01145 0.00047 C -0.01041 0.0007 0.00691 0.00047 0.00691 0.00047 L 0.00079 -0.00092 Z " pathEditMode="relative" ptsTypes="AAAA">
                                      <p:cBhvr>
                                        <p:cTn id="1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6 L 0.00612 -7.40741E-6 L 1.04167E-6 -7.40741E-6 Z " pathEditMode="relative" ptsTypes="AAA">
                                      <p:cBhvr>
                                        <p:cTn id="1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046 L 0.02175 0.00046 L 0.00078 0.00046 Z " pathEditMode="relative" ptsTypes="AAA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612 0.00255 L 0.00013 0.00093 Z " pathEditMode="relative" ptsTypes="AAA">
                                      <p:cBhvr>
                                        <p:cTn id="2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3.33333E-6 C -0.00494 0.00046 -0.00963 0.00115 -0.00808 0.00139 C -0.00665 0.00162 0.00847 0.00139 0.00847 0.00139 L -0.00027 3.33333E-6 Z " pathEditMode="relative" ptsTypes="AAAA">
                                      <p:cBhvr>
                                        <p:cTn id="2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9 0.00046 -0.02813 0.00185 -0.02982 0.00185 C -0.03138 0.00185 -0.01419 0.00046 -0.00964 0 C -0.00521 -0.00023 0.00325 -0.00023 0 0 Z " pathEditMode="relative" ptsTypes="AAAA">
                                      <p:cBhvr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03841 1.85185E-6 L 2.29167E-6 1.85185E-6 Z " pathEditMode="relative" ptsTypes="AAA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0872 -1.48148E-6 L 8.33333E-7 -1.48148E-6 Z " pathEditMode="relative" ptsTypes="AAA">
                                      <p:cBhvr>
                                        <p:cTn id="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556E-6 C 0.00469 5.55556E-6 0.04831 0.00116 0.05066 0.00139 C 0.053 0.00163 0.01394 0.00139 0.01394 0.00139 C 0.00925 0.00139 0.025 0.00163 0.02266 0.00139 C 0.02032 0.00116 -0.00468 5.55556E-6 -4.79167E-6 5.55556E-6 Z " pathEditMode="relative" ptsTypes="AAAAA"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58" y="855025"/>
            <a:ext cx="11678392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Output</a:t>
            </a:r>
          </a:p>
          <a:p>
            <a:pPr algn="ctr"/>
            <a:r>
              <a:rPr lang="en-US" sz="3200"/>
              <a:t>Signal</a:t>
            </a:r>
            <a:endParaRPr lang="en-US" sz="3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829800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DOG</a:t>
            </a:r>
          </a:p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CMU Serif Roman"/>
                <a:cs typeface="CMU Serif Roman"/>
              </a:rPr>
              <a:t>CAT</a:t>
            </a:r>
          </a:p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TREE</a:t>
            </a:r>
          </a:p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CAR</a:t>
            </a:r>
          </a:p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SKY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Input Signal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9639946" y="3930682"/>
            <a:ext cx="271515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77200" y="3106271"/>
            <a:ext cx="533401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070476" y="4778188"/>
            <a:ext cx="387725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7138" y="5619733"/>
            <a:ext cx="228663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0476" y="6373975"/>
            <a:ext cx="93150" cy="4552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888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58" y="855025"/>
            <a:ext cx="11678392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Output</a:t>
            </a:r>
          </a:p>
          <a:p>
            <a:pPr algn="ctr"/>
            <a:r>
              <a:rPr lang="en-US" sz="3200"/>
              <a:t>Signal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Input Signal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3" y="3218875"/>
            <a:ext cx="1856139" cy="2089946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9853941" y="2468701"/>
            <a:ext cx="24813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LEFT</a:t>
            </a:r>
          </a:p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CMU Serif Roman"/>
                <a:cs typeface="CMU Serif Roman"/>
              </a:rPr>
              <a:t>RIGHT</a:t>
            </a:r>
          </a:p>
          <a:p>
            <a:pPr algn="ctr"/>
            <a:endParaRPr lang="en-US" sz="1400" b="1" dirty="0">
              <a:solidFill>
                <a:srgbClr val="00B050"/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UP</a:t>
            </a:r>
          </a:p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DOWN</a:t>
            </a:r>
          </a:p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MU Serif Roman"/>
              <a:cs typeface="CMU Serif Roman"/>
            </a:endParaRPr>
          </a:p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CMU Serif Roman"/>
                <a:cs typeface="CMU Serif Roman"/>
              </a:rPr>
              <a:t>BUTTON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639946" y="3930682"/>
            <a:ext cx="271515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7200" y="3106271"/>
            <a:ext cx="533401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0476" y="4778188"/>
            <a:ext cx="387725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77138" y="5619733"/>
            <a:ext cx="228663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70476" y="6373975"/>
            <a:ext cx="93150" cy="4552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99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ur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04" y="4412974"/>
            <a:ext cx="6041596" cy="2270633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Loose Inspiration: Human Neurons</a:t>
            </a:r>
          </a:p>
        </p:txBody>
      </p:sp>
      <p:pic>
        <p:nvPicPr>
          <p:cNvPr id="2" name="Picture 1" descr="neur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3" y="1219199"/>
            <a:ext cx="6477431" cy="3869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3888B-3396-4ED8-B357-4C6ACCA0B47A}"/>
              </a:ext>
            </a:extLst>
          </p:cNvPr>
          <p:cNvSpPr txBox="1"/>
          <p:nvPr/>
        </p:nvSpPr>
        <p:spPr>
          <a:xfrm>
            <a:off x="196249" y="6306203"/>
            <a:ext cx="265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from UC Berkeley AI</a:t>
            </a:r>
          </a:p>
        </p:txBody>
      </p:sp>
    </p:spTree>
    <p:extLst>
      <p:ext uri="{BB962C8B-B14F-4D97-AF65-F5344CB8AC3E}">
        <p14:creationId xmlns:p14="http://schemas.microsoft.com/office/powerpoint/2010/main" val="3078496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Simple Model of a Neuron (McCulloch &amp; Pitts, 1943)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91000"/>
            <a:ext cx="113538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Inputs </a:t>
            </a:r>
            <a:r>
              <a:rPr lang="en-US" sz="2800" dirty="0" err="1">
                <a:solidFill>
                  <a:srgbClr val="CC00CC"/>
                </a:solidFill>
              </a:rPr>
              <a:t>a</a:t>
            </a:r>
            <a:r>
              <a:rPr lang="en-US" sz="2800" baseline="-25000" dirty="0" err="1">
                <a:solidFill>
                  <a:srgbClr val="CC00CC"/>
                </a:solidFill>
              </a:rPr>
              <a:t>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/>
              <a:t>come from the output of node </a:t>
            </a:r>
            <a:r>
              <a:rPr lang="en-US" sz="2800" dirty="0" err="1">
                <a:solidFill>
                  <a:srgbClr val="CC00CC"/>
                </a:solidFill>
              </a:rPr>
              <a:t>i</a:t>
            </a:r>
            <a:r>
              <a:rPr lang="en-US" sz="2800" dirty="0">
                <a:solidFill>
                  <a:srgbClr val="000090"/>
                </a:solidFill>
              </a:rPr>
              <a:t> to this node </a:t>
            </a:r>
            <a:r>
              <a:rPr lang="en-US" sz="2800" dirty="0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000090"/>
                </a:solidFill>
              </a:rPr>
              <a:t> (or from “outside”)</a:t>
            </a:r>
            <a:endParaRPr lang="en-US" sz="2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Each input link has a </a:t>
            </a:r>
            <a:r>
              <a:rPr lang="en-US" sz="2800" b="1" i="1" dirty="0">
                <a:solidFill>
                  <a:srgbClr val="CC0000"/>
                </a:solidFill>
              </a:rPr>
              <a:t>weight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w</a:t>
            </a:r>
            <a:r>
              <a:rPr lang="en-US" sz="2800" baseline="-25000" dirty="0" err="1">
                <a:solidFill>
                  <a:srgbClr val="CC00CC"/>
                </a:solidFill>
              </a:rPr>
              <a:t>i,j</a:t>
            </a:r>
            <a:endParaRPr lang="en-US" sz="2800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There is an additional fixed input </a:t>
            </a:r>
            <a:r>
              <a:rPr lang="en-US" sz="2800" dirty="0">
                <a:solidFill>
                  <a:srgbClr val="CC00CC"/>
                </a:solidFill>
              </a:rPr>
              <a:t>a</a:t>
            </a:r>
            <a:r>
              <a:rPr lang="en-US" sz="2800" baseline="-25000" dirty="0">
                <a:solidFill>
                  <a:srgbClr val="CC00CC"/>
                </a:solidFill>
              </a:rPr>
              <a:t>0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/>
              <a:t>with </a:t>
            </a:r>
            <a:r>
              <a:rPr lang="en-US" sz="2800" b="1" i="1" dirty="0">
                <a:solidFill>
                  <a:srgbClr val="FF0000"/>
                </a:solidFill>
              </a:rPr>
              <a:t>bias</a:t>
            </a:r>
            <a:r>
              <a:rPr lang="en-US" sz="2800" dirty="0"/>
              <a:t> weight </a:t>
            </a:r>
            <a:r>
              <a:rPr lang="en-US" sz="2800" dirty="0">
                <a:solidFill>
                  <a:srgbClr val="CC00CC"/>
                </a:solidFill>
              </a:rPr>
              <a:t>w</a:t>
            </a:r>
            <a:r>
              <a:rPr lang="en-US" sz="2800" baseline="-25000" dirty="0">
                <a:solidFill>
                  <a:srgbClr val="CC00CC"/>
                </a:solidFill>
              </a:rPr>
              <a:t>0,j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total input is </a:t>
            </a:r>
            <a:r>
              <a:rPr lang="en-US" sz="2800" dirty="0" err="1">
                <a:solidFill>
                  <a:srgbClr val="CC00CC"/>
                </a:solidFill>
              </a:rPr>
              <a:t>in</a:t>
            </a:r>
            <a:r>
              <a:rPr lang="en-US" sz="2800" baseline="-25000" dirty="0" err="1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CC00CC"/>
                </a:solidFill>
              </a:rPr>
              <a:t> =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i,j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output is </a:t>
            </a:r>
            <a:r>
              <a:rPr lang="en-US" sz="2800" dirty="0" err="1">
                <a:solidFill>
                  <a:srgbClr val="CC00CC"/>
                </a:solidFill>
              </a:rPr>
              <a:t>a</a:t>
            </a:r>
            <a:r>
              <a:rPr lang="en-US" sz="2800" baseline="-25000" dirty="0" err="1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CC00CC"/>
                </a:solidFill>
              </a:rPr>
              <a:t> = g(</a:t>
            </a:r>
            <a:r>
              <a:rPr lang="en-US" sz="2800" dirty="0" err="1">
                <a:solidFill>
                  <a:srgbClr val="CC00CC"/>
                </a:solidFill>
              </a:rPr>
              <a:t>in</a:t>
            </a:r>
            <a:r>
              <a:rPr lang="en-US" sz="2800" baseline="-25000" dirty="0" err="1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CC00CC"/>
                </a:solidFill>
              </a:rPr>
              <a:t>) = g(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i,j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g(</a:t>
            </a:r>
            <a:r>
              <a:rPr lang="en-US" sz="2800" b="1" dirty="0" err="1">
                <a:solidFill>
                  <a:srgbClr val="CC00CC"/>
                </a:solidFill>
                <a:sym typeface="Symbol"/>
              </a:rPr>
              <a:t>w.a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" name="Picture 1" descr="neuron-un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6793907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2F857-A5A6-47B8-9949-35B9C04B6DFD}"/>
              </a:ext>
            </a:extLst>
          </p:cNvPr>
          <p:cNvSpPr txBox="1"/>
          <p:nvPr/>
        </p:nvSpPr>
        <p:spPr>
          <a:xfrm>
            <a:off x="9330624" y="6306203"/>
            <a:ext cx="265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from UC Berkeley AI</a:t>
            </a:r>
          </a:p>
        </p:txBody>
      </p:sp>
    </p:spTree>
    <p:extLst>
      <p:ext uri="{BB962C8B-B14F-4D97-AF65-F5344CB8AC3E}">
        <p14:creationId xmlns:p14="http://schemas.microsoft.com/office/powerpoint/2010/main" val="171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Neuron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95400"/>
                <a:ext cx="11379200" cy="965199"/>
              </a:xfrm>
            </p:spPr>
            <p:txBody>
              <a:bodyPr/>
              <a:lstStyle/>
              <a:p>
                <a:r>
                  <a:rPr lang="en-US" sz="2800" dirty="0"/>
                  <a:t>Single neuron system</a:t>
                </a:r>
              </a:p>
              <a:p>
                <a:pPr lvl="1"/>
                <a:r>
                  <a:rPr lang="en-US" sz="2400" dirty="0"/>
                  <a:t>Perceptron (if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z="2400" dirty="0"/>
                  <a:t> is step function)</a:t>
                </a:r>
              </a:p>
              <a:p>
                <a:pPr lvl="1"/>
                <a:r>
                  <a:rPr lang="en-US" sz="2400" dirty="0"/>
                  <a:t>Logistic regression (if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z="2400" dirty="0"/>
                  <a:t> is sigmoid)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95400"/>
                <a:ext cx="11379200" cy="965199"/>
              </a:xfrm>
              <a:blipFill>
                <a:blip r:embed="rId2"/>
                <a:stretch>
                  <a:fillRect l="-1125" t="-10759" b="-44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905000" y="2753137"/>
            <a:ext cx="7423933" cy="3015847"/>
            <a:chOff x="3621069" y="2349848"/>
            <a:chExt cx="4934944" cy="1759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6812526" y="2856269"/>
                  <a:ext cx="1743487" cy="5648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Calibri"/>
                      <a:cs typeface="Calibri"/>
                    </a:rPr>
                    <a:t>Computed Value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526" y="2856269"/>
                  <a:ext cx="1743487" cy="564812"/>
                </a:xfrm>
                <a:prstGeom prst="rect">
                  <a:avLst/>
                </a:prstGeom>
                <a:blipFill>
                  <a:blip r:embed="rId3"/>
                  <a:stretch>
                    <a:fillRect l="-3721" t="-5660" r="-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5638800" y="32004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sz="2800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3200400"/>
                  <a:ext cx="381000" cy="3686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6172200" y="32004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3200400"/>
                  <a:ext cx="381000" cy="36864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Line 6"/>
            <p:cNvSpPr>
              <a:spLocks noChangeShapeType="1"/>
            </p:cNvSpPr>
            <p:nvPr/>
          </p:nvSpPr>
          <p:spPr bwMode="auto">
            <a:xfrm>
              <a:off x="3621069" y="2730848"/>
              <a:ext cx="5334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3688414" y="2349848"/>
                  <a:ext cx="392344" cy="305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  <a:cs typeface="Calibri"/>
                          </a:rPr>
                          <m:t>𝑥</m:t>
                        </m:r>
                        <m:r>
                          <a:rPr lang="en-US" sz="2800" i="1" baseline="-25000" dirty="0" smtClean="0">
                            <a:latin typeface="Cambria Math" charset="0"/>
                            <a:cs typeface="Calibri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8414" y="2349848"/>
                  <a:ext cx="392344" cy="3052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Line 6"/>
            <p:cNvSpPr>
              <a:spLocks noChangeShapeType="1"/>
            </p:cNvSpPr>
            <p:nvPr/>
          </p:nvSpPr>
          <p:spPr bwMode="auto">
            <a:xfrm>
              <a:off x="3621069" y="4026248"/>
              <a:ext cx="6096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3688414" y="3645248"/>
                  <a:ext cx="392344" cy="305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  <a:cs typeface="Calibri"/>
                          </a:rPr>
                          <m:t>𝑥</m:t>
                        </m:r>
                        <m:r>
                          <a:rPr lang="en-US" sz="2800" i="1" baseline="-25000" dirty="0" smtClean="0">
                            <a:latin typeface="Cambria Math" charset="0"/>
                            <a:cs typeface="Calibri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8414" y="3645248"/>
                  <a:ext cx="392344" cy="3052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Line 6"/>
            <p:cNvSpPr>
              <a:spLocks noChangeShapeType="1"/>
            </p:cNvSpPr>
            <p:nvPr/>
          </p:nvSpPr>
          <p:spPr bwMode="auto">
            <a:xfrm>
              <a:off x="4154468" y="2730848"/>
              <a:ext cx="1447800" cy="6858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 flipV="1">
              <a:off x="4230668" y="3416648"/>
              <a:ext cx="1371600" cy="6096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V="1">
              <a:off x="6558929" y="3416648"/>
              <a:ext cx="1341255" cy="109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632558" y="2661030"/>
                  <a:ext cx="441360" cy="305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sz="2800" i="1" baseline="-25000" dirty="0" smtClean="0">
                            <a:latin typeface="Cambria Math" charset="0"/>
                            <a:cs typeface="Calibri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558" y="2661030"/>
                  <a:ext cx="441360" cy="3052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4682821" y="3804028"/>
                  <a:ext cx="441360" cy="305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sz="2800" i="1" baseline="-25000" dirty="0" smtClean="0">
                            <a:latin typeface="Cambria Math" charset="0"/>
                            <a:cs typeface="Calibri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2821" y="3804028"/>
                  <a:ext cx="441360" cy="3052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9719053" y="3621199"/>
                <a:ext cx="170599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Calibri"/>
                    <a:cs typeface="Calibri"/>
                  </a:rPr>
                  <a:t>True Label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  <a:cs typeface="Calibri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053" y="3621199"/>
                <a:ext cx="1705991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5714" t="-5732" r="-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01011" y="5101029"/>
                <a:ext cx="20130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11" y="5101029"/>
                <a:ext cx="201305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01011" y="5591040"/>
                <a:ext cx="3600666" cy="123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Arial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11" y="5591040"/>
                <a:ext cx="3600666" cy="12379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0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4267" dirty="0"/>
              <a:t>Generative Models</a:t>
            </a:r>
          </a:p>
          <a:p>
            <a:pPr eaLnBrk="1" hangingPunct="1"/>
            <a:r>
              <a:rPr lang="en-US" sz="4267" dirty="0"/>
              <a:t>then</a:t>
            </a:r>
          </a:p>
          <a:p>
            <a:pPr eaLnBrk="1" hangingPunct="1"/>
            <a:r>
              <a:rPr lang="en-US" sz="4267" dirty="0"/>
              <a:t>Intro to Neural Networks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DB6ED-DC05-44CE-A12B-80116AC21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the “best” set of weights?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313C0E-3C8A-4E6D-B235-981E06734E6C}"/>
                  </a:ext>
                </a:extLst>
              </p:cNvPr>
              <p:cNvSpPr/>
              <p:nvPr/>
            </p:nvSpPr>
            <p:spPr>
              <a:xfrm>
                <a:off x="8512178" y="5388909"/>
                <a:ext cx="3600666" cy="1237968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Arial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313C0E-3C8A-4E6D-B235-981E06734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178" y="5388909"/>
                <a:ext cx="3600666" cy="12379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5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multilayer perceptron </a:t>
            </a:r>
            <a:r>
              <a:rPr lang="en-US" dirty="0"/>
              <a:t>is a </a:t>
            </a:r>
            <a:r>
              <a:rPr lang="en-US" dirty="0" err="1"/>
              <a:t>feedforward</a:t>
            </a:r>
            <a:r>
              <a:rPr lang="en-US" dirty="0"/>
              <a:t> neural network with at least one </a:t>
            </a:r>
            <a:r>
              <a:rPr lang="en-US" b="1" i="1" dirty="0">
                <a:solidFill>
                  <a:srgbClr val="FF0000"/>
                </a:solidFill>
              </a:rPr>
              <a:t>hidden layer </a:t>
            </a:r>
            <a:r>
              <a:rPr lang="en-US" dirty="0"/>
              <a:t>(nodes that are neither inputs nor outputs)</a:t>
            </a:r>
          </a:p>
          <a:p>
            <a:r>
              <a:rPr lang="en-US" dirty="0"/>
              <a:t>MLPs with enough hidden nodes can represent any function</a:t>
            </a:r>
          </a:p>
        </p:txBody>
      </p:sp>
      <p:pic>
        <p:nvPicPr>
          <p:cNvPr id="4" name="Picture 3" descr="NeuralNet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43" y="3021495"/>
            <a:ext cx="5092977" cy="3703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DDB7D-BECA-4308-ACB7-DF4ABFE346FE}"/>
              </a:ext>
            </a:extLst>
          </p:cNvPr>
          <p:cNvSpPr txBox="1"/>
          <p:nvPr/>
        </p:nvSpPr>
        <p:spPr>
          <a:xfrm>
            <a:off x="196249" y="6306203"/>
            <a:ext cx="265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from UC Berkeley AI</a:t>
            </a:r>
          </a:p>
        </p:txBody>
      </p:sp>
    </p:spTree>
    <p:extLst>
      <p:ext uri="{BB962C8B-B14F-4D97-AF65-F5344CB8AC3E}">
        <p14:creationId xmlns:p14="http://schemas.microsoft.com/office/powerpoint/2010/main" val="3087149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0" y="1295400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libri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295400"/>
                <a:ext cx="381000" cy="368648"/>
              </a:xfrm>
              <a:prstGeom prst="rect">
                <a:avLst/>
              </a:prstGeom>
              <a:blipFill rotWithShape="0">
                <a:blip r:embed="rId2"/>
                <a:stretch>
                  <a:fillRect l="-2941" b="-1538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82757" y="1295400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𝑥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57" y="1295400"/>
                <a:ext cx="44595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43400" y="1295400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MU Serif Roman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295400"/>
                <a:ext cx="381000" cy="3686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1792268" y="1524000"/>
            <a:ext cx="2017731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87923" y="1143000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23" y="1143000"/>
                <a:ext cx="5357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82756" y="2502932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𝑥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56" y="2502932"/>
                <a:ext cx="44595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87923" y="2350532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12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23" y="2350532"/>
                <a:ext cx="5357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82756" y="3722132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𝑥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3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56" y="3722132"/>
                <a:ext cx="44595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87923" y="3569732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13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23" y="3569732"/>
                <a:ext cx="5357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362201" y="1524000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V="1">
            <a:off x="2362201" y="1524000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62805" y="1143000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𝑤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111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805" y="1143000"/>
                <a:ext cx="66236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094251" y="2145268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𝑤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121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51" y="2145268"/>
                <a:ext cx="66236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094251" y="3135868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𝑤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131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51" y="3135868"/>
                <a:ext cx="66236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4724401" y="1447800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720055" y="1066800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2</m:t>
                      </m:r>
                      <m:r>
                        <a:rPr lang="en-US" i="1" baseline="-25000" dirty="0">
                          <a:latin typeface="Cambria Math" charset="0"/>
                          <a:cs typeface="Calibri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55" y="1066800"/>
                <a:ext cx="5357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792268" y="1499572"/>
            <a:ext cx="3541733" cy="2462828"/>
            <a:chOff x="1792268" y="1499572"/>
            <a:chExt cx="3541733" cy="2462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810000" y="25146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b="0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2514600"/>
                  <a:ext cx="381000" cy="3686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941" b="-1538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343400" y="25146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2514600"/>
                  <a:ext cx="381000" cy="3686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792268" y="2731532"/>
              <a:ext cx="2017731" cy="116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2362201" y="1524000"/>
              <a:ext cx="1447800" cy="12192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V="1">
              <a:off x="2362201" y="2743200"/>
              <a:ext cx="1447800" cy="12192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577388" y="1499572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112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388" y="1499572"/>
                  <a:ext cx="662361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4724401" y="2743200"/>
              <a:ext cx="6096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720055" y="2362200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055" y="2362200"/>
                  <a:ext cx="535724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1792268" y="1524000"/>
            <a:ext cx="3465530" cy="2731532"/>
            <a:chOff x="1792268" y="1524000"/>
            <a:chExt cx="3465530" cy="2731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810000" y="37338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3733800"/>
                  <a:ext cx="381000" cy="3686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941" b="-1538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4343400" y="37338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3733800"/>
                  <a:ext cx="381000" cy="3686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792268" y="3950732"/>
              <a:ext cx="2017731" cy="116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2362201" y="1524000"/>
              <a:ext cx="1447800" cy="24384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2362200" y="2743200"/>
              <a:ext cx="1447800" cy="12192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90800" y="3886200"/>
              <a:ext cx="5836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w</a:t>
              </a:r>
              <a:r>
                <a:rPr lang="en-US" baseline="-25000" dirty="0">
                  <a:latin typeface="Calibri"/>
                  <a:cs typeface="Calibri"/>
                </a:rPr>
                <a:t>133</a:t>
              </a:r>
              <a:endParaRPr lang="en-US" dirty="0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2043988" y="17526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113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988" y="1752600"/>
                  <a:ext cx="662361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2094251" y="2767264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123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251" y="2767264"/>
                  <a:ext cx="662361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4724400" y="3962400"/>
              <a:ext cx="533398" cy="116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720054" y="3581400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23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054" y="3581400"/>
                  <a:ext cx="53572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5181600" y="1447800"/>
            <a:ext cx="3124200" cy="2526268"/>
            <a:chOff x="5181600" y="1447800"/>
            <a:chExt cx="3124200" cy="25262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742132" y="31365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132" y="3136552"/>
                  <a:ext cx="381000" cy="36864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985" b="-3077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7315200" y="31365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3136552"/>
                  <a:ext cx="381000" cy="36864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5523251" y="17526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212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251" y="1752600"/>
                  <a:ext cx="662361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5334000" y="2743200"/>
              <a:ext cx="1371600" cy="6096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 flipV="1">
              <a:off x="5257798" y="3352800"/>
              <a:ext cx="1447802" cy="6212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>
              <a:off x="5181600" y="1447800"/>
              <a:ext cx="1524000" cy="19050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7696200" y="3352800"/>
              <a:ext cx="6096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7691854" y="2971800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>
                            <a:latin typeface="Cambria Math" charset="0"/>
                            <a:cs typeface="Calibri"/>
                          </a:rPr>
                          <m:t>3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854" y="2971800"/>
                  <a:ext cx="535724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5763204" y="35814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232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3204" y="3581400"/>
                  <a:ext cx="662361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989851" y="1295400"/>
            <a:ext cx="3239749" cy="2667000"/>
            <a:chOff x="4989851" y="1295400"/>
            <a:chExt cx="3239749" cy="266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742132" y="19173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132" y="1917352"/>
                  <a:ext cx="381000" cy="36864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985" b="-3077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7315200" y="19173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1917352"/>
                  <a:ext cx="381000" cy="36864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5257800" y="1447800"/>
              <a:ext cx="1447800" cy="6858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5334000" y="2133600"/>
              <a:ext cx="1371600" cy="6096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218451" y="21336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221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451" y="2133600"/>
                  <a:ext cx="662361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599451" y="12954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</m:t>
                        </m:r>
                        <m:r>
                          <a:rPr lang="en-US" i="1" baseline="-25000" dirty="0">
                            <a:latin typeface="Cambria Math" charset="0"/>
                            <a:cs typeface="Calibri"/>
                          </a:rPr>
                          <m:t>1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451" y="1295400"/>
                  <a:ext cx="662361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V="1">
              <a:off x="5257800" y="2133600"/>
              <a:ext cx="1447800" cy="18288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>
              <a:off x="7696200" y="2057400"/>
              <a:ext cx="5334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7691854" y="1676400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>
                            <a:latin typeface="Cambria Math" charset="0"/>
                            <a:cs typeface="Calibri"/>
                          </a:rPr>
                          <m:t>3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854" y="1676400"/>
                  <a:ext cx="535724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4989851" y="30480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221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9851" y="3048000"/>
                  <a:ext cx="662361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8229599" y="1905000"/>
            <a:ext cx="2961561" cy="1512332"/>
            <a:chOff x="8229599" y="1905000"/>
            <a:chExt cx="2961561" cy="1512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10655436" y="2274332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41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5436" y="2274332"/>
                  <a:ext cx="535724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9713931" y="25269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3931" y="2526952"/>
                  <a:ext cx="381000" cy="36864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2941" b="-3077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10247331" y="25269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7331" y="2526952"/>
                  <a:ext cx="381000" cy="368648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8229599" y="2057400"/>
              <a:ext cx="1447800" cy="6858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2" name="Line 6"/>
            <p:cNvSpPr>
              <a:spLocks noChangeShapeType="1"/>
            </p:cNvSpPr>
            <p:nvPr/>
          </p:nvSpPr>
          <p:spPr bwMode="auto">
            <a:xfrm flipV="1">
              <a:off x="8305799" y="2743200"/>
              <a:ext cx="1371600" cy="6096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>
              <a:off x="10631469" y="2743200"/>
              <a:ext cx="5334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8597188" y="19050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311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7188" y="1905000"/>
                  <a:ext cx="662361" cy="36933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8647451" y="30480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321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7451" y="3048000"/>
                  <a:ext cx="662361" cy="36933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1823484" y="2737880"/>
            <a:ext cx="530263" cy="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1791587" y="3950647"/>
            <a:ext cx="567476" cy="1174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22156" y="4383087"/>
                <a:ext cx="1946815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charset="0"/>
                              <a:cs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cs typeface="Calibri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charset="0"/>
                              <a:cs typeface="Calibri"/>
                            </a:rPr>
                            <m:t>𝒙</m:t>
                          </m:r>
                        </m:e>
                      </m:d>
                      <m:r>
                        <a:rPr lang="en-US" sz="2400" b="0" i="1" dirty="0" smtClean="0">
                          <a:latin typeface="Cambria Math" charset="0"/>
                          <a:cs typeface="Calibri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cs typeface="Calibri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56" y="4383087"/>
                <a:ext cx="1946815" cy="47788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73582" y="4904415"/>
                <a:ext cx="3253390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cs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cs typeface="Calibri"/>
                          </a:rPr>
                          <m:t>4,1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𝑔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latin typeface="Cambria Math" charset="0"/>
                                <a:cs typeface="Calibri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3,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charset="0"/>
                                <a:cs typeface="Calibri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3,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82" y="4904415"/>
                <a:ext cx="3253390" cy="50917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786549" y="5537307"/>
                <a:ext cx="325339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cs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cs typeface="Calibri"/>
                          </a:rPr>
                          <m:t>3,1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𝑔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latin typeface="Cambria Math" charset="0"/>
                                <a:cs typeface="Calibri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2,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charset="0"/>
                                <a:cs typeface="Calibri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2,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49" y="5537307"/>
                <a:ext cx="3253391" cy="50917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751027" y="6203488"/>
                <a:ext cx="3872663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cs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 charset="0"/>
                            <a:cs typeface="Calibri"/>
                          </a:rPr>
                          <m:t>,1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𝑔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latin typeface="Cambria Math" charset="0"/>
                                <a:cs typeface="Calibri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𝑑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−1,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charset="0"/>
                                <a:cs typeface="Calibri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𝑑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−1,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27" y="6203488"/>
                <a:ext cx="3872663" cy="50917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4827724" y="4383376"/>
                <a:ext cx="1528367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cs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cs typeface="Calibri"/>
                          </a:rPr>
                          <m:t>1,1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724" y="4383376"/>
                <a:ext cx="1528367" cy="477888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4726097" y="4867437"/>
                <a:ext cx="7508722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Calibri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3,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𝑘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2,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,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1,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097" y="4867437"/>
                <a:ext cx="7508722" cy="14719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3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2" grpId="0"/>
      <p:bldP spid="83" grpId="0"/>
      <p:bldP spid="84" grpId="0"/>
      <p:bldP spid="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DB6ED-DC05-44CE-A12B-80116AC21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the “best” set of weights?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2F5099F-71B6-4FC9-A58C-2FB8DA97A1A4}"/>
                  </a:ext>
                </a:extLst>
              </p:cNvPr>
              <p:cNvSpPr/>
              <p:nvPr/>
            </p:nvSpPr>
            <p:spPr>
              <a:xfrm>
                <a:off x="4558150" y="5290948"/>
                <a:ext cx="7508722" cy="1471941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Calibri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3,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𝑘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2,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,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1,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2F5099F-71B6-4FC9-A58C-2FB8DA97A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50" y="5290948"/>
                <a:ext cx="7508722" cy="14719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3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690856"/>
          </a:xfrm>
        </p:spPr>
        <p:txBody>
          <a:bodyPr/>
          <a:lstStyle/>
          <a:p>
            <a:r>
              <a:rPr lang="en-US" sz="2400" dirty="0"/>
              <a:t>Practical considerations</a:t>
            </a:r>
          </a:p>
          <a:p>
            <a:pPr lvl="5"/>
            <a:endParaRPr lang="en-US" sz="800" dirty="0"/>
          </a:p>
          <a:p>
            <a:pPr lvl="1"/>
            <a:r>
              <a:rPr lang="en-US" dirty="0"/>
              <a:t>Large number of neurons</a:t>
            </a:r>
          </a:p>
          <a:p>
            <a:pPr lvl="3"/>
            <a:r>
              <a:rPr lang="en-US" sz="2400" dirty="0"/>
              <a:t>Danger for overfitting</a:t>
            </a:r>
          </a:p>
          <a:p>
            <a:pPr lvl="1"/>
            <a:r>
              <a:rPr lang="en-US" dirty="0"/>
              <a:t>Modelling assumptions vs data assumptions trade-off</a:t>
            </a:r>
          </a:p>
          <a:p>
            <a:pPr lvl="5"/>
            <a:endParaRPr lang="en-US" sz="900" dirty="0"/>
          </a:p>
          <a:p>
            <a:pPr lvl="1"/>
            <a:r>
              <a:rPr lang="en-US" dirty="0"/>
              <a:t>Gradient descent can get stuck in bad local optima</a:t>
            </a:r>
          </a:p>
          <a:p>
            <a:endParaRPr lang="en-US" sz="1000" dirty="0"/>
          </a:p>
          <a:p>
            <a:r>
              <a:rPr lang="en-US" sz="2400" dirty="0"/>
              <a:t>What if there are not non-linear activations?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 deep neural network with only linear layers can be reduced to an exactly equivalent single linear layer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/>
              <a:t>Universal Approximation Theorem: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 two-layer neural network with a sufficient number of neurons can approximate any continuous function to any desired accuracy.</a:t>
            </a:r>
          </a:p>
          <a:p>
            <a:pPr marL="685800" lvl="4" indent="0">
              <a:buNone/>
            </a:pPr>
            <a:endParaRPr lang="en-US" sz="1600" dirty="0"/>
          </a:p>
          <a:p>
            <a:pPr marL="685800" lvl="4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2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40A5-6E10-47D0-BCA3-7312769B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01F9E-6ED7-4900-9508-9D4D70E30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/>
                  <a:t>Decision boundary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The set of points in the domain of the input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where the predicted classification changes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Two class decision boundary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So far, we have decided to let the decision boundary be all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=0 |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=1 |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What assumptions are we making here?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This assumes that the </a:t>
                </a:r>
                <a:r>
                  <a:rPr lang="en-US" sz="2800" dirty="0"/>
                  <a:t>cost of predicting it wrong is the same for both classes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01F9E-6ED7-4900-9508-9D4D70E30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9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2797-4891-4C9D-8101-2304398E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A052B-157C-43CB-AFC0-DB6DC06CB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524898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Which of the following also define the decision boundary for two classes when we just want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 |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|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 fontAlgn="ctr"/>
                <a:endParaRPr lang="en-US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=0)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=0)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=0)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1 |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= 0.5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=1) = 0.5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=1) = 0.5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=1) − 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=0) = 0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None of the above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A052B-157C-43CB-AFC0-DB6DC06CB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5248984"/>
              </a:xfrm>
              <a:blipFill>
                <a:blip r:embed="rId2"/>
                <a:stretch>
                  <a:fillRect l="-1217" t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56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2797-4891-4C9D-8101-2304398E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A052B-157C-43CB-AFC0-DB6DC06CB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524898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Which of the following also define the decision boundary for two classes when we just want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 |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|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 fontAlgn="ctr"/>
                <a:endParaRPr lang="en-US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=0)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=0)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=0)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1 |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= 0.5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=1) = 0.5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=1) = 0.5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All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=1) − 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=0) = 0</m:t>
                    </m:r>
                  </m:oMath>
                </a14:m>
                <a:endParaRPr lang="en-US" sz="28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None of the above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A052B-157C-43CB-AFC0-DB6DC06CB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5248984"/>
              </a:xfrm>
              <a:blipFill>
                <a:blip r:embed="rId2"/>
                <a:stretch>
                  <a:fillRect l="-1217" t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EE2412A-C2F4-4616-8E4F-6FCEEEBF09C8}"/>
              </a:ext>
            </a:extLst>
          </p:cNvPr>
          <p:cNvSpPr/>
          <p:nvPr/>
        </p:nvSpPr>
        <p:spPr>
          <a:xfrm>
            <a:off x="348062" y="2300748"/>
            <a:ext cx="6978937" cy="5250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04CF42-1A74-4104-A48A-ED7E509728F7}"/>
              </a:ext>
            </a:extLst>
          </p:cNvPr>
          <p:cNvSpPr/>
          <p:nvPr/>
        </p:nvSpPr>
        <p:spPr>
          <a:xfrm>
            <a:off x="234991" y="3229897"/>
            <a:ext cx="6978937" cy="4616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DD674-942C-4D54-959E-F9BEE2B77F76}"/>
              </a:ext>
            </a:extLst>
          </p:cNvPr>
          <p:cNvSpPr/>
          <p:nvPr/>
        </p:nvSpPr>
        <p:spPr>
          <a:xfrm>
            <a:off x="234991" y="4095627"/>
            <a:ext cx="6978937" cy="9114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F9439D-9AE7-4904-92B4-F307D41A14D6}"/>
              </a:ext>
            </a:extLst>
          </p:cNvPr>
          <p:cNvSpPr/>
          <p:nvPr/>
        </p:nvSpPr>
        <p:spPr>
          <a:xfrm>
            <a:off x="166165" y="5450713"/>
            <a:ext cx="6978937" cy="55188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1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6082-4CD9-41AA-9F78-D3EDD5C4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CC10F-74B0-4143-9F4B-15D809930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Logistic regression always produces a linear decision boundary.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I don’t know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True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749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6082-4CD9-41AA-9F78-D3EDD5C4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Piazza Poll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CC10F-74B0-4143-9F4B-15D809930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True/False: Logistic regression always produces a linear decision boundary.</a:t>
            </a:r>
          </a:p>
          <a:p>
            <a:pPr marL="514350" indent="-514350">
              <a:buFont typeface="+mj-lt"/>
              <a:buAutoNum type="alphaUcPeriod"/>
            </a:pPr>
            <a:r>
              <a:rPr lang="en-US">
                <a:solidFill>
                  <a:schemeClr val="tx1"/>
                </a:solidFill>
              </a:rPr>
              <a:t>I don’t know</a:t>
            </a:r>
          </a:p>
          <a:p>
            <a:pPr marL="514350" indent="-514350">
              <a:buFont typeface="+mj-lt"/>
              <a:buAutoNum type="alphaUcPeriod"/>
            </a:pPr>
            <a:r>
              <a:rPr lang="en-US">
                <a:solidFill>
                  <a:schemeClr val="tx1"/>
                </a:solidFill>
              </a:rPr>
              <a:t>True</a:t>
            </a:r>
          </a:p>
          <a:p>
            <a:pPr marL="514350" indent="-514350">
              <a:buFont typeface="+mj-lt"/>
              <a:buAutoNum type="alphaUcPeriod"/>
            </a:pPr>
            <a:r>
              <a:rPr lang="en-US">
                <a:solidFill>
                  <a:schemeClr val="tx1"/>
                </a:solidFill>
              </a:rPr>
              <a:t>False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8E373C-A840-45B4-ADEE-59D075BEA0EF}"/>
              </a:ext>
            </a:extLst>
          </p:cNvPr>
          <p:cNvSpPr/>
          <p:nvPr/>
        </p:nvSpPr>
        <p:spPr>
          <a:xfrm>
            <a:off x="552100" y="1902134"/>
            <a:ext cx="4115766" cy="10770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х1 &#10;х1 &#10;х1 ">
            <a:extLst>
              <a:ext uri="{FF2B5EF4-FFF2-40B4-BE49-F238E27FC236}">
                <a16:creationId xmlns:a16="http://schemas.microsoft.com/office/drawing/2014/main" id="{5C85C666-4327-48F4-8209-39FDB03E4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 b="6210"/>
          <a:stretch/>
        </p:blipFill>
        <p:spPr bwMode="auto">
          <a:xfrm>
            <a:off x="2668141" y="2640169"/>
            <a:ext cx="9141786" cy="39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9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r>
                  <a:rPr lang="en-US" dirty="0"/>
                  <a:t>SPAM: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conditionally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  <a:p>
                <a:pPr marL="230187" lvl="2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fontAlgn="ctr"/>
                <a:r>
                  <a:rPr lang="en-US" dirty="0"/>
                  <a:t>Digits: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𝑀𝑢𝑙𝑡𝑖𝑛𝑜𝑚𝑖𝑎𝑙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conditionally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  <a:p>
                <a:pPr marL="230187" lvl="2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fontAlgn="ctr"/>
                <a:r>
                  <a:rPr lang="en-US" dirty="0"/>
                  <a:t>Recitation?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 b="-16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15">
            <a:extLst>
              <a:ext uri="{FF2B5EF4-FFF2-40B4-BE49-F238E27FC236}">
                <a16:creationId xmlns:a16="http://schemas.microsoft.com/office/drawing/2014/main" id="{918BAAE4-5D3A-41E8-8581-47E71DC00F48}"/>
              </a:ext>
            </a:extLst>
          </p:cNvPr>
          <p:cNvGrpSpPr>
            <a:grpSpLocks/>
          </p:cNvGrpSpPr>
          <p:nvPr/>
        </p:nvGrpSpPr>
        <p:grpSpPr bwMode="auto">
          <a:xfrm>
            <a:off x="10431887" y="4011756"/>
            <a:ext cx="1545465" cy="1558261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6ED528-9D40-499C-97DF-D4B0025B7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004C8C-44D6-4403-9581-D65BC29D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1A839C-47CF-4255-8796-40CF61C35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E02C84-29B0-44CE-8DD7-3F98B2E4A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E8FA5A-5B3D-4FC3-9092-885B8A6FB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5A1BA2-3AB8-4364-A423-240473A47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EC2FAF-53DC-4FF7-96DB-FE1B3B433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B66144-2CB9-4F9C-9C01-03DC65E1B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E378BE-8CE3-455D-AD11-1F2596E59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23D8D-889E-4688-BB68-F43296ECC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9CD87E-472A-4568-AAB5-3040E563C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C7961-4E40-4BEF-808B-35979FDB9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F15D69-567A-433D-9E03-C5AE7A1F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23A064-68C3-42FD-905B-713E10E4C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A895F2-DD0B-4227-9D43-4F844B754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BA4B89-5FFF-4529-81C4-449D38DB3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B64528-DFB4-4ACD-92A5-BD01456BB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00A4C5-388D-4424-9637-C6CAB1273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D78BEA-3C80-4F6C-9834-BEF2BD50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F9F846-45F6-487A-9923-52B587BF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0C7EF5-8E55-44C0-9C61-DF94125E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CA5D76-5B61-421A-8EBF-368A39B0D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116E9C-5368-469D-AB67-4BB2696C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B95837-F7DE-4C38-9E0A-6F242EF2F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4E565B-BE83-433E-BA01-F89411272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495AD5-36BE-4E4D-87F3-F8BE11BCC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373179F-3C24-4B6C-8FCD-AD6BAC900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345B98-4827-4DE3-BE00-0D9C16A3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0D8848-B141-4A3F-BC9C-C89AB25EE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9708412-5FAC-4A0C-A973-0D3E580FE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67ED9A-D52F-423F-B284-062E76387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857170B-6C6B-4222-BAC7-753D5661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3E211C-8DA1-45C1-A3F6-510D54018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595228-2582-4BA8-8298-ABBFA383D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0910EE-F9B8-4C5E-99CD-3437FFEE6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98AF21A-048A-4706-BEA7-064F27D2E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CE59736-C100-4913-B67A-86DDF118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EC2BF4C-5DAC-4D2F-AE21-9F376E057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02483D5-146F-444D-9BBB-AD7678806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AE28BCB-9882-4220-A516-558B98DE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37C02E2-5188-45C7-AD64-1665FFDC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A87352-D2AC-4BD1-BDEC-68699552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1A13E1-320D-48B5-9284-AA45C08BC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230D77-D2D9-4F51-A4F5-9C71A0D5B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3490AF4-C658-4387-B3D5-69B5F9108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DE51C8-9863-4FEE-849E-1CEF32A34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1DE46E6-6988-4339-9161-AB929EBA1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6DA9752-3D0B-41F3-9503-B652C2A84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1CCD0E5-3AE3-4FD1-B8FA-25777B8BB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924BFD-FCC3-473D-B902-BC64EE64D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6F4D94B-A802-4F60-9C7C-2BB5E2663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86C714A-0C3C-42BE-A49E-5CCC7CAAA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BA9825F-8556-44AF-987B-2564EC937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A3F5D6C-4CCB-4BC5-ACAB-FBB94E863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2F40CC0-FAFB-48C2-8CB5-679B6A802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2BEEC56-4501-4AED-99E1-DC56248F7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6C53ACA-C6D6-42A9-AA26-98759B3FC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8FF6A52-406E-4977-B6A6-842E5A2F1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D278BF1-CE35-4CE1-AFA9-F82285B06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96E10AC-4FCA-47C6-94D9-9C79B3D8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04EEBC-EA96-4A3E-82F7-3A9690AB8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0D06C2A-7292-428A-B190-7FAB00D48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D275147-2BFC-4B35-B27F-213EB262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29D0346-E385-4521-A6C1-876A3A61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2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16387</TotalTime>
  <Words>1657</Words>
  <Application>Microsoft Office PowerPoint</Application>
  <PresentationFormat>Widescreen</PresentationFormat>
  <Paragraphs>307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CMU Serif Roman</vt:lpstr>
      <vt:lpstr>Arial</vt:lpstr>
      <vt:lpstr>Cambria Math</vt:lpstr>
      <vt:lpstr>Calibri</vt:lpstr>
      <vt:lpstr>Calibri Light</vt:lpstr>
      <vt:lpstr>Wingdings</vt:lpstr>
      <vt:lpstr>Office Theme</vt:lpstr>
      <vt:lpstr>Announcements</vt:lpstr>
      <vt:lpstr>Plan</vt:lpstr>
      <vt:lpstr>Introduction to  Machine Learning</vt:lpstr>
      <vt:lpstr>Decision Boundaries</vt:lpstr>
      <vt:lpstr>Piazza Poll 1</vt:lpstr>
      <vt:lpstr>Piazza Poll 1</vt:lpstr>
      <vt:lpstr>Piazza Poll 2</vt:lpstr>
      <vt:lpstr>Piazza Poll 2</vt:lpstr>
      <vt:lpstr>Generative Models</vt:lpstr>
      <vt:lpstr>Fisher Iris Dataset</vt:lpstr>
      <vt:lpstr>Fisher Iris Dataset</vt:lpstr>
      <vt:lpstr>Fisher Iris Dataset</vt:lpstr>
      <vt:lpstr>Fisher Iris Dataset</vt:lpstr>
      <vt:lpstr>Generative Models with Continuous Features</vt:lpstr>
      <vt:lpstr>Piazza Poll 3</vt:lpstr>
      <vt:lpstr>Piazza Poll 3</vt:lpstr>
      <vt:lpstr>Piazza Poll 3</vt:lpstr>
      <vt:lpstr>Decision Boundaries</vt:lpstr>
      <vt:lpstr>Introduction to  Machine Learning</vt:lpstr>
      <vt:lpstr>Neural Networks from HW2</vt:lpstr>
      <vt:lpstr>Neural Networks from HW2</vt:lpstr>
      <vt:lpstr>Neural Networks</vt:lpstr>
      <vt:lpstr>Neural Networks</vt:lpstr>
      <vt:lpstr>Neural Networks</vt:lpstr>
      <vt:lpstr>Neural Networks</vt:lpstr>
      <vt:lpstr>Neural Networks</vt:lpstr>
      <vt:lpstr>Very Loose Inspiration: Human Neurons</vt:lpstr>
      <vt:lpstr>Simple Model of a Neuron (McCulloch &amp; Pitts, 1943)</vt:lpstr>
      <vt:lpstr>Single Neuron</vt:lpstr>
      <vt:lpstr>Optimizing</vt:lpstr>
      <vt:lpstr>Multilayer Perceptrons</vt:lpstr>
      <vt:lpstr>Neural Network Equations</vt:lpstr>
      <vt:lpstr>Optimizing</vt:lpstr>
      <vt:lpstr>Neural Networks 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670</cp:revision>
  <cp:lastPrinted>2019-08-27T16:33:12Z</cp:lastPrinted>
  <dcterms:created xsi:type="dcterms:W3CDTF">2018-10-11T11:39:27Z</dcterms:created>
  <dcterms:modified xsi:type="dcterms:W3CDTF">2020-02-19T18:58:43Z</dcterms:modified>
</cp:coreProperties>
</file>