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760" r:id="rId2"/>
    <p:sldId id="663" r:id="rId3"/>
    <p:sldId id="771" r:id="rId4"/>
    <p:sldId id="742" r:id="rId5"/>
    <p:sldId id="743" r:id="rId6"/>
    <p:sldId id="711" r:id="rId7"/>
    <p:sldId id="748" r:id="rId8"/>
    <p:sldId id="750" r:id="rId9"/>
    <p:sldId id="772" r:id="rId10"/>
    <p:sldId id="751" r:id="rId11"/>
    <p:sldId id="752" r:id="rId12"/>
    <p:sldId id="773" r:id="rId13"/>
    <p:sldId id="756" r:id="rId14"/>
    <p:sldId id="774" r:id="rId15"/>
    <p:sldId id="757" r:id="rId16"/>
    <p:sldId id="763" r:id="rId17"/>
    <p:sldId id="755" r:id="rId18"/>
    <p:sldId id="758" r:id="rId19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817" autoAdjust="0"/>
    <p:restoredTop sz="94660"/>
  </p:normalViewPr>
  <p:slideViewPr>
    <p:cSldViewPr snapToGrid="0">
      <p:cViewPr varScale="1">
        <p:scale>
          <a:sx n="86" d="100"/>
          <a:sy n="86" d="100"/>
        </p:scale>
        <p:origin x="42" y="2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73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desmos.com/calculator/tnlo7p5plp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image" Target="../media/image24.png"/><Relationship Id="rId7" Type="http://schemas.openxmlformats.org/officeDocument/2006/relationships/image" Target="../media/image35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0.png"/><Relationship Id="rId4" Type="http://schemas.openxmlformats.org/officeDocument/2006/relationships/image" Target="../media/image25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image" Target="../media/image24.png"/><Relationship Id="rId7" Type="http://schemas.openxmlformats.org/officeDocument/2006/relationships/image" Target="../media/image35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0.png"/><Relationship Id="rId4" Type="http://schemas.openxmlformats.org/officeDocument/2006/relationships/image" Target="../media/image25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0.png"/><Relationship Id="rId3" Type="http://schemas.openxmlformats.org/officeDocument/2006/relationships/image" Target="../media/image111.png"/><Relationship Id="rId7" Type="http://schemas.openxmlformats.org/officeDocument/2006/relationships/image" Target="../media/image34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0.png"/><Relationship Id="rId5" Type="http://schemas.openxmlformats.org/officeDocument/2006/relationships/image" Target="../media/image260.png"/><Relationship Id="rId4" Type="http://schemas.openxmlformats.org/officeDocument/2006/relationships/image" Target="../media/image24.png"/><Relationship Id="rId9" Type="http://schemas.openxmlformats.org/officeDocument/2006/relationships/image" Target="../media/image28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49C6CE7-AEEF-4290-8474-62E27CCC77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12960"/>
          </a:xfrm>
        </p:spPr>
        <p:txBody>
          <a:bodyPr/>
          <a:lstStyle/>
          <a:p>
            <a:r>
              <a:rPr lang="en-US" dirty="0"/>
              <a:t>What is the solution to this LP?</a:t>
            </a:r>
          </a:p>
          <a:p>
            <a:endParaRPr lang="en-US" sz="800" dirty="0"/>
          </a:p>
          <a:p>
            <a:endParaRPr lang="en-US" dirty="0"/>
          </a:p>
          <a:p>
            <a:endParaRPr lang="en-US" dirty="0"/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20F7E3-06A5-3718-8CF3-29151CED6EF5}"/>
              </a:ext>
            </a:extLst>
          </p:cNvPr>
          <p:cNvSpPr txBox="1"/>
          <p:nvPr/>
        </p:nvSpPr>
        <p:spPr>
          <a:xfrm>
            <a:off x="2034603" y="6302971"/>
            <a:ext cx="755059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/>
              </a:rPr>
              <a:t>https://www.desmos.com/calculator/tnlo7p5plp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7C7E25C-26AF-8D1D-A63E-21ED976BB5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87081"/>
            <a:ext cx="4964703" cy="5989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152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>
            <a:normAutofit/>
          </a:bodyPr>
          <a:lstStyle/>
          <a:p>
            <a:r>
              <a:rPr lang="en-US" sz="4400" dirty="0"/>
              <a:t>07-380 AI &amp; ML II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267" dirty="0"/>
              <a:t>Linear and Integer Programming</a:t>
            </a:r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89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Instructors: Pat Virtue &amp; Mohammad Salameh</a:t>
            </a:r>
          </a:p>
          <a:p>
            <a:pPr algn="ctr">
              <a:spcBef>
                <a:spcPct val="50000"/>
              </a:spcBef>
            </a:pPr>
            <a:r>
              <a:rPr lang="en-US" sz="1867" dirty="0"/>
              <a:t>Slide credits: CMU AI with drawings from http://ai.berkeley.edu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7A4CFC-81F9-4851-AC3A-7AEAE2EC4F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4831" y="2166018"/>
            <a:ext cx="4642338" cy="3163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055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F5982-6A81-0EEB-A34B-39A66395B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Integer Programming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3EB69C-2B03-0EF0-4590-3A734D887B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9936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Programming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7BE3B31-AFA3-48BB-9502-DD594832B9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1022486" cy="1028237"/>
          </a:xfrm>
        </p:spPr>
        <p:txBody>
          <a:bodyPr/>
          <a:lstStyle/>
          <a:p>
            <a:r>
              <a:rPr lang="en-US" dirty="0"/>
              <a:t>We are trying healthy by finding the optimal amount of food to purchase.</a:t>
            </a:r>
          </a:p>
          <a:p>
            <a:r>
              <a:rPr lang="en-US" dirty="0"/>
              <a:t>We can choose the amount of </a:t>
            </a:r>
            <a:r>
              <a:rPr lang="en-US" dirty="0">
                <a:solidFill>
                  <a:srgbClr val="00B050"/>
                </a:solidFill>
              </a:rPr>
              <a:t>stir-fry</a:t>
            </a:r>
            <a:r>
              <a:rPr lang="en-US" dirty="0"/>
              <a:t> (ounce) and </a:t>
            </a:r>
            <a:r>
              <a:rPr lang="en-US" dirty="0" err="1">
                <a:solidFill>
                  <a:srgbClr val="00B050"/>
                </a:solidFill>
              </a:rPr>
              <a:t>boba</a:t>
            </a:r>
            <a:r>
              <a:rPr lang="en-US" dirty="0"/>
              <a:t> (fluid ounces).</a:t>
            </a:r>
          </a:p>
          <a:p>
            <a:r>
              <a:rPr lang="en-US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4">
                <a:extLst>
                  <a:ext uri="{FF2B5EF4-FFF2-40B4-BE49-F238E27FC236}">
                    <a16:creationId xmlns:a16="http://schemas.microsoft.com/office/drawing/2014/main" id="{9B1179B3-B712-4841-AA11-B9B634BA49C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2099" y="2456704"/>
                <a:ext cx="3730732" cy="194459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sng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Healthy Squad Goals</a:t>
                </a:r>
              </a:p>
              <a:p>
                <a:pPr marL="457200" marR="0" lvl="0" indent="-4572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2000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≤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Calories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≤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2500</a:t>
                </a:r>
              </a:p>
              <a:p>
                <a:pPr marL="457200" marR="0" lvl="0" indent="-4572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Sugar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≤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100 g</a:t>
                </a:r>
              </a:p>
              <a:p>
                <a:pPr marL="457200" marR="0" lvl="0" indent="-4572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Calcium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≥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700 mg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6" name="Content Placeholder 4">
                <a:extLst>
                  <a:ext uri="{FF2B5EF4-FFF2-40B4-BE49-F238E27FC236}">
                    <a16:creationId xmlns:a16="http://schemas.microsoft.com/office/drawing/2014/main" id="{9B1179B3-B712-4841-AA11-B9B634BA49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2456704"/>
                <a:ext cx="3730732" cy="1944591"/>
              </a:xfrm>
              <a:prstGeom prst="rect">
                <a:avLst/>
              </a:prstGeom>
              <a:blipFill>
                <a:blip r:embed="rId2"/>
                <a:stretch>
                  <a:fillRect l="-3431" t="-5016" b="-18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2619A59-A031-4743-A024-CAD57349207E}"/>
              </a:ext>
            </a:extLst>
          </p:cNvPr>
          <p:cNvGraphicFramePr>
            <a:graphicFrameLocks noGrp="1"/>
          </p:cNvGraphicFramePr>
          <p:nvPr/>
        </p:nvGraphicFramePr>
        <p:xfrm>
          <a:off x="4474806" y="2456703"/>
          <a:ext cx="7251975" cy="19445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0689">
                  <a:extLst>
                    <a:ext uri="{9D8B030D-6E8A-4147-A177-3AD203B41FA5}">
                      <a16:colId xmlns:a16="http://schemas.microsoft.com/office/drawing/2014/main" val="1419125171"/>
                    </a:ext>
                  </a:extLst>
                </a:gridCol>
                <a:gridCol w="1283368">
                  <a:extLst>
                    <a:ext uri="{9D8B030D-6E8A-4147-A177-3AD203B41FA5}">
                      <a16:colId xmlns:a16="http://schemas.microsoft.com/office/drawing/2014/main" val="2133331604"/>
                    </a:ext>
                  </a:extLst>
                </a:gridCol>
                <a:gridCol w="1291390">
                  <a:extLst>
                    <a:ext uri="{9D8B030D-6E8A-4147-A177-3AD203B41FA5}">
                      <a16:colId xmlns:a16="http://schemas.microsoft.com/office/drawing/2014/main" val="3315887434"/>
                    </a:ext>
                  </a:extLst>
                </a:gridCol>
                <a:gridCol w="1267326">
                  <a:extLst>
                    <a:ext uri="{9D8B030D-6E8A-4147-A177-3AD203B41FA5}">
                      <a16:colId xmlns:a16="http://schemas.microsoft.com/office/drawing/2014/main" val="183471038"/>
                    </a:ext>
                  </a:extLst>
                </a:gridCol>
                <a:gridCol w="1219202">
                  <a:extLst>
                    <a:ext uri="{9D8B030D-6E8A-4147-A177-3AD203B41FA5}">
                      <a16:colId xmlns:a16="http://schemas.microsoft.com/office/drawing/2014/main" val="4082008671"/>
                    </a:ext>
                  </a:extLst>
                </a:gridCol>
              </a:tblGrid>
              <a:tr h="6481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Food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Cost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Calories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Sugar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Calcium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12113569"/>
                  </a:ext>
                </a:extLst>
              </a:tr>
              <a:tr h="6481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B050"/>
                          </a:solidFill>
                        </a:rPr>
                        <a:t>Stir-fry</a:t>
                      </a:r>
                      <a:r>
                        <a:rPr lang="en-US" sz="2400" dirty="0"/>
                        <a:t> (per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56390953"/>
                  </a:ext>
                </a:extLst>
              </a:tr>
              <a:tr h="6481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B050"/>
                          </a:solidFill>
                        </a:rPr>
                        <a:t>Boba</a:t>
                      </a:r>
                      <a:r>
                        <a:rPr lang="en-US" sz="2400" dirty="0"/>
                        <a:t> (per </a:t>
                      </a:r>
                      <a:r>
                        <a:rPr lang="en-US" sz="2400" dirty="0" err="1"/>
                        <a:t>fl</a:t>
                      </a:r>
                      <a:r>
                        <a:rPr lang="en-US" sz="2400" dirty="0"/>
                        <a:t>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9491810"/>
                  </a:ext>
                </a:extLst>
              </a:tr>
            </a:tbl>
          </a:graphicData>
        </a:graphic>
      </p:graphicFrame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1EA6416A-C2DF-4BCC-BD31-ADD072B89DD9}"/>
              </a:ext>
            </a:extLst>
          </p:cNvPr>
          <p:cNvSpPr txBox="1">
            <a:spLocks/>
          </p:cNvSpPr>
          <p:nvPr/>
        </p:nvSpPr>
        <p:spPr>
          <a:xfrm>
            <a:off x="552099" y="4995368"/>
            <a:ext cx="11022486" cy="102823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is the cheapest way to stay “healthy” with this menu?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 much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stir-fry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(ounce) and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boba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(fluid ounces) should we buy?</a:t>
            </a:r>
          </a:p>
        </p:txBody>
      </p:sp>
    </p:spTree>
    <p:extLst>
      <p:ext uri="{BB962C8B-B14F-4D97-AF65-F5344CB8AC3E}">
        <p14:creationId xmlns:p14="http://schemas.microsoft.com/office/powerpoint/2010/main" val="1710470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Programming </a:t>
            </a:r>
            <a:r>
              <a:rPr lang="en-US" dirty="0">
                <a:sym typeface="Wingdings" panose="05000000000000000000" pitchFamily="2" charset="2"/>
              </a:rPr>
              <a:t> Integer Programming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7BE3B31-AFA3-48BB-9502-DD594832B9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1022486" cy="1028237"/>
          </a:xfrm>
        </p:spPr>
        <p:txBody>
          <a:bodyPr/>
          <a:lstStyle/>
          <a:p>
            <a:r>
              <a:rPr lang="en-US" dirty="0"/>
              <a:t>We are trying healthy by finding the optimal amount of food to purchase.</a:t>
            </a:r>
          </a:p>
          <a:p>
            <a:r>
              <a:rPr lang="en-US" dirty="0"/>
              <a:t>We can choose the amount of </a:t>
            </a:r>
            <a:r>
              <a:rPr lang="en-US" dirty="0">
                <a:solidFill>
                  <a:srgbClr val="00B050"/>
                </a:solidFill>
              </a:rPr>
              <a:t>stir-fry</a:t>
            </a:r>
            <a:r>
              <a:rPr lang="en-US" dirty="0"/>
              <a:t> (</a:t>
            </a:r>
            <a:r>
              <a:rPr lang="en-US" dirty="0">
                <a:solidFill>
                  <a:srgbClr val="C00000"/>
                </a:solidFill>
              </a:rPr>
              <a:t>bowls</a:t>
            </a:r>
            <a:r>
              <a:rPr lang="en-US" dirty="0"/>
              <a:t>) and </a:t>
            </a:r>
            <a:r>
              <a:rPr lang="en-US" dirty="0" err="1">
                <a:solidFill>
                  <a:srgbClr val="00B050"/>
                </a:solidFill>
              </a:rPr>
              <a:t>boba</a:t>
            </a:r>
            <a:r>
              <a:rPr lang="en-US" dirty="0"/>
              <a:t> (</a:t>
            </a:r>
            <a:r>
              <a:rPr lang="en-US" dirty="0">
                <a:solidFill>
                  <a:srgbClr val="C00000"/>
                </a:solidFill>
              </a:rPr>
              <a:t>glasses</a:t>
            </a:r>
            <a:r>
              <a:rPr lang="en-US" dirty="0"/>
              <a:t>).</a:t>
            </a:r>
          </a:p>
          <a:p>
            <a:r>
              <a:rPr lang="en-US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4">
                <a:extLst>
                  <a:ext uri="{FF2B5EF4-FFF2-40B4-BE49-F238E27FC236}">
                    <a16:creationId xmlns:a16="http://schemas.microsoft.com/office/drawing/2014/main" id="{9B1179B3-B712-4841-AA11-B9B634BA49C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2099" y="2456704"/>
                <a:ext cx="3730732" cy="194459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sng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Healthy Squad Goals</a:t>
                </a:r>
              </a:p>
              <a:p>
                <a:pPr marL="457200" marR="0" lvl="0" indent="-4572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2000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≤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Calories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≤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2500</a:t>
                </a:r>
              </a:p>
              <a:p>
                <a:pPr marL="457200" marR="0" lvl="0" indent="-4572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Sugar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≤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100 g</a:t>
                </a:r>
              </a:p>
              <a:p>
                <a:pPr marL="457200" marR="0" lvl="0" indent="-4572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Calcium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≥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700 mg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6" name="Content Placeholder 4">
                <a:extLst>
                  <a:ext uri="{FF2B5EF4-FFF2-40B4-BE49-F238E27FC236}">
                    <a16:creationId xmlns:a16="http://schemas.microsoft.com/office/drawing/2014/main" id="{9B1179B3-B712-4841-AA11-B9B634BA49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2456704"/>
                <a:ext cx="3730732" cy="1944591"/>
              </a:xfrm>
              <a:prstGeom prst="rect">
                <a:avLst/>
              </a:prstGeom>
              <a:blipFill>
                <a:blip r:embed="rId2"/>
                <a:stretch>
                  <a:fillRect l="-3431" t="-5016" b="-18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2619A59-A031-4743-A024-CAD57349207E}"/>
              </a:ext>
            </a:extLst>
          </p:cNvPr>
          <p:cNvGraphicFramePr>
            <a:graphicFrameLocks noGrp="1"/>
          </p:cNvGraphicFramePr>
          <p:nvPr/>
        </p:nvGraphicFramePr>
        <p:xfrm>
          <a:off x="4474806" y="2456703"/>
          <a:ext cx="7251975" cy="19445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3194">
                  <a:extLst>
                    <a:ext uri="{9D8B030D-6E8A-4147-A177-3AD203B41FA5}">
                      <a16:colId xmlns:a16="http://schemas.microsoft.com/office/drawing/2014/main" val="1419125171"/>
                    </a:ext>
                  </a:extLst>
                </a:gridCol>
                <a:gridCol w="1090863">
                  <a:extLst>
                    <a:ext uri="{9D8B030D-6E8A-4147-A177-3AD203B41FA5}">
                      <a16:colId xmlns:a16="http://schemas.microsoft.com/office/drawing/2014/main" val="2133331604"/>
                    </a:ext>
                  </a:extLst>
                </a:gridCol>
                <a:gridCol w="1291390">
                  <a:extLst>
                    <a:ext uri="{9D8B030D-6E8A-4147-A177-3AD203B41FA5}">
                      <a16:colId xmlns:a16="http://schemas.microsoft.com/office/drawing/2014/main" val="3315887434"/>
                    </a:ext>
                  </a:extLst>
                </a:gridCol>
                <a:gridCol w="1267326">
                  <a:extLst>
                    <a:ext uri="{9D8B030D-6E8A-4147-A177-3AD203B41FA5}">
                      <a16:colId xmlns:a16="http://schemas.microsoft.com/office/drawing/2014/main" val="183471038"/>
                    </a:ext>
                  </a:extLst>
                </a:gridCol>
                <a:gridCol w="1219202">
                  <a:extLst>
                    <a:ext uri="{9D8B030D-6E8A-4147-A177-3AD203B41FA5}">
                      <a16:colId xmlns:a16="http://schemas.microsoft.com/office/drawing/2014/main" val="4082008671"/>
                    </a:ext>
                  </a:extLst>
                </a:gridCol>
              </a:tblGrid>
              <a:tr h="6481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Food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Cost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Calories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Sugar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Calcium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12113569"/>
                  </a:ext>
                </a:extLst>
              </a:tr>
              <a:tr h="6481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B050"/>
                          </a:solidFill>
                        </a:rPr>
                        <a:t>Stir-fry</a:t>
                      </a:r>
                      <a:r>
                        <a:rPr lang="en-US" sz="2400" dirty="0"/>
                        <a:t> (per </a:t>
                      </a:r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bowl</a:t>
                      </a:r>
                      <a:r>
                        <a:rPr lang="en-US" sz="24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56390953"/>
                  </a:ext>
                </a:extLst>
              </a:tr>
              <a:tr h="6481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B050"/>
                          </a:solidFill>
                        </a:rPr>
                        <a:t>Boba</a:t>
                      </a:r>
                      <a:r>
                        <a:rPr lang="en-US" sz="2400" dirty="0"/>
                        <a:t> (per </a:t>
                      </a:r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glass</a:t>
                      </a:r>
                      <a:r>
                        <a:rPr lang="en-US" sz="24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9491810"/>
                  </a:ext>
                </a:extLst>
              </a:tr>
            </a:tbl>
          </a:graphicData>
        </a:graphic>
      </p:graphicFrame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1EA6416A-C2DF-4BCC-BD31-ADD072B89DD9}"/>
              </a:ext>
            </a:extLst>
          </p:cNvPr>
          <p:cNvSpPr txBox="1">
            <a:spLocks/>
          </p:cNvSpPr>
          <p:nvPr/>
        </p:nvSpPr>
        <p:spPr>
          <a:xfrm>
            <a:off x="552099" y="4995368"/>
            <a:ext cx="11022486" cy="102823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is the cheapest way to stay “healthy” with this menu?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 much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stir-fry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(ounce) and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boba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(fluid ounces) should we buy?</a:t>
            </a:r>
          </a:p>
        </p:txBody>
      </p:sp>
    </p:spTree>
    <p:extLst>
      <p:ext uri="{BB962C8B-B14F-4D97-AF65-F5344CB8AC3E}">
        <p14:creationId xmlns:p14="http://schemas.microsoft.com/office/powerpoint/2010/main" val="3126055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Programming vs Integer Programming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AE7565F-D6F0-4766-AD8B-02BB7A31A68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Linear objective with linear constraints, but now with additional</a:t>
                </a:r>
              </a:p>
              <a:p>
                <a:r>
                  <a:rPr lang="en-US" dirty="0"/>
                  <a:t>constraint that all values in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dirty="0"/>
                  <a:t> must be integers</a:t>
                </a:r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AE7565F-D6F0-4766-AD8B-02BB7A31A6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2867940" y="2755274"/>
                <a:ext cx="2586542" cy="11078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unc>
                      <m:func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min</m:t>
                            </m:r>
                          </m:e>
                          <m:lim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𝐱</m:t>
                            </m:r>
                          </m:lim>
                        </m:limLow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.</m:t>
                        </m:r>
                      </m:fName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      </m:t>
                        </m:r>
                        <m:sSup>
                          <m:sSupPr>
                            <m:ctrlP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𝐜</m:t>
                            </m:r>
                          </m:e>
                          <m: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⊤</m:t>
                            </m:r>
                          </m:sup>
                        </m:sSup>
                        <m: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𝐱</m:t>
                        </m:r>
                      </m:e>
                    </m:func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s.t.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	   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𝐴</m:t>
                    </m:r>
                    <m:r>
                      <a:rPr kumimoji="0" lang="en-US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𝐱</m:t>
                    </m:r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⪯</m:t>
                    </m:r>
                    <m:r>
                      <a:rPr kumimoji="0" lang="en-US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𝐛</m:t>
                    </m:r>
                  </m:oMath>
                </a14:m>
                <a:endPara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7940" y="2755274"/>
                <a:ext cx="2586542" cy="1107867"/>
              </a:xfrm>
              <a:prstGeom prst="rect">
                <a:avLst/>
              </a:prstGeom>
              <a:blipFill>
                <a:blip r:embed="rId3"/>
                <a:stretch>
                  <a:fillRect b="-126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750ED6B-41FE-4FC4-9269-FDB84908CBC6}"/>
              </a:ext>
            </a:extLst>
          </p:cNvPr>
          <p:cNvSpPr txBox="1">
            <a:spLocks/>
          </p:cNvSpPr>
          <p:nvPr/>
        </p:nvSpPr>
        <p:spPr>
          <a:xfrm>
            <a:off x="552099" y="4286655"/>
            <a:ext cx="10515600" cy="84202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 could also do: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Even more constrained: Binary Integer Programming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hybrid: Mixed Integer Linear Programming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0CC0D77-E607-489C-85F5-53EA4835FDBD}"/>
                  </a:ext>
                </a:extLst>
              </p:cNvPr>
              <p:cNvSpPr txBox="1"/>
              <p:nvPr/>
            </p:nvSpPr>
            <p:spPr>
              <a:xfrm>
                <a:off x="6782211" y="2755274"/>
                <a:ext cx="3092129" cy="15313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unc>
                      <m:func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min</m:t>
                            </m:r>
                          </m:e>
                          <m:lim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𝐱</m:t>
                            </m:r>
                          </m:lim>
                        </m:limLow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.</m:t>
                        </m:r>
                      </m:fName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      </m:t>
                        </m:r>
                        <m:sSup>
                          <m:sSupPr>
                            <m:ctrlP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𝐜</m:t>
                            </m:r>
                          </m:e>
                          <m: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⊤</m:t>
                            </m:r>
                          </m:sup>
                        </m:sSup>
                        <m: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𝐱</m:t>
                        </m:r>
                      </m:e>
                    </m:func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s.t.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	   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𝐴</m:t>
                    </m:r>
                    <m:r>
                      <a:rPr kumimoji="0" lang="en-US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𝐱</m:t>
                    </m:r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⪯</m:t>
                    </m:r>
                    <m:r>
                      <a:rPr kumimoji="0" lang="en-US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𝐛</m:t>
                    </m:r>
                  </m:oMath>
                </a14:m>
                <a:endPara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		</a:t>
                </a:r>
                <a14:m>
                  <m:oMath xmlns:m="http://schemas.openxmlformats.org/officeDocument/2006/math">
                    <m:r>
                      <a:rPr kumimoji="0" lang="en-US" sz="2800" b="1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𝐱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∈</m:t>
                    </m:r>
                    <m:sSup>
                      <m:sSup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ℤ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𝑁</m:t>
                        </m:r>
                      </m:sup>
                    </m:sSup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0CC0D77-E607-489C-85F5-53EA4835FD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2211" y="2755274"/>
                <a:ext cx="3092129" cy="153138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8522A10-5F2E-46A9-AC56-20962C4A3ED7}"/>
              </a:ext>
            </a:extLst>
          </p:cNvPr>
          <p:cNvSpPr txBox="1">
            <a:spLocks/>
          </p:cNvSpPr>
          <p:nvPr/>
        </p:nvSpPr>
        <p:spPr>
          <a:xfrm>
            <a:off x="552099" y="6081161"/>
            <a:ext cx="5434486" cy="58060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Notation Alert!</a:t>
            </a:r>
          </a:p>
        </p:txBody>
      </p:sp>
    </p:spTree>
    <p:extLst>
      <p:ext uri="{BB962C8B-B14F-4D97-AF65-F5344CB8AC3E}">
        <p14:creationId xmlns:p14="http://schemas.microsoft.com/office/powerpoint/2010/main" val="942073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EFF1A-3AE3-4CC3-BEDD-D01A3CF20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Integer Programming: Graphical Representation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39D2E6-0B82-4BF2-8B8B-146A0D839D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Just add a grid of integer points onto our LP representation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3AE77ED-A7AF-4343-B819-BC79D7ECD32A}"/>
                  </a:ext>
                </a:extLst>
              </p:cNvPr>
              <p:cNvSpPr txBox="1"/>
              <p:nvPr/>
            </p:nvSpPr>
            <p:spPr>
              <a:xfrm>
                <a:off x="552099" y="1897619"/>
                <a:ext cx="3092129" cy="15313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unc>
                      <m:func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min</m:t>
                            </m:r>
                          </m:e>
                          <m:lim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𝐱</m:t>
                            </m:r>
                          </m:lim>
                        </m:limLow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.</m:t>
                        </m:r>
                      </m:fName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      </m:t>
                        </m:r>
                        <m:sSup>
                          <m:sSupPr>
                            <m:ctrlP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𝐜</m:t>
                            </m:r>
                          </m:e>
                          <m: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𝑇</m:t>
                            </m:r>
                          </m:sup>
                        </m:sSup>
                        <m: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𝐱</m:t>
                        </m:r>
                      </m:e>
                    </m:func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s.t.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	   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𝐴</m:t>
                    </m:r>
                    <m:r>
                      <a:rPr kumimoji="0" lang="en-US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𝐱</m:t>
                    </m:r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⪯</m:t>
                    </m:r>
                    <m:r>
                      <a:rPr kumimoji="0" lang="en-US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𝐛</m:t>
                    </m:r>
                  </m:oMath>
                </a14:m>
                <a:endPara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		</a:t>
                </a:r>
                <a14:m>
                  <m:oMath xmlns:m="http://schemas.openxmlformats.org/officeDocument/2006/math">
                    <m:r>
                      <a:rPr kumimoji="0" lang="en-US" sz="2800" b="1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𝐱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∈</m:t>
                    </m:r>
                    <m:sSup>
                      <m:sSup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ℤ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𝑁</m:t>
                        </m:r>
                      </m:sup>
                    </m:sSup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3AE77ED-A7AF-4343-B819-BC79D7ECD3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897619"/>
                <a:ext cx="3092129" cy="153138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78592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37F973D-961D-C250-398A-56A7DF10DDD9}"/>
                  </a:ext>
                </a:extLst>
              </p:cNvPr>
              <p:cNvSpPr txBox="1"/>
              <p:nvPr/>
            </p:nvSpPr>
            <p:spPr>
              <a:xfrm>
                <a:off x="552099" y="1897619"/>
                <a:ext cx="3092129" cy="15313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unc>
                      <m:func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min</m:t>
                            </m:r>
                          </m:e>
                          <m:lim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𝐱</m:t>
                            </m:r>
                          </m:lim>
                        </m:limLow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.</m:t>
                        </m:r>
                      </m:fName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      </m:t>
                        </m:r>
                        <m:sSup>
                          <m:sSupPr>
                            <m:ctrlP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𝐜</m:t>
                            </m:r>
                          </m:e>
                          <m: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𝑇</m:t>
                            </m:r>
                          </m:sup>
                        </m:sSup>
                        <m: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𝐱</m:t>
                        </m:r>
                      </m:e>
                    </m:func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s.t.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	   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𝐴</m:t>
                    </m:r>
                    <m:r>
                      <a:rPr kumimoji="0" lang="en-US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𝐱</m:t>
                    </m:r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⪯</m:t>
                    </m:r>
                    <m:r>
                      <a:rPr kumimoji="0" lang="en-US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𝐛</m:t>
                    </m:r>
                  </m:oMath>
                </a14:m>
                <a:endPara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		</a:t>
                </a:r>
                <a14:m>
                  <m:oMath xmlns:m="http://schemas.openxmlformats.org/officeDocument/2006/math">
                    <m:r>
                      <a:rPr kumimoji="0" lang="en-US" sz="2800" b="1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𝐱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∈</m:t>
                    </m:r>
                    <m:sSup>
                      <m:sSup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ℤ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𝑁</m:t>
                        </m:r>
                      </m:sup>
                    </m:sSup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37F973D-961D-C250-398A-56A7DF10DD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897619"/>
                <a:ext cx="3092129" cy="153138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7D8C9FB3-E301-4F60-BF31-1CF5AB87F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Relaxation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F279BB-7990-4408-8C2B-EDF5596AB0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Relax IP to LP by dropping integer constraints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F6CBFC7F-2CF5-4DEC-AF1C-16EEAA93DD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17308" y="2866768"/>
            <a:ext cx="6774692" cy="3858433"/>
          </a:xfrm>
          <a:prstGeom prst="rect">
            <a:avLst/>
          </a:prstGeom>
          <a:noFill/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8382B71-958A-4234-8C8F-417C20030A9A}"/>
              </a:ext>
            </a:extLst>
          </p:cNvPr>
          <p:cNvCxnSpPr>
            <a:cxnSpLocks/>
          </p:cNvCxnSpPr>
          <p:nvPr/>
        </p:nvCxnSpPr>
        <p:spPr>
          <a:xfrm flipV="1">
            <a:off x="2155624" y="2880454"/>
            <a:ext cx="1511808" cy="436352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6C072EA-4E97-4E02-AAED-3AEDACB21D72}"/>
              </a:ext>
            </a:extLst>
          </p:cNvPr>
          <p:cNvSpPr txBox="1">
            <a:spLocks/>
          </p:cNvSpPr>
          <p:nvPr/>
        </p:nvSpPr>
        <p:spPr>
          <a:xfrm>
            <a:off x="5684108" y="2424830"/>
            <a:ext cx="6079688" cy="84612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Remember heuristics?</a:t>
            </a:r>
          </a:p>
        </p:txBody>
      </p:sp>
    </p:spTree>
    <p:extLst>
      <p:ext uri="{BB962C8B-B14F-4D97-AF65-F5344CB8AC3E}">
        <p14:creationId xmlns:p14="http://schemas.microsoft.com/office/powerpoint/2010/main" val="1552762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3C932-1B66-D921-61B6-C7B3FE427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Notation Alert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2E504A-A866-A94F-D049-1D2E7B1A6FD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 represent the objective value (total cost),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𝐜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endParaRPr lang="en-US" b="1" dirty="0"/>
              </a:p>
              <a:p>
                <a:endParaRPr lang="en-US" b="1" dirty="0"/>
              </a:p>
              <a:p>
                <a:r>
                  <a:rPr lang="en-US" dirty="0"/>
                  <a:t>Pay attention to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argmin</m:t>
                    </m:r>
                    <m:r>
                      <a:rPr lang="en-US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dirty="0"/>
                  <a:t> vs just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min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2E504A-A866-A94F-D049-1D2E7B1A6FD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704D0F4-9341-8022-0F16-E82DF82A54B7}"/>
                  </a:ext>
                </a:extLst>
              </p:cNvPr>
              <p:cNvSpPr txBox="1"/>
              <p:nvPr/>
            </p:nvSpPr>
            <p:spPr>
              <a:xfrm>
                <a:off x="1801090" y="4996357"/>
                <a:ext cx="3536802" cy="15387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unc>
                      <m:func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uncPr>
                      <m:fName>
                        <m:sSubSup>
                          <m:sSubSup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Sup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𝐼𝑃</m:t>
                            </m:r>
                          </m:sub>
                          <m: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∗</m:t>
                            </m:r>
                          </m:sup>
                        </m:sSub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limLow>
                          <m:limLowPr>
                            <m:ctrl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min</m:t>
                            </m:r>
                          </m:e>
                          <m:lim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𝐱</m:t>
                            </m:r>
                          </m:lim>
                        </m:limLow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.</m:t>
                        </m:r>
                      </m:fName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      </m:t>
                        </m:r>
                        <m:sSup>
                          <m:sSupPr>
                            <m:ctrlP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𝐜</m:t>
                            </m:r>
                          </m:e>
                          <m: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⊤</m:t>
                            </m:r>
                          </m:sup>
                        </m:sSup>
                        <m: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𝐱</m:t>
                        </m:r>
                      </m:e>
                    </m:func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          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s.t.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	   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𝐴</m:t>
                    </m:r>
                    <m:r>
                      <a:rPr kumimoji="0" lang="en-US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𝐱</m:t>
                    </m:r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⪯</m:t>
                    </m:r>
                    <m:r>
                      <a:rPr kumimoji="0" lang="en-US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𝐛</m:t>
                    </m:r>
                  </m:oMath>
                </a14:m>
                <a:endPara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	                 </a:t>
                </a:r>
                <a14:m>
                  <m:oMath xmlns:m="http://schemas.openxmlformats.org/officeDocument/2006/math">
                    <m:r>
                      <a:rPr kumimoji="0" lang="en-US" sz="2800" b="1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𝐱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∈</m:t>
                    </m:r>
                    <m:sSup>
                      <m:sSup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ℤ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𝑁</m:t>
                        </m:r>
                      </m:sup>
                    </m:sSup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704D0F4-9341-8022-0F16-E82DF82A54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1090" y="4996357"/>
                <a:ext cx="3536802" cy="153875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44E203F-CB54-CA0F-B3B3-ED3FC3540D14}"/>
                  </a:ext>
                </a:extLst>
              </p:cNvPr>
              <p:cNvSpPr txBox="1"/>
              <p:nvPr/>
            </p:nvSpPr>
            <p:spPr>
              <a:xfrm>
                <a:off x="1271671" y="2935907"/>
                <a:ext cx="3926554" cy="15988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unc>
                      <m:func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uncPr>
                      <m:fName>
                        <m:sSubSup>
                          <m:sSubSup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Sup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𝐼𝑃</m:t>
                            </m:r>
                          </m:sub>
                          <m: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∗</m:t>
                            </m:r>
                          </m:sup>
                        </m:sSub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limLow>
                          <m:limLowPr>
                            <m:ctrlPr>
                              <a:rPr kumimoji="0" lang="en-US" sz="2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arg</m:t>
                            </m:r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min</m:t>
                            </m:r>
                          </m:e>
                          <m:lim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𝐱</m:t>
                            </m:r>
                          </m:lim>
                        </m:limLow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.</m:t>
                        </m:r>
                      </m:fName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      </m:t>
                        </m:r>
                        <m:sSup>
                          <m:sSupPr>
                            <m:ctrlP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𝐜</m:t>
                            </m:r>
                          </m:e>
                          <m: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⊤</m:t>
                            </m:r>
                          </m:sup>
                        </m:sSup>
                        <m: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𝐱</m:t>
                        </m:r>
                      </m:e>
                    </m:func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             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s.t.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 	         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𝐴</m:t>
                    </m:r>
                    <m:r>
                      <a:rPr kumimoji="0" lang="en-US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𝐱</m:t>
                    </m:r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⪯</m:t>
                    </m:r>
                    <m:r>
                      <a:rPr kumimoji="0" lang="en-US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𝐛</m:t>
                    </m:r>
                  </m:oMath>
                </a14:m>
                <a:endPara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	                 </a:t>
                </a:r>
                <a14:m>
                  <m:oMath xmlns:m="http://schemas.openxmlformats.org/officeDocument/2006/math">
                    <m:r>
                      <a:rPr kumimoji="0" lang="en-US" sz="2800" b="1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     </m:t>
                    </m:r>
                    <m:r>
                      <a:rPr kumimoji="0" lang="en-US" sz="2800" b="1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𝐱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∈</m:t>
                    </m:r>
                    <m:sSup>
                      <m:sSup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ℤ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𝑁</m:t>
                        </m:r>
                      </m:sup>
                    </m:sSup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44E203F-CB54-CA0F-B3B3-ED3FC3540D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1671" y="2935907"/>
                <a:ext cx="3926554" cy="159883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A663BA5E-37E0-DB53-8B65-4D3E35E1B9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28612" y="1708792"/>
            <a:ext cx="3216336" cy="4714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7514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4B237-C5AB-4807-A052-0BCA1D426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2: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D4EB795-2159-46C8-8393-5E546802418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 dirty="0">
                    <a:solidFill>
                      <a:schemeClr val="tx1"/>
                    </a:solidFill>
                  </a:rPr>
                  <a:t>Let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𝐼𝑃</m:t>
                        </m:r>
                      </m:sub>
                      <m:sup>
                        <m:r>
                          <a:rPr lang="en-US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be the optimal objective of an </a:t>
                </a:r>
                <a:r>
                  <a:rPr lang="en-US" dirty="0">
                    <a:solidFill>
                      <a:srgbClr val="7030A0"/>
                    </a:solidFill>
                  </a:rPr>
                  <a:t>integer program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.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Let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𝐼𝑃</m:t>
                        </m:r>
                      </m:sub>
                      <m:sup>
                        <m:r>
                          <a:rPr lang="en-US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be an optimal point of an </a:t>
                </a:r>
                <a:r>
                  <a:rPr lang="en-US" dirty="0">
                    <a:solidFill>
                      <a:srgbClr val="7030A0"/>
                    </a:solidFill>
                  </a:rPr>
                  <a:t>integer program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.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Let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dirty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 dirty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𝐿𝑃</m:t>
                        </m:r>
                      </m:sub>
                      <m:sup>
                        <m:r>
                          <a:rPr lang="en-US" i="1" dirty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be the optimal objective of the </a:t>
                </a:r>
                <a:r>
                  <a:rPr lang="en-US" dirty="0">
                    <a:solidFill>
                      <a:srgbClr val="00B0F0"/>
                    </a:solidFill>
                  </a:rPr>
                  <a:t>LP-relaxed</a:t>
                </a:r>
                <a:r>
                  <a:rPr lang="en-US" dirty="0">
                    <a:solidFill>
                      <a:schemeClr val="tx1"/>
                    </a:solidFill>
                  </a:rPr>
                  <a:t> version of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.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Let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1" dirty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dirty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i="1" dirty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𝐿𝑃</m:t>
                        </m:r>
                      </m:sub>
                      <m:sup>
                        <m:r>
                          <a:rPr lang="en-US" i="1" dirty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be an optimal point of the </a:t>
                </a:r>
                <a:r>
                  <a:rPr lang="en-US" dirty="0">
                    <a:solidFill>
                      <a:srgbClr val="00B0F0"/>
                    </a:solidFill>
                  </a:rPr>
                  <a:t>LP-relaxed</a:t>
                </a:r>
                <a:r>
                  <a:rPr lang="en-US" dirty="0">
                    <a:solidFill>
                      <a:schemeClr val="tx1"/>
                    </a:solidFill>
                  </a:rPr>
                  <a:t> version of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.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Assume that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is a minimization problem.</a:t>
                </a:r>
                <a:endParaRPr lang="en-US" dirty="0"/>
              </a:p>
              <a:p>
                <a:endParaRPr lang="en-US" dirty="0"/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Which of the following are true?</a:t>
                </a:r>
              </a:p>
              <a:p>
                <a:pPr marL="514350" indent="-514350">
                  <a:buAutoNum type="alphaUcParenR"/>
                </a:pP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1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𝐼𝑃</m:t>
                        </m:r>
                      </m:sub>
                      <m:sup>
                        <m:r>
                          <a:rPr lang="en-US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b="1" i="0" dirty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0" dirty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L</m:t>
                        </m:r>
                        <m:r>
                          <m:rPr>
                            <m:sty m:val="p"/>
                          </m:rPr>
                          <a:rPr lang="en-US" i="0" dirty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P</m:t>
                        </m:r>
                      </m:sub>
                      <m:sup>
                        <m:r>
                          <a:rPr lang="en-US" i="0" dirty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514350" indent="-514350">
                  <a:buFont typeface="Wingdings" panose="05000000000000000000" pitchFamily="2" charset="2"/>
                  <a:buAutoNum type="alphaUcParenR"/>
                </a:pP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𝐼𝑃</m:t>
                        </m:r>
                      </m:sub>
                      <m:sup>
                        <m:r>
                          <a:rPr lang="en-US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  <m:sSubSup>
                      <m:sSubSupPr>
                        <m:ctrlPr>
                          <a:rPr lang="en-US" b="0" i="1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 dirty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𝐿𝑃</m:t>
                        </m:r>
                      </m:sub>
                      <m:sup>
                        <m:r>
                          <a:rPr lang="en-US" i="1" dirty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514350" indent="-514350">
                  <a:buFont typeface="Wingdings" panose="05000000000000000000" pitchFamily="2" charset="2"/>
                  <a:buAutoNum type="alphaUcParenR"/>
                </a:pP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𝐼𝑃</m:t>
                        </m:r>
                      </m:sub>
                      <m:sup>
                        <m:r>
                          <a:rPr lang="en-US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≥</m:t>
                    </m:r>
                    <m:sSubSup>
                      <m:sSubSupPr>
                        <m:ctrlPr>
                          <a:rPr lang="en-US" b="0" i="1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 dirty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𝐿𝑃</m:t>
                        </m:r>
                      </m:sub>
                      <m:sup>
                        <m:r>
                          <a:rPr lang="en-US" i="1" dirty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endParaRPr lang="en-US" dirty="0">
                  <a:solidFill>
                    <a:srgbClr val="00B0F0"/>
                  </a:solidFill>
                </a:endParaRPr>
              </a:p>
              <a:p>
                <a:endParaRPr lang="en-US" dirty="0">
                  <a:solidFill>
                    <a:srgbClr val="00B0F0"/>
                  </a:solidFill>
                </a:endParaRP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D4EB795-2159-46C8-8393-5E546802418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58" t="-4762" b="-156548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2BD0FB4-F30D-480E-85A5-BB2E733C2366}"/>
                  </a:ext>
                </a:extLst>
              </p:cNvPr>
              <p:cNvSpPr txBox="1"/>
              <p:nvPr/>
            </p:nvSpPr>
            <p:spPr>
              <a:xfrm>
                <a:off x="8168464" y="3626710"/>
                <a:ext cx="3465372" cy="15204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>
                  <a:defRPr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Sup>
                          <m:sSubSupPr>
                            <m:ctrlPr>
                              <a:rPr lang="en-US" sz="28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8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𝐼𝑃</m:t>
                            </m:r>
                          </m:sub>
                          <m:sup>
                            <m:r>
                              <a:rPr lang="en-US" sz="28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limLow>
                          <m:limLowPr>
                            <m:ctrlPr>
                              <a:rPr lang="en-US" sz="28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</m:lim>
                        </m:limLow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</m:fName>
                      <m:e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       </m:t>
                        </m:r>
                        <m:sSup>
                          <m:sSupPr>
                            <m:ctrlPr>
                              <a:rPr lang="en-US" sz="2800" b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𝐜</m:t>
                            </m:r>
                          </m:e>
                          <m:sup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n-US" sz="2800" b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func>
                  </m:oMath>
                </a14:m>
                <a:r>
                  <a:rPr lang="en-US" sz="2800" dirty="0">
                    <a:solidFill>
                      <a:prstClr val="black"/>
                    </a:solidFill>
                  </a:rPr>
                  <a:t> </a:t>
                </a:r>
              </a:p>
              <a:p>
                <a:pPr lvl="0">
                  <a:defRPr/>
                </a:pPr>
                <a:r>
                  <a:rPr lang="en-US" sz="28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</a:t>
                </a:r>
                <a:r>
                  <a:rPr lang="en-US" sz="2800" dirty="0" err="1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</a:t>
                </a:r>
                <a14:m>
                  <m:oMath xmlns:m="http://schemas.openxmlformats.org/officeDocument/2006/math">
                    <m:r>
                      <a:rPr lang="en-US" sz="28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800" b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sz="28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2800" b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𝐛</m:t>
                    </m:r>
                  </m:oMath>
                </a14:m>
                <a:endParaRPr lang="en-US" sz="2800" b="1" dirty="0">
                  <a:solidFill>
                    <a:prstClr val="black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0">
                  <a:defRPr/>
                </a:pPr>
                <a:r>
                  <a:rPr lang="en-US" sz="2800" b="1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	                 </a:t>
                </a:r>
                <a14:m>
                  <m:oMath xmlns:m="http://schemas.openxmlformats.org/officeDocument/2006/math">
                    <m:r>
                      <a:rPr lang="en-US" sz="2800" b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sz="28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ℤ</m:t>
                        </m:r>
                      </m:e>
                      <m:sup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sup>
                    </m:sSup>
                  </m:oMath>
                </a14:m>
                <a:endParaRPr lang="en-US" sz="2800" dirty="0">
                  <a:solidFill>
                    <a:srgbClr val="7030A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2BD0FB4-F30D-480E-85A5-BB2E733C23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8464" y="3626710"/>
                <a:ext cx="3465372" cy="152048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DA71FDD-A5AA-4379-B267-DDF91B7E8C2E}"/>
                  </a:ext>
                </a:extLst>
              </p:cNvPr>
              <p:cNvSpPr txBox="1"/>
              <p:nvPr/>
            </p:nvSpPr>
            <p:spPr>
              <a:xfrm>
                <a:off x="8168465" y="5426681"/>
                <a:ext cx="3576877" cy="11078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>
                  <a:defRPr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Sup>
                          <m:sSubSupPr>
                            <m:ctrlPr>
                              <a:rPr lang="en-US" sz="28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8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𝐿𝑃</m:t>
                            </m:r>
                          </m:sub>
                          <m:sup>
                            <m:r>
                              <a:rPr lang="en-US" sz="28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limLow>
                          <m:limLowPr>
                            <m:ctrlPr>
                              <a:rPr lang="en-US" sz="28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800" b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</m:lim>
                        </m:limLow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</m:fName>
                      <m:e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       </m:t>
                        </m:r>
                        <m:sSup>
                          <m:sSupPr>
                            <m:ctrlPr>
                              <a:rPr lang="en-US" sz="2800" b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𝐜</m:t>
                            </m:r>
                          </m:e>
                          <m:sup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n-US" sz="2800" b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func>
                  </m:oMath>
                </a14:m>
                <a:r>
                  <a:rPr lang="en-US" sz="2800" dirty="0">
                    <a:solidFill>
                      <a:prstClr val="black"/>
                    </a:solidFill>
                  </a:rPr>
                  <a:t> </a:t>
                </a:r>
              </a:p>
              <a:p>
                <a:pPr lvl="0">
                  <a:defRPr/>
                </a:pPr>
                <a:r>
                  <a:rPr lang="en-US" sz="28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</a:t>
                </a:r>
                <a:r>
                  <a:rPr lang="en-US" sz="2800" dirty="0" err="1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28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	    </a:t>
                </a:r>
                <a14:m>
                  <m:oMath xmlns:m="http://schemas.openxmlformats.org/officeDocument/2006/math">
                    <m:r>
                      <a:rPr lang="en-US" sz="28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2800" b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sz="28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2800" b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𝐛</m:t>
                    </m:r>
                  </m:oMath>
                </a14:m>
                <a:endParaRPr lang="en-US" sz="2800" b="1" dirty="0">
                  <a:solidFill>
                    <a:prstClr val="black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DA71FDD-A5AA-4379-B267-DDF91B7E8C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8465" y="5426681"/>
                <a:ext cx="3576877" cy="1107867"/>
              </a:xfrm>
              <a:prstGeom prst="rect">
                <a:avLst/>
              </a:prstGeom>
              <a:blipFill>
                <a:blip r:embed="rId4"/>
                <a:stretch>
                  <a:fillRect b="-126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67565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4B237-C5AB-4807-A052-0BCA1D426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3: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4EB795-2159-46C8-8393-5E54680241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True/False: It is sufficient to consider the integer points around the corresponding LP solution?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8986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5409A4-BCE3-CE77-5EF1-82430C8CC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15FC6-8B8A-1C41-E464-7054DF811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an IP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3E50186-A917-8EE0-081E-DF602A3DCF9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994943"/>
                <a:ext cx="10634244" cy="4825994"/>
              </a:xfrm>
            </p:spPr>
            <p:txBody>
              <a:bodyPr/>
              <a:lstStyle/>
              <a:p>
                <a:r>
                  <a:rPr lang="en-US" dirty="0"/>
                  <a:t>Branch and Bound algorithm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Core steps: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Use LP solver to find</a:t>
                </a:r>
                <a:r>
                  <a:rPr lang="en-US" sz="28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b="1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1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sz="28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  <m:sup>
                        <m: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⋆</m:t>
                        </m:r>
                      </m:sup>
                    </m:sSubSup>
                  </m:oMath>
                </a14:m>
                <a:endParaRPr lang="en-US" sz="2800" b="0" dirty="0">
                  <a:solidFill>
                    <a:schemeClr val="tx1"/>
                  </a:solidFill>
                </a:endParaRPr>
              </a:p>
              <a:p>
                <a:r>
                  <a:rPr lang="en-US" sz="2800" dirty="0"/>
                  <a:t>If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b="1" i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𝐿𝑃</m:t>
                        </m:r>
                      </m:sub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⋆</m:t>
                        </m:r>
                      </m:sup>
                    </m:sSubSup>
                  </m:oMath>
                </a14:m>
                <a:r>
                  <a:rPr lang="en-US" sz="2800" dirty="0"/>
                  <a:t> is all integer valued, </a:t>
                </a:r>
              </a:p>
              <a:p>
                <a:r>
                  <a:rPr lang="en-US" dirty="0"/>
                  <a:t>	</a:t>
                </a:r>
                <a:r>
                  <a:rPr lang="en-US" sz="2800" dirty="0"/>
                  <a:t>return solution</a:t>
                </a:r>
              </a:p>
              <a:p>
                <a:r>
                  <a:rPr lang="en-US" sz="2800" dirty="0">
                    <a:solidFill>
                      <a:srgbClr val="0070C0"/>
                    </a:solidFill>
                  </a:rPr>
                  <a:t>Otherwise:</a:t>
                </a:r>
              </a:p>
              <a:p>
                <a:r>
                  <a:rPr lang="en-US" sz="2800" dirty="0">
                    <a:solidFill>
                      <a:schemeClr val="tx1"/>
                    </a:solidFill>
                  </a:rPr>
                  <a:t>Create two branches</a:t>
                </a:r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/>
                  <a:t>	</a:t>
                </a:r>
                <a:r>
                  <a:rPr lang="en-US" i="1" dirty="0"/>
                  <a:t>Left branch</a:t>
                </a:r>
                <a:r>
                  <a:rPr lang="en-US" dirty="0"/>
                  <a:t>: Added constraint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𝑓𝑙𝑜𝑜𝑟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endParaRPr lang="en-US" b="0" dirty="0"/>
              </a:p>
              <a:p>
                <a:r>
                  <a:rPr lang="en-US" dirty="0"/>
                  <a:t>	</a:t>
                </a:r>
                <a:r>
                  <a:rPr lang="en-US" i="1" dirty="0"/>
                  <a:t>Right branch</a:t>
                </a:r>
                <a:r>
                  <a:rPr lang="en-US" dirty="0"/>
                  <a:t>: Added constraint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𝑐𝑒𝑖𝑙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3E50186-A917-8EE0-081E-DF602A3DCF9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994943"/>
                <a:ext cx="10634244" cy="4825994"/>
              </a:xfrm>
              <a:blipFill>
                <a:blip r:embed="rId2"/>
                <a:stretch>
                  <a:fillRect l="-1204" t="-2020" b="-87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0" name="Group 49">
            <a:extLst>
              <a:ext uri="{FF2B5EF4-FFF2-40B4-BE49-F238E27FC236}">
                <a16:creationId xmlns:a16="http://schemas.microsoft.com/office/drawing/2014/main" id="{E17B5436-639B-1E3B-0489-9EFED602DBEF}"/>
              </a:ext>
            </a:extLst>
          </p:cNvPr>
          <p:cNvGrpSpPr/>
          <p:nvPr/>
        </p:nvGrpSpPr>
        <p:grpSpPr>
          <a:xfrm>
            <a:off x="7100981" y="646451"/>
            <a:ext cx="2474844" cy="456326"/>
            <a:chOff x="9274961" y="471054"/>
            <a:chExt cx="2474844" cy="456326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B8E47F3-3386-8AE9-4B11-7AE787069981}"/>
                </a:ext>
              </a:extLst>
            </p:cNvPr>
            <p:cNvCxnSpPr>
              <a:cxnSpLocks/>
            </p:cNvCxnSpPr>
            <p:nvPr/>
          </p:nvCxnSpPr>
          <p:spPr>
            <a:xfrm>
              <a:off x="10314621" y="471054"/>
              <a:ext cx="0" cy="438127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4DF6D3C-20D2-863B-10F4-4D9A2F9E1993}"/>
                </a:ext>
              </a:extLst>
            </p:cNvPr>
            <p:cNvCxnSpPr>
              <a:cxnSpLocks/>
            </p:cNvCxnSpPr>
            <p:nvPr/>
          </p:nvCxnSpPr>
          <p:spPr>
            <a:xfrm>
              <a:off x="10911695" y="471054"/>
              <a:ext cx="0" cy="438127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6282CC7-4D6F-CEDF-3286-A461AE4E8C2F}"/>
                </a:ext>
              </a:extLst>
            </p:cNvPr>
            <p:cNvCxnSpPr>
              <a:cxnSpLocks/>
            </p:cNvCxnSpPr>
            <p:nvPr/>
          </p:nvCxnSpPr>
          <p:spPr>
            <a:xfrm>
              <a:off x="9274961" y="706488"/>
              <a:ext cx="2474844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89DDEE-820D-B800-7E93-B3E0FD870DCB}"/>
                </a:ext>
              </a:extLst>
            </p:cNvPr>
            <p:cNvCxnSpPr>
              <a:cxnSpLocks/>
            </p:cNvCxnSpPr>
            <p:nvPr/>
          </p:nvCxnSpPr>
          <p:spPr>
            <a:xfrm>
              <a:off x="9665356" y="471054"/>
              <a:ext cx="0" cy="438127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57D93D3-D9BD-924C-E9A0-08B95BD78A18}"/>
                </a:ext>
              </a:extLst>
            </p:cNvPr>
            <p:cNvCxnSpPr>
              <a:cxnSpLocks/>
            </p:cNvCxnSpPr>
            <p:nvPr/>
          </p:nvCxnSpPr>
          <p:spPr>
            <a:xfrm>
              <a:off x="11546348" y="471054"/>
              <a:ext cx="0" cy="456326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725F57FC-2349-C69B-FE7B-479E58F7E9D9}"/>
              </a:ext>
            </a:extLst>
          </p:cNvPr>
          <p:cNvSpPr txBox="1"/>
          <p:nvPr/>
        </p:nvSpPr>
        <p:spPr>
          <a:xfrm>
            <a:off x="7279936" y="27532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16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FE2D24A-5BCC-4C4D-65B6-FBB3D4C933B5}"/>
              </a:ext>
            </a:extLst>
          </p:cNvPr>
          <p:cNvSpPr txBox="1"/>
          <p:nvPr/>
        </p:nvSpPr>
        <p:spPr>
          <a:xfrm>
            <a:off x="7931288" y="27532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17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311FBF8-71E8-EBF4-15B2-617EAFB5E7C0}"/>
              </a:ext>
            </a:extLst>
          </p:cNvPr>
          <p:cNvSpPr txBox="1"/>
          <p:nvPr/>
        </p:nvSpPr>
        <p:spPr>
          <a:xfrm>
            <a:off x="8573203" y="27532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18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EEE3119-7793-9E00-D633-F9D9B79B5194}"/>
              </a:ext>
            </a:extLst>
          </p:cNvPr>
          <p:cNvSpPr txBox="1"/>
          <p:nvPr/>
        </p:nvSpPr>
        <p:spPr>
          <a:xfrm>
            <a:off x="9224555" y="27532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19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19C58C6-E564-0B13-A063-692599A9D29E}"/>
              </a:ext>
            </a:extLst>
          </p:cNvPr>
          <p:cNvSpPr txBox="1"/>
          <p:nvPr/>
        </p:nvSpPr>
        <p:spPr>
          <a:xfrm>
            <a:off x="6746381" y="69721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C666E33D-74B2-1EC7-9CAA-FC8E4CA95F80}"/>
              </a:ext>
            </a:extLst>
          </p:cNvPr>
          <p:cNvSpPr/>
          <p:nvPr/>
        </p:nvSpPr>
        <p:spPr>
          <a:xfrm>
            <a:off x="8372547" y="812798"/>
            <a:ext cx="134214" cy="132375"/>
          </a:xfrm>
          <a:prstGeom prst="ellipse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6B018C8-6A1C-B234-AF74-A5A3F77093E8}"/>
              </a:ext>
            </a:extLst>
          </p:cNvPr>
          <p:cNvGrpSpPr/>
          <p:nvPr/>
        </p:nvGrpSpPr>
        <p:grpSpPr>
          <a:xfrm>
            <a:off x="4888688" y="2601547"/>
            <a:ext cx="2896878" cy="827453"/>
            <a:chOff x="4888688" y="2601547"/>
            <a:chExt cx="2896878" cy="827453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D2D325E9-EF13-A98D-C4BE-D1494AAD1D85}"/>
                </a:ext>
              </a:extLst>
            </p:cNvPr>
            <p:cNvGrpSpPr/>
            <p:nvPr/>
          </p:nvGrpSpPr>
          <p:grpSpPr>
            <a:xfrm>
              <a:off x="5243288" y="2972674"/>
              <a:ext cx="2474844" cy="456326"/>
              <a:chOff x="9274961" y="471054"/>
              <a:chExt cx="2474844" cy="456326"/>
            </a:xfrm>
          </p:grpSpPr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D1468405-E080-721F-6FC2-48F7CCDC9AE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314621" y="471054"/>
                <a:ext cx="0" cy="438127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5EBB3701-971A-BD41-468B-BF115215740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911695" y="471054"/>
                <a:ext cx="0" cy="438127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8648ADE5-BAF7-3343-9895-A71E389EBE2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274961" y="706488"/>
                <a:ext cx="2474844" cy="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58E7F947-FB3C-F8FC-9F72-7BB34C35714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665356" y="471054"/>
                <a:ext cx="0" cy="438127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1CAC6E2A-C121-2403-7DD3-73CD015842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546348" y="471054"/>
                <a:ext cx="0" cy="456326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E9F2BB3-78AB-986D-4EB0-95A6BC8057FD}"/>
                </a:ext>
              </a:extLst>
            </p:cNvPr>
            <p:cNvSpPr txBox="1"/>
            <p:nvPr/>
          </p:nvSpPr>
          <p:spPr>
            <a:xfrm>
              <a:off x="5422243" y="2601547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16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E021CF3-1F97-9FCA-69A9-88283283185B}"/>
                </a:ext>
              </a:extLst>
            </p:cNvPr>
            <p:cNvSpPr txBox="1"/>
            <p:nvPr/>
          </p:nvSpPr>
          <p:spPr>
            <a:xfrm>
              <a:off x="6073595" y="2601547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17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303FA43-D5CD-25E3-6668-0C0B2AF18383}"/>
                </a:ext>
              </a:extLst>
            </p:cNvPr>
            <p:cNvSpPr txBox="1"/>
            <p:nvPr/>
          </p:nvSpPr>
          <p:spPr>
            <a:xfrm>
              <a:off x="6715510" y="2601547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dirty="0">
                  <a:solidFill>
                    <a:prstClr val="black"/>
                  </a:solidFill>
                  <a:latin typeface="Calibri" panose="020F0502020204030204"/>
                </a:rPr>
                <a:t>18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EEDD770-F4FD-7E4C-1E80-AB6597EC8E44}"/>
                </a:ext>
              </a:extLst>
            </p:cNvPr>
            <p:cNvSpPr txBox="1"/>
            <p:nvPr/>
          </p:nvSpPr>
          <p:spPr>
            <a:xfrm>
              <a:off x="7366862" y="2601547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19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6FE1385-957F-1800-4E39-2F0B9A376175}"/>
                </a:ext>
              </a:extLst>
            </p:cNvPr>
            <p:cNvSpPr txBox="1"/>
            <p:nvPr/>
          </p:nvSpPr>
          <p:spPr>
            <a:xfrm>
              <a:off x="4888688" y="302344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A5FE098F-3771-AE22-D4D0-B6927A652D37}"/>
                </a:ext>
              </a:extLst>
            </p:cNvPr>
            <p:cNvSpPr/>
            <p:nvPr/>
          </p:nvSpPr>
          <p:spPr>
            <a:xfrm>
              <a:off x="6514854" y="3139021"/>
              <a:ext cx="134214" cy="132375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D37D3B4-C660-0127-3052-CDCAE9CB2BAD}"/>
              </a:ext>
            </a:extLst>
          </p:cNvPr>
          <p:cNvGrpSpPr/>
          <p:nvPr/>
        </p:nvGrpSpPr>
        <p:grpSpPr>
          <a:xfrm>
            <a:off x="8756167" y="2623086"/>
            <a:ext cx="2896878" cy="827453"/>
            <a:chOff x="8756167" y="2623086"/>
            <a:chExt cx="2896878" cy="827453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58F7655F-205B-ACE7-760C-D0D6D1850328}"/>
                </a:ext>
              </a:extLst>
            </p:cNvPr>
            <p:cNvGrpSpPr/>
            <p:nvPr/>
          </p:nvGrpSpPr>
          <p:grpSpPr>
            <a:xfrm>
              <a:off x="9110767" y="2994213"/>
              <a:ext cx="2474844" cy="456326"/>
              <a:chOff x="9274961" y="471054"/>
              <a:chExt cx="2474844" cy="456326"/>
            </a:xfrm>
          </p:grpSpPr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E8EA0726-D802-7691-7EFC-66D5939501E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314621" y="471054"/>
                <a:ext cx="0" cy="438127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92BD96BC-1D55-2483-FA3B-1B280E2BB7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911695" y="471054"/>
                <a:ext cx="0" cy="438127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AB854F86-FA98-1FE1-B7E8-2FECC5BFFB8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274961" y="706488"/>
                <a:ext cx="2474844" cy="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ABA3EEB8-9BF8-AE64-0D5E-F1AD7C2FD8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665356" y="471054"/>
                <a:ext cx="0" cy="438127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93694CDF-AB65-A0A4-97A4-EEB4EEC24DC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546348" y="471054"/>
                <a:ext cx="0" cy="456326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C3D6D70-9FB1-66C5-59A2-5B19F9F47BBE}"/>
                </a:ext>
              </a:extLst>
            </p:cNvPr>
            <p:cNvSpPr txBox="1"/>
            <p:nvPr/>
          </p:nvSpPr>
          <p:spPr>
            <a:xfrm>
              <a:off x="9289722" y="2623086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16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D9E0082-8BC2-B149-B3AA-1A811218C125}"/>
                </a:ext>
              </a:extLst>
            </p:cNvPr>
            <p:cNvSpPr txBox="1"/>
            <p:nvPr/>
          </p:nvSpPr>
          <p:spPr>
            <a:xfrm>
              <a:off x="9941074" y="2623086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17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E356F48-4FDC-4EB4-21AE-341CF1DE05FA}"/>
                </a:ext>
              </a:extLst>
            </p:cNvPr>
            <p:cNvSpPr txBox="1"/>
            <p:nvPr/>
          </p:nvSpPr>
          <p:spPr>
            <a:xfrm>
              <a:off x="10582989" y="2623086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dirty="0">
                  <a:solidFill>
                    <a:prstClr val="black"/>
                  </a:solidFill>
                  <a:latin typeface="Calibri" panose="020F0502020204030204"/>
                </a:rPr>
                <a:t>18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DF8385E-0429-9D2A-9253-A956BBB05ABC}"/>
                </a:ext>
              </a:extLst>
            </p:cNvPr>
            <p:cNvSpPr txBox="1"/>
            <p:nvPr/>
          </p:nvSpPr>
          <p:spPr>
            <a:xfrm>
              <a:off x="11234341" y="2623086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19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C8028FA-909A-D6DE-40F0-ED2C3567F5FB}"/>
                </a:ext>
              </a:extLst>
            </p:cNvPr>
            <p:cNvSpPr txBox="1"/>
            <p:nvPr/>
          </p:nvSpPr>
          <p:spPr>
            <a:xfrm>
              <a:off x="8756167" y="3044981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EAF84B67-72F2-01A7-674A-0A6C05420654}"/>
                </a:ext>
              </a:extLst>
            </p:cNvPr>
            <p:cNvSpPr/>
            <p:nvPr/>
          </p:nvSpPr>
          <p:spPr>
            <a:xfrm>
              <a:off x="10382333" y="3160560"/>
              <a:ext cx="134214" cy="132375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63046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53FC5-9840-43E9-87F1-1E538270F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an IP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BC5E82C-355D-4330-8CFE-7B05BD3D2FE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994943"/>
                <a:ext cx="10634244" cy="4825994"/>
              </a:xfrm>
            </p:spPr>
            <p:txBody>
              <a:bodyPr/>
              <a:lstStyle/>
              <a:p>
                <a:r>
                  <a:rPr lang="en-US" dirty="0"/>
                  <a:t>Branch and Bound algorithm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800" dirty="0">
                    <a:solidFill>
                      <a:schemeClr val="tx1"/>
                    </a:solidFill>
                  </a:rPr>
                  <a:t>Push LP solution of problem into priority queue,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	</a:t>
                </a:r>
                <a:r>
                  <a:rPr lang="en-US" sz="2800" dirty="0">
                    <a:solidFill>
                      <a:srgbClr val="7030A0"/>
                    </a:solidFill>
                  </a:rPr>
                  <a:t>ordered by objective value of LP solution</a:t>
                </a:r>
              </a:p>
              <a:p>
                <a:pPr marL="514350" indent="-514350">
                  <a:buFont typeface="+mj-lt"/>
                  <a:buAutoNum type="arabicPeriod" startAt="2"/>
                </a:pPr>
                <a:r>
                  <a:rPr lang="en-US" dirty="0">
                    <a:solidFill>
                      <a:schemeClr val="tx1"/>
                    </a:solidFill>
                  </a:rPr>
                  <a:t>Repeat:</a:t>
                </a:r>
              </a:p>
              <a:p>
                <a:pPr marL="917575" lvl="2" indent="-457200"/>
                <a:r>
                  <a:rPr lang="en-US" sz="2800" dirty="0"/>
                  <a:t>If queue is empty, return IP is infeasible</a:t>
                </a:r>
              </a:p>
              <a:p>
                <a:pPr marL="917575" lvl="2" indent="-457200"/>
                <a:r>
                  <a:rPr lang="en-US" sz="2800" dirty="0"/>
                  <a:t>Pop candidate solution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b="1" i="0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1" i="0" dirty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sz="2800" i="1" dirty="0" smtClean="0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  <m:sup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⋆</m:t>
                        </m:r>
                      </m:sup>
                    </m:sSubSup>
                  </m:oMath>
                </a14:m>
                <a:r>
                  <a:rPr lang="en-US" sz="2800" dirty="0"/>
                  <a:t> from priority queue ()</a:t>
                </a:r>
              </a:p>
              <a:p>
                <a:pPr marL="917575" lvl="2" indent="-457200"/>
                <a:r>
                  <a:rPr lang="en-US" sz="2800" dirty="0"/>
                  <a:t>If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b="1" i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𝐿𝑃</m:t>
                        </m:r>
                      </m:sub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⋆</m:t>
                        </m:r>
                      </m:sup>
                    </m:sSubSup>
                  </m:oMath>
                </a14:m>
                <a:r>
                  <a:rPr lang="en-US" sz="2800" dirty="0"/>
                  <a:t> is all integer valued, we are done; return solution</a:t>
                </a:r>
              </a:p>
              <a:p>
                <a:pPr marL="917575" lvl="2" indent="-457200"/>
                <a:r>
                  <a:rPr lang="en-US" sz="2800" dirty="0"/>
                  <a:t>Otherwise, select a coordinate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800" dirty="0"/>
                  <a:t> that is not integer valued, and add two additional LPs to the priority queue: </a:t>
                </a:r>
                <a:endParaRPr lang="en-US" dirty="0"/>
              </a:p>
              <a:p>
                <a:r>
                  <a:rPr lang="en-US" dirty="0"/>
                  <a:t>		</a:t>
                </a:r>
                <a:r>
                  <a:rPr lang="en-US" i="1" dirty="0"/>
                  <a:t>Left branch</a:t>
                </a:r>
                <a:r>
                  <a:rPr lang="en-US" dirty="0"/>
                  <a:t>: Added constraint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𝑓𝑙𝑜𝑜𝑟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endParaRPr lang="en-US" b="0" dirty="0"/>
              </a:p>
              <a:p>
                <a:r>
                  <a:rPr lang="en-US" dirty="0"/>
                  <a:t>		</a:t>
                </a:r>
                <a:r>
                  <a:rPr lang="en-US" i="1" dirty="0"/>
                  <a:t>Right branch</a:t>
                </a:r>
                <a:r>
                  <a:rPr lang="en-US" dirty="0"/>
                  <a:t>: Added constraint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𝑐𝑒𝑖𝑙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:r>
                  <a:rPr lang="en-US" sz="2800" dirty="0">
                    <a:solidFill>
                      <a:srgbClr val="7030A0"/>
                    </a:solidFill>
                  </a:rPr>
                  <a:t>Note: Only add LPs to the queue if they are feasible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BC5E82C-355D-4330-8CFE-7B05BD3D2FE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994943"/>
                <a:ext cx="10634244" cy="4825994"/>
              </a:xfrm>
              <a:blipFill>
                <a:blip r:embed="rId2"/>
                <a:stretch>
                  <a:fillRect l="-1204" t="-2020" b="-219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442379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98ABDE-25C0-F626-6832-B5FBAC981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CEEAD-9584-1C9C-FC7E-52F29E2F6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Branch and Bound Example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D531F416-BEEE-0B9A-CCE7-C4450C07B9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6647" y="1521387"/>
            <a:ext cx="5061772" cy="50874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D7A3968C-274B-67AC-0848-4A2733160797}"/>
                  </a:ext>
                </a:extLst>
              </p:cNvPr>
              <p:cNvSpPr/>
              <p:nvPr/>
            </p:nvSpPr>
            <p:spPr>
              <a:xfrm>
                <a:off x="2141034" y="1750741"/>
                <a:ext cx="2609386" cy="1036826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kumimoji="0" lang="en-US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𝐱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⋆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d>
                        <m:d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17.5,5</m:t>
                          </m:r>
                        </m:e>
                      </m:d>
                    </m:oMath>
                  </m:oMathPara>
                </a14:m>
                <a:endParaRPr kumimoji="0" 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⋆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=20.5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CE42BC3-9F54-AD44-A012-A0F7439857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1034" y="1750741"/>
                <a:ext cx="2609386" cy="103682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FE419D26-EE27-205A-C22B-F6F69B8B6910}"/>
                  </a:ext>
                </a:extLst>
              </p:cNvPr>
              <p:cNvSpPr txBox="1"/>
              <p:nvPr/>
            </p:nvSpPr>
            <p:spPr>
              <a:xfrm>
                <a:off x="405698" y="4943863"/>
                <a:ext cx="5690302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Priority Queue:</a:t>
                </a:r>
              </a:p>
              <a:p>
                <a:pPr marL="514350" marR="0" lvl="0" indent="-5143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2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𝐱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⋆</m:t>
                        </m:r>
                      </m:sup>
                    </m:sSup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17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.5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5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 </m:t>
                    </m:r>
                    <m:sSup>
                      <m:sSup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⋆</m:t>
                        </m:r>
                      </m:sup>
                    </m:sSup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=20.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5</m:t>
                    </m:r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047289A2-C77F-1F46-ABCB-389968C282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698" y="4943863"/>
                <a:ext cx="5690302" cy="954107"/>
              </a:xfrm>
              <a:prstGeom prst="rect">
                <a:avLst/>
              </a:prstGeom>
              <a:blipFill>
                <a:blip r:embed="rId4"/>
                <a:stretch>
                  <a:fillRect l="-2251" t="-5732" b="-178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D3351147-1564-35BC-AA0B-C287DD6182ED}"/>
              </a:ext>
            </a:extLst>
          </p:cNvPr>
          <p:cNvCxnSpPr>
            <a:cxnSpLocks/>
          </p:cNvCxnSpPr>
          <p:nvPr/>
        </p:nvCxnSpPr>
        <p:spPr>
          <a:xfrm flipH="1">
            <a:off x="1710391" y="2787567"/>
            <a:ext cx="1735336" cy="766712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A10E875D-0101-62D1-CA42-8B886C61BC12}"/>
              </a:ext>
            </a:extLst>
          </p:cNvPr>
          <p:cNvCxnSpPr>
            <a:cxnSpLocks/>
          </p:cNvCxnSpPr>
          <p:nvPr/>
        </p:nvCxnSpPr>
        <p:spPr>
          <a:xfrm>
            <a:off x="3445727" y="2787567"/>
            <a:ext cx="1634632" cy="766712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318292B5-9066-B64F-3D9B-A99CF20D1CA1}"/>
                  </a:ext>
                </a:extLst>
              </p:cNvPr>
              <p:cNvSpPr txBox="1"/>
              <p:nvPr/>
            </p:nvSpPr>
            <p:spPr>
              <a:xfrm>
                <a:off x="1157428" y="2907747"/>
                <a:ext cx="129118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≤17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66D81815-A1C2-EA4A-ACCB-28FB80427F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428" y="2907747"/>
                <a:ext cx="1291187" cy="461665"/>
              </a:xfrm>
              <a:prstGeom prst="rect">
                <a:avLst/>
              </a:prstGeom>
              <a:blipFill>
                <a:blip r:embed="rId6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16AF36CC-CC0A-4F42-EE93-4B320605C4AE}"/>
                  </a:ext>
                </a:extLst>
              </p:cNvPr>
              <p:cNvSpPr txBox="1"/>
              <p:nvPr/>
            </p:nvSpPr>
            <p:spPr>
              <a:xfrm>
                <a:off x="4442839" y="2906637"/>
                <a:ext cx="129118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≥18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371427F8-0F06-E14E-BDA7-76D7DFA380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2839" y="2906637"/>
                <a:ext cx="1291187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4">
                <a:extLst>
                  <a:ext uri="{FF2B5EF4-FFF2-40B4-BE49-F238E27FC236}">
                    <a16:creationId xmlns:a16="http://schemas.microsoft.com/office/drawing/2014/main" id="{CF92D413-DB85-5234-491E-F4CBEC3FA6A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70591" y="4997159"/>
                <a:ext cx="2413884" cy="483342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𝒄</m:t>
                      </m:r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p>
                        <m:sSup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1, 0.6</m:t>
                              </m:r>
                            </m:e>
                          </m:d>
                        </m:e>
                        <m:sup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Content Placeholder 4">
                <a:extLst>
                  <a:ext uri="{FF2B5EF4-FFF2-40B4-BE49-F238E27FC236}">
                    <a16:creationId xmlns:a16="http://schemas.microsoft.com/office/drawing/2014/main" id="{C71CA867-486A-4D4D-AC0B-3949A1B528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0591" y="4997159"/>
                <a:ext cx="2413884" cy="48334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80788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5" grpId="0"/>
      <p:bldP spid="50" grpId="0"/>
      <p:bldP spid="5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53FC5-9840-43E9-87F1-1E538270F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Branch and Bound Example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CD60DD07-5F23-A54D-AFAB-F0B4DBBA7D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6647" y="1521387"/>
            <a:ext cx="5061772" cy="50874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CE42BC3-9F54-AD44-A012-A0F7439857AF}"/>
                  </a:ext>
                </a:extLst>
              </p:cNvPr>
              <p:cNvSpPr/>
              <p:nvPr/>
            </p:nvSpPr>
            <p:spPr>
              <a:xfrm>
                <a:off x="2141034" y="1750741"/>
                <a:ext cx="2609386" cy="1036826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kumimoji="0" lang="en-US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𝐱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⋆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d>
                        <m:d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17.5,5</m:t>
                          </m:r>
                        </m:e>
                      </m:d>
                    </m:oMath>
                  </m:oMathPara>
                </a14:m>
                <a:endParaRPr kumimoji="0" 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⋆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=20.5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CE42BC3-9F54-AD44-A012-A0F7439857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1034" y="1750741"/>
                <a:ext cx="2609386" cy="103682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047289A2-C77F-1F46-ABCB-389968C282FC}"/>
                  </a:ext>
                </a:extLst>
              </p:cNvPr>
              <p:cNvSpPr txBox="1"/>
              <p:nvPr/>
            </p:nvSpPr>
            <p:spPr>
              <a:xfrm>
                <a:off x="405698" y="4943863"/>
                <a:ext cx="5690302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Priority Queue:</a:t>
                </a:r>
              </a:p>
              <a:p>
                <a:pPr marL="514350" marR="0" lvl="0" indent="-5143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2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𝐱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⋆</m:t>
                        </m:r>
                      </m:sup>
                    </m:sSup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17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.5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5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 </m:t>
                    </m:r>
                    <m:sSup>
                      <m:sSup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⋆</m:t>
                        </m:r>
                      </m:sup>
                    </m:sSup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=20.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5</m:t>
                    </m:r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047289A2-C77F-1F46-ABCB-389968C282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698" y="4943863"/>
                <a:ext cx="5690302" cy="954107"/>
              </a:xfrm>
              <a:prstGeom prst="rect">
                <a:avLst/>
              </a:prstGeom>
              <a:blipFill>
                <a:blip r:embed="rId4"/>
                <a:stretch>
                  <a:fillRect l="-2251" t="-5732" b="-178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9C304B1C-E084-494E-B89C-10374ED9708A}"/>
              </a:ext>
            </a:extLst>
          </p:cNvPr>
          <p:cNvCxnSpPr>
            <a:cxnSpLocks/>
          </p:cNvCxnSpPr>
          <p:nvPr/>
        </p:nvCxnSpPr>
        <p:spPr>
          <a:xfrm flipH="1">
            <a:off x="1710391" y="2787567"/>
            <a:ext cx="1735336" cy="766712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AB3328BE-77C6-9247-8F66-338B93B17895}"/>
              </a:ext>
            </a:extLst>
          </p:cNvPr>
          <p:cNvCxnSpPr>
            <a:cxnSpLocks/>
          </p:cNvCxnSpPr>
          <p:nvPr/>
        </p:nvCxnSpPr>
        <p:spPr>
          <a:xfrm>
            <a:off x="3445727" y="2787567"/>
            <a:ext cx="1634632" cy="766712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66D81815-A1C2-EA4A-ACCB-28FB80427F5D}"/>
                  </a:ext>
                </a:extLst>
              </p:cNvPr>
              <p:cNvSpPr txBox="1"/>
              <p:nvPr/>
            </p:nvSpPr>
            <p:spPr>
              <a:xfrm>
                <a:off x="1157428" y="2907747"/>
                <a:ext cx="129118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≤17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66D81815-A1C2-EA4A-ACCB-28FB80427F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428" y="2907747"/>
                <a:ext cx="1291187" cy="461665"/>
              </a:xfrm>
              <a:prstGeom prst="rect">
                <a:avLst/>
              </a:prstGeom>
              <a:blipFill>
                <a:blip r:embed="rId6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371427F8-0F06-E14E-BDA7-76D7DFA380CE}"/>
                  </a:ext>
                </a:extLst>
              </p:cNvPr>
              <p:cNvSpPr txBox="1"/>
              <p:nvPr/>
            </p:nvSpPr>
            <p:spPr>
              <a:xfrm>
                <a:off x="4442839" y="2906637"/>
                <a:ext cx="129118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≥18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371427F8-0F06-E14E-BDA7-76D7DFA380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2839" y="2906637"/>
                <a:ext cx="1291187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4">
                <a:extLst>
                  <a:ext uri="{FF2B5EF4-FFF2-40B4-BE49-F238E27FC236}">
                    <a16:creationId xmlns:a16="http://schemas.microsoft.com/office/drawing/2014/main" id="{C71CA867-486A-4D4D-AC0B-3949A1B5281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70591" y="4997159"/>
                <a:ext cx="2413884" cy="483342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𝒄</m:t>
                      </m:r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p>
                        <m:sSup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1, 0.6</m:t>
                              </m:r>
                            </m:e>
                          </m:d>
                        </m:e>
                        <m:sup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Content Placeholder 4">
                <a:extLst>
                  <a:ext uri="{FF2B5EF4-FFF2-40B4-BE49-F238E27FC236}">
                    <a16:creationId xmlns:a16="http://schemas.microsoft.com/office/drawing/2014/main" id="{C71CA867-486A-4D4D-AC0B-3949A1B528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0591" y="4997159"/>
                <a:ext cx="2413884" cy="48334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98918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5" grpId="0"/>
      <p:bldP spid="50" grpId="0"/>
      <p:bldP spid="5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53FC5-9840-43E9-87F1-1E538270F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Branch and Bound Example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8C09BFD-686D-4D25-85C2-9273AB0DC765}"/>
              </a:ext>
            </a:extLst>
          </p:cNvPr>
          <p:cNvGrpSpPr/>
          <p:nvPr/>
        </p:nvGrpSpPr>
        <p:grpSpPr>
          <a:xfrm>
            <a:off x="4484605" y="1396025"/>
            <a:ext cx="2955387" cy="2653246"/>
            <a:chOff x="401083" y="1716065"/>
            <a:chExt cx="2955387" cy="2653246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CA2F344-3204-4260-AD91-5781D97DEC02}"/>
                </a:ext>
              </a:extLst>
            </p:cNvPr>
            <p:cNvCxnSpPr>
              <a:cxnSpLocks/>
            </p:cNvCxnSpPr>
            <p:nvPr/>
          </p:nvCxnSpPr>
          <p:spPr>
            <a:xfrm>
              <a:off x="1853852" y="1716066"/>
              <a:ext cx="0" cy="231731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8AB4EF78-72B4-42FE-83F8-C72654813D35}"/>
                </a:ext>
              </a:extLst>
            </p:cNvPr>
            <p:cNvCxnSpPr>
              <a:cxnSpLocks/>
            </p:cNvCxnSpPr>
            <p:nvPr/>
          </p:nvCxnSpPr>
          <p:spPr>
            <a:xfrm>
              <a:off x="2450926" y="1716065"/>
              <a:ext cx="0" cy="2317316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F9FA8C6-EA2B-4825-8CCA-457E43D589FD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2342367"/>
              <a:ext cx="247484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30FF0FD0-3131-4D52-9066-0D051F7AE372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2995809"/>
              <a:ext cx="247484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865B17E-7054-4304-BAA3-9FEB6B64ACF8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3636724"/>
              <a:ext cx="247484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2BDC7DBF-01F4-4EEC-91DB-57A627A6DDCD}"/>
                </a:ext>
              </a:extLst>
            </p:cNvPr>
            <p:cNvCxnSpPr>
              <a:cxnSpLocks/>
            </p:cNvCxnSpPr>
            <p:nvPr/>
          </p:nvCxnSpPr>
          <p:spPr>
            <a:xfrm>
              <a:off x="1204587" y="1716066"/>
              <a:ext cx="0" cy="231731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3E8D9005-F9DB-45AA-87D9-7A9D37ACFA58}"/>
                </a:ext>
              </a:extLst>
            </p:cNvPr>
            <p:cNvCxnSpPr>
              <a:cxnSpLocks/>
            </p:cNvCxnSpPr>
            <p:nvPr/>
          </p:nvCxnSpPr>
          <p:spPr>
            <a:xfrm>
              <a:off x="3085579" y="1734265"/>
              <a:ext cx="0" cy="231731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0D0A601C-39A4-466C-B1CE-9997B357049A}"/>
                </a:ext>
              </a:extLst>
            </p:cNvPr>
            <p:cNvCxnSpPr/>
            <p:nvPr/>
          </p:nvCxnSpPr>
          <p:spPr>
            <a:xfrm>
              <a:off x="1202499" y="1716066"/>
              <a:ext cx="1164920" cy="231731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8ED5DFDB-C189-4047-A595-3426D341DCBA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1716066"/>
              <a:ext cx="2474844" cy="190395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8D640320-1143-45EF-9A91-6CDE88D433BD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3244241"/>
              <a:ext cx="2474844" cy="70145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B57CFFA3-058E-4430-929B-AA67D08C16AF}"/>
                </a:ext>
              </a:extLst>
            </p:cNvPr>
            <p:cNvCxnSpPr>
              <a:cxnSpLocks/>
            </p:cNvCxnSpPr>
            <p:nvPr/>
          </p:nvCxnSpPr>
          <p:spPr>
            <a:xfrm>
              <a:off x="1853852" y="1716066"/>
              <a:ext cx="1114817" cy="231731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CF0F22B-A6B3-4099-816A-AA4D38533FEF}"/>
                </a:ext>
              </a:extLst>
            </p:cNvPr>
            <p:cNvSpPr txBox="1"/>
            <p:nvPr/>
          </p:nvSpPr>
          <p:spPr>
            <a:xfrm>
              <a:off x="993147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10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EB8529F-BDDA-41A6-AACA-CFA194CE6671}"/>
                </a:ext>
              </a:extLst>
            </p:cNvPr>
            <p:cNvSpPr txBox="1"/>
            <p:nvPr/>
          </p:nvSpPr>
          <p:spPr>
            <a:xfrm>
              <a:off x="1644499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15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E2187F2-7E48-48A1-A661-83331DEFC5AD}"/>
                </a:ext>
              </a:extLst>
            </p:cNvPr>
            <p:cNvSpPr txBox="1"/>
            <p:nvPr/>
          </p:nvSpPr>
          <p:spPr>
            <a:xfrm>
              <a:off x="2286414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20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AE29F1E-7F0A-4D3F-BC41-D979E6657B48}"/>
                </a:ext>
              </a:extLst>
            </p:cNvPr>
            <p:cNvSpPr txBox="1"/>
            <p:nvPr/>
          </p:nvSpPr>
          <p:spPr>
            <a:xfrm>
              <a:off x="2937766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25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1711847-FA26-403D-8D93-4292A61E3470}"/>
                </a:ext>
              </a:extLst>
            </p:cNvPr>
            <p:cNvSpPr txBox="1"/>
            <p:nvPr/>
          </p:nvSpPr>
          <p:spPr>
            <a:xfrm>
              <a:off x="459592" y="345205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1F81565-5DD1-4F02-8A29-F58942A964A6}"/>
                </a:ext>
              </a:extLst>
            </p:cNvPr>
            <p:cNvSpPr txBox="1"/>
            <p:nvPr/>
          </p:nvSpPr>
          <p:spPr>
            <a:xfrm>
              <a:off x="401083" y="2811143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10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EE9C166-3831-41E1-ABC3-23F212B453C0}"/>
                </a:ext>
              </a:extLst>
            </p:cNvPr>
            <p:cNvSpPr txBox="1"/>
            <p:nvPr/>
          </p:nvSpPr>
          <p:spPr>
            <a:xfrm>
              <a:off x="401083" y="2157701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15</a:t>
              </a:r>
            </a:p>
          </p:txBody>
        </p:sp>
      </p:grp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E9A8FC67-7389-BB87-7016-0A5766B67491}"/>
              </a:ext>
            </a:extLst>
          </p:cNvPr>
          <p:cNvCxnSpPr>
            <a:cxnSpLocks/>
          </p:cNvCxnSpPr>
          <p:nvPr/>
        </p:nvCxnSpPr>
        <p:spPr>
          <a:xfrm>
            <a:off x="5522758" y="1872575"/>
            <a:ext cx="731578" cy="144410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360C0467-3025-C3E2-8809-B3B765D8032B}"/>
              </a:ext>
            </a:extLst>
          </p:cNvPr>
          <p:cNvCxnSpPr>
            <a:cxnSpLocks/>
          </p:cNvCxnSpPr>
          <p:nvPr/>
        </p:nvCxnSpPr>
        <p:spPr>
          <a:xfrm>
            <a:off x="5522758" y="1872574"/>
            <a:ext cx="1042224" cy="80319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9ACC5387-969B-4214-BB78-5E4CF6564EBB}"/>
              </a:ext>
            </a:extLst>
          </p:cNvPr>
          <p:cNvCxnSpPr>
            <a:cxnSpLocks/>
          </p:cNvCxnSpPr>
          <p:nvPr/>
        </p:nvCxnSpPr>
        <p:spPr>
          <a:xfrm>
            <a:off x="6214325" y="3298845"/>
            <a:ext cx="741406" cy="21503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C22D5878-F260-7A8A-0F4E-B00F258C5C44}"/>
              </a:ext>
            </a:extLst>
          </p:cNvPr>
          <p:cNvCxnSpPr>
            <a:cxnSpLocks/>
          </p:cNvCxnSpPr>
          <p:nvPr/>
        </p:nvCxnSpPr>
        <p:spPr>
          <a:xfrm>
            <a:off x="6553238" y="2675769"/>
            <a:ext cx="394320" cy="82558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Oval 118">
            <a:extLst>
              <a:ext uri="{FF2B5EF4-FFF2-40B4-BE49-F238E27FC236}">
                <a16:creationId xmlns:a16="http://schemas.microsoft.com/office/drawing/2014/main" id="{0344515B-5A83-5264-F3AC-C0A1C2B232E1}"/>
              </a:ext>
            </a:extLst>
          </p:cNvPr>
          <p:cNvSpPr/>
          <p:nvPr/>
        </p:nvSpPr>
        <p:spPr>
          <a:xfrm>
            <a:off x="6169280" y="3247597"/>
            <a:ext cx="134214" cy="132375"/>
          </a:xfrm>
          <a:prstGeom prst="ellipse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5390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53FC5-9840-43E9-87F1-1E538270F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Branch and Bound Example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12FA346-3F70-4F26-AA56-00CA7CBFAE3F}"/>
              </a:ext>
            </a:extLst>
          </p:cNvPr>
          <p:cNvGrpSpPr/>
          <p:nvPr/>
        </p:nvGrpSpPr>
        <p:grpSpPr>
          <a:xfrm>
            <a:off x="8071636" y="4019323"/>
            <a:ext cx="2955387" cy="2653246"/>
            <a:chOff x="401083" y="1716065"/>
            <a:chExt cx="2955387" cy="2653246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6F73F528-2B9E-458A-B1E7-AE47E68EDF1B}"/>
                </a:ext>
              </a:extLst>
            </p:cNvPr>
            <p:cNvCxnSpPr>
              <a:cxnSpLocks/>
            </p:cNvCxnSpPr>
            <p:nvPr/>
          </p:nvCxnSpPr>
          <p:spPr>
            <a:xfrm>
              <a:off x="1853852" y="1716066"/>
              <a:ext cx="0" cy="231731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EEA11854-8CE0-4A28-9AA0-C6F18F028C2D}"/>
                </a:ext>
              </a:extLst>
            </p:cNvPr>
            <p:cNvCxnSpPr>
              <a:cxnSpLocks/>
            </p:cNvCxnSpPr>
            <p:nvPr/>
          </p:nvCxnSpPr>
          <p:spPr>
            <a:xfrm>
              <a:off x="2450926" y="1716065"/>
              <a:ext cx="0" cy="2317316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8C1E19E4-FC68-4879-A9D5-D667CCC6FBA3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2342367"/>
              <a:ext cx="247484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F95643E-E0F7-4605-8DBB-72CCFB1269C8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2995809"/>
              <a:ext cx="247484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58E914B-ABF3-4E70-864D-BE141F75D539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3636724"/>
              <a:ext cx="247484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CA3FC634-B76E-437A-9635-2E784A9B36C6}"/>
                </a:ext>
              </a:extLst>
            </p:cNvPr>
            <p:cNvCxnSpPr>
              <a:cxnSpLocks/>
            </p:cNvCxnSpPr>
            <p:nvPr/>
          </p:nvCxnSpPr>
          <p:spPr>
            <a:xfrm>
              <a:off x="1204587" y="1716066"/>
              <a:ext cx="0" cy="231731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94419A5-692C-423F-ACCF-75FD6C57D209}"/>
                </a:ext>
              </a:extLst>
            </p:cNvPr>
            <p:cNvCxnSpPr>
              <a:cxnSpLocks/>
            </p:cNvCxnSpPr>
            <p:nvPr/>
          </p:nvCxnSpPr>
          <p:spPr>
            <a:xfrm>
              <a:off x="3085579" y="1734265"/>
              <a:ext cx="0" cy="231731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708D5B9-10EC-4D35-A936-AF2CD2544DEA}"/>
                </a:ext>
              </a:extLst>
            </p:cNvPr>
            <p:cNvCxnSpPr/>
            <p:nvPr/>
          </p:nvCxnSpPr>
          <p:spPr>
            <a:xfrm>
              <a:off x="1202499" y="1716066"/>
              <a:ext cx="1164920" cy="231731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65E4031-4913-494B-95D6-1D434827367C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1716066"/>
              <a:ext cx="2474844" cy="190395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6035175-3D02-4478-B969-9A105CC5BE0B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3244241"/>
              <a:ext cx="2474844" cy="70145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BEF019D2-70B4-4F9C-B52B-081C9462C70D}"/>
                </a:ext>
              </a:extLst>
            </p:cNvPr>
            <p:cNvCxnSpPr>
              <a:cxnSpLocks/>
            </p:cNvCxnSpPr>
            <p:nvPr/>
          </p:nvCxnSpPr>
          <p:spPr>
            <a:xfrm>
              <a:off x="1853852" y="1716066"/>
              <a:ext cx="1114817" cy="231731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DC529C4-0524-4468-9A88-E3804C097DF6}"/>
                </a:ext>
              </a:extLst>
            </p:cNvPr>
            <p:cNvSpPr txBox="1"/>
            <p:nvPr/>
          </p:nvSpPr>
          <p:spPr>
            <a:xfrm>
              <a:off x="993147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10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BFF39E4-5AA9-4013-AC1F-97AF616BF9C8}"/>
                </a:ext>
              </a:extLst>
            </p:cNvPr>
            <p:cNvSpPr txBox="1"/>
            <p:nvPr/>
          </p:nvSpPr>
          <p:spPr>
            <a:xfrm>
              <a:off x="1644499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15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8B31683-92B2-4EF0-B0E7-6054EBC116E6}"/>
                </a:ext>
              </a:extLst>
            </p:cNvPr>
            <p:cNvSpPr txBox="1"/>
            <p:nvPr/>
          </p:nvSpPr>
          <p:spPr>
            <a:xfrm>
              <a:off x="2286414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20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A6625CF-4BA1-4726-98BB-FE592942AC2A}"/>
                </a:ext>
              </a:extLst>
            </p:cNvPr>
            <p:cNvSpPr txBox="1"/>
            <p:nvPr/>
          </p:nvSpPr>
          <p:spPr>
            <a:xfrm>
              <a:off x="2937766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25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69A3C62-A503-4072-81DF-050AAA3A5D5E}"/>
                </a:ext>
              </a:extLst>
            </p:cNvPr>
            <p:cNvSpPr txBox="1"/>
            <p:nvPr/>
          </p:nvSpPr>
          <p:spPr>
            <a:xfrm>
              <a:off x="459592" y="345205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0190B7E-7264-4765-A25F-B44DCB4E79BF}"/>
                </a:ext>
              </a:extLst>
            </p:cNvPr>
            <p:cNvSpPr txBox="1"/>
            <p:nvPr/>
          </p:nvSpPr>
          <p:spPr>
            <a:xfrm>
              <a:off x="401083" y="2811143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10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84001D4-7272-4B10-9184-8C22A675769F}"/>
                </a:ext>
              </a:extLst>
            </p:cNvPr>
            <p:cNvSpPr txBox="1"/>
            <p:nvPr/>
          </p:nvSpPr>
          <p:spPr>
            <a:xfrm>
              <a:off x="401083" y="2157701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15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8C09BFD-686D-4D25-85C2-9273AB0DC765}"/>
              </a:ext>
            </a:extLst>
          </p:cNvPr>
          <p:cNvGrpSpPr/>
          <p:nvPr/>
        </p:nvGrpSpPr>
        <p:grpSpPr>
          <a:xfrm>
            <a:off x="4484605" y="1396025"/>
            <a:ext cx="2955387" cy="2653246"/>
            <a:chOff x="401083" y="1716065"/>
            <a:chExt cx="2955387" cy="2653246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CA2F344-3204-4260-AD91-5781D97DEC02}"/>
                </a:ext>
              </a:extLst>
            </p:cNvPr>
            <p:cNvCxnSpPr>
              <a:cxnSpLocks/>
            </p:cNvCxnSpPr>
            <p:nvPr/>
          </p:nvCxnSpPr>
          <p:spPr>
            <a:xfrm>
              <a:off x="1853852" y="1716066"/>
              <a:ext cx="0" cy="231731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8AB4EF78-72B4-42FE-83F8-C72654813D35}"/>
                </a:ext>
              </a:extLst>
            </p:cNvPr>
            <p:cNvCxnSpPr>
              <a:cxnSpLocks/>
            </p:cNvCxnSpPr>
            <p:nvPr/>
          </p:nvCxnSpPr>
          <p:spPr>
            <a:xfrm>
              <a:off x="2450926" y="1716065"/>
              <a:ext cx="0" cy="2317316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F9FA8C6-EA2B-4825-8CCA-457E43D589FD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2342367"/>
              <a:ext cx="247484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30FF0FD0-3131-4D52-9066-0D051F7AE372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2995809"/>
              <a:ext cx="247484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865B17E-7054-4304-BAA3-9FEB6B64ACF8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3636724"/>
              <a:ext cx="247484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2BDC7DBF-01F4-4EEC-91DB-57A627A6DDCD}"/>
                </a:ext>
              </a:extLst>
            </p:cNvPr>
            <p:cNvCxnSpPr>
              <a:cxnSpLocks/>
            </p:cNvCxnSpPr>
            <p:nvPr/>
          </p:nvCxnSpPr>
          <p:spPr>
            <a:xfrm>
              <a:off x="1204587" y="1716066"/>
              <a:ext cx="0" cy="231731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3E8D9005-F9DB-45AA-87D9-7A9D37ACFA58}"/>
                </a:ext>
              </a:extLst>
            </p:cNvPr>
            <p:cNvCxnSpPr>
              <a:cxnSpLocks/>
            </p:cNvCxnSpPr>
            <p:nvPr/>
          </p:nvCxnSpPr>
          <p:spPr>
            <a:xfrm>
              <a:off x="3085579" y="1734265"/>
              <a:ext cx="0" cy="231731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0D0A601C-39A4-466C-B1CE-9997B357049A}"/>
                </a:ext>
              </a:extLst>
            </p:cNvPr>
            <p:cNvCxnSpPr/>
            <p:nvPr/>
          </p:nvCxnSpPr>
          <p:spPr>
            <a:xfrm>
              <a:off x="1202499" y="1716066"/>
              <a:ext cx="1164920" cy="231731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8ED5DFDB-C189-4047-A595-3426D341DCBA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1716066"/>
              <a:ext cx="2474844" cy="190395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8D640320-1143-45EF-9A91-6CDE88D433BD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3244241"/>
              <a:ext cx="2474844" cy="70145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B57CFFA3-058E-4430-929B-AA67D08C16AF}"/>
                </a:ext>
              </a:extLst>
            </p:cNvPr>
            <p:cNvCxnSpPr>
              <a:cxnSpLocks/>
            </p:cNvCxnSpPr>
            <p:nvPr/>
          </p:nvCxnSpPr>
          <p:spPr>
            <a:xfrm>
              <a:off x="1853852" y="1716066"/>
              <a:ext cx="1114817" cy="231731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CF0F22B-A6B3-4099-816A-AA4D38533FEF}"/>
                </a:ext>
              </a:extLst>
            </p:cNvPr>
            <p:cNvSpPr txBox="1"/>
            <p:nvPr/>
          </p:nvSpPr>
          <p:spPr>
            <a:xfrm>
              <a:off x="993147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10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EB8529F-BDDA-41A6-AACA-CFA194CE6671}"/>
                </a:ext>
              </a:extLst>
            </p:cNvPr>
            <p:cNvSpPr txBox="1"/>
            <p:nvPr/>
          </p:nvSpPr>
          <p:spPr>
            <a:xfrm>
              <a:off x="1644499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15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E2187F2-7E48-48A1-A661-83331DEFC5AD}"/>
                </a:ext>
              </a:extLst>
            </p:cNvPr>
            <p:cNvSpPr txBox="1"/>
            <p:nvPr/>
          </p:nvSpPr>
          <p:spPr>
            <a:xfrm>
              <a:off x="2286414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20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AE29F1E-7F0A-4D3F-BC41-D979E6657B48}"/>
                </a:ext>
              </a:extLst>
            </p:cNvPr>
            <p:cNvSpPr txBox="1"/>
            <p:nvPr/>
          </p:nvSpPr>
          <p:spPr>
            <a:xfrm>
              <a:off x="2937766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25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1711847-FA26-403D-8D93-4292A61E3470}"/>
                </a:ext>
              </a:extLst>
            </p:cNvPr>
            <p:cNvSpPr txBox="1"/>
            <p:nvPr/>
          </p:nvSpPr>
          <p:spPr>
            <a:xfrm>
              <a:off x="459592" y="345205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1F81565-5DD1-4F02-8A29-F58942A964A6}"/>
                </a:ext>
              </a:extLst>
            </p:cNvPr>
            <p:cNvSpPr txBox="1"/>
            <p:nvPr/>
          </p:nvSpPr>
          <p:spPr>
            <a:xfrm>
              <a:off x="401083" y="2811143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10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EE9C166-3831-41E1-ABC3-23F212B453C0}"/>
                </a:ext>
              </a:extLst>
            </p:cNvPr>
            <p:cNvSpPr txBox="1"/>
            <p:nvPr/>
          </p:nvSpPr>
          <p:spPr>
            <a:xfrm>
              <a:off x="401083" y="2157701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15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C57E02E-3D25-49DE-929D-8BC7D21F4464}"/>
              </a:ext>
            </a:extLst>
          </p:cNvPr>
          <p:cNvGrpSpPr/>
          <p:nvPr/>
        </p:nvGrpSpPr>
        <p:grpSpPr>
          <a:xfrm>
            <a:off x="1428943" y="3972444"/>
            <a:ext cx="2955387" cy="2653246"/>
            <a:chOff x="401083" y="1716065"/>
            <a:chExt cx="2955387" cy="2653246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4E037A2-83A1-4BAC-B822-A08820AD0471}"/>
                </a:ext>
              </a:extLst>
            </p:cNvPr>
            <p:cNvCxnSpPr>
              <a:cxnSpLocks/>
            </p:cNvCxnSpPr>
            <p:nvPr/>
          </p:nvCxnSpPr>
          <p:spPr>
            <a:xfrm>
              <a:off x="1853852" y="1716066"/>
              <a:ext cx="0" cy="231731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1C79802E-5ADF-43F4-974F-4A0A100F9080}"/>
                </a:ext>
              </a:extLst>
            </p:cNvPr>
            <p:cNvCxnSpPr>
              <a:cxnSpLocks/>
            </p:cNvCxnSpPr>
            <p:nvPr/>
          </p:nvCxnSpPr>
          <p:spPr>
            <a:xfrm>
              <a:off x="2450926" y="1716065"/>
              <a:ext cx="0" cy="2317316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FB52CA85-1910-4FB4-B084-9707B8EC42A5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2342367"/>
              <a:ext cx="247484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9F7030B-D4B0-4F91-B71F-0D5B550B7EE1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2995809"/>
              <a:ext cx="247484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52D7EEE5-D89F-46A0-A37E-56C0A38036FC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3636724"/>
              <a:ext cx="247484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39C1B259-7DD1-4984-937D-ACFBD2CF8AED}"/>
                </a:ext>
              </a:extLst>
            </p:cNvPr>
            <p:cNvCxnSpPr>
              <a:cxnSpLocks/>
            </p:cNvCxnSpPr>
            <p:nvPr/>
          </p:nvCxnSpPr>
          <p:spPr>
            <a:xfrm>
              <a:off x="1204587" y="1716066"/>
              <a:ext cx="0" cy="231731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2F89F54E-735A-43E4-915C-857E394899DC}"/>
                </a:ext>
              </a:extLst>
            </p:cNvPr>
            <p:cNvCxnSpPr>
              <a:cxnSpLocks/>
            </p:cNvCxnSpPr>
            <p:nvPr/>
          </p:nvCxnSpPr>
          <p:spPr>
            <a:xfrm>
              <a:off x="3085579" y="1734265"/>
              <a:ext cx="0" cy="231731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3125BF35-FBCB-4714-8D1F-9FD9DE0867E4}"/>
                </a:ext>
              </a:extLst>
            </p:cNvPr>
            <p:cNvCxnSpPr/>
            <p:nvPr/>
          </p:nvCxnSpPr>
          <p:spPr>
            <a:xfrm>
              <a:off x="1202499" y="1716066"/>
              <a:ext cx="1164920" cy="231731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796A6F51-861A-4D42-A6DA-B19751AF5B66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1716066"/>
              <a:ext cx="2474844" cy="190395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0B3FF039-D86E-4145-A2F7-A631A91284C2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3244241"/>
              <a:ext cx="2474844" cy="70145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79A03111-D107-4BAF-972F-1C8A1AB99037}"/>
                </a:ext>
              </a:extLst>
            </p:cNvPr>
            <p:cNvCxnSpPr>
              <a:cxnSpLocks/>
            </p:cNvCxnSpPr>
            <p:nvPr/>
          </p:nvCxnSpPr>
          <p:spPr>
            <a:xfrm>
              <a:off x="1853852" y="1716066"/>
              <a:ext cx="1114817" cy="231731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2EEE19F-7DDF-45B1-875D-4B382933A1A7}"/>
                </a:ext>
              </a:extLst>
            </p:cNvPr>
            <p:cNvSpPr txBox="1"/>
            <p:nvPr/>
          </p:nvSpPr>
          <p:spPr>
            <a:xfrm>
              <a:off x="993147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10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12D5D59-F512-4E5B-9C87-76A8B66FE16B}"/>
                </a:ext>
              </a:extLst>
            </p:cNvPr>
            <p:cNvSpPr txBox="1"/>
            <p:nvPr/>
          </p:nvSpPr>
          <p:spPr>
            <a:xfrm>
              <a:off x="1644499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15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A89E285-FE0E-46F2-976C-C3496EEB5601}"/>
                </a:ext>
              </a:extLst>
            </p:cNvPr>
            <p:cNvSpPr txBox="1"/>
            <p:nvPr/>
          </p:nvSpPr>
          <p:spPr>
            <a:xfrm>
              <a:off x="2286414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20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D0E1A9F8-905E-42CF-96C8-E71BB51D04EF}"/>
                </a:ext>
              </a:extLst>
            </p:cNvPr>
            <p:cNvSpPr txBox="1"/>
            <p:nvPr/>
          </p:nvSpPr>
          <p:spPr>
            <a:xfrm>
              <a:off x="2937766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25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BDCED063-924F-4B13-BA4E-FB413DF114F3}"/>
                </a:ext>
              </a:extLst>
            </p:cNvPr>
            <p:cNvSpPr txBox="1"/>
            <p:nvPr/>
          </p:nvSpPr>
          <p:spPr>
            <a:xfrm>
              <a:off x="459592" y="345205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385B64F8-9DC7-40F0-A5CB-F97A341B6715}"/>
                </a:ext>
              </a:extLst>
            </p:cNvPr>
            <p:cNvSpPr txBox="1"/>
            <p:nvPr/>
          </p:nvSpPr>
          <p:spPr>
            <a:xfrm>
              <a:off x="401083" y="2811143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10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9F3FF319-1C70-491A-8638-DB232F078F84}"/>
                </a:ext>
              </a:extLst>
            </p:cNvPr>
            <p:cNvSpPr txBox="1"/>
            <p:nvPr/>
          </p:nvSpPr>
          <p:spPr>
            <a:xfrm>
              <a:off x="401083" y="2157701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15</a:t>
              </a:r>
            </a:p>
          </p:txBody>
        </p:sp>
      </p:grp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DBB704A6-C852-47AC-98BF-140CB25A089E}"/>
              </a:ext>
            </a:extLst>
          </p:cNvPr>
          <p:cNvCxnSpPr>
            <a:cxnSpLocks/>
          </p:cNvCxnSpPr>
          <p:nvPr/>
        </p:nvCxnSpPr>
        <p:spPr>
          <a:xfrm flipH="1">
            <a:off x="2598992" y="2884090"/>
            <a:ext cx="1735336" cy="766712"/>
          </a:xfrm>
          <a:prstGeom prst="straightConnector1">
            <a:avLst/>
          </a:prstGeom>
          <a:ln w="38100">
            <a:solidFill>
              <a:srgbClr val="00B050"/>
            </a:solidFill>
            <a:tailEnd type="triangl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4BEAC396-9115-4E03-B211-3FD4EE1B7A38}"/>
              </a:ext>
            </a:extLst>
          </p:cNvPr>
          <p:cNvCxnSpPr>
            <a:cxnSpLocks/>
          </p:cNvCxnSpPr>
          <p:nvPr/>
        </p:nvCxnSpPr>
        <p:spPr>
          <a:xfrm>
            <a:off x="7698539" y="2964828"/>
            <a:ext cx="1634632" cy="766712"/>
          </a:xfrm>
          <a:prstGeom prst="straightConnector1">
            <a:avLst/>
          </a:prstGeom>
          <a:ln w="38100">
            <a:solidFill>
              <a:srgbClr val="7030A0"/>
            </a:solidFill>
            <a:tailEnd type="triangl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799CA249-41AD-40D7-A08B-FE024020775C}"/>
                  </a:ext>
                </a:extLst>
              </p:cNvPr>
              <p:cNvSpPr txBox="1"/>
              <p:nvPr/>
            </p:nvSpPr>
            <p:spPr>
              <a:xfrm>
                <a:off x="2473918" y="2737021"/>
                <a:ext cx="129118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≤17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799CA249-41AD-40D7-A08B-FE02402077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3918" y="2737021"/>
                <a:ext cx="1291187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7E2A2ACD-961D-4E74-B186-5E665BF844F7}"/>
                  </a:ext>
                </a:extLst>
              </p:cNvPr>
              <p:cNvSpPr txBox="1"/>
              <p:nvPr/>
            </p:nvSpPr>
            <p:spPr>
              <a:xfrm>
                <a:off x="8243902" y="2737021"/>
                <a:ext cx="129118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≥18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7E2A2ACD-961D-4E74-B186-5E665BF844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3902" y="2737021"/>
                <a:ext cx="1291187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E9A8FC67-7389-BB87-7016-0A5766B67491}"/>
              </a:ext>
            </a:extLst>
          </p:cNvPr>
          <p:cNvCxnSpPr>
            <a:cxnSpLocks/>
          </p:cNvCxnSpPr>
          <p:nvPr/>
        </p:nvCxnSpPr>
        <p:spPr>
          <a:xfrm>
            <a:off x="5522758" y="1872575"/>
            <a:ext cx="731578" cy="144410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360C0467-3025-C3E2-8809-B3B765D8032B}"/>
              </a:ext>
            </a:extLst>
          </p:cNvPr>
          <p:cNvCxnSpPr>
            <a:cxnSpLocks/>
          </p:cNvCxnSpPr>
          <p:nvPr/>
        </p:nvCxnSpPr>
        <p:spPr>
          <a:xfrm>
            <a:off x="5522758" y="1872574"/>
            <a:ext cx="1042224" cy="80319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9ACC5387-969B-4214-BB78-5E4CF6564EBB}"/>
              </a:ext>
            </a:extLst>
          </p:cNvPr>
          <p:cNvCxnSpPr>
            <a:cxnSpLocks/>
          </p:cNvCxnSpPr>
          <p:nvPr/>
        </p:nvCxnSpPr>
        <p:spPr>
          <a:xfrm>
            <a:off x="6214325" y="3298845"/>
            <a:ext cx="741406" cy="21503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C22D5878-F260-7A8A-0F4E-B00F258C5C44}"/>
              </a:ext>
            </a:extLst>
          </p:cNvPr>
          <p:cNvCxnSpPr>
            <a:cxnSpLocks/>
          </p:cNvCxnSpPr>
          <p:nvPr/>
        </p:nvCxnSpPr>
        <p:spPr>
          <a:xfrm>
            <a:off x="6553238" y="2675769"/>
            <a:ext cx="394320" cy="82558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AA5CF365-76C3-B881-D8A4-FE0954684776}"/>
              </a:ext>
            </a:extLst>
          </p:cNvPr>
          <p:cNvCxnSpPr>
            <a:cxnSpLocks/>
          </p:cNvCxnSpPr>
          <p:nvPr/>
        </p:nvCxnSpPr>
        <p:spPr>
          <a:xfrm>
            <a:off x="3091063" y="3972444"/>
            <a:ext cx="0" cy="2330793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33E08D8C-29A3-700A-1453-98749DCF0C49}"/>
              </a:ext>
            </a:extLst>
          </p:cNvPr>
          <p:cNvGrpSpPr/>
          <p:nvPr/>
        </p:nvGrpSpPr>
        <p:grpSpPr>
          <a:xfrm>
            <a:off x="2465843" y="4448993"/>
            <a:ext cx="623763" cy="1215207"/>
            <a:chOff x="2465843" y="4448993"/>
            <a:chExt cx="623763" cy="1215207"/>
          </a:xfrm>
        </p:grpSpPr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E14B3FC4-0C68-9177-4607-FC9A28DEB0B3}"/>
                </a:ext>
              </a:extLst>
            </p:cNvPr>
            <p:cNvCxnSpPr>
              <a:cxnSpLocks/>
            </p:cNvCxnSpPr>
            <p:nvPr/>
          </p:nvCxnSpPr>
          <p:spPr>
            <a:xfrm>
              <a:off x="2465843" y="4448994"/>
              <a:ext cx="612263" cy="1215206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EC528912-E2EB-10F3-00CA-A6EE00F15E6E}"/>
                </a:ext>
              </a:extLst>
            </p:cNvPr>
            <p:cNvCxnSpPr>
              <a:cxnSpLocks/>
            </p:cNvCxnSpPr>
            <p:nvPr/>
          </p:nvCxnSpPr>
          <p:spPr>
            <a:xfrm>
              <a:off x="2465843" y="4448993"/>
              <a:ext cx="622666" cy="486955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A0F5F310-45CA-98BB-FB8D-71502D37C140}"/>
                </a:ext>
              </a:extLst>
            </p:cNvPr>
            <p:cNvCxnSpPr>
              <a:cxnSpLocks/>
            </p:cNvCxnSpPr>
            <p:nvPr/>
          </p:nvCxnSpPr>
          <p:spPr>
            <a:xfrm>
              <a:off x="3089606" y="4905414"/>
              <a:ext cx="0" cy="758786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EBDB5CBE-D66A-1654-9616-7C3E152E1C11}"/>
              </a:ext>
            </a:extLst>
          </p:cNvPr>
          <p:cNvCxnSpPr>
            <a:cxnSpLocks/>
          </p:cNvCxnSpPr>
          <p:nvPr/>
        </p:nvCxnSpPr>
        <p:spPr>
          <a:xfrm>
            <a:off x="9956967" y="4016646"/>
            <a:ext cx="0" cy="2330793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BABA9507-5A16-2613-23F0-F64E0BF50155}"/>
              </a:ext>
            </a:extLst>
          </p:cNvPr>
          <p:cNvGrpSpPr/>
          <p:nvPr/>
        </p:nvGrpSpPr>
        <p:grpSpPr>
          <a:xfrm>
            <a:off x="9956054" y="5141048"/>
            <a:ext cx="594110" cy="998805"/>
            <a:chOff x="9956054" y="5141048"/>
            <a:chExt cx="594110" cy="998805"/>
          </a:xfrm>
        </p:grpSpPr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3A8E3292-22C7-6460-01C1-3AD0BB447C8B}"/>
                </a:ext>
              </a:extLst>
            </p:cNvPr>
            <p:cNvCxnSpPr>
              <a:cxnSpLocks/>
            </p:cNvCxnSpPr>
            <p:nvPr/>
          </p:nvCxnSpPr>
          <p:spPr>
            <a:xfrm>
              <a:off x="9956054" y="5144563"/>
              <a:ext cx="203361" cy="157182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901CF333-0B23-A577-619D-698D88130886}"/>
                </a:ext>
              </a:extLst>
            </p:cNvPr>
            <p:cNvCxnSpPr>
              <a:cxnSpLocks/>
            </p:cNvCxnSpPr>
            <p:nvPr/>
          </p:nvCxnSpPr>
          <p:spPr>
            <a:xfrm>
              <a:off x="9956054" y="5966989"/>
              <a:ext cx="594110" cy="172864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1ABCEF72-904A-2280-7DBD-50C2A525AE17}"/>
                </a:ext>
              </a:extLst>
            </p:cNvPr>
            <p:cNvCxnSpPr>
              <a:cxnSpLocks/>
            </p:cNvCxnSpPr>
            <p:nvPr/>
          </p:nvCxnSpPr>
          <p:spPr>
            <a:xfrm>
              <a:off x="10147671" y="5301746"/>
              <a:ext cx="394320" cy="825581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A8C1392E-2721-3D87-23EA-479270F50233}"/>
                </a:ext>
              </a:extLst>
            </p:cNvPr>
            <p:cNvCxnSpPr>
              <a:cxnSpLocks/>
            </p:cNvCxnSpPr>
            <p:nvPr/>
          </p:nvCxnSpPr>
          <p:spPr>
            <a:xfrm>
              <a:off x="9956054" y="5141048"/>
              <a:ext cx="3499" cy="825941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9" name="Oval 118">
            <a:extLst>
              <a:ext uri="{FF2B5EF4-FFF2-40B4-BE49-F238E27FC236}">
                <a16:creationId xmlns:a16="http://schemas.microsoft.com/office/drawing/2014/main" id="{0344515B-5A83-5264-F3AC-C0A1C2B232E1}"/>
              </a:ext>
            </a:extLst>
          </p:cNvPr>
          <p:cNvSpPr/>
          <p:nvPr/>
        </p:nvSpPr>
        <p:spPr>
          <a:xfrm>
            <a:off x="6169280" y="3247597"/>
            <a:ext cx="134214" cy="132375"/>
          </a:xfrm>
          <a:prstGeom prst="ellipse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B5D0D7A1-6B79-4AA8-8C14-8D444F4B53E9}"/>
              </a:ext>
            </a:extLst>
          </p:cNvPr>
          <p:cNvCxnSpPr>
            <a:cxnSpLocks/>
          </p:cNvCxnSpPr>
          <p:nvPr/>
        </p:nvCxnSpPr>
        <p:spPr>
          <a:xfrm>
            <a:off x="6395902" y="3052733"/>
            <a:ext cx="0" cy="496956"/>
          </a:xfrm>
          <a:prstGeom prst="line">
            <a:avLst/>
          </a:prstGeom>
          <a:ln w="57150">
            <a:solidFill>
              <a:srgbClr val="7030A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D1F77299-4E93-E78D-E766-1FC99146740C}"/>
              </a:ext>
            </a:extLst>
          </p:cNvPr>
          <p:cNvCxnSpPr>
            <a:cxnSpLocks/>
          </p:cNvCxnSpPr>
          <p:nvPr/>
        </p:nvCxnSpPr>
        <p:spPr>
          <a:xfrm>
            <a:off x="6092545" y="3052733"/>
            <a:ext cx="0" cy="496956"/>
          </a:xfrm>
          <a:prstGeom prst="line">
            <a:avLst/>
          </a:prstGeom>
          <a:ln w="5715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Oval 127">
            <a:extLst>
              <a:ext uri="{FF2B5EF4-FFF2-40B4-BE49-F238E27FC236}">
                <a16:creationId xmlns:a16="http://schemas.microsoft.com/office/drawing/2014/main" id="{E5F02E42-682F-AF8F-4687-57178C8627FA}"/>
              </a:ext>
            </a:extLst>
          </p:cNvPr>
          <p:cNvSpPr/>
          <p:nvPr/>
        </p:nvSpPr>
        <p:spPr>
          <a:xfrm>
            <a:off x="9890255" y="5904295"/>
            <a:ext cx="134214" cy="132375"/>
          </a:xfrm>
          <a:prstGeom prst="ellipse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D0E7C5ED-AB5E-F1A6-2BB3-892D6922B974}"/>
              </a:ext>
            </a:extLst>
          </p:cNvPr>
          <p:cNvSpPr/>
          <p:nvPr/>
        </p:nvSpPr>
        <p:spPr>
          <a:xfrm>
            <a:off x="3024550" y="5594447"/>
            <a:ext cx="134214" cy="132375"/>
          </a:xfrm>
          <a:prstGeom prst="ellipse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230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5" grpId="0"/>
      <p:bldP spid="128" grpId="0" animBg="1"/>
      <p:bldP spid="12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53FC5-9840-43E9-87F1-1E538270F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Branch and Bound Example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CD60DD07-5F23-A54D-AFAB-F0B4DBBA7D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6647" y="1521387"/>
            <a:ext cx="5061772" cy="50874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ontent Placeholder 4">
                <a:extLst>
                  <a:ext uri="{FF2B5EF4-FFF2-40B4-BE49-F238E27FC236}">
                    <a16:creationId xmlns:a16="http://schemas.microsoft.com/office/drawing/2014/main" id="{7D172203-715F-EC40-97BC-5B2EF6E16F6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70591" y="4997159"/>
                <a:ext cx="2413884" cy="483342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𝒄</m:t>
                      </m:r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p>
                        <m:sSup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1, 0.6</m:t>
                              </m:r>
                            </m:e>
                          </m:d>
                        </m:e>
                        <m:sup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" name="Content Placeholder 4">
                <a:extLst>
                  <a:ext uri="{FF2B5EF4-FFF2-40B4-BE49-F238E27FC236}">
                    <a16:creationId xmlns:a16="http://schemas.microsoft.com/office/drawing/2014/main" id="{7D172203-715F-EC40-97BC-5B2EF6E16F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0591" y="4997159"/>
                <a:ext cx="2413884" cy="48334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CE42BC3-9F54-AD44-A012-A0F7439857AF}"/>
                  </a:ext>
                </a:extLst>
              </p:cNvPr>
              <p:cNvSpPr/>
              <p:nvPr/>
            </p:nvSpPr>
            <p:spPr>
              <a:xfrm>
                <a:off x="2141034" y="1750741"/>
                <a:ext cx="2609386" cy="1036826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kumimoji="0" lang="en-US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𝐱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⋆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d>
                        <m:d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17.5,5</m:t>
                          </m:r>
                        </m:e>
                      </m:d>
                    </m:oMath>
                  </m:oMathPara>
                </a14:m>
                <a:endParaRPr kumimoji="0" 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⋆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=20.5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CE42BC3-9F54-AD44-A012-A0F7439857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1034" y="1750741"/>
                <a:ext cx="2609386" cy="103682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8E00553B-716A-9C43-9F9A-86FCC2C4F402}"/>
                  </a:ext>
                </a:extLst>
              </p:cNvPr>
              <p:cNvSpPr/>
              <p:nvPr/>
            </p:nvSpPr>
            <p:spPr>
              <a:xfrm>
                <a:off x="405698" y="3554279"/>
                <a:ext cx="2609386" cy="1036826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kumimoji="0" lang="en-US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𝐱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⋆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d>
                        <m:d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17,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6</m:t>
                          </m:r>
                        </m:e>
                      </m:d>
                    </m:oMath>
                  </m:oMathPara>
                </a14:m>
                <a:endParaRPr kumimoji="0" 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⋆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=20.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6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8E00553B-716A-9C43-9F9A-86FCC2C4F40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698" y="3554279"/>
                <a:ext cx="2609386" cy="103682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FBD710D-5DAF-A946-B4B2-8380E3D30F3B}"/>
              </a:ext>
            </a:extLst>
          </p:cNvPr>
          <p:cNvCxnSpPr>
            <a:cxnSpLocks/>
            <a:stCxn id="4" idx="2"/>
            <a:endCxn id="27" idx="0"/>
          </p:cNvCxnSpPr>
          <p:nvPr/>
        </p:nvCxnSpPr>
        <p:spPr>
          <a:xfrm flipH="1">
            <a:off x="1710391" y="2787567"/>
            <a:ext cx="1735336" cy="766712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471192F1-C707-FF4E-ADCE-FCE97A6213E3}"/>
                  </a:ext>
                </a:extLst>
              </p:cNvPr>
              <p:cNvSpPr/>
              <p:nvPr/>
            </p:nvSpPr>
            <p:spPr>
              <a:xfrm>
                <a:off x="3775666" y="3554279"/>
                <a:ext cx="2609386" cy="1036826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kumimoji="0" lang="en-US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𝐱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⋆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d>
                        <m:d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8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4.85</m:t>
                          </m:r>
                        </m:e>
                      </m:d>
                    </m:oMath>
                  </m:oMathPara>
                </a14:m>
                <a:endParaRPr kumimoji="0" 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⋆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=20.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91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471192F1-C707-FF4E-ADCE-FCE97A6213E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5666" y="3554279"/>
                <a:ext cx="2609386" cy="103682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820BF86E-7EF4-7F4F-9138-DCB5E85CD396}"/>
              </a:ext>
            </a:extLst>
          </p:cNvPr>
          <p:cNvCxnSpPr>
            <a:cxnSpLocks/>
            <a:stCxn id="4" idx="2"/>
            <a:endCxn id="32" idx="0"/>
          </p:cNvCxnSpPr>
          <p:nvPr/>
        </p:nvCxnSpPr>
        <p:spPr>
          <a:xfrm>
            <a:off x="3445727" y="2787567"/>
            <a:ext cx="1634632" cy="766712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E2A7A7B-0DEC-4C4B-B118-313C06ED7461}"/>
                  </a:ext>
                </a:extLst>
              </p:cNvPr>
              <p:cNvSpPr txBox="1"/>
              <p:nvPr/>
            </p:nvSpPr>
            <p:spPr>
              <a:xfrm>
                <a:off x="1157428" y="2907747"/>
                <a:ext cx="129118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≤17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E2A7A7B-0DEC-4C4B-B118-313C06ED74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428" y="2907747"/>
                <a:ext cx="1291187" cy="461665"/>
              </a:xfrm>
              <a:prstGeom prst="rect">
                <a:avLst/>
              </a:prstGeom>
              <a:blipFill>
                <a:blip r:embed="rId7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3475CF25-0693-0042-A041-0769559A6D87}"/>
                  </a:ext>
                </a:extLst>
              </p:cNvPr>
              <p:cNvSpPr txBox="1"/>
              <p:nvPr/>
            </p:nvSpPr>
            <p:spPr>
              <a:xfrm>
                <a:off x="4442839" y="2906637"/>
                <a:ext cx="129118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≥18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3475CF25-0693-0042-A041-0769559A6D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2839" y="2906637"/>
                <a:ext cx="1291187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047289A2-C77F-1F46-ABCB-389968C282FC}"/>
                  </a:ext>
                </a:extLst>
              </p:cNvPr>
              <p:cNvSpPr txBox="1"/>
              <p:nvPr/>
            </p:nvSpPr>
            <p:spPr>
              <a:xfrm>
                <a:off x="405698" y="4943863"/>
                <a:ext cx="5690302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Priority Queue:</a:t>
                </a:r>
              </a:p>
              <a:p>
                <a:pPr marL="514350" marR="0" lvl="0" indent="-5143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2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𝐱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⋆</m:t>
                        </m:r>
                      </m:sup>
                    </m:sSup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17,6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sSup>
                      <m:sSup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      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⋆</m:t>
                        </m:r>
                      </m:sup>
                    </m:sSup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=20.6</m:t>
                    </m:r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514350" marR="0" lvl="0" indent="-5143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2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𝐱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⋆</m:t>
                        </m:r>
                      </m:sup>
                    </m:sSup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18,4.85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 </m:t>
                    </m:r>
                    <m:sSup>
                      <m:sSup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⋆</m:t>
                        </m:r>
                      </m:sup>
                    </m:sSup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=20.91</m:t>
                    </m:r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047289A2-C77F-1F46-ABCB-389968C282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698" y="4943863"/>
                <a:ext cx="5690302" cy="1815882"/>
              </a:xfrm>
              <a:prstGeom prst="rect">
                <a:avLst/>
              </a:prstGeom>
              <a:blipFill>
                <a:blip r:embed="rId9"/>
                <a:stretch>
                  <a:fillRect l="-2251" t="-30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929908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11118</TotalTime>
  <Words>914</Words>
  <Application>Microsoft Office PowerPoint</Application>
  <PresentationFormat>Widescreen</PresentationFormat>
  <Paragraphs>218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Cambria Math</vt:lpstr>
      <vt:lpstr>Wingdings</vt:lpstr>
      <vt:lpstr>Office Theme</vt:lpstr>
      <vt:lpstr>Poll 1</vt:lpstr>
      <vt:lpstr>07-380 AI &amp; ML II </vt:lpstr>
      <vt:lpstr>Integer Programming</vt:lpstr>
      <vt:lpstr>Linear Programming</vt:lpstr>
      <vt:lpstr>Linear Programming  Integer Programming</vt:lpstr>
      <vt:lpstr>Linear Programming vs Integer Programming</vt:lpstr>
      <vt:lpstr>Integer Programming: Graphical Representation</vt:lpstr>
      <vt:lpstr>Relaxation</vt:lpstr>
      <vt:lpstr>Notation Alert</vt:lpstr>
      <vt:lpstr>Poll 2:</vt:lpstr>
      <vt:lpstr>Poll 3:</vt:lpstr>
      <vt:lpstr>Solving an IP</vt:lpstr>
      <vt:lpstr>Solving an IP</vt:lpstr>
      <vt:lpstr>Branch and Bound Example</vt:lpstr>
      <vt:lpstr>Branch and Bound Example</vt:lpstr>
      <vt:lpstr>Branch and Bound Example</vt:lpstr>
      <vt:lpstr>Branch and Bound Example</vt:lpstr>
      <vt:lpstr>Branch and Bound Example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 Virtue</dc:creator>
  <cp:lastModifiedBy>Pat Virtue</cp:lastModifiedBy>
  <cp:revision>764</cp:revision>
  <cp:lastPrinted>2018-11-27T13:42:27Z</cp:lastPrinted>
  <dcterms:created xsi:type="dcterms:W3CDTF">2018-10-11T11:39:27Z</dcterms:created>
  <dcterms:modified xsi:type="dcterms:W3CDTF">2026-09-17T16:37:35Z</dcterms:modified>
</cp:coreProperties>
</file>