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1"/>
  </p:notesMasterIdLst>
  <p:sldIdLst>
    <p:sldId id="269" r:id="rId2"/>
    <p:sldId id="863" r:id="rId3"/>
    <p:sldId id="814" r:id="rId4"/>
    <p:sldId id="663" r:id="rId5"/>
    <p:sldId id="864" r:id="rId6"/>
    <p:sldId id="843" r:id="rId7"/>
    <p:sldId id="881" r:id="rId8"/>
    <p:sldId id="844" r:id="rId9"/>
    <p:sldId id="846" r:id="rId10"/>
    <p:sldId id="824" r:id="rId11"/>
    <p:sldId id="825" r:id="rId12"/>
    <p:sldId id="826" r:id="rId13"/>
    <p:sldId id="827" r:id="rId14"/>
    <p:sldId id="838" r:id="rId15"/>
    <p:sldId id="600" r:id="rId16"/>
    <p:sldId id="601" r:id="rId17"/>
    <p:sldId id="587" r:id="rId18"/>
    <p:sldId id="865" r:id="rId19"/>
    <p:sldId id="878" r:id="rId20"/>
    <p:sldId id="879" r:id="rId21"/>
    <p:sldId id="839" r:id="rId22"/>
    <p:sldId id="781" r:id="rId23"/>
    <p:sldId id="831" r:id="rId24"/>
    <p:sldId id="832" r:id="rId25"/>
    <p:sldId id="834" r:id="rId26"/>
    <p:sldId id="829" r:id="rId27"/>
    <p:sldId id="823" r:id="rId28"/>
    <p:sldId id="755" r:id="rId29"/>
    <p:sldId id="828" r:id="rId30"/>
    <p:sldId id="847" r:id="rId31"/>
    <p:sldId id="848" r:id="rId32"/>
    <p:sldId id="849" r:id="rId33"/>
    <p:sldId id="852" r:id="rId34"/>
    <p:sldId id="855" r:id="rId35"/>
    <p:sldId id="856" r:id="rId36"/>
    <p:sldId id="857" r:id="rId37"/>
    <p:sldId id="858" r:id="rId38"/>
    <p:sldId id="859" r:id="rId39"/>
    <p:sldId id="860" r:id="rId40"/>
    <p:sldId id="861" r:id="rId41"/>
    <p:sldId id="862" r:id="rId42"/>
    <p:sldId id="787" r:id="rId43"/>
    <p:sldId id="804" r:id="rId44"/>
    <p:sldId id="866" r:id="rId45"/>
    <p:sldId id="630" r:id="rId46"/>
    <p:sldId id="793" r:id="rId47"/>
    <p:sldId id="867" r:id="rId48"/>
    <p:sldId id="800" r:id="rId49"/>
    <p:sldId id="782" r:id="rId50"/>
    <p:sldId id="783" r:id="rId51"/>
    <p:sldId id="807" r:id="rId52"/>
    <p:sldId id="616" r:id="rId53"/>
    <p:sldId id="875" r:id="rId54"/>
    <p:sldId id="808" r:id="rId55"/>
    <p:sldId id="790" r:id="rId56"/>
    <p:sldId id="628" r:id="rId57"/>
    <p:sldId id="819" r:id="rId58"/>
    <p:sldId id="818" r:id="rId59"/>
    <p:sldId id="820" r:id="rId60"/>
    <p:sldId id="629" r:id="rId61"/>
    <p:sldId id="796" r:id="rId62"/>
    <p:sldId id="631" r:id="rId63"/>
    <p:sldId id="880" r:id="rId64"/>
    <p:sldId id="632" r:id="rId65"/>
    <p:sldId id="621" r:id="rId66"/>
    <p:sldId id="876" r:id="rId67"/>
    <p:sldId id="822" r:id="rId68"/>
    <p:sldId id="803" r:id="rId69"/>
    <p:sldId id="791" r:id="rId70"/>
    <p:sldId id="625" r:id="rId71"/>
    <p:sldId id="624" r:id="rId72"/>
    <p:sldId id="626" r:id="rId73"/>
    <p:sldId id="821" r:id="rId74"/>
    <p:sldId id="877" r:id="rId75"/>
    <p:sldId id="882" r:id="rId76"/>
    <p:sldId id="869" r:id="rId77"/>
    <p:sldId id="870" r:id="rId78"/>
    <p:sldId id="815" r:id="rId79"/>
    <p:sldId id="871" r:id="rId80"/>
  </p:sldIdLst>
  <p:sldSz cx="12192000" cy="6858000"/>
  <p:notesSz cx="7010400" cy="9296400"/>
  <p:embeddedFontLst>
    <p:embeddedFont>
      <p:font typeface="Cambria Math" panose="02040503050406030204" pitchFamily="18" charset="0"/>
      <p:regular r:id="rId82"/>
    </p:embeddedFont>
    <p:embeddedFont>
      <p:font typeface="Congenial Black" panose="02000503040000020004" pitchFamily="2" charset="0"/>
      <p:bold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A9DA74"/>
    <a:srgbClr val="EA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90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" y="4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3.fntdata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font" Target="fonts/font1.fntdata"/><Relationship Id="rId19" Type="http://schemas.openxmlformats.org/officeDocument/2006/relationships/slide" Target="slides/slide1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4T15:29:06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28076 9363 7359 0,'-4'3'656'0,"0"1"-528"16,2-1-128-16,2 0 0 0,2-1 0 0,-2-1 0 0,-2 4 0 0,0-1 0 0,-1 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2-13T20:46:41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17219 7634 115 0,'0'0'10'0,"0"0"-10"0,0 0 0 0,0 0 0 0,0-9 148 0,0 9 28 16,4-3 6-16,-4 3 1 0,3-10-80 0,1 7-16 16,-1-3-3-16,-3 3-1 0,0 3-63 0,7-10-12 15,-3 1-8-15,-4 9 10 16,0 0-114-16,3-3-22 0,1-13-5 0,-4 16-1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AC94E-0CD7-A199-D708-33DA4B82D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CA8BE56D-E68A-9050-C0DB-751C404BAD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DBFD2A54-6862-F301-2296-C824122C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4B6F5920-0248-6775-9461-F2C5B00E2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606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B1B59-B49D-C5F9-F268-ED6F4145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77652D1D-89F9-1B60-E5F2-5E76BEEEF7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9ACBA166-2850-2971-759A-4C9E4F1BD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67632918-DFAA-55A4-9C6A-0766A157B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66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265A8AA-CFD0-4B7B-4549-745D3634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BC12E016-F4FB-4E60-AD06-C68C3DF37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C160FD0B-F0E1-9BB2-AE8F-CA5269E78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03DC54F2-27D5-2E2A-CB63-735F28D6039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77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C4B2C9F0-4EC8-9007-D810-D98599B4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1ABB8309-8560-EA92-B4AC-134A196693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7D7376B4-1263-E046-EE86-A6B695708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EB4AE6E7-F39C-5A70-2F4B-A79EE4145D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788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7393D5D-1D54-8616-2A53-391AB91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FA315184-ED42-5C2E-8E4E-3F0D4E0B93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B53D6662-DCCA-A8C5-F2D4-3E286577D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7A83B9AB-E382-BC3A-A90E-9098EAD6E8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40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8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hiagodnf.github.io/wumpus-world-simulato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rf71YotfykQ&amp;t=5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86-023-06747-5" TargetMode="External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86-023-06747-5" TargetMode="External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3" Type="http://schemas.openxmlformats.org/officeDocument/2006/relationships/image" Target="../media/image241.png"/><Relationship Id="rId7" Type="http://schemas.openxmlformats.org/officeDocument/2006/relationships/image" Target="../media/image292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332.png"/><Relationship Id="rId5" Type="http://schemas.openxmlformats.org/officeDocument/2006/relationships/image" Target="../media/image262.png"/><Relationship Id="rId10" Type="http://schemas.openxmlformats.org/officeDocument/2006/relationships/image" Target="../media/image321.png"/><Relationship Id="rId4" Type="http://schemas.openxmlformats.org/officeDocument/2006/relationships/image" Target="../media/image251.png"/><Relationship Id="rId9" Type="http://schemas.openxmlformats.org/officeDocument/2006/relationships/image" Target="../media/image31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1.png"/><Relationship Id="rId7" Type="http://schemas.openxmlformats.org/officeDocument/2006/relationships/image" Target="../media/image38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51.png"/><Relationship Id="rId9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thiagodnf.github.io/wumpus-world-simulator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271.png"/><Relationship Id="rId7" Type="http://schemas.openxmlformats.org/officeDocument/2006/relationships/image" Target="../media/image32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1.png"/><Relationship Id="rId4" Type="http://schemas.openxmlformats.org/officeDocument/2006/relationships/image" Target="../media/image29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90.png"/><Relationship Id="rId3" Type="http://schemas.openxmlformats.org/officeDocument/2006/relationships/image" Target="../media/image270.png"/><Relationship Id="rId7" Type="http://schemas.openxmlformats.org/officeDocument/2006/relationships/image" Target="../media/image340.png"/><Relationship Id="rId12" Type="http://schemas.openxmlformats.org/officeDocument/2006/relationships/image" Target="../media/image3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370.png"/><Relationship Id="rId5" Type="http://schemas.openxmlformats.org/officeDocument/2006/relationships/image" Target="../media/image300.png"/><Relationship Id="rId10" Type="http://schemas.openxmlformats.org/officeDocument/2006/relationships/image" Target="../media/image360.png"/><Relationship Id="rId4" Type="http://schemas.openxmlformats.org/officeDocument/2006/relationships/image" Target="../media/image290.png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BEE12-9F69-4091-A49A-31274323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or </a:t>
            </a:r>
            <a:r>
              <a:rPr lang="en-US" dirty="0">
                <a:hlinkClick r:id="rId4"/>
              </a:rPr>
              <a:t>Wumpus World</a:t>
            </a:r>
            <a:r>
              <a:rPr lang="en-US" dirty="0"/>
              <a:t>!</a:t>
            </a:r>
          </a:p>
        </p:txBody>
      </p:sp>
      <p:pic>
        <p:nvPicPr>
          <p:cNvPr id="5" name="Picture 2" descr="Minesweeper Online">
            <a:extLst>
              <a:ext uri="{FF2B5EF4-FFF2-40B4-BE49-F238E27FC236}">
                <a16:creationId xmlns:a16="http://schemas.microsoft.com/office/drawing/2014/main" id="{F8908509-D70C-B349-9607-CDD5037F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92" y="1952193"/>
            <a:ext cx="3398693" cy="422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5E9CC7-67A5-253F-2A7F-FE0189B4A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115" y="1952193"/>
            <a:ext cx="4080290" cy="42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87D5-01C2-93D9-3349-A4D1F816B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9CBAC5-A1B5-1459-A6C5-0102BF58F6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E3E79-422F-DE2A-D1EE-A5F0321EF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6338558" cy="2039539"/>
          </a:xfrm>
        </p:spPr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(link on website/piazza)</a:t>
            </a:r>
          </a:p>
          <a:p>
            <a:r>
              <a:rPr lang="en-US" dirty="0"/>
              <a:t>then fill in the green squares with: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>
                <a:sym typeface="Wingdings" panose="05000000000000000000" pitchFamily="2" charset="2"/>
              </a:rPr>
              <a:t>if SAFE or</a:t>
            </a:r>
          </a:p>
          <a:p>
            <a:r>
              <a:rPr lang="en-US" dirty="0">
                <a:sym typeface="Wingdings" panose="05000000000000000000" pitchFamily="2" charset="2"/>
              </a:rPr>
              <a:t>X    if UNSAFE or</a:t>
            </a:r>
          </a:p>
          <a:p>
            <a:r>
              <a:rPr lang="en-US" dirty="0">
                <a:sym typeface="Wingdings" panose="05000000000000000000" pitchFamily="2" charset="2"/>
              </a:rPr>
              <a:t>?    if UNSURE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C7A57E-60C5-2E84-294B-C1684BF84C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B13D08-FB43-565D-FD98-9F3FAF7EACD8}"/>
              </a:ext>
            </a:extLst>
          </p:cNvPr>
          <p:cNvSpPr txBox="1">
            <a:spLocks/>
          </p:cNvSpPr>
          <p:nvPr/>
        </p:nvSpPr>
        <p:spPr>
          <a:xfrm>
            <a:off x="552099" y="4166624"/>
            <a:ext cx="5209219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Numbers indicate how many mines are in the 8 adjacent cells</a:t>
            </a:r>
          </a:p>
          <a:p>
            <a:endParaRPr lang="en-US"/>
          </a:p>
          <a:p>
            <a:r>
              <a:rPr lang="en-US"/>
              <a:t> </a:t>
            </a:r>
          </a:p>
          <a:p>
            <a:endParaRPr lang="en-US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76D83D-CEDB-F73A-DF17-16CF0CF77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7562"/>
              </p:ext>
            </p:extLst>
          </p:nvPr>
        </p:nvGraphicFramePr>
        <p:xfrm>
          <a:off x="687293" y="5121305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67A162-7D91-1296-67A0-A589C9FFD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824921"/>
              </p:ext>
            </p:extLst>
          </p:nvPr>
        </p:nvGraphicFramePr>
        <p:xfrm>
          <a:off x="2734233" y="5121305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D3C9BA7A-22CD-F4D3-910E-F9770046AFAB}"/>
              </a:ext>
            </a:extLst>
          </p:cNvPr>
          <p:cNvSpPr/>
          <p:nvPr/>
        </p:nvSpPr>
        <p:spPr>
          <a:xfrm>
            <a:off x="3693877" y="5213452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9FCA6C3-26C0-9A8D-D477-11CF5748AFCA}"/>
              </a:ext>
            </a:extLst>
          </p:cNvPr>
          <p:cNvSpPr/>
          <p:nvPr/>
        </p:nvSpPr>
        <p:spPr>
          <a:xfrm>
            <a:off x="2825787" y="5637452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81A0F70-4DF1-C2BD-1C52-D045CFDAC828}"/>
              </a:ext>
            </a:extLst>
          </p:cNvPr>
          <p:cNvSpPr/>
          <p:nvPr/>
        </p:nvSpPr>
        <p:spPr>
          <a:xfrm>
            <a:off x="1216689" y="6051865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972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4344-2E28-42DD-A9D3-1FCFD163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 Python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CA7CC-DAFD-4246-9715-EDB9CA4BB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There are ways of telling whether she is a witch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98A76-1896-476E-A21E-3DBCE9680567}"/>
              </a:ext>
            </a:extLst>
          </p:cNvPr>
          <p:cNvSpPr txBox="1"/>
          <p:nvPr/>
        </p:nvSpPr>
        <p:spPr>
          <a:xfrm>
            <a:off x="631371" y="6254234"/>
            <a:ext cx="7565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https://www.youtube.com/watch?v=rf71YotfykQ&amp;t=52</a:t>
            </a:r>
            <a:endParaRPr lang="en-US" sz="2400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F690048F-F56C-4BBC-B311-28CF74542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3963" y="1774371"/>
            <a:ext cx="7184074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6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Logical Agents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E78AC-39F7-5166-BCCF-2455010D2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62C63BE-F893-5A3C-2885-66EDB8D91F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617562C-AC78-14C6-00D7-6C680F1F94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2039539"/>
              </a:xfrm>
            </p:spPr>
            <p:txBody>
              <a:bodyPr/>
              <a:lstStyle/>
              <a:p>
                <a:r>
                  <a:rPr lang="en-US" dirty="0"/>
                  <a:t>Write a proof for the following: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Given a triangle ABC with AB=AC,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ABC =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ACB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617562C-AC78-14C6-00D7-6C680F1F94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2039539"/>
              </a:xfrm>
              <a:blipFill>
                <a:blip r:embed="rId3"/>
                <a:stretch>
                  <a:fillRect l="-231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216641F-21AB-1678-5BE5-27C1DF5A7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29" y="2701686"/>
            <a:ext cx="4253049" cy="245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390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E02-4D1B-2588-3020-8B828ED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6B98-2363-B56D-1C49-FF11A4204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https://www.nature.com/articles/s41586-023-06747-5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F2987-F62F-1405-522A-223792A88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71" y="2078425"/>
            <a:ext cx="6397884" cy="45943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B9D73-FB97-BDE3-1B0D-79C00D745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244" y="1539709"/>
            <a:ext cx="3001192" cy="17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06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A0A53-BA22-1E6F-0455-B36BEACBF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38C8-55FD-F0E3-BA24-4497702C6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E139D-BBAA-3A52-C594-CED6F2B4B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https://www.nature.com/articles/s41586-023-06747-5</a:t>
            </a:r>
            <a:endParaRPr lang="en-US" sz="2400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6DE14F-FEB5-F427-07B2-E648098CA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257" y="2245843"/>
            <a:ext cx="9706046" cy="439105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395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4B521-40C9-3AA2-33C7-7EB3C52F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solve Sudoku?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ADDE8-3C17-2FC9-D08C-C1116B92A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031F3A-844A-0654-962C-5D8576856FF2}"/>
              </a:ext>
            </a:extLst>
          </p:cNvPr>
          <p:cNvGrpSpPr/>
          <p:nvPr/>
        </p:nvGrpSpPr>
        <p:grpSpPr>
          <a:xfrm>
            <a:off x="8085858" y="367131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A72351-5CB6-497B-46E7-438A91D293EB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B5E0B8-A4C9-D335-0D91-BC7432E8D192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3F579F-1D98-DC1D-336A-AAE214CFA2E9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CEA7CA-03AD-3903-E34B-7354106A9882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6536CB-DEFB-3979-A1B4-B3E4915E31D1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26829CB-3A33-FA4F-5A8B-291A4CF4E10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71119F-E7CE-F3F6-A52C-A14F51CAB26A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84254A-2D97-3BF6-A0F3-8CEFBED249CC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A616F-811F-51B4-D6A3-AADDDF6AAD8D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01FA0-00A1-A018-A0D4-9E1211EB723F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65B0F6-626C-EDC9-053B-897292334F6D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BE4924-FB5C-2333-691F-0FE9917A8F59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27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9884B-B644-F599-49E6-F235E738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920D-3DE0-FCC0-6848-DC14C7D0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play Minesweeper?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8432-502E-9386-F41F-FED845984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What are we trying to figure out?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path (a sequence of actions)?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complete solution?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9EF6D-39B5-54B1-D0F6-D149FC5E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4943"/>
            <a:ext cx="5791200" cy="518816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57C275-6C28-88A7-3224-A8F900E2DFC2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E05C19-42C5-2067-A07E-C071A4A67CDA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DCDC286D-E14B-374F-94BE-5A9F417D3A06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551B27-4E19-403F-5AA4-7347096CAAE2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39109A-C366-2B98-3245-D90F7DB077C5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5B614-C2A3-155F-C35C-0D7B01F3A50F}"/>
              </a:ext>
            </a:extLst>
          </p:cNvPr>
          <p:cNvSpPr txBox="1"/>
          <p:nvPr/>
        </p:nvSpPr>
        <p:spPr>
          <a:xfrm>
            <a:off x="6000750" y="6306203"/>
            <a:ext cx="345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Google Minesweeper game</a:t>
            </a:r>
          </a:p>
        </p:txBody>
      </p:sp>
    </p:spTree>
    <p:extLst>
      <p:ext uri="{BB962C8B-B14F-4D97-AF65-F5344CB8AC3E}">
        <p14:creationId xmlns:p14="http://schemas.microsoft.com/office/powerpoint/2010/main" val="71983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4E6769-3E4B-97B4-809A-7CD54469A1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14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434DDC-D951-BEFE-EB04-62B95F09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33" t="4203" r="4896" b="2746"/>
          <a:stretch>
            <a:fillRect/>
          </a:stretch>
        </p:blipFill>
        <p:spPr>
          <a:xfrm>
            <a:off x="9306232" y="428361"/>
            <a:ext cx="2411973" cy="47651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14:cNvPr>
              <p14:cNvContentPartPr/>
              <p14:nvPr/>
            </p14:nvContentPartPr>
            <p14:xfrm>
              <a:off x="10101960" y="3370680"/>
              <a:ext cx="5760" cy="11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92600" y="3361320"/>
                <a:ext cx="2448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2388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B69F3-684E-5A48-905F-167D1A53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95" t="13738" r="23268" b="49893"/>
          <a:stretch/>
        </p:blipFill>
        <p:spPr>
          <a:xfrm>
            <a:off x="6096000" y="418068"/>
            <a:ext cx="5622205" cy="34343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B34773D-D35F-E249-7737-B0938BFCA760}"/>
              </a:ext>
            </a:extLst>
          </p:cNvPr>
          <p:cNvGrpSpPr/>
          <p:nvPr/>
        </p:nvGrpSpPr>
        <p:grpSpPr>
          <a:xfrm>
            <a:off x="264918" y="4470470"/>
            <a:ext cx="3433542" cy="2238607"/>
            <a:chOff x="552099" y="4252262"/>
            <a:chExt cx="3433542" cy="223860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CB66F8-5F2C-4C2D-1EC4-8F59FB649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552099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939F75-3FC0-3447-523A-BDEF62341903}"/>
                </a:ext>
              </a:extLst>
            </p:cNvPr>
            <p:cNvSpPr/>
            <p:nvPr/>
          </p:nvSpPr>
          <p:spPr>
            <a:xfrm>
              <a:off x="727219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C0BF00-3105-C1A4-4D40-9CFB0BBBEFCD}"/>
                </a:ext>
              </a:extLst>
            </p:cNvPr>
            <p:cNvSpPr/>
            <p:nvPr/>
          </p:nvSpPr>
          <p:spPr>
            <a:xfrm>
              <a:off x="727219" y="556154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D8CAEC-21AB-4CC7-F8D2-A6CFFFDF9A42}"/>
              </a:ext>
            </a:extLst>
          </p:cNvPr>
          <p:cNvGrpSpPr/>
          <p:nvPr/>
        </p:nvGrpSpPr>
        <p:grpSpPr>
          <a:xfrm>
            <a:off x="1882780" y="4252262"/>
            <a:ext cx="3433542" cy="2238607"/>
            <a:chOff x="2169961" y="4252262"/>
            <a:chExt cx="3433542" cy="22386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E303EA-A814-975B-B684-4FC677198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0F03ED9-102A-1653-6ED8-EEBE08410D42}"/>
                </a:ext>
              </a:extLst>
            </p:cNvPr>
            <p:cNvSpPr/>
            <p:nvPr/>
          </p:nvSpPr>
          <p:spPr>
            <a:xfrm>
              <a:off x="2345081" y="610049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39804B1-1601-7C9E-CB9D-228CEDB7FBE0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02906A-DAE1-45C5-859C-A8850D89DEE4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55AC5A5-6D5A-44F4-7032-10260B4A50B1}"/>
              </a:ext>
            </a:extLst>
          </p:cNvPr>
          <p:cNvSpPr/>
          <p:nvPr/>
        </p:nvSpPr>
        <p:spPr>
          <a:xfrm>
            <a:off x="785056" y="4962578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22601EB8-C52C-0A05-BD11-FF04920950D0}"/>
              </a:ext>
            </a:extLst>
          </p:cNvPr>
          <p:cNvSpPr/>
          <p:nvPr/>
        </p:nvSpPr>
        <p:spPr>
          <a:xfrm>
            <a:off x="2962917" y="5277770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496CE6-6AAC-F81B-4946-D239DF0C9AA3}"/>
              </a:ext>
            </a:extLst>
          </p:cNvPr>
          <p:cNvGrpSpPr/>
          <p:nvPr/>
        </p:nvGrpSpPr>
        <p:grpSpPr>
          <a:xfrm>
            <a:off x="3719645" y="4044443"/>
            <a:ext cx="3433542" cy="2238607"/>
            <a:chOff x="2169961" y="4252262"/>
            <a:chExt cx="3433542" cy="223860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3F72D3B-C1C6-EAC9-FCFF-44BE8E8B6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32FBF8-6D0F-1703-2419-B93D223AD916}"/>
                </a:ext>
              </a:extLst>
            </p:cNvPr>
            <p:cNvSpPr/>
            <p:nvPr/>
          </p:nvSpPr>
          <p:spPr>
            <a:xfrm>
              <a:off x="2929998" y="6097713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397697A-423F-33DA-0EE3-C39BF50E5F36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4023593-011B-87CB-D955-E178A8DD9FA8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41557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838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  <a:p>
            <a:pPr marL="514350" indent="-514350"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3F72D3B-C1C6-EAC9-FCFF-44BE8E8B6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03" t="13738" r="33624" b="62555"/>
          <a:stretch/>
        </p:blipFill>
        <p:spPr>
          <a:xfrm>
            <a:off x="3719645" y="4054839"/>
            <a:ext cx="3433542" cy="22386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51953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8DC83B-F403-1FB8-189C-D2570E8FD310}"/>
              </a:ext>
            </a:extLst>
          </p:cNvPr>
          <p:cNvGrpSpPr/>
          <p:nvPr/>
        </p:nvGrpSpPr>
        <p:grpSpPr>
          <a:xfrm>
            <a:off x="6096000" y="3322933"/>
            <a:ext cx="3433542" cy="2238607"/>
            <a:chOff x="2169961" y="4252262"/>
            <a:chExt cx="3433542" cy="223860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6ECF5E5-10DD-8B56-4A12-27E9C0C60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C215B-8712-BD36-DB04-E9D02E5F22BC}"/>
                </a:ext>
              </a:extLst>
            </p:cNvPr>
            <p:cNvSpPr/>
            <p:nvPr/>
          </p:nvSpPr>
          <p:spPr>
            <a:xfrm>
              <a:off x="3477261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D07545-DF07-EC4D-6B17-1F853E18C1EC}"/>
              </a:ext>
            </a:extLst>
          </p:cNvPr>
          <p:cNvGrpSpPr/>
          <p:nvPr/>
        </p:nvGrpSpPr>
        <p:grpSpPr>
          <a:xfrm>
            <a:off x="8362496" y="4234398"/>
            <a:ext cx="3433542" cy="2238607"/>
            <a:chOff x="8869958" y="681037"/>
            <a:chExt cx="3433542" cy="22386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67B28E5-6766-28CD-9873-313AF71C0253}"/>
                </a:ext>
              </a:extLst>
            </p:cNvPr>
            <p:cNvGrpSpPr/>
            <p:nvPr/>
          </p:nvGrpSpPr>
          <p:grpSpPr>
            <a:xfrm>
              <a:off x="8869958" y="681037"/>
              <a:ext cx="3433542" cy="2238607"/>
              <a:chOff x="2169961" y="4252262"/>
              <a:chExt cx="3433542" cy="2238607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E11E7E3-4F38-7406-BB84-55EA1F361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3831C40-E1C8-0BCF-D87B-D73636810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520C0F8-BAF4-F055-D09F-52970B93AFD4}"/>
                </a:ext>
              </a:extLst>
            </p:cNvPr>
            <p:cNvSpPr/>
            <p:nvPr/>
          </p:nvSpPr>
          <p:spPr>
            <a:xfrm>
              <a:off x="10740168" y="254638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3E41C2C-9FB8-6487-ED52-7EC53DC90E36}"/>
              </a:ext>
            </a:extLst>
          </p:cNvPr>
          <p:cNvGrpSpPr/>
          <p:nvPr/>
        </p:nvGrpSpPr>
        <p:grpSpPr>
          <a:xfrm>
            <a:off x="8362496" y="1504298"/>
            <a:ext cx="3433542" cy="2238607"/>
            <a:chOff x="5436416" y="621680"/>
            <a:chExt cx="3433542" cy="2238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D3E6B5-1A30-3620-F0D4-98C68C724222}"/>
                </a:ext>
              </a:extLst>
            </p:cNvPr>
            <p:cNvGrpSpPr/>
            <p:nvPr/>
          </p:nvGrpSpPr>
          <p:grpSpPr>
            <a:xfrm>
              <a:off x="5436416" y="621680"/>
              <a:ext cx="3433542" cy="2238607"/>
              <a:chOff x="2169961" y="4252262"/>
              <a:chExt cx="3433542" cy="223860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E379E90-47E6-BDA3-E09A-4DBDFCCFB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D96172F-D0FC-579B-7128-6E82FC44C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40F402A-0E64-59A1-1523-869797CD4814}"/>
                </a:ext>
              </a:extLst>
            </p:cNvPr>
            <p:cNvSpPr/>
            <p:nvPr/>
          </p:nvSpPr>
          <p:spPr>
            <a:xfrm>
              <a:off x="6174652" y="249893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B7C1AE0-3F2E-7EA4-B532-6806061E52F6}"/>
              </a:ext>
            </a:extLst>
          </p:cNvPr>
          <p:cNvSpPr/>
          <p:nvPr/>
        </p:nvSpPr>
        <p:spPr>
          <a:xfrm>
            <a:off x="7251807" y="4442236"/>
            <a:ext cx="564836" cy="5825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571B-1821-B4FB-E03B-2CCAA1DD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View: Logical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D03D1-0199-086E-2DBE-7E56577D7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Logical agents and environments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19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1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26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27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28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9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33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3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5" name="Rectangle 12"/>
          <p:cNvSpPr>
            <a:spLocks/>
          </p:cNvSpPr>
          <p:nvPr/>
        </p:nvSpPr>
        <p:spPr bwMode="auto">
          <a:xfrm>
            <a:off x="3640752" y="4314969"/>
            <a:ext cx="476721" cy="5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/>
            <a:r>
              <a:rPr lang="en-US" sz="3200" b="1" dirty="0">
                <a:latin typeface="Calibri" pitchFamily="34" charset="0"/>
                <a:cs typeface="Arial" charset="0"/>
              </a:rPr>
              <a:t>?</a:t>
            </a:r>
          </a:p>
        </p:txBody>
      </p:sp>
      <p:sp>
        <p:nvSpPr>
          <p:cNvPr id="36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what do we TELL our knowledge base (KB)?</a:t>
            </a:r>
          </a:p>
          <a:p>
            <a:pPr lvl="1"/>
            <a:r>
              <a:rPr lang="en-US" sz="2400" dirty="0"/>
              <a:t>Facts (sentences)</a:t>
            </a:r>
          </a:p>
          <a:p>
            <a:pPr lvl="3"/>
            <a:r>
              <a:rPr lang="en-US" sz="2400" dirty="0"/>
              <a:t>The grass is green</a:t>
            </a:r>
          </a:p>
          <a:p>
            <a:pPr lvl="3"/>
            <a:r>
              <a:rPr lang="en-US" sz="2400" dirty="0"/>
              <a:t>The sky is blue</a:t>
            </a:r>
          </a:p>
          <a:p>
            <a:pPr lvl="1"/>
            <a:r>
              <a:rPr lang="en-US" sz="2400" dirty="0"/>
              <a:t>Rules (sentences)</a:t>
            </a:r>
          </a:p>
          <a:p>
            <a:pPr lvl="3"/>
            <a:r>
              <a:rPr lang="en-US" sz="2400" dirty="0"/>
              <a:t>Eating too much candy makes you sick</a:t>
            </a:r>
          </a:p>
          <a:p>
            <a:pPr lvl="3"/>
            <a:r>
              <a:rPr lang="en-US" sz="2400" dirty="0"/>
              <a:t>When you’re sick you don’t go to school</a:t>
            </a:r>
          </a:p>
          <a:p>
            <a:pPr lvl="1"/>
            <a:r>
              <a:rPr lang="en-US" sz="2400" dirty="0"/>
              <a:t>Percepts and Actions (sentences)</a:t>
            </a:r>
          </a:p>
          <a:p>
            <a:pPr lvl="3"/>
            <a:r>
              <a:rPr lang="en-US" sz="2400" dirty="0"/>
              <a:t>Pat ate too much candy today</a:t>
            </a:r>
          </a:p>
          <a:p>
            <a:pPr lvl="3"/>
            <a:endParaRPr lang="en-US" sz="2400" dirty="0"/>
          </a:p>
          <a:p>
            <a:r>
              <a:rPr lang="en-US" sz="2800" dirty="0"/>
              <a:t>What happens when we ASK the agent?</a:t>
            </a:r>
          </a:p>
          <a:p>
            <a:pPr lvl="1"/>
            <a:r>
              <a:rPr lang="en-US" sz="2400" dirty="0"/>
              <a:t>Inference – new sentences created from old</a:t>
            </a:r>
          </a:p>
          <a:p>
            <a:pPr lvl="3"/>
            <a:r>
              <a:rPr lang="en-US" sz="2400" dirty="0"/>
              <a:t>Pat is not going to school today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778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Knowledge-based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7999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KB-AGENT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an action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>
                <a:solidFill>
                  <a:srgbClr val="CC00CC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a knowledge base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, an integer, initially 0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PROCESS-PERCEPT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ASK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PROCESS-QUERY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PROCESS-RESULT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dirty="0"/>
              <a:t>←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+1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</a:t>
            </a:r>
          </a:p>
          <a:p>
            <a:pPr marL="0" indent="0">
              <a:lnSpc>
                <a:spcPts val="4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7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7FCB-9915-A464-19F0-F1CB4883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9E95-F2B7-33D3-4110-AB9F89FB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4A9E9-FDBE-5353-2685-CCE91CA05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46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C95C-83BD-E802-29E2-33D63713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F307C-40C0-433B-E183-D3BD39E09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7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F5CE8-D117-F922-B1A2-B0C3E50A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FB938-98F1-8932-AD27-0BD6D855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F66A-D4F0-6741-FB82-268C01588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07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ED6-2FCC-1360-995E-C9DD709C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Entailment and </a:t>
            </a:r>
            <a:r>
              <a:rPr lang="en-US" dirty="0" err="1"/>
              <a:t>Satisifiability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EF770-EB24-1ACB-BBF5-3D8A498CC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18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An specific assignment of all </a:t>
            </a:r>
            <a:r>
              <a:rPr lang="en-US" sz="2800" i="1" dirty="0">
                <a:solidFill>
                  <a:srgbClr val="7030A0"/>
                </a:solidFill>
              </a:rPr>
              <a:t>symbols</a:t>
            </a:r>
            <a:r>
              <a:rPr lang="en-US" sz="2800" dirty="0"/>
              <a:t>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Sudoku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F6A85C-B0CE-3D98-EB64-B596D2E8C71B}"/>
              </a:ext>
            </a:extLst>
          </p:cNvPr>
          <p:cNvGrpSpPr/>
          <p:nvPr/>
        </p:nvGrpSpPr>
        <p:grpSpPr>
          <a:xfrm>
            <a:off x="8501495" y="2206322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ECD1E0-ADF3-7C39-7D8A-7E619D5AD1A9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999DF6E-C167-6A9B-BFFB-6EA93339E0E6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D9BB1B-E08F-BECB-56FC-5FB3374C9F1B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F6AC91C-D2B2-395A-8653-73657E2C5993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0AF855F-9F4D-EDC4-DAFA-40FF73BB42E7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940D0A-FF24-528B-9AB7-D7ED41888F9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F1741E-0813-37DE-6316-4F69916D823B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64A78A-731F-7D5C-9BB8-B2A1C25D211A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6FD557-EBDB-E4F4-D5E6-E14C6C998A7A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A01184-84A4-A460-18A2-2304820D35E8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BE6449-97FD-2176-5AA9-EE4E574F84FC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F5E94C-52CB-7C2D-ECCF-6EE24DAB6763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79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42CB494-A395-79E2-B202-39E206DA1F6D}"/>
              </a:ext>
            </a:extLst>
          </p:cNvPr>
          <p:cNvGrpSpPr/>
          <p:nvPr/>
        </p:nvGrpSpPr>
        <p:grpSpPr>
          <a:xfrm>
            <a:off x="6960047" y="1113178"/>
            <a:ext cx="1444162" cy="1398767"/>
            <a:chOff x="10621572" y="899204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44A209-B07B-5F3C-3A47-626FF45A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014717-07EA-F2E7-8FA2-3659F86929F9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DA592-9B1F-6376-1D12-1B4CEA04570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8CA6FA-8F72-A3DD-09BC-F867E6058464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D7360B-AC8D-D377-7A93-0A18EFA185D0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C54CD7-0BAF-6F18-215A-5C7C566631E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A7C653C-983B-DAE2-B0E8-39039C7D517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FC5A2-F5A8-FA34-1B09-3B2C14143CB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85E3A3E-22FC-093E-89DA-7FF7F3BB2282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56E69A-E262-49C6-5C3F-0D45DFA1BE81}"/>
              </a:ext>
            </a:extLst>
          </p:cNvPr>
          <p:cNvGrpSpPr/>
          <p:nvPr/>
        </p:nvGrpSpPr>
        <p:grpSpPr>
          <a:xfrm>
            <a:off x="7892505" y="351249"/>
            <a:ext cx="1444162" cy="1398767"/>
            <a:chOff x="10621572" y="899204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629C89-F9DB-54CE-F633-13649430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449FE7-BA45-14E6-219B-293EB8848C92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5D2E192-8771-328D-7521-B1BC3FC801CD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500B4E-9DE4-0A97-C5CF-74AB3B95DE3A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02C6CA-8C61-AAAB-92CC-97FACF85B14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EE16E54-55CD-C612-FB24-42B0793A462E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2D0D43E-3F4B-2956-9FBB-CDAEDB98B590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B6681EF-368D-F7A0-E2EC-8E1A88BC4314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023FAFC-CE42-D9C2-B346-40ED1AA3E37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E240A8C-8224-3648-18AC-88AEA89DA864}"/>
              </a:ext>
            </a:extLst>
          </p:cNvPr>
          <p:cNvGrpSpPr/>
          <p:nvPr/>
        </p:nvGrpSpPr>
        <p:grpSpPr>
          <a:xfrm>
            <a:off x="9042463" y="93294"/>
            <a:ext cx="1444162" cy="1398767"/>
            <a:chOff x="10621572" y="899204"/>
            <a:chExt cx="1444162" cy="139876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537D5E6-814A-80CC-2A0E-E1C451C63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A131BCA-6348-BFCB-F82C-053397F0D441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7215591-0CA5-F7AC-DEED-9935F90566A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619C61-0E88-24AB-276C-7C73044A166D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0DD5DBE-AACA-F1DB-992C-476E32ABCF0F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20D714C-E4F6-B756-0398-E158F8558D41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93C6D48-1FF1-708C-7BAF-C5E7ECE1220D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154439C-D6D3-165B-87CC-A1A8C80BFCD6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6E04C19-3699-9E0A-8623-ADC21A28B560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0EE4B4-11F7-A8B2-B51B-7A32EB48B88D}"/>
              </a:ext>
            </a:extLst>
          </p:cNvPr>
          <p:cNvGrpSpPr/>
          <p:nvPr/>
        </p:nvGrpSpPr>
        <p:grpSpPr>
          <a:xfrm>
            <a:off x="8824963" y="1099772"/>
            <a:ext cx="1444162" cy="1398767"/>
            <a:chOff x="10621572" y="899204"/>
            <a:chExt cx="1444162" cy="139876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BE663F8-126D-1A2E-7F3E-8FD78D9A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8F5DCF5-5E82-009D-3BF3-C1BEDA1BA378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B3D78B2-12A6-E899-4571-CC25B98F19DF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15F5981-4A67-5106-0CC0-2C98DBC4AE16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982677F-3163-C99D-9625-9C1AA60F362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9B42741-090A-A34D-60DE-63871B4E025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7AD2EC-74BB-F399-AA0C-35EACC9D393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0D435F4-1525-F2B7-D1B1-30E8A81E8A7F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185FA7C-147A-A672-1AD5-37AC5D097CA8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93E529-FE01-E129-C04B-AF204E61570B}"/>
              </a:ext>
            </a:extLst>
          </p:cNvPr>
          <p:cNvGrpSpPr/>
          <p:nvPr/>
        </p:nvGrpSpPr>
        <p:grpSpPr>
          <a:xfrm>
            <a:off x="10054575" y="372720"/>
            <a:ext cx="1444162" cy="1398767"/>
            <a:chOff x="10621572" y="899204"/>
            <a:chExt cx="1444162" cy="1398767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6B853A1-A3A7-99D4-3291-557893070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461FB87-76D6-C569-2D6C-475A7F0EFCF6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42028A2-C4F4-BC98-0D2C-560439014487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509E28C-79F5-D55D-C2A5-03C6FEFB0DC8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60B0B9A-2735-6EB8-0E98-C31CAAE1FCC3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E8267C-3746-568D-3563-5F00FFCF3F86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023BB4F-7367-EEE0-5A34-E03ADC22650B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DB5CA5A-C99C-1842-937F-25F7F0F6B6C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394415-9CA9-954D-91FB-99FD2B11343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Minesweeper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FAFBEA-D203-94A3-5F5B-D34F08E306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554969" y="2824453"/>
            <a:ext cx="1911542" cy="1851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524D38E-4F86-CB21-B18B-FA4711600146}"/>
              </a:ext>
            </a:extLst>
          </p:cNvPr>
          <p:cNvGrpSpPr/>
          <p:nvPr/>
        </p:nvGrpSpPr>
        <p:grpSpPr>
          <a:xfrm>
            <a:off x="10621572" y="899204"/>
            <a:ext cx="1444162" cy="1398767"/>
            <a:chOff x="10621572" y="899204"/>
            <a:chExt cx="1444162" cy="139876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8C29C0E-D715-35C7-DD3C-EE22F9C45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E9F9279-9FF3-E3BA-D6D4-47BF30E60D97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8FA1E4B-9F7E-2B66-0A30-7DB86DECBDC8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C79853E-4BDF-2E59-047F-14D310D9B227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B8039E-199A-FFBE-FD0C-38ABEE2E6532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F93827D-A3E9-96E8-9A7D-AF1CC09D7C63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07759D9-1C80-973D-0543-F92A6ACC30F9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1B4B65C-385D-D98D-C642-EDC3E4FF5268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F17712A-5E19-884F-48A7-11875C7B89D7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BAEA936-7F68-BFDE-0CAA-ACF9B4D8E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27181"/>
              </p:ext>
            </p:extLst>
          </p:nvPr>
        </p:nvGraphicFramePr>
        <p:xfrm>
          <a:off x="764668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1F117EE-730F-374D-A6FD-2227FBFE8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70650"/>
              </p:ext>
            </p:extLst>
          </p:nvPr>
        </p:nvGraphicFramePr>
        <p:xfrm>
          <a:off x="969362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B23DAE24-5AE6-D813-3B0A-3EAB42049A7E}"/>
              </a:ext>
            </a:extLst>
          </p:cNvPr>
          <p:cNvSpPr/>
          <p:nvPr/>
        </p:nvSpPr>
        <p:spPr>
          <a:xfrm>
            <a:off x="10653264" y="5436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A6ECDD-D100-C8A3-8776-79857434E980}"/>
              </a:ext>
            </a:extLst>
          </p:cNvPr>
          <p:cNvSpPr/>
          <p:nvPr/>
        </p:nvSpPr>
        <p:spPr>
          <a:xfrm>
            <a:off x="9785174" y="5860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0B19363-CD12-4C28-2C61-72215DDB31CC}"/>
              </a:ext>
            </a:extLst>
          </p:cNvPr>
          <p:cNvSpPr/>
          <p:nvPr/>
        </p:nvSpPr>
        <p:spPr>
          <a:xfrm>
            <a:off x="8176076" y="6274861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B3457F-C24F-0E39-6294-5E369AB46AEE}"/>
              </a:ext>
            </a:extLst>
          </p:cNvPr>
          <p:cNvSpPr txBox="1"/>
          <p:nvPr/>
        </p:nvSpPr>
        <p:spPr>
          <a:xfrm>
            <a:off x="7058498" y="4855395"/>
            <a:ext cx="4698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Numbers indicate how many mines</a:t>
            </a:r>
          </a:p>
        </p:txBody>
      </p:sp>
    </p:spTree>
    <p:extLst>
      <p:ext uri="{BB962C8B-B14F-4D97-AF65-F5344CB8AC3E}">
        <p14:creationId xmlns:p14="http://schemas.microsoft.com/office/powerpoint/2010/main" val="261015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384333" cy="5804457"/>
          </a:xfrm>
        </p:spPr>
        <p:txBody>
          <a:bodyPr/>
          <a:lstStyle/>
          <a:p>
            <a:r>
              <a:rPr lang="en-US" sz="3200" dirty="0"/>
              <a:t>More formally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Symbol</a:t>
            </a:r>
            <a:r>
              <a:rPr lang="en-US" sz="3200" dirty="0">
                <a:solidFill>
                  <a:schemeClr val="tx1"/>
                </a:solidFill>
              </a:rPr>
              <a:t> (variable)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Models</a:t>
            </a:r>
            <a:r>
              <a:rPr lang="en-US" sz="3200" dirty="0">
                <a:solidFill>
                  <a:schemeClr val="tx1"/>
                </a:solidFill>
              </a:rPr>
              <a:t> (all symbols assigned a value)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Satisfiable</a:t>
            </a:r>
            <a:r>
              <a:rPr lang="en-US" sz="3200" dirty="0">
                <a:solidFill>
                  <a:schemeClr val="tx1"/>
                </a:solidFill>
              </a:rPr>
              <a:t>: there exists (at least one) model that meets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Entailment</a:t>
            </a:r>
            <a:r>
              <a:rPr lang="en-US" sz="3200" dirty="0">
                <a:solidFill>
                  <a:schemeClr val="tx1"/>
                </a:solidFill>
              </a:rPr>
              <a:t>: statement is true for all models that meet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3200" dirty="0"/>
          </a:p>
          <a:p>
            <a:r>
              <a:rPr lang="en-US" sz="3200" dirty="0"/>
              <a:t>How do we get a computer to do this?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64715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607237" cy="5804457"/>
          </a:xfrm>
        </p:spPr>
        <p:txBody>
          <a:bodyPr/>
          <a:lstStyle/>
          <a:p>
            <a:r>
              <a:rPr lang="en-US" sz="2400" dirty="0"/>
              <a:t>What reasoning are we doing?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Can I click here? / Is this definitely safe?</a:t>
            </a:r>
          </a:p>
          <a:p>
            <a:pPr marL="917575" lvl="2" indent="-457200"/>
            <a:r>
              <a:rPr lang="en-US" sz="2400" dirty="0"/>
              <a:t>Yes: For all possible configurations (models), none of them have a mine in that location</a:t>
            </a:r>
          </a:p>
          <a:p>
            <a:pPr lvl="2" indent="0">
              <a:buNone/>
            </a:pPr>
            <a:endParaRPr lang="en-US" sz="800" dirty="0"/>
          </a:p>
          <a:p>
            <a:pPr marL="917575" lvl="2" indent="-457200"/>
            <a:r>
              <a:rPr lang="en-US" sz="2400" dirty="0"/>
              <a:t>No: There exists (at least) one possible configuration with a mine in that location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Is it possibly safe?</a:t>
            </a:r>
          </a:p>
          <a:p>
            <a:pPr marL="917575" lvl="2" indent="-457200"/>
            <a:r>
              <a:rPr lang="en-US" sz="2400" dirty="0"/>
              <a:t>Yes: There exists (at least) one possible configuration with a mine in that location</a:t>
            </a:r>
          </a:p>
          <a:p>
            <a:pPr marL="917575" lvl="2" indent="-457200"/>
            <a:endParaRPr lang="en-US" sz="800" dirty="0"/>
          </a:p>
          <a:p>
            <a:pPr marL="917575" lvl="2" indent="-457200"/>
            <a:r>
              <a:rPr lang="en-US" sz="2400" dirty="0"/>
              <a:t>No: For all possible configurations (models), all of them have a mine in that location </a:t>
            </a:r>
            <a:r>
              <a:rPr lang="en-US" sz="2400" dirty="0">
                <a:sym typeface="Wingdings" panose="05000000000000000000" pitchFamily="2" charset="2"/>
              </a:rPr>
              <a:t> It's definitely dangerous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0275F-D021-16EC-8E23-3083616CFA87}"/>
              </a:ext>
            </a:extLst>
          </p:cNvPr>
          <p:cNvSpPr txBox="1">
            <a:spLocks/>
          </p:cNvSpPr>
          <p:nvPr/>
        </p:nvSpPr>
        <p:spPr>
          <a:xfrm>
            <a:off x="7540336" y="2113289"/>
            <a:ext cx="3731812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85828D-1FBC-30F3-A971-1AF0AA2F64DA}"/>
              </a:ext>
            </a:extLst>
          </p:cNvPr>
          <p:cNvSpPr txBox="1">
            <a:spLocks/>
          </p:cNvSpPr>
          <p:nvPr/>
        </p:nvSpPr>
        <p:spPr>
          <a:xfrm>
            <a:off x="7540336" y="4630034"/>
            <a:ext cx="4288402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777006-01EF-8B9E-662F-E9AEA697C225}"/>
              </a:ext>
            </a:extLst>
          </p:cNvPr>
          <p:cNvSpPr txBox="1">
            <a:spLocks/>
          </p:cNvSpPr>
          <p:nvPr/>
        </p:nvSpPr>
        <p:spPr>
          <a:xfrm>
            <a:off x="7540336" y="3083640"/>
            <a:ext cx="4288403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not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340C39-895B-25EC-E7DC-6614EAF009B2}"/>
              </a:ext>
            </a:extLst>
          </p:cNvPr>
          <p:cNvSpPr txBox="1">
            <a:spLocks/>
          </p:cNvSpPr>
          <p:nvPr/>
        </p:nvSpPr>
        <p:spPr>
          <a:xfrm>
            <a:off x="7540336" y="5600384"/>
            <a:ext cx="4331278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not safe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79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4976138" cy="5203951"/>
          </a:xfrm>
        </p:spPr>
        <p:txBody>
          <a:bodyPr/>
          <a:lstStyle/>
          <a:p>
            <a:r>
              <a:rPr lang="en-US" dirty="0"/>
              <a:t>We collect information as we move to a new grid in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Breeze: if next to a Pit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Stench: if next to a Wumpus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Both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Nothing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Oh, and there's gold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CFFCEE-568A-62A2-14A9-A2B1026DBB40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2A73B-A8F1-47E3-B0BE-59659AB9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65" b="9216"/>
          <a:stretch/>
        </p:blipFill>
        <p:spPr>
          <a:xfrm>
            <a:off x="7255435" y="167732"/>
            <a:ext cx="4804330" cy="47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Symbols for Wumpus World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breeze felt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stench smelt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pit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W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wumpus</a:t>
            </a:r>
            <a:r>
              <a:rPr lang="en-US" dirty="0">
                <a:solidFill>
                  <a:schemeClr val="tx1"/>
                </a:solidFill>
              </a:rPr>
              <a:t>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 = gold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902" y="681037"/>
            <a:ext cx="5395999" cy="5279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AD0B90-71FA-4369-B85F-2B78F3C259EB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http://thiagodnf.github.io/wumpus-world-simulator/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4664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150358" cy="5203951"/>
          </a:xfrm>
        </p:spPr>
        <p:txBody>
          <a:bodyPr/>
          <a:lstStyle/>
          <a:p>
            <a:r>
              <a:rPr lang="en-US" dirty="0"/>
              <a:t>Reasoning about how to get safely get more information!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514C2-56DE-A22E-F982-AD269647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915" y="1745510"/>
            <a:ext cx="4853967" cy="41099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FC12AA-6846-A79A-0FEE-FC3B5B29015E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170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2BD037C-5BA4-96DE-36F6-15E419243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CC6B-0F55-DAFB-BBD0-23421B32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FF89-152F-5707-7B68-2D75771DF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73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4BCE86-07D4-1F5B-F1B2-82C54094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B263-FC96-DD4B-8B72-8127544B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83C156-2D25-58B1-46CD-0B9E5B427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716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D66B38-D158-6B27-E67A-0BCD35F42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CE6B-6942-A670-67B0-EBE97295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A2421E-72A6-8CD1-6454-D7A712B3E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 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  <a:blipFill>
                <a:blip r:embed="rId2"/>
                <a:stretch>
                  <a:fillRect l="-1108" t="-20732" b="-30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349D1A7D-55CB-2334-206D-F7FFC4678C8A}"/>
                  </a:ext>
                </a:extLst>
              </p:cNvPr>
              <p:cNvGraphicFramePr/>
              <p:nvPr/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lang="en-US" sz="2400" b="1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CE6F31B2-0519-4DCD-A505-8576A0AF58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23134653"/>
                  </p:ext>
                </p:extLst>
              </p:nvPr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54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65" t="-1111" r="-46788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108268" t="-1111" r="-404724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206641" t="-1111" r="-30156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05447" t="-1111" r="-200389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407031" t="-1111" r="-101172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505058" t="-1111" r="-778" b="-8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81218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134FA9-26FA-1245-E83F-A126F9C7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1041-2E23-7FE9-CF37-C7E509CE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3FBB20-5E5D-B761-05C9-6CE1B2D7F9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  <a:blipFill>
                <a:blip r:embed="rId2"/>
                <a:stretch>
                  <a:fillRect l="-1364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46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E19CC86-11D1-45A6-2E94-C73373C70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02D3-0EB1-5045-6028-86951177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943D5-3EAB-A005-4BCB-3735D205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Variable that can be true or false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We’ll try to use capital letters, e.g. A, B, 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Often include True and False</a:t>
            </a:r>
          </a:p>
          <a:p>
            <a:r>
              <a:rPr lang="en-US" dirty="0"/>
              <a:t>Operators: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 A</a:t>
            </a:r>
            <a:r>
              <a:rPr lang="en-US" dirty="0"/>
              <a:t>: not A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and B (conjunction)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or B (disjunction) Note: this is not an “exclusive or”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implies B (implication). If A then B 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if and only if B (biconditional)</a:t>
            </a:r>
          </a:p>
          <a:p>
            <a:r>
              <a:rPr lang="en-US" dirty="0"/>
              <a:t>Sentences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0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D4371AD-86BE-3766-EB25-B8C7616E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AE333-FDCD-E139-2675-7FE7768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24CD-C82A-C9C2-1E61-534AA5B0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 set of proposition symbols {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n</a:t>
            </a:r>
            <a:r>
              <a:rPr lang="en-US" dirty="0"/>
              <a:t>} </a:t>
            </a:r>
          </a:p>
          <a:p>
            <a:pPr lvl="2"/>
            <a:r>
              <a:rPr lang="en-US" sz="2800" dirty="0"/>
              <a:t>(we often add </a:t>
            </a:r>
            <a:r>
              <a:rPr lang="en-US" sz="2800" dirty="0">
                <a:solidFill>
                  <a:srgbClr val="7030A0"/>
                </a:solidFill>
              </a:rPr>
              <a:t>True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7030A0"/>
                </a:solidFill>
              </a:rPr>
              <a:t>False</a:t>
            </a:r>
            <a:r>
              <a:rPr lang="en-US" sz="2800" dirty="0"/>
              <a:t> for convenience)</a:t>
            </a:r>
          </a:p>
          <a:p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i</a:t>
            </a:r>
            <a:r>
              <a:rPr lang="en-US" baseline="-25000" dirty="0">
                <a:solidFill>
                  <a:srgbClr val="CC00CC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And p.s. there are no other sentences!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DD5BF755-1847-320D-2516-D842F5F24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A2950BCE-6FB9-6402-E288-51027A824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A78692-3026-9640-5C12-2D1ED09E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152287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D833BE0-67BE-4F9F-DF7E-C97E847BD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D34F-63F2-225C-F993-F9D4A255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5AA5C-7D05-EDB0-680B-709F4FAD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∨ 𝛃  is </a:t>
            </a:r>
            <a:r>
              <a:rPr lang="en-US" u="sng" dirty="0"/>
              <a:t>inclusive or</a:t>
            </a:r>
            <a:r>
              <a:rPr lang="en-US" dirty="0"/>
              <a:t>, not exclusive</a:t>
            </a:r>
          </a:p>
        </p:txBody>
      </p:sp>
      <p:graphicFrame>
        <p:nvGraphicFramePr>
          <p:cNvPr id="5" name="Google Shape;139;p18">
            <a:extLst>
              <a:ext uri="{FF2B5EF4-FFF2-40B4-BE49-F238E27FC236}">
                <a16:creationId xmlns:a16="http://schemas.microsoft.com/office/drawing/2014/main" id="{045FD844-26C7-A2A2-F3C4-0B0A8686731C}"/>
              </a:ext>
            </a:extLst>
          </p:cNvPr>
          <p:cNvGraphicFramePr/>
          <p:nvPr/>
        </p:nvGraphicFramePr>
        <p:xfrm>
          <a:off x="905203" y="1957552"/>
          <a:ext cx="43434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</a:t>
                      </a: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oogle Shape;139;p18">
            <a:extLst>
              <a:ext uri="{FF2B5EF4-FFF2-40B4-BE49-F238E27FC236}">
                <a16:creationId xmlns:a16="http://schemas.microsoft.com/office/drawing/2014/main" id="{046C084C-4C6C-C99D-ABD6-876F68DF6266}"/>
              </a:ext>
            </a:extLst>
          </p:cNvPr>
          <p:cNvGraphicFramePr/>
          <p:nvPr/>
        </p:nvGraphicFramePr>
        <p:xfrm>
          <a:off x="6304191" y="1943100"/>
          <a:ext cx="46101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/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</a:t>
                      </a:r>
                      <a:r>
                        <a:rPr lang="en-US" sz="3200" dirty="0"/>
                        <a:t> 𝛃 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92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EBD927E2-ABCC-51EC-074F-4FA392578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733D339D-D1A9-48C9-A48B-9ACCD912D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77A907-0AEF-F403-830A-2C720B47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3507733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527EA1-E688-CDB1-04D6-85F3D0EC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5957-51EC-3E1B-80AF-356E6B4F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FF0A-4903-9B77-F1A7-1FE9B89A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⇒ 𝛃  is equivalent to  ¬𝛂 ∨ 𝛃</a:t>
            </a:r>
          </a:p>
        </p:txBody>
      </p:sp>
      <p:graphicFrame>
        <p:nvGraphicFramePr>
          <p:cNvPr id="4" name="Google Shape;139;p18">
            <a:extLst>
              <a:ext uri="{FF2B5EF4-FFF2-40B4-BE49-F238E27FC236}">
                <a16:creationId xmlns:a16="http://schemas.microsoft.com/office/drawing/2014/main" id="{35AED1F2-742D-EF8A-BF82-1FBF3055AFF5}"/>
              </a:ext>
            </a:extLst>
          </p:cNvPr>
          <p:cNvGraphicFramePr/>
          <p:nvPr/>
        </p:nvGraphicFramePr>
        <p:xfrm>
          <a:off x="2476500" y="1943100"/>
          <a:ext cx="75057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 ∨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691171-FBAB-CA67-871E-C3F69D6D10B7}"/>
                  </a:ext>
                </a:extLst>
              </p14:cNvPr>
              <p14:cNvContentPartPr/>
              <p14:nvPr/>
            </p14:nvContentPartPr>
            <p14:xfrm>
              <a:off x="6198840" y="2722320"/>
              <a:ext cx="1188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9480" y="2712960"/>
                <a:ext cx="3060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7622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DBE0EA81-997A-E680-3712-C96A699D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026165AE-3FF4-B6F5-9190-DEF9DE6EB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>
              <a:spcBef>
                <a:spcPts val="640"/>
              </a:spcBef>
            </a:pPr>
            <a:r>
              <a:rPr lang="en-US" sz="3200" dirty="0"/>
              <a:t>𝛂 ⇔ 𝛃 is equivalent to (𝛂 ⇒ 𝛃) ∧ (𝛃 ⇒ 𝛂)</a:t>
            </a:r>
          </a:p>
          <a:p>
            <a:pPr marL="457200" indent="-4572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Prove it!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19A834-DDE3-8286-7599-3A78B06B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214994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B28B6B-6824-5977-2825-A4703DC3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ECDA-21F9-2D6F-6805-74EB8E3B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25F9-4E86-915A-A9C1-CA862F65F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⇔ 𝛃 is equivalent to (𝛂 ⇒ 𝛃) ∧ (𝛃 ⇒ 𝛂)</a:t>
            </a:r>
          </a:p>
        </p:txBody>
      </p:sp>
      <p:graphicFrame>
        <p:nvGraphicFramePr>
          <p:cNvPr id="5" name="Google Shape;148;p19">
            <a:extLst>
              <a:ext uri="{FF2B5EF4-FFF2-40B4-BE49-F238E27FC236}">
                <a16:creationId xmlns:a16="http://schemas.microsoft.com/office/drawing/2014/main" id="{217F20E0-7180-8AAB-9281-4FD6A4DD3A88}"/>
              </a:ext>
            </a:extLst>
          </p:cNvPr>
          <p:cNvGraphicFramePr/>
          <p:nvPr/>
        </p:nvGraphicFramePr>
        <p:xfrm>
          <a:off x="1261178" y="1772526"/>
          <a:ext cx="9669643" cy="342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2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⇔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endParaRPr sz="3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 ⇒ 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(𝛂⇒𝛃) ∧ (𝛃⇒𝛂)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149;p19">
            <a:extLst>
              <a:ext uri="{FF2B5EF4-FFF2-40B4-BE49-F238E27FC236}">
                <a16:creationId xmlns:a16="http://schemas.microsoft.com/office/drawing/2014/main" id="{F01A92BD-CF69-A28F-D6C6-4B3E1A8D5BA5}"/>
              </a:ext>
            </a:extLst>
          </p:cNvPr>
          <p:cNvSpPr txBox="1"/>
          <p:nvPr/>
        </p:nvSpPr>
        <p:spPr>
          <a:xfrm>
            <a:off x="717284" y="5322899"/>
            <a:ext cx="9894136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Equivalence: it’s true in all models. Expressed as a logical sentence:</a:t>
            </a:r>
            <a:endParaRPr sz="2800" dirty="0"/>
          </a:p>
          <a:p>
            <a:pPr algn="ctr">
              <a:spcBef>
                <a:spcPts val="640"/>
              </a:spcBef>
              <a:buClr>
                <a:schemeClr val="dk1"/>
              </a:buClr>
              <a:buSzPts val="1100"/>
            </a:pP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(𝛂 ⇔ 𝛃) </a:t>
            </a:r>
            <a:r>
              <a:rPr lang="en-US" sz="3200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⇔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[(𝛂 ⇒ 𝛃) ∧ (𝛃 ⇒ 𝛂)]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26362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Vocab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Literal</a:t>
                </a:r>
              </a:p>
              <a:p>
                <a:pPr lvl="1" fontAlgn="ctr"/>
                <a:r>
                  <a:rPr lang="en-US" sz="2800" dirty="0"/>
                  <a:t>Atomic sentence: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Symbol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Clause</a:t>
                </a:r>
              </a:p>
              <a:p>
                <a:pPr lvl="1" fontAlgn="ctr"/>
                <a:r>
                  <a:rPr lang="en-US" sz="2800" dirty="0"/>
                  <a:t>Disjunction (OR) of literals: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Definite clause</a:t>
                </a:r>
              </a:p>
              <a:p>
                <a:pPr lvl="1" fontAlgn="ctr"/>
                <a:r>
                  <a:rPr lang="en-US" sz="2800" dirty="0"/>
                  <a:t>Disjunction (OR) of literals, </a:t>
                </a:r>
                <a:r>
                  <a:rPr lang="en-US" sz="2800" i="1" dirty="0"/>
                  <a:t>exactly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Horn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at most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:r>
                  <a:rPr lang="en-US" sz="2800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  <a:blipFill>
                <a:blip r:embed="rId2"/>
                <a:stretch>
                  <a:fillRect l="-1563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570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7030A0"/>
                </a:solidFill>
              </a:rPr>
              <a:t>conjunction (AND)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7030A0"/>
                </a:solidFill>
              </a:rPr>
              <a:t>disjunction (OR)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ym typeface="Symbol"/>
              </a:rPr>
              <a:t>Example: (</a:t>
            </a:r>
            <a:r>
              <a:rPr lang="en-US" sz="2800" dirty="0"/>
              <a:t>A  </a:t>
            </a:r>
            <a:r>
              <a:rPr lang="en-US" sz="2800" dirty="0">
                <a:sym typeface="Symbol"/>
              </a:rPr>
              <a:t>v  C   v   B)  (</a:t>
            </a:r>
            <a:r>
              <a:rPr lang="en-US" sz="2800" dirty="0"/>
              <a:t>A   </a:t>
            </a:r>
            <a:r>
              <a:rPr lang="en-US" sz="2800" dirty="0">
                <a:sym typeface="Symbol"/>
              </a:rPr>
              <a:t>v  B   v  C)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23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91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5230089" y="1312441"/>
            <a:ext cx="5474855" cy="533400"/>
          </a:xfrm>
          <a:prstGeom prst="wedgeRoundRectCallout">
            <a:avLst>
              <a:gd name="adj1" fmla="val -81350"/>
              <a:gd name="adj2" fmla="val 3785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Replace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biconditional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two implications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638800" y="1981200"/>
            <a:ext cx="4495800" cy="533400"/>
          </a:xfrm>
          <a:prstGeom prst="wedgeRoundRectCallout">
            <a:avLst>
              <a:gd name="adj1" fmla="val -90749"/>
              <a:gd name="adj2" fmla="val 3680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Replace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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by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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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696200" y="2590800"/>
            <a:ext cx="4181764" cy="533400"/>
          </a:xfrm>
          <a:prstGeom prst="wedgeRoundRectCallout">
            <a:avLst>
              <a:gd name="adj1" fmla="val -89186"/>
              <a:gd name="adj2" fmla="val 37352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over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1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Pre-reading: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checking: Truth table entailment/SAT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</a:t>
            </a:r>
          </a:p>
          <a:p>
            <a:pPr marL="917575" lvl="2" indent="-457200"/>
            <a:r>
              <a:rPr lang="en-US" sz="2800" dirty="0"/>
              <a:t>Truth table entailment/SAT</a:t>
            </a:r>
          </a:p>
          <a:p>
            <a:pPr marL="917575" lvl="2" indent="-457200"/>
            <a:r>
              <a:rPr lang="en-US" sz="2800" dirty="0"/>
              <a:t>Faster SAT: DPLL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Theorem proving: Forward chaining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7094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Complete assignment of symbols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613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Provably True, Provably False, or Unsure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B8331-7830-445B-8DEF-2488978D8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96" y="1190785"/>
            <a:ext cx="5658200" cy="47909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94F255-88CB-4F74-BBC3-1F632FA5D4E9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010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Entailment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Each model that satisfies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 must also satisfy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"If I know 1 holds, then I know 2 holds"</a:t>
            </a:r>
          </a:p>
          <a:p>
            <a:pPr lvl="1" fontAlgn="ctr"/>
            <a:r>
              <a:rPr lang="en-US" sz="2800" dirty="0"/>
              <a:t>(</a:t>
            </a:r>
            <a:r>
              <a:rPr lang="en-US" sz="2800" dirty="0">
                <a:solidFill>
                  <a:srgbClr val="00B050"/>
                </a:solidFill>
              </a:rPr>
              <a:t>ASK</a:t>
            </a:r>
            <a:r>
              <a:rPr lang="en-US" sz="2800" dirty="0"/>
              <a:t>), </a:t>
            </a:r>
            <a:r>
              <a:rPr lang="en-US" sz="2800" dirty="0">
                <a:solidFill>
                  <a:srgbClr val="00B050"/>
                </a:solidFill>
              </a:rPr>
              <a:t>TT-ENTAILS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FC-ENTAILS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RESOLUTION-ENTAILS 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Satisfy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Is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 in this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?</a:t>
            </a:r>
          </a:p>
          <a:p>
            <a:pPr lvl="1" fontAlgn="ctr"/>
            <a:r>
              <a:rPr lang="en-US" sz="2800" dirty="0"/>
              <a:t>Does this model </a:t>
            </a:r>
            <a:r>
              <a:rPr lang="en-US" sz="2800" dirty="0">
                <a:solidFill>
                  <a:srgbClr val="C00000"/>
                </a:solidFill>
              </a:rPr>
              <a:t>satisfy</a:t>
            </a:r>
            <a:r>
              <a:rPr lang="en-US" sz="2800" dirty="0"/>
              <a:t> this sentence</a:t>
            </a:r>
          </a:p>
          <a:p>
            <a:pPr lvl="1" fontAlgn="ctr"/>
            <a:r>
              <a:rPr lang="en-US" sz="2800" dirty="0"/>
              <a:t>"Does this particular state of the world work?’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PL-TRUE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0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Satisfiable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Can find at least one model that satisfies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3" fontAlgn="ctr"/>
            <a:r>
              <a:rPr lang="en-US" sz="2800" dirty="0"/>
              <a:t>(We often want to know what that model is)</a:t>
            </a:r>
          </a:p>
          <a:p>
            <a:pPr lvl="1" fontAlgn="ctr"/>
            <a:r>
              <a:rPr lang="en-US" sz="2800" dirty="0"/>
              <a:t>"Is it possible to make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true?"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DPLL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Valid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is true in all possible models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224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</a:t>
                </a:r>
                <a:r>
                  <a:rPr lang="en-US" dirty="0"/>
                  <a:t>,</a:t>
                </a:r>
                <a:r>
                  <a:rPr lang="en-US" dirty="0">
                    <a:solidFill>
                      <a:srgbClr val="0000FF"/>
                    </a:solidFill>
                  </a:rPr>
                  <a:t>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are models and propositional logic sentences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represented?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  <a:blipFill>
                <a:blip r:embed="rId2"/>
                <a:stretch>
                  <a:fillRect l="-1147" t="-2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if sentence is true in given model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other words, does the model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2148427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2578937"/>
            <a:ext cx="11165322" cy="39524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symbol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Lookup(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/>
              <a:t>not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/>
              <a:t>and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),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(Arg2(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(Sometimes called “recursion over syntax”)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if sentence is true in given model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other words, does the model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satisfy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1281060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AFB6D-6F5F-8082-0524-EF7A873E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AD0D-57F1-B22C-22C3-4BC7BA90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A23CD0-2520-D502-1A59-5A35639CA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Pre-reading: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checking: Truth table entailment/SAT</a:t>
            </a: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 checking</a:t>
            </a:r>
          </a:p>
          <a:p>
            <a:pPr marL="917575" lvl="2" indent="-457200"/>
            <a:r>
              <a:rPr lang="en-US" sz="2800" dirty="0"/>
              <a:t>Truth table entailment/SAT</a:t>
            </a:r>
          </a:p>
          <a:p>
            <a:pPr marL="917575" lvl="2" indent="-457200"/>
            <a:r>
              <a:rPr lang="en-US" sz="2800" dirty="0"/>
              <a:t>Faster SAT: DPLL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Theorem proving: Forward chaining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07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2FD3C-871B-B850-C4FC-C91F2F1F9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80573" y="4292040"/>
            <a:ext cx="1444162" cy="13987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A5C38E3-D0E7-9A6C-161B-7C3869A82E53}"/>
              </a:ext>
            </a:extLst>
          </p:cNvPr>
          <p:cNvGrpSpPr/>
          <p:nvPr/>
        </p:nvGrpSpPr>
        <p:grpSpPr>
          <a:xfrm>
            <a:off x="2121902" y="3474005"/>
            <a:ext cx="1444162" cy="1398767"/>
            <a:chOff x="7887998" y="354677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1E77E8-A4C3-5879-3680-3786C1FB9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7887998" y="354677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CC200D-9A91-3F91-C470-A6D4C5FA349D}"/>
                </a:ext>
              </a:extLst>
            </p:cNvPr>
            <p:cNvSpPr/>
            <p:nvPr/>
          </p:nvSpPr>
          <p:spPr>
            <a:xfrm>
              <a:off x="7977230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98B4A3-DDBD-A184-137E-C9A7AAEA612A}"/>
              </a:ext>
            </a:extLst>
          </p:cNvPr>
          <p:cNvGrpSpPr/>
          <p:nvPr/>
        </p:nvGrpSpPr>
        <p:grpSpPr>
          <a:xfrm>
            <a:off x="4188584" y="3474005"/>
            <a:ext cx="1444162" cy="1398767"/>
            <a:chOff x="9042463" y="96756"/>
            <a:chExt cx="1444162" cy="13987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25F21E-264D-DDC8-03DC-00FCB2615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9042463" y="96756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324595-4080-DCC6-BB9B-9FBEAB91980D}"/>
                </a:ext>
              </a:extLst>
            </p:cNvPr>
            <p:cNvSpPr/>
            <p:nvPr/>
          </p:nvSpPr>
          <p:spPr>
            <a:xfrm>
              <a:off x="9510740" y="545528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F1CC74-6021-3C52-7717-8958F264EEEF}"/>
              </a:ext>
            </a:extLst>
          </p:cNvPr>
          <p:cNvGrpSpPr/>
          <p:nvPr/>
        </p:nvGrpSpPr>
        <p:grpSpPr>
          <a:xfrm>
            <a:off x="3082214" y="4604395"/>
            <a:ext cx="1444162" cy="1398767"/>
            <a:chOff x="8815949" y="1096993"/>
            <a:chExt cx="1444162" cy="13987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24D2E4-2736-907C-0EF0-366F3C482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8815949" y="1096993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7339609-289C-FA98-ED71-BC9052DABC3B}"/>
                </a:ext>
              </a:extLst>
            </p:cNvPr>
            <p:cNvSpPr/>
            <p:nvPr/>
          </p:nvSpPr>
          <p:spPr>
            <a:xfrm>
              <a:off x="8890001" y="154942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ED4E01-8EED-9B24-A483-970C7C5E86AE}"/>
                </a:ext>
              </a:extLst>
            </p:cNvPr>
            <p:cNvSpPr/>
            <p:nvPr/>
          </p:nvSpPr>
          <p:spPr>
            <a:xfrm>
              <a:off x="9265056" y="155072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32636C-B769-B3BD-AE5E-04432B638FEA}"/>
              </a:ext>
            </a:extLst>
          </p:cNvPr>
          <p:cNvGrpSpPr/>
          <p:nvPr/>
        </p:nvGrpSpPr>
        <p:grpSpPr>
          <a:xfrm>
            <a:off x="7261540" y="4657994"/>
            <a:ext cx="1444162" cy="1398767"/>
            <a:chOff x="10055081" y="372721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AA5E4D-801E-7AEE-2BF2-111C0035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055081" y="372721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CF21722-4499-5252-243E-7493427CAA34}"/>
                </a:ext>
              </a:extLst>
            </p:cNvPr>
            <p:cNvSpPr/>
            <p:nvPr/>
          </p:nvSpPr>
          <p:spPr>
            <a:xfrm>
              <a:off x="10141372" y="81054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9883A7E-D48B-543C-59D3-8A406C229677}"/>
                </a:ext>
              </a:extLst>
            </p:cNvPr>
            <p:cNvSpPr/>
            <p:nvPr/>
          </p:nvSpPr>
          <p:spPr>
            <a:xfrm>
              <a:off x="10502833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C11D91-6178-E8F1-F570-E35F133D22DE}"/>
                </a:ext>
              </a:extLst>
            </p:cNvPr>
            <p:cNvSpPr/>
            <p:nvPr/>
          </p:nvSpPr>
          <p:spPr>
            <a:xfrm>
              <a:off x="10155283" y="151369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077A355-065A-BA7A-109F-C2ACC9AA6D5A}"/>
                </a:ext>
              </a:extLst>
            </p:cNvPr>
            <p:cNvSpPr/>
            <p:nvPr/>
          </p:nvSpPr>
          <p:spPr>
            <a:xfrm>
              <a:off x="10502833" y="152142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890571-BA29-420C-E1BD-D480C03059CC}"/>
              </a:ext>
            </a:extLst>
          </p:cNvPr>
          <p:cNvGrpSpPr/>
          <p:nvPr/>
        </p:nvGrpSpPr>
        <p:grpSpPr>
          <a:xfrm>
            <a:off x="9579383" y="3537197"/>
            <a:ext cx="1444162" cy="1398767"/>
            <a:chOff x="10621572" y="899204"/>
            <a:chExt cx="1444162" cy="139876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1D5E3D-AA6A-4B26-976B-108DA423F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D69861-AA15-B795-FECF-B034A006A15D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D0A68A-FDB4-A09B-6687-0F6093FED471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BD464C5-2431-E12A-A2DE-DAE7560FA561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504F4D0-2595-35B3-F73E-360D91AA25C4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210D2FC-3FD4-670C-C45D-BD5AEBC7FE88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A60E9F-2E22-6522-1548-17C73D63E5A2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FEA71A4-6E6C-3D94-DC21-F581A79F61DB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0183A77-A6F5-6E0D-6D1D-F3FEF0E85FB9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5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178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111111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000000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54" name="Rectangle 5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55" name="Rectangle 54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74" name="Rectangle 7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77"/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79" name="Rectangle 7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/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84" name="Rectangle 8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89" name="Rectangle 8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94" name="Rectangle 9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99" name="Rectangle 9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04" name="Rectangle 10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09" name="Rectangle 10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oup 112"/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14" name="Rectangle 11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/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l-GR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Arrow Connector 18"/>
          <p:cNvCxnSpPr>
            <a:stCxn id="18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Arrow Connector 29"/>
          <p:cNvCxnSpPr>
            <a:stCxn id="2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false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11111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00000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9D23768-AB93-7403-8F74-04BCF2AA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5207248" cy="129073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</a:p>
          <a:p>
            <a:r>
              <a:rPr lang="en-US" dirty="0"/>
              <a:t>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Same recursion as backtracking</a:t>
            </a: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C6F44F-9ED5-3622-F2AF-79D906224556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3F76C-EFC3-96C9-ED7F-5D1998CA1FC0}"/>
              </a:ext>
            </a:extLst>
          </p:cNvPr>
          <p:cNvSpPr/>
          <p:nvPr/>
        </p:nvSpPr>
        <p:spPr>
          <a:xfrm>
            <a:off x="5627221" y="5314578"/>
            <a:ext cx="268941" cy="268941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6004A6-87F3-DD04-2D78-93D51A44A476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C12243-ED68-4D7A-0EED-1C6660FFDFBD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CAAB7A-8E85-B19C-9101-374EAE7C1CEE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903D7A-1283-F946-C727-E4D58467E2E3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5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118" grpId="0"/>
      <p:bldP spid="119" grpId="0"/>
      <p:bldP spid="15" grpId="0" animBg="1"/>
      <p:bldP spid="21" grpId="0" animBg="1"/>
      <p:bldP spid="32" grpId="0" animBg="1"/>
      <p:bldP spid="44" grpId="0"/>
      <p:bldP spid="45" grpId="0"/>
      <p:bldP spid="46" grpId="0"/>
      <p:bldP spid="47" grpId="0"/>
      <p:bldP spid="48" grpId="0"/>
      <p:bldP spid="49" grpId="0"/>
      <p:bldP spid="5" grpId="0"/>
      <p:bldP spid="5" grpId="1"/>
      <p:bldP spid="8" grpId="0"/>
      <p:bldP spid="27" grpId="0"/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D758-74FA-FE5E-D585-65CD30CE0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symbols(KB) </a:t>
            </a:r>
            <a:r>
              <a:rPr lang="en-US" dirty="0"/>
              <a:t>∪</a:t>
            </a:r>
            <a:r>
              <a:rPr lang="en-US" dirty="0">
                <a:solidFill>
                  <a:srgbClr val="0000FF"/>
                </a:solidFill>
              </a:rPr>
              <a:t> symbols(α), {}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CC00CC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symbols, model</a:t>
            </a:r>
            <a:r>
              <a:rPr lang="en-US" dirty="0"/>
              <a:t>)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Recursively check to make sure all models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that satisfy the KB also satisfy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084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symbols, model</a:t>
                </a:r>
                <a:r>
                  <a:rPr lang="en-US" dirty="0"/>
                  <a:t>)    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Returns</a:t>
                </a:r>
                <a:r>
                  <a:rPr lang="en-US" b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true or false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/>
                  <a:t>empty?(</a:t>
                </a:r>
                <a:r>
                  <a:rPr lang="en-US" dirty="0">
                    <a:solidFill>
                      <a:srgbClr val="0000FF"/>
                    </a:solidFill>
                  </a:rPr>
                  <a:t>symbols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endParaRPr lang="en-US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α, model</a:t>
                </a:r>
                <a:r>
                  <a:rPr lang="en-US" dirty="0"/>
                  <a:t>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true</a:t>
                </a:r>
                <a:endParaRPr lang="en-US" i="1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i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← first(</a:t>
                </a:r>
                <a:r>
                  <a:rPr lang="en-US" dirty="0">
                    <a:solidFill>
                      <a:srgbClr val="0000FF"/>
                    </a:solidFill>
                  </a:rPr>
                  <a:t>symbols)</a:t>
                </a:r>
                <a:br>
                  <a:rPr lang="en-US" dirty="0">
                    <a:solidFill>
                      <a:srgbClr val="0000FF"/>
                    </a:solidFill>
                  </a:rPr>
                </a:br>
                <a:r>
                  <a:rPr lang="en-US" dirty="0">
                    <a:solidFill>
                      <a:srgbClr val="0000FF"/>
                    </a:solidFill>
                  </a:rPr>
                  <a:t>                rest ← </a:t>
                </a:r>
                <a:r>
                  <a:rPr lang="en-US" dirty="0"/>
                  <a:t>rest</a:t>
                </a:r>
                <a:r>
                  <a:rPr lang="en-US" dirty="0">
                    <a:solidFill>
                      <a:srgbClr val="0000FF"/>
                    </a:solidFill>
                  </a:rPr>
                  <a:t>(symbols</a:t>
                </a:r>
                <a:r>
                  <a:rPr lang="en-US" dirty="0"/>
                  <a:t>)</a:t>
                </a:r>
                <a:br>
                  <a:rPr lang="en-US" dirty="0"/>
                </a:br>
                <a:r>
                  <a:rPr lang="en-US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/>
                  <a:t>  and </a:t>
                </a:r>
                <a:r>
                  <a:rPr lang="en-US" dirty="0"/>
                  <a:t>(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true}</a:t>
                </a:r>
                <a:r>
                  <a:rPr lang="en-US" dirty="0"/>
                  <a:t>) 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b="1" dirty="0"/>
                  <a:t>                              </a:t>
                </a:r>
                <a:r>
                  <a:rPr lang="en-US" dirty="0"/>
                  <a:t>         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false}</a:t>
                </a:r>
                <a:r>
                  <a:rPr lang="en-US" dirty="0"/>
                  <a:t>) 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99" r="-522" b="-188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9559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617" y="1125489"/>
            <a:ext cx="6172200" cy="2184398"/>
          </a:xfrm>
        </p:spPr>
        <p:txBody>
          <a:bodyPr/>
          <a:lstStyle/>
          <a:p>
            <a:r>
              <a:rPr lang="en-US" dirty="0"/>
              <a:t>Same recursion as backtracking</a:t>
            </a:r>
          </a:p>
          <a:p>
            <a:r>
              <a:rPr lang="en-US" dirty="0">
                <a:solidFill>
                  <a:schemeClr val="tx1"/>
                </a:solidFill>
              </a:rPr>
              <a:t>O(2</a:t>
            </a:r>
            <a:r>
              <a:rPr lang="en-US" baseline="30000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) time, linear space</a:t>
            </a:r>
          </a:p>
          <a:p>
            <a:endParaRPr lang="en-US" dirty="0"/>
          </a:p>
          <a:p>
            <a:r>
              <a:rPr lang="en-US" dirty="0"/>
              <a:t>Can we do better?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ABB69-DDDD-E779-2266-315847A5143B}"/>
              </a:ext>
            </a:extLst>
          </p:cNvPr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BCEBE-3142-92E6-AAAE-BBA269039C0E}"/>
              </a:ext>
            </a:extLst>
          </p:cNvPr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000000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305E0-9943-CA6B-4644-52F7BB8B2959}"/>
              </a:ext>
            </a:extLst>
          </p:cNvPr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24DEDF-CC64-9C99-AD7E-2FB8F1ADF74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E3C9BD-C23F-D5AE-5EC7-548E76E9DD14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EFC832F-9489-7962-5D2F-1165D365D6A4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43AEEED-A47C-8C87-8697-655DA725F8E5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227371-027C-1B11-F361-E9F65EE758B3}"/>
              </a:ext>
            </a:extLst>
          </p:cNvPr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6C5B86-2D5C-FDEE-EB5A-29091F81D28E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A0BDEE2-9C4E-6820-9F24-84BF1FBBBAEE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EE2EC8D-73EF-BCA6-2EB4-A83B321BA953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6255E3D-3824-FBDC-DC2E-09D339E6E30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D2291E-807A-153A-1AAA-42D5C108E0B0}"/>
              </a:ext>
            </a:extLst>
          </p:cNvPr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06374AB-06C0-6AF4-20A3-6174681E856E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429A7F8-D358-EA87-771E-736280403B0D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66A4822-B987-5882-79F6-DA0C15F3C886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CE3F514-58AE-D70E-2D3E-A9F923BFE4E4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EA9A927-1FB1-524D-88D4-B271A4112FD7}"/>
              </a:ext>
            </a:extLst>
          </p:cNvPr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D0FA7D-2A64-0E48-658A-5DE763DAAD3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D7E110-7B74-66B8-9C98-1A5856AD51D9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829D7E8-A36E-1BAC-5551-A4A708B2CED8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09A074F-74AC-4D85-B450-6A8A24CB018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7E6ED5-143C-3AC9-E16F-E0A3DBE6CDC5}"/>
              </a:ext>
            </a:extLst>
          </p:cNvPr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D862B3B-85EE-39C0-44C9-C77EDD0CCE56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B166582-5036-77F9-6091-6BD1677BBD7E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F00A44B-6AE6-63E4-93C5-3DA064A412F9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8B66CDB-39B7-FBF3-422F-B769A5051007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1DF92D-52CA-A98C-B53D-94DBDEDB99E5}"/>
              </a:ext>
            </a:extLst>
          </p:cNvPr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B2B2F0E-07FA-592E-7B70-0BCABC9B760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B789D92B-8C8A-B14C-E484-382BDFE74FE7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487D4AC0-CE59-1AD3-1CB9-448505012CF2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735053E-AEF9-CD15-D667-871C74E402B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8AAFD63-AA78-8909-768B-1CDB2EEE8188}"/>
              </a:ext>
            </a:extLst>
          </p:cNvPr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7B13D9B-5EE3-48C0-8E86-82065DCF9936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54CAC77-30DE-84B4-1617-D8B236AF915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004F9B44-1E61-0855-9B1B-D30F5E96FDDF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770FF79-ACE0-C9A2-56FD-9B8767494546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67078A3-6CD3-0839-0319-9774F593B498}"/>
              </a:ext>
            </a:extLst>
          </p:cNvPr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F338D0F-EF67-D958-56B1-3300FE5CE805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5CEEF05-EC8A-9A77-B242-9734E59D7E28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10F1C42-93FB-1E50-6865-C6919F6BE3E2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65DD4A0-E24B-EBBB-0830-E5B8A817103F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8EFBAA1-DFD8-00F6-39D0-DF54F0773C6C}"/>
              </a:ext>
            </a:extLst>
          </p:cNvPr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58882D07-4038-D045-D5D1-442B830C7A4D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0CFDB8F-A691-CD95-B892-4217161E2100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D14769D4-4F6D-4070-4530-EFF41F73D6C6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A73D6A9-8A28-B818-27EB-A50B2FA92298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E82A7FD-CEAD-CD00-EE55-5DB456E7F626}"/>
              </a:ext>
            </a:extLst>
          </p:cNvPr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48A6F1C-92F2-6F67-5193-7C9ED24A1A74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3C2F4C6-ECAD-6345-EA2F-206DBF2A3DA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7E05E3A-E49E-98A0-8499-2D8AC9DF286A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674A345C-2500-2CF2-1689-872A96AD4BA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53B532B-DD96-DC1A-6F76-4981ECA62DC5}"/>
              </a:ext>
            </a:extLst>
          </p:cNvPr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1B7BBE0-EC7D-5BD7-19A1-83F357879E6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A0837D9-990F-68E9-60EB-7ADDA8FBF67A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09FF3EE-9C16-7364-8FAC-2C1BD3F5FA5C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8B5249B-4D33-C3DE-E6B9-6350BBF82BE0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905FB0E3-CF72-D7AD-0516-FB29CD90F605}"/>
              </a:ext>
            </a:extLst>
          </p:cNvPr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KB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7F8F011-826D-A302-2E18-453D7DA1EBDD}"/>
              </a:ext>
            </a:extLst>
          </p:cNvPr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l-GR" sz="36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2DD5FB6-2CD9-893E-CFC8-E0F2AECC6D7D}"/>
              </a:ext>
            </a:extLst>
          </p:cNvPr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E7F7A3BB-F23C-BAB2-468F-418FBD516EED}"/>
              </a:ext>
            </a:extLst>
          </p:cNvPr>
          <p:cNvCxnSpPr>
            <a:stCxn id="15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AD0BD8C-3002-CED4-DEA1-2ED6DC9EBEF1}"/>
              </a:ext>
            </a:extLst>
          </p:cNvPr>
          <p:cNvCxnSpPr>
            <a:stCxn id="15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6943F0A9-D1DC-B04E-B394-F4FB4BB9DB4B}"/>
              </a:ext>
            </a:extLst>
          </p:cNvPr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2212D2A1-6910-A20D-A7E2-C865C8ED32DE}"/>
              </a:ext>
            </a:extLst>
          </p:cNvPr>
          <p:cNvCxnSpPr>
            <a:stCxn id="157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F1B015BC-253D-1468-1BD0-B97A28477587}"/>
              </a:ext>
            </a:extLst>
          </p:cNvPr>
          <p:cNvCxnSpPr>
            <a:stCxn id="157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E58BC5CB-D923-F4DF-3C6A-9396F0A5D834}"/>
              </a:ext>
            </a:extLst>
          </p:cNvPr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49A25B6D-4F34-E564-A7B1-EC7D3CFA9258}"/>
              </a:ext>
            </a:extLst>
          </p:cNvPr>
          <p:cNvCxnSpPr>
            <a:stCxn id="160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38DE0948-DE7C-2F52-EB53-8F12BC005A62}"/>
              </a:ext>
            </a:extLst>
          </p:cNvPr>
          <p:cNvCxnSpPr>
            <a:stCxn id="160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Oval 162">
            <a:extLst>
              <a:ext uri="{FF2B5EF4-FFF2-40B4-BE49-F238E27FC236}">
                <a16:creationId xmlns:a16="http://schemas.microsoft.com/office/drawing/2014/main" id="{43E1AF1F-3528-3004-E8B2-3AE85D79859B}"/>
              </a:ext>
            </a:extLst>
          </p:cNvPr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9B93CD5-8924-E937-DA24-5294C621728D}"/>
              </a:ext>
            </a:extLst>
          </p:cNvPr>
          <p:cNvCxnSpPr>
            <a:stCxn id="163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F4F69FE-F7D5-840A-1AEC-F590D27E94DC}"/>
              </a:ext>
            </a:extLst>
          </p:cNvPr>
          <p:cNvCxnSpPr>
            <a:stCxn id="163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F9856B25-B7EC-1EC4-5404-5314352E9874}"/>
              </a:ext>
            </a:extLst>
          </p:cNvPr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01864EA-4829-BEF8-CC09-5CF9A485200D}"/>
              </a:ext>
            </a:extLst>
          </p:cNvPr>
          <p:cNvCxnSpPr>
            <a:stCxn id="166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FAA7D1E-FB7E-8B86-A99A-102622150C07}"/>
              </a:ext>
            </a:extLst>
          </p:cNvPr>
          <p:cNvCxnSpPr>
            <a:stCxn id="166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Oval 168">
            <a:extLst>
              <a:ext uri="{FF2B5EF4-FFF2-40B4-BE49-F238E27FC236}">
                <a16:creationId xmlns:a16="http://schemas.microsoft.com/office/drawing/2014/main" id="{DCD9E477-7360-5FC7-A9EE-1699BCADFE74}"/>
              </a:ext>
            </a:extLst>
          </p:cNvPr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FB9B20F7-2302-F61E-A7E6-891404A2A0A7}"/>
              </a:ext>
            </a:extLst>
          </p:cNvPr>
          <p:cNvCxnSpPr>
            <a:stCxn id="16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D711339-72F4-51A7-EB67-468527FD02FB}"/>
              </a:ext>
            </a:extLst>
          </p:cNvPr>
          <p:cNvCxnSpPr>
            <a:stCxn id="16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8EEFDFC9-FC82-9302-E568-129A7C433D87}"/>
              </a:ext>
            </a:extLst>
          </p:cNvPr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CD43EF8-60E8-58A2-C103-BAB81783A01B}"/>
              </a:ext>
            </a:extLst>
          </p:cNvPr>
          <p:cNvCxnSpPr>
            <a:stCxn id="17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959F7BA8-4601-BD03-312C-536103611F37}"/>
              </a:ext>
            </a:extLst>
          </p:cNvPr>
          <p:cNvCxnSpPr>
            <a:stCxn id="17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D940BFD-0737-8406-8370-9394769F3376}"/>
              </a:ext>
            </a:extLst>
          </p:cNvPr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C74CF84C-FF03-A1F7-F2BC-F99A29436C8B}"/>
              </a:ext>
            </a:extLst>
          </p:cNvPr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EE32D8B-9886-1BA8-125E-A8D895B4739E}"/>
              </a:ext>
            </a:extLst>
          </p:cNvPr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E7688A4-D04B-3B74-4FF2-3A6030EB783B}"/>
              </a:ext>
            </a:extLst>
          </p:cNvPr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false</a:t>
                </a:r>
              </a:p>
            </p:txBody>
          </p:sp>
        </mc:Choice>
        <mc:Fallback xmlns="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false</a:t>
                </a:r>
              </a:p>
            </p:txBody>
          </p:sp>
        </mc:Choice>
        <mc:Fallback xmlns="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</a:t>
                </a: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11111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⋮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00000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mc:Choice>
        <mc:Fallback xmlns="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F0444189-E511-8D0F-72EB-836DC95E9D65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2ED5F8A-91FE-98D5-332E-52973BA231D1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444F85B8-10DD-8FC3-3266-0943C1C4F523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25F8FAE4-A8B3-145C-8332-AA2A8652B7E8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815DC6C3-517D-76B5-DF6C-ED9019D28748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029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(e.g. CSPs!)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0E5872-7369-14AF-3197-81F3B2980932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4FE0D-5FE9-C52C-EFE2-7351B251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38" y="1720735"/>
            <a:ext cx="4894739" cy="419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429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 err="1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</a:t>
            </a:r>
            <a:r>
              <a:rPr lang="en-US" dirty="0" err="1"/>
              <a:t>cf</a:t>
            </a:r>
            <a:r>
              <a:rPr lang="en-US" dirty="0"/>
              <a:t> CSPs!)</a:t>
            </a:r>
          </a:p>
          <a:p>
            <a:r>
              <a:rPr lang="en-US" dirty="0"/>
              <a:t>Suppose we have a hyper-efficient SAT solver; how can we use it to test entailment?</a:t>
            </a:r>
          </a:p>
          <a:p>
            <a:pPr lvl="1"/>
            <a:r>
              <a:rPr lang="en-US" dirty="0"/>
              <a:t>Suppose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/>
              <a:t>Then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(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) </a:t>
            </a:r>
            <a:r>
              <a:rPr lang="en-US" dirty="0"/>
              <a:t>is false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 </a:t>
            </a:r>
            <a:r>
              <a:rPr lang="en-US" dirty="0"/>
              <a:t>is false in all worlds, i.e., </a:t>
            </a:r>
            <a:r>
              <a:rPr lang="en-US" dirty="0" err="1"/>
              <a:t>unsatisfiable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So, add the negated conclusion to what you know, test for (un)satisfiability; also known as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reductio</a:t>
            </a:r>
            <a:r>
              <a:rPr lang="en-US" dirty="0">
                <a:solidFill>
                  <a:srgbClr val="7030A0"/>
                </a:solidFill>
              </a:rPr>
              <a:t> ad absurdum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Efficient SAT solvers operate on </a:t>
            </a:r>
            <a:r>
              <a:rPr lang="en-US" b="1" i="1" dirty="0">
                <a:solidFill>
                  <a:srgbClr val="C00000"/>
                </a:solidFill>
                <a:latin typeface="Calibri"/>
                <a:cs typeface="Calibri"/>
              </a:rPr>
              <a:t>conjunctive normal form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4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termination</a:t>
            </a:r>
            <a:r>
              <a:rPr lang="en-US" dirty="0"/>
              <a:t>: stop if </a:t>
            </a:r>
          </a:p>
          <a:p>
            <a:pPr lvl="2"/>
            <a:r>
              <a:rPr lang="en-US" sz="2400" dirty="0"/>
              <a:t>all clauses are satisfied;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r>
              <a:rPr lang="en-US" sz="2400" dirty="0">
                <a:sym typeface="Symbol"/>
              </a:rPr>
              <a:t>any clause is falsified;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,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endParaRPr lang="en-US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Pure literals</a:t>
            </a:r>
            <a:r>
              <a:rPr lang="en-US" dirty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/>
              <a:t>E.g.,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</a:p>
          <a:p>
            <a:pPr lvl="1"/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08490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DACF4-7411-3D25-8BAE-467C2744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7ED7-C983-7AD4-FF3A-A0EB36CB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351B-3FCA-05F0-60AF-D29BC42B0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marL="0" lvl="1" indent="0">
              <a:buNone/>
            </a:pPr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75703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994943"/>
            <a:ext cx="11270447" cy="58630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symbols, 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every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true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true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some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false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false</a:t>
            </a:r>
            <a:br>
              <a:rPr lang="en-US" dirty="0"/>
            </a:b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FIND-PURE-SYMBOL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symbols, 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FIND-UNIT-CLAUSE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</a:t>
            </a:r>
            <a:r>
              <a:rPr lang="en-US" dirty="0"/>
              <a:t> ← First(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rest</a:t>
            </a:r>
            <a:r>
              <a:rPr lang="en-US" dirty="0"/>
              <a:t> ← Rest(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dirty="0"/>
              <a:t> or(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model∪{P=true}</a:t>
            </a:r>
            <a:r>
              <a:rPr lang="en-US" dirty="0"/>
              <a:t>),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                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model∪{P=false}</a:t>
            </a:r>
            <a:r>
              <a:rPr lang="en-US" dirty="0"/>
              <a:t>))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8404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Method 2: </a:t>
            </a:r>
            <a:r>
              <a:rPr lang="en-US" i="1" dirty="0">
                <a:solidFill>
                  <a:srgbClr val="C00000"/>
                </a:solidFill>
                <a:sym typeface="Symbol"/>
              </a:rPr>
              <a:t>theorem-proving</a:t>
            </a:r>
          </a:p>
          <a:p>
            <a:pPr lvl="1"/>
            <a:r>
              <a:rPr lang="en-US" dirty="0">
                <a:sym typeface="Symbol"/>
              </a:rPr>
              <a:t>Search for a sequence of proof steps (applications of </a:t>
            </a:r>
            <a:r>
              <a:rPr lang="en-US" i="1" dirty="0">
                <a:sym typeface="Symbol"/>
              </a:rPr>
              <a:t>inference rules</a:t>
            </a:r>
            <a:r>
              <a:rPr lang="en-US" dirty="0">
                <a:sym typeface="Symbol"/>
              </a:rPr>
              <a:t>) leading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from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(P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Q)</a:t>
            </a:r>
            <a:r>
              <a:rPr lang="en-US" dirty="0"/>
              <a:t>, infer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/>
              <a:t> by </a:t>
            </a:r>
            <a:r>
              <a:rPr lang="en-US" i="1" dirty="0">
                <a:solidFill>
                  <a:srgbClr val="C00000"/>
                </a:solidFill>
              </a:rPr>
              <a:t>Modus Ponens</a:t>
            </a:r>
          </a:p>
          <a:p>
            <a:pPr marL="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sym typeface="Symbol"/>
              </a:rPr>
              <a:t>Properties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Sound</a:t>
            </a:r>
            <a:r>
              <a:rPr lang="en-US" dirty="0">
                <a:sym typeface="Symbol"/>
              </a:rPr>
              <a:t> algorithm: everything it claims to prove is in fact entailed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Complete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algorithm: every sentence that is entailed can be proved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4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ACA2-38D0-8675-F935-0962D8AEB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F36D-B49B-6524-CE15-F377506E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Rules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A1F0FE-64D9-0494-362B-F120046F14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</p:spPr>
            <p:txBody>
              <a:bodyPr/>
              <a:lstStyle/>
              <a:p>
                <a:r>
                  <a:rPr lang="en-US" dirty="0"/>
                  <a:t>Modus Ponens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u="sng" dirty="0"/>
                  <a:t>Out of Scope</a:t>
                </a:r>
              </a:p>
              <a:p>
                <a:r>
                  <a:rPr lang="en-US" dirty="0"/>
                  <a:t>Unit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General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A1F0FE-64D9-0494-362B-F120046F14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  <a:blipFill>
                <a:blip r:embed="rId2"/>
                <a:stretch>
                  <a:fillRect l="-1217" t="-1872" b="-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A8E4630-562A-0534-6363-A6B434414A05}"/>
              </a:ext>
            </a:extLst>
          </p:cNvPr>
          <p:cNvSpPr txBox="1"/>
          <p:nvPr/>
        </p:nvSpPr>
        <p:spPr>
          <a:xfrm>
            <a:off x="9256325" y="367131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Notation Alert!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3EB428-4D67-24F4-C928-E203E6E315EE}"/>
              </a:ext>
            </a:extLst>
          </p:cNvPr>
          <p:cNvSpPr/>
          <p:nvPr/>
        </p:nvSpPr>
        <p:spPr>
          <a:xfrm>
            <a:off x="411480" y="3624943"/>
            <a:ext cx="8020594" cy="319114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Theorem Proving: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42487"/>
            <a:ext cx="10515600" cy="2039539"/>
          </a:xfrm>
        </p:spPr>
        <p:txBody>
          <a:bodyPr/>
          <a:lstStyle/>
          <a:p>
            <a:r>
              <a:rPr lang="en-US" dirty="0"/>
              <a:t>Forward chaining applies </a:t>
            </a:r>
            <a:r>
              <a:rPr lang="en-US" dirty="0">
                <a:solidFill>
                  <a:srgbClr val="C00000"/>
                </a:solidFill>
              </a:rPr>
              <a:t>Modus Ponens </a:t>
            </a:r>
            <a:r>
              <a:rPr lang="en-US" dirty="0"/>
              <a:t>to generate new facts: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  Y </a:t>
            </a:r>
            <a:r>
              <a:rPr lang="en-US" dirty="0">
                <a:sym typeface="Symbol"/>
              </a:rPr>
              <a:t>and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lvl="1"/>
            <a:r>
              <a:rPr lang="en-US" dirty="0"/>
              <a:t>Infer 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  <a:p>
            <a:endParaRPr lang="en-US" dirty="0"/>
          </a:p>
          <a:p>
            <a:r>
              <a:rPr lang="en-US" dirty="0"/>
              <a:t>Forward chaining keeps applying this rule, adding new facts, until nothing more can be added</a:t>
            </a:r>
          </a:p>
          <a:p>
            <a:endParaRPr lang="en-US" dirty="0"/>
          </a:p>
          <a:p>
            <a:r>
              <a:rPr lang="en-US" dirty="0"/>
              <a:t>Requires KB to contain only </a:t>
            </a:r>
            <a:r>
              <a:rPr lang="en-US" i="1" dirty="0">
                <a:solidFill>
                  <a:srgbClr val="FF0000"/>
                </a:solidFill>
              </a:rPr>
              <a:t>definite clauses</a:t>
            </a:r>
            <a:r>
              <a:rPr lang="en-US" dirty="0"/>
              <a:t>: 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7030A0"/>
                </a:solidFill>
              </a:rPr>
              <a:t>(Conjunction of symbols)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dirty="0">
                <a:solidFill>
                  <a:srgbClr val="7030A0"/>
                </a:solidFill>
              </a:rPr>
              <a:t>symbol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A single symbol (note that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equivalent to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True   X</a:t>
            </a:r>
            <a:r>
              <a:rPr lang="en-US" dirty="0">
                <a:sym typeface="Symbol"/>
              </a:rPr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   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677718" y="2303979"/>
            <a:ext cx="6538768" cy="367598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677718" y="1667227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KB Clauses</a:t>
            </a:r>
          </a:p>
        </p:txBody>
      </p:sp>
    </p:spTree>
    <p:extLst>
      <p:ext uri="{BB962C8B-B14F-4D97-AF65-F5344CB8AC3E}">
        <p14:creationId xmlns:p14="http://schemas.microsoft.com/office/powerpoint/2010/main" val="422616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2163618" y="3352996"/>
            <a:ext cx="2438400" cy="42313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516FF-7122-4C3E-991B-E75A4957893E}"/>
              </a:ext>
            </a:extLst>
          </p:cNvPr>
          <p:cNvSpPr txBox="1">
            <a:spLocks/>
          </p:cNvSpPr>
          <p:nvPr/>
        </p:nvSpPr>
        <p:spPr bwMode="auto">
          <a:xfrm>
            <a:off x="4906818" y="3308928"/>
            <a:ext cx="609600" cy="30456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2163618" y="2918867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A6B6-4E64-4501-96BB-D943C4D34BF7}"/>
              </a:ext>
            </a:extLst>
          </p:cNvPr>
          <p:cNvSpPr txBox="1"/>
          <p:nvPr/>
        </p:nvSpPr>
        <p:spPr>
          <a:xfrm>
            <a:off x="8251426" y="2976572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7EAE-D555-45C3-B466-D876394D371E}"/>
              </a:ext>
            </a:extLst>
          </p:cNvPr>
          <p:cNvSpPr txBox="1"/>
          <p:nvPr/>
        </p:nvSpPr>
        <p:spPr>
          <a:xfrm>
            <a:off x="4323535" y="2927928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9F60A-CA3A-44F8-A005-7DCF5703A63E}"/>
              </a:ext>
            </a:extLst>
          </p:cNvPr>
          <p:cNvSpPr txBox="1">
            <a:spLocks/>
          </p:cNvSpPr>
          <p:nvPr/>
        </p:nvSpPr>
        <p:spPr bwMode="auto">
          <a:xfrm>
            <a:off x="6187220" y="3348335"/>
            <a:ext cx="1676400" cy="2867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75AEF-5D81-4737-B557-B78DA8A128C8}"/>
              </a:ext>
            </a:extLst>
          </p:cNvPr>
          <p:cNvSpPr txBox="1"/>
          <p:nvPr/>
        </p:nvSpPr>
        <p:spPr>
          <a:xfrm>
            <a:off x="6213537" y="2967335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</p:spTree>
    <p:extLst>
      <p:ext uri="{BB962C8B-B14F-4D97-AF65-F5344CB8AC3E}">
        <p14:creationId xmlns:p14="http://schemas.microsoft.com/office/powerpoint/2010/main" val="517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8406956" y="2566739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356113" y="36495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027292" y="4620127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027242" y="4625226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80682" y="61387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34400" y="614992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l-horn-exam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95400"/>
            <a:ext cx="3302000" cy="5316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Example: Proving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5668"/>
            <a:ext cx="2438400" cy="4231341"/>
          </a:xfrm>
        </p:spPr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Q</a:t>
            </a:r>
          </a:p>
          <a:p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M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P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M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24200" y="1371600"/>
            <a:ext cx="609600" cy="4729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43400" y="1371600"/>
            <a:ext cx="1676400" cy="373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392" y="6019800"/>
            <a:ext cx="84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  B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6151963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80682" y="6143811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9717" y="990600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917" y="990600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23" name="Oval 22"/>
          <p:cNvSpPr/>
          <p:nvPr/>
        </p:nvSpPr>
        <p:spPr>
          <a:xfrm>
            <a:off x="9262977" y="547526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0792" y="601980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1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1417876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7568" y="3177672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42916" y="374449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2296" y="601178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9211" y="1957959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9552" y="258146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2373" y="3736495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78800" y="6003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97931" y="2484663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163" y="199860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721" y="257879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41" name="Oval 40"/>
          <p:cNvSpPr/>
          <p:nvPr/>
        </p:nvSpPr>
        <p:spPr>
          <a:xfrm>
            <a:off x="7887366" y="4486260"/>
            <a:ext cx="824832" cy="824832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65164" y="6015797"/>
            <a:ext cx="441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44" name="Oval 43"/>
          <p:cNvSpPr/>
          <p:nvPr/>
        </p:nvSpPr>
        <p:spPr>
          <a:xfrm>
            <a:off x="9360569" y="3649395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11937" y="59957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3279" y="302474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48" name="Oval 47"/>
          <p:cNvSpPr/>
          <p:nvPr/>
        </p:nvSpPr>
        <p:spPr>
          <a:xfrm>
            <a:off x="9428745" y="4384397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26333" y="200929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0" name="Oval 49"/>
          <p:cNvSpPr/>
          <p:nvPr/>
        </p:nvSpPr>
        <p:spPr>
          <a:xfrm>
            <a:off x="8511671" y="330690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73158" y="6002420"/>
            <a:ext cx="38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52" name="Oval 51"/>
          <p:cNvSpPr/>
          <p:nvPr/>
        </p:nvSpPr>
        <p:spPr>
          <a:xfrm>
            <a:off x="8411411" y="2566552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85179" y="6001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81889" y="3564832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37575" y="141306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7028" y="3156309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8" name="Oval 57"/>
          <p:cNvSpPr/>
          <p:nvPr/>
        </p:nvSpPr>
        <p:spPr>
          <a:xfrm>
            <a:off x="8503650" y="204225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87102" y="548328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54421" y="6002419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74198" y="5994406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</p:txBody>
      </p:sp>
      <p:sp>
        <p:nvSpPr>
          <p:cNvPr id="63" name="Oval 62"/>
          <p:cNvSpPr/>
          <p:nvPr/>
        </p:nvSpPr>
        <p:spPr>
          <a:xfrm>
            <a:off x="8416758" y="1248427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58421" y="599307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8295" y="59984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00609" y="407816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672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7" grpId="0" animBg="1"/>
      <p:bldP spid="37" grpId="0" animBg="1"/>
      <p:bldP spid="25" grpId="0" animBg="1"/>
      <p:bldP spid="20" grpId="0" animBg="1"/>
      <p:bldP spid="16" grpId="0" animBg="1"/>
      <p:bldP spid="3" grpId="0" build="p"/>
      <p:bldP spid="4" grpId="0" animBg="1"/>
      <p:bldP spid="5" grpId="0" animBg="1"/>
      <p:bldP spid="7" grpId="0"/>
      <p:bldP spid="10" grpId="0"/>
      <p:bldP spid="11" grpId="0"/>
      <p:bldP spid="12" grpId="0" animBg="1"/>
      <p:bldP spid="13" grpId="0" animBg="1"/>
      <p:bldP spid="9" grpId="0"/>
      <p:bldP spid="8" grpId="0"/>
      <p:bldP spid="23" grpId="0" animBg="1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 animBg="1"/>
      <p:bldP spid="41" grpId="1" animBg="1"/>
      <p:bldP spid="43" grpId="0"/>
      <p:bldP spid="44" grpId="0" animBg="1"/>
      <p:bldP spid="45" grpId="0"/>
      <p:bldP spid="46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/>
      <p:bldP spid="56" grpId="0"/>
      <p:bldP spid="57" grpId="0"/>
      <p:bldP spid="58" grpId="0" animBg="1"/>
      <p:bldP spid="59" grpId="0" animBg="1"/>
      <p:bldP spid="60" grpId="0"/>
      <p:bldP spid="61" grpId="0"/>
      <p:bldP spid="63" grpId="0" animBg="1"/>
      <p:bldP spid="64" grpId="0"/>
      <p:bldP spid="65" grpId="0"/>
      <p:bldP spid="6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409462" cy="574738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while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is not empty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← Pop(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true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 = false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]←true</a:t>
            </a:r>
            <a:br>
              <a:rPr lang="en-US" sz="2400" dirty="0"/>
            </a:br>
            <a:r>
              <a:rPr lang="en-US" sz="2400" dirty="0"/>
              <a:t>                    </a:t>
            </a:r>
            <a:r>
              <a:rPr lang="en-US" sz="2400" dirty="0">
                <a:solidFill>
                  <a:srgbClr val="7030A0"/>
                </a:solidFill>
              </a:rPr>
              <a:t>for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each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clause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where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in </a:t>
            </a:r>
            <a:r>
              <a:rPr lang="en-US" sz="2400" dirty="0" err="1">
                <a:solidFill>
                  <a:srgbClr val="0000FF"/>
                </a:solidFill>
              </a:rPr>
              <a:t>c.premise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      decrement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    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= 0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/>
              <a:t> </a:t>
            </a:r>
            <a:r>
              <a:rPr lang="en-US" sz="2400" dirty="0"/>
              <a:t>add </a:t>
            </a:r>
            <a:r>
              <a:rPr lang="en-US" sz="2400" dirty="0" err="1">
                <a:solidFill>
                  <a:srgbClr val="0000FF"/>
                </a:solidFill>
              </a:rPr>
              <a:t>c.conclusion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/>
              <a:t> </a:t>
            </a:r>
            <a:r>
              <a:rPr lang="en-US" sz="2400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188322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223212"/>
            <a:ext cx="11639901" cy="5434262"/>
          </a:xfrm>
        </p:spPr>
        <p:txBody>
          <a:bodyPr/>
          <a:lstStyle/>
          <a:p>
            <a:r>
              <a:rPr lang="en-US" dirty="0"/>
              <a:t>Theorem: FC is sound and complete for definite-clause KBs</a:t>
            </a:r>
          </a:p>
          <a:p>
            <a:r>
              <a:rPr lang="en-US" dirty="0"/>
              <a:t>Soundness: follows from soundness of Modus Ponens (easy to check</a:t>
            </a:r>
            <a:r>
              <a:rPr lang="en-US" dirty="0">
                <a:sym typeface="Symbol"/>
              </a:rPr>
              <a:t>)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Completeness proof: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1. FC reaches a fixed point where no new atomic sentences are derived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2. Consider the final </a:t>
            </a:r>
            <a:r>
              <a:rPr lang="en-US" sz="2400" i="1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table as a model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, assigning true/false to symbols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3. Every clause in the original KB is true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Proof: Suppose a clause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/>
              <a:t>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Then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/>
              <a:t> 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Therefore the algorithm has not reached a fixed point!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4. Hence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is a model of KB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5. If </a:t>
            </a:r>
            <a:r>
              <a:rPr lang="en-US" sz="2400" dirty="0">
                <a:solidFill>
                  <a:srgbClr val="7030A0"/>
                </a:solidFill>
              </a:rPr>
              <a:t>KB </a:t>
            </a:r>
            <a:r>
              <a:rPr lang="en-US" sz="2400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 is true in every model of </a:t>
            </a:r>
            <a:r>
              <a:rPr lang="en-US" sz="2400" dirty="0">
                <a:solidFill>
                  <a:srgbClr val="7030A0"/>
                </a:solidFill>
              </a:rPr>
              <a:t>KB</a:t>
            </a:r>
            <a:r>
              <a:rPr lang="en-US" sz="2400" dirty="0"/>
              <a:t>, including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078453" y="4019884"/>
            <a:ext cx="1676400" cy="3733800"/>
            <a:chOff x="4343400" y="1371600"/>
            <a:chExt cx="1676400" cy="3733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343400" y="1371600"/>
              <a:ext cx="1676400" cy="3733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8" rIns="91434" bIns="45718" numCol="1" anchor="t" anchorCtr="0" compatLnSpc="1">
              <a:prstTxWarp prst="textNoShape">
                <a:avLst/>
              </a:prstTxWarp>
            </a:bodyPr>
            <a:lstStyle>
              <a:lvl1pPr marL="342874" indent="-34287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3200">
                  <a:solidFill>
                    <a:schemeClr val="accent2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742895" indent="-28573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291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08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247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412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578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874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591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Q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342874" marR="0" lvl="0" indent="-342874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Char char="§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00073" y="1377771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92053" y="17574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97406" y="2110347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89387" y="2449906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364" y="28028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6716" y="3129010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8CE861D-BA1A-4EAE-A94C-98859AAB55A1}"/>
              </a:ext>
            </a:extLst>
          </p:cNvPr>
          <p:cNvSpPr/>
          <p:nvPr/>
        </p:nvSpPr>
        <p:spPr>
          <a:xfrm>
            <a:off x="6096000" y="1078069"/>
            <a:ext cx="3352800" cy="7374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1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Vocab Reminder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Literal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Atomic sentence:</a:t>
                </a: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T, F, Symbol,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Symbol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Clause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∨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∨ ¬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𝐶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Definite clause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Disjunction of literals,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exactly one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positive</a:t>
                </a: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Cambria Math" panose="02040503050406030204" pitchFamily="18" charset="0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¬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∨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∨ ¬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𝐶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1" indent="0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7769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5616-918E-643F-DDB1-5A6D36B5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525D9-F42F-1467-A0BF-620CE949D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Planning with PL and SAT</a:t>
            </a:r>
          </a:p>
        </p:txBody>
      </p:sp>
    </p:spTree>
    <p:extLst>
      <p:ext uri="{BB962C8B-B14F-4D97-AF65-F5344CB8AC3E}">
        <p14:creationId xmlns:p14="http://schemas.microsoft.com/office/powerpoint/2010/main" val="29587553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8395-CC86-B4C7-8923-CB0810901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ADCE3-533E-80FF-E21C-4C49DC44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F7F83-BFCC-891B-24C7-081FC1B64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133727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Theorem Proving: Resolution (out of scope)</a:t>
            </a:r>
          </a:p>
        </p:txBody>
      </p:sp>
    </p:spTree>
    <p:extLst>
      <p:ext uri="{BB962C8B-B14F-4D97-AF65-F5344CB8AC3E}">
        <p14:creationId xmlns:p14="http://schemas.microsoft.com/office/powerpoint/2010/main" val="3204913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D4631-2B6F-87B8-8710-A8EE79CA5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0169-5C9F-4CA3-E8E7-A3C995C6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3B464-1AB7-B5E4-F764-594C76AED8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</p:spPr>
            <p:txBody>
              <a:bodyPr/>
              <a:lstStyle/>
              <a:p>
                <a:r>
                  <a:rPr lang="en-US" dirty="0"/>
                  <a:t>Algorithm Overview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/>
                  <a:t>,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We want to prove that 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entails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In other words, we want to prove that we cannot satisfy 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Start with a set of CNF clauses, including the KB as well as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Keep resolving pairs of clauses until</a:t>
                </a:r>
              </a:p>
              <a:p>
                <a:pPr marL="1428750" lvl="4" indent="-514350">
                  <a:buFont typeface="+mj-lt"/>
                  <a:buAutoNum type="alphaUcPeriod"/>
                </a:pPr>
                <a:r>
                  <a:rPr lang="en-US" sz="2800" dirty="0"/>
                  <a:t>You resolve the empty clause</a:t>
                </a:r>
              </a:p>
              <a:p>
                <a:pPr lvl="4" indent="0">
                  <a:buNone/>
                </a:pPr>
                <a:r>
                  <a:rPr lang="en-US" sz="2800" dirty="0"/>
                  <a:t>	Contradiction found!</a:t>
                </a:r>
              </a:p>
              <a:p>
                <a:pPr lvl="4" indent="0">
                  <a:buNone/>
                </a:pPr>
                <a:r>
                  <a:rPr lang="en-US" sz="2800" dirty="0"/>
                  <a:t>	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r>
                  <a:rPr lang="en-US" sz="2800" dirty="0"/>
                  <a:t> cannot be satisfied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entails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marL="1428750" lvl="4" indent="-514350">
                  <a:buFont typeface="+mj-lt"/>
                  <a:buAutoNum type="alphaUcPeriod" startAt="2"/>
                </a:pPr>
                <a:r>
                  <a:rPr lang="en-US" sz="2800" dirty="0"/>
                  <a:t>No new clauses added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does not entail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  <a:blipFill>
                <a:blip r:embed="rId2"/>
                <a:stretch>
                  <a:fillRect l="-1131" t="-5090" b="-183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87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C533-FEC1-4A17-A26E-CD3BE998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3A952-4894-9C7E-6A9D-294B33AF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E610D2-F9D7-A343-A42E-7D14C1F51E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0B7B43-4ACF-C71A-8350-B15193336978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5CF0F6-94CA-BD67-0482-07C9E82B2ECA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7C39E2F-E0F8-73A7-80AF-03A90F6B203B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773582-DFB5-B635-0E40-122AF6B9A872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C0511F-BB92-39E1-F208-B72437AF082C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9661D8E-0F65-C245-5207-F517FBA771A5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E7E031CB-85FD-B1C0-FBBA-136C4EAC1340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3F385D0-499B-DA71-ECAA-C31CAC032FDD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93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0055-6FE7-BD13-3D04-E27DEF278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869C-C823-A018-F0FF-0317AB59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F31444-0D5A-E5D7-D529-92965F1886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42BEC5-18D0-F6A2-9E69-9F630082D9F6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67DE3E-7724-C573-C8CA-A5FB665F06DD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B0721B-0D51-4B7B-0C20-BC80A6BA53FE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009382-96E0-D1C1-2780-CFB2B9D21BAC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D0DD42-4444-3ECF-1AD9-C14330AA3648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9485936-512E-8031-C546-21FF40CFCF86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E583A741-AAFD-9D3A-9C6A-4571078E14BA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168627-0BCC-1A77-CA12-89F24B0F2658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1CBADE-1970-04D7-77E0-81C143FBDA01}"/>
                  </a:ext>
                </a:extLst>
              </p:cNvPr>
              <p:cNvSpPr txBox="1"/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5F10C7-BA73-5144-C2FF-C9E23A64BAAE}"/>
                  </a:ext>
                </a:extLst>
              </p:cNvPr>
              <p:cNvSpPr txBox="1"/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E65FAC-A216-7EDA-E9FA-034F90DAAE0D}"/>
                  </a:ext>
                </a:extLst>
              </p:cNvPr>
              <p:cNvSpPr txBox="1"/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DE5073-A975-940E-EB0E-C52D6A49B048}"/>
                  </a:ext>
                </a:extLst>
              </p:cNvPr>
              <p:cNvSpPr txBox="1"/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8CD6B2-6214-636F-7096-8BF4AAC50CDB}"/>
                  </a:ext>
                </a:extLst>
              </p:cNvPr>
              <p:cNvSpPr txBox="1"/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42CB1D6-62F3-69B3-31F5-D9BF4973CB80}"/>
                  </a:ext>
                </a:extLst>
              </p:cNvPr>
              <p:cNvSpPr txBox="1"/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5F770A76-A0A2-9445-E69B-BCAB617C937D}"/>
              </a:ext>
            </a:extLst>
          </p:cNvPr>
          <p:cNvSpPr txBox="1"/>
          <p:nvPr/>
        </p:nvSpPr>
        <p:spPr>
          <a:xfrm>
            <a:off x="10965122" y="5450164"/>
            <a:ext cx="407790" cy="41351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F2E7C67-2681-89F9-D6F1-6EE83A6E3070}"/>
              </a:ext>
            </a:extLst>
          </p:cNvPr>
          <p:cNvCxnSpPr>
            <a:stCxn id="4" idx="2"/>
            <a:endCxn id="13" idx="0"/>
          </p:cNvCxnSpPr>
          <p:nvPr/>
        </p:nvCxnSpPr>
        <p:spPr>
          <a:xfrm flipH="1">
            <a:off x="1199105" y="3270951"/>
            <a:ext cx="545962" cy="9114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0DCB1B7-1660-1B76-82C3-1B10FEDCE983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1199105" y="3270955"/>
            <a:ext cx="3018692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CD0BA9-8F58-A296-C7BC-2B7411AED4EE}"/>
              </a:ext>
            </a:extLst>
          </p:cNvPr>
          <p:cNvCxnSpPr>
            <a:cxnSpLocks/>
            <a:stCxn id="6" idx="2"/>
            <a:endCxn id="14" idx="0"/>
          </p:cNvCxnSpPr>
          <p:nvPr/>
        </p:nvCxnSpPr>
        <p:spPr>
          <a:xfrm flipH="1">
            <a:off x="3473382" y="3270955"/>
            <a:ext cx="744415" cy="91147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464D9A-AB66-A76E-F915-C51237F6085D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1745067" y="3270951"/>
            <a:ext cx="1728315" cy="91148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F6C8AF-0E5C-D7F9-3AC6-299FD9DEE9F2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>
            <a:off x="4217797" y="3270955"/>
            <a:ext cx="1529862" cy="91147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F2845F5-5853-F317-B64E-BC07858EFE3B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 flipH="1">
            <a:off x="5747659" y="3270951"/>
            <a:ext cx="1158293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7F53D63-A74A-3B3A-90C2-712E47EEF639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905952" y="3270951"/>
            <a:ext cx="11159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EA3D0B5-B8E4-DFCA-3A1B-E26A1CEB3C64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>
            <a:off x="4217797" y="3270955"/>
            <a:ext cx="3804139" cy="91147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92849CE-D7FD-91E6-7821-69ADB36EED46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1745067" y="3270951"/>
            <a:ext cx="78594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23AB947-A5CC-C406-2856-B53CCA179643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9025931" y="3270952"/>
            <a:ext cx="578620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4D5DAD7-545A-E829-B579-03D3DB82265C}"/>
              </a:ext>
            </a:extLst>
          </p:cNvPr>
          <p:cNvCxnSpPr>
            <a:cxnSpLocks/>
            <a:stCxn id="7" idx="2"/>
            <a:endCxn id="18" idx="0"/>
          </p:cNvCxnSpPr>
          <p:nvPr/>
        </p:nvCxnSpPr>
        <p:spPr>
          <a:xfrm>
            <a:off x="6905952" y="3270951"/>
            <a:ext cx="3589552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A930A04-1AA6-9F3B-248E-1D2DAC562A66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>
            <a:off x="9025931" y="3270952"/>
            <a:ext cx="1469573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F5C3B01-ACE4-A7FE-F644-CF29864F716B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0495504" y="4595943"/>
            <a:ext cx="673513" cy="85422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548DED3-E67D-F39D-7998-2B0072BC45D3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>
            <a:off x="11169017" y="3270951"/>
            <a:ext cx="0" cy="217921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76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26D77-8879-2221-39B7-AD6900D9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B885-6F72-3C9A-57B6-9602FDE9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96C14C-E98A-8A59-8D4F-4EA5E95B6B48}"/>
              </a:ext>
            </a:extLst>
          </p:cNvPr>
          <p:cNvSpPr txBox="1">
            <a:spLocks/>
          </p:cNvSpPr>
          <p:nvPr/>
        </p:nvSpPr>
        <p:spPr>
          <a:xfrm>
            <a:off x="552099" y="1729078"/>
            <a:ext cx="11242843" cy="39524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14092D92-470B-A25E-F0DD-512A0B2544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, </a:t>
                </a:r>
                <a:r>
                  <a:rPr lang="en-US" sz="24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sz="2400" dirty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true or false</a:t>
                </a:r>
              </a:p>
              <a:p>
                <a:r>
                  <a:rPr lang="en-US" sz="2400" dirty="0"/>
                  <a:t>    clauses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the set of clauses in the CNF representation of 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new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sz="2400" dirty="0"/>
                  <a:t>{ }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loop 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for each </a:t>
                </a:r>
                <a:r>
                  <a:rPr lang="en-US" sz="2400" dirty="0"/>
                  <a:t>pair of clauses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/>
                  <a:t>in clauses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PL-RESOLVE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if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</a:t>
                </a:r>
                <a:r>
                  <a:rPr lang="en-US" sz="2400" dirty="0">
                    <a:sym typeface="Symbol"/>
                  </a:rPr>
                  <a:t>contains the empty clause 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               return </a:t>
                </a:r>
                <a:r>
                  <a:rPr lang="en-US" sz="2400" dirty="0">
                    <a:sym typeface="Symbol"/>
                  </a:rPr>
                  <a:t>true</a:t>
                </a:r>
              </a:p>
              <a:p>
                <a:r>
                  <a:rPr lang="en-US" sz="2400" dirty="0">
                    <a:sym typeface="Symbol"/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new</a:t>
                </a:r>
                <a:r>
                  <a:rPr lang="en-US" sz="2400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resolvants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if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return </a:t>
                </a:r>
                <a:r>
                  <a:rPr lang="en-US" sz="2400" dirty="0"/>
                  <a:t>false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4790" b="-1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186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10698</TotalTime>
  <Words>4770</Words>
  <Application>Microsoft Office PowerPoint</Application>
  <PresentationFormat>Widescreen</PresentationFormat>
  <Paragraphs>902</Paragraphs>
  <Slides>79</Slides>
  <Notes>7</Notes>
  <HiddenSlides>18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7" baseType="lpstr">
      <vt:lpstr>Times New Roman</vt:lpstr>
      <vt:lpstr>Wingdings</vt:lpstr>
      <vt:lpstr>Congenial Black</vt:lpstr>
      <vt:lpstr>Cambria Math</vt:lpstr>
      <vt:lpstr>Symbol</vt:lpstr>
      <vt:lpstr>Arial</vt:lpstr>
      <vt:lpstr>Calibri</vt:lpstr>
      <vt:lpstr>Office Theme</vt:lpstr>
      <vt:lpstr>Warm-up:</vt:lpstr>
      <vt:lpstr>Warm-up</vt:lpstr>
      <vt:lpstr>Monty Python Inference</vt:lpstr>
      <vt:lpstr>07-380 AI &amp; ML II </vt:lpstr>
      <vt:lpstr>Warm-up</vt:lpstr>
      <vt:lpstr>AlphaGeometry</vt:lpstr>
      <vt:lpstr>AlphaGeometry</vt:lpstr>
      <vt:lpstr>How do we solve Sudoku?</vt:lpstr>
      <vt:lpstr>How do we play Minesweeper?</vt:lpstr>
      <vt:lpstr>Minesweeper</vt:lpstr>
      <vt:lpstr>Minesweeper</vt:lpstr>
      <vt:lpstr>Minesweeper</vt:lpstr>
      <vt:lpstr>Minesweeper</vt:lpstr>
      <vt:lpstr>High-level View: Logical Agents</vt:lpstr>
      <vt:lpstr>Logical Agents</vt:lpstr>
      <vt:lpstr>Logical Agents</vt:lpstr>
      <vt:lpstr>A Knowledge-based Agent</vt:lpstr>
      <vt:lpstr>Pre-reading</vt:lpstr>
      <vt:lpstr>Poll 1</vt:lpstr>
      <vt:lpstr>Poll 2</vt:lpstr>
      <vt:lpstr>Models and Knowledge Bases  Entailment and Satisifiability</vt:lpstr>
      <vt:lpstr>Logical Agent Vocab</vt:lpstr>
      <vt:lpstr>Models and Knowledge Bases</vt:lpstr>
      <vt:lpstr>Models and Knowledge Bases</vt:lpstr>
      <vt:lpstr>Entailment and Satisfiability</vt:lpstr>
      <vt:lpstr>Entailment and Satisfiability</vt:lpstr>
      <vt:lpstr>Wumpus World</vt:lpstr>
      <vt:lpstr>Wumpus World</vt:lpstr>
      <vt:lpstr>Wumpus World</vt:lpstr>
      <vt:lpstr>Propositional Logic</vt:lpstr>
      <vt:lpstr>Poll 1</vt:lpstr>
      <vt:lpstr>Poll 1</vt:lpstr>
      <vt:lpstr>Poll 2</vt:lpstr>
      <vt:lpstr>Propositional Logic</vt:lpstr>
      <vt:lpstr>Propositional Logic Syntax</vt:lpstr>
      <vt:lpstr>Notes on Operators</vt:lpstr>
      <vt:lpstr>Truth Tables</vt:lpstr>
      <vt:lpstr>Notes on Operators</vt:lpstr>
      <vt:lpstr>Truth Tables</vt:lpstr>
      <vt:lpstr>Notes on Operators</vt:lpstr>
      <vt:lpstr>Truth Tables</vt:lpstr>
      <vt:lpstr>Propositional Logic Vocab</vt:lpstr>
      <vt:lpstr>PL: Conjunctive Normal Form (CNF)</vt:lpstr>
      <vt:lpstr>PL: Conjunctive Normal Form (CNF)</vt:lpstr>
      <vt:lpstr>PL: Conjunctive Normal Form (CNF)</vt:lpstr>
      <vt:lpstr>Plan</vt:lpstr>
      <vt:lpstr>Logical Agent Vocab</vt:lpstr>
      <vt:lpstr>Provably True, Provably False, or Unsure</vt:lpstr>
      <vt:lpstr>Logical Agent Vocab</vt:lpstr>
      <vt:lpstr>Logical Agent Vocab</vt:lpstr>
      <vt:lpstr>Propositional Logic</vt:lpstr>
      <vt:lpstr>Propositional Logic</vt:lpstr>
      <vt:lpstr>Plan</vt:lpstr>
      <vt:lpstr>Inference: Proofs</vt:lpstr>
      <vt:lpstr>Simple Model Checking</vt:lpstr>
      <vt:lpstr>Simple Model Checking</vt:lpstr>
      <vt:lpstr>Simple Model Checking</vt:lpstr>
      <vt:lpstr>Simple Model Checking</vt:lpstr>
      <vt:lpstr>Simple Model Checking</vt:lpstr>
      <vt:lpstr>Satisfiability and Entailment</vt:lpstr>
      <vt:lpstr>Satisfiability and Entailment</vt:lpstr>
      <vt:lpstr>Efficient SAT solvers</vt:lpstr>
      <vt:lpstr>Efficient SAT solvers</vt:lpstr>
      <vt:lpstr>DPLL algorithm</vt:lpstr>
      <vt:lpstr>Inference: Proofs</vt:lpstr>
      <vt:lpstr>Inference Rules </vt:lpstr>
      <vt:lpstr>Simple Theorem Proving: Forward Chaining</vt:lpstr>
      <vt:lpstr>Forward Chaining Algorithm</vt:lpstr>
      <vt:lpstr>Forward Chaining Algorithm</vt:lpstr>
      <vt:lpstr>Forward Chaining Example: Proving Q</vt:lpstr>
      <vt:lpstr>Forward Chaining Algorithm</vt:lpstr>
      <vt:lpstr>Properties of forward chaining</vt:lpstr>
      <vt:lpstr>Properties</vt:lpstr>
      <vt:lpstr>Next Time</vt:lpstr>
      <vt:lpstr>Additional Slides</vt:lpstr>
      <vt:lpstr>Resolution</vt:lpstr>
      <vt:lpstr>Resolution</vt:lpstr>
      <vt:lpstr>Resolution</vt:lpstr>
      <vt:lpstr>Resolution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947</cp:revision>
  <cp:lastPrinted>2018-11-27T13:42:27Z</cp:lastPrinted>
  <dcterms:created xsi:type="dcterms:W3CDTF">2018-10-11T11:39:27Z</dcterms:created>
  <dcterms:modified xsi:type="dcterms:W3CDTF">2026-09-02T13:02:52Z</dcterms:modified>
</cp:coreProperties>
</file>