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327" r:id="rId2"/>
    <p:sldId id="2483" r:id="rId3"/>
    <p:sldId id="2484" r:id="rId4"/>
    <p:sldId id="2470" r:id="rId5"/>
    <p:sldId id="2403" r:id="rId6"/>
    <p:sldId id="2485" r:id="rId7"/>
    <p:sldId id="2486" r:id="rId8"/>
    <p:sldId id="2405" r:id="rId9"/>
    <p:sldId id="2406" r:id="rId10"/>
    <p:sldId id="2481" r:id="rId11"/>
    <p:sldId id="2472" r:id="rId12"/>
    <p:sldId id="2497" r:id="rId13"/>
    <p:sldId id="352" r:id="rId14"/>
    <p:sldId id="2416" r:id="rId15"/>
    <p:sldId id="2422" r:id="rId16"/>
    <p:sldId id="2430" r:id="rId17"/>
    <p:sldId id="2432" r:id="rId18"/>
    <p:sldId id="2317" r:id="rId19"/>
    <p:sldId id="2488" r:id="rId20"/>
    <p:sldId id="2491" r:id="rId21"/>
    <p:sldId id="2324" r:id="rId22"/>
    <p:sldId id="2489" r:id="rId23"/>
    <p:sldId id="2490" r:id="rId24"/>
    <p:sldId id="2487" r:id="rId25"/>
    <p:sldId id="2492" r:id="rId26"/>
    <p:sldId id="2482" r:id="rId27"/>
    <p:sldId id="2496" r:id="rId28"/>
    <p:sldId id="2493" r:id="rId29"/>
    <p:sldId id="2495" r:id="rId30"/>
    <p:sldId id="2494" r:id="rId31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CBA9E5"/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97" autoAdjust="0"/>
    <p:restoredTop sz="79806" autoAdjust="0"/>
  </p:normalViewPr>
  <p:slideViewPr>
    <p:cSldViewPr snapToGrid="0">
      <p:cViewPr>
        <p:scale>
          <a:sx n="74" d="100"/>
          <a:sy n="74" d="100"/>
        </p:scale>
        <p:origin x="44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B3FEC-1F39-8EF3-35F5-A322435D4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689ABA-3709-69D4-EBD1-6ECB633B5C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720A3-12F4-27D9-7863-35E377B0F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3ACC9-293C-4AA1-9EE4-4EB8005D20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70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1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42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D5BE5-0D47-01EE-6E1C-B49FF448E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FF431-7841-CAE3-C6BB-AA85B2E4A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3EDA-2C6D-1B97-CBCD-133C5121A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BEC87-0DBD-0782-5890-A59A3DD198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817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65476-2839-C883-6ECB-3CB208EC1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1A9FD-5A5D-DFCE-BE94-091C77E7C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F57230-E647-E147-1CAE-0EB145426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1DBA1-0F2E-F78F-2AD9-B4C9F9B04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92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F30C-5733-27C7-58E6-D9826337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BEF58-F066-7564-D610-C3B8AA3EE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0D3C42-A8F0-0F28-9076-BEBD126F3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1A1B6-B4A8-B76B-9B98-B8FAE56F4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24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70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11265-E536-5F09-A3BC-FB2D90AF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493D6-6703-28FD-5BE1-B17E5199D3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491AB-4190-C56A-4807-2ADB9EE0E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761F5-F136-3FFD-7E48-9FA262AA76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5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youtu.be/hIdsjNGCGz4?si=ggWBp-NE5u-I3lA6&amp;t=7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216743159_Peer_Instruction_Engaging_students_one-on-one_all_at_onc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dl.acm.org/doi/10.1145/2839509.284464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azza.com/" TargetMode="External"/><Relationship Id="rId2" Type="http://schemas.openxmlformats.org/officeDocument/2006/relationships/hyperlink" Target="https://www.cs.cmu.edu/~0738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youtube.com/watch?v=D0MD4sRHj1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pvirtue/AIS/word-embeddings/word-embeddings.html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07-380</a:t>
            </a:r>
            <a:br>
              <a:rPr lang="en-US" sz="4600" dirty="0"/>
            </a:br>
            <a:r>
              <a:rPr lang="en-US" sz="4600" dirty="0"/>
              <a:t>AI &amp; ML II</a:t>
            </a:r>
            <a:br>
              <a:rPr lang="en-US" sz="4600" dirty="0"/>
            </a:br>
            <a:r>
              <a:rPr lang="en-US" sz="4600" dirty="0"/>
              <a:t>Introduction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Mohammad Salameh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E351D-115E-BE1F-4889-D30684900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3E92-1361-5830-A1C5-82F8E770C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 Virtue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6761-6B1A-8147-5AC3-EB6908FFC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Medical Imaging background to AI Education Outreach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73DC4-8045-5335-1D5A-5E72012586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"/>
          <a:stretch/>
        </p:blipFill>
        <p:spPr>
          <a:xfrm>
            <a:off x="77850" y="2366406"/>
            <a:ext cx="3181311" cy="3181311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314184-0AC5-8175-B4DF-11F1C4C15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0838" y="4584858"/>
            <a:ext cx="1899085" cy="18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-up of a brain&#10;&#10;Description automatically generated with medium confidence">
            <a:extLst>
              <a:ext uri="{FF2B5EF4-FFF2-40B4-BE49-F238E27FC236}">
                <a16:creationId xmlns:a16="http://schemas.microsoft.com/office/drawing/2014/main" id="{7D4EE400-EF0A-FE13-7A9F-F50F4A88CC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3931762" y="2513484"/>
            <a:ext cx="2897439" cy="2470498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6" name="Picture 2" descr="AI">
            <a:extLst>
              <a:ext uri="{FF2B5EF4-FFF2-40B4-BE49-F238E27FC236}">
                <a16:creationId xmlns:a16="http://schemas.microsoft.com/office/drawing/2014/main" id="{093D3130-8383-C41F-B06A-0F3D5AEB7E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25" r="-3" b="10023"/>
          <a:stretch/>
        </p:blipFill>
        <p:spPr bwMode="auto">
          <a:xfrm flipH="1">
            <a:off x="4954107" y="4200158"/>
            <a:ext cx="2283785" cy="2283785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213CFF-7006-2844-2C3A-6793FD9295A6}"/>
              </a:ext>
            </a:extLst>
          </p:cNvPr>
          <p:cNvSpPr txBox="1"/>
          <p:nvPr/>
        </p:nvSpPr>
        <p:spPr>
          <a:xfrm>
            <a:off x="515897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GE Healthcare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B8336E-D345-B644-2788-185B82BFBADB}"/>
              </a:ext>
            </a:extLst>
          </p:cNvPr>
          <p:cNvSpPr txBox="1"/>
          <p:nvPr/>
        </p:nvSpPr>
        <p:spPr>
          <a:xfrm>
            <a:off x="3931762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UC Berkeley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EAEA70-FBD7-EA4F-79DE-A4BDE7348F60}"/>
              </a:ext>
            </a:extLst>
          </p:cNvPr>
          <p:cNvSpPr txBox="1"/>
          <p:nvPr/>
        </p:nvSpPr>
        <p:spPr>
          <a:xfrm>
            <a:off x="7499730" y="1843186"/>
            <a:ext cx="4240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Carnegie Mellon University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36A1590-15D2-B22C-274B-4490ECF5FB5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0066" y="2513484"/>
            <a:ext cx="3298333" cy="2570982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30A943BD-FC34-D08C-99EE-EDE7376C734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" b="9646"/>
          <a:stretch/>
        </p:blipFill>
        <p:spPr>
          <a:xfrm>
            <a:off x="9936064" y="4491596"/>
            <a:ext cx="2160052" cy="1951704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809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5FADF-73C5-6AB3-9405-4C3601278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BCE98-AE7C-F6F4-B633-71FE76E2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Mohammad Salameh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A184-ADDC-5547-F963-5BA0235BF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315822"/>
          </a:xfrm>
        </p:spPr>
        <p:txBody>
          <a:bodyPr/>
          <a:lstStyle/>
          <a:p>
            <a:r>
              <a:rPr lang="en-US" dirty="0"/>
              <a:t>Visiting AI Faculty from CMU Qatar!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Assistant Teaching Professor at Carnegie Mellon University in Qatar (CMU-Q).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Previously, Principal Researcher and Team Lead at Huawei Technologies Canada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Ph.D. in Computing Science from the University of Alberta, Canada, in 2016.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BS and MS from the Lebanese American University, Lebanon</a:t>
            </a:r>
          </a:p>
        </p:txBody>
      </p:sp>
      <p:pic>
        <p:nvPicPr>
          <p:cNvPr id="4" name="Picture 3" descr="Huawei - Wikipedia">
            <a:extLst>
              <a:ext uri="{FF2B5EF4-FFF2-40B4-BE49-F238E27FC236}">
                <a16:creationId xmlns:a16="http://schemas.microsoft.com/office/drawing/2014/main" id="{5D1F1705-6BEC-5CF8-074D-4F7F5A280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444" y="3910879"/>
            <a:ext cx="2142675" cy="2185528"/>
          </a:xfrm>
          <a:prstGeom prst="rect">
            <a:avLst/>
          </a:prstGeom>
        </p:spPr>
      </p:pic>
      <p:pic>
        <p:nvPicPr>
          <p:cNvPr id="7" name="Picture 6" descr="Scottie Dog Cmu Carnegie Mellon University Sticker College Pittsburgh Scottie  Dog Academic">
            <a:extLst>
              <a:ext uri="{FF2B5EF4-FFF2-40B4-BE49-F238E27FC236}">
                <a16:creationId xmlns:a16="http://schemas.microsoft.com/office/drawing/2014/main" id="{7EA9C001-B591-381C-860F-BF6A4076D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751" y="3763773"/>
            <a:ext cx="2479739" cy="2479739"/>
          </a:xfrm>
          <a:prstGeom prst="rect">
            <a:avLst/>
          </a:prstGeom>
        </p:spPr>
      </p:pic>
      <p:pic>
        <p:nvPicPr>
          <p:cNvPr id="10" name="Picture 9" descr="University of Alberta - Peace and Justice Studies Association">
            <a:extLst>
              <a:ext uri="{FF2B5EF4-FFF2-40B4-BE49-F238E27FC236}">
                <a16:creationId xmlns:a16="http://schemas.microsoft.com/office/drawing/2014/main" id="{282DF88F-98DB-D48E-7A72-ED748367C2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72" t="10846" r="11548" b="10525"/>
          <a:stretch>
            <a:fillRect/>
          </a:stretch>
        </p:blipFill>
        <p:spPr>
          <a:xfrm>
            <a:off x="3776113" y="3763775"/>
            <a:ext cx="2694188" cy="2727094"/>
          </a:xfrm>
          <a:prstGeom prst="rect">
            <a:avLst/>
          </a:prstGeom>
        </p:spPr>
      </p:pic>
      <p:pic>
        <p:nvPicPr>
          <p:cNvPr id="11" name="Picture 10" descr="Lebanese American University - YouTube">
            <a:extLst>
              <a:ext uri="{FF2B5EF4-FFF2-40B4-BE49-F238E27FC236}">
                <a16:creationId xmlns:a16="http://schemas.microsoft.com/office/drawing/2014/main" id="{5CC0EFE6-F5A2-B822-A441-CC27A2A2B4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94" t="9944" r="5875" b="9564"/>
          <a:stretch>
            <a:fillRect/>
          </a:stretch>
        </p:blipFill>
        <p:spPr>
          <a:xfrm>
            <a:off x="738292" y="3877791"/>
            <a:ext cx="2694188" cy="24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0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A486-4DA0-8B48-61F0-01D4892F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Mohammad Salameh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D2862-E298-09DC-4765-459275093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315822"/>
          </a:xfrm>
        </p:spPr>
        <p:txBody>
          <a:bodyPr/>
          <a:lstStyle/>
          <a:p>
            <a:r>
              <a:rPr lang="en-US" dirty="0"/>
              <a:t>Visiting AI Faculty from CMU Qatar!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Assistant Teaching Professor at Carnegie Mellon University in Qatar (CMU-Q).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Previously, Principal Researcher and Team Lead at Huawei Technologies Canada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Ph.D. in Computing Science from the University of Alberta, Canada, in 2016.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BS and MS from the Lebanese American University, Lebanon</a:t>
            </a:r>
          </a:p>
          <a:p>
            <a:r>
              <a:rPr lang="en-US" dirty="0"/>
              <a:t>Research Interests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Optimizing deep learning models for devices with limited computing resources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Software-hardware co-design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architecture search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Computer vision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Natural language processing (NLP)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Autonomous driving</a:t>
            </a:r>
          </a:p>
        </p:txBody>
      </p:sp>
    </p:spTree>
    <p:extLst>
      <p:ext uri="{BB962C8B-B14F-4D97-AF65-F5344CB8AC3E}">
        <p14:creationId xmlns:p14="http://schemas.microsoft.com/office/powerpoint/2010/main" val="76390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231192-A9CE-4784-5284-6B5027836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75" y="3752562"/>
            <a:ext cx="1973236" cy="1961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23F6F1-209C-151E-719E-719F5EE3E0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3282"/>
          <a:stretch>
            <a:fillRect/>
          </a:stretch>
        </p:blipFill>
        <p:spPr>
          <a:xfrm>
            <a:off x="620153" y="1541827"/>
            <a:ext cx="2112673" cy="21059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3C874E13-62C3-0094-7FA2-425A8D6C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00B050"/>
                </a:solidFill>
                <a:latin typeface="Calibri"/>
                <a:cs typeface="Calibri"/>
              </a:rPr>
              <a:t>Instructors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013CE-36F3-9CFB-07F8-DC7D1ED8273C}"/>
              </a:ext>
            </a:extLst>
          </p:cNvPr>
          <p:cNvSpPr txBox="1"/>
          <p:nvPr/>
        </p:nvSpPr>
        <p:spPr>
          <a:xfrm>
            <a:off x="2811212" y="2130490"/>
            <a:ext cx="1229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Pat</a:t>
            </a:r>
          </a:p>
          <a:p>
            <a:r>
              <a:rPr lang="en-US" sz="2400" dirty="0"/>
              <a:t>Virtue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63015E-59F3-499B-D581-0BF36A33A7E7}"/>
              </a:ext>
            </a:extLst>
          </p:cNvPr>
          <p:cNvSpPr txBox="1"/>
          <p:nvPr/>
        </p:nvSpPr>
        <p:spPr>
          <a:xfrm>
            <a:off x="2814546" y="4317842"/>
            <a:ext cx="1718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Mohammad</a:t>
            </a:r>
          </a:p>
          <a:p>
            <a:r>
              <a:rPr lang="en-US" sz="2400" dirty="0"/>
              <a:t>Salameh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A62A96-DE91-C57F-EDE8-776382F9D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4100" y="4608836"/>
            <a:ext cx="1961559" cy="19615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E4D2016-D988-6753-126A-82889E15AE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4100" y="287605"/>
            <a:ext cx="1961559" cy="19615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D5DA51-F421-EEA2-30C4-451168910E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4100" y="2448220"/>
            <a:ext cx="1961559" cy="1961559"/>
          </a:xfrm>
          <a:prstGeom prst="rect">
            <a:avLst/>
          </a:prstGeom>
        </p:spPr>
      </p:pic>
      <p:sp>
        <p:nvSpPr>
          <p:cNvPr id="16" name="Text Box 19">
            <a:extLst>
              <a:ext uri="{FF2B5EF4-FFF2-40B4-BE49-F238E27FC236}">
                <a16:creationId xmlns:a16="http://schemas.microsoft.com/office/drawing/2014/main" id="{4C8DCF20-DAE1-86DF-BCEA-9AA2D23FB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800" y="17827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00B050"/>
                </a:solidFill>
                <a:latin typeface="Calibri"/>
                <a:cs typeface="Calibri"/>
              </a:rPr>
              <a:t>Teaching Assistants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87B26C-C6FD-1A12-893C-2DD927B8FFA7}"/>
              </a:ext>
            </a:extLst>
          </p:cNvPr>
          <p:cNvSpPr txBox="1"/>
          <p:nvPr/>
        </p:nvSpPr>
        <p:spPr>
          <a:xfrm>
            <a:off x="7568701" y="869895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Ellyse</a:t>
            </a:r>
          </a:p>
          <a:p>
            <a:pPr algn="r"/>
            <a:r>
              <a:rPr lang="en-US" sz="2400" dirty="0"/>
              <a:t>Lai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85D07E-96F1-BB2B-7D74-B17004D14FE2}"/>
              </a:ext>
            </a:extLst>
          </p:cNvPr>
          <p:cNvSpPr txBox="1"/>
          <p:nvPr/>
        </p:nvSpPr>
        <p:spPr>
          <a:xfrm>
            <a:off x="7568701" y="3013500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Steven</a:t>
            </a:r>
          </a:p>
          <a:p>
            <a:pPr algn="r"/>
            <a:r>
              <a:rPr lang="en-US" sz="2400" dirty="0"/>
              <a:t>Yang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D5C3AA-DEDF-830B-771C-5701E54DD007}"/>
              </a:ext>
            </a:extLst>
          </p:cNvPr>
          <p:cNvSpPr txBox="1"/>
          <p:nvPr/>
        </p:nvSpPr>
        <p:spPr>
          <a:xfrm>
            <a:off x="7568701" y="5174116"/>
            <a:ext cx="1833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Arnav</a:t>
            </a:r>
          </a:p>
          <a:p>
            <a:pPr algn="r"/>
            <a:r>
              <a:rPr lang="en-US" sz="2400" dirty="0" err="1"/>
              <a:t>Pallem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3613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563F4-C835-2C29-BDC5-EA3A80D9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CMU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118F0-8658-7AC8-6CB1-7ED7D00C5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Good Will Hunting</a:t>
            </a:r>
          </a:p>
        </p:txBody>
      </p:sp>
      <p:pic>
        <p:nvPicPr>
          <p:cNvPr id="4" name="Picture 3" descr="Great Scene: “Good Will Hunting”. The bar scene. Will's classic putdown… |  by Scott Myers | Go Into The Story">
            <a:hlinkClick r:id="rId2"/>
            <a:extLst>
              <a:ext uri="{FF2B5EF4-FFF2-40B4-BE49-F238E27FC236}">
                <a16:creationId xmlns:a16="http://schemas.microsoft.com/office/drawing/2014/main" id="{E524AB86-D31D-41E3-8104-C172FF2C5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686231"/>
            <a:ext cx="7010400" cy="3943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9F22D-460D-A93E-8D7E-0BF9CB705EBD}"/>
              </a:ext>
            </a:extLst>
          </p:cNvPr>
          <p:cNvSpPr txBox="1"/>
          <p:nvPr/>
        </p:nvSpPr>
        <p:spPr>
          <a:xfrm>
            <a:off x="727587" y="57841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https://youtu.be/hIdsjNGCGz4?si=ggWBp-NE5u-I3lA6&amp;t=78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8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BA16A-7DD6-6211-9D2B-A61A6F894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CE73-44EB-4A92-5142-C7F36C98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Question: Why are we here?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71D0-C659-8FBA-3064-10D0DA316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0636" cy="2039539"/>
          </a:xfrm>
        </p:spPr>
        <p:txBody>
          <a:bodyPr/>
          <a:lstStyle/>
          <a:p>
            <a:r>
              <a:rPr lang="en-US" dirty="0"/>
              <a:t>Why CMU and not just a $1.50 in late charges at the public library?</a:t>
            </a:r>
          </a:p>
          <a:p>
            <a:r>
              <a:rPr lang="en-US" dirty="0"/>
              <a:t>(or $20 on Claude?)</a:t>
            </a:r>
          </a:p>
        </p:txBody>
      </p:sp>
    </p:spTree>
    <p:extLst>
      <p:ext uri="{BB962C8B-B14F-4D97-AF65-F5344CB8AC3E}">
        <p14:creationId xmlns:p14="http://schemas.microsoft.com/office/powerpoint/2010/main" val="248522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5" name="Text Box 19">
            <a:extLst>
              <a:ext uri="{FF2B5EF4-FFF2-40B4-BE49-F238E27FC236}">
                <a16:creationId xmlns:a16="http://schemas.microsoft.com/office/drawing/2014/main" id="{C652956D-E422-31AE-C664-0BA675C69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4" y="1017003"/>
            <a:ext cx="8004047" cy="526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We're here for the people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Yeah, instructors and TAs, but mostly other students</a:t>
            </a: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07-380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Peer Instruction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Programming partners				 (pairs)</a:t>
            </a:r>
          </a:p>
          <a:p>
            <a:pPr marL="457200" indent="-4572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Group project 					        (teams of 3)</a:t>
            </a:r>
          </a:p>
          <a:p>
            <a:pPr>
              <a:spcBef>
                <a:spcPct val="50000"/>
              </a:spcBef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772BAA-06AC-A87A-39D9-105AB0D20D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0" t="3327" r="13572" b="25572"/>
          <a:stretch>
            <a:fillRect/>
          </a:stretch>
        </p:blipFill>
        <p:spPr>
          <a:xfrm>
            <a:off x="4636944" y="2415951"/>
            <a:ext cx="6430755" cy="289003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C7321D-200D-19A2-9BFA-E32E2DEDD9FF}"/>
              </a:ext>
            </a:extLst>
          </p:cNvPr>
          <p:cNvSpPr txBox="1"/>
          <p:nvPr/>
        </p:nvSpPr>
        <p:spPr>
          <a:xfrm>
            <a:off x="552099" y="6039277"/>
            <a:ext cx="11482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https://www.researchgate.net/publication/216743159_Peer_Instruction_Engaging_students_one-on-one_all_at_once</a:t>
            </a:r>
            <a:endParaRPr lang="en-US" dirty="0"/>
          </a:p>
          <a:p>
            <a:r>
              <a:rPr lang="en-US" dirty="0">
                <a:hlinkClick r:id="rId4"/>
              </a:rPr>
              <a:t>https://dl.acm.org/doi/10.1145/2839509.2844642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F0D2C8-8FDA-B4F7-E9F8-B41BCE6560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291"/>
          <a:stretch>
            <a:fillRect/>
          </a:stretch>
        </p:blipFill>
        <p:spPr>
          <a:xfrm>
            <a:off x="6096000" y="3256760"/>
            <a:ext cx="5772165" cy="27317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52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117583"/>
          </a:xfrm>
        </p:spPr>
        <p:txBody>
          <a:bodyPr/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https://www.cs.cmu.edu/~07380</a:t>
            </a:r>
            <a:endParaRPr lang="en-US" dirty="0"/>
          </a:p>
          <a:p>
            <a:endParaRPr lang="en-US" sz="2000" dirty="0"/>
          </a:p>
          <a:p>
            <a:r>
              <a:rPr lang="en-US" dirty="0"/>
              <a:t>Communication:</a:t>
            </a:r>
          </a:p>
          <a:p>
            <a:endParaRPr lang="en-US" dirty="0">
              <a:solidFill>
                <a:schemeClr val="tx1"/>
              </a:solidFill>
              <a:hlinkClick r:id="rId3"/>
            </a:endParaRPr>
          </a:p>
          <a:p>
            <a:endParaRPr lang="en-US" dirty="0">
              <a:solidFill>
                <a:schemeClr val="tx1"/>
              </a:solidFill>
              <a:hlinkClick r:id="rId3"/>
            </a:endParaRPr>
          </a:p>
          <a:p>
            <a:r>
              <a:rPr lang="en-US" dirty="0">
                <a:solidFill>
                  <a:schemeClr val="tx1"/>
                </a:solidFill>
                <a:hlinkClick r:id="rId3"/>
              </a:rPr>
              <a:t>https://piazza.com/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Piazza for all communication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997A8-799F-C3B2-E547-73E3F97C7259}"/>
              </a:ext>
            </a:extLst>
          </p:cNvPr>
          <p:cNvSpPr txBox="1">
            <a:spLocks/>
          </p:cNvSpPr>
          <p:nvPr/>
        </p:nvSpPr>
        <p:spPr>
          <a:xfrm>
            <a:off x="7492181" y="2257777"/>
            <a:ext cx="4444180" cy="4233091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Important posts!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Course Infrastructure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Pre-reading (due Tue)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Lec</a:t>
            </a:r>
            <a:r>
              <a:rPr lang="en-US" dirty="0">
                <a:solidFill>
                  <a:schemeClr val="tx1"/>
                </a:solidFill>
              </a:rPr>
              <a:t> Preview &amp; Poll Links</a:t>
            </a:r>
          </a:p>
          <a:p>
            <a:r>
              <a:rPr lang="en-US" dirty="0">
                <a:solidFill>
                  <a:srgbClr val="7030A0"/>
                </a:solidFill>
              </a:rPr>
              <a:t>Coming soon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HW1 (out Fri)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8EB63C9-777B-8F6B-4F7C-F274F189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423" y="2782527"/>
            <a:ext cx="2035690" cy="52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87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3F95C-192A-487D-EF30-4ABB5AE6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237A-4984-E48B-815C-065D4D6C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67FF2-D844-443E-041D-3738E8124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is the first pre-reading checkpoint due?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Tonight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Tomorrow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Sunday night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Before class next Monday</a:t>
            </a:r>
          </a:p>
        </p:txBody>
      </p:sp>
    </p:spTree>
    <p:extLst>
      <p:ext uri="{BB962C8B-B14F-4D97-AF65-F5344CB8AC3E}">
        <p14:creationId xmlns:p14="http://schemas.microsoft.com/office/powerpoint/2010/main" val="3816767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BE43-17CB-608F-F18A-1A4ED8972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CB8E-47E4-136F-D641-9AAE0663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BE0D0-C689-3E59-DCF7-2A1E31DB5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 many OH appointment slots does Pat have available this week?</a:t>
            </a:r>
          </a:p>
        </p:txBody>
      </p:sp>
    </p:spTree>
    <p:extLst>
      <p:ext uri="{BB962C8B-B14F-4D97-AF65-F5344CB8AC3E}">
        <p14:creationId xmlns:p14="http://schemas.microsoft.com/office/powerpoint/2010/main" val="144313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EFBF4-D66D-8F02-6986-7AD21DE3A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0CBF9B3-48E9-F945-D770-5EE6EDAEE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BAAAF6-52B8-B595-797E-B9AD52838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2B3F2-35C3-96FC-FC91-5853B11E2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we here? CMU-version</a:t>
            </a:r>
          </a:p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dirty="0"/>
          </a:p>
          <a:p>
            <a:r>
              <a:rPr lang="en-US" dirty="0"/>
              <a:t>(Another) Discussion of Intelligence</a:t>
            </a:r>
          </a:p>
          <a:p>
            <a:r>
              <a:rPr lang="en-US" dirty="0"/>
              <a:t>Why are we here? 07-380-version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07-380 design considerations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Runthrough</a:t>
            </a:r>
            <a:r>
              <a:rPr lang="en-US" dirty="0">
                <a:solidFill>
                  <a:schemeClr val="tx1"/>
                </a:solidFill>
              </a:rPr>
              <a:t> of 380 topics (as time permits)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46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AI Definition by John McCarthy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1"/>
            <a:ext cx="6929797" cy="6034617"/>
          </a:xfrm>
        </p:spPr>
        <p:txBody>
          <a:bodyPr>
            <a:noAutofit/>
          </a:bodyPr>
          <a:lstStyle/>
          <a:p>
            <a:r>
              <a:rPr lang="en-US" dirty="0"/>
              <a:t>What is artificial intelligence</a:t>
            </a:r>
          </a:p>
          <a:p>
            <a:pPr lvl="1"/>
            <a:r>
              <a:rPr lang="en-US" sz="2800" dirty="0"/>
              <a:t>It is the science and engineering of making intelligent machines, especially intelligent computer programs</a:t>
            </a:r>
          </a:p>
          <a:p>
            <a:pPr lvl="1"/>
            <a:endParaRPr lang="en-US" dirty="0"/>
          </a:p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computational part of the ability to achieve goals in the worl</a:t>
            </a:r>
            <a:r>
              <a:rPr lang="en-US" dirty="0"/>
              <a:t>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172200"/>
            <a:ext cx="1219200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http://www-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formal.stanford.edu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jmc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whatisai.html</a:t>
            </a:r>
            <a:endParaRPr lang="en-US" sz="2133" dirty="0">
              <a:solidFill>
                <a:schemeClr val="tx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69" r="-11769"/>
          <a:stretch>
            <a:fillRect/>
          </a:stretch>
        </p:blipFill>
        <p:spPr>
          <a:xfrm>
            <a:off x="8026400" y="1295401"/>
            <a:ext cx="4165600" cy="46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CBE7-E36F-07D9-3DCF-620CC1D2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What is artificial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8080A-EB70-4CCC-8ADD-11C378111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folding clothes a research problem while robots are actively being used to assemble cars in factories?</a:t>
            </a:r>
          </a:p>
          <a:p>
            <a:endParaRPr lang="en-US" dirty="0"/>
          </a:p>
        </p:txBody>
      </p:sp>
      <p:pic>
        <p:nvPicPr>
          <p:cNvPr id="1026" name="Picture 2" descr="This New Robot Is So Far Ahead of Elon Musk's Optimus That It's Almost  Embarrassing">
            <a:extLst>
              <a:ext uri="{FF2B5EF4-FFF2-40B4-BE49-F238E27FC236}">
                <a16:creationId xmlns:a16="http://schemas.microsoft.com/office/drawing/2014/main" id="{99C1058B-276D-4E45-D6D4-69F615FE2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50"/>
          <a:stretch/>
        </p:blipFill>
        <p:spPr bwMode="auto">
          <a:xfrm>
            <a:off x="668908" y="2255857"/>
            <a:ext cx="5186067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-150 Lightning pre-production at Rouge Electric Vehicle Center | Ford  Media Center">
            <a:extLst>
              <a:ext uri="{FF2B5EF4-FFF2-40B4-BE49-F238E27FC236}">
                <a16:creationId xmlns:a16="http://schemas.microsoft.com/office/drawing/2014/main" id="{63633576-C5B5-C5D1-1A15-101D45FAF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84" r="14213"/>
          <a:stretch/>
        </p:blipFill>
        <p:spPr bwMode="auto">
          <a:xfrm>
            <a:off x="6136221" y="2272568"/>
            <a:ext cx="5503680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40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Reminder: AI Definition (Pat's Version)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2"/>
            <a:ext cx="6929797" cy="5195468"/>
          </a:xfrm>
        </p:spPr>
        <p:txBody>
          <a:bodyPr>
            <a:noAutofit/>
          </a:bodyPr>
          <a:lstStyle/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ability to perform well on a task that involves uncertainty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Intelligence is not binary</a:t>
            </a:r>
          </a:p>
          <a:p>
            <a:pPr lvl="1"/>
            <a:r>
              <a:rPr lang="en-US" sz="2800" dirty="0"/>
              <a:t>How </a:t>
            </a:r>
            <a:r>
              <a:rPr lang="en-US" sz="2800" b="1" dirty="0"/>
              <a:t>well</a:t>
            </a:r>
            <a:r>
              <a:rPr lang="en-US" sz="2800" dirty="0"/>
              <a:t> an agent performs and how much </a:t>
            </a:r>
            <a:r>
              <a:rPr lang="en-US" sz="2800" b="1" dirty="0"/>
              <a:t>uncertainty</a:t>
            </a:r>
            <a:r>
              <a:rPr lang="en-US" sz="2800" dirty="0"/>
              <a:t> is involved will determine how intelligent we consider the agent to be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AEF0F-8FEE-159F-D9F9-E6905875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1786" y="1295400"/>
            <a:ext cx="2625913" cy="4668290"/>
          </a:xfrm>
          <a:prstGeom prst="rect">
            <a:avLst/>
          </a:prstGeom>
        </p:spPr>
      </p:pic>
      <p:pic>
        <p:nvPicPr>
          <p:cNvPr id="1028" name="Picture 4" descr="Snapchat Logo PNG Transparent &amp; SVG Vector - Freebie Supply">
            <a:extLst>
              <a:ext uri="{FF2B5EF4-FFF2-40B4-BE49-F238E27FC236}">
                <a16:creationId xmlns:a16="http://schemas.microsoft.com/office/drawing/2014/main" id="{0346BD66-766E-08D1-07B9-853547B38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3562" y="5291501"/>
            <a:ext cx="541696" cy="54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49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28E21-7B1A-8690-C492-18F692497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A55B-9B39-67F6-F8B8-4FD86BFA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8E519-715E-1E5F-91BF-11FDAA7E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way to think about intelligence is to consider how much </a:t>
            </a:r>
            <a:r>
              <a:rPr lang="en-US" dirty="0">
                <a:solidFill>
                  <a:srgbClr val="7030A0"/>
                </a:solidFill>
              </a:rPr>
              <a:t>uncertainty</a:t>
            </a:r>
            <a:r>
              <a:rPr lang="en-US" dirty="0"/>
              <a:t> is involved</a:t>
            </a:r>
          </a:p>
          <a:p>
            <a:endParaRPr lang="en-US" dirty="0"/>
          </a:p>
          <a:p>
            <a:r>
              <a:rPr lang="en-US" dirty="0"/>
              <a:t>Uncertainty comes into play whenever it is not feasible to determine exact information</a:t>
            </a:r>
          </a:p>
          <a:p>
            <a:endParaRPr lang="en-US" dirty="0"/>
          </a:p>
          <a:p>
            <a:r>
              <a:rPr lang="en-US" dirty="0"/>
              <a:t>Uncertainty requires decisions to be made</a:t>
            </a:r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7502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159F0-8485-FAFE-3990-FB3427624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4324A-F6B0-6928-B06D-9A23EA7B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Intelligence and Uncertainty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637DA-5149-D4E9-B8B0-EB7E9CED1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12372" cy="5227110"/>
          </a:xfrm>
        </p:spPr>
        <p:txBody>
          <a:bodyPr/>
          <a:lstStyle/>
          <a:p>
            <a:r>
              <a:rPr lang="en-US" dirty="0"/>
              <a:t>Uncertainty can have lots of sources, including anything we attribute to random chance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Hidden information</a:t>
            </a:r>
          </a:p>
          <a:p>
            <a:pPr marL="917575" lvl="2" indent="-457200"/>
            <a:r>
              <a:rPr lang="en-US" sz="2800" dirty="0"/>
              <a:t>Cards in another player’s hand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Noise</a:t>
            </a:r>
          </a:p>
          <a:p>
            <a:pPr marL="917575" lvl="2" indent="-457200"/>
            <a:r>
              <a:rPr lang="en-US" sz="2800" dirty="0"/>
              <a:t>Sensor noise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Way to complicated to model</a:t>
            </a:r>
          </a:p>
          <a:p>
            <a:pPr marL="917575" lvl="2" indent="-457200"/>
            <a:r>
              <a:rPr lang="en-US" sz="2800" dirty="0"/>
              <a:t>Leaves blowing in the wind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Infinite number of possible configurations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More possibilities than any computer can compute in a reasonable time</a:t>
            </a:r>
          </a:p>
          <a:p>
            <a:pPr marL="917575" lvl="2" indent="-457200"/>
            <a:r>
              <a:rPr lang="en-US" sz="2800" dirty="0"/>
              <a:t>Tic-tac-toe </a:t>
            </a:r>
            <a:r>
              <a:rPr lang="en-US" sz="2800" dirty="0">
                <a:sym typeface="Wingdings" panose="05000000000000000000" pitchFamily="2" charset="2"/>
              </a:rPr>
              <a:t> Checkers  Chess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863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13C0-5BFC-4246-8356-91B9653D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CBFE-AC74-4F67-928E-4F37ED723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40336"/>
          </a:xfrm>
        </p:spPr>
        <p:txBody>
          <a:bodyPr/>
          <a:lstStyle/>
          <a:p>
            <a:r>
              <a:rPr lang="en-US" dirty="0"/>
              <a:t>Chinese room experiment</a:t>
            </a:r>
          </a:p>
          <a:p>
            <a:r>
              <a:rPr lang="en-US" dirty="0">
                <a:solidFill>
                  <a:schemeClr val="tx1"/>
                </a:solidFill>
              </a:rPr>
              <a:t>John Searle</a:t>
            </a:r>
          </a:p>
          <a:p>
            <a:r>
              <a:rPr lang="en-US" dirty="0">
                <a:hlinkClick r:id="rId2"/>
              </a:rPr>
              <a:t>https://www.youtube.com/watch?v=D0MD4sRHj1M</a:t>
            </a:r>
            <a:endParaRPr lang="en-US" dirty="0"/>
          </a:p>
          <a:p>
            <a:endParaRPr lang="en-US" dirty="0"/>
          </a:p>
          <a:p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B0AB44-FB0D-4A78-9409-B00507336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875" y="2786509"/>
            <a:ext cx="4733559" cy="37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11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8E729-4E5C-3A4C-DF09-B3738CEBD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0C36-69BC-03F3-1409-E38CF63A9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A06BF-BD21-FC7D-AC2B-D56D95E7D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"Chinese room" intelligent?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---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Yes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No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---</a:t>
            </a:r>
          </a:p>
        </p:txBody>
      </p:sp>
    </p:spTree>
    <p:extLst>
      <p:ext uri="{BB962C8B-B14F-4D97-AF65-F5344CB8AC3E}">
        <p14:creationId xmlns:p14="http://schemas.microsoft.com/office/powerpoint/2010/main" val="296318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1851-2C84-5AB4-634B-796C4A9D9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25618-AAEF-CF25-FA14-EEE9ABC9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4A903-1B02-4C52-C77B-D03396272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707437-C8B8-613E-D4FD-F2EC6E2C9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931" y="1640470"/>
            <a:ext cx="9094839" cy="41296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F60A80-E356-F75B-8070-BC0F0296D564}"/>
              </a:ext>
            </a:extLst>
          </p:cNvPr>
          <p:cNvSpPr txBox="1"/>
          <p:nvPr/>
        </p:nvSpPr>
        <p:spPr>
          <a:xfrm>
            <a:off x="483273" y="6224558"/>
            <a:ext cx="8483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https://www.cs.cmu.edu/~pvirtue/AIS/word-embeddings/word-embeddings.html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30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13C0-5BFC-4246-8356-91B9653D6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AI vs AGI</a:t>
            </a:r>
          </a:p>
        </p:txBody>
      </p:sp>
      <p:sp>
        <p:nvSpPr>
          <p:cNvPr id="3" name="Chevron 3">
            <a:extLst>
              <a:ext uri="{FF2B5EF4-FFF2-40B4-BE49-F238E27FC236}">
                <a16:creationId xmlns:a16="http://schemas.microsoft.com/office/drawing/2014/main" id="{260A090E-21E1-4F16-891C-F35FF2FF20D6}"/>
              </a:ext>
            </a:extLst>
          </p:cNvPr>
          <p:cNvSpPr/>
          <p:nvPr/>
        </p:nvSpPr>
        <p:spPr>
          <a:xfrm>
            <a:off x="2282877" y="1902630"/>
            <a:ext cx="3581400" cy="1371600"/>
          </a:xfrm>
          <a:prstGeom prst="chevron">
            <a:avLst>
              <a:gd name="adj" fmla="val 48907"/>
            </a:avLst>
          </a:prstGeom>
          <a:gradFill rotWithShape="1">
            <a:gsLst>
              <a:gs pos="0">
                <a:srgbClr val="2E75B5">
                  <a:satMod val="103000"/>
                  <a:lumMod val="102000"/>
                  <a:tint val="94000"/>
                </a:srgbClr>
              </a:gs>
              <a:gs pos="50000">
                <a:srgbClr val="2E75B5">
                  <a:satMod val="110000"/>
                  <a:lumMod val="100000"/>
                  <a:shade val="100000"/>
                </a:srgbClr>
              </a:gs>
              <a:gs pos="100000">
                <a:srgbClr val="2E75B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2E75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Weak AI</a:t>
            </a:r>
          </a:p>
        </p:txBody>
      </p:sp>
      <p:sp>
        <p:nvSpPr>
          <p:cNvPr id="4" name="Chevron 4">
            <a:extLst>
              <a:ext uri="{FF2B5EF4-FFF2-40B4-BE49-F238E27FC236}">
                <a16:creationId xmlns:a16="http://schemas.microsoft.com/office/drawing/2014/main" id="{A5A96B00-D7F2-47EF-AC3F-BB181B98772F}"/>
              </a:ext>
            </a:extLst>
          </p:cNvPr>
          <p:cNvSpPr/>
          <p:nvPr/>
        </p:nvSpPr>
        <p:spPr>
          <a:xfrm>
            <a:off x="6477000" y="1918869"/>
            <a:ext cx="3581400" cy="1371600"/>
          </a:xfrm>
          <a:prstGeom prst="chevron">
            <a:avLst/>
          </a:prstGeom>
          <a:gradFill rotWithShape="1">
            <a:gsLst>
              <a:gs pos="0">
                <a:srgbClr val="2E75B5">
                  <a:satMod val="103000"/>
                  <a:lumMod val="102000"/>
                  <a:tint val="94000"/>
                </a:srgbClr>
              </a:gs>
              <a:gs pos="50000">
                <a:srgbClr val="2E75B5">
                  <a:satMod val="110000"/>
                  <a:lumMod val="100000"/>
                  <a:shade val="100000"/>
                </a:srgbClr>
              </a:gs>
              <a:gs pos="100000">
                <a:srgbClr val="2E75B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2E75B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Strong AI</a:t>
            </a:r>
          </a:p>
        </p:txBody>
      </p:sp>
      <p:sp>
        <p:nvSpPr>
          <p:cNvPr id="5" name="Chevron 5">
            <a:extLst>
              <a:ext uri="{FF2B5EF4-FFF2-40B4-BE49-F238E27FC236}">
                <a16:creationId xmlns:a16="http://schemas.microsoft.com/office/drawing/2014/main" id="{0253A0B7-33A1-4066-B4F2-485B498B4639}"/>
              </a:ext>
            </a:extLst>
          </p:cNvPr>
          <p:cNvSpPr/>
          <p:nvPr/>
        </p:nvSpPr>
        <p:spPr>
          <a:xfrm>
            <a:off x="5597577" y="1902630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9F07AEE-3C82-4821-A1E3-0BF36A7347A3}"/>
              </a:ext>
            </a:extLst>
          </p:cNvPr>
          <p:cNvSpPr txBox="1">
            <a:spLocks/>
          </p:cNvSpPr>
          <p:nvPr/>
        </p:nvSpPr>
        <p:spPr>
          <a:xfrm>
            <a:off x="3502077" y="1233069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Singularity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0FB2FD2-BB96-4B91-95A7-C9606A82454D}"/>
              </a:ext>
            </a:extLst>
          </p:cNvPr>
          <p:cNvSpPr txBox="1">
            <a:spLocks/>
          </p:cNvSpPr>
          <p:nvPr/>
        </p:nvSpPr>
        <p:spPr>
          <a:xfrm>
            <a:off x="2282877" y="3405704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Narrow AI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Limited number of applications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1225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5172FCF-BCE8-4806-A677-4470BDBCAF9B}"/>
              </a:ext>
            </a:extLst>
          </p:cNvPr>
          <p:cNvSpPr txBox="1">
            <a:spLocks/>
          </p:cNvSpPr>
          <p:nvPr/>
        </p:nvSpPr>
        <p:spPr>
          <a:xfrm>
            <a:off x="6553200" y="3404771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General Intelligence (AGI)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Recursive self-improvement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Beyond human control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1225" marR="0" lvl="1" indent="-4572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118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056CF-3445-249B-7C34-16B57853B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7A510-E44C-95A4-D10E-B6DF000F5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41227-8C51-0387-DE6E-007903069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AI tools already AGI?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06289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AAC1B-8335-CA10-BF56-C59B5F3B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1AEF0-35AD-EC6C-10F6-2A6FDF8EB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6BE83-C09D-933E-16FA-DA29C609F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the </a:t>
            </a:r>
            <a:r>
              <a:rPr lang="en-US" dirty="0">
                <a:solidFill>
                  <a:srgbClr val="00B050"/>
                </a:solidFill>
              </a:rPr>
              <a:t>building blocks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7575" lvl="2" indent="-457200"/>
            <a:r>
              <a:rPr lang="en-US" sz="2800" dirty="0"/>
              <a:t>Giving students the language to learn more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more </a:t>
            </a:r>
            <a:r>
              <a:rPr lang="en-US" dirty="0">
                <a:solidFill>
                  <a:srgbClr val="00B050"/>
                </a:solidFill>
              </a:rPr>
              <a:t>difficult to learn</a:t>
            </a:r>
            <a:r>
              <a:rPr lang="en-US" dirty="0">
                <a:solidFill>
                  <a:schemeClr val="tx1"/>
                </a:solidFill>
              </a:rPr>
              <a:t> outside of university?</a:t>
            </a:r>
          </a:p>
          <a:p>
            <a:pPr marL="917575" lvl="2" indent="-457200"/>
            <a:r>
              <a:rPr lang="en-US" sz="2800" dirty="0"/>
              <a:t>(Math)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Learn more about the </a:t>
            </a:r>
            <a:r>
              <a:rPr lang="en-US" dirty="0">
                <a:solidFill>
                  <a:srgbClr val="00B050"/>
                </a:solidFill>
              </a:rPr>
              <a:t>state-of-the-art</a:t>
            </a:r>
            <a:endParaRPr lang="en-US" sz="2800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Prepare students for critical AI/ML </a:t>
            </a:r>
            <a:r>
              <a:rPr lang="en-US" dirty="0">
                <a:solidFill>
                  <a:srgbClr val="00B050"/>
                </a:solidFill>
              </a:rPr>
              <a:t>challenges in practice</a:t>
            </a:r>
            <a:endParaRPr lang="en-US" sz="2800" dirty="0">
              <a:solidFill>
                <a:srgbClr val="00B050"/>
              </a:solidFill>
            </a:endParaRP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5C31E0-3B1F-47A4-F148-A3509F77A01C}"/>
              </a:ext>
            </a:extLst>
          </p:cNvPr>
          <p:cNvSpPr/>
          <p:nvPr/>
        </p:nvSpPr>
        <p:spPr>
          <a:xfrm>
            <a:off x="128789" y="2118575"/>
            <a:ext cx="11674698" cy="415343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51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2CB8D-2E1F-A56A-49E0-FFF341DFE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3975987-384D-0C2A-A782-B9A46A93565E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020264-98A0-9953-C184-77145BC01CA3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795857-F61A-9AEB-B558-D4F184D55C23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noFill/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3E48CCD-5BC1-5F41-58B7-F036605E9BC1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F2F1B2-8F21-EBA4-4C99-C498B9FCA368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9F9CD0-F50C-4478-D847-B660A462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0C7C62-B3C7-0000-6521-7593E62A46F2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1EC7F60-926B-35D4-D55F-2DB87F6C23E8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4E6BFD-5A4D-A364-78D4-CC500D4528BB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0F8216-0616-0BA1-D0E0-F78FF49E41A5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noFill/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1FEB63B-2F92-09D4-FC37-D8C7ED7C7DA3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876333-31B5-E0C6-774E-04970B3CFCD1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67141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DDF8-454D-004E-B02D-83C97545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FA3CD2B-9138-060A-716C-C0B0CF8D263A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AB2FE0-9FA1-8ECD-4B44-E18EADB9423A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3A31B5-BA5D-0682-CE9E-7C5DD3B4C662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solidFill>
            <a:srgbClr val="ECDFF5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BAF2133-9EC8-5162-E494-73E766E03C21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8A919F-1E7C-7297-4C8D-AE48A32201AA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91ABA6-9C69-024C-91BF-5E343F1D1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AE1B459-6DF6-85C0-FB78-867C48B5C1DE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2E62563-CBBA-EBAE-A59D-ABA544CBED2E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CB83B4-DE93-C911-406E-DA40B44148B5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7D7B7A4-BE7F-9A2D-D53D-118866AFB076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DC3C1B9-F091-B827-BEA5-42EDCDAB273D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2168FB6-9CAE-BFBB-E308-3FC9D06F08C2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D9C6FB4C-F41D-213F-8A4A-046596BD08EA}"/>
              </a:ext>
            </a:extLst>
          </p:cNvPr>
          <p:cNvSpPr/>
          <p:nvPr/>
        </p:nvSpPr>
        <p:spPr>
          <a:xfrm>
            <a:off x="1579604" y="1882351"/>
            <a:ext cx="2102418" cy="80697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Heuristic 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09AD851-CB72-0920-098D-5085236EB5FF}"/>
              </a:ext>
            </a:extLst>
          </p:cNvPr>
          <p:cNvSpPr/>
          <p:nvPr/>
        </p:nvSpPr>
        <p:spPr>
          <a:xfrm>
            <a:off x="671168" y="2500561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2438CE-689E-C465-0075-7BCF853252EE}"/>
              </a:ext>
            </a:extLst>
          </p:cNvPr>
          <p:cNvSpPr/>
          <p:nvPr/>
        </p:nvSpPr>
        <p:spPr>
          <a:xfrm>
            <a:off x="4078783" y="1725327"/>
            <a:ext cx="1897215" cy="882590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AI/ML Ethics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0D2BD9-E053-DF49-C70D-7ACBAD1BF216}"/>
              </a:ext>
            </a:extLst>
          </p:cNvPr>
          <p:cNvGrpSpPr/>
          <p:nvPr/>
        </p:nvGrpSpPr>
        <p:grpSpPr>
          <a:xfrm>
            <a:off x="4966845" y="5153962"/>
            <a:ext cx="2844180" cy="1018618"/>
            <a:chOff x="4658209" y="5132013"/>
            <a:chExt cx="3803401" cy="4327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A1804FC-0E04-AAA6-D5A0-9CD5EBA72EED}"/>
                </a:ext>
              </a:extLst>
            </p:cNvPr>
            <p:cNvSpPr/>
            <p:nvPr/>
          </p:nvSpPr>
          <p:spPr>
            <a:xfrm>
              <a:off x="4658209" y="5132013"/>
              <a:ext cx="3803401" cy="432714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A0C8C0-1197-0F0D-F625-B47B339DA83E}"/>
                </a:ext>
              </a:extLst>
            </p:cNvPr>
            <p:cNvSpPr txBox="1"/>
            <p:nvPr/>
          </p:nvSpPr>
          <p:spPr>
            <a:xfrm>
              <a:off x="4968914" y="5245831"/>
              <a:ext cx="839915" cy="19611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7030A0"/>
                  </a:solidFill>
                  <a:latin typeface="Calibri" panose="020F0502020204030204"/>
                </a:rPr>
                <a:t>RL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2B751681-8EA1-12B6-1671-10B9D1B6DEE9}"/>
              </a:ext>
            </a:extLst>
          </p:cNvPr>
          <p:cNvSpPr/>
          <p:nvPr/>
        </p:nvSpPr>
        <p:spPr>
          <a:xfrm>
            <a:off x="3452211" y="5636463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MDP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D77040D-EF9B-D8A6-7CF8-C08627D53C44}"/>
              </a:ext>
            </a:extLst>
          </p:cNvPr>
          <p:cNvSpPr/>
          <p:nvPr/>
        </p:nvSpPr>
        <p:spPr>
          <a:xfrm>
            <a:off x="7326430" y="3705289"/>
            <a:ext cx="1163297" cy="58100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LLM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109E56D-A199-1F6C-2D5A-F827771F2D13}"/>
              </a:ext>
            </a:extLst>
          </p:cNvPr>
          <p:cNvSpPr/>
          <p:nvPr/>
        </p:nvSpPr>
        <p:spPr>
          <a:xfrm>
            <a:off x="4456879" y="4179931"/>
            <a:ext cx="1151760" cy="73866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MLE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7A7CBAB-EA19-46C8-C14B-D8E0D885B734}"/>
              </a:ext>
            </a:extLst>
          </p:cNvPr>
          <p:cNvSpPr/>
          <p:nvPr/>
        </p:nvSpPr>
        <p:spPr>
          <a:xfrm>
            <a:off x="3216220" y="4826143"/>
            <a:ext cx="1847767" cy="8018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Markov Chains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54DB62F-FD1E-80F4-8B81-881BB817AF2C}"/>
              </a:ext>
            </a:extLst>
          </p:cNvPr>
          <p:cNvSpPr/>
          <p:nvPr/>
        </p:nvSpPr>
        <p:spPr>
          <a:xfrm>
            <a:off x="2161042" y="2564158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Games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F962184-0BAD-719D-CEC0-97BC4DBABF99}"/>
              </a:ext>
            </a:extLst>
          </p:cNvPr>
          <p:cNvSpPr/>
          <p:nvPr/>
        </p:nvSpPr>
        <p:spPr>
          <a:xfrm>
            <a:off x="4606627" y="6030744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MCTS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525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10202-26FC-47B2-19DC-93E1CB42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37C7299-7573-A449-8C60-673AAB707F39}"/>
              </a:ext>
            </a:extLst>
          </p:cNvPr>
          <p:cNvSpPr/>
          <p:nvPr/>
        </p:nvSpPr>
        <p:spPr>
          <a:xfrm>
            <a:off x="83127" y="1021765"/>
            <a:ext cx="12011890" cy="573925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09E134-6AD5-06E6-3D32-551E34C35607}"/>
              </a:ext>
            </a:extLst>
          </p:cNvPr>
          <p:cNvSpPr txBox="1"/>
          <p:nvPr/>
        </p:nvSpPr>
        <p:spPr>
          <a:xfrm>
            <a:off x="4540989" y="1187471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8E9551-130C-C965-8CC6-4F151E79C394}"/>
              </a:ext>
            </a:extLst>
          </p:cNvPr>
          <p:cNvGrpSpPr/>
          <p:nvPr/>
        </p:nvGrpSpPr>
        <p:grpSpPr>
          <a:xfrm>
            <a:off x="3285261" y="1853926"/>
            <a:ext cx="8449538" cy="4470684"/>
            <a:chOff x="2913164" y="3633248"/>
            <a:chExt cx="6562978" cy="2004224"/>
          </a:xfrm>
          <a:solidFill>
            <a:srgbClr val="ECDFF5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B41F0F2-1615-F91D-C4E0-C7BC49A2F69B}"/>
                </a:ext>
              </a:extLst>
            </p:cNvPr>
            <p:cNvSpPr/>
            <p:nvPr/>
          </p:nvSpPr>
          <p:spPr>
            <a:xfrm>
              <a:off x="2913164" y="3633248"/>
              <a:ext cx="6562978" cy="2004224"/>
            </a:xfrm>
            <a:prstGeom prst="ellipse">
              <a:avLst/>
            </a:prstGeom>
            <a:grp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5BEAA5-4225-692A-796F-8689E926F8D7}"/>
                </a:ext>
              </a:extLst>
            </p:cNvPr>
            <p:cNvSpPr txBox="1"/>
            <p:nvPr/>
          </p:nvSpPr>
          <p:spPr>
            <a:xfrm>
              <a:off x="5074393" y="3708297"/>
              <a:ext cx="2166713" cy="234561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3A7ED69-B7AE-2F9E-5213-567D57E9F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C1469E6-2AA9-F976-FBE7-F1F45AB3C1EE}"/>
              </a:ext>
            </a:extLst>
          </p:cNvPr>
          <p:cNvGrpSpPr/>
          <p:nvPr/>
        </p:nvGrpSpPr>
        <p:grpSpPr>
          <a:xfrm>
            <a:off x="6788819" y="2635976"/>
            <a:ext cx="4613471" cy="3034000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23BFDDD-B1A4-142D-5FDE-102B323F9374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28D6E56-B02E-4AB9-D732-B916BC7A1509}"/>
                </a:ext>
              </a:extLst>
            </p:cNvPr>
            <p:cNvSpPr txBox="1"/>
            <p:nvPr/>
          </p:nvSpPr>
          <p:spPr>
            <a:xfrm>
              <a:off x="5421194" y="4889802"/>
              <a:ext cx="1441975" cy="11303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DB727F-9B74-52C4-6916-787FA27301D3}"/>
              </a:ext>
            </a:extLst>
          </p:cNvPr>
          <p:cNvGrpSpPr/>
          <p:nvPr/>
        </p:nvGrpSpPr>
        <p:grpSpPr>
          <a:xfrm>
            <a:off x="7150389" y="3202685"/>
            <a:ext cx="3740758" cy="2032453"/>
            <a:chOff x="4822327" y="5054257"/>
            <a:chExt cx="2991637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A782C4D-D8DE-1F6F-A7EE-6FC89944253F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90E574-5239-CFD2-A657-61B88BBC4AFA}"/>
                </a:ext>
              </a:extLst>
            </p:cNvPr>
            <p:cNvSpPr txBox="1"/>
            <p:nvPr/>
          </p:nvSpPr>
          <p:spPr>
            <a:xfrm>
              <a:off x="5069405" y="5092687"/>
              <a:ext cx="2497480" cy="12572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 AI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B51AD0B6-7B56-940C-F9C4-D77BBEC1AE72}"/>
              </a:ext>
            </a:extLst>
          </p:cNvPr>
          <p:cNvSpPr/>
          <p:nvPr/>
        </p:nvSpPr>
        <p:spPr>
          <a:xfrm>
            <a:off x="1579604" y="1882351"/>
            <a:ext cx="2102418" cy="80697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Heuristic 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0A0F454-FC3E-1F40-BC4D-83E8EC3D8A3F}"/>
              </a:ext>
            </a:extLst>
          </p:cNvPr>
          <p:cNvSpPr/>
          <p:nvPr/>
        </p:nvSpPr>
        <p:spPr>
          <a:xfrm>
            <a:off x="671168" y="2500561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77D7C6B-9E72-C9F2-F82C-3D6A5720453E}"/>
              </a:ext>
            </a:extLst>
          </p:cNvPr>
          <p:cNvSpPr/>
          <p:nvPr/>
        </p:nvSpPr>
        <p:spPr>
          <a:xfrm>
            <a:off x="614479" y="3938304"/>
            <a:ext cx="1700151" cy="558767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Planning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38C3D41-29B5-9652-3B36-163C96DFD800}"/>
              </a:ext>
            </a:extLst>
          </p:cNvPr>
          <p:cNvSpPr/>
          <p:nvPr/>
        </p:nvSpPr>
        <p:spPr>
          <a:xfrm>
            <a:off x="214696" y="3265937"/>
            <a:ext cx="1700151" cy="558767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Logic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85A1B4B-5E08-73C4-3D22-7946530BCAB0}"/>
              </a:ext>
            </a:extLst>
          </p:cNvPr>
          <p:cNvSpPr/>
          <p:nvPr/>
        </p:nvSpPr>
        <p:spPr>
          <a:xfrm>
            <a:off x="1646318" y="4225545"/>
            <a:ext cx="1847767" cy="92838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LP, IP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4654E15-0FAC-189F-CB22-C4A4A7EE2316}"/>
              </a:ext>
            </a:extLst>
          </p:cNvPr>
          <p:cNvSpPr/>
          <p:nvPr/>
        </p:nvSpPr>
        <p:spPr>
          <a:xfrm>
            <a:off x="1986991" y="3112642"/>
            <a:ext cx="1686638" cy="92838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Game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1CD8D20-1D37-8353-D4A8-D1B6D9A09315}"/>
              </a:ext>
            </a:extLst>
          </p:cNvPr>
          <p:cNvSpPr/>
          <p:nvPr/>
        </p:nvSpPr>
        <p:spPr>
          <a:xfrm>
            <a:off x="4078783" y="1725327"/>
            <a:ext cx="1897215" cy="882590"/>
          </a:xfrm>
          <a:prstGeom prst="ellipse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AI/ML Ethics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1FA395-3778-85A7-BBC2-576319629176}"/>
              </a:ext>
            </a:extLst>
          </p:cNvPr>
          <p:cNvGrpSpPr/>
          <p:nvPr/>
        </p:nvGrpSpPr>
        <p:grpSpPr>
          <a:xfrm>
            <a:off x="4966845" y="5153962"/>
            <a:ext cx="2844180" cy="1018618"/>
            <a:chOff x="4658209" y="5132013"/>
            <a:chExt cx="3803401" cy="4327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F576448-4DED-3D59-E2CB-2703137615D7}"/>
                </a:ext>
              </a:extLst>
            </p:cNvPr>
            <p:cNvSpPr/>
            <p:nvPr/>
          </p:nvSpPr>
          <p:spPr>
            <a:xfrm>
              <a:off x="4658209" y="5132013"/>
              <a:ext cx="3803401" cy="432714"/>
            </a:xfrm>
            <a:prstGeom prst="ellipse">
              <a:avLst/>
            </a:prstGeom>
            <a:solidFill>
              <a:srgbClr val="ECDFF5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02E593-A3DD-B024-599E-7705E9480499}"/>
                </a:ext>
              </a:extLst>
            </p:cNvPr>
            <p:cNvSpPr txBox="1"/>
            <p:nvPr/>
          </p:nvSpPr>
          <p:spPr>
            <a:xfrm>
              <a:off x="4968914" y="5245831"/>
              <a:ext cx="839915" cy="19611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7030A0"/>
                  </a:solidFill>
                  <a:latin typeface="Calibri" panose="020F0502020204030204"/>
                </a:rPr>
                <a:t>RL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1BFF3CA4-81F6-B09A-DB3C-AA41F104ED51}"/>
              </a:ext>
            </a:extLst>
          </p:cNvPr>
          <p:cNvSpPr/>
          <p:nvPr/>
        </p:nvSpPr>
        <p:spPr>
          <a:xfrm>
            <a:off x="3452211" y="5636463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MDP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CA75D38-D991-8397-04BF-8446E9748148}"/>
              </a:ext>
            </a:extLst>
          </p:cNvPr>
          <p:cNvSpPr/>
          <p:nvPr/>
        </p:nvSpPr>
        <p:spPr>
          <a:xfrm>
            <a:off x="5923969" y="5285667"/>
            <a:ext cx="1280281" cy="782721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Policy Grad.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649404A-8603-C5F8-958B-381D62F855A3}"/>
              </a:ext>
            </a:extLst>
          </p:cNvPr>
          <p:cNvSpPr/>
          <p:nvPr/>
        </p:nvSpPr>
        <p:spPr>
          <a:xfrm>
            <a:off x="9410962" y="3789572"/>
            <a:ext cx="1383474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Parallel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73C3060-F8E7-896D-B5CD-DCB878CF7E2E}"/>
              </a:ext>
            </a:extLst>
          </p:cNvPr>
          <p:cNvSpPr/>
          <p:nvPr/>
        </p:nvSpPr>
        <p:spPr>
          <a:xfrm>
            <a:off x="7412673" y="4124089"/>
            <a:ext cx="1163297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VAE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A6A4B9E-3F3B-9441-DEE7-2AD9665FA9F9}"/>
              </a:ext>
            </a:extLst>
          </p:cNvPr>
          <p:cNvSpPr/>
          <p:nvPr/>
        </p:nvSpPr>
        <p:spPr>
          <a:xfrm>
            <a:off x="7326430" y="3705289"/>
            <a:ext cx="1163297" cy="58100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LLM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A2983C-7AF2-4355-BAB4-953F73FF38AB}"/>
              </a:ext>
            </a:extLst>
          </p:cNvPr>
          <p:cNvSpPr/>
          <p:nvPr/>
        </p:nvSpPr>
        <p:spPr>
          <a:xfrm>
            <a:off x="8321283" y="3864181"/>
            <a:ext cx="1163297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VLM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F4EACF-7C4B-9B01-AB8C-5892E092C636}"/>
              </a:ext>
            </a:extLst>
          </p:cNvPr>
          <p:cNvSpPr/>
          <p:nvPr/>
        </p:nvSpPr>
        <p:spPr>
          <a:xfrm>
            <a:off x="3642042" y="2847272"/>
            <a:ext cx="1331172" cy="921966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ML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0017425-AE70-EF5B-7D43-6D4C3B491901}"/>
              </a:ext>
            </a:extLst>
          </p:cNvPr>
          <p:cNvSpPr/>
          <p:nvPr/>
        </p:nvSpPr>
        <p:spPr>
          <a:xfrm>
            <a:off x="8036262" y="4472217"/>
            <a:ext cx="1608791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Diffusion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4D52797-0487-B6F5-04AA-0A7B1FBB7875}"/>
              </a:ext>
            </a:extLst>
          </p:cNvPr>
          <p:cNvSpPr/>
          <p:nvPr/>
        </p:nvSpPr>
        <p:spPr>
          <a:xfrm>
            <a:off x="9156975" y="4294748"/>
            <a:ext cx="1383474" cy="5810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Calibri" panose="020F0502020204030204"/>
              </a:rPr>
              <a:t>Scaling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8F3DB78-E8B7-457C-D1BD-E3CF0F898745}"/>
              </a:ext>
            </a:extLst>
          </p:cNvPr>
          <p:cNvSpPr/>
          <p:nvPr/>
        </p:nvSpPr>
        <p:spPr>
          <a:xfrm>
            <a:off x="3384460" y="3963140"/>
            <a:ext cx="1050851" cy="720972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PCA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1244023-266E-0C07-9A2E-864D66753D48}"/>
              </a:ext>
            </a:extLst>
          </p:cNvPr>
          <p:cNvSpPr/>
          <p:nvPr/>
        </p:nvSpPr>
        <p:spPr>
          <a:xfrm>
            <a:off x="4456879" y="4179931"/>
            <a:ext cx="1151760" cy="738664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MLE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935CF50-AE0F-FDCF-B6B8-909C79FE89AA}"/>
              </a:ext>
            </a:extLst>
          </p:cNvPr>
          <p:cNvSpPr/>
          <p:nvPr/>
        </p:nvSpPr>
        <p:spPr>
          <a:xfrm>
            <a:off x="5631934" y="4257981"/>
            <a:ext cx="1151760" cy="73866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EB31F1B-57A6-656B-7B5F-9B8D696F0997}"/>
              </a:ext>
            </a:extLst>
          </p:cNvPr>
          <p:cNvSpPr/>
          <p:nvPr/>
        </p:nvSpPr>
        <p:spPr>
          <a:xfrm>
            <a:off x="3216220" y="4826143"/>
            <a:ext cx="1847767" cy="8018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Markov Chains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4254163-3B11-110B-EECE-04E1E203AB02}"/>
              </a:ext>
            </a:extLst>
          </p:cNvPr>
          <p:cNvGrpSpPr/>
          <p:nvPr/>
        </p:nvGrpSpPr>
        <p:grpSpPr>
          <a:xfrm>
            <a:off x="4809198" y="2645008"/>
            <a:ext cx="2304994" cy="1646728"/>
            <a:chOff x="4879096" y="3609805"/>
            <a:chExt cx="1745404" cy="105670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D2E39DB-35A1-8886-7CCE-51ACDA707CC1}"/>
                </a:ext>
              </a:extLst>
            </p:cNvPr>
            <p:cNvSpPr/>
            <p:nvPr/>
          </p:nvSpPr>
          <p:spPr>
            <a:xfrm>
              <a:off x="4996844" y="3609805"/>
              <a:ext cx="1519530" cy="1056705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826EAA-A6BD-406A-C9D1-BE1F9D0A3B99}"/>
                </a:ext>
              </a:extLst>
            </p:cNvPr>
            <p:cNvSpPr txBox="1"/>
            <p:nvPr/>
          </p:nvSpPr>
          <p:spPr>
            <a:xfrm>
              <a:off x="4879096" y="3913443"/>
              <a:ext cx="1745404" cy="47400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Models</a:t>
              </a:r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CC5EA87A-4C48-D099-3351-ADA0CCCE2986}"/>
              </a:ext>
            </a:extLst>
          </p:cNvPr>
          <p:cNvSpPr/>
          <p:nvPr/>
        </p:nvSpPr>
        <p:spPr>
          <a:xfrm>
            <a:off x="2161042" y="2564158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Games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9C58B2-580F-65C8-ECD0-262042D19B0F}"/>
              </a:ext>
            </a:extLst>
          </p:cNvPr>
          <p:cNvSpPr/>
          <p:nvPr/>
        </p:nvSpPr>
        <p:spPr>
          <a:xfrm>
            <a:off x="4606627" y="6030744"/>
            <a:ext cx="1459045" cy="648579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MCTS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607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13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8" tmFilter="0, 0; 0.125,0.2665; 0.25,0.4; 0.375,0.465; 0.5,0.5;  0.625,0.535; 0.75,0.6; 0.875,0.7335; 1,1">
                                          <p:stCondLst>
                                            <p:cond delay="82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3" tmFilter="0, 0; 0.125,0.2665; 0.25,0.4; 0.375,0.465; 0.5,0.5;  0.625,0.535; 0.75,0.6; 0.875,0.7335; 1,1">
                                          <p:stCondLst>
                                            <p:cond delay="103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18">
                                          <p:stCondLst>
                                            <p:cond delay="81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03" decel="50000">
                                          <p:stCondLst>
                                            <p:cond delay="83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18">
                                          <p:stCondLst>
                                            <p:cond delay="102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03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18">
                                          <p:stCondLst>
                                            <p:cond delay="11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03" decel="50000">
                                          <p:stCondLst>
                                            <p:cond delay="114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6" grpId="0" animBg="1"/>
      <p:bldP spid="28" grpId="0" animBg="1"/>
      <p:bldP spid="30" grpId="0" animBg="1"/>
      <p:bldP spid="31" grpId="0" animBg="1"/>
      <p:bldP spid="33" grpId="0" animBg="1"/>
      <p:bldP spid="35" grpId="0" animBg="1"/>
      <p:bldP spid="37" grpId="0" animBg="1"/>
      <p:bldP spid="38" grpId="0" animBg="1"/>
      <p:bldP spid="32" grpId="0" animBg="1"/>
      <p:bldP spid="39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0D1AE-F91E-ABA4-9141-9ADAA2C0C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9884-200E-AB3C-A305-1C020B694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2DA2F-1815-7548-E101-605541993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27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3607D-F433-209F-D0EB-514F7E2F1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Courses in AI Major &amp; AI Minor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E9445-9608-7B53-A552-723D329F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1097895"/>
          </a:xfrm>
        </p:spPr>
        <p:txBody>
          <a:bodyPr/>
          <a:lstStyle/>
          <a:p>
            <a:r>
              <a:rPr lang="en-US" dirty="0"/>
              <a:t>AI Ethics, Cognitive Studies, Humanities, Sci/Eng, SCS Electives</a:t>
            </a:r>
          </a:p>
          <a:p>
            <a:r>
              <a:rPr lang="en-US" dirty="0"/>
              <a:t>Math core, CS core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30B64F7-FA13-0398-0CA0-AC2651C328DC}"/>
              </a:ext>
            </a:extLst>
          </p:cNvPr>
          <p:cNvSpPr/>
          <p:nvPr/>
        </p:nvSpPr>
        <p:spPr>
          <a:xfrm>
            <a:off x="2161042" y="2216430"/>
            <a:ext cx="1632950" cy="625706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280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DDDA34-1D9C-2FF0-FBF7-3A4F7D4C4097}"/>
              </a:ext>
            </a:extLst>
          </p:cNvPr>
          <p:cNvSpPr/>
          <p:nvPr/>
        </p:nvSpPr>
        <p:spPr>
          <a:xfrm>
            <a:off x="4058352" y="2216430"/>
            <a:ext cx="1632950" cy="62570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50"/>
                </a:solidFill>
                <a:latin typeface="Calibri" panose="020F0502020204030204"/>
              </a:rPr>
              <a:t>380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8E60B3-7371-460A-2CD0-A6FAFAF4E31E}"/>
              </a:ext>
            </a:extLst>
          </p:cNvPr>
          <p:cNvSpPr/>
          <p:nvPr/>
        </p:nvSpPr>
        <p:spPr>
          <a:xfrm>
            <a:off x="5930075" y="2216430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16-385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A1959D-1078-B1C0-8E20-8D55223DE60A}"/>
              </a:ext>
            </a:extLst>
          </p:cNvPr>
          <p:cNvSpPr/>
          <p:nvPr/>
        </p:nvSpPr>
        <p:spPr>
          <a:xfrm>
            <a:off x="7801798" y="2216430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11-411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295A6-1708-17AE-9258-3242E7F3939A}"/>
              </a:ext>
            </a:extLst>
          </p:cNvPr>
          <p:cNvSpPr txBox="1"/>
          <p:nvPr/>
        </p:nvSpPr>
        <p:spPr>
          <a:xfrm>
            <a:off x="544496" y="2211073"/>
            <a:ext cx="220515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AI Core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ML Cluster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Dec. &amp; Rob.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Human AI Int.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Perc. &amp; Lang.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4ABA35-77F9-E36A-D0FA-486FCC73173E}"/>
              </a:ext>
            </a:extLst>
          </p:cNvPr>
          <p:cNvSpPr/>
          <p:nvPr/>
        </p:nvSpPr>
        <p:spPr>
          <a:xfrm>
            <a:off x="2591327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403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4A88116-C4D7-BFCE-997F-CBB2086A51B1}"/>
              </a:ext>
            </a:extLst>
          </p:cNvPr>
          <p:cNvSpPr/>
          <p:nvPr/>
        </p:nvSpPr>
        <p:spPr>
          <a:xfrm>
            <a:off x="4463050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405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B8EC50-89B9-2FF8-ECCC-22E7845F6893}"/>
              </a:ext>
            </a:extLst>
          </p:cNvPr>
          <p:cNvSpPr/>
          <p:nvPr/>
        </p:nvSpPr>
        <p:spPr>
          <a:xfrm>
            <a:off x="6334773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408830-0A4E-2C46-F891-A778791835C7}"/>
              </a:ext>
            </a:extLst>
          </p:cNvPr>
          <p:cNvSpPr/>
          <p:nvPr/>
        </p:nvSpPr>
        <p:spPr>
          <a:xfrm>
            <a:off x="8206496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DL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40040B6-F8CA-BB4B-0391-8D7576F42710}"/>
              </a:ext>
            </a:extLst>
          </p:cNvPr>
          <p:cNvSpPr/>
          <p:nvPr/>
        </p:nvSpPr>
        <p:spPr>
          <a:xfrm>
            <a:off x="1710462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DF3B30B-2B37-52CC-A861-FBD785DBC077}"/>
              </a:ext>
            </a:extLst>
          </p:cNvPr>
          <p:cNvSpPr/>
          <p:nvPr/>
        </p:nvSpPr>
        <p:spPr>
          <a:xfrm>
            <a:off x="3582185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708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8E307D4-1E42-872A-5E95-C9A2E1B5B223}"/>
              </a:ext>
            </a:extLst>
          </p:cNvPr>
          <p:cNvSpPr/>
          <p:nvPr/>
        </p:nvSpPr>
        <p:spPr>
          <a:xfrm>
            <a:off x="5453908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725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2697792-36EA-8B6A-2E27-7B7C98EF4578}"/>
              </a:ext>
            </a:extLst>
          </p:cNvPr>
          <p:cNvSpPr/>
          <p:nvPr/>
        </p:nvSpPr>
        <p:spPr>
          <a:xfrm>
            <a:off x="7325631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11-441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D1B5CD-44B7-324A-4A0F-B3B8180CC210}"/>
              </a:ext>
            </a:extLst>
          </p:cNvPr>
          <p:cNvSpPr/>
          <p:nvPr/>
        </p:nvSpPr>
        <p:spPr>
          <a:xfrm>
            <a:off x="10078219" y="3081272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422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CEE7BB-120A-E05C-211C-D52DDDBB9458}"/>
              </a:ext>
            </a:extLst>
          </p:cNvPr>
          <p:cNvSpPr/>
          <p:nvPr/>
        </p:nvSpPr>
        <p:spPr>
          <a:xfrm>
            <a:off x="9197354" y="3663195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36-402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090DBB1-1B11-AC47-4806-275F47456870}"/>
              </a:ext>
            </a:extLst>
          </p:cNvPr>
          <p:cNvSpPr/>
          <p:nvPr/>
        </p:nvSpPr>
        <p:spPr>
          <a:xfrm>
            <a:off x="2514058" y="4494497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15-482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4620FB4-C3FD-9267-C567-0FEAB545701D}"/>
              </a:ext>
            </a:extLst>
          </p:cNvPr>
          <p:cNvSpPr/>
          <p:nvPr/>
        </p:nvSpPr>
        <p:spPr>
          <a:xfrm>
            <a:off x="4385781" y="4494497"/>
            <a:ext cx="1632950" cy="625706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16-350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37E9EBC-4DCC-7D10-840F-55432D9B5B85}"/>
              </a:ext>
            </a:extLst>
          </p:cNvPr>
          <p:cNvSpPr/>
          <p:nvPr/>
        </p:nvSpPr>
        <p:spPr>
          <a:xfrm>
            <a:off x="6257504" y="449449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016E7A9-F506-8A7D-62EA-0E5AF21D0B86}"/>
              </a:ext>
            </a:extLst>
          </p:cNvPr>
          <p:cNvSpPr/>
          <p:nvPr/>
        </p:nvSpPr>
        <p:spPr>
          <a:xfrm>
            <a:off x="6818142" y="448890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AFFBE2F-5FD4-9D30-C0BA-A6BC4CB0FDD5}"/>
              </a:ext>
            </a:extLst>
          </p:cNvPr>
          <p:cNvSpPr/>
          <p:nvPr/>
        </p:nvSpPr>
        <p:spPr>
          <a:xfrm>
            <a:off x="7378779" y="448890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3AB15F9-DF41-247E-6ED2-17D09633EC4A}"/>
              </a:ext>
            </a:extLst>
          </p:cNvPr>
          <p:cNvSpPr/>
          <p:nvPr/>
        </p:nvSpPr>
        <p:spPr>
          <a:xfrm>
            <a:off x="7937263" y="4480999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061B60-82EC-46DF-722B-EE5FD1D4F92B}"/>
              </a:ext>
            </a:extLst>
          </p:cNvPr>
          <p:cNvSpPr/>
          <p:nvPr/>
        </p:nvSpPr>
        <p:spPr>
          <a:xfrm>
            <a:off x="2950240" y="531503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513659D-FFB7-3A28-141D-E2B04F8030C9}"/>
              </a:ext>
            </a:extLst>
          </p:cNvPr>
          <p:cNvSpPr/>
          <p:nvPr/>
        </p:nvSpPr>
        <p:spPr>
          <a:xfrm>
            <a:off x="3510878" y="530943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91A73F2-1086-6E07-5CB6-41E502A5C9DD}"/>
              </a:ext>
            </a:extLst>
          </p:cNvPr>
          <p:cNvSpPr/>
          <p:nvPr/>
        </p:nvSpPr>
        <p:spPr>
          <a:xfrm>
            <a:off x="4071515" y="530943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8BCAD50-1A44-765E-F0A6-7C545539346C}"/>
              </a:ext>
            </a:extLst>
          </p:cNvPr>
          <p:cNvSpPr/>
          <p:nvPr/>
        </p:nvSpPr>
        <p:spPr>
          <a:xfrm>
            <a:off x="4629999" y="5301534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21CEFAB8-40CF-E62C-14C4-125E5A50C727}"/>
              </a:ext>
            </a:extLst>
          </p:cNvPr>
          <p:cNvSpPr/>
          <p:nvPr/>
        </p:nvSpPr>
        <p:spPr>
          <a:xfrm>
            <a:off x="2947610" y="6084907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C743870-5FD1-2187-3AD5-1DF1CE44BDD4}"/>
              </a:ext>
            </a:extLst>
          </p:cNvPr>
          <p:cNvSpPr/>
          <p:nvPr/>
        </p:nvSpPr>
        <p:spPr>
          <a:xfrm>
            <a:off x="3508248" y="607931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0382D8D-D3F7-5301-99F0-B29502D69CEF}"/>
              </a:ext>
            </a:extLst>
          </p:cNvPr>
          <p:cNvSpPr/>
          <p:nvPr/>
        </p:nvSpPr>
        <p:spPr>
          <a:xfrm>
            <a:off x="4068885" y="6079312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775A1BA-469B-AB1C-F41B-BEDA26E77B23}"/>
              </a:ext>
            </a:extLst>
          </p:cNvPr>
          <p:cNvSpPr/>
          <p:nvPr/>
        </p:nvSpPr>
        <p:spPr>
          <a:xfrm>
            <a:off x="4627369" y="6071409"/>
            <a:ext cx="1632950" cy="62570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808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BE2E-652D-5465-52DE-30B016B4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E5982-5928-42D9-2389-AC05098D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 – 07-380 version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1092-1326-A0AA-F1A6-127779C94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02200"/>
          </a:xfrm>
          <a:ln>
            <a:noFill/>
          </a:ln>
        </p:spPr>
        <p:txBody>
          <a:bodyPr/>
          <a:lstStyle/>
          <a:p>
            <a:r>
              <a:rPr lang="en-US" dirty="0"/>
              <a:t>What were we considering when designing 07-380?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Building </a:t>
            </a:r>
            <a:r>
              <a:rPr lang="en-US" dirty="0">
                <a:solidFill>
                  <a:srgbClr val="00B050"/>
                </a:solidFill>
              </a:rPr>
              <a:t>breadth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B050"/>
                </a:solidFill>
              </a:rPr>
              <a:t>depth</a:t>
            </a:r>
            <a:r>
              <a:rPr lang="en-US" dirty="0">
                <a:solidFill>
                  <a:schemeClr val="tx1"/>
                </a:solidFill>
              </a:rPr>
              <a:t> of AI and ML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What do we want to make sure all </a:t>
            </a:r>
            <a:r>
              <a:rPr lang="en-US" dirty="0">
                <a:solidFill>
                  <a:srgbClr val="00B050"/>
                </a:solidFill>
              </a:rPr>
              <a:t>AI majors/minors</a:t>
            </a:r>
            <a:r>
              <a:rPr lang="en-US" dirty="0">
                <a:solidFill>
                  <a:schemeClr val="tx1"/>
                </a:solidFill>
              </a:rPr>
              <a:t> learn, regardless of which electives they choose?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the </a:t>
            </a:r>
            <a:r>
              <a:rPr lang="en-US" dirty="0">
                <a:solidFill>
                  <a:srgbClr val="00B050"/>
                </a:solidFill>
              </a:rPr>
              <a:t>building blocks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7575" lvl="2" indent="-457200"/>
            <a:r>
              <a:rPr lang="en-US" sz="2800" dirty="0"/>
              <a:t>Giving students the language to learn more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components are more </a:t>
            </a:r>
            <a:r>
              <a:rPr lang="en-US" dirty="0">
                <a:solidFill>
                  <a:srgbClr val="00B050"/>
                </a:solidFill>
              </a:rPr>
              <a:t>difficult to learn</a:t>
            </a:r>
            <a:r>
              <a:rPr lang="en-US" dirty="0">
                <a:solidFill>
                  <a:schemeClr val="tx1"/>
                </a:solidFill>
              </a:rPr>
              <a:t> outside of university?</a:t>
            </a:r>
          </a:p>
          <a:p>
            <a:pPr marL="917575" lvl="2" indent="-457200"/>
            <a:r>
              <a:rPr lang="en-US" sz="2800" dirty="0"/>
              <a:t>(Math)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Learn more about the </a:t>
            </a:r>
            <a:r>
              <a:rPr lang="en-US" dirty="0">
                <a:solidFill>
                  <a:srgbClr val="00B050"/>
                </a:solidFill>
              </a:rPr>
              <a:t>state-of-the-art</a:t>
            </a:r>
            <a:endParaRPr lang="en-US" sz="2800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Prepare students for critical AI/ML </a:t>
            </a:r>
            <a:r>
              <a:rPr lang="en-US" dirty="0">
                <a:solidFill>
                  <a:srgbClr val="00B050"/>
                </a:solidFill>
              </a:rPr>
              <a:t>challenges in practice</a:t>
            </a:r>
            <a:endParaRPr lang="en-US" sz="2800" dirty="0">
              <a:solidFill>
                <a:srgbClr val="00B050"/>
              </a:solidFill>
            </a:endParaRP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2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CF637-000E-7ED6-AF12-40C8F3D1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F5ABD6C-4872-5C32-373C-5E4F73BDA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D52BE21-3714-8DB7-EFB4-E39BD8657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A8B28-4B39-DE50-1366-99EEEB6EC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are we here? CMU-version</a:t>
            </a:r>
          </a:p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dirty="0"/>
          </a:p>
          <a:p>
            <a:r>
              <a:rPr lang="en-US" dirty="0"/>
              <a:t>(Another) Discussion of Intelligence</a:t>
            </a:r>
          </a:p>
          <a:p>
            <a:r>
              <a:rPr lang="en-US" dirty="0"/>
              <a:t>Why are we here? 07-380-version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07-380 design considerations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Runthrough</a:t>
            </a:r>
            <a:r>
              <a:rPr lang="en-US" dirty="0">
                <a:solidFill>
                  <a:schemeClr val="tx1"/>
                </a:solidFill>
              </a:rPr>
              <a:t> of 380 topics (as time permits)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2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7002</TotalTime>
  <Words>1203</Words>
  <Application>Microsoft Office PowerPoint</Application>
  <PresentationFormat>Widescreen</PresentationFormat>
  <Paragraphs>281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  07-380 AI &amp; ML II Introduction </vt:lpstr>
      <vt:lpstr>Pat Virtue</vt:lpstr>
      <vt:lpstr>Mohammad Salameh </vt:lpstr>
      <vt:lpstr>Mohammad Salameh </vt:lpstr>
      <vt:lpstr>Course Team</vt:lpstr>
      <vt:lpstr>Why are we here? – CMU version </vt:lpstr>
      <vt:lpstr>Question: Why are we here? </vt:lpstr>
      <vt:lpstr>Course Team</vt:lpstr>
      <vt:lpstr>Course Information</vt:lpstr>
      <vt:lpstr>Poll 1</vt:lpstr>
      <vt:lpstr>Poll 2</vt:lpstr>
      <vt:lpstr>Today</vt:lpstr>
      <vt:lpstr>Reminder: AI Definition by John McCarthy</vt:lpstr>
      <vt:lpstr>Reminder: What is artificial Intelligence?</vt:lpstr>
      <vt:lpstr>Reminder: AI Definition (Pat's Version)</vt:lpstr>
      <vt:lpstr>Intelligence and Uncertainty</vt:lpstr>
      <vt:lpstr>Intelligence and Uncertainty</vt:lpstr>
      <vt:lpstr>What is Intelligence?</vt:lpstr>
      <vt:lpstr>Poll 3</vt:lpstr>
      <vt:lpstr>LLM Embeddings</vt:lpstr>
      <vt:lpstr>Weak AI vs AGI</vt:lpstr>
      <vt:lpstr>Poll 4</vt:lpstr>
      <vt:lpstr>Why are we here? – 07-380 version </vt:lpstr>
      <vt:lpstr>Artificial Intelligence vs Machine Learning?</vt:lpstr>
      <vt:lpstr>Artificial Intelligence vs Machine Learning?</vt:lpstr>
      <vt:lpstr>Artificial Intelligence vs Machine Learning?</vt:lpstr>
      <vt:lpstr>Why are we here? – 07-380 version </vt:lpstr>
      <vt:lpstr>Courses in AI Major &amp; AI Minor</vt:lpstr>
      <vt:lpstr>Why are we here? – 07-380 version </vt:lpstr>
      <vt:lpstr>Today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Patrick Virtue</cp:lastModifiedBy>
  <cp:revision>154</cp:revision>
  <dcterms:created xsi:type="dcterms:W3CDTF">2020-05-18T13:01:09Z</dcterms:created>
  <dcterms:modified xsi:type="dcterms:W3CDTF">2026-08-24T18:18:16Z</dcterms:modified>
</cp:coreProperties>
</file>