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0.xml" ContentType="application/vnd.openxmlformats-officedocument.presentationml.notesSlide+xml"/>
  <Override PartName="/ppt/tags/tag22.xml" ContentType="application/vnd.openxmlformats-officedocument.presentationml.tags+xml"/>
  <Override PartName="/ppt/notesSlides/notesSlide11.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5.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20.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notesSlides/notesSlide21.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1"/>
  </p:notesMasterIdLst>
  <p:sldIdLst>
    <p:sldId id="256" r:id="rId2"/>
    <p:sldId id="367" r:id="rId3"/>
    <p:sldId id="371" r:id="rId4"/>
    <p:sldId id="372" r:id="rId5"/>
    <p:sldId id="374" r:id="rId6"/>
    <p:sldId id="373" r:id="rId7"/>
    <p:sldId id="369" r:id="rId8"/>
    <p:sldId id="375" r:id="rId9"/>
    <p:sldId id="376" r:id="rId10"/>
    <p:sldId id="377" r:id="rId11"/>
    <p:sldId id="370" r:id="rId12"/>
    <p:sldId id="378" r:id="rId13"/>
    <p:sldId id="379" r:id="rId14"/>
    <p:sldId id="380" r:id="rId15"/>
    <p:sldId id="381" r:id="rId16"/>
    <p:sldId id="389" r:id="rId17"/>
    <p:sldId id="387" r:id="rId18"/>
    <p:sldId id="390" r:id="rId19"/>
    <p:sldId id="395" r:id="rId20"/>
    <p:sldId id="382" r:id="rId21"/>
    <p:sldId id="478" r:id="rId22"/>
    <p:sldId id="480" r:id="rId23"/>
    <p:sldId id="408" r:id="rId24"/>
    <p:sldId id="383" r:id="rId25"/>
    <p:sldId id="481" r:id="rId26"/>
    <p:sldId id="396" r:id="rId27"/>
    <p:sldId id="384" r:id="rId28"/>
    <p:sldId id="397" r:id="rId29"/>
    <p:sldId id="398" r:id="rId30"/>
    <p:sldId id="391" r:id="rId31"/>
    <p:sldId id="394" r:id="rId32"/>
    <p:sldId id="432" r:id="rId33"/>
    <p:sldId id="403" r:id="rId34"/>
    <p:sldId id="404" r:id="rId35"/>
    <p:sldId id="405" r:id="rId36"/>
    <p:sldId id="400" r:id="rId37"/>
    <p:sldId id="407" r:id="rId38"/>
    <p:sldId id="406" r:id="rId39"/>
    <p:sldId id="401" r:id="rId40"/>
    <p:sldId id="393" r:id="rId41"/>
    <p:sldId id="428" r:id="rId42"/>
    <p:sldId id="409" r:id="rId43"/>
    <p:sldId id="484" r:id="rId44"/>
    <p:sldId id="482" r:id="rId45"/>
    <p:sldId id="447" r:id="rId46"/>
    <p:sldId id="446" r:id="rId47"/>
    <p:sldId id="429" r:id="rId48"/>
    <p:sldId id="410" r:id="rId49"/>
    <p:sldId id="411" r:id="rId50"/>
    <p:sldId id="483" r:id="rId51"/>
    <p:sldId id="412" r:id="rId52"/>
    <p:sldId id="449" r:id="rId53"/>
    <p:sldId id="431" r:id="rId54"/>
    <p:sldId id="450" r:id="rId55"/>
    <p:sldId id="454" r:id="rId56"/>
    <p:sldId id="455" r:id="rId57"/>
    <p:sldId id="457" r:id="rId58"/>
    <p:sldId id="451" r:id="rId59"/>
    <p:sldId id="485" r:id="rId60"/>
    <p:sldId id="423" r:id="rId61"/>
    <p:sldId id="458" r:id="rId62"/>
    <p:sldId id="459" r:id="rId63"/>
    <p:sldId id="461" r:id="rId64"/>
    <p:sldId id="462" r:id="rId65"/>
    <p:sldId id="460" r:id="rId66"/>
    <p:sldId id="444" r:id="rId67"/>
    <p:sldId id="463" r:id="rId68"/>
    <p:sldId id="440" r:id="rId69"/>
    <p:sldId id="466" r:id="rId70"/>
    <p:sldId id="468" r:id="rId71"/>
    <p:sldId id="467" r:id="rId72"/>
    <p:sldId id="469" r:id="rId73"/>
    <p:sldId id="471" r:id="rId74"/>
    <p:sldId id="474" r:id="rId75"/>
    <p:sldId id="473" r:id="rId76"/>
    <p:sldId id="472" r:id="rId77"/>
    <p:sldId id="475" r:id="rId78"/>
    <p:sldId id="476" r:id="rId79"/>
    <p:sldId id="426"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113" autoAdjust="0"/>
    <p:restoredTop sz="82573"/>
  </p:normalViewPr>
  <p:slideViewPr>
    <p:cSldViewPr snapToGrid="0">
      <p:cViewPr>
        <p:scale>
          <a:sx n="206" d="100"/>
          <a:sy n="206" d="100"/>
        </p:scale>
        <p:origin x="-3128" y="-7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46ABA6-B41A-8C4C-A67A-F66985F14382}" type="datetimeFigureOut">
              <a:rPr lang="en-US" smtClean="0"/>
              <a:t>10/26/26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89FF24-6915-1241-9250-7A580F9B9F41}" type="slidenum">
              <a:rPr lang="en-US" smtClean="0"/>
              <a:t>‹#›</a:t>
            </a:fld>
            <a:endParaRPr lang="en-US"/>
          </a:p>
        </p:txBody>
      </p:sp>
    </p:spTree>
    <p:extLst>
      <p:ext uri="{BB962C8B-B14F-4D97-AF65-F5344CB8AC3E}">
        <p14:creationId xmlns:p14="http://schemas.microsoft.com/office/powerpoint/2010/main" val="365898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none" strike="noStrike" kern="1200" dirty="0">
                <a:solidFill>
                  <a:schemeClr val="tx1"/>
                </a:solidFill>
                <a:effectLst/>
                <a:latin typeface="+mn-lt"/>
                <a:ea typeface="+mn-ea"/>
                <a:cs typeface="+mn-cs"/>
              </a:rPr>
              <a:t>PCA and VAEs are both techniques used to discover and map this hidden manifold</a:t>
            </a:r>
            <a:r>
              <a:rPr lang="en-US" dirty="0"/>
              <a:t>, allowing us to compress data and learn its true underlying structure.</a:t>
            </a:r>
          </a:p>
        </p:txBody>
      </p:sp>
      <p:sp>
        <p:nvSpPr>
          <p:cNvPr id="4" name="Slide Number Placeholder 3"/>
          <p:cNvSpPr>
            <a:spLocks noGrp="1"/>
          </p:cNvSpPr>
          <p:nvPr>
            <p:ph type="sldNum" sz="quarter" idx="5"/>
          </p:nvPr>
        </p:nvSpPr>
        <p:spPr/>
        <p:txBody>
          <a:bodyPr/>
          <a:lstStyle/>
          <a:p>
            <a:fld id="{6689FF24-6915-1241-9250-7A580F9B9F41}" type="slidenum">
              <a:rPr lang="en-US" smtClean="0"/>
              <a:t>10</a:t>
            </a:fld>
            <a:endParaRPr lang="en-US"/>
          </a:p>
        </p:txBody>
      </p:sp>
    </p:spTree>
    <p:extLst>
      <p:ext uri="{BB962C8B-B14F-4D97-AF65-F5344CB8AC3E}">
        <p14:creationId xmlns:p14="http://schemas.microsoft.com/office/powerpoint/2010/main" val="2765865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The </a:t>
            </a:r>
            <a:r>
              <a:rPr lang="en-US" b="1" dirty="0"/>
              <a:t>mean image</a:t>
            </a:r>
            <a:r>
              <a:rPr lang="en-US" dirty="0"/>
              <a:t> m is the average of all N training images, computed pixel by pixel: </a:t>
            </a:r>
            <a:r>
              <a:rPr lang="en-US" dirty="0" err="1"/>
              <a:t>m_j</a:t>
            </a:r>
            <a:r>
              <a:rPr lang="en-US" dirty="0"/>
              <a:t> = (1/N) </a:t>
            </a:r>
            <a:r>
              <a:rPr lang="en-US" dirty="0" err="1"/>
              <a:t>Σ</a:t>
            </a:r>
            <a:r>
              <a:rPr lang="en-US" dirty="0"/>
              <a:t>ᵢ </a:t>
            </a:r>
            <a:r>
              <a:rPr lang="en-US" dirty="0" err="1"/>
              <a:t>x_j</a:t>
            </a:r>
            <a:r>
              <a:rPr lang="en-US" dirty="0"/>
              <a:t>⁽ⁱ⁾ for each of the M = 784 pixels.</a:t>
            </a:r>
          </a:p>
          <a:p>
            <a:pPr lvl="0"/>
            <a:r>
              <a:rPr lang="en-US" dirty="0"/>
              <a:t>It is itself a 784-number vector, so it can be shown as a 28 × 28 image, a blurry “average digit”.</a:t>
            </a:r>
          </a:p>
          <a:p>
            <a:pPr lvl="0"/>
            <a:r>
              <a:rPr lang="en-US" dirty="0"/>
              <a:t>PCA subtracts it first so that every image is described by how it </a:t>
            </a:r>
            <a:r>
              <a:rPr lang="en-US" i="1" dirty="0"/>
              <a:t>differs</a:t>
            </a:r>
            <a:r>
              <a:rPr lang="en-US" dirty="0"/>
              <a:t> from the average.</a:t>
            </a:r>
          </a:p>
          <a:p>
            <a:pPr lvl="0"/>
            <a:r>
              <a:rPr lang="en-US" dirty="0"/>
              <a:t>U has one row per pixel and one column per kept direction: it is M × K, here 784 × 2.</a:t>
            </a:r>
          </a:p>
          <a:p>
            <a:pPr lvl="0"/>
            <a:r>
              <a:rPr lang="en-US" dirty="0"/>
              <a:t>Each column </a:t>
            </a:r>
            <a:r>
              <a:rPr lang="en-US" dirty="0" err="1"/>
              <a:t>u_k</a:t>
            </a:r>
            <a:r>
              <a:rPr lang="en-US" dirty="0"/>
              <a:t> is a 784-number vector of length 1, and the columns are perpendicular to each other (UᵀU = I).</a:t>
            </a:r>
          </a:p>
          <a:p>
            <a:endParaRPr lang="en-US" dirty="0"/>
          </a:p>
          <a:p>
            <a:endParaRPr lang="en-US" dirty="0"/>
          </a:p>
          <a:p>
            <a:pPr lvl="0"/>
            <a:r>
              <a:rPr lang="en-US" dirty="0"/>
              <a:t>each column of U is a long list of 784 weights, one per pixel; the bands appear because ink sits in the middle rows of the image.</a:t>
            </a:r>
          </a:p>
          <a:p>
            <a:pPr lvl="0"/>
            <a:r>
              <a:rPr lang="en-US" dirty="0"/>
              <a:t>Reshaping a column to 28 × 28 (right) shows what it means: u₁ adds ink on a ring and removes it in the </a:t>
            </a:r>
            <a:r>
              <a:rPr lang="en-US" dirty="0" err="1"/>
              <a:t>centre</a:t>
            </a:r>
            <a:r>
              <a:rPr lang="en-US" dirty="0"/>
              <a:t>, roughly “0 versus 1”; u₂ contrasts diagonal strokes.</a:t>
            </a:r>
          </a:p>
          <a:p>
            <a:pPr lvl="0"/>
            <a:r>
              <a:rPr lang="en-US" dirty="0"/>
              <a:t>Encoding takes the difference x⁽ⁱ⁾ − m (784 × 1) and multiplies by Uᵀ (2 × 784) to get K = 2 numbers: zₖ is how much of pattern uₖ the image contains.</a:t>
            </a:r>
          </a:p>
          <a:p>
            <a:pPr lvl="0"/>
            <a:r>
              <a:rPr lang="en-US" dirty="0"/>
              <a:t>Decoding goes back: x̂⁽ⁱ⁾ = </a:t>
            </a:r>
            <a:r>
              <a:rPr lang="en-US" dirty="0" err="1"/>
              <a:t>z₁u</a:t>
            </a:r>
            <a:r>
              <a:rPr lang="en-US" dirty="0"/>
              <a:t>₁ + </a:t>
            </a:r>
            <a:r>
              <a:rPr lang="en-US" dirty="0" err="1"/>
              <a:t>z₂u</a:t>
            </a:r>
            <a:r>
              <a:rPr lang="en-US" dirty="0"/>
              <a:t>₂ + m, the average image plus a weighted sum of the two patterns.</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11</a:t>
            </a:fld>
            <a:endParaRPr lang="en-US"/>
          </a:p>
        </p:txBody>
      </p:sp>
    </p:spTree>
    <p:extLst>
      <p:ext uri="{BB962C8B-B14F-4D97-AF65-F5344CB8AC3E}">
        <p14:creationId xmlns:p14="http://schemas.microsoft.com/office/powerpoint/2010/main" val="4048890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Linear autoencoder.</a:t>
            </a:r>
            <a:r>
              <a:rPr lang="en-US" dirty="0"/>
              <a:t> Both maps are matrices, with no activation functions:</a:t>
            </a:r>
            <a:br>
              <a:rPr lang="en-US" dirty="0"/>
            </a:br>
            <a:r>
              <a:rPr lang="en-US" dirty="0"/>
              <a:t>z = W_E x and x̂ = W_D z. The decoder’s outputs x̂ = W_D z can only land in a flat K-dimensional subspace of pixel space, whatever the weights are. Trained with squared error, a linear autoencoder finds that subspace, and it is the same one PCA finds. The difference is that its axes may come out rotated and stretched, rather than as the orthonormal principal directions ordered by variance. In effect, it is PCA learned by gradient descent.</a:t>
            </a:r>
          </a:p>
          <a:p>
            <a:br>
              <a:rPr lang="en-US" b="1" dirty="0"/>
            </a:br>
            <a:r>
              <a:rPr lang="en-US" b="1" dirty="0"/>
              <a:t>Nonlinear autoencoder.</a:t>
            </a:r>
            <a:r>
              <a:rPr lang="en-US" dirty="0"/>
              <a:t> The matrices are replaced by neural networks with nonlinear activations, z = </a:t>
            </a:r>
            <a:r>
              <a:rPr lang="en-US" dirty="0" err="1"/>
              <a:t>f_E</a:t>
            </a:r>
            <a:r>
              <a:rPr lang="en-US" dirty="0"/>
              <a:t>(x; </a:t>
            </a:r>
            <a:r>
              <a:rPr lang="en-US" dirty="0" err="1"/>
              <a:t>φ</a:t>
            </a:r>
            <a:r>
              <a:rPr lang="en-US" dirty="0"/>
              <a:t>) and x̂ = </a:t>
            </a:r>
            <a:r>
              <a:rPr lang="en-US" dirty="0" err="1"/>
              <a:t>f_D</a:t>
            </a:r>
            <a:r>
              <a:rPr lang="en-US" dirty="0"/>
              <a:t>(z; </a:t>
            </a:r>
            <a:r>
              <a:rPr lang="en-US" dirty="0" err="1"/>
              <a:t>θ</a:t>
            </a:r>
            <a:r>
              <a:rPr lang="en-US" dirty="0"/>
              <a:t>). The decoder’s outputs now lie on a curved K-dimensional surface, so the model can follow a manifold that bends, which is what real data does.</a:t>
            </a:r>
          </a:p>
        </p:txBody>
      </p:sp>
      <p:sp>
        <p:nvSpPr>
          <p:cNvPr id="4" name="Slide Number Placeholder 3"/>
          <p:cNvSpPr>
            <a:spLocks noGrp="1"/>
          </p:cNvSpPr>
          <p:nvPr>
            <p:ph type="sldNum" sz="quarter" idx="5"/>
          </p:nvPr>
        </p:nvSpPr>
        <p:spPr/>
        <p:txBody>
          <a:bodyPr/>
          <a:lstStyle/>
          <a:p>
            <a:fld id="{6689FF24-6915-1241-9250-7A580F9B9F41}" type="slidenum">
              <a:rPr lang="en-US" smtClean="0"/>
              <a:t>13</a:t>
            </a:fld>
            <a:endParaRPr lang="en-US"/>
          </a:p>
        </p:txBody>
      </p:sp>
    </p:spTree>
    <p:extLst>
      <p:ext uri="{BB962C8B-B14F-4D97-AF65-F5344CB8AC3E}">
        <p14:creationId xmlns:p14="http://schemas.microsoft.com/office/powerpoint/2010/main" val="3107104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code is K numbers, K=2</a:t>
            </a:r>
          </a:p>
          <a:p>
            <a:r>
              <a:rPr lang="en-US" sz="1200" b="0" i="0" kern="1200" dirty="0">
                <a:solidFill>
                  <a:schemeClr val="tx1"/>
                </a:solidFill>
                <a:effectLst/>
                <a:latin typeface="+mn-lt"/>
                <a:ea typeface="+mn-ea"/>
                <a:cs typeface="+mn-cs"/>
              </a:rPr>
              <a:t>No number has a meaning assigned in advance. They start out as plain random draws from N(0, I), and training makes the decoder use them as a compressed description of the image: which digit, how slanted, how thick</a:t>
            </a:r>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25</a:t>
            </a:fld>
            <a:endParaRPr lang="en-US"/>
          </a:p>
        </p:txBody>
      </p:sp>
    </p:spTree>
    <p:extLst>
      <p:ext uri="{BB962C8B-B14F-4D97-AF65-F5344CB8AC3E}">
        <p14:creationId xmlns:p14="http://schemas.microsoft.com/office/powerpoint/2010/main" val="368831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Move a short distance and the drawing changes a little; cross a border and the digit changes.</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30</a:t>
            </a:fld>
            <a:endParaRPr lang="en-US"/>
          </a:p>
        </p:txBody>
      </p:sp>
    </p:spTree>
    <p:extLst>
      <p:ext uri="{BB962C8B-B14F-4D97-AF65-F5344CB8AC3E}">
        <p14:creationId xmlns:p14="http://schemas.microsoft.com/office/powerpoint/2010/main" val="4290151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 </a:t>
            </a:r>
            <a:r>
              <a:rPr lang="en-US" b="1" dirty="0"/>
              <a:t>probabilistic graphical model</a:t>
            </a:r>
            <a:r>
              <a:rPr lang="en-US" dirty="0"/>
              <a:t>, this is a single latent node z with an edge to an observed node x, inside a </a:t>
            </a:r>
            <a:r>
              <a:rPr lang="en-US" b="1" dirty="0"/>
              <a:t>plate</a:t>
            </a:r>
            <a:r>
              <a:rPr lang="en-US" dirty="0"/>
              <a:t> repeated N times. Generating new data by following this process forward is called </a:t>
            </a:r>
            <a:r>
              <a:rPr lang="en-US" b="1" dirty="0"/>
              <a:t>ancestral sampling</a:t>
            </a:r>
            <a:r>
              <a:rPr lang="en-US" dirty="0"/>
              <a:t>. It uses only the prior and the decoder</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32</a:t>
            </a:fld>
            <a:endParaRPr lang="en-US"/>
          </a:p>
        </p:txBody>
      </p:sp>
    </p:spTree>
    <p:extLst>
      <p:ext uri="{BB962C8B-B14F-4D97-AF65-F5344CB8AC3E}">
        <p14:creationId xmlns:p14="http://schemas.microsoft.com/office/powerpoint/2010/main" val="40501641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part that matters is the exponent: the probability of the observed pixel falls off with its squared distance from the prediction, (</a:t>
            </a:r>
            <a:r>
              <a:rPr lang="en-US" dirty="0" err="1"/>
              <a:t>x_j</a:t>
            </a:r>
            <a:r>
              <a:rPr lang="en-US" dirty="0"/>
              <a:t> − </a:t>
            </a:r>
            <a:r>
              <a:rPr lang="en-US" dirty="0" err="1"/>
              <a:t>x̂_j</a:t>
            </a:r>
            <a:r>
              <a:rPr lang="en-US" dirty="0"/>
              <a:t>)². That is where the squared error will come from</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33</a:t>
            </a:fld>
            <a:endParaRPr lang="en-US"/>
          </a:p>
        </p:txBody>
      </p:sp>
    </p:spTree>
    <p:extLst>
      <p:ext uri="{BB962C8B-B14F-4D97-AF65-F5344CB8AC3E}">
        <p14:creationId xmlns:p14="http://schemas.microsoft.com/office/powerpoint/2010/main" val="26254949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endParaRPr lang="en-US" sz="1200" dirty="0"/>
          </a:p>
          <a:p>
            <a:pPr>
              <a:buNone/>
            </a:pPr>
            <a:r>
              <a:rPr lang="en-US" sz="1200" dirty="0"/>
              <a:t>The plain 9 costs 17.9. </a:t>
            </a:r>
          </a:p>
          <a:p>
            <a:pPr>
              <a:buNone/>
            </a:pPr>
            <a:r>
              <a:rPr lang="en-US" sz="1200" dirty="0"/>
              <a:t>The 2 with an unusual loop costs 38.6, because the decoder did not predict the loop.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Almost all of the error sits on stroke edges, where the exact position of the ink is most uncertain; the background, which the decoder predicts reliably as 0, contributes almost nothing.</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34</a:t>
            </a:fld>
            <a:endParaRPr lang="en-US"/>
          </a:p>
        </p:txBody>
      </p:sp>
    </p:spTree>
    <p:extLst>
      <p:ext uri="{BB962C8B-B14F-4D97-AF65-F5344CB8AC3E}">
        <p14:creationId xmlns:p14="http://schemas.microsoft.com/office/powerpoint/2010/main" val="3460216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Six random codes decode to a 2, a 0, a 6, a 5, a 3 and a 4: not one 7. Their squared errors are 61 to 87, so their scores lie between e⁻⁸⁷ and e⁻⁶¹, practically zero.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code near the 7's own code decodes to a 7 with error 14 and score e⁻¹⁴. That is about 10²⁰ times larger than the best random score, so </a:t>
            </a:r>
            <a:r>
              <a:rPr lang="en-US" b="1" dirty="0"/>
              <a:t>the average is decided almost entirely by that single code.</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36</a:t>
            </a:fld>
            <a:endParaRPr lang="en-US"/>
          </a:p>
        </p:txBody>
      </p:sp>
    </p:spTree>
    <p:extLst>
      <p:ext uri="{BB962C8B-B14F-4D97-AF65-F5344CB8AC3E}">
        <p14:creationId xmlns:p14="http://schemas.microsoft.com/office/powerpoint/2010/main" val="569115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4,000 random codes, only 14 (0.35%) land in the small red patch of codes that decode to this 7. Random codes have a typical squared error of 67, codes from the patch about 14. </a:t>
            </a:r>
            <a:br>
              <a:rPr lang="en-US" dirty="0"/>
            </a:br>
            <a:r>
              <a:rPr lang="en-US" b="1" dirty="0"/>
              <a:t>The lesson: to estimate p(x), sample codes from where the good codes are, not from the whole prior.</a:t>
            </a:r>
            <a:r>
              <a:rPr lang="en-US" dirty="0"/>
              <a:t> Finding those codes is the job of the encoder </a:t>
            </a:r>
            <a:r>
              <a:rPr lang="en-US" dirty="0" err="1"/>
              <a:t>q_φ</a:t>
            </a:r>
            <a:r>
              <a:rPr lang="en-US" dirty="0"/>
              <a:t>(z | x). </a:t>
            </a:r>
            <a:br>
              <a:rPr lang="en-US" dirty="0"/>
            </a:br>
            <a:r>
              <a:rPr lang="en-US" dirty="0"/>
              <a:t>Averaging over codes from the encoder instead of the prior is called </a:t>
            </a:r>
            <a:r>
              <a:rPr lang="en-US" b="1" dirty="0"/>
              <a:t>importance sampling</a:t>
            </a:r>
            <a:r>
              <a:rPr lang="en-US" dirty="0"/>
              <a:t>, and it leads to the ELBO in Part 4.</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38</a:t>
            </a:fld>
            <a:endParaRPr lang="en-US"/>
          </a:p>
        </p:txBody>
      </p:sp>
    </p:spTree>
    <p:extLst>
      <p:ext uri="{BB962C8B-B14F-4D97-AF65-F5344CB8AC3E}">
        <p14:creationId xmlns:p14="http://schemas.microsoft.com/office/powerpoint/2010/main" val="4205188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342900" lvl="0" indent="-342900">
                  <a:buFont typeface="Arial" panose="020B0604020202020204" pitchFamily="34" charset="0"/>
                  <a:buChar char="•"/>
                </a:pPr>
                <a:r>
                  <a:rPr lang="en-US" dirty="0"/>
                  <a:t>For each image we need to know which codes explain it: its </a:t>
                </a:r>
                <a:r>
                  <a:rPr lang="en-US" b="1" dirty="0"/>
                  <a:t>posterior</a:t>
                </a:r>
                <a:r>
                  <a:rPr lang="en-US" dirty="0"/>
                  <a:t> </a:t>
                </a:r>
                <a14:m>
                  <m:oMath xmlns:m="http://schemas.openxmlformats.org/officeDocument/2006/math">
                    <m:r>
                      <a:rPr lang="en-US" i="1" dirty="0" smtClean="0">
                        <a:latin typeface="Cambria Math" panose="02040503050406030204" pitchFamily="18" charset="0"/>
                      </a:rPr>
                      <m:t>𝑝</m:t>
                    </m:r>
                    <m:r>
                      <a:rPr lang="en-US" i="0" dirty="0">
                        <a:latin typeface="Cambria Math" panose="02040503050406030204" pitchFamily="18" charset="0"/>
                      </a:rPr>
                      <m:t>(</m:t>
                    </m:r>
                    <m:r>
                      <a:rPr lang="en-US" i="1" dirty="0">
                        <a:latin typeface="Cambria Math" panose="02040503050406030204" pitchFamily="18" charset="0"/>
                      </a:rPr>
                      <m:t>𝑧</m:t>
                    </m:r>
                    <m:r>
                      <a:rPr lang="en-US" i="0" dirty="0">
                        <a:latin typeface="Cambria Math" panose="02040503050406030204" pitchFamily="18" charset="0"/>
                      </a:rPr>
                      <m:t>|</m:t>
                    </m:r>
                    <m:r>
                      <a:rPr lang="en-US" i="1" dirty="0">
                        <a:latin typeface="Cambria Math" panose="02040503050406030204" pitchFamily="18" charset="0"/>
                      </a:rPr>
                      <m:t>𝑥</m:t>
                    </m:r>
                    <m:r>
                      <a:rPr lang="en-US" i="0" dirty="0">
                        <a:latin typeface="Cambria Math" panose="02040503050406030204" pitchFamily="18" charset="0"/>
                      </a:rPr>
                      <m:t>⁽ⁱ⁾</m:t>
                    </m:r>
                    <m:r>
                      <a:rPr lang="en-US" dirty="0" smtClean="0">
                        <a:latin typeface="Cambria Math" panose="02040503050406030204" pitchFamily="18" charset="0"/>
                      </a:rPr>
                      <m:t>)</m:t>
                    </m:r>
                  </m:oMath>
                </a14:m>
                <a:endParaRPr lang="en-US" dirty="0"/>
              </a:p>
              <a:p>
                <a:pPr marL="342900" lvl="0" indent="-342900">
                  <a:buFont typeface="Arial" panose="020B0604020202020204" pitchFamily="34" charset="0"/>
                  <a:buChar char="•"/>
                </a:pPr>
                <a:r>
                  <a:rPr lang="en-US" dirty="0"/>
                  <a:t>The exact posterior cannot be computed, so we approximate it with a Gaussian </a:t>
                </a:r>
                <a14:m>
                  <m:oMath xmlns:m="http://schemas.openxmlformats.org/officeDocument/2006/math">
                    <m:r>
                      <a:rPr lang="en-US" i="1" dirty="0" smtClean="0">
                        <a:latin typeface="Cambria Math" panose="02040503050406030204" pitchFamily="18" charset="0"/>
                      </a:rPr>
                      <m:t>𝑁</m:t>
                    </m:r>
                    <m:d>
                      <m:dPr>
                        <m:ctrlPr>
                          <a:rPr lang="en-US" i="1" dirty="0">
                            <a:latin typeface="Cambria Math" panose="02040503050406030204" pitchFamily="18" charset="0"/>
                          </a:rPr>
                        </m:ctrlPr>
                      </m:dPr>
                      <m:e>
                        <m:r>
                          <a:rPr lang="en-US" i="1" dirty="0">
                            <a:latin typeface="Cambria Math" panose="02040503050406030204" pitchFamily="18" charset="0"/>
                          </a:rPr>
                          <m:t>𝜇</m:t>
                        </m:r>
                        <m:r>
                          <a:rPr lang="en-US" i="0" dirty="0">
                            <a:latin typeface="Cambria Math" panose="02040503050406030204" pitchFamily="18" charset="0"/>
                          </a:rPr>
                          <m:t>⁽ⁱ⁾,</m:t>
                        </m:r>
                        <m:r>
                          <a:rPr lang="en-US" i="1" dirty="0">
                            <a:latin typeface="Cambria Math" panose="02040503050406030204" pitchFamily="18" charset="0"/>
                          </a:rPr>
                          <m:t>𝛴</m:t>
                        </m:r>
                        <m:r>
                          <a:rPr lang="en-US" i="0" dirty="0">
                            <a:latin typeface="Cambria Math" panose="02040503050406030204" pitchFamily="18" charset="0"/>
                          </a:rPr>
                          <m:t>⁽ⁱ⁾</m:t>
                        </m:r>
                      </m:e>
                    </m:d>
                  </m:oMath>
                </a14:m>
                <a:r>
                  <a:rPr lang="en-US" dirty="0"/>
                  <a:t>, and one encoder </a:t>
                </a:r>
                <a14:m>
                  <m:oMath xmlns:m="http://schemas.openxmlformats.org/officeDocument/2006/math">
                    <m:sSub>
                      <m:sSubPr>
                        <m:ctrlPr>
                          <a:rPr lang="en-US" i="1" dirty="0" err="1">
                            <a:latin typeface="Cambria Math" panose="02040503050406030204" pitchFamily="18" charset="0"/>
                          </a:rPr>
                        </m:ctrlPr>
                      </m:sSubPr>
                      <m:e>
                        <m:r>
                          <a:rPr lang="en-US" i="1" dirty="0" err="1">
                            <a:latin typeface="Cambria Math" panose="02040503050406030204" pitchFamily="18" charset="0"/>
                          </a:rPr>
                          <m:t>𝑓</m:t>
                        </m:r>
                      </m:e>
                      <m:sub>
                        <m:r>
                          <a:rPr lang="en-US" i="1" dirty="0" err="1">
                            <a:latin typeface="Cambria Math" panose="02040503050406030204" pitchFamily="18" charset="0"/>
                          </a:rPr>
                          <m:t>𝐸</m:t>
                        </m:r>
                      </m:sub>
                    </m:sSub>
                    <m:d>
                      <m:dPr>
                        <m:ctrlPr>
                          <a:rPr lang="en-US" i="1" dirty="0" err="1">
                            <a:latin typeface="Cambria Math" panose="02040503050406030204" pitchFamily="18" charset="0"/>
                          </a:rPr>
                        </m:ctrlPr>
                      </m:dPr>
                      <m:e>
                        <m:r>
                          <a:rPr lang="en-US" i="1" dirty="0" err="1">
                            <a:latin typeface="Cambria Math" panose="02040503050406030204" pitchFamily="18" charset="0"/>
                          </a:rPr>
                          <m:t>𝑥</m:t>
                        </m:r>
                        <m:r>
                          <a:rPr lang="en-US" i="0" dirty="0" err="1">
                            <a:latin typeface="Cambria Math" panose="02040503050406030204" pitchFamily="18" charset="0"/>
                          </a:rPr>
                          <m:t>;</m:t>
                        </m:r>
                        <m:r>
                          <a:rPr lang="en-US" i="1" dirty="0" err="1">
                            <a:latin typeface="Cambria Math" panose="02040503050406030204" pitchFamily="18" charset="0"/>
                          </a:rPr>
                          <m:t>𝜑</m:t>
                        </m:r>
                      </m:e>
                    </m:d>
                  </m:oMath>
                </a14:m>
                <a:r>
                  <a:rPr lang="en-US" dirty="0"/>
                  <a:t> outputs </a:t>
                </a:r>
                <a14:m>
                  <m:oMath xmlns:m="http://schemas.openxmlformats.org/officeDocument/2006/math">
                    <m:r>
                      <a:rPr lang="en-US" i="1" dirty="0" smtClean="0">
                        <a:latin typeface="Cambria Math" panose="02040503050406030204" pitchFamily="18" charset="0"/>
                      </a:rPr>
                      <m:t>𝜇</m:t>
                    </m:r>
                    <m:r>
                      <a:rPr lang="en-US" i="0" dirty="0" err="1">
                        <a:latin typeface="Cambria Math" panose="02040503050406030204" pitchFamily="18" charset="0"/>
                      </a:rPr>
                      <m:t>⁽ⁱ⁾</m:t>
                    </m:r>
                  </m:oMath>
                </a14:m>
                <a:r>
                  <a:rPr lang="en-US" dirty="0"/>
                  <a:t> and </a:t>
                </a:r>
                <a14:m>
                  <m:oMath xmlns:m="http://schemas.openxmlformats.org/officeDocument/2006/math">
                    <m:r>
                      <a:rPr lang="en-US" i="1" dirty="0" smtClean="0">
                        <a:latin typeface="Cambria Math" panose="02040503050406030204" pitchFamily="18" charset="0"/>
                      </a:rPr>
                      <m:t>𝛴</m:t>
                    </m:r>
                    <m:r>
                      <a:rPr lang="en-US" i="0" dirty="0" err="1">
                        <a:latin typeface="Cambria Math" panose="02040503050406030204" pitchFamily="18" charset="0"/>
                      </a:rPr>
                      <m:t>⁽ⁱ⁾</m:t>
                    </m:r>
                  </m:oMath>
                </a14:m>
                <a:r>
                  <a:rPr lang="en-US" dirty="0"/>
                  <a:t> for every image.</a:t>
                </a:r>
              </a:p>
              <a:p>
                <a:endParaRPr lang="en-US" dirty="0"/>
              </a:p>
            </p:txBody>
          </p:sp>
        </mc:Choice>
        <mc:Fallback xmlns="">
          <p:sp>
            <p:nvSpPr>
              <p:cNvPr id="3" name="Notes Placeholder 2"/>
              <p:cNvSpPr>
                <a:spLocks noGrp="1"/>
              </p:cNvSpPr>
              <p:nvPr>
                <p:ph type="body" idx="1"/>
              </p:nvPr>
            </p:nvSpPr>
            <p:spPr/>
            <p:txBody>
              <a:bodyPr/>
              <a:lstStyle/>
              <a:p>
                <a:pPr marL="342900" lvl="0" indent="-342900">
                  <a:buFont typeface="Arial" panose="020B0604020202020204" pitchFamily="34" charset="0"/>
                  <a:buChar char="•"/>
                </a:pPr>
                <a:r>
                  <a:rPr lang="en-US" dirty="0"/>
                  <a:t>For each image we need to know which codes explain it: its </a:t>
                </a:r>
                <a:r>
                  <a:rPr lang="en-US" b="1" dirty="0"/>
                  <a:t>posterior</a:t>
                </a:r>
                <a:r>
                  <a:rPr lang="en-US" dirty="0"/>
                  <a:t> </a:t>
                </a:r>
                <a:r>
                  <a:rPr lang="en-US" i="0" dirty="0">
                    <a:latin typeface="Cambria Math" panose="02040503050406030204" pitchFamily="18" charset="0"/>
                  </a:rPr>
                  <a:t>𝑝(𝑧|𝑥⁽ⁱ⁾)</a:t>
                </a:r>
                <a:endParaRPr lang="en-US" dirty="0"/>
              </a:p>
              <a:p>
                <a:pPr marL="342900" lvl="0" indent="-342900">
                  <a:buFont typeface="Arial" panose="020B0604020202020204" pitchFamily="34" charset="0"/>
                  <a:buChar char="•"/>
                </a:pPr>
                <a:r>
                  <a:rPr lang="en-US" dirty="0"/>
                  <a:t>The exact posterior cannot be computed, so we approximate it with a Gaussian </a:t>
                </a:r>
                <a:r>
                  <a:rPr lang="en-US" i="0" dirty="0">
                    <a:latin typeface="Cambria Math" panose="02040503050406030204" pitchFamily="18" charset="0"/>
                  </a:rPr>
                  <a:t>𝑁(𝜇⁽ⁱ⁾,𝛴⁽ⁱ⁾)</a:t>
                </a:r>
                <a:r>
                  <a:rPr lang="en-US" dirty="0"/>
                  <a:t>, and one encoder </a:t>
                </a:r>
                <a:r>
                  <a:rPr lang="en-US" i="0" dirty="0" err="1">
                    <a:latin typeface="Cambria Math" panose="02040503050406030204" pitchFamily="18" charset="0"/>
                  </a:rPr>
                  <a:t>𝑓_𝐸 (𝑥;𝜑)</a:t>
                </a:r>
                <a:r>
                  <a:rPr lang="en-US" dirty="0"/>
                  <a:t> outputs </a:t>
                </a:r>
                <a:r>
                  <a:rPr lang="en-US" i="0" dirty="0">
                    <a:latin typeface="Cambria Math" panose="02040503050406030204" pitchFamily="18" charset="0"/>
                  </a:rPr>
                  <a:t>𝜇</a:t>
                </a:r>
                <a:r>
                  <a:rPr lang="en-US" i="0" dirty="0" err="1">
                    <a:latin typeface="Cambria Math" panose="02040503050406030204" pitchFamily="18" charset="0"/>
                  </a:rPr>
                  <a:t>⁽ⁱ⁾</a:t>
                </a:r>
                <a:r>
                  <a:rPr lang="en-US" dirty="0"/>
                  <a:t> and </a:t>
                </a:r>
                <a:r>
                  <a:rPr lang="en-US" i="0" dirty="0">
                    <a:latin typeface="Cambria Math" panose="02040503050406030204" pitchFamily="18" charset="0"/>
                  </a:rPr>
                  <a:t>𝛴</a:t>
                </a:r>
                <a:r>
                  <a:rPr lang="en-US" i="0" dirty="0" err="1">
                    <a:latin typeface="Cambria Math" panose="02040503050406030204" pitchFamily="18" charset="0"/>
                  </a:rPr>
                  <a:t>⁽ⁱ⁾</a:t>
                </a:r>
                <a:r>
                  <a:rPr lang="en-US" dirty="0"/>
                  <a:t> for every image.</a:t>
                </a:r>
              </a:p>
              <a:p>
                <a:endParaRPr lang="en-US" dirty="0"/>
              </a:p>
            </p:txBody>
          </p:sp>
        </mc:Fallback>
      </mc:AlternateContent>
      <p:sp>
        <p:nvSpPr>
          <p:cNvPr id="4" name="Slide Number Placeholder 3"/>
          <p:cNvSpPr>
            <a:spLocks noGrp="1"/>
          </p:cNvSpPr>
          <p:nvPr>
            <p:ph type="sldNum" sz="quarter" idx="5"/>
          </p:nvPr>
        </p:nvSpPr>
        <p:spPr/>
        <p:txBody>
          <a:bodyPr/>
          <a:lstStyle/>
          <a:p>
            <a:fld id="{6689FF24-6915-1241-9250-7A580F9B9F41}" type="slidenum">
              <a:rPr lang="en-US" smtClean="0"/>
              <a:t>40</a:t>
            </a:fld>
            <a:endParaRPr lang="en-US"/>
          </a:p>
        </p:txBody>
      </p:sp>
    </p:spTree>
    <p:extLst>
      <p:ext uri="{BB962C8B-B14F-4D97-AF65-F5344CB8AC3E}">
        <p14:creationId xmlns:p14="http://schemas.microsoft.com/office/powerpoint/2010/main" val="26409246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prereading reach the same family from the autoencoder side, in two steps.</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41</a:t>
            </a:fld>
            <a:endParaRPr lang="en-US"/>
          </a:p>
        </p:txBody>
      </p:sp>
    </p:spTree>
    <p:extLst>
      <p:ext uri="{BB962C8B-B14F-4D97-AF65-F5344CB8AC3E}">
        <p14:creationId xmlns:p14="http://schemas.microsoft.com/office/powerpoint/2010/main" val="3994708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The 1 is encoded at </a:t>
            </a:r>
            <a:r>
              <a:rPr lang="en-US" dirty="0" err="1"/>
              <a:t>μ</a:t>
            </a:r>
            <a:r>
              <a:rPr lang="en-US" dirty="0"/>
              <a:t> = (0.01, 1.42) with </a:t>
            </a:r>
            <a:r>
              <a:rPr lang="en-US" dirty="0" err="1"/>
              <a:t>σ</a:t>
            </a:r>
            <a:r>
              <a:rPr lang="en-US" dirty="0"/>
              <a:t> = (0.074, 0.109): the encoder is less sure about the second coordinate, so the ellipse is taller than wide.</a:t>
            </a:r>
          </a:p>
          <a:p>
            <a:pPr lvl="0"/>
            <a:r>
              <a:rPr lang="en-US" dirty="0"/>
              <a:t>The eight noisy codes scatter inside it, and every one decodes to a slightly different 1: thinner, thicker, more or less slanted.</a:t>
            </a:r>
          </a:p>
          <a:p>
            <a:pPr lvl="0"/>
            <a:r>
              <a:rPr lang="en-US" dirty="0"/>
              <a:t>That is the decoder being trained on a </a:t>
            </a:r>
            <a:r>
              <a:rPr lang="en-US" dirty="0" err="1"/>
              <a:t>neighbourhood</a:t>
            </a:r>
            <a:r>
              <a:rPr lang="en-US" dirty="0"/>
              <a:t>, not a point.</a:t>
            </a:r>
          </a:p>
          <a:p>
            <a:pPr lvl="0"/>
            <a:r>
              <a:rPr lang="en-US" dirty="0"/>
              <a:t>The 8 gets smaller noise, </a:t>
            </a:r>
            <a:r>
              <a:rPr lang="en-US" dirty="0" err="1"/>
              <a:t>σ</a:t>
            </a:r>
            <a:r>
              <a:rPr lang="en-US" dirty="0"/>
              <a:t> ≈ (0.052, 0.058), and its noisy codes decode to nearly identical 8s.</a:t>
            </a:r>
          </a:p>
          <a:p>
            <a:pPr lvl="0"/>
            <a:r>
              <a:rPr lang="en-US" dirty="0"/>
              <a:t>The 4 is an honest failure of a two-number code: its </a:t>
            </a:r>
            <a:r>
              <a:rPr lang="en-US" dirty="0" err="1"/>
              <a:t>μ</a:t>
            </a:r>
            <a:r>
              <a:rPr lang="en-US" dirty="0"/>
              <a:t> = (−0.91, −0.09) lies where 4s and 9s overlap, so every decoding looks like a 9.</a:t>
            </a:r>
          </a:p>
          <a:p>
            <a:pPr lvl="0"/>
            <a:r>
              <a:rPr lang="en-US" dirty="0"/>
              <a:t>Look at the axes: the noise is tiny, </a:t>
            </a:r>
            <a:r>
              <a:rPr lang="en-US" dirty="0" err="1"/>
              <a:t>σ</a:t>
            </a:r>
            <a:r>
              <a:rPr lang="en-US" dirty="0"/>
              <a:t> ≈ 0.05–0.1, compared with the prior's 1.</a:t>
            </a:r>
          </a:p>
          <a:p>
            <a:endParaRPr lang="en-US" dirty="0"/>
          </a:p>
          <a:p>
            <a:endParaRPr lang="en-US" dirty="0"/>
          </a:p>
          <a:p>
            <a:r>
              <a:rPr lang="en-US" sz="1200" b="0" i="0" kern="1200" dirty="0">
                <a:solidFill>
                  <a:schemeClr val="tx1"/>
                </a:solidFill>
                <a:effectLst/>
                <a:latin typeface="+mn-lt"/>
                <a:ea typeface="+mn-ea"/>
                <a:cs typeface="+mn-cs"/>
              </a:rPr>
              <a:t>The size of </a:t>
            </a:r>
            <a:r>
              <a:rPr lang="en-US" sz="1200" b="0" i="0" kern="1200" dirty="0" err="1">
                <a:solidFill>
                  <a:schemeClr val="tx1"/>
                </a:solidFill>
                <a:effectLst/>
                <a:latin typeface="+mn-lt"/>
                <a:ea typeface="+mn-ea"/>
                <a:cs typeface="+mn-cs"/>
              </a:rPr>
              <a:t>σ</a:t>
            </a:r>
            <a:r>
              <a:rPr lang="en-US" sz="1200" b="0" i="0" kern="1200" dirty="0">
                <a:solidFill>
                  <a:schemeClr val="tx1"/>
                </a:solidFill>
                <a:effectLst/>
                <a:latin typeface="+mn-lt"/>
                <a:ea typeface="+mn-ea"/>
                <a:cs typeface="+mn-cs"/>
              </a:rPr>
              <a:t> sets a trade-off between sharp reconstructions and a smooth, fillable code space:</a:t>
            </a:r>
          </a:p>
          <a:p>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σ</a:t>
            </a:r>
            <a:r>
              <a:rPr lang="en-US" sz="1200" b="0" i="0" kern="1200" dirty="0">
                <a:solidFill>
                  <a:schemeClr val="tx1"/>
                </a:solidFill>
                <a:effectLst/>
                <a:latin typeface="+mn-lt"/>
                <a:ea typeface="+mn-ea"/>
                <a:cs typeface="+mn-cs"/>
              </a:rPr>
              <a:t> → 0 (no noise): a plain autoencoder. Reconstructions are sharp, but each image is a single point, so the gaps between points never get trained (the holes of Figure 13), and random codes decode to garbage. The KL term explodes, which is why the VAE never lets this happen.</a:t>
            </a:r>
          </a:p>
          <a:p>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σ</a:t>
            </a:r>
            <a:r>
              <a:rPr lang="en-US" sz="1200" b="0" i="0" kern="1200" dirty="0">
                <a:solidFill>
                  <a:schemeClr val="tx1"/>
                </a:solidFill>
                <a:effectLst/>
                <a:latin typeface="+mn-lt"/>
                <a:ea typeface="+mn-ea"/>
                <a:cs typeface="+mn-cs"/>
              </a:rPr>
              <a:t> small (what training finds here, ≈ 0.05–0.1): each code becomes a small cloud. </a:t>
            </a:r>
            <a:r>
              <a:rPr lang="en-US" sz="1200" b="0" i="0" kern="1200" dirty="0" err="1">
                <a:solidFill>
                  <a:schemeClr val="tx1"/>
                </a:solidFill>
                <a:effectLst/>
                <a:latin typeface="+mn-lt"/>
                <a:ea typeface="+mn-ea"/>
                <a:cs typeface="+mn-cs"/>
              </a:rPr>
              <a:t>Neighbouring</a:t>
            </a:r>
            <a:r>
              <a:rPr lang="en-US" sz="1200" b="0" i="0" kern="1200" dirty="0">
                <a:solidFill>
                  <a:schemeClr val="tx1"/>
                </a:solidFill>
                <a:effectLst/>
                <a:latin typeface="+mn-lt"/>
                <a:ea typeface="+mn-ea"/>
                <a:cs typeface="+mn-cs"/>
              </a:rPr>
              <a:t> clouds overlap and tile the space (Figure 24), so the decoder works between training codes and generation works. Reconstructions stay sharp because each cloud is small compared with the distance to codes of different-looking images.</a:t>
            </a:r>
          </a:p>
          <a:p>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σ</a:t>
            </a:r>
            <a:r>
              <a:rPr lang="en-US" sz="1200" b="0" i="0" kern="1200" dirty="0">
                <a:solidFill>
                  <a:schemeClr val="tx1"/>
                </a:solidFill>
                <a:effectLst/>
                <a:latin typeface="+mn-lt"/>
                <a:ea typeface="+mn-ea"/>
                <a:cs typeface="+mn-cs"/>
              </a:rPr>
              <a:t> large (towards 1, the prior's width): clouds of very different images overlap heavily. From one noisy code the decoder can't tell which image it came from, so it outputs their average and reconstructions get blurry. At the extreme (</a:t>
            </a:r>
            <a:r>
              <a:rPr lang="en-US" sz="1200" b="0" i="0" kern="1200" dirty="0" err="1">
                <a:solidFill>
                  <a:schemeClr val="tx1"/>
                </a:solidFill>
                <a:effectLst/>
                <a:latin typeface="+mn-lt"/>
                <a:ea typeface="+mn-ea"/>
                <a:cs typeface="+mn-cs"/>
              </a:rPr>
              <a:t>μ</a:t>
            </a:r>
            <a:r>
              <a:rPr lang="en-US" sz="1200" b="0" i="0" kern="1200" dirty="0">
                <a:solidFill>
                  <a:schemeClr val="tx1"/>
                </a:solidFill>
                <a:effectLst/>
                <a:latin typeface="+mn-lt"/>
                <a:ea typeface="+mn-ea"/>
                <a:cs typeface="+mn-cs"/>
              </a:rPr>
              <a:t> = 0, </a:t>
            </a:r>
            <a:r>
              <a:rPr lang="en-US" sz="1200" b="0" i="0" kern="1200" dirty="0" err="1">
                <a:solidFill>
                  <a:schemeClr val="tx1"/>
                </a:solidFill>
                <a:effectLst/>
                <a:latin typeface="+mn-lt"/>
                <a:ea typeface="+mn-ea"/>
                <a:cs typeface="+mn-cs"/>
              </a:rPr>
              <a:t>σ</a:t>
            </a:r>
            <a:r>
              <a:rPr lang="en-US" sz="1200" b="0" i="0" kern="1200" dirty="0">
                <a:solidFill>
                  <a:schemeClr val="tx1"/>
                </a:solidFill>
                <a:effectLst/>
                <a:latin typeface="+mn-lt"/>
                <a:ea typeface="+mn-ea"/>
                <a:cs typeface="+mn-cs"/>
              </a:rPr>
              <a:t> = 1 for every image) the code carries no information, and every image decodes to the same average digit.</a:t>
            </a:r>
          </a:p>
          <a:p>
            <a:r>
              <a:rPr lang="en-US" sz="1200" b="0" i="0" kern="1200" dirty="0">
                <a:solidFill>
                  <a:schemeClr val="tx1"/>
                </a:solidFill>
                <a:effectLst/>
                <a:latin typeface="+mn-lt"/>
                <a:ea typeface="+mn-ea"/>
                <a:cs typeface="+mn-cs"/>
              </a:rPr>
              <a:t>So “tiny” is relative: what matters is </a:t>
            </a:r>
            <a:r>
              <a:rPr lang="en-US" sz="1200" b="0" i="0" kern="1200" dirty="0" err="1">
                <a:solidFill>
                  <a:schemeClr val="tx1"/>
                </a:solidFill>
                <a:effectLst/>
                <a:latin typeface="+mn-lt"/>
                <a:ea typeface="+mn-ea"/>
                <a:cs typeface="+mn-cs"/>
              </a:rPr>
              <a:t>σ</a:t>
            </a:r>
            <a:r>
              <a:rPr lang="en-US" sz="1200" b="0" i="0" kern="1200" dirty="0">
                <a:solidFill>
                  <a:schemeClr val="tx1"/>
                </a:solidFill>
                <a:effectLst/>
                <a:latin typeface="+mn-lt"/>
                <a:ea typeface="+mn-ea"/>
                <a:cs typeface="+mn-cs"/>
              </a:rPr>
              <a:t> compared with the spacing between codes, not with the prior's 1. Training picks </a:t>
            </a:r>
            <a:r>
              <a:rPr lang="en-US" sz="1200" b="0" i="0" kern="1200" dirty="0" err="1">
                <a:solidFill>
                  <a:schemeClr val="tx1"/>
                </a:solidFill>
                <a:effectLst/>
                <a:latin typeface="+mn-lt"/>
                <a:ea typeface="+mn-ea"/>
                <a:cs typeface="+mn-cs"/>
              </a:rPr>
              <a:t>σ</a:t>
            </a:r>
            <a:r>
              <a:rPr lang="en-US" sz="1200" b="0" i="0" kern="1200" dirty="0">
                <a:solidFill>
                  <a:schemeClr val="tx1"/>
                </a:solidFill>
                <a:effectLst/>
                <a:latin typeface="+mn-lt"/>
                <a:ea typeface="+mn-ea"/>
                <a:cs typeface="+mn-cs"/>
              </a:rPr>
              <a:t> by balancing the two terms of J. Reconstruction pushes </a:t>
            </a:r>
            <a:r>
              <a:rPr lang="en-US" sz="1200" b="0" i="0" kern="1200" dirty="0" err="1">
                <a:solidFill>
                  <a:schemeClr val="tx1"/>
                </a:solidFill>
                <a:effectLst/>
                <a:latin typeface="+mn-lt"/>
                <a:ea typeface="+mn-ea"/>
                <a:cs typeface="+mn-cs"/>
              </a:rPr>
              <a:t>σ</a:t>
            </a:r>
            <a:r>
              <a:rPr lang="en-US" sz="1200" b="0" i="0" kern="1200" dirty="0">
                <a:solidFill>
                  <a:schemeClr val="tx1"/>
                </a:solidFill>
                <a:effectLst/>
                <a:latin typeface="+mn-lt"/>
                <a:ea typeface="+mn-ea"/>
                <a:cs typeface="+mn-cs"/>
              </a:rPr>
              <a:t> down, and KL pushes it towards 1. The knob that shifts the balance is τ² (equivalently β = 2τ², Section 7.1). Larger τ² gives larger </a:t>
            </a:r>
            <a:r>
              <a:rPr lang="en-US" sz="1200" b="0" i="0" kern="1200" dirty="0" err="1">
                <a:solidFill>
                  <a:schemeClr val="tx1"/>
                </a:solidFill>
                <a:effectLst/>
                <a:latin typeface="+mn-lt"/>
                <a:ea typeface="+mn-ea"/>
                <a:cs typeface="+mn-cs"/>
              </a:rPr>
              <a:t>σ</a:t>
            </a:r>
            <a:r>
              <a:rPr lang="en-US" sz="1200" b="0" i="0" kern="1200" dirty="0">
                <a:solidFill>
                  <a:schemeClr val="tx1"/>
                </a:solidFill>
                <a:effectLst/>
                <a:latin typeface="+mn-lt"/>
                <a:ea typeface="+mn-ea"/>
                <a:cs typeface="+mn-cs"/>
              </a:rPr>
              <a:t> and blurrier, smoother models; Figure 51 shows this on real VAEs.</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42</a:t>
            </a:fld>
            <a:endParaRPr lang="en-US"/>
          </a:p>
        </p:txBody>
      </p:sp>
    </p:spTree>
    <p:extLst>
      <p:ext uri="{BB962C8B-B14F-4D97-AF65-F5344CB8AC3E}">
        <p14:creationId xmlns:p14="http://schemas.microsoft.com/office/powerpoint/2010/main" val="24838125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41E7E-AD4F-E038-805E-5BC1F7B7D6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ECDE48-ADDC-EC53-BC40-6557D395C1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202D8A-9EE8-893E-FD4F-824C95D52E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troublesome term log </a:t>
            </a:r>
            <a:r>
              <a:rPr lang="en-US" dirty="0" err="1"/>
              <a:t>p_θ</a:t>
            </a:r>
            <a:r>
              <a:rPr lang="en-US" dirty="0"/>
              <a:t>(x⁽ⁱ⁾) does not depend on q, so for this optimization it is a constant and can be ignored.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remaining term needs only the joint </a:t>
            </a:r>
            <a:r>
              <a:rPr lang="en-US" dirty="0" err="1"/>
              <a:t>p_θ</a:t>
            </a:r>
            <a:r>
              <a:rPr lang="en-US" dirty="0"/>
              <a:t>(x, z) = N(x; </a:t>
            </a:r>
            <a:r>
              <a:rPr lang="en-US" dirty="0" err="1"/>
              <a:t>f_D</a:t>
            </a:r>
            <a:r>
              <a:rPr lang="en-US" dirty="0"/>
              <a:t>(z), τ²I) N(z; 0, I), which we can evaluate at any z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turns this observation into the training objective.</a:t>
            </a:r>
          </a:p>
          <a:p>
            <a:endParaRPr lang="en-US" dirty="0"/>
          </a:p>
        </p:txBody>
      </p:sp>
      <p:sp>
        <p:nvSpPr>
          <p:cNvPr id="4" name="Slide Number Placeholder 3">
            <a:extLst>
              <a:ext uri="{FF2B5EF4-FFF2-40B4-BE49-F238E27FC236}">
                <a16:creationId xmlns:a16="http://schemas.microsoft.com/office/drawing/2014/main" id="{ED669534-FB1E-84FE-A433-B68512FD65FB}"/>
              </a:ext>
            </a:extLst>
          </p:cNvPr>
          <p:cNvSpPr>
            <a:spLocks noGrp="1"/>
          </p:cNvSpPr>
          <p:nvPr>
            <p:ph type="sldNum" sz="quarter" idx="5"/>
          </p:nvPr>
        </p:nvSpPr>
        <p:spPr/>
        <p:txBody>
          <a:bodyPr/>
          <a:lstStyle/>
          <a:p>
            <a:fld id="{6689FF24-6915-1241-9250-7A580F9B9F41}" type="slidenum">
              <a:rPr lang="en-US" smtClean="0"/>
              <a:t>43</a:t>
            </a:fld>
            <a:endParaRPr lang="en-US"/>
          </a:p>
        </p:txBody>
      </p:sp>
    </p:spTree>
    <p:extLst>
      <p:ext uri="{BB962C8B-B14F-4D97-AF65-F5344CB8AC3E}">
        <p14:creationId xmlns:p14="http://schemas.microsoft.com/office/powerpoint/2010/main" val="747409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troublesome term log </a:t>
            </a:r>
            <a:r>
              <a:rPr lang="en-US" dirty="0" err="1"/>
              <a:t>p_θ</a:t>
            </a:r>
            <a:r>
              <a:rPr lang="en-US" dirty="0"/>
              <a:t>(x⁽ⁱ⁾) does not depend on q, so for this optimization it is a constant and can be ignored.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remaining term needs only the joint </a:t>
            </a:r>
            <a:r>
              <a:rPr lang="en-US" dirty="0" err="1"/>
              <a:t>p_θ</a:t>
            </a:r>
            <a:r>
              <a:rPr lang="en-US" dirty="0"/>
              <a:t>(x, z) = N(x; </a:t>
            </a:r>
            <a:r>
              <a:rPr lang="en-US" dirty="0" err="1"/>
              <a:t>f_D</a:t>
            </a:r>
            <a:r>
              <a:rPr lang="en-US" dirty="0"/>
              <a:t>(z), τ²I) N(z; 0, I), which we can evaluate at any z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turns this observation into the training objective.</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46</a:t>
            </a:fld>
            <a:endParaRPr lang="en-US"/>
          </a:p>
        </p:txBody>
      </p:sp>
    </p:spTree>
    <p:extLst>
      <p:ext uri="{BB962C8B-B14F-4D97-AF65-F5344CB8AC3E}">
        <p14:creationId xmlns:p14="http://schemas.microsoft.com/office/powerpoint/2010/main" val="2031889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a:t>Add noise (pre-reading 2.1).</a:t>
            </a:r>
            <a:r>
              <a:rPr lang="en-US" dirty="0"/>
              <a:t> Keep the autoencoder's code, </a:t>
            </a:r>
            <a:r>
              <a:rPr lang="en-US" dirty="0" err="1"/>
              <a:t>z_original</a:t>
            </a:r>
            <a:r>
              <a:rPr lang="en-US" dirty="0"/>
              <a:t> = </a:t>
            </a:r>
            <a:r>
              <a:rPr lang="en-US" dirty="0" err="1"/>
              <a:t>μ</a:t>
            </a:r>
            <a:r>
              <a:rPr lang="en-US" dirty="0"/>
              <a:t>⁽ⁱ⁾, but decode a noisy copy of it, </a:t>
            </a:r>
            <a:r>
              <a:rPr lang="en-US" dirty="0" err="1"/>
              <a:t>z_noisy</a:t>
            </a:r>
            <a:r>
              <a:rPr lang="en-US" dirty="0"/>
              <a:t> = </a:t>
            </a:r>
            <a:r>
              <a:rPr lang="en-US" dirty="0" err="1"/>
              <a:t>z_original</a:t>
            </a:r>
            <a:r>
              <a:rPr lang="en-US" dirty="0"/>
              <a:t> + </a:t>
            </a:r>
            <a:r>
              <a:rPr lang="en-US" dirty="0" err="1"/>
              <a:t>ε</a:t>
            </a:r>
            <a:r>
              <a:rPr lang="en-US" dirty="0"/>
              <a:t>. The decoder must now work for a whole </a:t>
            </a:r>
            <a:r>
              <a:rPr lang="en-US" dirty="0" err="1"/>
              <a:t>neighbourhood</a:t>
            </a:r>
            <a:r>
              <a:rPr lang="en-US" dirty="0"/>
              <a:t> of codes.</a:t>
            </a:r>
          </a:p>
          <a:p>
            <a:pPr lvl="0"/>
            <a:r>
              <a:rPr lang="en-US" b="1" dirty="0"/>
              <a:t>Learn how much noise (pre-reading 2.2).</a:t>
            </a:r>
            <a:r>
              <a:rPr lang="en-US" dirty="0"/>
              <a:t> Let the encoder also output the covariance of the noise, </a:t>
            </a:r>
            <a:r>
              <a:rPr lang="en-US" dirty="0" err="1"/>
              <a:t>ε</a:t>
            </a:r>
            <a:r>
              <a:rPr lang="en-US" dirty="0"/>
              <a:t> ∼ N(0, </a:t>
            </a:r>
            <a:r>
              <a:rPr lang="en-US" dirty="0" err="1"/>
              <a:t>Σ</a:t>
            </a:r>
            <a:r>
              <a:rPr lang="en-US" dirty="0"/>
              <a:t>⁽ⁱ⁾), so each image gets the noise that suits it.</a:t>
            </a:r>
          </a:p>
          <a:p>
            <a:r>
              <a:rPr lang="en-US" dirty="0"/>
              <a:t>Together, </a:t>
            </a:r>
            <a:r>
              <a:rPr lang="en-US" dirty="0" err="1"/>
              <a:t>z_noisy</a:t>
            </a:r>
            <a:r>
              <a:rPr lang="en-US" dirty="0"/>
              <a:t> = </a:t>
            </a:r>
            <a:r>
              <a:rPr lang="en-US" dirty="0" err="1"/>
              <a:t>μ</a:t>
            </a:r>
            <a:r>
              <a:rPr lang="en-US" dirty="0"/>
              <a:t>⁽ⁱ⁾ + </a:t>
            </a:r>
            <a:r>
              <a:rPr lang="en-US" dirty="0" err="1"/>
              <a:t>ε</a:t>
            </a:r>
            <a:r>
              <a:rPr lang="en-US" dirty="0"/>
              <a:t> is exactly a sample from </a:t>
            </a:r>
            <a:r>
              <a:rPr lang="en-US" dirty="0" err="1"/>
              <a:t>q_φ</a:t>
            </a:r>
            <a:r>
              <a:rPr lang="en-US" dirty="0"/>
              <a:t>(z | x⁽ⁱ⁾). Adding noise is drawing a code from the approximate posterior, and learning how much noise is learning its variance.</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47</a:t>
            </a:fld>
            <a:endParaRPr lang="en-US"/>
          </a:p>
        </p:txBody>
      </p:sp>
    </p:spTree>
    <p:extLst>
      <p:ext uri="{BB962C8B-B14F-4D97-AF65-F5344CB8AC3E}">
        <p14:creationId xmlns:p14="http://schemas.microsoft.com/office/powerpoint/2010/main" val="9856058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Both models reconstruct the 2 at distance 0.</a:t>
            </a:r>
          </a:p>
          <a:p>
            <a:pPr lvl="0"/>
            <a:r>
              <a:rPr lang="en-US" dirty="0"/>
              <a:t>The autoencoder breaks almost immediately: at a tenth of its codes' spread the 2 is already garbled, and at a quarter it has become a 6.</a:t>
            </a:r>
          </a:p>
          <a:p>
            <a:pPr lvl="0"/>
            <a:r>
              <a:rPr lang="en-US" dirty="0"/>
              <a:t>The VAE keeps a clean 2 up to half a standard deviation, then turns smoothly into a 1.</a:t>
            </a:r>
          </a:p>
          <a:p>
            <a:pPr lvl="0"/>
            <a:r>
              <a:rPr lang="en-US" dirty="0"/>
              <a:t>The VAE's decoder was trained on noisy codes around every training image, so the </a:t>
            </a:r>
            <a:r>
              <a:rPr lang="en-US" dirty="0" err="1"/>
              <a:t>neighbourhood</a:t>
            </a:r>
            <a:r>
              <a:rPr lang="en-US" dirty="0"/>
              <a:t> of each code decodes to sensible images; the autoencoder's decoder only ever saw exact codes.</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49</a:t>
            </a:fld>
            <a:endParaRPr lang="en-US"/>
          </a:p>
        </p:txBody>
      </p:sp>
    </p:spTree>
    <p:extLst>
      <p:ext uri="{BB962C8B-B14F-4D97-AF65-F5344CB8AC3E}">
        <p14:creationId xmlns:p14="http://schemas.microsoft.com/office/powerpoint/2010/main" val="4029509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D216C-67C3-9682-626A-5977531DF8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B1438-B3DC-8107-18A8-AA61AD2A3B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0763FC-D582-3D9D-FB5B-30B020DBCEF9}"/>
              </a:ext>
            </a:extLst>
          </p:cNvPr>
          <p:cNvSpPr>
            <a:spLocks noGrp="1"/>
          </p:cNvSpPr>
          <p:nvPr>
            <p:ph type="body" idx="1"/>
          </p:nvPr>
        </p:nvSpPr>
        <p:spPr/>
        <p:txBody>
          <a:bodyPr/>
          <a:lstStyle/>
          <a:p>
            <a:pPr lvl="0"/>
            <a:r>
              <a:rPr lang="en-US" dirty="0"/>
              <a:t>Both models reconstruct the 2 at distance 0.</a:t>
            </a:r>
          </a:p>
          <a:p>
            <a:pPr lvl="0"/>
            <a:r>
              <a:rPr lang="en-US" dirty="0"/>
              <a:t>The autoencoder breaks almost immediately: at a tenth of its codes' spread the 2 is already garbled, and at a quarter it has become a 6.</a:t>
            </a:r>
          </a:p>
          <a:p>
            <a:pPr lvl="0"/>
            <a:r>
              <a:rPr lang="en-US" dirty="0"/>
              <a:t>The VAE keeps a clean 2 up to half a standard deviation, then turns smoothly into a 1.</a:t>
            </a:r>
          </a:p>
          <a:p>
            <a:pPr lvl="0"/>
            <a:r>
              <a:rPr lang="en-US" dirty="0"/>
              <a:t>The VAE's decoder was trained on noisy codes around every training image, so the </a:t>
            </a:r>
            <a:r>
              <a:rPr lang="en-US" dirty="0" err="1"/>
              <a:t>neighbourhood</a:t>
            </a:r>
            <a:r>
              <a:rPr lang="en-US" dirty="0"/>
              <a:t> of each code decodes to sensible images; the autoencoder's decoder only ever saw exact codes.</a:t>
            </a:r>
          </a:p>
          <a:p>
            <a:endParaRPr lang="en-US" dirty="0"/>
          </a:p>
        </p:txBody>
      </p:sp>
      <p:sp>
        <p:nvSpPr>
          <p:cNvPr id="4" name="Slide Number Placeholder 3">
            <a:extLst>
              <a:ext uri="{FF2B5EF4-FFF2-40B4-BE49-F238E27FC236}">
                <a16:creationId xmlns:a16="http://schemas.microsoft.com/office/drawing/2014/main" id="{439342DB-7406-62E9-EA93-B77966244BE7}"/>
              </a:ext>
            </a:extLst>
          </p:cNvPr>
          <p:cNvSpPr>
            <a:spLocks noGrp="1"/>
          </p:cNvSpPr>
          <p:nvPr>
            <p:ph type="sldNum" sz="quarter" idx="5"/>
          </p:nvPr>
        </p:nvSpPr>
        <p:spPr/>
        <p:txBody>
          <a:bodyPr/>
          <a:lstStyle/>
          <a:p>
            <a:fld id="{6689FF24-6915-1241-9250-7A580F9B9F41}" type="slidenum">
              <a:rPr lang="en-US" smtClean="0"/>
              <a:t>50</a:t>
            </a:fld>
            <a:endParaRPr lang="en-US"/>
          </a:p>
        </p:txBody>
      </p:sp>
    </p:spTree>
    <p:extLst>
      <p:ext uri="{BB962C8B-B14F-4D97-AF65-F5344CB8AC3E}">
        <p14:creationId xmlns:p14="http://schemas.microsoft.com/office/powerpoint/2010/main" val="32369972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10BF2-64F1-EBFB-6DC5-769E03224B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879068-CFC2-94FB-7172-FF55FB236F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72FC4-D972-C6E9-09A9-8A75641430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 is 0.5 or 5 with equal probability. The average of the logs (blue, 0.46) is the midpoint of the chord, below the curve. The log of the average (red, log 2.75 = 1.01) is on the curve. The 0.55-nat gap is the price of moving the log inside the average; it shrinks when the values being averaged are close to each other, which in the VAE happens when the encoder matches the true posterior.</a:t>
            </a:r>
          </a:p>
          <a:p>
            <a:endParaRPr lang="en-US" dirty="0"/>
          </a:p>
        </p:txBody>
      </p:sp>
      <p:sp>
        <p:nvSpPr>
          <p:cNvPr id="4" name="Slide Number Placeholder 3">
            <a:extLst>
              <a:ext uri="{FF2B5EF4-FFF2-40B4-BE49-F238E27FC236}">
                <a16:creationId xmlns:a16="http://schemas.microsoft.com/office/drawing/2014/main" id="{28652EDD-85BB-DD5D-CC28-827FDCB9C753}"/>
              </a:ext>
            </a:extLst>
          </p:cNvPr>
          <p:cNvSpPr>
            <a:spLocks noGrp="1"/>
          </p:cNvSpPr>
          <p:nvPr>
            <p:ph type="sldNum" sz="quarter" idx="5"/>
          </p:nvPr>
        </p:nvSpPr>
        <p:spPr/>
        <p:txBody>
          <a:bodyPr/>
          <a:lstStyle/>
          <a:p>
            <a:fld id="{6689FF24-6915-1241-9250-7A580F9B9F41}" type="slidenum">
              <a:rPr lang="en-US" smtClean="0"/>
              <a:t>57</a:t>
            </a:fld>
            <a:endParaRPr lang="en-US"/>
          </a:p>
        </p:txBody>
      </p:sp>
    </p:spTree>
    <p:extLst>
      <p:ext uri="{BB962C8B-B14F-4D97-AF65-F5344CB8AC3E}">
        <p14:creationId xmlns:p14="http://schemas.microsoft.com/office/powerpoint/2010/main" val="23623105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 is 0.5 or 5 with equal probability. The average of the logs (blue, 0.46) is the midpoint of the chord, below the curve. The log of the average (red, log 2.75 = 1.01) is on the curve. The 0.55-nat gap is the price of moving the log inside the average; it shrinks when the values being averaged are close to each other, which in the VAE happens when the encoder matches the true posterior.</a:t>
            </a:r>
          </a:p>
          <a:p>
            <a:endParaRPr lang="en-US" dirty="0"/>
          </a:p>
        </p:txBody>
      </p:sp>
      <p:sp>
        <p:nvSpPr>
          <p:cNvPr id="4" name="Slide Number Placeholder 3"/>
          <p:cNvSpPr>
            <a:spLocks noGrp="1"/>
          </p:cNvSpPr>
          <p:nvPr>
            <p:ph type="sldNum" sz="quarter" idx="5"/>
          </p:nvPr>
        </p:nvSpPr>
        <p:spPr/>
        <p:txBody>
          <a:bodyPr/>
          <a:lstStyle/>
          <a:p>
            <a:fld id="{6689FF24-6915-1241-9250-7A580F9B9F41}" type="slidenum">
              <a:rPr lang="en-US" smtClean="0"/>
              <a:t>58</a:t>
            </a:fld>
            <a:endParaRPr lang="en-US"/>
          </a:p>
        </p:txBody>
      </p:sp>
    </p:spTree>
    <p:extLst>
      <p:ext uri="{BB962C8B-B14F-4D97-AF65-F5344CB8AC3E}">
        <p14:creationId xmlns:p14="http://schemas.microsoft.com/office/powerpoint/2010/main" val="23740446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77D5B-E886-4D34-F0F6-C82748D940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16AE5F-8614-CE92-8DAE-CCB3AF4C1B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3236B3-6691-2951-ED6C-09F994057E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 is 0.5 or 5 with equal probability. The average of the logs (blue, 0.46) is the midpoint of the chord, below the curve. The log of the average (red, log 2.75 = 1.01) is on the curve. The 0.55-nat gap is the price of moving the log inside the average; it shrinks when the values being averaged are close to each other, which in the VAE happens when the encoder matches the true posterior.</a:t>
            </a:r>
          </a:p>
          <a:p>
            <a:endParaRPr lang="en-US" dirty="0"/>
          </a:p>
        </p:txBody>
      </p:sp>
      <p:sp>
        <p:nvSpPr>
          <p:cNvPr id="4" name="Slide Number Placeholder 3">
            <a:extLst>
              <a:ext uri="{FF2B5EF4-FFF2-40B4-BE49-F238E27FC236}">
                <a16:creationId xmlns:a16="http://schemas.microsoft.com/office/drawing/2014/main" id="{1BF76783-A680-CF07-E443-FFC4EAC465A1}"/>
              </a:ext>
            </a:extLst>
          </p:cNvPr>
          <p:cNvSpPr>
            <a:spLocks noGrp="1"/>
          </p:cNvSpPr>
          <p:nvPr>
            <p:ph type="sldNum" sz="quarter" idx="5"/>
          </p:nvPr>
        </p:nvSpPr>
        <p:spPr/>
        <p:txBody>
          <a:bodyPr/>
          <a:lstStyle/>
          <a:p>
            <a:fld id="{6689FF24-6915-1241-9250-7A580F9B9F41}" type="slidenum">
              <a:rPr lang="en-US" smtClean="0"/>
              <a:t>59</a:t>
            </a:fld>
            <a:endParaRPr lang="en-US"/>
          </a:p>
        </p:txBody>
      </p:sp>
    </p:spTree>
    <p:extLst>
      <p:ext uri="{BB962C8B-B14F-4D97-AF65-F5344CB8AC3E}">
        <p14:creationId xmlns:p14="http://schemas.microsoft.com/office/powerpoint/2010/main" val="1655836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6AFD2-4EE3-58E3-9784-12E1740C679F}"/>
              </a:ext>
            </a:extLst>
          </p:cNvPr>
          <p:cNvSpPr>
            <a:spLocks noGrp="1"/>
          </p:cNvSpPr>
          <p:nvPr>
            <p:ph type="ctrTitle"/>
          </p:nvPr>
        </p:nvSpPr>
        <p:spPr>
          <a:xfrm>
            <a:off x="1524000" y="1122363"/>
            <a:ext cx="9144000" cy="2387600"/>
          </a:xfrm>
        </p:spPr>
        <p:txBody>
          <a:bodyPr anchor="b"/>
          <a:lstStyle>
            <a:lvl1pPr algn="ctr">
              <a:defRPr sz="6000">
                <a:latin typeface="Aptos Slab Black" panose="020B00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A94F3F87-1D93-9C92-8894-4FFEE028F3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715FEA-B4AD-5F07-A459-6241944BDFB1}"/>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5" name="Footer Placeholder 4">
            <a:extLst>
              <a:ext uri="{FF2B5EF4-FFF2-40B4-BE49-F238E27FC236}">
                <a16:creationId xmlns:a16="http://schemas.microsoft.com/office/drawing/2014/main" id="{F87EE119-EE97-7F1F-5A0F-150CD1A737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4FE596-C33C-6EEF-4D02-5E09088A2A33}"/>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3796835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96EAF-7F32-3E16-7D75-1298ECEB24AD}"/>
              </a:ext>
            </a:extLst>
          </p:cNvPr>
          <p:cNvSpPr>
            <a:spLocks noGrp="1"/>
          </p:cNvSpPr>
          <p:nvPr>
            <p:ph type="title"/>
          </p:nvPr>
        </p:nvSpPr>
        <p:spPr/>
        <p:txBody>
          <a:bodyPr/>
          <a:lstStyle>
            <a:lvl1pPr>
              <a:defRPr>
                <a:latin typeface="Aptos Slab Black" panose="020B00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274E69A8-DC56-64B8-C12C-035DD7627FF2}"/>
              </a:ext>
            </a:extLst>
          </p:cNvPr>
          <p:cNvSpPr>
            <a:spLocks noGrp="1"/>
          </p:cNvSpPr>
          <p:nvPr>
            <p:ph idx="1"/>
          </p:nvPr>
        </p:nvSpPr>
        <p:spPr/>
        <p:txBody>
          <a:bodyPr/>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44787DC-5F2D-C947-ADA4-01B0A7735876}"/>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5" name="Footer Placeholder 4">
            <a:extLst>
              <a:ext uri="{FF2B5EF4-FFF2-40B4-BE49-F238E27FC236}">
                <a16:creationId xmlns:a16="http://schemas.microsoft.com/office/drawing/2014/main" id="{65881752-0B36-4C0E-3903-5BF27130E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542151-1CB2-4872-F5F9-CEFB87B3C5F6}"/>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1077618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42D8C-B3F6-DB54-DB87-45ED3ABEDE29}"/>
              </a:ext>
            </a:extLst>
          </p:cNvPr>
          <p:cNvSpPr>
            <a:spLocks noGrp="1"/>
          </p:cNvSpPr>
          <p:nvPr>
            <p:ph type="title"/>
          </p:nvPr>
        </p:nvSpPr>
        <p:spPr>
          <a:xfrm>
            <a:off x="831850" y="1709738"/>
            <a:ext cx="10515600" cy="2852737"/>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48F1577B-AD0D-5E39-68A7-59A813A542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D158217-0812-6AA2-4632-3DC72126FF1E}"/>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5" name="Footer Placeholder 4">
            <a:extLst>
              <a:ext uri="{FF2B5EF4-FFF2-40B4-BE49-F238E27FC236}">
                <a16:creationId xmlns:a16="http://schemas.microsoft.com/office/drawing/2014/main" id="{24A7A768-3454-3DE4-4793-5579F8685C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0F9D32-5AC4-C9A8-79E2-7275EE9B1CC2}"/>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67806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86249-9C53-0C10-3EC9-4A7FA4DC2A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E7482D-F27D-91E9-4661-A3DFF40D30F5}"/>
              </a:ext>
            </a:extLst>
          </p:cNvPr>
          <p:cNvSpPr>
            <a:spLocks noGrp="1"/>
          </p:cNvSpPr>
          <p:nvPr>
            <p:ph sz="half" idx="1"/>
          </p:nvPr>
        </p:nvSpPr>
        <p:spPr>
          <a:xfrm>
            <a:off x="838200" y="1825625"/>
            <a:ext cx="5181600" cy="4351338"/>
          </a:xfrm>
        </p:spPr>
        <p:txBody>
          <a:bodyPr/>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102730-2970-7CDC-A974-3037A44E093D}"/>
              </a:ext>
            </a:extLst>
          </p:cNvPr>
          <p:cNvSpPr>
            <a:spLocks noGrp="1"/>
          </p:cNvSpPr>
          <p:nvPr>
            <p:ph sz="half" idx="2"/>
          </p:nvPr>
        </p:nvSpPr>
        <p:spPr>
          <a:xfrm>
            <a:off x="6172200" y="1825625"/>
            <a:ext cx="5181600" cy="4351338"/>
          </a:xfrm>
        </p:spPr>
        <p:txBody>
          <a:bodyPr/>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35E33A10-0F9B-EEB7-0213-AF52C581B4B0}"/>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6" name="Footer Placeholder 5">
            <a:extLst>
              <a:ext uri="{FF2B5EF4-FFF2-40B4-BE49-F238E27FC236}">
                <a16:creationId xmlns:a16="http://schemas.microsoft.com/office/drawing/2014/main" id="{64A309F8-7EB5-95B2-2F2E-C576162356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4A3FDC-293D-A408-288A-D5701D2CA03D}"/>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3226854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E977B-7C98-8052-F7D5-386A32CC5B2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4FF051B-841E-2B1B-667F-CD76E2B6E1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03869175-4A11-9066-E337-690B55694DD4}"/>
              </a:ext>
            </a:extLst>
          </p:cNvPr>
          <p:cNvSpPr>
            <a:spLocks noGrp="1"/>
          </p:cNvSpPr>
          <p:nvPr>
            <p:ph sz="half" idx="2"/>
          </p:nvPr>
        </p:nvSpPr>
        <p:spPr>
          <a:xfrm>
            <a:off x="839788" y="2505075"/>
            <a:ext cx="5157787" cy="3684588"/>
          </a:xfrm>
        </p:spPr>
        <p:txBody>
          <a:bodyPr/>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0E67C4F-B67B-49C3-EF0E-361A30778E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8A67694-B1B2-104D-20E0-9CE94BD948ED}"/>
              </a:ext>
            </a:extLst>
          </p:cNvPr>
          <p:cNvSpPr>
            <a:spLocks noGrp="1"/>
          </p:cNvSpPr>
          <p:nvPr>
            <p:ph sz="quarter" idx="4"/>
          </p:nvPr>
        </p:nvSpPr>
        <p:spPr>
          <a:xfrm>
            <a:off x="6172200" y="2505075"/>
            <a:ext cx="5183188" cy="3684588"/>
          </a:xfrm>
        </p:spPr>
        <p:txBody>
          <a:bodyPr/>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B6838A0-37D3-2137-C61A-BBEBD8916637}"/>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8" name="Footer Placeholder 7">
            <a:extLst>
              <a:ext uri="{FF2B5EF4-FFF2-40B4-BE49-F238E27FC236}">
                <a16:creationId xmlns:a16="http://schemas.microsoft.com/office/drawing/2014/main" id="{CF374E5F-CCA3-9439-BEBC-4B3225035C7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0E3403-D5C6-3E49-E3DB-A5ADABE0C2AB}"/>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957453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07638-EA05-7F48-1C80-45A894039FD8}"/>
              </a:ext>
            </a:extLst>
          </p:cNvPr>
          <p:cNvSpPr>
            <a:spLocks noGrp="1"/>
          </p:cNvSpPr>
          <p:nvPr>
            <p:ph type="title"/>
          </p:nvPr>
        </p:nvSpPr>
        <p:spPr/>
        <p:txBody>
          <a:bodyPr/>
          <a:lstStyle>
            <a:lvl1pPr>
              <a:defRPr b="1"/>
            </a:lvl1pPr>
          </a:lstStyle>
          <a:p>
            <a:r>
              <a:rPr lang="en-US" dirty="0"/>
              <a:t>Click to edit Master title style</a:t>
            </a:r>
          </a:p>
        </p:txBody>
      </p:sp>
      <p:sp>
        <p:nvSpPr>
          <p:cNvPr id="3" name="Date Placeholder 2">
            <a:extLst>
              <a:ext uri="{FF2B5EF4-FFF2-40B4-BE49-F238E27FC236}">
                <a16:creationId xmlns:a16="http://schemas.microsoft.com/office/drawing/2014/main" id="{E0652CEC-3106-62A8-F957-505615BDD24D}"/>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4" name="Footer Placeholder 3">
            <a:extLst>
              <a:ext uri="{FF2B5EF4-FFF2-40B4-BE49-F238E27FC236}">
                <a16:creationId xmlns:a16="http://schemas.microsoft.com/office/drawing/2014/main" id="{2CB5A98D-8AE1-5C69-9405-9FD2629F8C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FDB3AE5-638B-757D-6D8B-4B6BAD9518DC}"/>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4135235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E95D97-31E8-C470-EC96-12CAB05CC218}"/>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3" name="Footer Placeholder 2">
            <a:extLst>
              <a:ext uri="{FF2B5EF4-FFF2-40B4-BE49-F238E27FC236}">
                <a16:creationId xmlns:a16="http://schemas.microsoft.com/office/drawing/2014/main" id="{EF2434FC-C35B-2F2F-21C1-A867444E1B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F41EC5-C240-5D7F-F86B-CEF6FE852804}"/>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2058353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9545-AA62-B5E7-43F4-4BA2E3B9EE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D07350-939A-6581-38E4-02B89DF71E12}"/>
              </a:ext>
            </a:extLst>
          </p:cNvPr>
          <p:cNvSpPr>
            <a:spLocks noGrp="1"/>
          </p:cNvSpPr>
          <p:nvPr>
            <p:ph idx="1"/>
          </p:nvPr>
        </p:nvSpPr>
        <p:spPr>
          <a:xfrm>
            <a:off x="5183188" y="987425"/>
            <a:ext cx="6172200" cy="4873625"/>
          </a:xfrm>
        </p:spPr>
        <p:txBody>
          <a:bodyPr/>
          <a:lstStyle>
            <a:lvl1pPr>
              <a:defRPr sz="3200">
                <a:latin typeface="Google Sans" pitchFamily="2" charset="0"/>
                <a:ea typeface="Google Sans" pitchFamily="2" charset="0"/>
                <a:cs typeface="Google Sans" pitchFamily="2" charset="0"/>
              </a:defRPr>
            </a:lvl1pPr>
            <a:lvl2pPr>
              <a:defRPr sz="2800">
                <a:latin typeface="Google Sans" pitchFamily="2" charset="0"/>
                <a:ea typeface="Google Sans" pitchFamily="2" charset="0"/>
                <a:cs typeface="Google Sans" pitchFamily="2" charset="0"/>
              </a:defRPr>
            </a:lvl2pPr>
            <a:lvl3pPr>
              <a:defRPr sz="2400">
                <a:latin typeface="Google Sans" pitchFamily="2" charset="0"/>
                <a:ea typeface="Google Sans" pitchFamily="2" charset="0"/>
                <a:cs typeface="Google Sans" pitchFamily="2" charset="0"/>
              </a:defRPr>
            </a:lvl3pPr>
            <a:lvl4pPr>
              <a:defRPr sz="2000">
                <a:latin typeface="Google Sans" pitchFamily="2" charset="0"/>
                <a:ea typeface="Google Sans" pitchFamily="2" charset="0"/>
                <a:cs typeface="Google Sans" pitchFamily="2" charset="0"/>
              </a:defRPr>
            </a:lvl4pPr>
            <a:lvl5pPr>
              <a:defRPr sz="2000">
                <a:latin typeface="Google Sans" pitchFamily="2" charset="0"/>
                <a:ea typeface="Google Sans" pitchFamily="2" charset="0"/>
                <a:cs typeface="Google Sans" pitchFamily="2"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0318038-63B5-158D-EE7F-CB556A8684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2056E0-E82D-C61E-24AC-AF0062A1963A}"/>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6" name="Footer Placeholder 5">
            <a:extLst>
              <a:ext uri="{FF2B5EF4-FFF2-40B4-BE49-F238E27FC236}">
                <a16:creationId xmlns:a16="http://schemas.microsoft.com/office/drawing/2014/main" id="{F3019093-8192-6581-12BE-DF9970F4A2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11CF17-6EE7-E2BA-7C26-7635B586D372}"/>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594386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8687-0514-01C8-337D-05DFF0F09B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739577-FA51-CB63-45B4-01701E0221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54F985-9C74-3D3B-F745-EFEB0ACAD6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C0F133-988E-CF39-C6C9-DCDF3BCDA9EC}"/>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6" name="Footer Placeholder 5">
            <a:extLst>
              <a:ext uri="{FF2B5EF4-FFF2-40B4-BE49-F238E27FC236}">
                <a16:creationId xmlns:a16="http://schemas.microsoft.com/office/drawing/2014/main" id="{075EC8E9-A4CC-8EFA-F2B7-7B02AB47EE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85E3CA-3C74-7308-504C-401C15103486}"/>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4083681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04BB1-4299-07F0-3351-0878DE634C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905EFE-70EB-3404-3FDF-CBE2F0830195}"/>
              </a:ext>
            </a:extLst>
          </p:cNvPr>
          <p:cNvSpPr>
            <a:spLocks noGrp="1"/>
          </p:cNvSpPr>
          <p:nvPr>
            <p:ph type="body" orient="vert" idx="1"/>
          </p:nvPr>
        </p:nvSpPr>
        <p:spPr/>
        <p:txBody>
          <a:bodyPr vert="eaVert"/>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20E6DFA-EDFB-C7A4-1051-5B351259FCD2}"/>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5" name="Footer Placeholder 4">
            <a:extLst>
              <a:ext uri="{FF2B5EF4-FFF2-40B4-BE49-F238E27FC236}">
                <a16:creationId xmlns:a16="http://schemas.microsoft.com/office/drawing/2014/main" id="{8956F48D-BCA0-5C18-A254-DAFF518D39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E191E3-94A5-6EA9-0648-959B8B246EC5}"/>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282540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DF61E7-0914-4A14-B44E-F089D97925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8B8EBC-4F49-03EB-AE84-40E15E97CA9F}"/>
              </a:ext>
            </a:extLst>
          </p:cNvPr>
          <p:cNvSpPr>
            <a:spLocks noGrp="1"/>
          </p:cNvSpPr>
          <p:nvPr>
            <p:ph type="body" orient="vert" idx="1"/>
          </p:nvPr>
        </p:nvSpPr>
        <p:spPr>
          <a:xfrm>
            <a:off x="838200" y="365125"/>
            <a:ext cx="7734300" cy="5811838"/>
          </a:xfrm>
        </p:spPr>
        <p:txBody>
          <a:bodyPr vert="eaVert"/>
          <a:lstStyle>
            <a:lvl1pPr>
              <a:defRPr>
                <a:latin typeface="Google Sans" pitchFamily="2" charset="0"/>
                <a:ea typeface="Google Sans" pitchFamily="2" charset="0"/>
                <a:cs typeface="Google Sans" pitchFamily="2" charset="0"/>
              </a:defRPr>
            </a:lvl1pPr>
            <a:lvl2pPr>
              <a:defRPr>
                <a:latin typeface="Google Sans" pitchFamily="2" charset="0"/>
                <a:ea typeface="Google Sans" pitchFamily="2" charset="0"/>
                <a:cs typeface="Google Sans" pitchFamily="2" charset="0"/>
              </a:defRPr>
            </a:lvl2pPr>
            <a:lvl3pPr>
              <a:defRPr>
                <a:latin typeface="Google Sans" pitchFamily="2" charset="0"/>
                <a:ea typeface="Google Sans" pitchFamily="2" charset="0"/>
                <a:cs typeface="Google Sans" pitchFamily="2" charset="0"/>
              </a:defRPr>
            </a:lvl3pPr>
            <a:lvl4pPr>
              <a:defRPr>
                <a:latin typeface="Google Sans" pitchFamily="2" charset="0"/>
                <a:ea typeface="Google Sans" pitchFamily="2" charset="0"/>
                <a:cs typeface="Google Sans" pitchFamily="2" charset="0"/>
              </a:defRPr>
            </a:lvl4pPr>
            <a:lvl5pPr>
              <a:defRPr>
                <a:latin typeface="Google Sans" pitchFamily="2" charset="0"/>
                <a:ea typeface="Google Sans" pitchFamily="2" charset="0"/>
                <a:cs typeface="Google Sans"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4A332C8-6803-8B03-B1C8-1AA509F4F557}"/>
              </a:ext>
            </a:extLst>
          </p:cNvPr>
          <p:cNvSpPr>
            <a:spLocks noGrp="1"/>
          </p:cNvSpPr>
          <p:nvPr>
            <p:ph type="dt" sz="half" idx="10"/>
          </p:nvPr>
        </p:nvSpPr>
        <p:spPr/>
        <p:txBody>
          <a:bodyPr/>
          <a:lstStyle/>
          <a:p>
            <a:fld id="{C3D6A224-2459-4485-8A3E-3B1B42FEADA0}" type="datetimeFigureOut">
              <a:rPr lang="en-US" smtClean="0"/>
              <a:t>10/26/26</a:t>
            </a:fld>
            <a:endParaRPr lang="en-US"/>
          </a:p>
        </p:txBody>
      </p:sp>
      <p:sp>
        <p:nvSpPr>
          <p:cNvPr id="5" name="Footer Placeholder 4">
            <a:extLst>
              <a:ext uri="{FF2B5EF4-FFF2-40B4-BE49-F238E27FC236}">
                <a16:creationId xmlns:a16="http://schemas.microsoft.com/office/drawing/2014/main" id="{5CA8A9FE-9653-5011-2F03-592659AE05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FB4F72-B75F-0318-3D3F-12C8C2415A78}"/>
              </a:ext>
            </a:extLst>
          </p:cNvPr>
          <p:cNvSpPr>
            <a:spLocks noGrp="1"/>
          </p:cNvSpPr>
          <p:nvPr>
            <p:ph type="sldNum" sz="quarter" idx="12"/>
          </p:nvPr>
        </p:nvSpPr>
        <p:spPr/>
        <p:txBody>
          <a:bodyPr/>
          <a:lstStyle/>
          <a:p>
            <a:fld id="{F420F4CF-8F82-4C16-BB35-FD9B3FEE2334}" type="slidenum">
              <a:rPr lang="en-US" smtClean="0"/>
              <a:t>‹#›</a:t>
            </a:fld>
            <a:endParaRPr lang="en-US"/>
          </a:p>
        </p:txBody>
      </p:sp>
    </p:spTree>
    <p:extLst>
      <p:ext uri="{BB962C8B-B14F-4D97-AF65-F5344CB8AC3E}">
        <p14:creationId xmlns:p14="http://schemas.microsoft.com/office/powerpoint/2010/main" val="1637889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A870065-E1EB-FD3C-526E-7A6BB1F39A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36B9524-3237-CA75-92C9-E0289B7A8D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39503C-9E1B-A9DB-39AD-05E4A2264C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3D6A224-2459-4485-8A3E-3B1B42FEADA0}" type="datetimeFigureOut">
              <a:rPr lang="en-US" smtClean="0"/>
              <a:t>10/26/26</a:t>
            </a:fld>
            <a:endParaRPr lang="en-US"/>
          </a:p>
        </p:txBody>
      </p:sp>
      <p:sp>
        <p:nvSpPr>
          <p:cNvPr id="5" name="Footer Placeholder 4">
            <a:extLst>
              <a:ext uri="{FF2B5EF4-FFF2-40B4-BE49-F238E27FC236}">
                <a16:creationId xmlns:a16="http://schemas.microsoft.com/office/drawing/2014/main" id="{32C0F1F9-FCD5-5A2A-1D70-D6562574BC5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B39A5F8-BDD1-FDEC-A22A-C1E6E914BE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420F4CF-8F82-4C16-BB35-FD9B3FEE2334}" type="slidenum">
              <a:rPr lang="en-US" smtClean="0"/>
              <a:t>‹#›</a:t>
            </a:fld>
            <a:endParaRPr lang="en-US"/>
          </a:p>
        </p:txBody>
      </p:sp>
    </p:spTree>
    <p:extLst>
      <p:ext uri="{BB962C8B-B14F-4D97-AF65-F5344CB8AC3E}">
        <p14:creationId xmlns:p14="http://schemas.microsoft.com/office/powerpoint/2010/main" val="25241100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kern="1200">
          <a:solidFill>
            <a:schemeClr val="tx1"/>
          </a:solidFill>
          <a:latin typeface="Aptos Slab"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60.pn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310.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320.png"/></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360.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tags" Target="../tags/tag6.xml"/><Relationship Id="rId7" Type="http://schemas.openxmlformats.org/officeDocument/2006/relationships/notesSlide" Target="../notesSlides/notesSlide7.xml"/><Relationship Id="rId12" Type="http://schemas.openxmlformats.org/officeDocument/2006/relationships/image" Target="../media/image50.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slideLayout" Target="../slideLayouts/slideLayout2.xml"/><Relationship Id="rId11" Type="http://schemas.openxmlformats.org/officeDocument/2006/relationships/image" Target="../media/image49.png"/><Relationship Id="rId5" Type="http://schemas.openxmlformats.org/officeDocument/2006/relationships/tags" Target="../tags/tag8.xml"/><Relationship Id="rId15" Type="http://schemas.openxmlformats.org/officeDocument/2006/relationships/image" Target="../media/image52.png"/><Relationship Id="rId10" Type="http://schemas.openxmlformats.org/officeDocument/2006/relationships/image" Target="../media/image48.png"/><Relationship Id="rId4" Type="http://schemas.openxmlformats.org/officeDocument/2006/relationships/tags" Target="../tags/tag7.xml"/><Relationship Id="rId9" Type="http://schemas.openxmlformats.org/officeDocument/2006/relationships/image" Target="../media/image47.png"/><Relationship Id="rId14" Type="http://schemas.openxmlformats.org/officeDocument/2006/relationships/image" Target="../media/image43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490.png"/><Relationship Id="rId3" Type="http://schemas.openxmlformats.org/officeDocument/2006/relationships/tags" Target="../tags/tag12.xml"/><Relationship Id="rId7" Type="http://schemas.openxmlformats.org/officeDocument/2006/relationships/slideLayout" Target="../slideLayouts/slideLayout2.xml"/><Relationship Id="rId12" Type="http://schemas.openxmlformats.org/officeDocument/2006/relationships/image" Target="../media/image59.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image" Target="../media/image58.png"/><Relationship Id="rId5" Type="http://schemas.openxmlformats.org/officeDocument/2006/relationships/tags" Target="../tags/tag14.xml"/><Relationship Id="rId15" Type="http://schemas.openxmlformats.org/officeDocument/2006/relationships/image" Target="../media/image61.png"/><Relationship Id="rId10" Type="http://schemas.openxmlformats.org/officeDocument/2006/relationships/image" Target="../media/image57.png"/><Relationship Id="rId4" Type="http://schemas.openxmlformats.org/officeDocument/2006/relationships/tags" Target="../tags/tag13.xml"/><Relationship Id="rId9" Type="http://schemas.openxmlformats.org/officeDocument/2006/relationships/image" Target="../media/image56.png"/><Relationship Id="rId14" Type="http://schemas.openxmlformats.org/officeDocument/2006/relationships/image" Target="../media/image60.png"/></Relationships>
</file>

<file path=ppt/slides/_rels/slide36.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tags" Target="../tags/tag18.xml"/><Relationship Id="rId7" Type="http://schemas.openxmlformats.org/officeDocument/2006/relationships/image" Target="../media/image62.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540.png"/><Relationship Id="rId11" Type="http://schemas.openxmlformats.org/officeDocument/2006/relationships/image" Target="../media/image66.png"/><Relationship Id="rId5" Type="http://schemas.openxmlformats.org/officeDocument/2006/relationships/notesSlide" Target="../notesSlides/notesSlide9.xml"/><Relationship Id="rId10" Type="http://schemas.openxmlformats.org/officeDocument/2006/relationships/image" Target="../media/image65.png"/><Relationship Id="rId4" Type="http://schemas.openxmlformats.org/officeDocument/2006/relationships/slideLayout" Target="../slideLayouts/slideLayout2.xml"/><Relationship Id="rId9" Type="http://schemas.openxmlformats.org/officeDocument/2006/relationships/image" Target="../media/image64.png"/></Relationships>
</file>

<file path=ppt/slides/_rels/slide3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tags" Target="../tags/tag21.xml"/><Relationship Id="rId7" Type="http://schemas.openxmlformats.org/officeDocument/2006/relationships/image" Target="../media/image63.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62.png"/><Relationship Id="rId5" Type="http://schemas.openxmlformats.org/officeDocument/2006/relationships/image" Target="../media/image540.png"/><Relationship Id="rId10" Type="http://schemas.openxmlformats.org/officeDocument/2006/relationships/image" Target="../media/image66.png"/><Relationship Id="rId4" Type="http://schemas.openxmlformats.org/officeDocument/2006/relationships/slideLayout" Target="../slideLayouts/slideLayout2.xml"/><Relationship Id="rId9" Type="http://schemas.openxmlformats.org/officeDocument/2006/relationships/image" Target="../media/image65.png"/></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20.png"/><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690.png"/><Relationship Id="rId5" Type="http://schemas.openxmlformats.org/officeDocument/2006/relationships/image" Target="../media/image640.png"/><Relationship Id="rId4" Type="http://schemas.openxmlformats.org/officeDocument/2006/relationships/image" Target="../media/image69.png"/></Relationships>
</file>

<file path=ppt/slides/_rels/slide41.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slideLayout" Target="../slideLayouts/slideLayout2.xml"/><Relationship Id="rId7" Type="http://schemas.openxmlformats.org/officeDocument/2006/relationships/image" Target="../media/image73.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notesSlide" Target="../notesSlides/notesSlide12.xml"/><Relationship Id="rId9" Type="http://schemas.openxmlformats.org/officeDocument/2006/relationships/image" Target="../media/image75.png"/></Relationships>
</file>

<file path=ppt/slides/_rels/slide4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43.xml.rels><?xml version="1.0" encoding="UTF-8" standalone="yes"?>
<Relationships xmlns="http://schemas.openxmlformats.org/package/2006/relationships"><Relationship Id="rId8" Type="http://schemas.openxmlformats.org/officeDocument/2006/relationships/image" Target="../media/image78.png"/><Relationship Id="rId7" Type="http://schemas.openxmlformats.org/officeDocument/2006/relationships/image" Target="../media/image67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70.png"/><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790.png"/><Relationship Id="rId4" Type="http://schemas.openxmlformats.org/officeDocument/2006/relationships/image" Target="../media/image79.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10.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670.png"/></Relationships>
</file>

<file path=ppt/slides/_rels/slide46.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tags" Target="../tags/tag30.xml"/><Relationship Id="rId7" Type="http://schemas.openxmlformats.org/officeDocument/2006/relationships/image" Target="../media/image670.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5.xml"/><Relationship Id="rId11" Type="http://schemas.openxmlformats.org/officeDocument/2006/relationships/image" Target="../media/image82.png"/><Relationship Id="rId5" Type="http://schemas.openxmlformats.org/officeDocument/2006/relationships/slideLayout" Target="../slideLayouts/slideLayout2.xml"/><Relationship Id="rId10" Type="http://schemas.openxmlformats.org/officeDocument/2006/relationships/image" Target="../media/image81.png"/><Relationship Id="rId4" Type="http://schemas.openxmlformats.org/officeDocument/2006/relationships/tags" Target="../tags/tag31.xml"/><Relationship Id="rId9" Type="http://schemas.openxmlformats.org/officeDocument/2006/relationships/image" Target="../media/image80.png"/></Relationships>
</file>

<file path=ppt/slides/_rels/slide47.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tags" Target="../tags/tag34.xml"/><Relationship Id="rId7" Type="http://schemas.openxmlformats.org/officeDocument/2006/relationships/image" Target="../media/image760.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74.png"/><Relationship Id="rId5" Type="http://schemas.openxmlformats.org/officeDocument/2006/relationships/notesSlide" Target="../notesSlides/notesSlide16.xml"/><Relationship Id="rId10" Type="http://schemas.openxmlformats.org/officeDocument/2006/relationships/image" Target="../media/image86.png"/><Relationship Id="rId4" Type="http://schemas.openxmlformats.org/officeDocument/2006/relationships/slideLayout" Target="../slideLayouts/slideLayout2.xml"/><Relationship Id="rId9" Type="http://schemas.openxmlformats.org/officeDocument/2006/relationships/image" Target="../media/image85.png"/></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91.png"/><Relationship Id="rId5" Type="http://schemas.openxmlformats.org/officeDocument/2006/relationships/image" Target="../media/image880.png"/><Relationship Id="rId4" Type="http://schemas.openxmlformats.org/officeDocument/2006/relationships/image" Target="../media/image90.png"/></Relationships>
</file>

<file path=ppt/slides/_rels/slide5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53.xml.rels><?xml version="1.0" encoding="UTF-8" standalone="yes"?>
<Relationships xmlns="http://schemas.openxmlformats.org/package/2006/relationships"><Relationship Id="rId2" Type="http://schemas.openxmlformats.org/officeDocument/2006/relationships/image" Target="../media/image92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30.png"/><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94.png"/><Relationship Id="rId4" Type="http://schemas.openxmlformats.org/officeDocument/2006/relationships/image" Target="../media/image93.png"/></Relationships>
</file>

<file path=ppt/slides/_rels/slide5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930.png"/><Relationship Id="rId4" Type="http://schemas.openxmlformats.org/officeDocument/2006/relationships/image" Target="../media/image95.png"/></Relationships>
</file>

<file path=ppt/slides/_rels/slide5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image" Target="../media/image930.png"/><Relationship Id="rId5" Type="http://schemas.openxmlformats.org/officeDocument/2006/relationships/image" Target="../media/image97.png"/><Relationship Id="rId4" Type="http://schemas.openxmlformats.org/officeDocument/2006/relationships/image" Target="../media/image96.png"/></Relationships>
</file>

<file path=ppt/slides/_rels/slide57.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04.png"/><Relationship Id="rId3" Type="http://schemas.openxmlformats.org/officeDocument/2006/relationships/tags" Target="../tags/tag42.xml"/><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notesSlide" Target="../notesSlides/notesSlide19.xml"/><Relationship Id="rId11" Type="http://schemas.openxmlformats.org/officeDocument/2006/relationships/image" Target="../media/image102.png"/><Relationship Id="rId5" Type="http://schemas.openxmlformats.org/officeDocument/2006/relationships/slideLayout" Target="../slideLayouts/slideLayout2.xml"/><Relationship Id="rId10" Type="http://schemas.openxmlformats.org/officeDocument/2006/relationships/image" Target="../media/image101.png"/><Relationship Id="rId4" Type="http://schemas.openxmlformats.org/officeDocument/2006/relationships/tags" Target="../tags/tag43.xml"/><Relationship Id="rId9" Type="http://schemas.openxmlformats.org/officeDocument/2006/relationships/image" Target="../media/image99.png"/></Relationships>
</file>

<file path=ppt/slides/_rels/slide58.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slideLayout" Target="../slideLayouts/slideLayout2.xml"/><Relationship Id="rId7" Type="http://schemas.openxmlformats.org/officeDocument/2006/relationships/image" Target="../media/image100.png"/><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98.png"/><Relationship Id="rId10" Type="http://schemas.openxmlformats.org/officeDocument/2006/relationships/image" Target="../media/image1040.png"/><Relationship Id="rId4" Type="http://schemas.openxmlformats.org/officeDocument/2006/relationships/notesSlide" Target="../notesSlides/notesSlide20.xml"/><Relationship Id="rId9" Type="http://schemas.openxmlformats.org/officeDocument/2006/relationships/image" Target="../media/image101.png"/></Relationships>
</file>

<file path=ppt/slides/_rels/slide59.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slideLayout" Target="../slideLayouts/slideLayout2.xml"/><Relationship Id="rId7" Type="http://schemas.openxmlformats.org/officeDocument/2006/relationships/image" Target="../media/image100.png"/><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98.png"/><Relationship Id="rId4" Type="http://schemas.openxmlformats.org/officeDocument/2006/relationships/notesSlide" Target="../notesSlides/notesSlide21.xml"/><Relationship Id="rId9" Type="http://schemas.openxmlformats.org/officeDocument/2006/relationships/image" Target="../media/image101.png"/></Relationships>
</file>

<file path=ppt/slides/_rels/slide60.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tags" Target="../tags/tag50.xml"/><Relationship Id="rId7" Type="http://schemas.openxmlformats.org/officeDocument/2006/relationships/image" Target="../media/image107.png"/><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106.pn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slideLayout" Target="../slideLayouts/slideLayout2.xml"/><Relationship Id="rId9" Type="http://schemas.openxmlformats.org/officeDocument/2006/relationships/image" Target="../media/image109.png"/></Relationships>
</file>

<file path=ppt/slides/_rels/slide6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slideLayout" Target="../slideLayouts/slideLayout2.xml"/><Relationship Id="rId1" Type="http://schemas.openxmlformats.org/officeDocument/2006/relationships/tags" Target="../tags/tag51.xml"/><Relationship Id="rId6" Type="http://schemas.openxmlformats.org/officeDocument/2006/relationships/image" Target="../media/image112.png"/><Relationship Id="rId5" Type="http://schemas.openxmlformats.org/officeDocument/2006/relationships/image" Target="../media/image110.png"/><Relationship Id="rId4" Type="http://schemas.openxmlformats.org/officeDocument/2006/relationships/image" Target="../media/image105.png"/></Relationships>
</file>

<file path=ppt/slides/_rels/slide6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slideLayout" Target="../slideLayouts/slideLayout2.xml"/><Relationship Id="rId1" Type="http://schemas.openxmlformats.org/officeDocument/2006/relationships/tags" Target="../tags/tag52.xml"/><Relationship Id="rId5" Type="http://schemas.openxmlformats.org/officeDocument/2006/relationships/image" Target="../media/image115.png"/><Relationship Id="rId4" Type="http://schemas.openxmlformats.org/officeDocument/2006/relationships/image" Target="../media/image114.png"/></Relationships>
</file>

<file path=ppt/slides/_rels/slide6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slideLayout" Target="../slideLayouts/slideLayout2.xml"/><Relationship Id="rId1" Type="http://schemas.openxmlformats.org/officeDocument/2006/relationships/tags" Target="../tags/tag53.xml"/></Relationships>
</file>

<file path=ppt/slides/_rels/slide6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slideLayout" Target="../slideLayouts/slideLayout2.xml"/><Relationship Id="rId1" Type="http://schemas.openxmlformats.org/officeDocument/2006/relationships/tags" Target="../tags/tag54.xml"/></Relationships>
</file>

<file path=ppt/slides/_rels/slide65.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slideLayout" Target="../slideLayouts/slideLayout2.xml"/><Relationship Id="rId1" Type="http://schemas.openxmlformats.org/officeDocument/2006/relationships/tags" Target="../tags/tag55.xml"/><Relationship Id="rId4" Type="http://schemas.openxmlformats.org/officeDocument/2006/relationships/image" Target="../media/image117.png"/></Relationships>
</file>

<file path=ppt/slides/_rels/slide6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slideLayout" Target="../slideLayouts/slideLayout2.xml"/><Relationship Id="rId1" Type="http://schemas.openxmlformats.org/officeDocument/2006/relationships/tags" Target="../tags/tag56.xml"/><Relationship Id="rId5" Type="http://schemas.openxmlformats.org/officeDocument/2006/relationships/image" Target="../media/image1190.png"/><Relationship Id="rId4" Type="http://schemas.openxmlformats.org/officeDocument/2006/relationships/image" Target="../media/image11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slideLayout" Target="../slideLayouts/slideLayout2.xml"/><Relationship Id="rId1" Type="http://schemas.openxmlformats.org/officeDocument/2006/relationships/tags" Target="../tags/tag57.xml"/></Relationships>
</file>

<file path=ppt/slides/_rels/slide6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slideLayout" Target="../slideLayouts/slideLayout2.xml"/><Relationship Id="rId1" Type="http://schemas.openxmlformats.org/officeDocument/2006/relationships/tags" Target="../tags/tag58.xml"/><Relationship Id="rId4" Type="http://schemas.openxmlformats.org/officeDocument/2006/relationships/image" Target="../media/image126.png"/></Relationships>
</file>

<file path=ppt/slides/_rels/slide7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slideLayout" Target="../slideLayouts/slideLayout2.xml"/><Relationship Id="rId1" Type="http://schemas.openxmlformats.org/officeDocument/2006/relationships/tags" Target="../tags/tag59.xml"/><Relationship Id="rId4" Type="http://schemas.openxmlformats.org/officeDocument/2006/relationships/image" Target="../media/image126.png"/></Relationships>
</file>

<file path=ppt/slides/_rels/slide71.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slideLayout" Target="../slideLayouts/slideLayout2.xml"/><Relationship Id="rId7" Type="http://schemas.openxmlformats.org/officeDocument/2006/relationships/image" Target="../media/image129.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122.png"/><Relationship Id="rId5" Type="http://schemas.openxmlformats.org/officeDocument/2006/relationships/image" Target="../media/image121.png"/><Relationship Id="rId10" Type="http://schemas.openxmlformats.org/officeDocument/2006/relationships/image" Target="../media/image126.png"/><Relationship Id="rId4" Type="http://schemas.openxmlformats.org/officeDocument/2006/relationships/image" Target="../media/image120.png"/><Relationship Id="rId9" Type="http://schemas.openxmlformats.org/officeDocument/2006/relationships/image" Target="../media/image131.png"/></Relationships>
</file>

<file path=ppt/slides/_rels/slide72.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slideLayout" Target="../slideLayouts/slideLayout2.xml"/><Relationship Id="rId7" Type="http://schemas.openxmlformats.org/officeDocument/2006/relationships/image" Target="../media/image130.png"/><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129.png"/><Relationship Id="rId5" Type="http://schemas.openxmlformats.org/officeDocument/2006/relationships/image" Target="../media/image121.png"/><Relationship Id="rId4" Type="http://schemas.openxmlformats.org/officeDocument/2006/relationships/image" Target="../media/image120.png"/><Relationship Id="rId9" Type="http://schemas.openxmlformats.org/officeDocument/2006/relationships/image" Target="../media/image126.png"/></Relationships>
</file>

<file path=ppt/slides/_rels/slide7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slideLayout" Target="../slideLayouts/slideLayout2.xml"/><Relationship Id="rId1" Type="http://schemas.openxmlformats.org/officeDocument/2006/relationships/tags" Target="../tags/tag64.xml"/><Relationship Id="rId5" Type="http://schemas.openxmlformats.org/officeDocument/2006/relationships/image" Target="../media/image134.png"/><Relationship Id="rId4" Type="http://schemas.openxmlformats.org/officeDocument/2006/relationships/image" Target="../media/image133.png"/></Relationships>
</file>

<file path=ppt/slides/_rels/slide7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slideLayout" Target="../slideLayouts/slideLayout2.xml"/><Relationship Id="rId1" Type="http://schemas.openxmlformats.org/officeDocument/2006/relationships/tags" Target="../tags/tag65.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75.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36.png"/><Relationship Id="rId2" Type="http://schemas.openxmlformats.org/officeDocument/2006/relationships/slideLayout" Target="../slideLayouts/slideLayout2.xml"/><Relationship Id="rId1" Type="http://schemas.openxmlformats.org/officeDocument/2006/relationships/tags" Target="../tags/tag66.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76.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37.png"/><Relationship Id="rId2" Type="http://schemas.openxmlformats.org/officeDocument/2006/relationships/slideLayout" Target="../slideLayouts/slideLayout2.xml"/><Relationship Id="rId1" Type="http://schemas.openxmlformats.org/officeDocument/2006/relationships/tags" Target="../tags/tag67.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3.png"/></Relationships>
</file>

<file path=ppt/slides/_rels/slide77.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23.png"/><Relationship Id="rId7" Type="http://schemas.openxmlformats.org/officeDocument/2006/relationships/image" Target="../media/image136.png"/><Relationship Id="rId2" Type="http://schemas.openxmlformats.org/officeDocument/2006/relationships/slideLayout" Target="../slideLayouts/slideLayout2.xml"/><Relationship Id="rId1" Type="http://schemas.openxmlformats.org/officeDocument/2006/relationships/tags" Target="../tags/tag68.xml"/><Relationship Id="rId6" Type="http://schemas.openxmlformats.org/officeDocument/2006/relationships/image" Target="../media/image135.png"/><Relationship Id="rId5" Type="http://schemas.openxmlformats.org/officeDocument/2006/relationships/image" Target="../media/image138.png"/><Relationship Id="rId4" Type="http://schemas.openxmlformats.org/officeDocument/2006/relationships/image" Target="../media/image133.png"/><Relationship Id="rId9" Type="http://schemas.openxmlformats.org/officeDocument/2006/relationships/image" Target="../media/image139.png"/></Relationships>
</file>

<file path=ppt/slides/_rels/slide7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24.png"/><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79.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tags" Target="../tags/tag71.xml"/><Relationship Id="rId7" Type="http://schemas.openxmlformats.org/officeDocument/2006/relationships/image" Target="../media/image128.pn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127.png"/><Relationship Id="rId11" Type="http://schemas.openxmlformats.org/officeDocument/2006/relationships/image" Target="../media/image148.png"/><Relationship Id="rId5" Type="http://schemas.openxmlformats.org/officeDocument/2006/relationships/slideLayout" Target="../slideLayouts/slideLayout2.xml"/><Relationship Id="rId10" Type="http://schemas.openxmlformats.org/officeDocument/2006/relationships/image" Target="../media/image142.png"/><Relationship Id="rId4" Type="http://schemas.openxmlformats.org/officeDocument/2006/relationships/tags" Target="../tags/tag72.xml"/><Relationship Id="rId9" Type="http://schemas.openxmlformats.org/officeDocument/2006/relationships/image" Target="../media/image1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FAB95-8201-1197-1FD0-21DA539FA37B}"/>
              </a:ext>
            </a:extLst>
          </p:cNvPr>
          <p:cNvSpPr>
            <a:spLocks noGrp="1"/>
          </p:cNvSpPr>
          <p:nvPr>
            <p:ph type="ctrTitle"/>
          </p:nvPr>
        </p:nvSpPr>
        <p:spPr/>
        <p:txBody>
          <a:bodyPr/>
          <a:lstStyle/>
          <a:p>
            <a:r>
              <a:rPr lang="en-US" dirty="0"/>
              <a:t>Variational </a:t>
            </a:r>
            <a:r>
              <a:rPr lang="en-US" dirty="0" err="1"/>
              <a:t>AutoEncoder</a:t>
            </a:r>
            <a:endParaRPr lang="en-US" dirty="0"/>
          </a:p>
        </p:txBody>
      </p:sp>
      <p:sp>
        <p:nvSpPr>
          <p:cNvPr id="3" name="Subtitle 2">
            <a:extLst>
              <a:ext uri="{FF2B5EF4-FFF2-40B4-BE49-F238E27FC236}">
                <a16:creationId xmlns:a16="http://schemas.microsoft.com/office/drawing/2014/main" id="{6803ECB2-39EF-7A7C-2A63-8336AB4A973B}"/>
              </a:ext>
            </a:extLst>
          </p:cNvPr>
          <p:cNvSpPr>
            <a:spLocks noGrp="1"/>
          </p:cNvSpPr>
          <p:nvPr>
            <p:ph type="subTitle" idx="1"/>
          </p:nvPr>
        </p:nvSpPr>
        <p:spPr/>
        <p:txBody>
          <a:bodyPr/>
          <a:lstStyle/>
          <a:p>
            <a:r>
              <a:rPr lang="en-US" dirty="0"/>
              <a:t>Mohammad Salameh and Pat Virtue</a:t>
            </a:r>
          </a:p>
        </p:txBody>
      </p:sp>
    </p:spTree>
    <p:extLst>
      <p:ext uri="{BB962C8B-B14F-4D97-AF65-F5344CB8AC3E}">
        <p14:creationId xmlns:p14="http://schemas.microsoft.com/office/powerpoint/2010/main" val="2387280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08490-195C-46F0-E1AF-D5E89E4EDCDB}"/>
              </a:ext>
            </a:extLst>
          </p:cNvPr>
          <p:cNvSpPr>
            <a:spLocks noGrp="1"/>
          </p:cNvSpPr>
          <p:nvPr>
            <p:ph type="title"/>
          </p:nvPr>
        </p:nvSpPr>
        <p:spPr/>
        <p:txBody>
          <a:bodyPr/>
          <a:lstStyle/>
          <a:p>
            <a:r>
              <a:rPr lang="en-US" dirty="0"/>
              <a:t>What is a generative model?</a:t>
            </a:r>
          </a:p>
        </p:txBody>
      </p:sp>
      <p:pic>
        <p:nvPicPr>
          <p:cNvPr id="4" name="Picture 3" descr="Figure 3. Sixty images from the MNIST test set">
            <a:extLst>
              <a:ext uri="{FF2B5EF4-FFF2-40B4-BE49-F238E27FC236}">
                <a16:creationId xmlns:a16="http://schemas.microsoft.com/office/drawing/2014/main" id="{580B2DE0-20D3-FED5-2B25-8A320F11F0F5}"/>
              </a:ext>
            </a:extLst>
          </p:cNvPr>
          <p:cNvPicPr>
            <a:picLocks noChangeAspect="1"/>
          </p:cNvPicPr>
          <p:nvPr/>
        </p:nvPicPr>
        <p:blipFill>
          <a:blip r:embed="rId2"/>
          <a:stretch>
            <a:fillRect/>
          </a:stretch>
        </p:blipFill>
        <p:spPr>
          <a:xfrm>
            <a:off x="5121571" y="2107096"/>
            <a:ext cx="6429908" cy="4167118"/>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54140DC-FE91-FD00-89D6-9082B1F67B1B}"/>
                  </a:ext>
                </a:extLst>
              </p:cNvPr>
              <p:cNvSpPr txBox="1"/>
              <p:nvPr/>
            </p:nvSpPr>
            <p:spPr>
              <a:xfrm>
                <a:off x="742949" y="2442739"/>
                <a:ext cx="4286251" cy="3540072"/>
              </a:xfrm>
              <a:prstGeom prst="rect">
                <a:avLst/>
              </a:prstGeom>
              <a:solidFill>
                <a:schemeClr val="bg2"/>
              </a:solidFill>
            </p:spPr>
            <p:txBody>
              <a:bodyPr wrap="square">
                <a:spAutoFit/>
              </a:bodyPr>
              <a:lstStyle/>
              <a:p>
                <a:pPr lvl="0"/>
                <a:r>
                  <a:rPr lang="en-US" sz="1600" dirty="0">
                    <a:latin typeface="Google Sans" pitchFamily="2" charset="0"/>
                    <a:ea typeface="Google Sans" pitchFamily="2" charset="0"/>
                    <a:cs typeface="Google Sans" pitchFamily="2" charset="0"/>
                  </a:rPr>
                  <a:t>A </a:t>
                </a:r>
                <a:r>
                  <a:rPr lang="en-US" sz="1600" b="1" dirty="0">
                    <a:latin typeface="Google Sans" pitchFamily="2" charset="0"/>
                    <a:ea typeface="Google Sans" pitchFamily="2" charset="0"/>
                    <a:cs typeface="Google Sans" pitchFamily="2" charset="0"/>
                  </a:rPr>
                  <a:t>discriminative</a:t>
                </a:r>
                <a:r>
                  <a:rPr lang="en-US" sz="1600" dirty="0">
                    <a:latin typeface="Google Sans" pitchFamily="2" charset="0"/>
                    <a:ea typeface="Google Sans" pitchFamily="2" charset="0"/>
                    <a:cs typeface="Google Sans" pitchFamily="2" charset="0"/>
                  </a:rPr>
                  <a:t> model predicts a label </a:t>
                </a:r>
                <a14:m>
                  <m:oMath xmlns:m="http://schemas.openxmlformats.org/officeDocument/2006/math">
                    <m:r>
                      <a:rPr lang="en-US" sz="1600" i="1" dirty="0" smtClean="0">
                        <a:latin typeface="Cambria Math" panose="02040503050406030204" pitchFamily="18" charset="0"/>
                      </a:rPr>
                      <m:t>𝑦</m:t>
                    </m:r>
                  </m:oMath>
                </a14:m>
                <a:r>
                  <a:rPr lang="en-US" sz="1600" dirty="0">
                    <a:latin typeface="Google Sans" pitchFamily="2" charset="0"/>
                    <a:ea typeface="Google Sans" pitchFamily="2" charset="0"/>
                    <a:cs typeface="Google Sans" pitchFamily="2" charset="0"/>
                  </a:rPr>
                  <a:t> from an input </a:t>
                </a:r>
                <a14:m>
                  <m:oMath xmlns:m="http://schemas.openxmlformats.org/officeDocument/2006/math">
                    <m:r>
                      <a:rPr lang="en-US" sz="1600" i="1" dirty="0" smtClean="0">
                        <a:latin typeface="Cambria Math" panose="02040503050406030204" pitchFamily="18" charset="0"/>
                      </a:rPr>
                      <m:t>𝑥</m:t>
                    </m:r>
                  </m:oMath>
                </a14:m>
                <a:r>
                  <a:rPr lang="en-US" sz="1600" dirty="0">
                    <a:latin typeface="Google Sans" pitchFamily="2" charset="0"/>
                    <a:ea typeface="Google Sans" pitchFamily="2" charset="0"/>
                    <a:cs typeface="Google Sans" pitchFamily="2" charset="0"/>
                  </a:rPr>
                  <a:t>, learning </a:t>
                </a:r>
                <a14:m>
                  <m:oMath xmlns:m="http://schemas.openxmlformats.org/officeDocument/2006/math">
                    <m:r>
                      <a:rPr lang="en-US" sz="1600" i="1" dirty="0" smtClean="0">
                        <a:latin typeface="Cambria Math" panose="02040503050406030204" pitchFamily="18" charset="0"/>
                      </a:rPr>
                      <m:t>𝑝</m:t>
                    </m:r>
                    <m:d>
                      <m:dPr>
                        <m:ctrlPr>
                          <a:rPr lang="en-US" sz="1600" i="1" dirty="0">
                            <a:latin typeface="Cambria Math" panose="02040503050406030204" pitchFamily="18" charset="0"/>
                          </a:rPr>
                        </m:ctrlPr>
                      </m:dPr>
                      <m:e>
                        <m:r>
                          <a:rPr lang="en-US" sz="1600" i="1" dirty="0">
                            <a:latin typeface="Cambria Math" panose="02040503050406030204" pitchFamily="18" charset="0"/>
                          </a:rPr>
                          <m:t>𝑦</m:t>
                        </m:r>
                        <m:r>
                          <a:rPr lang="en-US" sz="1600" i="0" dirty="0">
                            <a:latin typeface="Cambria Math" panose="02040503050406030204" pitchFamily="18" charset="0"/>
                          </a:rPr>
                          <m:t>|</m:t>
                        </m:r>
                        <m:r>
                          <a:rPr lang="en-US" sz="1600" i="1" dirty="0">
                            <a:latin typeface="Cambria Math" panose="02040503050406030204" pitchFamily="18" charset="0"/>
                          </a:rPr>
                          <m:t>𝑥</m:t>
                        </m:r>
                      </m:e>
                    </m:d>
                  </m:oMath>
                </a14:m>
                <a:r>
                  <a:rPr lang="en-US" sz="1600" dirty="0">
                    <a:latin typeface="Google Sans" pitchFamily="2" charset="0"/>
                    <a:ea typeface="Google Sans" pitchFamily="2" charset="0"/>
                    <a:cs typeface="Google Sans" pitchFamily="2" charset="0"/>
                  </a:rPr>
                  <a:t>.</a:t>
                </a:r>
              </a:p>
              <a:p>
                <a:pPr lvl="0"/>
                <a:endParaRPr lang="en-US" sz="1600" dirty="0">
                  <a:latin typeface="Google Sans" pitchFamily="2" charset="0"/>
                  <a:ea typeface="Google Sans" pitchFamily="2" charset="0"/>
                  <a:cs typeface="Google Sans" pitchFamily="2" charset="0"/>
                </a:endParaRPr>
              </a:p>
              <a:p>
                <a:pPr lvl="0"/>
                <a:r>
                  <a:rPr lang="en-US" sz="1600" dirty="0">
                    <a:latin typeface="Google Sans" pitchFamily="2" charset="0"/>
                    <a:ea typeface="Google Sans" pitchFamily="2" charset="0"/>
                    <a:cs typeface="Google Sans" pitchFamily="2" charset="0"/>
                  </a:rPr>
                  <a:t>A </a:t>
                </a:r>
                <a:r>
                  <a:rPr lang="en-US" sz="1600" b="1" dirty="0">
                    <a:latin typeface="Google Sans" pitchFamily="2" charset="0"/>
                    <a:ea typeface="Google Sans" pitchFamily="2" charset="0"/>
                    <a:cs typeface="Google Sans" pitchFamily="2" charset="0"/>
                  </a:rPr>
                  <a:t>generative model</a:t>
                </a:r>
                <a:r>
                  <a:rPr lang="en-US" sz="1600" dirty="0">
                    <a:latin typeface="Google Sans" pitchFamily="2" charset="0"/>
                    <a:ea typeface="Google Sans" pitchFamily="2" charset="0"/>
                    <a:cs typeface="Google Sans" pitchFamily="2" charset="0"/>
                  </a:rPr>
                  <a:t> learns the distribution of the data itself, </a:t>
                </a:r>
                <a14:m>
                  <m:oMath xmlns:m="http://schemas.openxmlformats.org/officeDocument/2006/math">
                    <m:r>
                      <a:rPr lang="en-US" sz="1600" i="1" dirty="0" smtClean="0">
                        <a:latin typeface="Cambria Math" panose="02040503050406030204" pitchFamily="18" charset="0"/>
                      </a:rPr>
                      <m:t>𝑝</m:t>
                    </m:r>
                    <m:d>
                      <m:dPr>
                        <m:ctrlPr>
                          <a:rPr lang="en-US" sz="1600" i="1" dirty="0">
                            <a:latin typeface="Cambria Math" panose="02040503050406030204" pitchFamily="18" charset="0"/>
                          </a:rPr>
                        </m:ctrlPr>
                      </m:dPr>
                      <m:e>
                        <m:r>
                          <a:rPr lang="en-US" sz="1600" i="1" dirty="0">
                            <a:latin typeface="Cambria Math" panose="02040503050406030204" pitchFamily="18" charset="0"/>
                          </a:rPr>
                          <m:t>𝑥</m:t>
                        </m:r>
                      </m:e>
                    </m:d>
                  </m:oMath>
                </a14:m>
                <a:r>
                  <a:rPr lang="en-US" sz="1600" dirty="0">
                    <a:latin typeface="Google Sans" pitchFamily="2" charset="0"/>
                    <a:ea typeface="Google Sans" pitchFamily="2" charset="0"/>
                    <a:cs typeface="Google Sans" pitchFamily="2" charset="0"/>
                  </a:rPr>
                  <a:t>.</a:t>
                </a:r>
              </a:p>
              <a:p>
                <a:pPr lvl="0"/>
                <a:endParaRPr lang="en-US" sz="1600" dirty="0">
                  <a:latin typeface="Google Sans" pitchFamily="2" charset="0"/>
                  <a:ea typeface="Google Sans" pitchFamily="2" charset="0"/>
                  <a:cs typeface="Google Sans" pitchFamily="2" charset="0"/>
                </a:endParaRPr>
              </a:p>
              <a:p>
                <a:pPr lvl="0"/>
                <a:r>
                  <a:rPr lang="en-US" sz="1600" dirty="0">
                    <a:latin typeface="Google Sans" pitchFamily="2" charset="0"/>
                    <a:ea typeface="Google Sans" pitchFamily="2" charset="0"/>
                    <a:cs typeface="Google Sans" pitchFamily="2" charset="0"/>
                  </a:rPr>
                  <a:t>With it we can </a:t>
                </a:r>
              </a:p>
              <a:p>
                <a:pPr marL="342900" lvl="0" indent="-342900">
                  <a:buFont typeface="+mj-lt"/>
                  <a:buAutoNum type="arabicPeriod"/>
                </a:pPr>
                <a:r>
                  <a:rPr lang="en-US" sz="1600" b="1" dirty="0">
                    <a:latin typeface="Google Sans" pitchFamily="2" charset="0"/>
                    <a:ea typeface="Google Sans" pitchFamily="2" charset="0"/>
                    <a:cs typeface="Google Sans" pitchFamily="2" charset="0"/>
                  </a:rPr>
                  <a:t>sample</a:t>
                </a:r>
                <a:r>
                  <a:rPr lang="en-US" sz="1600" dirty="0">
                    <a:latin typeface="Google Sans" pitchFamily="2" charset="0"/>
                    <a:ea typeface="Google Sans" pitchFamily="2" charset="0"/>
                    <a:cs typeface="Google Sans" pitchFamily="2" charset="0"/>
                  </a:rPr>
                  <a:t> new data </a:t>
                </a:r>
                <a14:m>
                  <m:oMath xmlns:m="http://schemas.openxmlformats.org/officeDocument/2006/math">
                    <m:r>
                      <a:rPr lang="en-US" sz="1600" i="1" dirty="0" smtClean="0">
                        <a:latin typeface="Cambria Math" panose="02040503050406030204" pitchFamily="18" charset="0"/>
                      </a:rPr>
                      <m:t>𝑥</m:t>
                    </m:r>
                    <m:r>
                      <a:rPr lang="en-US" sz="1600" i="0" dirty="0">
                        <a:latin typeface="Cambria Math" panose="02040503050406030204" pitchFamily="18" charset="0"/>
                      </a:rPr>
                      <m:t>∼</m:t>
                    </m:r>
                    <m:r>
                      <a:rPr lang="en-US" sz="1600" i="1" dirty="0">
                        <a:latin typeface="Cambria Math" panose="02040503050406030204" pitchFamily="18" charset="0"/>
                      </a:rPr>
                      <m:t>𝑝</m:t>
                    </m:r>
                    <m:d>
                      <m:dPr>
                        <m:ctrlPr>
                          <a:rPr lang="en-US" sz="1600" i="1" dirty="0">
                            <a:latin typeface="Cambria Math" panose="02040503050406030204" pitchFamily="18" charset="0"/>
                          </a:rPr>
                        </m:ctrlPr>
                      </m:dPr>
                      <m:e>
                        <m:r>
                          <a:rPr lang="en-US" sz="1600" i="1" dirty="0">
                            <a:latin typeface="Cambria Math" panose="02040503050406030204" pitchFamily="18" charset="0"/>
                          </a:rPr>
                          <m:t>𝑥</m:t>
                        </m:r>
                      </m:e>
                    </m:d>
                  </m:oMath>
                </a14:m>
                <a:endParaRPr lang="en-US" sz="1600" dirty="0">
                  <a:latin typeface="Google Sans" pitchFamily="2" charset="0"/>
                </a:endParaRPr>
              </a:p>
              <a:p>
                <a:pPr marL="342900" lvl="0" indent="-342900">
                  <a:buFont typeface="+mj-lt"/>
                  <a:buAutoNum type="arabicPeriod"/>
                </a:pPr>
                <a:r>
                  <a:rPr lang="en-US" sz="1600" b="1" dirty="0">
                    <a:latin typeface="Google Sans" pitchFamily="2" charset="0"/>
                    <a:ea typeface="Google Sans" pitchFamily="2" charset="0"/>
                    <a:cs typeface="Google Sans" pitchFamily="2" charset="0"/>
                  </a:rPr>
                  <a:t>evaluate</a:t>
                </a:r>
                <a:r>
                  <a:rPr lang="en-US" sz="1600" dirty="0">
                    <a:latin typeface="Google Sans" pitchFamily="2" charset="0"/>
                    <a:ea typeface="Google Sans" pitchFamily="2" charset="0"/>
                    <a:cs typeface="Google Sans" pitchFamily="2" charset="0"/>
                  </a:rPr>
                  <a:t> how likely an input is</a:t>
                </a:r>
              </a:p>
              <a:p>
                <a:pPr marL="342900" lvl="0" indent="-342900">
                  <a:buFont typeface="+mj-lt"/>
                  <a:buAutoNum type="arabicPeriod"/>
                </a:pPr>
                <a:r>
                  <a:rPr lang="en-US" sz="1600" dirty="0">
                    <a:latin typeface="Google Sans" pitchFamily="2" charset="0"/>
                    <a:ea typeface="Google Sans" pitchFamily="2" charset="0"/>
                    <a:cs typeface="Google Sans" pitchFamily="2" charset="0"/>
                  </a:rPr>
                  <a:t>learn useful </a:t>
                </a:r>
                <a:r>
                  <a:rPr lang="en-US" sz="1600" b="1" dirty="0">
                    <a:latin typeface="Google Sans" pitchFamily="2" charset="0"/>
                    <a:ea typeface="Google Sans" pitchFamily="2" charset="0"/>
                    <a:cs typeface="Google Sans" pitchFamily="2" charset="0"/>
                  </a:rPr>
                  <a:t>representations</a:t>
                </a:r>
                <a:r>
                  <a:rPr lang="en-US" sz="1600" dirty="0">
                    <a:latin typeface="Google Sans" pitchFamily="2" charset="0"/>
                    <a:ea typeface="Google Sans" pitchFamily="2" charset="0"/>
                    <a:cs typeface="Google Sans" pitchFamily="2" charset="0"/>
                  </a:rPr>
                  <a:t> without labels.</a:t>
                </a:r>
              </a:p>
              <a:p>
                <a:pPr lvl="0"/>
                <a:endParaRPr lang="en-US" sz="1600" dirty="0">
                  <a:latin typeface="Google Sans" pitchFamily="2" charset="0"/>
                  <a:ea typeface="Google Sans" pitchFamily="2" charset="0"/>
                  <a:cs typeface="Google Sans" pitchFamily="2" charset="0"/>
                </a:endParaRPr>
              </a:p>
              <a:p>
                <a:pPr lvl="0"/>
                <a:r>
                  <a:rPr lang="en-US" sz="1600" dirty="0">
                    <a:latin typeface="Google Sans" pitchFamily="2" charset="0"/>
                    <a:ea typeface="Google Sans" pitchFamily="2" charset="0"/>
                    <a:cs typeface="Google Sans" pitchFamily="2" charset="0"/>
                  </a:rPr>
                  <a:t>We never see </a:t>
                </a:r>
                <a14:m>
                  <m:oMath xmlns:m="http://schemas.openxmlformats.org/officeDocument/2006/math">
                    <m:r>
                      <a:rPr lang="en-US" sz="1600" i="1" dirty="0" smtClean="0">
                        <a:latin typeface="Cambria Math" panose="02040503050406030204" pitchFamily="18" charset="0"/>
                      </a:rPr>
                      <m:t>𝑝</m:t>
                    </m:r>
                    <m:d>
                      <m:dPr>
                        <m:ctrlPr>
                          <a:rPr lang="en-US" sz="1600" i="1" dirty="0">
                            <a:latin typeface="Cambria Math" panose="02040503050406030204" pitchFamily="18" charset="0"/>
                          </a:rPr>
                        </m:ctrlPr>
                      </m:dPr>
                      <m:e>
                        <m:r>
                          <a:rPr lang="en-US" sz="1600" i="1" dirty="0">
                            <a:latin typeface="Cambria Math" panose="02040503050406030204" pitchFamily="18" charset="0"/>
                          </a:rPr>
                          <m:t>𝑥</m:t>
                        </m:r>
                      </m:e>
                    </m:d>
                    <m:r>
                      <a:rPr lang="en-US" sz="1600" b="0" i="0" dirty="0" smtClean="0">
                        <a:latin typeface="Cambria Math" panose="02040503050406030204" pitchFamily="18" charset="0"/>
                      </a:rPr>
                      <m:t>.</m:t>
                    </m:r>
                  </m:oMath>
                </a14:m>
                <a:r>
                  <a:rPr lang="en-US" sz="1600" dirty="0">
                    <a:latin typeface="Google Sans" pitchFamily="2" charset="0"/>
                    <a:ea typeface="Google Sans" pitchFamily="2" charset="0"/>
                    <a:cs typeface="Google Sans" pitchFamily="2" charset="0"/>
                  </a:rPr>
                  <a:t> we only see a training set </a:t>
                </a:r>
                <a14:m>
                  <m:oMath xmlns:m="http://schemas.openxmlformats.org/officeDocument/2006/math">
                    <m:r>
                      <a:rPr lang="en-US" sz="1600" i="1" dirty="0" smtClean="0">
                        <a:latin typeface="Cambria Math" panose="02040503050406030204" pitchFamily="18" charset="0"/>
                      </a:rPr>
                      <m:t>𝐷</m:t>
                    </m:r>
                    <m:r>
                      <a:rPr lang="en-US" sz="1600" i="1" dirty="0" smtClean="0">
                        <a:latin typeface="Cambria Math" panose="02040503050406030204" pitchFamily="18" charset="0"/>
                      </a:rPr>
                      <m:t>=</m:t>
                    </m:r>
                    <m:d>
                      <m:dPr>
                        <m:begChr m:val="{"/>
                        <m:endChr m:val="}"/>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𝑥</m:t>
                        </m:r>
                        <m:r>
                          <a:rPr lang="en-US" sz="1600" i="1" dirty="0" smtClean="0">
                            <a:latin typeface="Cambria Math" panose="02040503050406030204" pitchFamily="18" charset="0"/>
                          </a:rPr>
                          <m:t>⁽¹⁾,…,</m:t>
                        </m:r>
                        <m:r>
                          <a:rPr lang="en-US" sz="1600" i="1" dirty="0" smtClean="0">
                            <a:latin typeface="Cambria Math" panose="02040503050406030204" pitchFamily="18" charset="0"/>
                          </a:rPr>
                          <m:t>𝑥</m:t>
                        </m:r>
                        <m:r>
                          <a:rPr lang="en-US" sz="1600" i="1" dirty="0" smtClean="0">
                            <a:latin typeface="Cambria Math" panose="02040503050406030204" pitchFamily="18" charset="0"/>
                          </a:rPr>
                          <m:t>⁽ᴺ⁾</m:t>
                        </m:r>
                      </m:e>
                    </m:d>
                  </m:oMath>
                </a14:m>
                <a:r>
                  <a:rPr lang="en-US" sz="1600" dirty="0">
                    <a:latin typeface="Google Sans" pitchFamily="2" charset="0"/>
                    <a:ea typeface="Google Sans" pitchFamily="2" charset="0"/>
                    <a:cs typeface="Google Sans" pitchFamily="2" charset="0"/>
                  </a:rPr>
                  <a:t> drawn from it.</a:t>
                </a:r>
              </a:p>
            </p:txBody>
          </p:sp>
        </mc:Choice>
        <mc:Fallback xmlns="">
          <p:sp>
            <p:nvSpPr>
              <p:cNvPr id="8" name="TextBox 7">
                <a:extLst>
                  <a:ext uri="{FF2B5EF4-FFF2-40B4-BE49-F238E27FC236}">
                    <a16:creationId xmlns:a16="http://schemas.microsoft.com/office/drawing/2014/main" id="{054140DC-FE91-FD00-89D6-9082B1F67B1B}"/>
                  </a:ext>
                </a:extLst>
              </p:cNvPr>
              <p:cNvSpPr txBox="1">
                <a:spLocks noRot="1" noChangeAspect="1" noMove="1" noResize="1" noEditPoints="1" noAdjustHandles="1" noChangeArrowheads="1" noChangeShapeType="1" noTextEdit="1"/>
              </p:cNvSpPr>
              <p:nvPr/>
            </p:nvSpPr>
            <p:spPr>
              <a:xfrm>
                <a:off x="742949" y="2442739"/>
                <a:ext cx="4286251" cy="3540072"/>
              </a:xfrm>
              <a:prstGeom prst="rect">
                <a:avLst/>
              </a:prstGeom>
              <a:blipFill>
                <a:blip r:embed="rId3"/>
                <a:stretch>
                  <a:fillRect l="-888" t="-358" r="-1183" b="-1434"/>
                </a:stretch>
              </a:blipFill>
            </p:spPr>
            <p:txBody>
              <a:bodyPr/>
              <a:lstStyle/>
              <a:p>
                <a:r>
                  <a:rPr lang="en-US">
                    <a:noFill/>
                  </a:rPr>
                  <a:t> </a:t>
                </a:r>
              </a:p>
            </p:txBody>
          </p:sp>
        </mc:Fallback>
      </mc:AlternateContent>
    </p:spTree>
    <p:extLst>
      <p:ext uri="{BB962C8B-B14F-4D97-AF65-F5344CB8AC3E}">
        <p14:creationId xmlns:p14="http://schemas.microsoft.com/office/powerpoint/2010/main" val="1364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F4199-0A9B-B027-1DFF-4D0C0A9169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E444B3-E8E1-726D-302B-A2E90286202D}"/>
              </a:ext>
            </a:extLst>
          </p:cNvPr>
          <p:cNvSpPr>
            <a:spLocks noGrp="1"/>
          </p:cNvSpPr>
          <p:nvPr>
            <p:ph type="title"/>
          </p:nvPr>
        </p:nvSpPr>
        <p:spPr/>
        <p:txBody>
          <a:bodyPr/>
          <a:lstStyle/>
          <a:p>
            <a:r>
              <a:rPr lang="en-US" dirty="0"/>
              <a:t>What is a generative model?</a:t>
            </a:r>
          </a:p>
        </p:txBody>
      </p:sp>
      <p:pic>
        <p:nvPicPr>
          <p:cNvPr id="4" name="Picture 3" descr="Figure 3. Sixty images from the MNIST test set">
            <a:extLst>
              <a:ext uri="{FF2B5EF4-FFF2-40B4-BE49-F238E27FC236}">
                <a16:creationId xmlns:a16="http://schemas.microsoft.com/office/drawing/2014/main" id="{5BC69F61-31CE-B85F-7277-C4481D8668C0}"/>
              </a:ext>
            </a:extLst>
          </p:cNvPr>
          <p:cNvPicPr>
            <a:picLocks noChangeAspect="1"/>
          </p:cNvPicPr>
          <p:nvPr/>
        </p:nvPicPr>
        <p:blipFill>
          <a:blip r:embed="rId2"/>
          <a:stretch>
            <a:fillRect/>
          </a:stretch>
        </p:blipFill>
        <p:spPr>
          <a:xfrm>
            <a:off x="5121571" y="2107096"/>
            <a:ext cx="6429908" cy="4167118"/>
          </a:xfrm>
          <a:prstGeom prst="rect">
            <a:avLst/>
          </a:prstGeom>
        </p:spPr>
      </p:pic>
      <p:sp>
        <p:nvSpPr>
          <p:cNvPr id="6" name="TextBox 5">
            <a:extLst>
              <a:ext uri="{FF2B5EF4-FFF2-40B4-BE49-F238E27FC236}">
                <a16:creationId xmlns:a16="http://schemas.microsoft.com/office/drawing/2014/main" id="{1B532E50-1DE6-8F37-C599-77EC7EBFB218}"/>
              </a:ext>
            </a:extLst>
          </p:cNvPr>
          <p:cNvSpPr txBox="1"/>
          <p:nvPr/>
        </p:nvSpPr>
        <p:spPr>
          <a:xfrm>
            <a:off x="838200" y="2436329"/>
            <a:ext cx="3998015" cy="2031325"/>
          </a:xfrm>
          <a:prstGeom prst="rect">
            <a:avLst/>
          </a:prstGeom>
          <a:noFill/>
        </p:spPr>
        <p:txBody>
          <a:bodyPr wrap="square">
            <a:spAutoFit/>
          </a:bodyPr>
          <a:lstStyle/>
          <a:p>
            <a:pPr marL="342900" lvl="0" indent="-342900">
              <a:buFont typeface="Arial" panose="020B0604020202020204" pitchFamily="34" charset="0"/>
              <a:buChar char="•"/>
            </a:pPr>
            <a:r>
              <a:rPr lang="en-US" dirty="0"/>
              <a:t>The same digit varies in slant, stroke width, size and style (open or closed 4s, crossed or plain 7s).</a:t>
            </a:r>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r>
              <a:rPr lang="en-US" dirty="0"/>
              <a:t>A generative model must capture all of this variation and produce new variations, not copies.</a:t>
            </a:r>
          </a:p>
        </p:txBody>
      </p:sp>
    </p:spTree>
    <p:extLst>
      <p:ext uri="{BB962C8B-B14F-4D97-AF65-F5344CB8AC3E}">
        <p14:creationId xmlns:p14="http://schemas.microsoft.com/office/powerpoint/2010/main" val="820329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351FF-83F5-6885-027C-136262489F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024A6F-470D-8E44-0260-24E6956AE17C}"/>
              </a:ext>
            </a:extLst>
          </p:cNvPr>
          <p:cNvSpPr>
            <a:spLocks noGrp="1"/>
          </p:cNvSpPr>
          <p:nvPr>
            <p:ph type="title"/>
          </p:nvPr>
        </p:nvSpPr>
        <p:spPr/>
        <p:txBody>
          <a:bodyPr/>
          <a:lstStyle/>
          <a:p>
            <a:r>
              <a:rPr lang="en-US" dirty="0"/>
              <a:t>Images are points in a huge space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BE84D3E-0FCB-B7BE-B4B8-BA88B793B5FB}"/>
                  </a:ext>
                </a:extLst>
              </p:cNvPr>
              <p:cNvSpPr txBox="1"/>
              <p:nvPr/>
            </p:nvSpPr>
            <p:spPr>
              <a:xfrm>
                <a:off x="838200" y="1854802"/>
                <a:ext cx="4399722" cy="1350434"/>
              </a:xfrm>
              <a:prstGeom prst="rect">
                <a:avLst/>
              </a:prstGeom>
              <a:noFill/>
            </p:spPr>
            <p:txBody>
              <a:bodyPr wrap="square">
                <a:spAutoFit/>
              </a:bodyPr>
              <a:lstStyle/>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A </a:t>
                </a:r>
                <a14:m>
                  <m:oMath xmlns:m="http://schemas.openxmlformats.org/officeDocument/2006/math">
                    <m:r>
                      <a:rPr lang="en-US" sz="1600" dirty="0" smtClean="0">
                        <a:latin typeface="Cambria Math" panose="02040503050406030204" pitchFamily="18" charset="0"/>
                      </a:rPr>
                      <m:t>28</m:t>
                    </m:r>
                    <m:r>
                      <a:rPr lang="en-US" sz="1600" i="0" dirty="0">
                        <a:latin typeface="Cambria Math" panose="02040503050406030204" pitchFamily="18" charset="0"/>
                      </a:rPr>
                      <m:t>×28</m:t>
                    </m:r>
                  </m:oMath>
                </a14:m>
                <a:r>
                  <a:rPr lang="en-US" sz="1600" dirty="0">
                    <a:latin typeface="Google Sans" pitchFamily="2" charset="0"/>
                    <a:ea typeface="Google Sans" pitchFamily="2" charset="0"/>
                    <a:cs typeface="Google Sans" pitchFamily="2" charset="0"/>
                  </a:rPr>
                  <a:t> image is </a:t>
                </a:r>
                <a14:m>
                  <m:oMath xmlns:m="http://schemas.openxmlformats.org/officeDocument/2006/math">
                    <m:r>
                      <a:rPr lang="en-US" sz="1600" i="1" dirty="0" smtClean="0">
                        <a:latin typeface="Cambria Math" panose="02040503050406030204" pitchFamily="18" charset="0"/>
                      </a:rPr>
                      <m:t>𝑀</m:t>
                    </m:r>
                    <m:r>
                      <a:rPr lang="en-US" sz="1600" i="0" dirty="0">
                        <a:latin typeface="Cambria Math" panose="02040503050406030204" pitchFamily="18" charset="0"/>
                      </a:rPr>
                      <m:t>=784</m:t>
                    </m:r>
                  </m:oMath>
                </a14:m>
                <a:r>
                  <a:rPr lang="en-US" sz="1600" dirty="0">
                    <a:latin typeface="Google Sans" pitchFamily="2" charset="0"/>
                    <a:ea typeface="Google Sans" pitchFamily="2" charset="0"/>
                    <a:cs typeface="Google Sans" pitchFamily="2" charset="0"/>
                  </a:rPr>
                  <a:t> numbers.</a:t>
                </a:r>
              </a:p>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Writing them in a row turns the image into a vector x⁽ⁱ⁾ ∈ </a:t>
                </a:r>
                <a14:m>
                  <m:oMath xmlns:m="http://schemas.openxmlformats.org/officeDocument/2006/math">
                    <m:d>
                      <m:dPr>
                        <m:begChr m:val="["/>
                        <m:endChr m:val="]"/>
                        <m:ctrlPr>
                          <a:rPr lang="en-US" sz="1600" i="0" dirty="0">
                            <a:latin typeface="Cambria Math" panose="02040503050406030204" pitchFamily="18" charset="0"/>
                          </a:rPr>
                        </m:ctrlPr>
                      </m:dPr>
                      <m:e>
                        <m:r>
                          <a:rPr lang="en-US" sz="1600" i="0" dirty="0">
                            <a:latin typeface="Cambria Math" panose="02040503050406030204" pitchFamily="18" charset="0"/>
                          </a:rPr>
                          <m:t>0,1</m:t>
                        </m:r>
                      </m:e>
                    </m:d>
                    <m:r>
                      <a:rPr lang="en-US" sz="1600" i="0" dirty="0">
                        <a:latin typeface="Cambria Math" panose="02040503050406030204" pitchFamily="18" charset="0"/>
                      </a:rPr>
                      <m:t>ᴹ</m:t>
                    </m:r>
                  </m:oMath>
                </a14:m>
                <a:r>
                  <a:rPr lang="en-US" sz="1600" dirty="0">
                    <a:latin typeface="Google Sans" pitchFamily="2" charset="0"/>
                    <a:ea typeface="Google Sans" pitchFamily="2" charset="0"/>
                    <a:cs typeface="Google Sans" pitchFamily="2" charset="0"/>
                  </a:rPr>
                  <a:t>, one point in an </a:t>
                </a:r>
                <a14:m>
                  <m:oMath xmlns:m="http://schemas.openxmlformats.org/officeDocument/2006/math">
                    <m:r>
                      <a:rPr lang="en-US" sz="1600" i="1" dirty="0" smtClean="0">
                        <a:latin typeface="Cambria Math" panose="02040503050406030204" pitchFamily="18" charset="0"/>
                      </a:rPr>
                      <m:t>𝑀</m:t>
                    </m:r>
                  </m:oMath>
                </a14:m>
                <a:r>
                  <a:rPr lang="en-US" sz="1600" dirty="0">
                    <a:latin typeface="Google Sans" pitchFamily="2" charset="0"/>
                    <a:ea typeface="Google Sans" pitchFamily="2" charset="0"/>
                    <a:cs typeface="Google Sans" pitchFamily="2" charset="0"/>
                  </a:rPr>
                  <a:t>-dimensional </a:t>
                </a:r>
                <a:r>
                  <a:rPr lang="en-US" sz="1600" b="1" dirty="0">
                    <a:latin typeface="Google Sans" pitchFamily="2" charset="0"/>
                    <a:ea typeface="Google Sans" pitchFamily="2" charset="0"/>
                    <a:cs typeface="Google Sans" pitchFamily="2" charset="0"/>
                  </a:rPr>
                  <a:t>data space</a:t>
                </a:r>
                <a:r>
                  <a:rPr lang="en-US" sz="1600" dirty="0">
                    <a:latin typeface="Google Sans" pitchFamily="2" charset="0"/>
                    <a:ea typeface="Google Sans" pitchFamily="2" charset="0"/>
                    <a:cs typeface="Google Sans" pitchFamily="2" charset="0"/>
                  </a:rPr>
                  <a:t> (or </a:t>
                </a:r>
                <a:r>
                  <a:rPr lang="en-US" sz="1600" b="1" dirty="0">
                    <a:latin typeface="Google Sans" pitchFamily="2" charset="0"/>
                    <a:ea typeface="Google Sans" pitchFamily="2" charset="0"/>
                    <a:cs typeface="Google Sans" pitchFamily="2" charset="0"/>
                  </a:rPr>
                  <a:t>pixel space</a:t>
                </a:r>
                <a:r>
                  <a:rPr lang="en-US" sz="1600" dirty="0">
                    <a:latin typeface="Google Sans" pitchFamily="2" charset="0"/>
                    <a:ea typeface="Google Sans" pitchFamily="2" charset="0"/>
                    <a:cs typeface="Google Sans" pitchFamily="2" charset="0"/>
                  </a:rPr>
                  <a:t>), with pixels </a:t>
                </a:r>
                <a14:m>
                  <m:oMath xmlns:m="http://schemas.openxmlformats.org/officeDocument/2006/math">
                    <m:sSub>
                      <m:sSubPr>
                        <m:ctrlPr>
                          <a:rPr lang="en-US" sz="1600" i="1" dirty="0" err="1">
                            <a:latin typeface="Cambria Math" panose="02040503050406030204" pitchFamily="18" charset="0"/>
                          </a:rPr>
                        </m:ctrlPr>
                      </m:sSubPr>
                      <m:e>
                        <m:r>
                          <a:rPr lang="en-US" sz="1600" i="1" dirty="0" err="1">
                            <a:latin typeface="Cambria Math" panose="02040503050406030204" pitchFamily="18" charset="0"/>
                          </a:rPr>
                          <m:t>𝑥</m:t>
                        </m:r>
                      </m:e>
                      <m:sub>
                        <m:r>
                          <a:rPr lang="en-US" sz="1600" i="1" dirty="0" err="1">
                            <a:latin typeface="Cambria Math" panose="02040503050406030204" pitchFamily="18" charset="0"/>
                          </a:rPr>
                          <m:t>𝑗</m:t>
                        </m:r>
                      </m:sub>
                    </m:sSub>
                    <m:r>
                      <a:rPr lang="en-US" sz="1600" i="0" dirty="0" err="1">
                        <a:latin typeface="Cambria Math" panose="02040503050406030204" pitchFamily="18" charset="0"/>
                      </a:rPr>
                      <m:t>⁽ⁱ⁾,</m:t>
                    </m:r>
                    <m:r>
                      <a:rPr lang="en-US" sz="1600" i="1" dirty="0" err="1">
                        <a:latin typeface="Cambria Math" panose="02040503050406030204" pitchFamily="18" charset="0"/>
                      </a:rPr>
                      <m:t>𝑗</m:t>
                    </m:r>
                    <m:r>
                      <a:rPr lang="en-US" sz="1600" i="0" dirty="0" err="1">
                        <a:latin typeface="Cambria Math" panose="02040503050406030204" pitchFamily="18" charset="0"/>
                      </a:rPr>
                      <m:t>=1,…,</m:t>
                    </m:r>
                    <m:r>
                      <a:rPr lang="en-US" sz="1600" i="1" dirty="0" err="1">
                        <a:latin typeface="Cambria Math" panose="02040503050406030204" pitchFamily="18" charset="0"/>
                      </a:rPr>
                      <m:t>𝑀</m:t>
                    </m:r>
                  </m:oMath>
                </a14:m>
                <a:endParaRPr lang="en-US" sz="1600" dirty="0">
                  <a:latin typeface="Google Sans" pitchFamily="2" charset="0"/>
                  <a:ea typeface="Google Sans" pitchFamily="2" charset="0"/>
                  <a:cs typeface="Google Sans" pitchFamily="2" charset="0"/>
                </a:endParaRPr>
              </a:p>
            </p:txBody>
          </p:sp>
        </mc:Choice>
        <mc:Fallback xmlns="">
          <p:sp>
            <p:nvSpPr>
              <p:cNvPr id="5" name="TextBox 4">
                <a:extLst>
                  <a:ext uri="{FF2B5EF4-FFF2-40B4-BE49-F238E27FC236}">
                    <a16:creationId xmlns:a16="http://schemas.microsoft.com/office/drawing/2014/main" id="{EBE84D3E-0FCB-B7BE-B4B8-BA88B793B5FB}"/>
                  </a:ext>
                </a:extLst>
              </p:cNvPr>
              <p:cNvSpPr txBox="1">
                <a:spLocks noRot="1" noChangeAspect="1" noMove="1" noResize="1" noEditPoints="1" noAdjustHandles="1" noChangeArrowheads="1" noChangeShapeType="1" noTextEdit="1"/>
              </p:cNvSpPr>
              <p:nvPr/>
            </p:nvSpPr>
            <p:spPr>
              <a:xfrm>
                <a:off x="838200" y="1854802"/>
                <a:ext cx="4399722" cy="1350434"/>
              </a:xfrm>
              <a:prstGeom prst="rect">
                <a:avLst/>
              </a:prstGeom>
              <a:blipFill>
                <a:blip r:embed="rId2"/>
                <a:stretch>
                  <a:fillRect l="-865" t="-926" r="-576" b="-3704"/>
                </a:stretch>
              </a:blipFill>
            </p:spPr>
            <p:txBody>
              <a:bodyPr/>
              <a:lstStyle/>
              <a:p>
                <a:r>
                  <a:rPr lang="en-US">
                    <a:noFill/>
                  </a:rPr>
                  <a:t> </a:t>
                </a:r>
              </a:p>
            </p:txBody>
          </p:sp>
        </mc:Fallback>
      </mc:AlternateContent>
      <p:pic>
        <p:nvPicPr>
          <p:cNvPr id="6" name="Picture 5" descr="Figure 4. An MNIST image of a 3, the same image as a 28 × 28 grid with each pixel outlined, a close-up of the pixel values inside the red box, and the whole image flattened into a vector of 784 numbers">
            <a:extLst>
              <a:ext uri="{FF2B5EF4-FFF2-40B4-BE49-F238E27FC236}">
                <a16:creationId xmlns:a16="http://schemas.microsoft.com/office/drawing/2014/main" id="{73386214-1E97-9F59-49AE-68550A9D350D}"/>
              </a:ext>
            </a:extLst>
          </p:cNvPr>
          <p:cNvPicPr>
            <a:picLocks noChangeAspect="1"/>
          </p:cNvPicPr>
          <p:nvPr/>
        </p:nvPicPr>
        <p:blipFill>
          <a:blip r:embed="rId3"/>
          <a:stretch>
            <a:fillRect/>
          </a:stretch>
        </p:blipFill>
        <p:spPr>
          <a:xfrm>
            <a:off x="735496" y="3337438"/>
            <a:ext cx="10164418" cy="3158290"/>
          </a:xfrm>
          <a:prstGeom prst="rect">
            <a:avLst/>
          </a:prstGeom>
        </p:spPr>
      </p:pic>
    </p:spTree>
    <p:extLst>
      <p:ext uri="{BB962C8B-B14F-4D97-AF65-F5344CB8AC3E}">
        <p14:creationId xmlns:p14="http://schemas.microsoft.com/office/powerpoint/2010/main" val="3282951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8CC3F-3C23-5E66-80AD-5EA3CAA2AE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66F6BB-3815-AE68-E316-FA585EDFCABF}"/>
              </a:ext>
            </a:extLst>
          </p:cNvPr>
          <p:cNvSpPr>
            <a:spLocks noGrp="1"/>
          </p:cNvSpPr>
          <p:nvPr>
            <p:ph type="title"/>
          </p:nvPr>
        </p:nvSpPr>
        <p:spPr/>
        <p:txBody>
          <a:bodyPr/>
          <a:lstStyle/>
          <a:p>
            <a:r>
              <a:rPr lang="en-US" dirty="0"/>
              <a:t>Images are points in a huge space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4038C47-8D7C-F4AF-A1EF-D4F18671F194}"/>
                  </a:ext>
                </a:extLst>
              </p:cNvPr>
              <p:cNvSpPr txBox="1"/>
              <p:nvPr/>
            </p:nvSpPr>
            <p:spPr>
              <a:xfrm>
                <a:off x="838200" y="1854802"/>
                <a:ext cx="4399722" cy="1350434"/>
              </a:xfrm>
              <a:prstGeom prst="rect">
                <a:avLst/>
              </a:prstGeom>
              <a:noFill/>
            </p:spPr>
            <p:txBody>
              <a:bodyPr wrap="square">
                <a:spAutoFit/>
              </a:bodyPr>
              <a:lstStyle/>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A </a:t>
                </a:r>
                <a14:m>
                  <m:oMath xmlns:m="http://schemas.openxmlformats.org/officeDocument/2006/math">
                    <m:r>
                      <a:rPr lang="en-US" sz="1600" dirty="0" smtClean="0">
                        <a:latin typeface="Cambria Math" panose="02040503050406030204" pitchFamily="18" charset="0"/>
                      </a:rPr>
                      <m:t>28</m:t>
                    </m:r>
                    <m:r>
                      <a:rPr lang="en-US" sz="1600" i="0" dirty="0">
                        <a:latin typeface="Cambria Math" panose="02040503050406030204" pitchFamily="18" charset="0"/>
                      </a:rPr>
                      <m:t>×28</m:t>
                    </m:r>
                  </m:oMath>
                </a14:m>
                <a:r>
                  <a:rPr lang="en-US" sz="1600" dirty="0">
                    <a:latin typeface="Google Sans" pitchFamily="2" charset="0"/>
                    <a:ea typeface="Google Sans" pitchFamily="2" charset="0"/>
                    <a:cs typeface="Google Sans" pitchFamily="2" charset="0"/>
                  </a:rPr>
                  <a:t> image is </a:t>
                </a:r>
                <a14:m>
                  <m:oMath xmlns:m="http://schemas.openxmlformats.org/officeDocument/2006/math">
                    <m:r>
                      <a:rPr lang="en-US" sz="1600" i="1" dirty="0" smtClean="0">
                        <a:latin typeface="Cambria Math" panose="02040503050406030204" pitchFamily="18" charset="0"/>
                      </a:rPr>
                      <m:t>𝑀</m:t>
                    </m:r>
                    <m:r>
                      <a:rPr lang="en-US" sz="1600" i="0" dirty="0">
                        <a:latin typeface="Cambria Math" panose="02040503050406030204" pitchFamily="18" charset="0"/>
                      </a:rPr>
                      <m:t>=784</m:t>
                    </m:r>
                  </m:oMath>
                </a14:m>
                <a:r>
                  <a:rPr lang="en-US" sz="1600" dirty="0">
                    <a:latin typeface="Google Sans" pitchFamily="2" charset="0"/>
                    <a:ea typeface="Google Sans" pitchFamily="2" charset="0"/>
                    <a:cs typeface="Google Sans" pitchFamily="2" charset="0"/>
                  </a:rPr>
                  <a:t> numbers.</a:t>
                </a:r>
              </a:p>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Writing them in a row turns the image into a vector x⁽ⁱ⁾ ∈ </a:t>
                </a:r>
                <a14:m>
                  <m:oMath xmlns:m="http://schemas.openxmlformats.org/officeDocument/2006/math">
                    <m:d>
                      <m:dPr>
                        <m:begChr m:val="["/>
                        <m:endChr m:val="]"/>
                        <m:ctrlPr>
                          <a:rPr lang="en-US" sz="1600" i="0" dirty="0">
                            <a:latin typeface="Cambria Math" panose="02040503050406030204" pitchFamily="18" charset="0"/>
                          </a:rPr>
                        </m:ctrlPr>
                      </m:dPr>
                      <m:e>
                        <m:r>
                          <a:rPr lang="en-US" sz="1600" i="0" dirty="0">
                            <a:latin typeface="Cambria Math" panose="02040503050406030204" pitchFamily="18" charset="0"/>
                          </a:rPr>
                          <m:t>0,1</m:t>
                        </m:r>
                      </m:e>
                    </m:d>
                    <m:r>
                      <a:rPr lang="en-US" sz="1600" i="0" dirty="0">
                        <a:latin typeface="Cambria Math" panose="02040503050406030204" pitchFamily="18" charset="0"/>
                      </a:rPr>
                      <m:t>ᴹ</m:t>
                    </m:r>
                  </m:oMath>
                </a14:m>
                <a:r>
                  <a:rPr lang="en-US" sz="1600" dirty="0">
                    <a:latin typeface="Google Sans" pitchFamily="2" charset="0"/>
                    <a:ea typeface="Google Sans" pitchFamily="2" charset="0"/>
                    <a:cs typeface="Google Sans" pitchFamily="2" charset="0"/>
                  </a:rPr>
                  <a:t>, one point in an </a:t>
                </a:r>
                <a14:m>
                  <m:oMath xmlns:m="http://schemas.openxmlformats.org/officeDocument/2006/math">
                    <m:r>
                      <a:rPr lang="en-US" sz="1600" i="1" dirty="0" smtClean="0">
                        <a:latin typeface="Cambria Math" panose="02040503050406030204" pitchFamily="18" charset="0"/>
                      </a:rPr>
                      <m:t>𝑀</m:t>
                    </m:r>
                  </m:oMath>
                </a14:m>
                <a:r>
                  <a:rPr lang="en-US" sz="1600" dirty="0">
                    <a:latin typeface="Google Sans" pitchFamily="2" charset="0"/>
                    <a:ea typeface="Google Sans" pitchFamily="2" charset="0"/>
                    <a:cs typeface="Google Sans" pitchFamily="2" charset="0"/>
                  </a:rPr>
                  <a:t>-dimensional </a:t>
                </a:r>
                <a:r>
                  <a:rPr lang="en-US" sz="1600" b="1" dirty="0">
                    <a:latin typeface="Google Sans" pitchFamily="2" charset="0"/>
                    <a:ea typeface="Google Sans" pitchFamily="2" charset="0"/>
                    <a:cs typeface="Google Sans" pitchFamily="2" charset="0"/>
                  </a:rPr>
                  <a:t>data space</a:t>
                </a:r>
                <a:r>
                  <a:rPr lang="en-US" sz="1600" dirty="0">
                    <a:latin typeface="Google Sans" pitchFamily="2" charset="0"/>
                    <a:ea typeface="Google Sans" pitchFamily="2" charset="0"/>
                    <a:cs typeface="Google Sans" pitchFamily="2" charset="0"/>
                  </a:rPr>
                  <a:t> (or </a:t>
                </a:r>
                <a:r>
                  <a:rPr lang="en-US" sz="1600" b="1" dirty="0">
                    <a:latin typeface="Google Sans" pitchFamily="2" charset="0"/>
                    <a:ea typeface="Google Sans" pitchFamily="2" charset="0"/>
                    <a:cs typeface="Google Sans" pitchFamily="2" charset="0"/>
                  </a:rPr>
                  <a:t>pixel space</a:t>
                </a:r>
                <a:r>
                  <a:rPr lang="en-US" sz="1600" dirty="0">
                    <a:latin typeface="Google Sans" pitchFamily="2" charset="0"/>
                    <a:ea typeface="Google Sans" pitchFamily="2" charset="0"/>
                    <a:cs typeface="Google Sans" pitchFamily="2" charset="0"/>
                  </a:rPr>
                  <a:t>), with pixels </a:t>
                </a:r>
                <a14:m>
                  <m:oMath xmlns:m="http://schemas.openxmlformats.org/officeDocument/2006/math">
                    <m:sSub>
                      <m:sSubPr>
                        <m:ctrlPr>
                          <a:rPr lang="en-US" sz="1600" i="1" dirty="0" err="1">
                            <a:latin typeface="Cambria Math" panose="02040503050406030204" pitchFamily="18" charset="0"/>
                          </a:rPr>
                        </m:ctrlPr>
                      </m:sSubPr>
                      <m:e>
                        <m:r>
                          <a:rPr lang="en-US" sz="1600" i="1" dirty="0" err="1">
                            <a:latin typeface="Cambria Math" panose="02040503050406030204" pitchFamily="18" charset="0"/>
                          </a:rPr>
                          <m:t>𝑥</m:t>
                        </m:r>
                      </m:e>
                      <m:sub>
                        <m:r>
                          <a:rPr lang="en-US" sz="1600" i="1" dirty="0" err="1">
                            <a:latin typeface="Cambria Math" panose="02040503050406030204" pitchFamily="18" charset="0"/>
                          </a:rPr>
                          <m:t>𝑗</m:t>
                        </m:r>
                      </m:sub>
                    </m:sSub>
                    <m:r>
                      <a:rPr lang="en-US" sz="1600" i="0" dirty="0" err="1">
                        <a:latin typeface="Cambria Math" panose="02040503050406030204" pitchFamily="18" charset="0"/>
                      </a:rPr>
                      <m:t>⁽ⁱ⁾,</m:t>
                    </m:r>
                    <m:r>
                      <a:rPr lang="en-US" sz="1600" i="1" dirty="0" err="1">
                        <a:latin typeface="Cambria Math" panose="02040503050406030204" pitchFamily="18" charset="0"/>
                      </a:rPr>
                      <m:t>𝑗</m:t>
                    </m:r>
                    <m:r>
                      <a:rPr lang="en-US" sz="1600" i="0" dirty="0" err="1">
                        <a:latin typeface="Cambria Math" panose="02040503050406030204" pitchFamily="18" charset="0"/>
                      </a:rPr>
                      <m:t>=1,…,</m:t>
                    </m:r>
                    <m:r>
                      <a:rPr lang="en-US" sz="1600" i="1" dirty="0" err="1">
                        <a:latin typeface="Cambria Math" panose="02040503050406030204" pitchFamily="18" charset="0"/>
                      </a:rPr>
                      <m:t>𝑀</m:t>
                    </m:r>
                  </m:oMath>
                </a14:m>
                <a:endParaRPr lang="en-US" sz="1600" dirty="0">
                  <a:latin typeface="Google Sans" pitchFamily="2" charset="0"/>
                  <a:ea typeface="Google Sans" pitchFamily="2" charset="0"/>
                  <a:cs typeface="Google Sans" pitchFamily="2" charset="0"/>
                </a:endParaRPr>
              </a:p>
            </p:txBody>
          </p:sp>
        </mc:Choice>
        <mc:Fallback xmlns="">
          <p:sp>
            <p:nvSpPr>
              <p:cNvPr id="5" name="TextBox 4">
                <a:extLst>
                  <a:ext uri="{FF2B5EF4-FFF2-40B4-BE49-F238E27FC236}">
                    <a16:creationId xmlns:a16="http://schemas.microsoft.com/office/drawing/2014/main" id="{54038C47-8D7C-F4AF-A1EF-D4F18671F194}"/>
                  </a:ext>
                </a:extLst>
              </p:cNvPr>
              <p:cNvSpPr txBox="1">
                <a:spLocks noRot="1" noChangeAspect="1" noMove="1" noResize="1" noEditPoints="1" noAdjustHandles="1" noChangeArrowheads="1" noChangeShapeType="1" noTextEdit="1"/>
              </p:cNvSpPr>
              <p:nvPr/>
            </p:nvSpPr>
            <p:spPr>
              <a:xfrm>
                <a:off x="838200" y="1854802"/>
                <a:ext cx="4399722" cy="1350434"/>
              </a:xfrm>
              <a:prstGeom prst="rect">
                <a:avLst/>
              </a:prstGeom>
              <a:blipFill>
                <a:blip r:embed="rId2"/>
                <a:stretch>
                  <a:fillRect l="-865" t="-926" r="-576" b="-3704"/>
                </a:stretch>
              </a:blipFill>
            </p:spPr>
            <p:txBody>
              <a:bodyPr/>
              <a:lstStyle/>
              <a:p>
                <a:r>
                  <a:rPr lang="en-US">
                    <a:noFill/>
                  </a:rPr>
                  <a:t> </a:t>
                </a:r>
              </a:p>
            </p:txBody>
          </p:sp>
        </mc:Fallback>
      </mc:AlternateContent>
      <p:pic>
        <p:nvPicPr>
          <p:cNvPr id="6" name="Picture 5" descr="Figure 4. An MNIST image of a 3, the same image as a 28 × 28 grid with each pixel outlined, a close-up of the pixel values inside the red box, and the whole image flattened into a vector of 784 numbers">
            <a:extLst>
              <a:ext uri="{FF2B5EF4-FFF2-40B4-BE49-F238E27FC236}">
                <a16:creationId xmlns:a16="http://schemas.microsoft.com/office/drawing/2014/main" id="{8FBCBE31-59FE-46F4-8E63-3886C4F7EA29}"/>
              </a:ext>
            </a:extLst>
          </p:cNvPr>
          <p:cNvPicPr>
            <a:picLocks noChangeAspect="1"/>
          </p:cNvPicPr>
          <p:nvPr/>
        </p:nvPicPr>
        <p:blipFill>
          <a:blip r:embed="rId3"/>
          <a:stretch>
            <a:fillRect/>
          </a:stretch>
        </p:blipFill>
        <p:spPr>
          <a:xfrm>
            <a:off x="735496" y="3337438"/>
            <a:ext cx="10164418" cy="3158290"/>
          </a:xfrm>
          <a:prstGeom prst="rect">
            <a:avLst/>
          </a:prstGeom>
        </p:spPr>
      </p:pic>
      <p:sp>
        <p:nvSpPr>
          <p:cNvPr id="8" name="TextBox 7">
            <a:extLst>
              <a:ext uri="{FF2B5EF4-FFF2-40B4-BE49-F238E27FC236}">
                <a16:creationId xmlns:a16="http://schemas.microsoft.com/office/drawing/2014/main" id="{6BC968F6-8069-E84B-2188-BF9037657710}"/>
              </a:ext>
            </a:extLst>
          </p:cNvPr>
          <p:cNvSpPr txBox="1"/>
          <p:nvPr/>
        </p:nvSpPr>
        <p:spPr>
          <a:xfrm>
            <a:off x="10671727" y="3810490"/>
            <a:ext cx="1364146" cy="2031325"/>
          </a:xfrm>
          <a:prstGeom prst="rect">
            <a:avLst/>
          </a:prstGeom>
          <a:solidFill>
            <a:schemeClr val="accent6">
              <a:lumMod val="20000"/>
              <a:lumOff val="80000"/>
            </a:schemeClr>
          </a:solidFill>
        </p:spPr>
        <p:txBody>
          <a:bodyPr wrap="square">
            <a:spAutoFit/>
          </a:bodyPr>
          <a:lstStyle/>
          <a:p>
            <a:pPr lvl="0"/>
            <a:r>
              <a:rPr lang="en-US" sz="1400" dirty="0">
                <a:latin typeface="Google Sans" pitchFamily="2" charset="0"/>
                <a:ea typeface="Google Sans" pitchFamily="2" charset="0"/>
                <a:cs typeface="Google Sans" pitchFamily="2" charset="0"/>
              </a:rPr>
              <a:t>All 784 numbers in one row, top row of pixels first (positions 0–27), then the second row (28–55), and so on.</a:t>
            </a:r>
          </a:p>
        </p:txBody>
      </p:sp>
      <p:sp>
        <p:nvSpPr>
          <p:cNvPr id="10" name="TextBox 9">
            <a:extLst>
              <a:ext uri="{FF2B5EF4-FFF2-40B4-BE49-F238E27FC236}">
                <a16:creationId xmlns:a16="http://schemas.microsoft.com/office/drawing/2014/main" id="{23F4BF89-DB0C-01C1-9FF9-5D3A17EE7511}"/>
              </a:ext>
            </a:extLst>
          </p:cNvPr>
          <p:cNvSpPr txBox="1"/>
          <p:nvPr/>
        </p:nvSpPr>
        <p:spPr>
          <a:xfrm>
            <a:off x="10192577" y="1851949"/>
            <a:ext cx="1682198" cy="954107"/>
          </a:xfrm>
          <a:prstGeom prst="rect">
            <a:avLst/>
          </a:prstGeom>
          <a:solidFill>
            <a:schemeClr val="accent6">
              <a:lumMod val="20000"/>
              <a:lumOff val="80000"/>
            </a:schemeClr>
          </a:solidFill>
        </p:spPr>
        <p:txBody>
          <a:bodyPr wrap="square">
            <a:spAutoFit/>
          </a:bodyPr>
          <a:lstStyle/>
          <a:p>
            <a:pPr lvl="0"/>
            <a:r>
              <a:rPr lang="en-US" sz="1400" dirty="0">
                <a:latin typeface="Google Sans" pitchFamily="2" charset="0"/>
                <a:ea typeface="Google Sans" pitchFamily="2" charset="0"/>
                <a:cs typeface="Google Sans" pitchFamily="2" charset="0"/>
              </a:rPr>
              <a:t>Each cluster of tall bars is the ink in one row of the grid</a:t>
            </a:r>
          </a:p>
        </p:txBody>
      </p:sp>
      <p:cxnSp>
        <p:nvCxnSpPr>
          <p:cNvPr id="4" name="Straight Arrow Connector 3">
            <a:extLst>
              <a:ext uri="{FF2B5EF4-FFF2-40B4-BE49-F238E27FC236}">
                <a16:creationId xmlns:a16="http://schemas.microsoft.com/office/drawing/2014/main" id="{C3015E71-22C9-5D9B-E4D8-E770902CBF2A}"/>
              </a:ext>
            </a:extLst>
          </p:cNvPr>
          <p:cNvCxnSpPr>
            <a:endCxn id="10" idx="2"/>
          </p:cNvCxnSpPr>
          <p:nvPr/>
        </p:nvCxnSpPr>
        <p:spPr>
          <a:xfrm flipV="1">
            <a:off x="10192577" y="2806056"/>
            <a:ext cx="841099" cy="8913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0165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1A371-0CFC-68A5-E27C-1990C9E98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26C4B2-E7A2-3C71-9CD8-CAE8C19DF6EE}"/>
              </a:ext>
            </a:extLst>
          </p:cNvPr>
          <p:cNvSpPr>
            <a:spLocks noGrp="1"/>
          </p:cNvSpPr>
          <p:nvPr>
            <p:ph type="title"/>
          </p:nvPr>
        </p:nvSpPr>
        <p:spPr/>
        <p:txBody>
          <a:bodyPr/>
          <a:lstStyle/>
          <a:p>
            <a:r>
              <a:rPr lang="en-US" dirty="0"/>
              <a:t>Images are points in a huge space</a:t>
            </a:r>
          </a:p>
        </p:txBody>
      </p:sp>
      <p:pic>
        <p:nvPicPr>
          <p:cNvPr id="6" name="Picture 5" descr="Figure 4. An MNIST image of a 3, the same image as a 28 × 28 grid with each pixel outlined, a close-up of the pixel values inside the red box, and the whole image flattened into a vector of 784 numbers">
            <a:extLst>
              <a:ext uri="{FF2B5EF4-FFF2-40B4-BE49-F238E27FC236}">
                <a16:creationId xmlns:a16="http://schemas.microsoft.com/office/drawing/2014/main" id="{5427F316-0772-7F6A-9B00-1D3D5285938C}"/>
              </a:ext>
            </a:extLst>
          </p:cNvPr>
          <p:cNvPicPr>
            <a:picLocks noChangeAspect="1"/>
          </p:cNvPicPr>
          <p:nvPr/>
        </p:nvPicPr>
        <p:blipFill>
          <a:blip r:embed="rId2"/>
          <a:stretch>
            <a:fillRect/>
          </a:stretch>
        </p:blipFill>
        <p:spPr>
          <a:xfrm>
            <a:off x="735496" y="3337438"/>
            <a:ext cx="10164418" cy="3158290"/>
          </a:xfrm>
          <a:prstGeom prst="rect">
            <a:avLst/>
          </a:prstGeom>
        </p:spPr>
      </p:pic>
      <p:sp>
        <p:nvSpPr>
          <p:cNvPr id="8" name="TextBox 7">
            <a:extLst>
              <a:ext uri="{FF2B5EF4-FFF2-40B4-BE49-F238E27FC236}">
                <a16:creationId xmlns:a16="http://schemas.microsoft.com/office/drawing/2014/main" id="{E420503B-8F9C-76F4-7DB1-5828635EE6B6}"/>
              </a:ext>
            </a:extLst>
          </p:cNvPr>
          <p:cNvSpPr txBox="1"/>
          <p:nvPr/>
        </p:nvSpPr>
        <p:spPr>
          <a:xfrm>
            <a:off x="10671727" y="3810490"/>
            <a:ext cx="1364146" cy="2031325"/>
          </a:xfrm>
          <a:prstGeom prst="rect">
            <a:avLst/>
          </a:prstGeom>
          <a:solidFill>
            <a:schemeClr val="accent6">
              <a:lumMod val="20000"/>
              <a:lumOff val="80000"/>
            </a:schemeClr>
          </a:solidFill>
        </p:spPr>
        <p:txBody>
          <a:bodyPr wrap="square">
            <a:spAutoFit/>
          </a:bodyPr>
          <a:lstStyle/>
          <a:p>
            <a:pPr lvl="0"/>
            <a:r>
              <a:rPr lang="en-US" sz="1400" dirty="0">
                <a:latin typeface="Google Sans" pitchFamily="2" charset="0"/>
                <a:ea typeface="Google Sans" pitchFamily="2" charset="0"/>
                <a:cs typeface="Google Sans" pitchFamily="2" charset="0"/>
              </a:rPr>
              <a:t>All 784 numbers in one row, top row of pixels first (positions 0–27), then the second row (28–55), and so on.</a:t>
            </a:r>
          </a:p>
        </p:txBody>
      </p:sp>
      <p:sp>
        <p:nvSpPr>
          <p:cNvPr id="10" name="TextBox 9">
            <a:extLst>
              <a:ext uri="{FF2B5EF4-FFF2-40B4-BE49-F238E27FC236}">
                <a16:creationId xmlns:a16="http://schemas.microsoft.com/office/drawing/2014/main" id="{F44F80F0-C43F-7A14-E844-31D6DDA28225}"/>
              </a:ext>
            </a:extLst>
          </p:cNvPr>
          <p:cNvSpPr txBox="1"/>
          <p:nvPr/>
        </p:nvSpPr>
        <p:spPr>
          <a:xfrm>
            <a:off x="10192577" y="1851949"/>
            <a:ext cx="1682198" cy="954107"/>
          </a:xfrm>
          <a:prstGeom prst="rect">
            <a:avLst/>
          </a:prstGeom>
          <a:solidFill>
            <a:schemeClr val="accent6">
              <a:lumMod val="20000"/>
              <a:lumOff val="80000"/>
            </a:schemeClr>
          </a:solidFill>
        </p:spPr>
        <p:txBody>
          <a:bodyPr wrap="square">
            <a:spAutoFit/>
          </a:bodyPr>
          <a:lstStyle/>
          <a:p>
            <a:pPr lvl="0"/>
            <a:r>
              <a:rPr lang="en-US" sz="1400" dirty="0">
                <a:latin typeface="Google Sans" pitchFamily="2" charset="0"/>
                <a:ea typeface="Google Sans" pitchFamily="2" charset="0"/>
                <a:cs typeface="Google Sans" pitchFamily="2" charset="0"/>
              </a:rPr>
              <a:t>Each cluster of tall bars is the ink in one row of the grid</a:t>
            </a:r>
          </a:p>
        </p:txBody>
      </p:sp>
      <p:cxnSp>
        <p:nvCxnSpPr>
          <p:cNvPr id="4" name="Straight Arrow Connector 3">
            <a:extLst>
              <a:ext uri="{FF2B5EF4-FFF2-40B4-BE49-F238E27FC236}">
                <a16:creationId xmlns:a16="http://schemas.microsoft.com/office/drawing/2014/main" id="{5CEDB1ED-3002-5B2B-57C5-A5CDE0AEDA17}"/>
              </a:ext>
            </a:extLst>
          </p:cNvPr>
          <p:cNvCxnSpPr>
            <a:endCxn id="10" idx="2"/>
          </p:cNvCxnSpPr>
          <p:nvPr/>
        </p:nvCxnSpPr>
        <p:spPr>
          <a:xfrm flipV="1">
            <a:off x="10192577" y="2806056"/>
            <a:ext cx="841099" cy="8913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88190C3-EB32-4714-A008-1065E742FFC2}"/>
              </a:ext>
            </a:extLst>
          </p:cNvPr>
          <p:cNvSpPr txBox="1"/>
          <p:nvPr/>
        </p:nvSpPr>
        <p:spPr>
          <a:xfrm>
            <a:off x="6232248" y="1806571"/>
            <a:ext cx="2966002" cy="830997"/>
          </a:xfrm>
          <a:prstGeom prst="rect">
            <a:avLst/>
          </a:prstGeom>
          <a:noFill/>
        </p:spPr>
        <p:txBody>
          <a:bodyPr wrap="square">
            <a:spAutoFit/>
          </a:bodyPr>
          <a:lstStyle/>
          <a:p>
            <a:pPr>
              <a:buNone/>
            </a:pPr>
            <a:r>
              <a:rPr lang="en-US" sz="1600" i="1" dirty="0">
                <a:solidFill>
                  <a:srgbClr val="FF0000"/>
                </a:solidFill>
              </a:rPr>
              <a:t>If you pick a point of this 784-dimensional space at random, what does it look like?</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C21F9EA-6020-66CF-FBED-C38927363B61}"/>
                  </a:ext>
                </a:extLst>
              </p:cNvPr>
              <p:cNvSpPr txBox="1"/>
              <p:nvPr/>
            </p:nvSpPr>
            <p:spPr>
              <a:xfrm>
                <a:off x="838200" y="1854802"/>
                <a:ext cx="4399722" cy="1350434"/>
              </a:xfrm>
              <a:prstGeom prst="rect">
                <a:avLst/>
              </a:prstGeom>
              <a:noFill/>
            </p:spPr>
            <p:txBody>
              <a:bodyPr wrap="square">
                <a:spAutoFit/>
              </a:bodyPr>
              <a:lstStyle/>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A </a:t>
                </a:r>
                <a14:m>
                  <m:oMath xmlns:m="http://schemas.openxmlformats.org/officeDocument/2006/math">
                    <m:r>
                      <a:rPr lang="en-US" sz="1600" dirty="0" smtClean="0">
                        <a:latin typeface="Cambria Math" panose="02040503050406030204" pitchFamily="18" charset="0"/>
                      </a:rPr>
                      <m:t>28</m:t>
                    </m:r>
                    <m:r>
                      <a:rPr lang="en-US" sz="1600" i="0" dirty="0">
                        <a:latin typeface="Cambria Math" panose="02040503050406030204" pitchFamily="18" charset="0"/>
                      </a:rPr>
                      <m:t>×28</m:t>
                    </m:r>
                  </m:oMath>
                </a14:m>
                <a:r>
                  <a:rPr lang="en-US" sz="1600" dirty="0">
                    <a:latin typeface="Google Sans" pitchFamily="2" charset="0"/>
                    <a:ea typeface="Google Sans" pitchFamily="2" charset="0"/>
                    <a:cs typeface="Google Sans" pitchFamily="2" charset="0"/>
                  </a:rPr>
                  <a:t> image is </a:t>
                </a:r>
                <a14:m>
                  <m:oMath xmlns:m="http://schemas.openxmlformats.org/officeDocument/2006/math">
                    <m:r>
                      <a:rPr lang="en-US" sz="1600" i="1" dirty="0" smtClean="0">
                        <a:latin typeface="Cambria Math" panose="02040503050406030204" pitchFamily="18" charset="0"/>
                      </a:rPr>
                      <m:t>𝑀</m:t>
                    </m:r>
                    <m:r>
                      <a:rPr lang="en-US" sz="1600" i="0" dirty="0">
                        <a:latin typeface="Cambria Math" panose="02040503050406030204" pitchFamily="18" charset="0"/>
                      </a:rPr>
                      <m:t>=784</m:t>
                    </m:r>
                  </m:oMath>
                </a14:m>
                <a:r>
                  <a:rPr lang="en-US" sz="1600" dirty="0">
                    <a:latin typeface="Google Sans" pitchFamily="2" charset="0"/>
                    <a:ea typeface="Google Sans" pitchFamily="2" charset="0"/>
                    <a:cs typeface="Google Sans" pitchFamily="2" charset="0"/>
                  </a:rPr>
                  <a:t> numbers.</a:t>
                </a:r>
              </a:p>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Writing them in a row turns the image into a vector x⁽ⁱ⁾ ∈ </a:t>
                </a:r>
                <a14:m>
                  <m:oMath xmlns:m="http://schemas.openxmlformats.org/officeDocument/2006/math">
                    <m:d>
                      <m:dPr>
                        <m:begChr m:val="["/>
                        <m:endChr m:val="]"/>
                        <m:ctrlPr>
                          <a:rPr lang="en-US" sz="1600" i="0" dirty="0">
                            <a:latin typeface="Cambria Math" panose="02040503050406030204" pitchFamily="18" charset="0"/>
                          </a:rPr>
                        </m:ctrlPr>
                      </m:dPr>
                      <m:e>
                        <m:r>
                          <a:rPr lang="en-US" sz="1600" i="0" dirty="0">
                            <a:latin typeface="Cambria Math" panose="02040503050406030204" pitchFamily="18" charset="0"/>
                          </a:rPr>
                          <m:t>0,1</m:t>
                        </m:r>
                      </m:e>
                    </m:d>
                    <m:r>
                      <a:rPr lang="en-US" sz="1600" i="0" dirty="0">
                        <a:latin typeface="Cambria Math" panose="02040503050406030204" pitchFamily="18" charset="0"/>
                      </a:rPr>
                      <m:t>ᴹ</m:t>
                    </m:r>
                  </m:oMath>
                </a14:m>
                <a:r>
                  <a:rPr lang="en-US" sz="1600" dirty="0">
                    <a:latin typeface="Google Sans" pitchFamily="2" charset="0"/>
                    <a:ea typeface="Google Sans" pitchFamily="2" charset="0"/>
                    <a:cs typeface="Google Sans" pitchFamily="2" charset="0"/>
                  </a:rPr>
                  <a:t>, one point in an </a:t>
                </a:r>
                <a14:m>
                  <m:oMath xmlns:m="http://schemas.openxmlformats.org/officeDocument/2006/math">
                    <m:r>
                      <a:rPr lang="en-US" sz="1600" i="1" dirty="0" smtClean="0">
                        <a:latin typeface="Cambria Math" panose="02040503050406030204" pitchFamily="18" charset="0"/>
                      </a:rPr>
                      <m:t>𝑀</m:t>
                    </m:r>
                  </m:oMath>
                </a14:m>
                <a:r>
                  <a:rPr lang="en-US" sz="1600" dirty="0">
                    <a:latin typeface="Google Sans" pitchFamily="2" charset="0"/>
                    <a:ea typeface="Google Sans" pitchFamily="2" charset="0"/>
                    <a:cs typeface="Google Sans" pitchFamily="2" charset="0"/>
                  </a:rPr>
                  <a:t>-dimensional </a:t>
                </a:r>
                <a:r>
                  <a:rPr lang="en-US" sz="1600" b="1" dirty="0">
                    <a:latin typeface="Google Sans" pitchFamily="2" charset="0"/>
                    <a:ea typeface="Google Sans" pitchFamily="2" charset="0"/>
                    <a:cs typeface="Google Sans" pitchFamily="2" charset="0"/>
                  </a:rPr>
                  <a:t>data space</a:t>
                </a:r>
                <a:r>
                  <a:rPr lang="en-US" sz="1600" dirty="0">
                    <a:latin typeface="Google Sans" pitchFamily="2" charset="0"/>
                    <a:ea typeface="Google Sans" pitchFamily="2" charset="0"/>
                    <a:cs typeface="Google Sans" pitchFamily="2" charset="0"/>
                  </a:rPr>
                  <a:t> (or </a:t>
                </a:r>
                <a:r>
                  <a:rPr lang="en-US" sz="1600" b="1" dirty="0">
                    <a:latin typeface="Google Sans" pitchFamily="2" charset="0"/>
                    <a:ea typeface="Google Sans" pitchFamily="2" charset="0"/>
                    <a:cs typeface="Google Sans" pitchFamily="2" charset="0"/>
                  </a:rPr>
                  <a:t>pixel space</a:t>
                </a:r>
                <a:r>
                  <a:rPr lang="en-US" sz="1600" dirty="0">
                    <a:latin typeface="Google Sans" pitchFamily="2" charset="0"/>
                    <a:ea typeface="Google Sans" pitchFamily="2" charset="0"/>
                    <a:cs typeface="Google Sans" pitchFamily="2" charset="0"/>
                  </a:rPr>
                  <a:t>), with pixels </a:t>
                </a:r>
                <a14:m>
                  <m:oMath xmlns:m="http://schemas.openxmlformats.org/officeDocument/2006/math">
                    <m:sSub>
                      <m:sSubPr>
                        <m:ctrlPr>
                          <a:rPr lang="en-US" sz="1600" i="1" dirty="0" err="1">
                            <a:latin typeface="Cambria Math" panose="02040503050406030204" pitchFamily="18" charset="0"/>
                          </a:rPr>
                        </m:ctrlPr>
                      </m:sSubPr>
                      <m:e>
                        <m:r>
                          <a:rPr lang="en-US" sz="1600" i="1" dirty="0" err="1">
                            <a:latin typeface="Cambria Math" panose="02040503050406030204" pitchFamily="18" charset="0"/>
                          </a:rPr>
                          <m:t>𝑥</m:t>
                        </m:r>
                      </m:e>
                      <m:sub>
                        <m:r>
                          <a:rPr lang="en-US" sz="1600" i="1" dirty="0" err="1">
                            <a:latin typeface="Cambria Math" panose="02040503050406030204" pitchFamily="18" charset="0"/>
                          </a:rPr>
                          <m:t>𝑗</m:t>
                        </m:r>
                      </m:sub>
                    </m:sSub>
                    <m:r>
                      <a:rPr lang="en-US" sz="1600" i="0" dirty="0" err="1">
                        <a:latin typeface="Cambria Math" panose="02040503050406030204" pitchFamily="18" charset="0"/>
                      </a:rPr>
                      <m:t>⁽ⁱ⁾,</m:t>
                    </m:r>
                    <m:r>
                      <a:rPr lang="en-US" sz="1600" i="1" dirty="0" err="1">
                        <a:latin typeface="Cambria Math" panose="02040503050406030204" pitchFamily="18" charset="0"/>
                      </a:rPr>
                      <m:t>𝑗</m:t>
                    </m:r>
                    <m:r>
                      <a:rPr lang="en-US" sz="1600" i="0" dirty="0" err="1">
                        <a:latin typeface="Cambria Math" panose="02040503050406030204" pitchFamily="18" charset="0"/>
                      </a:rPr>
                      <m:t>=1,…,</m:t>
                    </m:r>
                    <m:r>
                      <a:rPr lang="en-US" sz="1600" i="1" dirty="0" err="1">
                        <a:latin typeface="Cambria Math" panose="02040503050406030204" pitchFamily="18" charset="0"/>
                      </a:rPr>
                      <m:t>𝑀</m:t>
                    </m:r>
                  </m:oMath>
                </a14:m>
                <a:endParaRPr lang="en-US" sz="1600" dirty="0">
                  <a:latin typeface="Google Sans" pitchFamily="2" charset="0"/>
                  <a:ea typeface="Google Sans" pitchFamily="2" charset="0"/>
                  <a:cs typeface="Google Sans" pitchFamily="2" charset="0"/>
                </a:endParaRPr>
              </a:p>
            </p:txBody>
          </p:sp>
        </mc:Choice>
        <mc:Fallback xmlns="">
          <p:sp>
            <p:nvSpPr>
              <p:cNvPr id="3" name="TextBox 2">
                <a:extLst>
                  <a:ext uri="{FF2B5EF4-FFF2-40B4-BE49-F238E27FC236}">
                    <a16:creationId xmlns:a16="http://schemas.microsoft.com/office/drawing/2014/main" id="{BC21F9EA-6020-66CF-FBED-C38927363B61}"/>
                  </a:ext>
                </a:extLst>
              </p:cNvPr>
              <p:cNvSpPr txBox="1">
                <a:spLocks noRot="1" noChangeAspect="1" noMove="1" noResize="1" noEditPoints="1" noAdjustHandles="1" noChangeArrowheads="1" noChangeShapeType="1" noTextEdit="1"/>
              </p:cNvSpPr>
              <p:nvPr/>
            </p:nvSpPr>
            <p:spPr>
              <a:xfrm>
                <a:off x="838200" y="1854802"/>
                <a:ext cx="4399722" cy="1350434"/>
              </a:xfrm>
              <a:prstGeom prst="rect">
                <a:avLst/>
              </a:prstGeom>
              <a:blipFill>
                <a:blip r:embed="rId3"/>
                <a:stretch>
                  <a:fillRect l="-865" t="-926" r="-576" b="-3704"/>
                </a:stretch>
              </a:blipFill>
            </p:spPr>
            <p:txBody>
              <a:bodyPr/>
              <a:lstStyle/>
              <a:p>
                <a:r>
                  <a:rPr lang="en-US">
                    <a:noFill/>
                  </a:rPr>
                  <a:t> </a:t>
                </a:r>
              </a:p>
            </p:txBody>
          </p:sp>
        </mc:Fallback>
      </mc:AlternateContent>
    </p:spTree>
    <p:extLst>
      <p:ext uri="{BB962C8B-B14F-4D97-AF65-F5344CB8AC3E}">
        <p14:creationId xmlns:p14="http://schemas.microsoft.com/office/powerpoint/2010/main" val="413481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066E7-FCA3-20A5-212F-E05EF25C7A4B}"/>
              </a:ext>
            </a:extLst>
          </p:cNvPr>
          <p:cNvSpPr>
            <a:spLocks noGrp="1"/>
          </p:cNvSpPr>
          <p:nvPr>
            <p:ph type="title"/>
          </p:nvPr>
        </p:nvSpPr>
        <p:spPr/>
        <p:txBody>
          <a:bodyPr/>
          <a:lstStyle/>
          <a:p>
            <a:r>
              <a:rPr lang="en-US" dirty="0"/>
              <a:t>The Manifold hypothesis</a:t>
            </a:r>
          </a:p>
        </p:txBody>
      </p:sp>
      <p:pic>
        <p:nvPicPr>
          <p:cNvPr id="4" name="Picture 3" descr="Figure 5. Top: random points of pixel space. Middle: points on the straight line between an image of a 1 and an image of a 0. Bottom: a schematic of the data manifold, with a path along it from the 1 to the 0, decoded by the Gaussian VAE of this course, and the straight line that leaves it">
            <a:extLst>
              <a:ext uri="{FF2B5EF4-FFF2-40B4-BE49-F238E27FC236}">
                <a16:creationId xmlns:a16="http://schemas.microsoft.com/office/drawing/2014/main" id="{8A44C544-E4FB-8F32-EF29-6841CF9D0684}"/>
              </a:ext>
            </a:extLst>
          </p:cNvPr>
          <p:cNvPicPr>
            <a:picLocks noChangeAspect="1"/>
          </p:cNvPicPr>
          <p:nvPr/>
        </p:nvPicPr>
        <p:blipFill>
          <a:blip r:embed="rId2"/>
          <a:srcRect l="727" t="377" r="-727" b="79816"/>
          <a:stretch>
            <a:fillRect/>
          </a:stretch>
        </p:blipFill>
        <p:spPr>
          <a:xfrm>
            <a:off x="3919331" y="1512199"/>
            <a:ext cx="8197397" cy="1421296"/>
          </a:xfrm>
          <a:prstGeom prst="rect">
            <a:avLst/>
          </a:prstGeom>
        </p:spPr>
      </p:pic>
      <p:sp>
        <p:nvSpPr>
          <p:cNvPr id="10" name="TextBox 9">
            <a:extLst>
              <a:ext uri="{FF2B5EF4-FFF2-40B4-BE49-F238E27FC236}">
                <a16:creationId xmlns:a16="http://schemas.microsoft.com/office/drawing/2014/main" id="{4CD3CD97-0A47-2AE6-649F-148E0059A4EF}"/>
              </a:ext>
            </a:extLst>
          </p:cNvPr>
          <p:cNvSpPr txBox="1"/>
          <p:nvPr/>
        </p:nvSpPr>
        <p:spPr>
          <a:xfrm>
            <a:off x="838200" y="1807348"/>
            <a:ext cx="2950033" cy="830997"/>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Random points are static; real digits fill a very small part of pixel space.</a:t>
            </a:r>
          </a:p>
        </p:txBody>
      </p:sp>
    </p:spTree>
    <p:extLst>
      <p:ext uri="{BB962C8B-B14F-4D97-AF65-F5344CB8AC3E}">
        <p14:creationId xmlns:p14="http://schemas.microsoft.com/office/powerpoint/2010/main" val="1262526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DB641-359C-DEA7-F922-6AD2D07C1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097FC9-7D0D-CB13-29AB-FF05EE3C38B3}"/>
              </a:ext>
            </a:extLst>
          </p:cNvPr>
          <p:cNvSpPr>
            <a:spLocks noGrp="1"/>
          </p:cNvSpPr>
          <p:nvPr>
            <p:ph type="title"/>
          </p:nvPr>
        </p:nvSpPr>
        <p:spPr/>
        <p:txBody>
          <a:bodyPr/>
          <a:lstStyle/>
          <a:p>
            <a:r>
              <a:rPr lang="en-US" dirty="0"/>
              <a:t>The Manifold hypothesis</a:t>
            </a:r>
          </a:p>
        </p:txBody>
      </p:sp>
      <p:pic>
        <p:nvPicPr>
          <p:cNvPr id="4" name="Picture 3" descr="Figure 5. Top: random points of pixel space. Middle: points on the straight line between an image of a 1 and an image of a 0. Bottom: a schematic of the data manifold, with a path along it from the 1 to the 0, decoded by the Gaussian VAE of this course, and the straight line that leaves it">
            <a:extLst>
              <a:ext uri="{FF2B5EF4-FFF2-40B4-BE49-F238E27FC236}">
                <a16:creationId xmlns:a16="http://schemas.microsoft.com/office/drawing/2014/main" id="{2803FB57-5062-D5BB-ECD8-651DF05E23E0}"/>
              </a:ext>
            </a:extLst>
          </p:cNvPr>
          <p:cNvPicPr>
            <a:picLocks noChangeAspect="1"/>
          </p:cNvPicPr>
          <p:nvPr/>
        </p:nvPicPr>
        <p:blipFill>
          <a:blip r:embed="rId2"/>
          <a:srcRect t="51149" b="-1"/>
          <a:stretch>
            <a:fillRect/>
          </a:stretch>
        </p:blipFill>
        <p:spPr>
          <a:xfrm>
            <a:off x="3788233" y="3021496"/>
            <a:ext cx="8338433" cy="3565665"/>
          </a:xfrm>
          <a:prstGeom prst="rect">
            <a:avLst/>
          </a:prstGeom>
        </p:spPr>
      </p:pic>
      <p:pic>
        <p:nvPicPr>
          <p:cNvPr id="3" name="Picture 2" descr="Figure 5. Top: random points of pixel space. Middle: points on the straight line between an image of a 1 and an image of a 0. Bottom: a schematic of the data manifold, with a path along it from the 1 to the 0, decoded by the Gaussian VAE of this course, and the straight line that leaves it">
            <a:extLst>
              <a:ext uri="{FF2B5EF4-FFF2-40B4-BE49-F238E27FC236}">
                <a16:creationId xmlns:a16="http://schemas.microsoft.com/office/drawing/2014/main" id="{99D1E250-C159-ADFD-83E1-4E6AE4D966B5}"/>
              </a:ext>
            </a:extLst>
          </p:cNvPr>
          <p:cNvPicPr>
            <a:picLocks noChangeAspect="1"/>
          </p:cNvPicPr>
          <p:nvPr/>
        </p:nvPicPr>
        <p:blipFill>
          <a:blip r:embed="rId2"/>
          <a:srcRect l="727" t="377" r="-727" b="79816"/>
          <a:stretch>
            <a:fillRect/>
          </a:stretch>
        </p:blipFill>
        <p:spPr>
          <a:xfrm>
            <a:off x="3919331" y="1512199"/>
            <a:ext cx="8197397" cy="1421296"/>
          </a:xfrm>
          <a:prstGeom prst="rect">
            <a:avLst/>
          </a:prstGeom>
        </p:spPr>
      </p:pic>
      <p:sp>
        <p:nvSpPr>
          <p:cNvPr id="8" name="Rectangle 7">
            <a:extLst>
              <a:ext uri="{FF2B5EF4-FFF2-40B4-BE49-F238E27FC236}">
                <a16:creationId xmlns:a16="http://schemas.microsoft.com/office/drawing/2014/main" id="{C8345885-5C58-16FE-4047-7ADA6FA694CA}"/>
              </a:ext>
            </a:extLst>
          </p:cNvPr>
          <p:cNvSpPr/>
          <p:nvPr/>
        </p:nvSpPr>
        <p:spPr>
          <a:xfrm>
            <a:off x="5298675" y="5389510"/>
            <a:ext cx="5326255" cy="10311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F9DDB29-0445-0345-637F-EF30C880174E}"/>
              </a:ext>
            </a:extLst>
          </p:cNvPr>
          <p:cNvSpPr txBox="1"/>
          <p:nvPr/>
        </p:nvSpPr>
        <p:spPr>
          <a:xfrm>
            <a:off x="838200" y="1807348"/>
            <a:ext cx="2950033" cy="830997"/>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Random points are static; real digits fill a very small part of pixel space.</a:t>
            </a:r>
          </a:p>
        </p:txBody>
      </p:sp>
      <p:sp>
        <p:nvSpPr>
          <p:cNvPr id="5" name="TextBox 4">
            <a:extLst>
              <a:ext uri="{FF2B5EF4-FFF2-40B4-BE49-F238E27FC236}">
                <a16:creationId xmlns:a16="http://schemas.microsoft.com/office/drawing/2014/main" id="{0892958B-99E8-995E-9FB3-113EBF0985F8}"/>
              </a:ext>
            </a:extLst>
          </p:cNvPr>
          <p:cNvSpPr txBox="1"/>
          <p:nvPr/>
        </p:nvSpPr>
        <p:spPr>
          <a:xfrm>
            <a:off x="838200" y="3021496"/>
            <a:ext cx="3081131" cy="3539430"/>
          </a:xfrm>
          <a:prstGeom prst="rect">
            <a:avLst/>
          </a:prstGeom>
          <a:solidFill>
            <a:schemeClr val="bg2"/>
          </a:solidFill>
        </p:spPr>
        <p:txBody>
          <a:bodyPr wrap="square">
            <a:spAutoFit/>
          </a:bodyPr>
          <a:lstStyle/>
          <a:p>
            <a:pPr>
              <a:buNone/>
            </a:pPr>
            <a:r>
              <a:rPr lang="en-US" sz="1600" dirty="0">
                <a:latin typeface="Google Sans" pitchFamily="2" charset="0"/>
                <a:ea typeface="Google Sans" pitchFamily="2" charset="0"/>
                <a:cs typeface="Google Sans" pitchFamily="2" charset="0"/>
              </a:rPr>
              <a:t>Real digits lie on a thin, curved band, the </a:t>
            </a:r>
            <a:r>
              <a:rPr lang="en-US" sz="1600" b="1" dirty="0">
                <a:latin typeface="Google Sans" pitchFamily="2" charset="0"/>
                <a:ea typeface="Google Sans" pitchFamily="2" charset="0"/>
                <a:cs typeface="Google Sans" pitchFamily="2" charset="0"/>
              </a:rPr>
              <a:t>manifold</a:t>
            </a:r>
          </a:p>
          <a:p>
            <a:pPr>
              <a:buNone/>
            </a:pPr>
            <a:endParaRPr lang="en-US" sz="1600" b="1"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The </a:t>
            </a:r>
            <a:r>
              <a:rPr lang="en-US" sz="1600" b="1" dirty="0">
                <a:latin typeface="Google Sans" pitchFamily="2" charset="0"/>
                <a:ea typeface="Google Sans" pitchFamily="2" charset="0"/>
                <a:cs typeface="Google Sans" pitchFamily="2" charset="0"/>
              </a:rPr>
              <a:t>manifold hypothesis</a:t>
            </a:r>
            <a:r>
              <a:rPr lang="en-US" sz="1600" dirty="0">
                <a:latin typeface="Google Sans" pitchFamily="2" charset="0"/>
                <a:ea typeface="Google Sans" pitchFamily="2" charset="0"/>
                <a:cs typeface="Google Sans" pitchFamily="2" charset="0"/>
              </a:rPr>
              <a:t>: natural data lie near a low-dimensional curved surface inside the huge data space</a:t>
            </a:r>
          </a:p>
          <a:p>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A path that follows the band (blue) passes only through digit-like images. Those images come from the VAE, which learns coordinates on the manifold.</a:t>
            </a:r>
          </a:p>
        </p:txBody>
      </p:sp>
      <p:sp>
        <p:nvSpPr>
          <p:cNvPr id="6" name="Rectangle 5">
            <a:extLst>
              <a:ext uri="{FF2B5EF4-FFF2-40B4-BE49-F238E27FC236}">
                <a16:creationId xmlns:a16="http://schemas.microsoft.com/office/drawing/2014/main" id="{B09D184C-F4C6-19AF-122C-B8A76415F0B6}"/>
              </a:ext>
            </a:extLst>
          </p:cNvPr>
          <p:cNvSpPr/>
          <p:nvPr/>
        </p:nvSpPr>
        <p:spPr>
          <a:xfrm>
            <a:off x="4993875" y="5639235"/>
            <a:ext cx="5938584" cy="2304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6106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6DC97-B7DB-4B48-39CD-37DA906C9D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DCF23E-76A9-2FD6-F211-CCDEC5429352}"/>
              </a:ext>
            </a:extLst>
          </p:cNvPr>
          <p:cNvSpPr>
            <a:spLocks noGrp="1"/>
          </p:cNvSpPr>
          <p:nvPr>
            <p:ph type="title"/>
          </p:nvPr>
        </p:nvSpPr>
        <p:spPr/>
        <p:txBody>
          <a:bodyPr/>
          <a:lstStyle/>
          <a:p>
            <a:r>
              <a:rPr lang="en-US" dirty="0"/>
              <a:t>The Manifold hypothesis</a:t>
            </a:r>
          </a:p>
        </p:txBody>
      </p:sp>
      <p:pic>
        <p:nvPicPr>
          <p:cNvPr id="4" name="Picture 3" descr="Figure 5. Top: random points of pixel space. Middle: points on the straight line between an image of a 1 and an image of a 0. Bottom: a schematic of the data manifold, with a path along it from the 1 to the 0, decoded by the Gaussian VAE of this course, and the straight line that leaves it">
            <a:extLst>
              <a:ext uri="{FF2B5EF4-FFF2-40B4-BE49-F238E27FC236}">
                <a16:creationId xmlns:a16="http://schemas.microsoft.com/office/drawing/2014/main" id="{6646385E-B8E7-6BBF-B0C5-8C76AB077B2E}"/>
              </a:ext>
            </a:extLst>
          </p:cNvPr>
          <p:cNvPicPr>
            <a:picLocks noChangeAspect="1"/>
          </p:cNvPicPr>
          <p:nvPr/>
        </p:nvPicPr>
        <p:blipFill>
          <a:blip r:embed="rId2"/>
          <a:srcRect t="51149" b="-1"/>
          <a:stretch>
            <a:fillRect/>
          </a:stretch>
        </p:blipFill>
        <p:spPr>
          <a:xfrm>
            <a:off x="3788233" y="3021496"/>
            <a:ext cx="8338433" cy="3565665"/>
          </a:xfrm>
          <a:prstGeom prst="rect">
            <a:avLst/>
          </a:prstGeom>
        </p:spPr>
      </p:pic>
      <p:pic>
        <p:nvPicPr>
          <p:cNvPr id="3" name="Picture 2" descr="Figure 5. Top: random points of pixel space. Middle: points on the straight line between an image of a 1 and an image of a 0. Bottom: a schematic of the data manifold, with a path along it from the 1 to the 0, decoded by the Gaussian VAE of this course, and the straight line that leaves it">
            <a:extLst>
              <a:ext uri="{FF2B5EF4-FFF2-40B4-BE49-F238E27FC236}">
                <a16:creationId xmlns:a16="http://schemas.microsoft.com/office/drawing/2014/main" id="{AC0A8048-1AC6-F004-9661-F9C585E7127C}"/>
              </a:ext>
            </a:extLst>
          </p:cNvPr>
          <p:cNvPicPr>
            <a:picLocks noChangeAspect="1"/>
          </p:cNvPicPr>
          <p:nvPr/>
        </p:nvPicPr>
        <p:blipFill>
          <a:blip r:embed="rId2"/>
          <a:srcRect l="727" t="377" r="-727" b="79816"/>
          <a:stretch>
            <a:fillRect/>
          </a:stretch>
        </p:blipFill>
        <p:spPr>
          <a:xfrm>
            <a:off x="3919331" y="1512199"/>
            <a:ext cx="8197397" cy="1421296"/>
          </a:xfrm>
          <a:prstGeom prst="rect">
            <a:avLst/>
          </a:prstGeom>
        </p:spPr>
      </p:pic>
      <p:sp>
        <p:nvSpPr>
          <p:cNvPr id="5" name="TextBox 4">
            <a:extLst>
              <a:ext uri="{FF2B5EF4-FFF2-40B4-BE49-F238E27FC236}">
                <a16:creationId xmlns:a16="http://schemas.microsoft.com/office/drawing/2014/main" id="{445B680A-BB59-58D4-DB88-588C58FCC4BD}"/>
              </a:ext>
            </a:extLst>
          </p:cNvPr>
          <p:cNvSpPr txBox="1"/>
          <p:nvPr/>
        </p:nvSpPr>
        <p:spPr>
          <a:xfrm>
            <a:off x="838200" y="1807348"/>
            <a:ext cx="2950033" cy="830997"/>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Random points are static; real digits fill a very small part of pixel space.</a:t>
            </a:r>
          </a:p>
        </p:txBody>
      </p:sp>
      <p:sp>
        <p:nvSpPr>
          <p:cNvPr id="7" name="TextBox 6">
            <a:extLst>
              <a:ext uri="{FF2B5EF4-FFF2-40B4-BE49-F238E27FC236}">
                <a16:creationId xmlns:a16="http://schemas.microsoft.com/office/drawing/2014/main" id="{EA5357D2-EDA2-3B93-53E3-0FF08DE82FFA}"/>
              </a:ext>
            </a:extLst>
          </p:cNvPr>
          <p:cNvSpPr txBox="1"/>
          <p:nvPr/>
        </p:nvSpPr>
        <p:spPr>
          <a:xfrm>
            <a:off x="838200" y="3021496"/>
            <a:ext cx="3081131" cy="3539430"/>
          </a:xfrm>
          <a:prstGeom prst="rect">
            <a:avLst/>
          </a:prstGeom>
          <a:solidFill>
            <a:schemeClr val="bg2"/>
          </a:solidFill>
        </p:spPr>
        <p:txBody>
          <a:bodyPr wrap="square">
            <a:spAutoFit/>
          </a:bodyPr>
          <a:lstStyle/>
          <a:p>
            <a:pPr>
              <a:buNone/>
            </a:pPr>
            <a:r>
              <a:rPr lang="en-US" sz="1600" dirty="0">
                <a:latin typeface="Google Sans" pitchFamily="2" charset="0"/>
                <a:ea typeface="Google Sans" pitchFamily="2" charset="0"/>
                <a:cs typeface="Google Sans" pitchFamily="2" charset="0"/>
              </a:rPr>
              <a:t>Real digits lie on a thin, curved band, the </a:t>
            </a:r>
            <a:r>
              <a:rPr lang="en-US" sz="1600" b="1" dirty="0">
                <a:latin typeface="Google Sans" pitchFamily="2" charset="0"/>
                <a:ea typeface="Google Sans" pitchFamily="2" charset="0"/>
                <a:cs typeface="Google Sans" pitchFamily="2" charset="0"/>
              </a:rPr>
              <a:t>manifold</a:t>
            </a:r>
          </a:p>
          <a:p>
            <a:pPr>
              <a:buNone/>
            </a:pPr>
            <a:endParaRPr lang="en-US" sz="1600" b="1"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The </a:t>
            </a:r>
            <a:r>
              <a:rPr lang="en-US" sz="1600" b="1" dirty="0">
                <a:latin typeface="Google Sans" pitchFamily="2" charset="0"/>
                <a:ea typeface="Google Sans" pitchFamily="2" charset="0"/>
                <a:cs typeface="Google Sans" pitchFamily="2" charset="0"/>
              </a:rPr>
              <a:t>manifold hypothesis</a:t>
            </a:r>
            <a:r>
              <a:rPr lang="en-US" sz="1600" dirty="0">
                <a:latin typeface="Google Sans" pitchFamily="2" charset="0"/>
                <a:ea typeface="Google Sans" pitchFamily="2" charset="0"/>
                <a:cs typeface="Google Sans" pitchFamily="2" charset="0"/>
              </a:rPr>
              <a:t>: natural data lie near a low-dimensional curved surface inside the huge data space</a:t>
            </a:r>
          </a:p>
          <a:p>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A path that follows the band (blue) passes only through digit-like images. Those images come from the VAE, which learns coordinates on the manifold.</a:t>
            </a:r>
          </a:p>
        </p:txBody>
      </p:sp>
    </p:spTree>
    <p:extLst>
      <p:ext uri="{BB962C8B-B14F-4D97-AF65-F5344CB8AC3E}">
        <p14:creationId xmlns:p14="http://schemas.microsoft.com/office/powerpoint/2010/main" val="3947111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2D41A-01AC-03A5-8033-72B38B868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F18D9D-4705-A7B6-DE11-5B55B6FD72CE}"/>
              </a:ext>
            </a:extLst>
          </p:cNvPr>
          <p:cNvSpPr>
            <a:spLocks noGrp="1"/>
          </p:cNvSpPr>
          <p:nvPr>
            <p:ph type="title"/>
          </p:nvPr>
        </p:nvSpPr>
        <p:spPr/>
        <p:txBody>
          <a:bodyPr/>
          <a:lstStyle/>
          <a:p>
            <a:r>
              <a:rPr lang="en-US" dirty="0"/>
              <a:t>The Manifold hypothesis</a:t>
            </a:r>
          </a:p>
        </p:txBody>
      </p:sp>
      <p:pic>
        <p:nvPicPr>
          <p:cNvPr id="4" name="Picture 3" descr="Figure 5. Top: random points of pixel space. Middle: points on the straight line between an image of a 1 and an image of a 0. Bottom: a schematic of the data manifold, with a path along it from the 1 to the 0, decoded by the Gaussian VAE of this course, and the straight line that leaves it">
            <a:extLst>
              <a:ext uri="{FF2B5EF4-FFF2-40B4-BE49-F238E27FC236}">
                <a16:creationId xmlns:a16="http://schemas.microsoft.com/office/drawing/2014/main" id="{F9201150-F640-AFAA-87A0-1086C6DCEEF0}"/>
              </a:ext>
            </a:extLst>
          </p:cNvPr>
          <p:cNvPicPr>
            <a:picLocks noChangeAspect="1"/>
          </p:cNvPicPr>
          <p:nvPr/>
        </p:nvPicPr>
        <p:blipFill>
          <a:blip r:embed="rId3"/>
          <a:srcRect t="51149" b="-1"/>
          <a:stretch>
            <a:fillRect/>
          </a:stretch>
        </p:blipFill>
        <p:spPr>
          <a:xfrm>
            <a:off x="3788233" y="3021496"/>
            <a:ext cx="8338433" cy="3565665"/>
          </a:xfrm>
          <a:prstGeom prst="rect">
            <a:avLst/>
          </a:prstGeom>
        </p:spPr>
      </p:pic>
      <p:pic>
        <p:nvPicPr>
          <p:cNvPr id="3" name="Picture 2" descr="Figure 5. Top: random points of pixel space. Middle: points on the straight line between an image of a 1 and an image of a 0. Bottom: a schematic of the data manifold, with a path along it from the 1 to the 0, decoded by the Gaussian VAE of this course, and the straight line that leaves it">
            <a:extLst>
              <a:ext uri="{FF2B5EF4-FFF2-40B4-BE49-F238E27FC236}">
                <a16:creationId xmlns:a16="http://schemas.microsoft.com/office/drawing/2014/main" id="{AD2957C6-5EE1-E60E-C8DD-8594120BEA3F}"/>
              </a:ext>
            </a:extLst>
          </p:cNvPr>
          <p:cNvPicPr>
            <a:picLocks noChangeAspect="1"/>
          </p:cNvPicPr>
          <p:nvPr/>
        </p:nvPicPr>
        <p:blipFill>
          <a:blip r:embed="rId3"/>
          <a:srcRect l="727" t="377" r="-727" b="79816"/>
          <a:stretch>
            <a:fillRect/>
          </a:stretch>
        </p:blipFill>
        <p:spPr>
          <a:xfrm>
            <a:off x="3919331" y="1512199"/>
            <a:ext cx="8197397" cy="1421296"/>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A3C9A5D-4937-6B7D-000E-FE230306E22F}"/>
                  </a:ext>
                </a:extLst>
              </p:cNvPr>
              <p:cNvSpPr txBox="1"/>
              <p:nvPr/>
            </p:nvSpPr>
            <p:spPr>
              <a:xfrm>
                <a:off x="838200" y="3021496"/>
                <a:ext cx="3081131" cy="1815882"/>
              </a:xfrm>
              <a:prstGeom prst="rect">
                <a:avLst/>
              </a:prstGeom>
              <a:solidFill>
                <a:schemeClr val="bg2"/>
              </a:solidFill>
            </p:spPr>
            <p:txBody>
              <a:bodyPr wrap="square">
                <a:spAutoFit/>
              </a:bodyPr>
              <a:lstStyle/>
              <a:p>
                <a:r>
                  <a:rPr lang="en-US" sz="1600" dirty="0">
                    <a:latin typeface="Google Sans" pitchFamily="2" charset="0"/>
                    <a:ea typeface="Google Sans" pitchFamily="2" charset="0"/>
                    <a:cs typeface="Google Sans" pitchFamily="2" charset="0"/>
                  </a:rPr>
                  <a:t>If the digits live near a </a:t>
                </a:r>
                <a:br>
                  <a:rPr lang="en-US" sz="1600" dirty="0">
                    <a:latin typeface="Google Sans" pitchFamily="2" charset="0"/>
                    <a:ea typeface="Google Sans" pitchFamily="2" charset="0"/>
                    <a:cs typeface="Google Sans" pitchFamily="2" charset="0"/>
                  </a:rPr>
                </a:br>
                <a14:m>
                  <m:oMath xmlns:m="http://schemas.openxmlformats.org/officeDocument/2006/math">
                    <m:r>
                      <a:rPr lang="en-US" sz="1600" i="1" dirty="0" smtClean="0">
                        <a:latin typeface="Cambria Math" panose="02040503050406030204" pitchFamily="18" charset="0"/>
                      </a:rPr>
                      <m:t>𝐾</m:t>
                    </m:r>
                  </m:oMath>
                </a14:m>
                <a:r>
                  <a:rPr lang="en-US" sz="1600" dirty="0">
                    <a:latin typeface="Google Sans" pitchFamily="2" charset="0"/>
                    <a:ea typeface="Google Sans" pitchFamily="2" charset="0"/>
                    <a:cs typeface="Google Sans" pitchFamily="2" charset="0"/>
                  </a:rPr>
                  <a:t>-dimensional surface with </a:t>
                </a:r>
                <a14:m>
                  <m:oMath xmlns:m="http://schemas.openxmlformats.org/officeDocument/2006/math">
                    <m:r>
                      <a:rPr lang="en-US" sz="1600" i="1" dirty="0" smtClean="0">
                        <a:latin typeface="Cambria Math" panose="02040503050406030204" pitchFamily="18" charset="0"/>
                      </a:rPr>
                      <m:t>𝐾</m:t>
                    </m:r>
                    <m:r>
                      <a:rPr lang="en-US" sz="1600" i="0" dirty="0">
                        <a:latin typeface="Cambria Math" panose="02040503050406030204" pitchFamily="18" charset="0"/>
                      </a:rPr>
                      <m:t>≪</m:t>
                    </m:r>
                    <m:r>
                      <a:rPr lang="en-US" sz="1600" i="1" dirty="0">
                        <a:latin typeface="Cambria Math" panose="02040503050406030204" pitchFamily="18" charset="0"/>
                      </a:rPr>
                      <m:t>𝑀</m:t>
                    </m:r>
                  </m:oMath>
                </a14:m>
                <a:r>
                  <a:rPr lang="en-US" sz="1600" dirty="0">
                    <a:latin typeface="Google Sans" pitchFamily="2" charset="0"/>
                    <a:ea typeface="Google Sans" pitchFamily="2" charset="0"/>
                    <a:cs typeface="Google Sans" pitchFamily="2" charset="0"/>
                  </a:rPr>
                  <a:t>, then </a:t>
                </a:r>
                <a14:m>
                  <m:oMath xmlns:m="http://schemas.openxmlformats.org/officeDocument/2006/math">
                    <m:r>
                      <a:rPr lang="en-US" sz="1600" i="1" dirty="0" smtClean="0">
                        <a:latin typeface="Cambria Math" panose="02040503050406030204" pitchFamily="18" charset="0"/>
                      </a:rPr>
                      <m:t>𝐾</m:t>
                    </m:r>
                  </m:oMath>
                </a14:m>
                <a:r>
                  <a:rPr lang="en-US" sz="1600" dirty="0">
                    <a:latin typeface="Google Sans" pitchFamily="2" charset="0"/>
                    <a:ea typeface="Google Sans" pitchFamily="2" charset="0"/>
                    <a:cs typeface="Google Sans" pitchFamily="2" charset="0"/>
                  </a:rPr>
                  <a:t> coordinates should describe each one.</a:t>
                </a:r>
              </a:p>
              <a:p>
                <a:pPr marL="342900" indent="-342900">
                  <a:buFont typeface="Arial" panose="020B0604020202020204" pitchFamily="34" charset="0"/>
                  <a:buChar char="•"/>
                </a:pPr>
                <a:endParaRPr lang="en-US" sz="1600" dirty="0">
                  <a:latin typeface="Google Sans" pitchFamily="2" charset="0"/>
                  <a:ea typeface="Google Sans" pitchFamily="2" charset="0"/>
                  <a:cs typeface="Google Sans" pitchFamily="2" charset="0"/>
                </a:endParaRPr>
              </a:p>
              <a:p>
                <a:r>
                  <a:rPr lang="en-US" sz="1600" dirty="0">
                    <a:latin typeface="Google Sans" pitchFamily="2" charset="0"/>
                    <a:ea typeface="Google Sans" pitchFamily="2" charset="0"/>
                    <a:cs typeface="Google Sans" pitchFamily="2" charset="0"/>
                  </a:rPr>
                  <a:t>Finding its coordinates is </a:t>
                </a:r>
                <a:r>
                  <a:rPr lang="en-US" sz="1600" b="1" dirty="0">
                    <a:latin typeface="Google Sans" pitchFamily="2" charset="0"/>
                    <a:ea typeface="Google Sans" pitchFamily="2" charset="0"/>
                    <a:cs typeface="Google Sans" pitchFamily="2" charset="0"/>
                  </a:rPr>
                  <a:t>dimensionality reduction</a:t>
                </a:r>
                <a:r>
                  <a:rPr lang="en-US" sz="1600" dirty="0">
                    <a:latin typeface="Google Sans" pitchFamily="2" charset="0"/>
                    <a:ea typeface="Google Sans" pitchFamily="2" charset="0"/>
                    <a:cs typeface="Google Sans" pitchFamily="2" charset="0"/>
                  </a:rPr>
                  <a:t>.</a:t>
                </a:r>
              </a:p>
            </p:txBody>
          </p:sp>
        </mc:Choice>
        <mc:Fallback xmlns="">
          <p:sp>
            <p:nvSpPr>
              <p:cNvPr id="7" name="TextBox 6">
                <a:extLst>
                  <a:ext uri="{FF2B5EF4-FFF2-40B4-BE49-F238E27FC236}">
                    <a16:creationId xmlns:a16="http://schemas.microsoft.com/office/drawing/2014/main" id="{9A3C9A5D-4937-6B7D-000E-FE230306E22F}"/>
                  </a:ext>
                </a:extLst>
              </p:cNvPr>
              <p:cNvSpPr txBox="1">
                <a:spLocks noRot="1" noChangeAspect="1" noMove="1" noResize="1" noEditPoints="1" noAdjustHandles="1" noChangeArrowheads="1" noChangeShapeType="1" noTextEdit="1"/>
              </p:cNvSpPr>
              <p:nvPr/>
            </p:nvSpPr>
            <p:spPr>
              <a:xfrm>
                <a:off x="838200" y="3021496"/>
                <a:ext cx="3081131" cy="1815882"/>
              </a:xfrm>
              <a:prstGeom prst="rect">
                <a:avLst/>
              </a:prstGeom>
              <a:blipFill>
                <a:blip r:embed="rId4"/>
                <a:stretch>
                  <a:fillRect l="-1235" t="-1389" b="-2778"/>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3B0B428A-34C5-D837-77C5-DBAD1A90F864}"/>
              </a:ext>
            </a:extLst>
          </p:cNvPr>
          <p:cNvSpPr txBox="1"/>
          <p:nvPr/>
        </p:nvSpPr>
        <p:spPr>
          <a:xfrm>
            <a:off x="838200" y="1807348"/>
            <a:ext cx="2950033" cy="830997"/>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Random points are static; real digits fill a very small part of pixel space.</a:t>
            </a:r>
          </a:p>
        </p:txBody>
      </p:sp>
    </p:spTree>
    <p:extLst>
      <p:ext uri="{BB962C8B-B14F-4D97-AF65-F5344CB8AC3E}">
        <p14:creationId xmlns:p14="http://schemas.microsoft.com/office/powerpoint/2010/main" val="1473800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9FF40DD0-CF88-732A-511F-952CACF161B2}"/>
              </a:ext>
            </a:extLst>
          </p:cNvPr>
          <p:cNvSpPr/>
          <p:nvPr/>
        </p:nvSpPr>
        <p:spPr>
          <a:xfrm>
            <a:off x="7156174" y="2315815"/>
            <a:ext cx="228601" cy="378917"/>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528FAE-B048-AFDD-5D5C-B8CEDCA2F8AE}"/>
              </a:ext>
            </a:extLst>
          </p:cNvPr>
          <p:cNvSpPr/>
          <p:nvPr/>
        </p:nvSpPr>
        <p:spPr>
          <a:xfrm>
            <a:off x="5976732" y="2315815"/>
            <a:ext cx="374374" cy="378917"/>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6DE8EE-4D91-CE68-EFD1-7BBD24B2D730}"/>
              </a:ext>
            </a:extLst>
          </p:cNvPr>
          <p:cNvSpPr>
            <a:spLocks noGrp="1"/>
          </p:cNvSpPr>
          <p:nvPr>
            <p:ph type="title"/>
          </p:nvPr>
        </p:nvSpPr>
        <p:spPr/>
        <p:txBody>
          <a:bodyPr>
            <a:normAutofit/>
          </a:bodyPr>
          <a:lstStyle/>
          <a:p>
            <a:r>
              <a:rPr lang="en-US" sz="4000" dirty="0"/>
              <a:t>PCA: the best straight-line compression</a:t>
            </a:r>
          </a:p>
        </p:txBody>
      </p:sp>
      <p:pic>
        <p:nvPicPr>
          <p:cNvPr id="5" name="Picture 4">
            <a:extLst>
              <a:ext uri="{FF2B5EF4-FFF2-40B4-BE49-F238E27FC236}">
                <a16:creationId xmlns:a16="http://schemas.microsoft.com/office/drawing/2014/main" id="{7ADC6BE7-8A7B-07F5-9789-4E09514D68BD}"/>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4346267" y="2348586"/>
            <a:ext cx="6496304" cy="286512"/>
          </a:xfrm>
          <a:prstGeom prst="rect">
            <a:avLst/>
          </a:prstGeom>
        </p:spPr>
      </p:pic>
      <p:pic>
        <p:nvPicPr>
          <p:cNvPr id="6" name="Picture 5" descr="Figure 5b. Left: six training images and the mean image m, their pixel-by-pixel average over all N images. Middle: the matrix U for K = 2, drawn as a 784 × 2 strip (red positive, blue negative). Right: each column of U reshaped back to 28 × 28, and the shapes of every quantity in the encode and decode formulas">
            <a:extLst>
              <a:ext uri="{FF2B5EF4-FFF2-40B4-BE49-F238E27FC236}">
                <a16:creationId xmlns:a16="http://schemas.microsoft.com/office/drawing/2014/main" id="{2146CCE1-56E3-800C-224B-48F52A62D9D8}"/>
              </a:ext>
            </a:extLst>
          </p:cNvPr>
          <p:cNvPicPr>
            <a:picLocks noChangeAspect="1"/>
          </p:cNvPicPr>
          <p:nvPr/>
        </p:nvPicPr>
        <p:blipFill>
          <a:blip r:embed="rId5"/>
          <a:stretch>
            <a:fillRect/>
          </a:stretch>
        </p:blipFill>
        <p:spPr>
          <a:xfrm>
            <a:off x="3387360" y="2940331"/>
            <a:ext cx="8652654" cy="3676956"/>
          </a:xfrm>
          <a:prstGeom prst="rect">
            <a:avLst/>
          </a:prstGeom>
        </p:spPr>
      </p:pic>
      <p:sp>
        <p:nvSpPr>
          <p:cNvPr id="8" name="TextBox 7">
            <a:extLst>
              <a:ext uri="{FF2B5EF4-FFF2-40B4-BE49-F238E27FC236}">
                <a16:creationId xmlns:a16="http://schemas.microsoft.com/office/drawing/2014/main" id="{A3A7EB96-1BCF-2601-EBFE-78668FF4D281}"/>
              </a:ext>
            </a:extLst>
          </p:cNvPr>
          <p:cNvSpPr txBox="1"/>
          <p:nvPr/>
        </p:nvSpPr>
        <p:spPr>
          <a:xfrm>
            <a:off x="816438" y="1957343"/>
            <a:ext cx="2570922" cy="1323439"/>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PCA</a:t>
            </a:r>
            <a:r>
              <a:rPr lang="en-US" sz="1600" dirty="0">
                <a:latin typeface="Google Sans" pitchFamily="2" charset="0"/>
                <a:ea typeface="Google Sans" pitchFamily="2" charset="0"/>
                <a:cs typeface="Google Sans" pitchFamily="2" charset="0"/>
              </a:rPr>
              <a:t> finds the K directions along which the data vary most and describes each image by its position along them</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D9728563-9DE2-2694-1537-C33E6C912B7F}"/>
                  </a:ext>
                </a:extLst>
              </p:cNvPr>
              <p:cNvSpPr txBox="1"/>
              <p:nvPr/>
            </p:nvSpPr>
            <p:spPr>
              <a:xfrm>
                <a:off x="4346267" y="1506668"/>
                <a:ext cx="2531613" cy="646331"/>
              </a:xfrm>
              <a:prstGeom prst="rect">
                <a:avLst/>
              </a:prstGeom>
              <a:solidFill>
                <a:schemeClr val="accent6">
                  <a:lumMod val="20000"/>
                  <a:lumOff val="80000"/>
                </a:schemeClr>
              </a:solidFill>
            </p:spPr>
            <p:txBody>
              <a:bodyPr wrap="square">
                <a:spAutoFit/>
              </a:bodyPr>
              <a:lstStyle/>
              <a:p>
                <a:pPr>
                  <a:buNone/>
                </a:pPr>
                <a14:m>
                  <m:oMath xmlns:m="http://schemas.openxmlformats.org/officeDocument/2006/math">
                    <m:r>
                      <a:rPr lang="en-US" sz="1200" i="1" dirty="0" smtClean="0">
                        <a:latin typeface="Cambria Math" panose="02040503050406030204" pitchFamily="18" charset="0"/>
                      </a:rPr>
                      <m:t>𝑀</m:t>
                    </m:r>
                    <m:r>
                      <a:rPr lang="en-US" sz="1200" i="0" dirty="0">
                        <a:latin typeface="Cambria Math" panose="02040503050406030204" pitchFamily="18" charset="0"/>
                      </a:rPr>
                      <m:t>×</m:t>
                    </m:r>
                    <m:r>
                      <a:rPr lang="en-US" sz="1200" i="1" dirty="0">
                        <a:latin typeface="Cambria Math" panose="02040503050406030204" pitchFamily="18" charset="0"/>
                      </a:rPr>
                      <m:t>𝐾</m:t>
                    </m:r>
                  </m:oMath>
                </a14:m>
                <a:r>
                  <a:rPr lang="en-US" sz="1200" dirty="0"/>
                  <a:t>matrix of </a:t>
                </a:r>
                <a:r>
                  <a:rPr lang="en-US" sz="1200" b="1" dirty="0"/>
                  <a:t>principal components</a:t>
                </a:r>
                <a:r>
                  <a:rPr lang="en-US" sz="1200" dirty="0"/>
                  <a:t>, the top eigenvectors of the data's covariance matrix</a:t>
                </a:r>
              </a:p>
            </p:txBody>
          </p:sp>
        </mc:Choice>
        <mc:Fallback xmlns="">
          <p:sp>
            <p:nvSpPr>
              <p:cNvPr id="10" name="TextBox 9">
                <a:extLst>
                  <a:ext uri="{FF2B5EF4-FFF2-40B4-BE49-F238E27FC236}">
                    <a16:creationId xmlns:a16="http://schemas.microsoft.com/office/drawing/2014/main" id="{D9728563-9DE2-2694-1537-C33E6C912B7F}"/>
                  </a:ext>
                </a:extLst>
              </p:cNvPr>
              <p:cNvSpPr txBox="1">
                <a:spLocks noRot="1" noChangeAspect="1" noMove="1" noResize="1" noEditPoints="1" noAdjustHandles="1" noChangeArrowheads="1" noChangeShapeType="1" noTextEdit="1"/>
              </p:cNvSpPr>
              <p:nvPr/>
            </p:nvSpPr>
            <p:spPr>
              <a:xfrm>
                <a:off x="4346267" y="1506668"/>
                <a:ext cx="2531613" cy="646331"/>
              </a:xfrm>
              <a:prstGeom prst="rect">
                <a:avLst/>
              </a:prstGeom>
              <a:blipFill>
                <a:blip r:embed="rId6"/>
                <a:stretch>
                  <a:fillRect b="-57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E8CE362-A6C0-1B4B-6774-9023A21DC4E6}"/>
                  </a:ext>
                </a:extLst>
              </p:cNvPr>
              <p:cNvSpPr txBox="1"/>
              <p:nvPr/>
            </p:nvSpPr>
            <p:spPr>
              <a:xfrm>
                <a:off x="7156174" y="1485159"/>
                <a:ext cx="2531613" cy="646331"/>
              </a:xfrm>
              <a:prstGeom prst="rect">
                <a:avLst/>
              </a:prstGeom>
              <a:solidFill>
                <a:schemeClr val="tx2">
                  <a:lumMod val="10000"/>
                  <a:lumOff val="90000"/>
                </a:schemeClr>
              </a:solidFill>
            </p:spPr>
            <p:txBody>
              <a:bodyPr wrap="square">
                <a:spAutoFit/>
              </a:bodyPr>
              <a:lstStyle/>
              <a:p>
                <a:r>
                  <a:rPr lang="en-US" sz="1200" dirty="0"/>
                  <a:t>The </a:t>
                </a:r>
                <a:r>
                  <a:rPr lang="en-US" sz="1200" b="1" dirty="0"/>
                  <a:t>mean image</a:t>
                </a:r>
                <a:r>
                  <a:rPr lang="en-US" sz="1200" dirty="0"/>
                  <a:t> </a:t>
                </a:r>
                <a14:m>
                  <m:oMath xmlns:m="http://schemas.openxmlformats.org/officeDocument/2006/math">
                    <m:r>
                      <a:rPr lang="en-US" sz="1200" i="1" dirty="0" smtClean="0">
                        <a:latin typeface="Cambria Math" panose="02040503050406030204" pitchFamily="18" charset="0"/>
                      </a:rPr>
                      <m:t>𝑚</m:t>
                    </m:r>
                  </m:oMath>
                </a14:m>
                <a:r>
                  <a:rPr lang="en-US" sz="1200" dirty="0"/>
                  <a:t> is the average of all N training images, computed pixel by pixel</a:t>
                </a:r>
              </a:p>
            </p:txBody>
          </p:sp>
        </mc:Choice>
        <mc:Fallback xmlns="">
          <p:sp>
            <p:nvSpPr>
              <p:cNvPr id="13" name="TextBox 12">
                <a:extLst>
                  <a:ext uri="{FF2B5EF4-FFF2-40B4-BE49-F238E27FC236}">
                    <a16:creationId xmlns:a16="http://schemas.microsoft.com/office/drawing/2014/main" id="{6E8CE362-A6C0-1B4B-6774-9023A21DC4E6}"/>
                  </a:ext>
                </a:extLst>
              </p:cNvPr>
              <p:cNvSpPr txBox="1">
                <a:spLocks noRot="1" noChangeAspect="1" noMove="1" noResize="1" noEditPoints="1" noAdjustHandles="1" noChangeArrowheads="1" noChangeShapeType="1" noTextEdit="1"/>
              </p:cNvSpPr>
              <p:nvPr/>
            </p:nvSpPr>
            <p:spPr>
              <a:xfrm>
                <a:off x="7156174" y="1485159"/>
                <a:ext cx="2531613" cy="646331"/>
              </a:xfrm>
              <a:prstGeom prst="rect">
                <a:avLst/>
              </a:prstGeom>
              <a:blipFill>
                <a:blip r:embed="rId7"/>
                <a:stretch>
                  <a:fillRect t="-1961" b="-5882"/>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912F3335-E1D0-59CC-01A6-72D5A79797B2}"/>
              </a:ext>
            </a:extLst>
          </p:cNvPr>
          <p:cNvSpPr txBox="1"/>
          <p:nvPr/>
        </p:nvSpPr>
        <p:spPr>
          <a:xfrm>
            <a:off x="838200" y="3576317"/>
            <a:ext cx="2570922" cy="1200329"/>
          </a:xfrm>
          <a:prstGeom prst="rect">
            <a:avLst/>
          </a:prstGeom>
          <a:noFill/>
        </p:spPr>
        <p:txBody>
          <a:bodyPr wrap="square">
            <a:spAutoFit/>
          </a:bodyPr>
          <a:lstStyle/>
          <a:p>
            <a:pPr lvl="0"/>
            <a:r>
              <a:rPr lang="en-US" sz="1800" dirty="0"/>
              <a:t>Iti is already an encoder–decoder pair trained with squared error.</a:t>
            </a:r>
          </a:p>
        </p:txBody>
      </p:sp>
    </p:spTree>
    <p:extLst>
      <p:ext uri="{BB962C8B-B14F-4D97-AF65-F5344CB8AC3E}">
        <p14:creationId xmlns:p14="http://schemas.microsoft.com/office/powerpoint/2010/main" val="10449769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1A7F0-A594-7B9F-876F-14B87B64756E}"/>
              </a:ext>
            </a:extLst>
          </p:cNvPr>
          <p:cNvSpPr>
            <a:spLocks noGrp="1"/>
          </p:cNvSpPr>
          <p:nvPr>
            <p:ph type="title"/>
          </p:nvPr>
        </p:nvSpPr>
        <p:spPr/>
        <p:txBody>
          <a:bodyPr>
            <a:normAutofit/>
          </a:bodyPr>
          <a:lstStyle/>
          <a:p>
            <a:r>
              <a:rPr lang="en-US" sz="4000" dirty="0"/>
              <a:t>PCA: the best straight-line compression</a:t>
            </a:r>
          </a:p>
        </p:txBody>
      </p:sp>
      <p:sp>
        <p:nvSpPr>
          <p:cNvPr id="5" name="TextBox 4">
            <a:extLst>
              <a:ext uri="{FF2B5EF4-FFF2-40B4-BE49-F238E27FC236}">
                <a16:creationId xmlns:a16="http://schemas.microsoft.com/office/drawing/2014/main" id="{2464C650-CF7D-F229-83D4-497EDEB2F15E}"/>
              </a:ext>
            </a:extLst>
          </p:cNvPr>
          <p:cNvSpPr txBox="1"/>
          <p:nvPr/>
        </p:nvSpPr>
        <p:spPr>
          <a:xfrm>
            <a:off x="1237836" y="2030277"/>
            <a:ext cx="2777573" cy="646331"/>
          </a:xfrm>
          <a:prstGeom prst="rect">
            <a:avLst/>
          </a:prstGeom>
          <a:noFill/>
        </p:spPr>
        <p:txBody>
          <a:bodyPr wrap="square">
            <a:spAutoFit/>
          </a:bodyPr>
          <a:lstStyle/>
          <a:p>
            <a:pPr lvl="0"/>
            <a:r>
              <a:rPr lang="en-US" dirty="0">
                <a:solidFill>
                  <a:srgbClr val="FF0000"/>
                </a:solidFill>
                <a:latin typeface="Google Sans" pitchFamily="2" charset="0"/>
                <a:ea typeface="Google Sans" pitchFamily="2" charset="0"/>
                <a:cs typeface="Google Sans" pitchFamily="2" charset="0"/>
              </a:rPr>
              <a:t>Its weakness is that both maps are straight lines</a:t>
            </a:r>
          </a:p>
        </p:txBody>
      </p:sp>
      <p:pic>
        <p:nvPicPr>
          <p:cNvPr id="6" name="Picture 5" descr="Figure 6. Points near a curved one-dimensional manifold. Left: the two principal directions. Middle: PCA with a one-number code. Right: a small neural-network autoencoder with a one-number code">
            <a:extLst>
              <a:ext uri="{FF2B5EF4-FFF2-40B4-BE49-F238E27FC236}">
                <a16:creationId xmlns:a16="http://schemas.microsoft.com/office/drawing/2014/main" id="{1694C025-89D3-418E-74D1-3B4EA7CAAD9E}"/>
              </a:ext>
            </a:extLst>
          </p:cNvPr>
          <p:cNvPicPr>
            <a:picLocks noChangeAspect="1"/>
          </p:cNvPicPr>
          <p:nvPr/>
        </p:nvPicPr>
        <p:blipFill>
          <a:blip r:embed="rId2"/>
          <a:stretch>
            <a:fillRect/>
          </a:stretch>
        </p:blipFill>
        <p:spPr>
          <a:xfrm>
            <a:off x="838200" y="3712493"/>
            <a:ext cx="10255843" cy="2780382"/>
          </a:xfrm>
          <a:prstGeom prst="rect">
            <a:avLst/>
          </a:prstGeom>
        </p:spPr>
      </p:pic>
      <p:sp>
        <p:nvSpPr>
          <p:cNvPr id="8" name="TextBox 7">
            <a:extLst>
              <a:ext uri="{FF2B5EF4-FFF2-40B4-BE49-F238E27FC236}">
                <a16:creationId xmlns:a16="http://schemas.microsoft.com/office/drawing/2014/main" id="{271AB9E2-4903-C972-52FA-0AF1A10CF04E}"/>
              </a:ext>
            </a:extLst>
          </p:cNvPr>
          <p:cNvSpPr txBox="1"/>
          <p:nvPr/>
        </p:nvSpPr>
        <p:spPr>
          <a:xfrm>
            <a:off x="8059393" y="1691724"/>
            <a:ext cx="2894771" cy="1323439"/>
          </a:xfrm>
          <a:prstGeom prst="rect">
            <a:avLst/>
          </a:prstGeom>
          <a:noFill/>
        </p:spPr>
        <p:txBody>
          <a:bodyPr wrap="square">
            <a:spAutoFit/>
          </a:bodyPr>
          <a:lstStyle/>
          <a:p>
            <a:pPr lvl="0"/>
            <a:r>
              <a:rPr lang="en-US" sz="1600" dirty="0">
                <a:latin typeface="Google Sans" pitchFamily="2" charset="0"/>
                <a:ea typeface="Google Sans" pitchFamily="2" charset="0"/>
                <a:cs typeface="Google Sans" pitchFamily="2" charset="0"/>
              </a:rPr>
              <a:t>An </a:t>
            </a:r>
            <a:r>
              <a:rPr lang="en-US" sz="1600" b="1" dirty="0">
                <a:latin typeface="Google Sans" pitchFamily="2" charset="0"/>
                <a:ea typeface="Google Sans" pitchFamily="2" charset="0"/>
                <a:cs typeface="Google Sans" pitchFamily="2" charset="0"/>
              </a:rPr>
              <a:t>autoencoder</a:t>
            </a:r>
            <a:r>
              <a:rPr lang="en-US" sz="1600" dirty="0">
                <a:latin typeface="Google Sans" pitchFamily="2" charset="0"/>
                <a:ea typeface="Google Sans" pitchFamily="2" charset="0"/>
                <a:cs typeface="Google Sans" pitchFamily="2" charset="0"/>
              </a:rPr>
              <a:t> with small networks in place of the two matrices (right) learns a curve that follows the arc, with error 0.004, 35 times smaller.</a:t>
            </a:r>
          </a:p>
        </p:txBody>
      </p:sp>
      <p:sp>
        <p:nvSpPr>
          <p:cNvPr id="10" name="TextBox 9">
            <a:extLst>
              <a:ext uri="{FF2B5EF4-FFF2-40B4-BE49-F238E27FC236}">
                <a16:creationId xmlns:a16="http://schemas.microsoft.com/office/drawing/2014/main" id="{BE3CE1F9-E8C3-DE91-DA6D-8DD7B5CFF4FF}"/>
              </a:ext>
            </a:extLst>
          </p:cNvPr>
          <p:cNvSpPr txBox="1"/>
          <p:nvPr/>
        </p:nvSpPr>
        <p:spPr>
          <a:xfrm>
            <a:off x="4764987" y="1690688"/>
            <a:ext cx="2894771" cy="1569660"/>
          </a:xfrm>
          <a:prstGeom prst="rect">
            <a:avLst/>
          </a:prstGeom>
          <a:noFill/>
        </p:spPr>
        <p:txBody>
          <a:bodyPr wrap="square">
            <a:spAutoFit/>
          </a:bodyPr>
          <a:lstStyle/>
          <a:p>
            <a:pPr marL="0" defTabSz="914400" rtl="1" eaLnBrk="1" latinLnBrk="0" hangingPunct="1"/>
            <a:r>
              <a:rPr lang="en-US" sz="1600" dirty="0">
                <a:latin typeface="Google Sans" pitchFamily="2" charset="0"/>
                <a:ea typeface="Google Sans" pitchFamily="2" charset="0"/>
                <a:cs typeface="Google Sans" pitchFamily="2" charset="0"/>
              </a:rPr>
              <a:t>PCA (middle) can only place reconstructions on a straight line, so points at the ends of the arc are reconstructed badly: mean squared error 0.130</a:t>
            </a:r>
          </a:p>
        </p:txBody>
      </p:sp>
    </p:spTree>
    <p:extLst>
      <p:ext uri="{BB962C8B-B14F-4D97-AF65-F5344CB8AC3E}">
        <p14:creationId xmlns:p14="http://schemas.microsoft.com/office/powerpoint/2010/main" val="4236044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8A937-49C7-7489-8373-AB8F1AA2912E}"/>
              </a:ext>
            </a:extLst>
          </p:cNvPr>
          <p:cNvSpPr>
            <a:spLocks noGrp="1"/>
          </p:cNvSpPr>
          <p:nvPr>
            <p:ph type="title"/>
          </p:nvPr>
        </p:nvSpPr>
        <p:spPr/>
        <p:txBody>
          <a:bodyPr/>
          <a:lstStyle/>
          <a:p>
            <a:r>
              <a:rPr lang="en-US" dirty="0"/>
              <a:t>From PCA to the autoencoder</a:t>
            </a:r>
          </a:p>
        </p:txBody>
      </p:sp>
      <p:sp>
        <p:nvSpPr>
          <p:cNvPr id="5" name="TextBox 4">
            <a:extLst>
              <a:ext uri="{FF2B5EF4-FFF2-40B4-BE49-F238E27FC236}">
                <a16:creationId xmlns:a16="http://schemas.microsoft.com/office/drawing/2014/main" id="{560BB118-B0CC-BA57-FBE0-5FD26F4C9A7A}"/>
              </a:ext>
            </a:extLst>
          </p:cNvPr>
          <p:cNvSpPr txBox="1"/>
          <p:nvPr/>
        </p:nvSpPr>
        <p:spPr>
          <a:xfrm>
            <a:off x="1951383" y="1605565"/>
            <a:ext cx="5602357" cy="1569660"/>
          </a:xfrm>
          <a:prstGeom prst="rect">
            <a:avLst/>
          </a:prstGeom>
          <a:solidFill>
            <a:schemeClr val="tx2">
              <a:lumMod val="10000"/>
              <a:lumOff val="90000"/>
            </a:schemeClr>
          </a:solidFill>
        </p:spPr>
        <p:txBody>
          <a:bodyPr wrap="square">
            <a:spAutoFit/>
          </a:bodyPr>
          <a:lstStyle/>
          <a:p>
            <a:pPr lvl="0"/>
            <a:r>
              <a:rPr lang="en-US" sz="1600" dirty="0"/>
              <a:t>Train a </a:t>
            </a:r>
            <a:r>
              <a:rPr lang="en-US" sz="1600" b="1" dirty="0"/>
              <a:t>linear autoencoder</a:t>
            </a:r>
            <a:r>
              <a:rPr lang="en-US" sz="1600" dirty="0"/>
              <a:t>, an encoder matrix and a decoder matrix with no activation functions, by gradient descent on the squared error.</a:t>
            </a:r>
          </a:p>
          <a:p>
            <a:pPr lvl="0"/>
            <a:endParaRPr lang="en-US" sz="1600" dirty="0"/>
          </a:p>
          <a:p>
            <a:pPr lvl="0"/>
            <a:r>
              <a:rPr lang="en-US" sz="1600" dirty="0"/>
              <a:t>It spans the same directions as PCA, with its own rotated and stretched axes.</a:t>
            </a:r>
          </a:p>
        </p:txBody>
      </p:sp>
      <p:pic>
        <p:nvPicPr>
          <p:cNvPr id="6" name="Picture 5" descr="Figure 8. Two-dimensional codes of 5,000 MNIST test images under PCA, a linear autoencoder and a nonlinear autoencoder, coloured by digit class">
            <a:extLst>
              <a:ext uri="{FF2B5EF4-FFF2-40B4-BE49-F238E27FC236}">
                <a16:creationId xmlns:a16="http://schemas.microsoft.com/office/drawing/2014/main" id="{0BC4A18F-CD24-CFE5-1FE6-DBF6044C0A08}"/>
              </a:ext>
            </a:extLst>
          </p:cNvPr>
          <p:cNvPicPr>
            <a:picLocks noChangeAspect="1"/>
          </p:cNvPicPr>
          <p:nvPr/>
        </p:nvPicPr>
        <p:blipFill>
          <a:blip r:embed="rId3"/>
          <a:stretch>
            <a:fillRect/>
          </a:stretch>
        </p:blipFill>
        <p:spPr>
          <a:xfrm>
            <a:off x="1261302" y="3224920"/>
            <a:ext cx="9669396" cy="3529106"/>
          </a:xfrm>
          <a:prstGeom prst="rect">
            <a:avLst/>
          </a:prstGeom>
        </p:spPr>
      </p:pic>
      <p:sp>
        <p:nvSpPr>
          <p:cNvPr id="8" name="TextBox 7">
            <a:extLst>
              <a:ext uri="{FF2B5EF4-FFF2-40B4-BE49-F238E27FC236}">
                <a16:creationId xmlns:a16="http://schemas.microsoft.com/office/drawing/2014/main" id="{0CB80548-82A2-8B61-C25B-B451B538349C}"/>
              </a:ext>
            </a:extLst>
          </p:cNvPr>
          <p:cNvSpPr txBox="1"/>
          <p:nvPr/>
        </p:nvSpPr>
        <p:spPr>
          <a:xfrm>
            <a:off x="7825549" y="2344228"/>
            <a:ext cx="2640356" cy="830997"/>
          </a:xfrm>
          <a:prstGeom prst="rect">
            <a:avLst/>
          </a:prstGeom>
          <a:solidFill>
            <a:schemeClr val="accent6">
              <a:lumMod val="20000"/>
              <a:lumOff val="80000"/>
            </a:schemeClr>
          </a:solidFill>
        </p:spPr>
        <p:txBody>
          <a:bodyPr wrap="square">
            <a:spAutoFit/>
          </a:bodyPr>
          <a:lstStyle/>
          <a:p>
            <a:pPr lvl="0"/>
            <a:r>
              <a:rPr lang="en-US" sz="1600" dirty="0"/>
              <a:t>Replace the two matrices by neural networks and you have an </a:t>
            </a:r>
            <a:r>
              <a:rPr lang="en-US" sz="1600" b="1" dirty="0"/>
              <a:t>autoencoder</a:t>
            </a:r>
            <a:r>
              <a:rPr lang="en-US" sz="1600" dirty="0"/>
              <a:t>.</a:t>
            </a:r>
          </a:p>
        </p:txBody>
      </p:sp>
    </p:spTree>
    <p:extLst>
      <p:ext uri="{BB962C8B-B14F-4D97-AF65-F5344CB8AC3E}">
        <p14:creationId xmlns:p14="http://schemas.microsoft.com/office/powerpoint/2010/main" val="1166886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DBE6A-54B7-73E3-9FF3-4D2E000B7F6C}"/>
              </a:ext>
            </a:extLst>
          </p:cNvPr>
          <p:cNvSpPr>
            <a:spLocks noGrp="1"/>
          </p:cNvSpPr>
          <p:nvPr>
            <p:ph type="title"/>
          </p:nvPr>
        </p:nvSpPr>
        <p:spPr/>
        <p:txBody>
          <a:bodyPr/>
          <a:lstStyle/>
          <a:p>
            <a:r>
              <a:rPr lang="en-US" dirty="0"/>
              <a:t>The </a:t>
            </a:r>
            <a:r>
              <a:rPr lang="en-US" dirty="0" err="1"/>
              <a:t>AutoEncoder</a:t>
            </a:r>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0CB0156-25CC-E683-9DF6-4FA9CF0DB9CA}"/>
                  </a:ext>
                </a:extLst>
              </p:cNvPr>
              <p:cNvSpPr txBox="1"/>
              <p:nvPr/>
            </p:nvSpPr>
            <p:spPr>
              <a:xfrm>
                <a:off x="838200" y="1875976"/>
                <a:ext cx="3375991" cy="3545586"/>
              </a:xfrm>
              <a:prstGeom prst="rect">
                <a:avLst/>
              </a:prstGeom>
              <a:solidFill>
                <a:schemeClr val="bg2"/>
              </a:solidFill>
            </p:spPr>
            <p:txBody>
              <a:bodyPr wrap="square">
                <a:spAutoFit/>
              </a:bodyPr>
              <a:lstStyle/>
              <a:p>
                <a:pPr lvl="0"/>
                <a:r>
                  <a:rPr lang="en-US" sz="1600" dirty="0"/>
                  <a:t>An </a:t>
                </a:r>
                <a:r>
                  <a:rPr lang="en-US" sz="1600" b="1" dirty="0"/>
                  <a:t>autoencoder</a:t>
                </a:r>
                <a:r>
                  <a:rPr lang="en-US" sz="1600" dirty="0"/>
                  <a:t> has an </a:t>
                </a:r>
              </a:p>
              <a:p>
                <a:pPr marL="342900" indent="-342900">
                  <a:buFont typeface="Arial" panose="020B0604020202020204" pitchFamily="34" charset="0"/>
                  <a:buChar char="•"/>
                </a:pPr>
                <a:r>
                  <a:rPr lang="en-US" sz="1600" b="1" dirty="0"/>
                  <a:t>encoder</a:t>
                </a:r>
                <a:r>
                  <a:rPr lang="en-US" sz="1600" dirty="0"/>
                  <a:t> </a:t>
                </a:r>
                <a14:m>
                  <m:oMath xmlns:m="http://schemas.openxmlformats.org/officeDocument/2006/math">
                    <m:sSub>
                      <m:sSubPr>
                        <m:ctrlPr>
                          <a:rPr lang="en-US" sz="1600" i="1" dirty="0" err="1" smtClean="0">
                            <a:latin typeface="Cambria Math" panose="02040503050406030204" pitchFamily="18" charset="0"/>
                          </a:rPr>
                        </m:ctrlPr>
                      </m:sSubPr>
                      <m:e>
                        <m:r>
                          <a:rPr lang="en-US" sz="1600" i="1" dirty="0" err="1" smtClean="0">
                            <a:latin typeface="Cambria Math" panose="02040503050406030204" pitchFamily="18" charset="0"/>
                          </a:rPr>
                          <m:t>𝑓</m:t>
                        </m:r>
                      </m:e>
                      <m:sub>
                        <m:r>
                          <a:rPr lang="en-US" sz="1600" i="1" dirty="0" err="1" smtClean="0">
                            <a:latin typeface="Cambria Math" panose="02040503050406030204" pitchFamily="18" charset="0"/>
                          </a:rPr>
                          <m:t>𝐸</m:t>
                        </m:r>
                      </m:sub>
                    </m:sSub>
                    <m:d>
                      <m:dPr>
                        <m:ctrlPr>
                          <a:rPr lang="en-US" sz="1600" i="0" dirty="0" err="1" smtClean="0">
                            <a:latin typeface="Cambria Math" panose="02040503050406030204" pitchFamily="18" charset="0"/>
                          </a:rPr>
                        </m:ctrlPr>
                      </m:dPr>
                      <m:e>
                        <m:r>
                          <a:rPr lang="en-US" sz="1600" i="0" dirty="0" err="1" smtClean="0">
                            <a:latin typeface="Cambria Math" panose="02040503050406030204" pitchFamily="18" charset="0"/>
                          </a:rPr>
                          <m:t>·;</m:t>
                        </m:r>
                        <m:r>
                          <a:rPr lang="en-US" sz="1600" i="1" dirty="0" err="1" smtClean="0">
                            <a:latin typeface="Cambria Math" panose="02040503050406030204" pitchFamily="18" charset="0"/>
                          </a:rPr>
                          <m:t>𝜑</m:t>
                        </m:r>
                      </m:e>
                    </m:d>
                  </m:oMath>
                </a14:m>
                <a:r>
                  <a:rPr lang="en-US" sz="1600" dirty="0"/>
                  <a:t> that compresses an image </a:t>
                </a:r>
                <a14:m>
                  <m:oMath xmlns:m="http://schemas.openxmlformats.org/officeDocument/2006/math">
                    <m:r>
                      <a:rPr lang="en-US" sz="1600" i="1" dirty="0" smtClean="0">
                        <a:latin typeface="Cambria Math" panose="02040503050406030204" pitchFamily="18" charset="0"/>
                      </a:rPr>
                      <m:t>𝑥</m:t>
                    </m:r>
                    <m:r>
                      <a:rPr lang="en-US" sz="1600" i="0" dirty="0" smtClean="0">
                        <a:latin typeface="Cambria Math" panose="02040503050406030204" pitchFamily="18" charset="0"/>
                      </a:rPr>
                      <m:t>⁽ⁱ⁾∈</m:t>
                    </m:r>
                    <m:r>
                      <a:rPr lang="en-US" sz="1600" i="0" dirty="0" smtClean="0">
                        <a:latin typeface="Cambria Math" panose="02040503050406030204" pitchFamily="18" charset="0"/>
                      </a:rPr>
                      <m:t>ℝ</m:t>
                    </m:r>
                    <m:r>
                      <a:rPr lang="en-US" sz="1600" i="0" dirty="0" smtClean="0">
                        <a:latin typeface="Cambria Math" panose="02040503050406030204" pitchFamily="18" charset="0"/>
                      </a:rPr>
                      <m:t>ᴹ</m:t>
                    </m:r>
                  </m:oMath>
                </a14:m>
                <a:r>
                  <a:rPr lang="en-US" sz="1600" dirty="0"/>
                  <a:t>into a </a:t>
                </a:r>
                <a:r>
                  <a:rPr lang="en-US" sz="1600" b="1" dirty="0"/>
                  <a:t>latent code</a:t>
                </a:r>
                <a:r>
                  <a:rPr lang="en-US" sz="1600" dirty="0"/>
                  <a:t> </a:t>
                </a:r>
                <a14:m>
                  <m:oMath xmlns:m="http://schemas.openxmlformats.org/officeDocument/2006/math">
                    <m:r>
                      <a:rPr lang="en-US" sz="1600" i="1" dirty="0" smtClean="0">
                        <a:latin typeface="Cambria Math" panose="02040503050406030204" pitchFamily="18" charset="0"/>
                      </a:rPr>
                      <m:t>𝑧</m:t>
                    </m:r>
                    <m:r>
                      <a:rPr lang="en-US" sz="1600" i="0" dirty="0" smtClean="0">
                        <a:latin typeface="Cambria Math" panose="02040503050406030204" pitchFamily="18" charset="0"/>
                      </a:rPr>
                      <m:t>⁽ⁱ⁾=</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𝑓</m:t>
                        </m:r>
                      </m:e>
                      <m:sub>
                        <m:r>
                          <a:rPr lang="en-US" sz="1600" i="1" dirty="0" smtClean="0">
                            <a:latin typeface="Cambria Math" panose="02040503050406030204" pitchFamily="18" charset="0"/>
                          </a:rPr>
                          <m:t>𝐸</m:t>
                        </m:r>
                      </m:sub>
                    </m:sSub>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𝑥</m:t>
                        </m:r>
                        <m:r>
                          <a:rPr lang="en-US" sz="1600" i="0" dirty="0" smtClean="0">
                            <a:latin typeface="Cambria Math" panose="02040503050406030204" pitchFamily="18" charset="0"/>
                          </a:rPr>
                          <m:t>⁽ⁱ⁾;</m:t>
                        </m:r>
                        <m:r>
                          <a:rPr lang="en-US" sz="1600" i="1" dirty="0" smtClean="0">
                            <a:latin typeface="Cambria Math" panose="02040503050406030204" pitchFamily="18" charset="0"/>
                          </a:rPr>
                          <m:t>𝜑</m:t>
                        </m:r>
                      </m:e>
                    </m:d>
                    <m:r>
                      <a:rPr lang="en-US" sz="1600" i="0" dirty="0" smtClean="0">
                        <a:latin typeface="Cambria Math" panose="02040503050406030204" pitchFamily="18" charset="0"/>
                      </a:rPr>
                      <m:t>∈</m:t>
                    </m:r>
                    <m:r>
                      <a:rPr lang="en-US" sz="1600" i="0" dirty="0" smtClean="0">
                        <a:latin typeface="Cambria Math" panose="02040503050406030204" pitchFamily="18" charset="0"/>
                      </a:rPr>
                      <m:t>ℝ</m:t>
                    </m:r>
                    <m:r>
                      <a:rPr lang="en-US" sz="1600" i="0" dirty="0" smtClean="0">
                        <a:latin typeface="Cambria Math" panose="02040503050406030204" pitchFamily="18" charset="0"/>
                      </a:rPr>
                      <m:t>ᴷ</m:t>
                    </m:r>
                  </m:oMath>
                </a14:m>
                <a:endParaRPr lang="en-US" sz="1600" dirty="0"/>
              </a:p>
              <a:p>
                <a:pPr marL="342900" indent="-342900">
                  <a:buFont typeface="Arial" panose="020B0604020202020204" pitchFamily="34" charset="0"/>
                  <a:buChar char="•"/>
                </a:pPr>
                <a:endParaRPr lang="en-US" sz="1600" dirty="0"/>
              </a:p>
              <a:p>
                <a:pPr marL="342900" indent="-342900">
                  <a:buFont typeface="Arial" panose="020B0604020202020204" pitchFamily="34" charset="0"/>
                  <a:buChar char="•"/>
                </a:pPr>
                <a:r>
                  <a:rPr lang="en-US" sz="1600" b="1" dirty="0"/>
                  <a:t>decoder</a:t>
                </a:r>
                <a:r>
                  <a:rPr lang="en-US" sz="1600" dirty="0"/>
                  <a:t> </a:t>
                </a:r>
                <a14:m>
                  <m:oMath xmlns:m="http://schemas.openxmlformats.org/officeDocument/2006/math">
                    <m:sSub>
                      <m:sSubPr>
                        <m:ctrlPr>
                          <a:rPr lang="en-US" sz="1600" i="1" dirty="0" err="1" smtClean="0">
                            <a:latin typeface="Cambria Math" panose="02040503050406030204" pitchFamily="18" charset="0"/>
                          </a:rPr>
                        </m:ctrlPr>
                      </m:sSubPr>
                      <m:e>
                        <m:r>
                          <a:rPr lang="en-US" sz="1600" i="1" dirty="0" err="1" smtClean="0">
                            <a:latin typeface="Cambria Math" panose="02040503050406030204" pitchFamily="18" charset="0"/>
                          </a:rPr>
                          <m:t>𝑓</m:t>
                        </m:r>
                      </m:e>
                      <m:sub>
                        <m:r>
                          <a:rPr lang="en-US" sz="1600" i="1" dirty="0" err="1" smtClean="0">
                            <a:latin typeface="Cambria Math" panose="02040503050406030204" pitchFamily="18" charset="0"/>
                          </a:rPr>
                          <m:t>𝐷</m:t>
                        </m:r>
                      </m:sub>
                    </m:sSub>
                    <m:d>
                      <m:dPr>
                        <m:ctrlPr>
                          <a:rPr lang="en-US" sz="1600" i="0" dirty="0" err="1" smtClean="0">
                            <a:latin typeface="Cambria Math" panose="02040503050406030204" pitchFamily="18" charset="0"/>
                          </a:rPr>
                        </m:ctrlPr>
                      </m:dPr>
                      <m:e>
                        <m:r>
                          <a:rPr lang="en-US" sz="1600" i="0" dirty="0" err="1" smtClean="0">
                            <a:latin typeface="Cambria Math" panose="02040503050406030204" pitchFamily="18" charset="0"/>
                          </a:rPr>
                          <m:t>·;</m:t>
                        </m:r>
                        <m:r>
                          <a:rPr lang="en-US" sz="1600" i="1" dirty="0" err="1" smtClean="0">
                            <a:latin typeface="Cambria Math" panose="02040503050406030204" pitchFamily="18" charset="0"/>
                          </a:rPr>
                          <m:t>𝜃</m:t>
                        </m:r>
                      </m:e>
                    </m:d>
                  </m:oMath>
                </a14:m>
                <a:r>
                  <a:rPr lang="en-US" sz="1600" dirty="0"/>
                  <a:t> that expands it back into a </a:t>
                </a:r>
                <a:r>
                  <a:rPr lang="en-US" sz="1600" b="1" dirty="0"/>
                  <a:t>reconstruction</a:t>
                </a:r>
                <a:r>
                  <a:rPr lang="en-US" sz="1600" dirty="0"/>
                  <a:t> </a:t>
                </a:r>
                <a14:m>
                  <m:oMath xmlns:m="http://schemas.openxmlformats.org/officeDocument/2006/math">
                    <m:r>
                      <a:rPr lang="en-US" sz="1600" i="1" dirty="0" smtClean="0">
                        <a:latin typeface="Cambria Math" panose="02040503050406030204" pitchFamily="18" charset="0"/>
                      </a:rPr>
                      <m:t>𝑥</m:t>
                    </m:r>
                    <m:r>
                      <a:rPr lang="en-US" sz="1600" i="0" dirty="0" smtClean="0">
                        <a:latin typeface="Cambria Math" panose="02040503050406030204" pitchFamily="18" charset="0"/>
                      </a:rPr>
                      <m:t>̂⁽ⁱ⁾=</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𝑓</m:t>
                        </m:r>
                      </m:e>
                      <m:sub>
                        <m:r>
                          <a:rPr lang="en-US" sz="1600" i="1" dirty="0" smtClean="0">
                            <a:latin typeface="Cambria Math" panose="02040503050406030204" pitchFamily="18" charset="0"/>
                          </a:rPr>
                          <m:t>𝐷</m:t>
                        </m:r>
                      </m:sub>
                    </m:sSub>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𝑧</m:t>
                        </m:r>
                        <m:r>
                          <a:rPr lang="en-US" sz="1600" i="0" dirty="0" smtClean="0">
                            <a:latin typeface="Cambria Math" panose="02040503050406030204" pitchFamily="18" charset="0"/>
                          </a:rPr>
                          <m:t>⁽ⁱ⁾;</m:t>
                        </m:r>
                        <m:r>
                          <a:rPr lang="en-US" sz="1600" i="1" dirty="0" smtClean="0">
                            <a:latin typeface="Cambria Math" panose="02040503050406030204" pitchFamily="18" charset="0"/>
                          </a:rPr>
                          <m:t>𝜃</m:t>
                        </m:r>
                      </m:e>
                    </m:d>
                  </m:oMath>
                </a14:m>
                <a:endParaRPr lang="en-US" sz="1600" dirty="0"/>
              </a:p>
              <a:p>
                <a:pPr marL="800100" lvl="1" indent="-342900">
                  <a:buFont typeface="Arial" panose="020B0604020202020204" pitchFamily="34" charset="0"/>
                  <a:buChar char="•"/>
                </a:pPr>
                <a:endParaRPr lang="en-US" sz="1600" dirty="0"/>
              </a:p>
              <a:p>
                <a:pPr lvl="0"/>
                <a:r>
                  <a:rPr lang="en-US" sz="1600" dirty="0"/>
                  <a:t>The small code layer is a </a:t>
                </a:r>
                <a:r>
                  <a:rPr lang="en-US" sz="1600" b="1" dirty="0"/>
                  <a:t>bottleneck</a:t>
                </a:r>
                <a:r>
                  <a:rPr lang="en-US" sz="1600" dirty="0"/>
                  <a:t>: the network cannot copy its input, so it must learn what matters.</a:t>
                </a:r>
              </a:p>
            </p:txBody>
          </p:sp>
        </mc:Choice>
        <mc:Fallback xmlns="">
          <p:sp>
            <p:nvSpPr>
              <p:cNvPr id="5" name="TextBox 4">
                <a:extLst>
                  <a:ext uri="{FF2B5EF4-FFF2-40B4-BE49-F238E27FC236}">
                    <a16:creationId xmlns:a16="http://schemas.microsoft.com/office/drawing/2014/main" id="{40CB0156-25CC-E683-9DF6-4FA9CF0DB9CA}"/>
                  </a:ext>
                </a:extLst>
              </p:cNvPr>
              <p:cNvSpPr txBox="1">
                <a:spLocks noRot="1" noChangeAspect="1" noMove="1" noResize="1" noEditPoints="1" noAdjustHandles="1" noChangeArrowheads="1" noChangeShapeType="1" noTextEdit="1"/>
              </p:cNvSpPr>
              <p:nvPr/>
            </p:nvSpPr>
            <p:spPr>
              <a:xfrm>
                <a:off x="838200" y="1875976"/>
                <a:ext cx="3375991" cy="3545586"/>
              </a:xfrm>
              <a:prstGeom prst="rect">
                <a:avLst/>
              </a:prstGeom>
              <a:blipFill>
                <a:blip r:embed="rId4"/>
                <a:stretch>
                  <a:fillRect l="-1128" t="-357" b="-1429"/>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FEA72DC4-7D50-BBF5-432D-A35E2A829EF1}"/>
              </a:ext>
            </a:extLst>
          </p:cNvPr>
          <p:cNvSpPr txBox="1"/>
          <p:nvPr/>
        </p:nvSpPr>
        <p:spPr>
          <a:xfrm>
            <a:off x="5026714" y="4596469"/>
            <a:ext cx="6496052" cy="584775"/>
          </a:xfrm>
          <a:prstGeom prst="rect">
            <a:avLst/>
          </a:prstGeom>
          <a:noFill/>
        </p:spPr>
        <p:txBody>
          <a:bodyPr wrap="square">
            <a:spAutoFit/>
          </a:bodyPr>
          <a:lstStyle/>
          <a:p>
            <a:r>
              <a:rPr lang="en-US" sz="1600" dirty="0">
                <a:latin typeface="Google Sans" pitchFamily="2" charset="0"/>
                <a:ea typeface="Google Sans" pitchFamily="2" charset="0"/>
                <a:cs typeface="Google Sans" pitchFamily="2" charset="0"/>
              </a:rPr>
              <a:t>The </a:t>
            </a:r>
            <a:r>
              <a:rPr lang="en-US" sz="1600" b="1" dirty="0">
                <a:latin typeface="Google Sans" pitchFamily="2" charset="0"/>
                <a:ea typeface="Google Sans" pitchFamily="2" charset="0"/>
                <a:cs typeface="Google Sans" pitchFamily="2" charset="0"/>
              </a:rPr>
              <a:t>objective</a:t>
            </a:r>
            <a:r>
              <a:rPr lang="en-US" sz="1600" dirty="0">
                <a:latin typeface="Google Sans" pitchFamily="2" charset="0"/>
                <a:ea typeface="Google Sans" pitchFamily="2" charset="0"/>
                <a:cs typeface="Google Sans" pitchFamily="2" charset="0"/>
              </a:rPr>
              <a:t> is the squared error between x⁽ⁱ⁾ and x̂⁽ⁱ⁾, averaged over the N training images</a:t>
            </a:r>
          </a:p>
        </p:txBody>
      </p:sp>
      <p:pic>
        <p:nvPicPr>
          <p:cNvPr id="10" name="Picture 9">
            <a:extLst>
              <a:ext uri="{FF2B5EF4-FFF2-40B4-BE49-F238E27FC236}">
                <a16:creationId xmlns:a16="http://schemas.microsoft.com/office/drawing/2014/main" id="{A1426A46-F7E0-84C1-C0FE-DEFEF4D84030}"/>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5718756" y="5311633"/>
            <a:ext cx="4988560" cy="369824"/>
          </a:xfrm>
          <a:prstGeom prst="rect">
            <a:avLst/>
          </a:prstGeom>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B4DE18D-0BB9-6252-4D28-94E6A5F3A4F1}"/>
                  </a:ext>
                </a:extLst>
              </p:cNvPr>
              <p:cNvSpPr txBox="1"/>
              <p:nvPr/>
            </p:nvSpPr>
            <p:spPr>
              <a:xfrm>
                <a:off x="5026714" y="5936610"/>
                <a:ext cx="6496052" cy="338554"/>
              </a:xfrm>
              <a:prstGeom prst="rect">
                <a:avLst/>
              </a:prstGeom>
              <a:noFill/>
            </p:spPr>
            <p:txBody>
              <a:bodyPr wrap="square">
                <a:spAutoFit/>
              </a:bodyPr>
              <a:lstStyle/>
              <a:p>
                <a:pPr>
                  <a:buNone/>
                </a:pPr>
                <a14:m>
                  <m:oMath xmlns:m="http://schemas.openxmlformats.org/officeDocument/2006/math">
                    <m:r>
                      <a:rPr lang="en-US" sz="1600" i="1" dirty="0" smtClean="0">
                        <a:latin typeface="Cambria Math" panose="02040503050406030204" pitchFamily="18" charset="0"/>
                      </a:rPr>
                      <m:t>𝜑</m:t>
                    </m:r>
                  </m:oMath>
                </a14:m>
                <a:r>
                  <a:rPr lang="en-US" sz="1600" dirty="0">
                    <a:latin typeface="Google Sans" pitchFamily="2" charset="0"/>
                    <a:ea typeface="Google Sans" pitchFamily="2" charset="0"/>
                    <a:cs typeface="Google Sans" pitchFamily="2" charset="0"/>
                  </a:rPr>
                  <a:t> and </a:t>
                </a:r>
                <a14:m>
                  <m:oMath xmlns:m="http://schemas.openxmlformats.org/officeDocument/2006/math">
                    <m:r>
                      <a:rPr lang="en-US" sz="1600" i="1" dirty="0" smtClean="0">
                        <a:latin typeface="Cambria Math" panose="02040503050406030204" pitchFamily="18" charset="0"/>
                      </a:rPr>
                      <m:t>𝜃</m:t>
                    </m:r>
                  </m:oMath>
                </a14:m>
                <a:r>
                  <a:rPr lang="en-US" sz="1600" dirty="0">
                    <a:latin typeface="Google Sans" pitchFamily="2" charset="0"/>
                    <a:ea typeface="Google Sans" pitchFamily="2" charset="0"/>
                    <a:cs typeface="Google Sans" pitchFamily="2" charset="0"/>
                  </a:rPr>
                  <a:t> are trained jointly by backpropagation and gradient descent</a:t>
                </a:r>
              </a:p>
            </p:txBody>
          </p:sp>
        </mc:Choice>
        <mc:Fallback xmlns="">
          <p:sp>
            <p:nvSpPr>
              <p:cNvPr id="12" name="TextBox 11">
                <a:extLst>
                  <a:ext uri="{FF2B5EF4-FFF2-40B4-BE49-F238E27FC236}">
                    <a16:creationId xmlns:a16="http://schemas.microsoft.com/office/drawing/2014/main" id="{1B4DE18D-0BB9-6252-4D28-94E6A5F3A4F1}"/>
                  </a:ext>
                </a:extLst>
              </p:cNvPr>
              <p:cNvSpPr txBox="1">
                <a:spLocks noRot="1" noChangeAspect="1" noMove="1" noResize="1" noEditPoints="1" noAdjustHandles="1" noChangeArrowheads="1" noChangeShapeType="1" noTextEdit="1"/>
              </p:cNvSpPr>
              <p:nvPr/>
            </p:nvSpPr>
            <p:spPr>
              <a:xfrm>
                <a:off x="5026714" y="5936610"/>
                <a:ext cx="6496052" cy="338554"/>
              </a:xfrm>
              <a:prstGeom prst="rect">
                <a:avLst/>
              </a:prstGeom>
              <a:blipFill>
                <a:blip r:embed="rId6"/>
                <a:stretch>
                  <a:fillRect t="-3704" b="-22222"/>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F6781DA6-1D38-2F24-47C8-40346FA390C5}"/>
              </a:ext>
            </a:extLst>
          </p:cNvPr>
          <p:cNvPicPr>
            <a:picLocks noChangeAspect="1"/>
          </p:cNvPicPr>
          <p:nvPr/>
        </p:nvPicPr>
        <p:blipFill>
          <a:blip r:embed="rId7"/>
          <a:stretch>
            <a:fillRect/>
          </a:stretch>
        </p:blipFill>
        <p:spPr>
          <a:xfrm>
            <a:off x="4419600" y="1237111"/>
            <a:ext cx="7772400" cy="2969455"/>
          </a:xfrm>
          <a:prstGeom prst="rect">
            <a:avLst/>
          </a:prstGeom>
        </p:spPr>
      </p:pic>
      <p:sp>
        <p:nvSpPr>
          <p:cNvPr id="3" name="TextBox 2">
            <a:extLst>
              <a:ext uri="{FF2B5EF4-FFF2-40B4-BE49-F238E27FC236}">
                <a16:creationId xmlns:a16="http://schemas.microsoft.com/office/drawing/2014/main" id="{86A6F777-83B9-49A3-3EBD-20EAF8E7BB19}"/>
              </a:ext>
            </a:extLst>
          </p:cNvPr>
          <p:cNvSpPr txBox="1"/>
          <p:nvPr/>
        </p:nvSpPr>
        <p:spPr>
          <a:xfrm>
            <a:off x="7636372" y="1157404"/>
            <a:ext cx="1300356" cy="307777"/>
          </a:xfrm>
          <a:prstGeom prst="rect">
            <a:avLst/>
          </a:prstGeom>
          <a:noFill/>
        </p:spPr>
        <p:txBody>
          <a:bodyPr wrap="none" rtlCol="0">
            <a:spAutoFit/>
          </a:bodyPr>
          <a:lstStyle/>
          <a:p>
            <a:r>
              <a:rPr lang="en-US" sz="1400" i="1" dirty="0"/>
              <a:t>the bottleneck</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A9B2BC7-3BCD-4792-59A8-3ED10A5FA894}"/>
                  </a:ext>
                </a:extLst>
              </p:cNvPr>
              <p:cNvSpPr txBox="1"/>
              <p:nvPr/>
            </p:nvSpPr>
            <p:spPr>
              <a:xfrm>
                <a:off x="5610447" y="4117872"/>
                <a:ext cx="5390706" cy="307777"/>
              </a:xfrm>
              <a:prstGeom prst="rect">
                <a:avLst/>
              </a:prstGeom>
              <a:noFill/>
            </p:spPr>
            <p:txBody>
              <a:bodyPr wrap="none" rtlCol="0">
                <a:spAutoFit/>
              </a:bodyPr>
              <a:lstStyle/>
              <a:p>
                <a14:m>
                  <m:oMath xmlns:m="http://schemas.openxmlformats.org/officeDocument/2006/math">
                    <m:r>
                      <a:rPr lang="en-US" sz="1400" i="1" dirty="0" smtClean="0">
                        <a:latin typeface="Cambria Math" panose="02040503050406030204" pitchFamily="18" charset="0"/>
                      </a:rPr>
                      <m:t>𝜙</m:t>
                    </m:r>
                  </m:oMath>
                </a14:m>
                <a:r>
                  <a:rPr lang="en-US" sz="1400" i="1" dirty="0"/>
                  <a:t> and </a:t>
                </a:r>
                <a14:m>
                  <m:oMath xmlns:m="http://schemas.openxmlformats.org/officeDocument/2006/math">
                    <m:r>
                      <a:rPr lang="en-US" sz="1400" i="1" dirty="0" smtClean="0">
                        <a:latin typeface="Cambria Math" panose="02040503050406030204" pitchFamily="18" charset="0"/>
                      </a:rPr>
                      <m:t>𝜃</m:t>
                    </m:r>
                  </m:oMath>
                </a14:m>
                <a:r>
                  <a:rPr lang="en-US" sz="1400" i="1" dirty="0"/>
                  <a:t> are trained jointly by backpropagation and  gradient descent</a:t>
                </a:r>
              </a:p>
            </p:txBody>
          </p:sp>
        </mc:Choice>
        <mc:Fallback xmlns="">
          <p:sp>
            <p:nvSpPr>
              <p:cNvPr id="6" name="TextBox 5">
                <a:extLst>
                  <a:ext uri="{FF2B5EF4-FFF2-40B4-BE49-F238E27FC236}">
                    <a16:creationId xmlns:a16="http://schemas.microsoft.com/office/drawing/2014/main" id="{CA9B2BC7-3BCD-4792-59A8-3ED10A5FA894}"/>
                  </a:ext>
                </a:extLst>
              </p:cNvPr>
              <p:cNvSpPr txBox="1">
                <a:spLocks noRot="1" noChangeAspect="1" noMove="1" noResize="1" noEditPoints="1" noAdjustHandles="1" noChangeArrowheads="1" noChangeShapeType="1" noTextEdit="1"/>
              </p:cNvSpPr>
              <p:nvPr/>
            </p:nvSpPr>
            <p:spPr>
              <a:xfrm>
                <a:off x="5610447" y="4117872"/>
                <a:ext cx="5390706" cy="307777"/>
              </a:xfrm>
              <a:prstGeom prst="rect">
                <a:avLst/>
              </a:prstGeom>
              <a:blipFill>
                <a:blip r:embed="rId8"/>
                <a:stretch>
                  <a:fillRect t="-4000" b="-20000"/>
                </a:stretch>
              </a:blipFill>
            </p:spPr>
            <p:txBody>
              <a:bodyPr/>
              <a:lstStyle/>
              <a:p>
                <a:r>
                  <a:rPr lang="en-US">
                    <a:noFill/>
                  </a:rPr>
                  <a:t> </a:t>
                </a:r>
              </a:p>
            </p:txBody>
          </p:sp>
        </mc:Fallback>
      </mc:AlternateContent>
    </p:spTree>
    <p:extLst>
      <p:ext uri="{BB962C8B-B14F-4D97-AF65-F5344CB8AC3E}">
        <p14:creationId xmlns:p14="http://schemas.microsoft.com/office/powerpoint/2010/main" val="521715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188D4-4E8E-2430-90B5-E42B38FE4DB0}"/>
              </a:ext>
            </a:extLst>
          </p:cNvPr>
          <p:cNvSpPr>
            <a:spLocks noGrp="1"/>
          </p:cNvSpPr>
          <p:nvPr>
            <p:ph type="title"/>
          </p:nvPr>
        </p:nvSpPr>
        <p:spPr/>
        <p:txBody>
          <a:bodyPr/>
          <a:lstStyle/>
          <a:p>
            <a:r>
              <a:rPr lang="en-US" dirty="0"/>
              <a:t>Why an </a:t>
            </a:r>
            <a:r>
              <a:rPr lang="en-US" dirty="0" err="1"/>
              <a:t>AutoEncoder</a:t>
            </a:r>
            <a:r>
              <a:rPr lang="en-US" dirty="0"/>
              <a:t> cannot generate?</a:t>
            </a:r>
          </a:p>
        </p:txBody>
      </p:sp>
      <p:pic>
        <p:nvPicPr>
          <p:cNvPr id="4" name="Picture 3" descr="Figure 12. Codes of the 10,000 MNIST test images under the two-dimensional autoencoder, coloured by digit class">
            <a:extLst>
              <a:ext uri="{FF2B5EF4-FFF2-40B4-BE49-F238E27FC236}">
                <a16:creationId xmlns:a16="http://schemas.microsoft.com/office/drawing/2014/main" id="{CD16B27B-73CE-5F94-AA1F-9051DEEF59B5}"/>
              </a:ext>
            </a:extLst>
          </p:cNvPr>
          <p:cNvPicPr>
            <a:picLocks noChangeAspect="1"/>
          </p:cNvPicPr>
          <p:nvPr/>
        </p:nvPicPr>
        <p:blipFill>
          <a:blip r:embed="rId2"/>
          <a:stretch>
            <a:fillRect/>
          </a:stretch>
        </p:blipFill>
        <p:spPr>
          <a:xfrm>
            <a:off x="838200" y="1825750"/>
            <a:ext cx="5360504" cy="4353996"/>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10D2A0E-A0EE-FD21-5508-61E48BBFA547}"/>
                  </a:ext>
                </a:extLst>
              </p:cNvPr>
              <p:cNvSpPr txBox="1"/>
              <p:nvPr/>
            </p:nvSpPr>
            <p:spPr>
              <a:xfrm>
                <a:off x="6576805" y="1913425"/>
                <a:ext cx="5479360" cy="1817421"/>
              </a:xfrm>
              <a:prstGeom prst="rect">
                <a:avLst/>
              </a:prstGeom>
              <a:solidFill>
                <a:schemeClr val="bg2"/>
              </a:solidFill>
            </p:spPr>
            <p:txBody>
              <a:bodyPr wrap="square">
                <a:spAutoFit/>
              </a:bodyPr>
              <a:lstStyle/>
              <a:p>
                <a:pPr lvl="0"/>
                <a:r>
                  <a:rPr lang="en-US" sz="1600" dirty="0">
                    <a:latin typeface="Google Sans" pitchFamily="2" charset="0"/>
                    <a:ea typeface="Google Sans" pitchFamily="2" charset="0"/>
                    <a:cs typeface="Google Sans" pitchFamily="2" charset="0"/>
                  </a:rPr>
                  <a:t>Each dot is the code </a:t>
                </a:r>
                <a14:m>
                  <m:oMath xmlns:m="http://schemas.openxmlformats.org/officeDocument/2006/math">
                    <m:r>
                      <a:rPr lang="en-US" sz="1600" i="1" dirty="0" smtClean="0">
                        <a:latin typeface="Cambria Math" panose="02040503050406030204" pitchFamily="18" charset="0"/>
                      </a:rPr>
                      <m:t>𝑧</m:t>
                    </m:r>
                    <m:r>
                      <a:rPr lang="en-US" sz="1600" i="0" dirty="0">
                        <a:latin typeface="Cambria Math" panose="02040503050406030204" pitchFamily="18" charset="0"/>
                      </a:rPr>
                      <m:t>⁽ⁱ⁾=</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𝑓</m:t>
                        </m:r>
                      </m:e>
                      <m:sub>
                        <m:r>
                          <a:rPr lang="en-US" sz="1600" i="1" dirty="0">
                            <a:latin typeface="Cambria Math" panose="02040503050406030204" pitchFamily="18" charset="0"/>
                          </a:rPr>
                          <m:t>𝐸</m:t>
                        </m:r>
                      </m:sub>
                    </m:sSub>
                    <m:d>
                      <m:dPr>
                        <m:ctrlPr>
                          <a:rPr lang="en-US" sz="1600" i="1" dirty="0">
                            <a:latin typeface="Cambria Math" panose="02040503050406030204" pitchFamily="18" charset="0"/>
                          </a:rPr>
                        </m:ctrlPr>
                      </m:dPr>
                      <m:e>
                        <m:r>
                          <a:rPr lang="en-US" sz="1600" i="1" dirty="0">
                            <a:latin typeface="Cambria Math" panose="02040503050406030204" pitchFamily="18" charset="0"/>
                          </a:rPr>
                          <m:t>𝑥</m:t>
                        </m:r>
                        <m:r>
                          <a:rPr lang="en-US" sz="1600" i="0" dirty="0">
                            <a:latin typeface="Cambria Math" panose="02040503050406030204" pitchFamily="18" charset="0"/>
                          </a:rPr>
                          <m:t>⁽ⁱ⁾;</m:t>
                        </m:r>
                        <m:r>
                          <a:rPr lang="en-US" sz="1600" i="1" dirty="0">
                            <a:latin typeface="Cambria Math" panose="02040503050406030204" pitchFamily="18" charset="0"/>
                          </a:rPr>
                          <m:t>𝜑</m:t>
                        </m:r>
                      </m:e>
                    </m:d>
                  </m:oMath>
                </a14:m>
                <a:r>
                  <a:rPr lang="en-US" sz="1600" dirty="0">
                    <a:latin typeface="Google Sans" pitchFamily="2" charset="0"/>
                    <a:ea typeface="Google Sans" pitchFamily="2" charset="0"/>
                    <a:cs typeface="Google Sans" pitchFamily="2" charset="0"/>
                  </a:rPr>
                  <a:t> of one test image.</a:t>
                </a:r>
              </a:p>
              <a:p>
                <a:pPr lvl="0"/>
                <a:endParaRPr lang="en-US" sz="1600" dirty="0">
                  <a:latin typeface="Google Sans" pitchFamily="2" charset="0"/>
                  <a:ea typeface="Google Sans" pitchFamily="2" charset="0"/>
                  <a:cs typeface="Google Sans" pitchFamily="2" charset="0"/>
                </a:endParaRPr>
              </a:p>
              <a:p>
                <a:pPr lvl="0"/>
                <a:r>
                  <a:rPr lang="en-US" sz="1600" dirty="0">
                    <a:latin typeface="Google Sans" pitchFamily="2" charset="0"/>
                    <a:ea typeface="Google Sans" pitchFamily="2" charset="0"/>
                    <a:cs typeface="Google Sans" pitchFamily="2" charset="0"/>
                  </a:rPr>
                  <a:t>The autoencoder never saw the labels, yet each digit forms its own arm.</a:t>
                </a:r>
              </a:p>
              <a:p>
                <a:pPr lvl="0"/>
                <a:endParaRPr lang="en-US" sz="1600" dirty="0">
                  <a:latin typeface="Google Sans" pitchFamily="2" charset="0"/>
                  <a:ea typeface="Google Sans" pitchFamily="2" charset="0"/>
                  <a:cs typeface="Google Sans" pitchFamily="2" charset="0"/>
                </a:endParaRPr>
              </a:p>
              <a:p>
                <a:pPr lvl="0"/>
                <a:r>
                  <a:rPr lang="en-US" sz="1600" dirty="0">
                    <a:solidFill>
                      <a:srgbClr val="FF0000"/>
                    </a:solidFill>
                    <a:latin typeface="Google Sans" pitchFamily="2" charset="0"/>
                    <a:ea typeface="Google Sans" pitchFamily="2" charset="0"/>
                    <a:cs typeface="Google Sans" pitchFamily="2" charset="0"/>
                  </a:rPr>
                  <a:t>Issues:</a:t>
                </a:r>
              </a:p>
              <a:p>
                <a:pPr marL="342900" lvl="0" indent="-342900">
                  <a:buFont typeface="Arial" panose="020B0604020202020204" pitchFamily="34" charset="0"/>
                  <a:buChar char="•"/>
                </a:pPr>
                <a:r>
                  <a:rPr lang="en-US" sz="1600" dirty="0">
                    <a:solidFill>
                      <a:srgbClr val="FF0000"/>
                    </a:solidFill>
                    <a:latin typeface="Google Sans" pitchFamily="2" charset="0"/>
                    <a:ea typeface="Google Sans" pitchFamily="2" charset="0"/>
                    <a:cs typeface="Google Sans" pitchFamily="2" charset="0"/>
                  </a:rPr>
                  <a:t>??</a:t>
                </a:r>
              </a:p>
            </p:txBody>
          </p:sp>
        </mc:Choice>
        <mc:Fallback xmlns="">
          <p:sp>
            <p:nvSpPr>
              <p:cNvPr id="6" name="TextBox 5">
                <a:extLst>
                  <a:ext uri="{FF2B5EF4-FFF2-40B4-BE49-F238E27FC236}">
                    <a16:creationId xmlns:a16="http://schemas.microsoft.com/office/drawing/2014/main" id="{B10D2A0E-A0EE-FD21-5508-61E48BBFA547}"/>
                  </a:ext>
                </a:extLst>
              </p:cNvPr>
              <p:cNvSpPr txBox="1">
                <a:spLocks noRot="1" noChangeAspect="1" noMove="1" noResize="1" noEditPoints="1" noAdjustHandles="1" noChangeArrowheads="1" noChangeShapeType="1" noTextEdit="1"/>
              </p:cNvSpPr>
              <p:nvPr/>
            </p:nvSpPr>
            <p:spPr>
              <a:xfrm>
                <a:off x="6576805" y="1913425"/>
                <a:ext cx="5479360" cy="1817421"/>
              </a:xfrm>
              <a:prstGeom prst="rect">
                <a:avLst/>
              </a:prstGeom>
              <a:blipFill>
                <a:blip r:embed="rId3"/>
                <a:stretch>
                  <a:fillRect l="-462" t="-694" b="-3472"/>
                </a:stretch>
              </a:blipFill>
            </p:spPr>
            <p:txBody>
              <a:bodyPr/>
              <a:lstStyle/>
              <a:p>
                <a:r>
                  <a:rPr lang="en-US">
                    <a:noFill/>
                  </a:rPr>
                  <a:t> </a:t>
                </a:r>
              </a:p>
            </p:txBody>
          </p:sp>
        </mc:Fallback>
      </mc:AlternateContent>
    </p:spTree>
    <p:extLst>
      <p:ext uri="{BB962C8B-B14F-4D97-AF65-F5344CB8AC3E}">
        <p14:creationId xmlns:p14="http://schemas.microsoft.com/office/powerpoint/2010/main" val="3211232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8B3EB-567D-AD83-4129-4B9BC08122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376C20-DA91-EC26-5B8E-B6ED45A2C0A4}"/>
              </a:ext>
            </a:extLst>
          </p:cNvPr>
          <p:cNvSpPr>
            <a:spLocks noGrp="1"/>
          </p:cNvSpPr>
          <p:nvPr>
            <p:ph type="title"/>
          </p:nvPr>
        </p:nvSpPr>
        <p:spPr/>
        <p:txBody>
          <a:bodyPr/>
          <a:lstStyle/>
          <a:p>
            <a:r>
              <a:rPr lang="en-US" dirty="0"/>
              <a:t>Why an </a:t>
            </a:r>
            <a:r>
              <a:rPr lang="en-US" dirty="0" err="1"/>
              <a:t>AutoEncoder</a:t>
            </a:r>
            <a:r>
              <a:rPr lang="en-US" dirty="0"/>
              <a:t> cannot generate?</a:t>
            </a:r>
          </a:p>
        </p:txBody>
      </p:sp>
      <p:pic>
        <p:nvPicPr>
          <p:cNvPr id="4" name="Picture 3" descr="Figure 12. Codes of the 10,000 MNIST test images under the two-dimensional autoencoder, coloured by digit class">
            <a:extLst>
              <a:ext uri="{FF2B5EF4-FFF2-40B4-BE49-F238E27FC236}">
                <a16:creationId xmlns:a16="http://schemas.microsoft.com/office/drawing/2014/main" id="{6B5C2B09-AE81-3295-C27E-6B680AA532DE}"/>
              </a:ext>
            </a:extLst>
          </p:cNvPr>
          <p:cNvPicPr>
            <a:picLocks noChangeAspect="1"/>
          </p:cNvPicPr>
          <p:nvPr/>
        </p:nvPicPr>
        <p:blipFill>
          <a:blip r:embed="rId2"/>
          <a:stretch>
            <a:fillRect/>
          </a:stretch>
        </p:blipFill>
        <p:spPr>
          <a:xfrm>
            <a:off x="838200" y="1825750"/>
            <a:ext cx="5360504" cy="4353996"/>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8B15FBC-E408-BD43-46CA-CE85EFA25984}"/>
                  </a:ext>
                </a:extLst>
              </p:cNvPr>
              <p:cNvSpPr txBox="1"/>
              <p:nvPr/>
            </p:nvSpPr>
            <p:spPr>
              <a:xfrm>
                <a:off x="6576805" y="1913425"/>
                <a:ext cx="5479360" cy="2309863"/>
              </a:xfrm>
              <a:prstGeom prst="rect">
                <a:avLst/>
              </a:prstGeom>
              <a:solidFill>
                <a:schemeClr val="bg2"/>
              </a:solidFill>
            </p:spPr>
            <p:txBody>
              <a:bodyPr wrap="square">
                <a:spAutoFit/>
              </a:bodyPr>
              <a:lstStyle/>
              <a:p>
                <a:pPr lvl="0"/>
                <a:r>
                  <a:rPr lang="en-US" sz="1600" dirty="0">
                    <a:latin typeface="Google Sans" pitchFamily="2" charset="0"/>
                    <a:ea typeface="Google Sans" pitchFamily="2" charset="0"/>
                    <a:cs typeface="Google Sans" pitchFamily="2" charset="0"/>
                  </a:rPr>
                  <a:t>Each dot is the code </a:t>
                </a:r>
                <a14:m>
                  <m:oMath xmlns:m="http://schemas.openxmlformats.org/officeDocument/2006/math">
                    <m:r>
                      <a:rPr lang="en-US" sz="1600" i="1" dirty="0" smtClean="0">
                        <a:latin typeface="Cambria Math" panose="02040503050406030204" pitchFamily="18" charset="0"/>
                      </a:rPr>
                      <m:t>𝑧</m:t>
                    </m:r>
                    <m:r>
                      <a:rPr lang="en-US" sz="1600" i="0" dirty="0">
                        <a:latin typeface="Cambria Math" panose="02040503050406030204" pitchFamily="18" charset="0"/>
                      </a:rPr>
                      <m:t>⁽ⁱ⁾=</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𝑓</m:t>
                        </m:r>
                      </m:e>
                      <m:sub>
                        <m:r>
                          <a:rPr lang="en-US" sz="1600" i="1" dirty="0">
                            <a:latin typeface="Cambria Math" panose="02040503050406030204" pitchFamily="18" charset="0"/>
                          </a:rPr>
                          <m:t>𝐸</m:t>
                        </m:r>
                      </m:sub>
                    </m:sSub>
                    <m:d>
                      <m:dPr>
                        <m:ctrlPr>
                          <a:rPr lang="en-US" sz="1600" i="1" dirty="0">
                            <a:latin typeface="Cambria Math" panose="02040503050406030204" pitchFamily="18" charset="0"/>
                          </a:rPr>
                        </m:ctrlPr>
                      </m:dPr>
                      <m:e>
                        <m:r>
                          <a:rPr lang="en-US" sz="1600" i="1" dirty="0">
                            <a:latin typeface="Cambria Math" panose="02040503050406030204" pitchFamily="18" charset="0"/>
                          </a:rPr>
                          <m:t>𝑥</m:t>
                        </m:r>
                        <m:r>
                          <a:rPr lang="en-US" sz="1600" i="0" dirty="0">
                            <a:latin typeface="Cambria Math" panose="02040503050406030204" pitchFamily="18" charset="0"/>
                          </a:rPr>
                          <m:t>⁽ⁱ⁾;</m:t>
                        </m:r>
                        <m:r>
                          <a:rPr lang="en-US" sz="1600" i="1" dirty="0">
                            <a:latin typeface="Cambria Math" panose="02040503050406030204" pitchFamily="18" charset="0"/>
                          </a:rPr>
                          <m:t>𝜑</m:t>
                        </m:r>
                      </m:e>
                    </m:d>
                  </m:oMath>
                </a14:m>
                <a:r>
                  <a:rPr lang="en-US" sz="1600" dirty="0">
                    <a:latin typeface="Google Sans" pitchFamily="2" charset="0"/>
                    <a:ea typeface="Google Sans" pitchFamily="2" charset="0"/>
                    <a:cs typeface="Google Sans" pitchFamily="2" charset="0"/>
                  </a:rPr>
                  <a:t> of one test image.</a:t>
                </a:r>
              </a:p>
              <a:p>
                <a:pPr lvl="0"/>
                <a:endParaRPr lang="en-US" sz="1600" dirty="0">
                  <a:latin typeface="Google Sans" pitchFamily="2" charset="0"/>
                  <a:ea typeface="Google Sans" pitchFamily="2" charset="0"/>
                  <a:cs typeface="Google Sans" pitchFamily="2" charset="0"/>
                </a:endParaRPr>
              </a:p>
              <a:p>
                <a:pPr lvl="0"/>
                <a:r>
                  <a:rPr lang="en-US" sz="1600" dirty="0">
                    <a:latin typeface="Google Sans" pitchFamily="2" charset="0"/>
                    <a:ea typeface="Google Sans" pitchFamily="2" charset="0"/>
                    <a:cs typeface="Google Sans" pitchFamily="2" charset="0"/>
                  </a:rPr>
                  <a:t>The autoencoder never saw the labels, yet each digit forms its own arm.</a:t>
                </a:r>
              </a:p>
              <a:p>
                <a:pPr lvl="0"/>
                <a:endParaRPr lang="en-US" sz="1600" dirty="0">
                  <a:latin typeface="Google Sans" pitchFamily="2" charset="0"/>
                  <a:ea typeface="Google Sans" pitchFamily="2" charset="0"/>
                  <a:cs typeface="Google Sans" pitchFamily="2" charset="0"/>
                </a:endParaRPr>
              </a:p>
              <a:p>
                <a:pPr lvl="0"/>
                <a:r>
                  <a:rPr lang="en-US" sz="1600" dirty="0">
                    <a:solidFill>
                      <a:srgbClr val="FF0000"/>
                    </a:solidFill>
                    <a:latin typeface="Google Sans" pitchFamily="2" charset="0"/>
                    <a:ea typeface="Google Sans" pitchFamily="2" charset="0"/>
                    <a:cs typeface="Google Sans" pitchFamily="2" charset="0"/>
                  </a:rPr>
                  <a:t>Issues:</a:t>
                </a:r>
              </a:p>
              <a:p>
                <a:pPr marL="342900" lvl="0" indent="-342900">
                  <a:buFont typeface="Arial" panose="020B0604020202020204" pitchFamily="34" charset="0"/>
                  <a:buChar char="•"/>
                </a:pPr>
                <a:r>
                  <a:rPr lang="en-US" sz="1600" dirty="0">
                    <a:solidFill>
                      <a:srgbClr val="FF0000"/>
                    </a:solidFill>
                    <a:latin typeface="Google Sans" pitchFamily="2" charset="0"/>
                    <a:ea typeface="Google Sans" pitchFamily="2" charset="0"/>
                    <a:cs typeface="Google Sans" pitchFamily="2" charset="0"/>
                  </a:rPr>
                  <a:t>the codes have no fixed scale (from about −19 to +31) </a:t>
                </a:r>
              </a:p>
              <a:p>
                <a:pPr marL="342900" lvl="0" indent="-342900">
                  <a:buFont typeface="Arial" panose="020B0604020202020204" pitchFamily="34" charset="0"/>
                  <a:buChar char="•"/>
                </a:pPr>
                <a:r>
                  <a:rPr lang="en-US" sz="1600" dirty="0">
                    <a:solidFill>
                      <a:srgbClr val="FF0000"/>
                    </a:solidFill>
                    <a:latin typeface="Google Sans" pitchFamily="2" charset="0"/>
                    <a:ea typeface="Google Sans" pitchFamily="2" charset="0"/>
                    <a:cs typeface="Google Sans" pitchFamily="2" charset="0"/>
                  </a:rPr>
                  <a:t>their density is uneven</a:t>
                </a:r>
              </a:p>
              <a:p>
                <a:pPr marL="342900" lvl="0" indent="-342900">
                  <a:buFont typeface="Arial" panose="020B0604020202020204" pitchFamily="34" charset="0"/>
                  <a:buChar char="•"/>
                </a:pPr>
                <a:r>
                  <a:rPr lang="en-US" sz="1600" dirty="0">
                    <a:solidFill>
                      <a:srgbClr val="FF0000"/>
                    </a:solidFill>
                    <a:latin typeface="Google Sans" pitchFamily="2" charset="0"/>
                    <a:ea typeface="Google Sans" pitchFamily="2" charset="0"/>
                    <a:cs typeface="Google Sans" pitchFamily="2" charset="0"/>
                  </a:rPr>
                  <a:t>there are empty regions between arms.</a:t>
                </a:r>
              </a:p>
            </p:txBody>
          </p:sp>
        </mc:Choice>
        <mc:Fallback xmlns="">
          <p:sp>
            <p:nvSpPr>
              <p:cNvPr id="6" name="TextBox 5">
                <a:extLst>
                  <a:ext uri="{FF2B5EF4-FFF2-40B4-BE49-F238E27FC236}">
                    <a16:creationId xmlns:a16="http://schemas.microsoft.com/office/drawing/2014/main" id="{18B15FBC-E408-BD43-46CA-CE85EFA25984}"/>
                  </a:ext>
                </a:extLst>
              </p:cNvPr>
              <p:cNvSpPr txBox="1">
                <a:spLocks noRot="1" noChangeAspect="1" noMove="1" noResize="1" noEditPoints="1" noAdjustHandles="1" noChangeArrowheads="1" noChangeShapeType="1" noTextEdit="1"/>
              </p:cNvSpPr>
              <p:nvPr/>
            </p:nvSpPr>
            <p:spPr>
              <a:xfrm>
                <a:off x="6576805" y="1913425"/>
                <a:ext cx="5479360" cy="2309863"/>
              </a:xfrm>
              <a:prstGeom prst="rect">
                <a:avLst/>
              </a:prstGeom>
              <a:blipFill>
                <a:blip r:embed="rId3"/>
                <a:stretch>
                  <a:fillRect l="-462" t="-546" r="-231" b="-2186"/>
                </a:stretch>
              </a:blipFill>
            </p:spPr>
            <p:txBody>
              <a:bodyPr/>
              <a:lstStyle/>
              <a:p>
                <a:r>
                  <a:rPr lang="en-US">
                    <a:noFill/>
                  </a:rPr>
                  <a:t> </a:t>
                </a:r>
              </a:p>
            </p:txBody>
          </p:sp>
        </mc:Fallback>
      </mc:AlternateContent>
    </p:spTree>
    <p:extLst>
      <p:ext uri="{BB962C8B-B14F-4D97-AF65-F5344CB8AC3E}">
        <p14:creationId xmlns:p14="http://schemas.microsoft.com/office/powerpoint/2010/main" val="2201089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1F81D-1943-5DC6-A11E-D0720ACF1F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5C1CF3-A2EF-6396-2888-B7BB5AD392ED}"/>
              </a:ext>
            </a:extLst>
          </p:cNvPr>
          <p:cNvSpPr>
            <a:spLocks noGrp="1"/>
          </p:cNvSpPr>
          <p:nvPr>
            <p:ph type="title"/>
          </p:nvPr>
        </p:nvSpPr>
        <p:spPr/>
        <p:txBody>
          <a:bodyPr/>
          <a:lstStyle/>
          <a:p>
            <a:r>
              <a:rPr lang="en-US" dirty="0"/>
              <a:t>Why an </a:t>
            </a:r>
            <a:r>
              <a:rPr lang="en-US" dirty="0" err="1"/>
              <a:t>AutoEncoder</a:t>
            </a:r>
            <a:r>
              <a:rPr lang="en-US" dirty="0"/>
              <a:t> cannot generate?</a:t>
            </a:r>
          </a:p>
        </p:txBody>
      </p:sp>
      <p:pic>
        <p:nvPicPr>
          <p:cNvPr id="4" name="Picture 3" descr="Figure 12. Codes of the 10,000 MNIST test images under the two-dimensional autoencoder, coloured by digit class">
            <a:extLst>
              <a:ext uri="{FF2B5EF4-FFF2-40B4-BE49-F238E27FC236}">
                <a16:creationId xmlns:a16="http://schemas.microsoft.com/office/drawing/2014/main" id="{7C184A56-15E9-071E-906F-1C5CB3686786}"/>
              </a:ext>
            </a:extLst>
          </p:cNvPr>
          <p:cNvPicPr>
            <a:picLocks noChangeAspect="1"/>
          </p:cNvPicPr>
          <p:nvPr/>
        </p:nvPicPr>
        <p:blipFill>
          <a:blip r:embed="rId2"/>
          <a:stretch>
            <a:fillRect/>
          </a:stretch>
        </p:blipFill>
        <p:spPr>
          <a:xfrm>
            <a:off x="838200" y="1825750"/>
            <a:ext cx="5360504" cy="4353996"/>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BDDB553-A9B2-6C5C-094C-767DFA5781C2}"/>
                  </a:ext>
                </a:extLst>
              </p:cNvPr>
              <p:cNvSpPr txBox="1"/>
              <p:nvPr/>
            </p:nvSpPr>
            <p:spPr>
              <a:xfrm>
                <a:off x="6576805" y="1913425"/>
                <a:ext cx="5479360" cy="2309863"/>
              </a:xfrm>
              <a:prstGeom prst="rect">
                <a:avLst/>
              </a:prstGeom>
              <a:solidFill>
                <a:schemeClr val="bg2"/>
              </a:solidFill>
            </p:spPr>
            <p:txBody>
              <a:bodyPr wrap="square">
                <a:spAutoFit/>
              </a:bodyPr>
              <a:lstStyle/>
              <a:p>
                <a:pPr lvl="0"/>
                <a:r>
                  <a:rPr lang="en-US" sz="1600" dirty="0">
                    <a:latin typeface="Google Sans" pitchFamily="2" charset="0"/>
                    <a:ea typeface="Google Sans" pitchFamily="2" charset="0"/>
                    <a:cs typeface="Google Sans" pitchFamily="2" charset="0"/>
                  </a:rPr>
                  <a:t>Each dot is the code </a:t>
                </a:r>
                <a14:m>
                  <m:oMath xmlns:m="http://schemas.openxmlformats.org/officeDocument/2006/math">
                    <m:r>
                      <a:rPr lang="en-US" sz="1600" i="1" dirty="0" smtClean="0">
                        <a:latin typeface="Cambria Math" panose="02040503050406030204" pitchFamily="18" charset="0"/>
                      </a:rPr>
                      <m:t>𝑧</m:t>
                    </m:r>
                    <m:r>
                      <a:rPr lang="en-US" sz="1600" i="0" dirty="0">
                        <a:latin typeface="Cambria Math" panose="02040503050406030204" pitchFamily="18" charset="0"/>
                      </a:rPr>
                      <m:t>⁽ⁱ⁾=</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𝑓</m:t>
                        </m:r>
                      </m:e>
                      <m:sub>
                        <m:r>
                          <a:rPr lang="en-US" sz="1600" i="1" dirty="0">
                            <a:latin typeface="Cambria Math" panose="02040503050406030204" pitchFamily="18" charset="0"/>
                          </a:rPr>
                          <m:t>𝐸</m:t>
                        </m:r>
                      </m:sub>
                    </m:sSub>
                    <m:d>
                      <m:dPr>
                        <m:ctrlPr>
                          <a:rPr lang="en-US" sz="1600" i="1" dirty="0">
                            <a:latin typeface="Cambria Math" panose="02040503050406030204" pitchFamily="18" charset="0"/>
                          </a:rPr>
                        </m:ctrlPr>
                      </m:dPr>
                      <m:e>
                        <m:r>
                          <a:rPr lang="en-US" sz="1600" i="1" dirty="0">
                            <a:latin typeface="Cambria Math" panose="02040503050406030204" pitchFamily="18" charset="0"/>
                          </a:rPr>
                          <m:t>𝑥</m:t>
                        </m:r>
                        <m:r>
                          <a:rPr lang="en-US" sz="1600" i="0" dirty="0">
                            <a:latin typeface="Cambria Math" panose="02040503050406030204" pitchFamily="18" charset="0"/>
                          </a:rPr>
                          <m:t>⁽ⁱ⁾;</m:t>
                        </m:r>
                        <m:r>
                          <a:rPr lang="en-US" sz="1600" i="1" dirty="0">
                            <a:latin typeface="Cambria Math" panose="02040503050406030204" pitchFamily="18" charset="0"/>
                          </a:rPr>
                          <m:t>𝜑</m:t>
                        </m:r>
                      </m:e>
                    </m:d>
                  </m:oMath>
                </a14:m>
                <a:r>
                  <a:rPr lang="en-US" sz="1600" dirty="0">
                    <a:latin typeface="Google Sans" pitchFamily="2" charset="0"/>
                    <a:ea typeface="Google Sans" pitchFamily="2" charset="0"/>
                    <a:cs typeface="Google Sans" pitchFamily="2" charset="0"/>
                  </a:rPr>
                  <a:t> of one test image.</a:t>
                </a:r>
              </a:p>
              <a:p>
                <a:pPr lvl="0"/>
                <a:endParaRPr lang="en-US" sz="1600" dirty="0">
                  <a:latin typeface="Google Sans" pitchFamily="2" charset="0"/>
                  <a:ea typeface="Google Sans" pitchFamily="2" charset="0"/>
                  <a:cs typeface="Google Sans" pitchFamily="2" charset="0"/>
                </a:endParaRPr>
              </a:p>
              <a:p>
                <a:pPr lvl="0"/>
                <a:r>
                  <a:rPr lang="en-US" sz="1600" dirty="0">
                    <a:latin typeface="Google Sans" pitchFamily="2" charset="0"/>
                    <a:ea typeface="Google Sans" pitchFamily="2" charset="0"/>
                    <a:cs typeface="Google Sans" pitchFamily="2" charset="0"/>
                  </a:rPr>
                  <a:t>The autoencoder never saw the labels, yet each digit forms its own arm.</a:t>
                </a:r>
              </a:p>
              <a:p>
                <a:pPr lvl="0"/>
                <a:endParaRPr lang="en-US" sz="1600" dirty="0">
                  <a:latin typeface="Google Sans" pitchFamily="2" charset="0"/>
                  <a:ea typeface="Google Sans" pitchFamily="2" charset="0"/>
                  <a:cs typeface="Google Sans" pitchFamily="2" charset="0"/>
                </a:endParaRPr>
              </a:p>
              <a:p>
                <a:pPr lvl="0"/>
                <a:r>
                  <a:rPr lang="en-US" sz="1600" dirty="0">
                    <a:solidFill>
                      <a:srgbClr val="FF0000"/>
                    </a:solidFill>
                    <a:latin typeface="Google Sans" pitchFamily="2" charset="0"/>
                    <a:ea typeface="Google Sans" pitchFamily="2" charset="0"/>
                    <a:cs typeface="Google Sans" pitchFamily="2" charset="0"/>
                  </a:rPr>
                  <a:t>Issues:</a:t>
                </a:r>
              </a:p>
              <a:p>
                <a:pPr marL="342900" lvl="0" indent="-342900">
                  <a:buFont typeface="Arial" panose="020B0604020202020204" pitchFamily="34" charset="0"/>
                  <a:buChar char="•"/>
                </a:pPr>
                <a:r>
                  <a:rPr lang="en-US" sz="1600" dirty="0">
                    <a:solidFill>
                      <a:srgbClr val="FF0000"/>
                    </a:solidFill>
                    <a:latin typeface="Google Sans" pitchFamily="2" charset="0"/>
                    <a:ea typeface="Google Sans" pitchFamily="2" charset="0"/>
                    <a:cs typeface="Google Sans" pitchFamily="2" charset="0"/>
                  </a:rPr>
                  <a:t>the codes have no fixed scale (from about −19 to +31) </a:t>
                </a:r>
              </a:p>
              <a:p>
                <a:pPr marL="342900" lvl="0" indent="-342900">
                  <a:buFont typeface="Arial" panose="020B0604020202020204" pitchFamily="34" charset="0"/>
                  <a:buChar char="•"/>
                </a:pPr>
                <a:r>
                  <a:rPr lang="en-US" sz="1600" dirty="0">
                    <a:solidFill>
                      <a:srgbClr val="FF0000"/>
                    </a:solidFill>
                    <a:latin typeface="Google Sans" pitchFamily="2" charset="0"/>
                    <a:ea typeface="Google Sans" pitchFamily="2" charset="0"/>
                    <a:cs typeface="Google Sans" pitchFamily="2" charset="0"/>
                  </a:rPr>
                  <a:t>their density is uneven</a:t>
                </a:r>
              </a:p>
              <a:p>
                <a:pPr marL="342900" lvl="0" indent="-342900">
                  <a:buFont typeface="Arial" panose="020B0604020202020204" pitchFamily="34" charset="0"/>
                  <a:buChar char="•"/>
                </a:pPr>
                <a:r>
                  <a:rPr lang="en-US" sz="1600" dirty="0">
                    <a:solidFill>
                      <a:srgbClr val="FF0000"/>
                    </a:solidFill>
                    <a:latin typeface="Google Sans" pitchFamily="2" charset="0"/>
                    <a:ea typeface="Google Sans" pitchFamily="2" charset="0"/>
                    <a:cs typeface="Google Sans" pitchFamily="2" charset="0"/>
                  </a:rPr>
                  <a:t>there are empty regions between arms.</a:t>
                </a:r>
              </a:p>
            </p:txBody>
          </p:sp>
        </mc:Choice>
        <mc:Fallback xmlns="">
          <p:sp>
            <p:nvSpPr>
              <p:cNvPr id="6" name="TextBox 5">
                <a:extLst>
                  <a:ext uri="{FF2B5EF4-FFF2-40B4-BE49-F238E27FC236}">
                    <a16:creationId xmlns:a16="http://schemas.microsoft.com/office/drawing/2014/main" id="{FBDDB553-A9B2-6C5C-094C-767DFA5781C2}"/>
                  </a:ext>
                </a:extLst>
              </p:cNvPr>
              <p:cNvSpPr txBox="1">
                <a:spLocks noRot="1" noChangeAspect="1" noMove="1" noResize="1" noEditPoints="1" noAdjustHandles="1" noChangeArrowheads="1" noChangeShapeType="1" noTextEdit="1"/>
              </p:cNvSpPr>
              <p:nvPr/>
            </p:nvSpPr>
            <p:spPr>
              <a:xfrm>
                <a:off x="6576805" y="1913425"/>
                <a:ext cx="5479360" cy="2309863"/>
              </a:xfrm>
              <a:prstGeom prst="rect">
                <a:avLst/>
              </a:prstGeom>
              <a:blipFill>
                <a:blip r:embed="rId3"/>
                <a:stretch>
                  <a:fillRect l="-462" t="-546" r="-231" b="-2186"/>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F22F2A90-0436-8917-024B-70CD170647FA}"/>
              </a:ext>
            </a:extLst>
          </p:cNvPr>
          <p:cNvSpPr txBox="1"/>
          <p:nvPr/>
        </p:nvSpPr>
        <p:spPr>
          <a:xfrm>
            <a:off x="6576805" y="4944575"/>
            <a:ext cx="4867689" cy="646331"/>
          </a:xfrm>
          <a:prstGeom prst="rect">
            <a:avLst/>
          </a:prstGeom>
          <a:noFill/>
        </p:spPr>
        <p:txBody>
          <a:bodyPr wrap="square">
            <a:spAutoFit/>
          </a:bodyPr>
          <a:lstStyle/>
          <a:p>
            <a:pPr lvl="0"/>
            <a:r>
              <a:rPr lang="en-US" dirty="0">
                <a:solidFill>
                  <a:srgbClr val="FF0000"/>
                </a:solidFill>
                <a:latin typeface="Google Sans" pitchFamily="2" charset="0"/>
                <a:ea typeface="Google Sans" pitchFamily="2" charset="0"/>
                <a:cs typeface="Google Sans" pitchFamily="2" charset="0"/>
              </a:rPr>
              <a:t>We want a new digit.</a:t>
            </a:r>
            <a:br>
              <a:rPr lang="en-US" dirty="0">
                <a:solidFill>
                  <a:srgbClr val="FF0000"/>
                </a:solidFill>
                <a:latin typeface="Google Sans" pitchFamily="2" charset="0"/>
                <a:ea typeface="Google Sans" pitchFamily="2" charset="0"/>
                <a:cs typeface="Google Sans" pitchFamily="2" charset="0"/>
              </a:rPr>
            </a:br>
            <a:r>
              <a:rPr lang="en-US" dirty="0">
                <a:solidFill>
                  <a:srgbClr val="FF0000"/>
                </a:solidFill>
                <a:latin typeface="Google Sans" pitchFamily="2" charset="0"/>
                <a:ea typeface="Google Sans" pitchFamily="2" charset="0"/>
                <a:cs typeface="Google Sans" pitchFamily="2" charset="0"/>
              </a:rPr>
              <a:t>Which point of this plane do you decode?</a:t>
            </a:r>
          </a:p>
        </p:txBody>
      </p:sp>
    </p:spTree>
    <p:extLst>
      <p:ext uri="{BB962C8B-B14F-4D97-AF65-F5344CB8AC3E}">
        <p14:creationId xmlns:p14="http://schemas.microsoft.com/office/powerpoint/2010/main" val="3237973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C5E86-FF38-3D27-7385-C2981826F748}"/>
            </a:ext>
          </a:extLst>
        </p:cNvPr>
        <p:cNvGrpSpPr/>
        <p:nvPr/>
      </p:nvGrpSpPr>
      <p:grpSpPr>
        <a:xfrm>
          <a:off x="0" y="0"/>
          <a:ext cx="0" cy="0"/>
          <a:chOff x="0" y="0"/>
          <a:chExt cx="0" cy="0"/>
        </a:xfrm>
      </p:grpSpPr>
      <p:pic>
        <p:nvPicPr>
          <p:cNvPr id="8" name="Picture 7" descr="Figure 13. A regular grid over the autoencoder's latent space (left) and what the decoder produces at each grid point (right); red marks points far from every training code">
            <a:extLst>
              <a:ext uri="{FF2B5EF4-FFF2-40B4-BE49-F238E27FC236}">
                <a16:creationId xmlns:a16="http://schemas.microsoft.com/office/drawing/2014/main" id="{9B97E068-76CE-735E-4DF3-BE76CB2F4CFE}"/>
              </a:ext>
            </a:extLst>
          </p:cNvPr>
          <p:cNvPicPr>
            <a:picLocks noChangeAspect="1"/>
          </p:cNvPicPr>
          <p:nvPr/>
        </p:nvPicPr>
        <p:blipFill>
          <a:blip r:embed="rId2"/>
          <a:stretch>
            <a:fillRect/>
          </a:stretch>
        </p:blipFill>
        <p:spPr>
          <a:xfrm>
            <a:off x="579783" y="1919288"/>
            <a:ext cx="8401878" cy="4281829"/>
          </a:xfrm>
          <a:prstGeom prst="rect">
            <a:avLst/>
          </a:prstGeom>
        </p:spPr>
      </p:pic>
      <p:sp>
        <p:nvSpPr>
          <p:cNvPr id="2" name="Title 1">
            <a:extLst>
              <a:ext uri="{FF2B5EF4-FFF2-40B4-BE49-F238E27FC236}">
                <a16:creationId xmlns:a16="http://schemas.microsoft.com/office/drawing/2014/main" id="{4CF29342-00EA-99BE-E8AF-23D7BED9EAEB}"/>
              </a:ext>
            </a:extLst>
          </p:cNvPr>
          <p:cNvSpPr>
            <a:spLocks noGrp="1"/>
          </p:cNvSpPr>
          <p:nvPr>
            <p:ph type="title"/>
          </p:nvPr>
        </p:nvSpPr>
        <p:spPr/>
        <p:txBody>
          <a:bodyPr/>
          <a:lstStyle/>
          <a:p>
            <a:r>
              <a:rPr lang="en-US" dirty="0"/>
              <a:t>Why an </a:t>
            </a:r>
            <a:r>
              <a:rPr lang="en-US" dirty="0" err="1"/>
              <a:t>AutoEncoder</a:t>
            </a:r>
            <a:r>
              <a:rPr lang="en-US" dirty="0"/>
              <a:t> cannot generate?</a:t>
            </a:r>
          </a:p>
        </p:txBody>
      </p:sp>
      <p:sp>
        <p:nvSpPr>
          <p:cNvPr id="5" name="TextBox 4">
            <a:extLst>
              <a:ext uri="{FF2B5EF4-FFF2-40B4-BE49-F238E27FC236}">
                <a16:creationId xmlns:a16="http://schemas.microsoft.com/office/drawing/2014/main" id="{A41B1CDE-3968-44F2-A42A-2CD1B7115050}"/>
              </a:ext>
            </a:extLst>
          </p:cNvPr>
          <p:cNvSpPr txBox="1"/>
          <p:nvPr/>
        </p:nvSpPr>
        <p:spPr>
          <a:xfrm>
            <a:off x="8981661" y="2953445"/>
            <a:ext cx="3033090" cy="2893100"/>
          </a:xfrm>
          <a:prstGeom prst="rect">
            <a:avLst/>
          </a:prstGeom>
          <a:solidFill>
            <a:schemeClr val="accent2">
              <a:lumMod val="20000"/>
              <a:lumOff val="80000"/>
            </a:schemeClr>
          </a:solidFill>
        </p:spPr>
        <p:txBody>
          <a:bodyPr wrap="square">
            <a:spAutoFit/>
          </a:bodyPr>
          <a:lstStyle/>
          <a:p>
            <a:r>
              <a:rPr lang="en-US" sz="1400" b="1" dirty="0">
                <a:latin typeface="Google Sans" pitchFamily="2" charset="0"/>
                <a:ea typeface="Google Sans" pitchFamily="2" charset="0"/>
                <a:cs typeface="Google Sans" pitchFamily="2" charset="0"/>
              </a:rPr>
              <a:t>No distribution over codes.</a:t>
            </a:r>
            <a:r>
              <a:rPr lang="en-US" sz="1400" dirty="0">
                <a:latin typeface="Google Sans" pitchFamily="2" charset="0"/>
                <a:ea typeface="Google Sans" pitchFamily="2" charset="0"/>
                <a:cs typeface="Google Sans" pitchFamily="2" charset="0"/>
              </a:rPr>
              <a:t> Nothing says which codes are likely, so there is no principled way to pick one to decode.</a:t>
            </a:r>
          </a:p>
          <a:p>
            <a:pPr marL="342900" indent="-342900">
              <a:buFont typeface="Arial" panose="020B0604020202020204" pitchFamily="34" charset="0"/>
              <a:buChar char="•"/>
            </a:pPr>
            <a:endParaRPr lang="en-US" sz="1400" dirty="0">
              <a:latin typeface="Google Sans" pitchFamily="2" charset="0"/>
              <a:ea typeface="Google Sans" pitchFamily="2" charset="0"/>
              <a:cs typeface="Google Sans" pitchFamily="2" charset="0"/>
            </a:endParaRPr>
          </a:p>
          <a:p>
            <a:r>
              <a:rPr lang="en-US" sz="1400" b="1" dirty="0">
                <a:latin typeface="Google Sans" pitchFamily="2" charset="0"/>
                <a:ea typeface="Google Sans" pitchFamily="2" charset="0"/>
                <a:cs typeface="Google Sans" pitchFamily="2" charset="0"/>
              </a:rPr>
              <a:t>No training between the training points.</a:t>
            </a:r>
            <a:r>
              <a:rPr lang="en-US" sz="1400" dirty="0">
                <a:latin typeface="Google Sans" pitchFamily="2" charset="0"/>
                <a:ea typeface="Google Sans" pitchFamily="2" charset="0"/>
                <a:cs typeface="Google Sans" pitchFamily="2" charset="0"/>
              </a:rPr>
              <a:t> The decoder only ever sees N isolated codes. Nothing forces the latent space to be </a:t>
            </a:r>
            <a:r>
              <a:rPr lang="en-US" sz="1400" b="1" dirty="0">
                <a:latin typeface="Google Sans" pitchFamily="2" charset="0"/>
                <a:ea typeface="Google Sans" pitchFamily="2" charset="0"/>
                <a:cs typeface="Google Sans" pitchFamily="2" charset="0"/>
              </a:rPr>
              <a:t>continuous</a:t>
            </a:r>
            <a:r>
              <a:rPr lang="en-US" sz="1400" dirty="0">
                <a:latin typeface="Google Sans" pitchFamily="2" charset="0"/>
                <a:ea typeface="Google Sans" pitchFamily="2" charset="0"/>
                <a:cs typeface="Google Sans" pitchFamily="2" charset="0"/>
              </a:rPr>
              <a:t> (nearby codes give similar images) or </a:t>
            </a:r>
            <a:r>
              <a:rPr lang="en-US" sz="1400" b="1" dirty="0">
                <a:latin typeface="Google Sans" pitchFamily="2" charset="0"/>
                <a:ea typeface="Google Sans" pitchFamily="2" charset="0"/>
                <a:cs typeface="Google Sans" pitchFamily="2" charset="0"/>
              </a:rPr>
              <a:t>complete</a:t>
            </a:r>
            <a:r>
              <a:rPr lang="en-US" sz="1400" dirty="0">
                <a:latin typeface="Google Sans" pitchFamily="2" charset="0"/>
                <a:ea typeface="Google Sans" pitchFamily="2" charset="0"/>
                <a:cs typeface="Google Sans" pitchFamily="2" charset="0"/>
              </a:rPr>
              <a:t> (every region gives a plausible image).</a:t>
            </a:r>
          </a:p>
          <a:p>
            <a:pPr lvl="0"/>
            <a:endParaRPr lang="en-US" sz="1400" dirty="0">
              <a:latin typeface="Google Sans" pitchFamily="2" charset="0"/>
              <a:ea typeface="Google Sans" pitchFamily="2" charset="0"/>
              <a:cs typeface="Google Sans" pitchFamily="2" charset="0"/>
            </a:endParaRPr>
          </a:p>
        </p:txBody>
      </p:sp>
      <p:sp>
        <p:nvSpPr>
          <p:cNvPr id="6" name="TextBox 5">
            <a:extLst>
              <a:ext uri="{FF2B5EF4-FFF2-40B4-BE49-F238E27FC236}">
                <a16:creationId xmlns:a16="http://schemas.microsoft.com/office/drawing/2014/main" id="{8BAE0CB6-F016-643B-E5CD-5CC0C0884E3B}"/>
              </a:ext>
            </a:extLst>
          </p:cNvPr>
          <p:cNvSpPr txBox="1"/>
          <p:nvPr/>
        </p:nvSpPr>
        <p:spPr>
          <a:xfrm>
            <a:off x="8981661" y="1752055"/>
            <a:ext cx="3033090" cy="954107"/>
          </a:xfrm>
          <a:prstGeom prst="rect">
            <a:avLst/>
          </a:prstGeom>
          <a:solidFill>
            <a:schemeClr val="bg2"/>
          </a:solidFill>
        </p:spPr>
        <p:txBody>
          <a:bodyPr wrap="square">
            <a:spAutoFit/>
          </a:bodyPr>
          <a:lstStyle/>
          <a:p>
            <a:pPr lvl="0"/>
            <a:r>
              <a:rPr lang="en-US" sz="1400" dirty="0">
                <a:latin typeface="Google Sans" pitchFamily="2" charset="0"/>
                <a:ea typeface="Google Sans" pitchFamily="2" charset="0"/>
                <a:cs typeface="Google Sans" pitchFamily="2" charset="0"/>
              </a:rPr>
              <a:t>We decode a 15 × 15 grid.</a:t>
            </a:r>
          </a:p>
          <a:p>
            <a:pPr lvl="0"/>
            <a:endParaRPr lang="en-US" sz="1400" dirty="0">
              <a:latin typeface="Google Sans" pitchFamily="2" charset="0"/>
              <a:ea typeface="Google Sans" pitchFamily="2" charset="0"/>
              <a:cs typeface="Google Sans" pitchFamily="2" charset="0"/>
            </a:endParaRPr>
          </a:p>
          <a:p>
            <a:pPr lvl="0"/>
            <a:r>
              <a:rPr lang="en-US" sz="1400" dirty="0">
                <a:latin typeface="Google Sans" pitchFamily="2" charset="0"/>
                <a:ea typeface="Google Sans" pitchFamily="2" charset="0"/>
                <a:cs typeface="Google Sans" pitchFamily="2" charset="0"/>
              </a:rPr>
              <a:t>23 of the 225 points (red) are far from every code.</a:t>
            </a:r>
          </a:p>
        </p:txBody>
      </p:sp>
      <p:pic>
        <p:nvPicPr>
          <p:cNvPr id="3" name="Picture 2">
            <a:extLst>
              <a:ext uri="{FF2B5EF4-FFF2-40B4-BE49-F238E27FC236}">
                <a16:creationId xmlns:a16="http://schemas.microsoft.com/office/drawing/2014/main" id="{EE54F626-4308-887C-08C4-5F8A2297FC6D}"/>
              </a:ext>
            </a:extLst>
          </p:cNvPr>
          <p:cNvPicPr>
            <a:picLocks noChangeAspect="1"/>
          </p:cNvPicPr>
          <p:nvPr/>
        </p:nvPicPr>
        <p:blipFill>
          <a:blip r:embed="rId3"/>
          <a:stretch>
            <a:fillRect/>
          </a:stretch>
        </p:blipFill>
        <p:spPr>
          <a:xfrm>
            <a:off x="4346839" y="2902385"/>
            <a:ext cx="634932" cy="2315633"/>
          </a:xfrm>
          <a:prstGeom prst="rect">
            <a:avLst/>
          </a:prstGeom>
        </p:spPr>
      </p:pic>
    </p:spTree>
    <p:extLst>
      <p:ext uri="{BB962C8B-B14F-4D97-AF65-F5344CB8AC3E}">
        <p14:creationId xmlns:p14="http://schemas.microsoft.com/office/powerpoint/2010/main" val="1416403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BEF47-A8FD-F096-3DCA-991C77486D25}"/>
              </a:ext>
            </a:extLst>
          </p:cNvPr>
          <p:cNvSpPr>
            <a:spLocks noGrp="1"/>
          </p:cNvSpPr>
          <p:nvPr>
            <p:ph type="title"/>
          </p:nvPr>
        </p:nvSpPr>
        <p:spPr/>
        <p:txBody>
          <a:bodyPr/>
          <a:lstStyle/>
          <a:p>
            <a:r>
              <a:rPr lang="en-US" dirty="0"/>
              <a:t>Variational autoencoder (VAE)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EE87C3B-6185-2E49-0531-04BDD68D0E4C}"/>
                  </a:ext>
                </a:extLst>
              </p:cNvPr>
              <p:cNvSpPr txBox="1"/>
              <p:nvPr/>
            </p:nvSpPr>
            <p:spPr>
              <a:xfrm>
                <a:off x="838200" y="1939290"/>
                <a:ext cx="4906452" cy="3970318"/>
              </a:xfrm>
              <a:prstGeom prst="rect">
                <a:avLst/>
              </a:prstGeom>
              <a:noFill/>
            </p:spPr>
            <p:txBody>
              <a:bodyPr wrap="square">
                <a:spAutoFit/>
              </a:bodyPr>
              <a:lstStyle/>
              <a:p>
                <a:pPr lvl="0"/>
                <a:r>
                  <a:rPr lang="en-US" dirty="0"/>
                  <a:t>A </a:t>
                </a:r>
                <a:r>
                  <a:rPr lang="en-US" b="1" dirty="0"/>
                  <a:t>variational autoencoder (VAE)</a:t>
                </a:r>
                <a:r>
                  <a:rPr lang="en-US" dirty="0"/>
                  <a:t> is similar to the autoencoder </a:t>
                </a:r>
              </a:p>
              <a:p>
                <a:pPr marL="342900" indent="-342900">
                  <a:buFont typeface="Arial" panose="020B0604020202020204" pitchFamily="34" charset="0"/>
                  <a:buChar char="•"/>
                </a:pPr>
                <a:r>
                  <a:rPr lang="en-US" dirty="0"/>
                  <a:t>It has the same two networks: an encoder that reads images and a decoder that makes them.</a:t>
                </a:r>
              </a:p>
              <a:p>
                <a:pPr lvl="0"/>
                <a:endParaRPr lang="en-US" dirty="0"/>
              </a:p>
              <a:p>
                <a:pPr lvl="0"/>
                <a:r>
                  <a:rPr lang="en-US" dirty="0"/>
                  <a:t>The </a:t>
                </a:r>
                <a:r>
                  <a:rPr lang="en-US" b="1" dirty="0"/>
                  <a:t>difference</a:t>
                </a:r>
                <a:r>
                  <a:rPr lang="en-US" dirty="0"/>
                  <a:t> is that the encoder now outputs a small </a:t>
                </a:r>
                <a:r>
                  <a:rPr lang="en-US" i="1" dirty="0"/>
                  <a:t>cloud</a:t>
                </a:r>
                <a:r>
                  <a:rPr lang="en-US" dirty="0"/>
                  <a:t> of codes for each image instead of a single point</a:t>
                </a:r>
              </a:p>
              <a:p>
                <a:pPr lvl="0"/>
                <a:endParaRPr lang="en-US" dirty="0"/>
              </a:p>
              <a:p>
                <a:pPr lvl="0"/>
                <a:r>
                  <a:rPr lang="en-US" dirty="0"/>
                  <a:t>Every cloud is pulled toward one known distribution, </a:t>
                </a:r>
                <a14:m>
                  <m:oMath xmlns:m="http://schemas.openxmlformats.org/officeDocument/2006/math">
                    <m:r>
                      <a:rPr lang="en-US" i="1" dirty="0" smtClean="0">
                        <a:latin typeface="Cambria Math" panose="02040503050406030204" pitchFamily="18" charset="0"/>
                      </a:rPr>
                      <m:t>𝑁</m:t>
                    </m:r>
                    <m:d>
                      <m:dPr>
                        <m:ctrlPr>
                          <a:rPr lang="en-US" i="0" dirty="0">
                            <a:latin typeface="Cambria Math" panose="02040503050406030204" pitchFamily="18" charset="0"/>
                          </a:rPr>
                        </m:ctrlPr>
                      </m:dPr>
                      <m:e>
                        <m:r>
                          <a:rPr lang="en-US" i="0" dirty="0">
                            <a:latin typeface="Cambria Math" panose="02040503050406030204" pitchFamily="18" charset="0"/>
                          </a:rPr>
                          <m:t>0,</m:t>
                        </m:r>
                        <m:r>
                          <a:rPr lang="en-US" i="1" dirty="0">
                            <a:latin typeface="Cambria Math" panose="02040503050406030204" pitchFamily="18" charset="0"/>
                          </a:rPr>
                          <m:t>𝐼</m:t>
                        </m:r>
                      </m:e>
                    </m:d>
                  </m:oMath>
                </a14:m>
                <a:r>
                  <a:rPr lang="en-US" dirty="0"/>
                  <a:t>, so that we know where to pick new codes.</a:t>
                </a:r>
              </a:p>
              <a:p>
                <a:pPr lvl="0"/>
                <a:endParaRPr lang="en-US" dirty="0"/>
              </a:p>
            </p:txBody>
          </p:sp>
        </mc:Choice>
        <mc:Fallback xmlns="">
          <p:sp>
            <p:nvSpPr>
              <p:cNvPr id="5" name="TextBox 4">
                <a:extLst>
                  <a:ext uri="{FF2B5EF4-FFF2-40B4-BE49-F238E27FC236}">
                    <a16:creationId xmlns:a16="http://schemas.microsoft.com/office/drawing/2014/main" id="{7EE87C3B-6185-2E49-0531-04BDD68D0E4C}"/>
                  </a:ext>
                </a:extLst>
              </p:cNvPr>
              <p:cNvSpPr txBox="1">
                <a:spLocks noRot="1" noChangeAspect="1" noMove="1" noResize="1" noEditPoints="1" noAdjustHandles="1" noChangeArrowheads="1" noChangeShapeType="1" noTextEdit="1"/>
              </p:cNvSpPr>
              <p:nvPr/>
            </p:nvSpPr>
            <p:spPr>
              <a:xfrm>
                <a:off x="838200" y="1939290"/>
                <a:ext cx="4906452" cy="3970318"/>
              </a:xfrm>
              <a:prstGeom prst="rect">
                <a:avLst/>
              </a:prstGeom>
              <a:blipFill>
                <a:blip r:embed="rId2"/>
                <a:stretch>
                  <a:fillRect l="-1292" t="-637" r="-1809"/>
                </a:stretch>
              </a:blipFill>
            </p:spPr>
            <p:txBody>
              <a:bodyPr/>
              <a:lstStyle/>
              <a:p>
                <a:r>
                  <a:rPr lang="en-US">
                    <a:noFill/>
                  </a:rPr>
                  <a:t> </a:t>
                </a:r>
              </a:p>
            </p:txBody>
          </p:sp>
        </mc:Fallback>
      </mc:AlternateContent>
    </p:spTree>
    <p:extLst>
      <p:ext uri="{BB962C8B-B14F-4D97-AF65-F5344CB8AC3E}">
        <p14:creationId xmlns:p14="http://schemas.microsoft.com/office/powerpoint/2010/main" val="4205508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BEED2-4D51-E430-81E6-1100B11CD698}"/>
              </a:ext>
            </a:extLst>
          </p:cNvPr>
          <p:cNvSpPr>
            <a:spLocks noGrp="1"/>
          </p:cNvSpPr>
          <p:nvPr>
            <p:ph type="title"/>
          </p:nvPr>
        </p:nvSpPr>
        <p:spPr/>
        <p:txBody>
          <a:bodyPr/>
          <a:lstStyle/>
          <a:p>
            <a:r>
              <a:rPr lang="en-US" dirty="0"/>
              <a:t>VAE: Training vs Generation</a:t>
            </a:r>
          </a:p>
        </p:txBody>
      </p:sp>
      <p:pic>
        <p:nvPicPr>
          <p:cNvPr id="4" name="Picture 3" descr="Figure 13b. Top, training: a test image of a 7 goes through the encoder, which outputs a centre μ and a width σ; a code z is drawn from that small cloud in latent space (axes z₁ and z₂ from −3 to 3, with the prior N(0, I) drawn as circles of radius 1 and 2), decoded into x̂, and scored by the squared error plus the KL term. Bottom, generating: a random code from N(0, I) goes through the decoder alone and becomes a new image">
            <a:extLst>
              <a:ext uri="{FF2B5EF4-FFF2-40B4-BE49-F238E27FC236}">
                <a16:creationId xmlns:a16="http://schemas.microsoft.com/office/drawing/2014/main" id="{46449DE4-5975-1BC5-F84D-2F27D45F7D6E}"/>
              </a:ext>
            </a:extLst>
          </p:cNvPr>
          <p:cNvPicPr>
            <a:picLocks noChangeAspect="1"/>
          </p:cNvPicPr>
          <p:nvPr/>
        </p:nvPicPr>
        <p:blipFill>
          <a:blip r:embed="rId2"/>
          <a:stretch>
            <a:fillRect/>
          </a:stretch>
        </p:blipFill>
        <p:spPr>
          <a:xfrm>
            <a:off x="3564471" y="1732752"/>
            <a:ext cx="8632227" cy="4580661"/>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5CF45F8-76AB-8D21-189A-DF9413C9D270}"/>
                  </a:ext>
                </a:extLst>
              </p:cNvPr>
              <p:cNvSpPr txBox="1"/>
              <p:nvPr/>
            </p:nvSpPr>
            <p:spPr>
              <a:xfrm>
                <a:off x="120098" y="4737425"/>
                <a:ext cx="3342769" cy="1292662"/>
              </a:xfrm>
              <a:prstGeom prst="rect">
                <a:avLst/>
              </a:prstGeom>
              <a:solidFill>
                <a:schemeClr val="bg2"/>
              </a:solidFill>
            </p:spPr>
            <p:txBody>
              <a:bodyPr wrap="square">
                <a:spAutoFit/>
              </a:bodyPr>
              <a:lstStyle/>
              <a:p>
                <a:pPr lvl="0"/>
                <a:r>
                  <a:rPr lang="en-US" sz="1300" b="1" dirty="0">
                    <a:latin typeface="Google Sans" pitchFamily="2" charset="0"/>
                    <a:ea typeface="Google Sans" pitchFamily="2" charset="0"/>
                    <a:cs typeface="Google Sans" pitchFamily="2" charset="0"/>
                  </a:rPr>
                  <a:t>Generation:</a:t>
                </a:r>
              </a:p>
              <a:p>
                <a:pPr marL="233363" lvl="0" indent="-233363">
                  <a:buFont typeface="Arial" panose="020B0604020202020204" pitchFamily="34" charset="0"/>
                  <a:buChar char="•"/>
                </a:pPr>
                <a:r>
                  <a:rPr lang="en-US" sz="1300" dirty="0">
                    <a:latin typeface="Google Sans" pitchFamily="2" charset="0"/>
                    <a:ea typeface="Google Sans" pitchFamily="2" charset="0"/>
                    <a:cs typeface="Google Sans" pitchFamily="2" charset="0"/>
                  </a:rPr>
                  <a:t>No image and no encoder</a:t>
                </a:r>
              </a:p>
              <a:p>
                <a:pPr marL="233363" lvl="0" indent="-233363">
                  <a:buFont typeface="Arial" panose="020B0604020202020204" pitchFamily="34" charset="0"/>
                  <a:buChar char="•"/>
                </a:pPr>
                <a:r>
                  <a:rPr lang="en-US" sz="1300" dirty="0">
                    <a:latin typeface="Google Sans" pitchFamily="2" charset="0"/>
                    <a:ea typeface="Google Sans" pitchFamily="2" charset="0"/>
                    <a:cs typeface="Google Sans" pitchFamily="2" charset="0"/>
                  </a:rPr>
                  <a:t>we pick </a:t>
                </a:r>
                <a14:m>
                  <m:oMath xmlns:m="http://schemas.openxmlformats.org/officeDocument/2006/math">
                    <m:r>
                      <a:rPr lang="en-US" sz="1300" i="1" dirty="0" smtClean="0">
                        <a:latin typeface="Cambria Math" panose="02040503050406030204" pitchFamily="18" charset="0"/>
                      </a:rPr>
                      <m:t>𝑧</m:t>
                    </m:r>
                  </m:oMath>
                </a14:m>
                <a:r>
                  <a:rPr lang="en-US" sz="1300" dirty="0">
                    <a:latin typeface="Google Sans" pitchFamily="2" charset="0"/>
                    <a:ea typeface="Google Sans" pitchFamily="2" charset="0"/>
                    <a:cs typeface="Google Sans" pitchFamily="2" charset="0"/>
                  </a:rPr>
                  <a:t> at random from </a:t>
                </a:r>
                <a14:m>
                  <m:oMath xmlns:m="http://schemas.openxmlformats.org/officeDocument/2006/math">
                    <m:r>
                      <a:rPr lang="en-US" sz="1300" i="1" dirty="0" smtClean="0">
                        <a:latin typeface="Cambria Math" panose="02040503050406030204" pitchFamily="18" charset="0"/>
                      </a:rPr>
                      <m:t>𝑁</m:t>
                    </m:r>
                    <m:d>
                      <m:dPr>
                        <m:ctrlPr>
                          <a:rPr lang="en-US" sz="1300" i="0" dirty="0">
                            <a:latin typeface="Cambria Math" panose="02040503050406030204" pitchFamily="18" charset="0"/>
                          </a:rPr>
                        </m:ctrlPr>
                      </m:dPr>
                      <m:e>
                        <m:r>
                          <a:rPr lang="en-US" sz="1300" i="0" dirty="0">
                            <a:latin typeface="Cambria Math" panose="02040503050406030204" pitchFamily="18" charset="0"/>
                          </a:rPr>
                          <m:t>0,</m:t>
                        </m:r>
                        <m:r>
                          <a:rPr lang="en-US" sz="1300" i="1" dirty="0">
                            <a:latin typeface="Cambria Math" panose="02040503050406030204" pitchFamily="18" charset="0"/>
                          </a:rPr>
                          <m:t>𝐼</m:t>
                        </m:r>
                      </m:e>
                    </m:d>
                  </m:oMath>
                </a14:m>
                <a:r>
                  <a:rPr lang="en-US" sz="1300" dirty="0">
                    <a:latin typeface="Google Sans" pitchFamily="2" charset="0"/>
                    <a:ea typeface="Google Sans" pitchFamily="2" charset="0"/>
                    <a:cs typeface="Google Sans" pitchFamily="2" charset="0"/>
                  </a:rPr>
                  <a:t> and decode it.</a:t>
                </a:r>
              </a:p>
              <a:p>
                <a:pPr marL="233363" lvl="0" indent="-233363">
                  <a:buFont typeface="Arial" panose="020B0604020202020204" pitchFamily="34" charset="0"/>
                  <a:buChar char="•"/>
                </a:pPr>
                <a:r>
                  <a:rPr lang="en-US" sz="1300" dirty="0">
                    <a:latin typeface="Google Sans" pitchFamily="2" charset="0"/>
                    <a:ea typeface="Google Sans" pitchFamily="2" charset="0"/>
                    <a:cs typeface="Google Sans" pitchFamily="2" charset="0"/>
                  </a:rPr>
                  <a:t>This code gives a 9 that is not in the data.</a:t>
                </a:r>
              </a:p>
            </p:txBody>
          </p:sp>
        </mc:Choice>
        <mc:Fallback xmlns="">
          <p:sp>
            <p:nvSpPr>
              <p:cNvPr id="6" name="TextBox 5">
                <a:extLst>
                  <a:ext uri="{FF2B5EF4-FFF2-40B4-BE49-F238E27FC236}">
                    <a16:creationId xmlns:a16="http://schemas.microsoft.com/office/drawing/2014/main" id="{C5CF45F8-76AB-8D21-189A-DF9413C9D270}"/>
                  </a:ext>
                </a:extLst>
              </p:cNvPr>
              <p:cNvSpPr txBox="1">
                <a:spLocks noRot="1" noChangeAspect="1" noMove="1" noResize="1" noEditPoints="1" noAdjustHandles="1" noChangeArrowheads="1" noChangeShapeType="1" noTextEdit="1"/>
              </p:cNvSpPr>
              <p:nvPr/>
            </p:nvSpPr>
            <p:spPr>
              <a:xfrm>
                <a:off x="120098" y="4737425"/>
                <a:ext cx="3342769" cy="1292662"/>
              </a:xfrm>
              <a:prstGeom prst="rect">
                <a:avLst/>
              </a:prstGeom>
              <a:blipFill>
                <a:blip r:embed="rId3"/>
                <a:stretch>
                  <a:fillRect l="-379" b="-48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956F192-B899-D0BB-B357-BA9144531E3C}"/>
                  </a:ext>
                </a:extLst>
              </p:cNvPr>
              <p:cNvSpPr txBox="1"/>
              <p:nvPr/>
            </p:nvSpPr>
            <p:spPr>
              <a:xfrm>
                <a:off x="120098" y="1673483"/>
                <a:ext cx="3342769" cy="2893100"/>
              </a:xfrm>
              <a:prstGeom prst="rect">
                <a:avLst/>
              </a:prstGeom>
              <a:solidFill>
                <a:schemeClr val="bg2"/>
              </a:solidFill>
            </p:spPr>
            <p:txBody>
              <a:bodyPr wrap="square">
                <a:spAutoFit/>
              </a:bodyPr>
              <a:lstStyle/>
              <a:p>
                <a:pPr lvl="0"/>
                <a:r>
                  <a:rPr lang="en-US" sz="1300" b="1" dirty="0">
                    <a:latin typeface="Google Sans" pitchFamily="2" charset="0"/>
                    <a:ea typeface="Google Sans" pitchFamily="2" charset="0"/>
                    <a:cs typeface="Google Sans" pitchFamily="2" charset="0"/>
                  </a:rPr>
                  <a:t>Training</a:t>
                </a:r>
              </a:p>
              <a:p>
                <a:pPr marL="233363" lvl="0" indent="-233363">
                  <a:buFont typeface="Arial" panose="020B0604020202020204" pitchFamily="34" charset="0"/>
                  <a:buChar char="•"/>
                </a:pPr>
                <a:r>
                  <a:rPr lang="en-US" sz="1300" dirty="0">
                    <a:latin typeface="Google Sans" pitchFamily="2" charset="0"/>
                    <a:ea typeface="Google Sans" pitchFamily="2" charset="0"/>
                    <a:cs typeface="Google Sans" pitchFamily="2" charset="0"/>
                  </a:rPr>
                  <a:t>Encoder reads the 7 and outputs two numbers per code dimension: a </a:t>
                </a:r>
                <a:r>
                  <a:rPr lang="en-US" sz="1300" dirty="0" err="1">
                    <a:latin typeface="Google Sans" pitchFamily="2" charset="0"/>
                    <a:ea typeface="Google Sans" pitchFamily="2" charset="0"/>
                    <a:cs typeface="Google Sans" pitchFamily="2" charset="0"/>
                  </a:rPr>
                  <a:t>centre</a:t>
                </a:r>
                <a:r>
                  <a:rPr lang="en-US" sz="1300" dirty="0">
                    <a:latin typeface="Google Sans" pitchFamily="2" charset="0"/>
                    <a:ea typeface="Google Sans" pitchFamily="2" charset="0"/>
                    <a:cs typeface="Google Sans" pitchFamily="2" charset="0"/>
                  </a:rPr>
                  <a:t> </a:t>
                </a:r>
                <a14:m>
                  <m:oMath xmlns:m="http://schemas.openxmlformats.org/officeDocument/2006/math">
                    <m:r>
                      <a:rPr lang="en-US" sz="1300" i="1" dirty="0" smtClean="0">
                        <a:latin typeface="Cambria Math" panose="02040503050406030204" pitchFamily="18" charset="0"/>
                      </a:rPr>
                      <m:t>𝜇</m:t>
                    </m:r>
                    <m:r>
                      <a:rPr lang="en-US" sz="1300" i="0" dirty="0" err="1">
                        <a:latin typeface="Cambria Math" panose="02040503050406030204" pitchFamily="18" charset="0"/>
                      </a:rPr>
                      <m:t>=</m:t>
                    </m:r>
                    <m:d>
                      <m:dPr>
                        <m:ctrlPr>
                          <a:rPr lang="en-US" sz="1300" i="0" dirty="0" err="1">
                            <a:latin typeface="Cambria Math" panose="02040503050406030204" pitchFamily="18" charset="0"/>
                          </a:rPr>
                        </m:ctrlPr>
                      </m:dPr>
                      <m:e>
                        <m:r>
                          <a:rPr lang="en-US" sz="1300" i="0" dirty="0" err="1">
                            <a:latin typeface="Cambria Math" panose="02040503050406030204" pitchFamily="18" charset="0"/>
                          </a:rPr>
                          <m:t>−1.70,0.55</m:t>
                        </m:r>
                      </m:e>
                    </m:d>
                  </m:oMath>
                </a14:m>
                <a:r>
                  <a:rPr lang="en-US" sz="1300" dirty="0">
                    <a:latin typeface="Google Sans" pitchFamily="2" charset="0"/>
                    <a:ea typeface="Google Sans" pitchFamily="2" charset="0"/>
                    <a:cs typeface="Google Sans" pitchFamily="2" charset="0"/>
                  </a:rPr>
                  <a:t> and a width </a:t>
                </a:r>
                <a14:m>
                  <m:oMath xmlns:m="http://schemas.openxmlformats.org/officeDocument/2006/math">
                    <m:r>
                      <a:rPr lang="en-US" sz="1300" i="1" dirty="0" smtClean="0">
                        <a:latin typeface="Cambria Math" panose="02040503050406030204" pitchFamily="18" charset="0"/>
                      </a:rPr>
                      <m:t>𝜎</m:t>
                    </m:r>
                    <m:r>
                      <a:rPr lang="en-US" sz="1300" i="0" dirty="0" err="1">
                        <a:latin typeface="Cambria Math" panose="02040503050406030204" pitchFamily="18" charset="0"/>
                      </a:rPr>
                      <m:t>=</m:t>
                    </m:r>
                    <m:d>
                      <m:dPr>
                        <m:ctrlPr>
                          <a:rPr lang="en-US" sz="1300" i="0" dirty="0" err="1">
                            <a:latin typeface="Cambria Math" panose="02040503050406030204" pitchFamily="18" charset="0"/>
                          </a:rPr>
                        </m:ctrlPr>
                      </m:dPr>
                      <m:e>
                        <m:r>
                          <a:rPr lang="en-US" sz="1300" i="0" dirty="0" err="1">
                            <a:latin typeface="Cambria Math" panose="02040503050406030204" pitchFamily="18" charset="0"/>
                          </a:rPr>
                          <m:t>0.09,0.06</m:t>
                        </m:r>
                      </m:e>
                    </m:d>
                  </m:oMath>
                </a14:m>
                <a:endParaRPr lang="en-US" sz="1300" dirty="0">
                  <a:latin typeface="Google Sans" pitchFamily="2" charset="0"/>
                  <a:ea typeface="Google Sans" pitchFamily="2" charset="0"/>
                  <a:cs typeface="Google Sans" pitchFamily="2" charset="0"/>
                </a:endParaRPr>
              </a:p>
              <a:p>
                <a:pPr marL="233363" lvl="0" indent="-233363">
                  <a:buFont typeface="Arial" panose="020B0604020202020204" pitchFamily="34" charset="0"/>
                  <a:buChar char="•"/>
                </a:pPr>
                <a:r>
                  <a:rPr lang="en-US" sz="1300" dirty="0">
                    <a:latin typeface="Google Sans" pitchFamily="2" charset="0"/>
                    <a:ea typeface="Google Sans" pitchFamily="2" charset="0"/>
                    <a:cs typeface="Google Sans" pitchFamily="2" charset="0"/>
                  </a:rPr>
                  <a:t>Together they describe a small Gaussian cloud in latent space (tiny here because </a:t>
                </a:r>
                <a14:m>
                  <m:oMath xmlns:m="http://schemas.openxmlformats.org/officeDocument/2006/math">
                    <m:r>
                      <a:rPr lang="en-US" sz="1300" i="1" dirty="0" smtClean="0">
                        <a:latin typeface="Cambria Math" panose="02040503050406030204" pitchFamily="18" charset="0"/>
                      </a:rPr>
                      <m:t>𝜎</m:t>
                    </m:r>
                    <m:r>
                      <a:rPr lang="en-US" sz="1300" i="0" dirty="0" err="1">
                        <a:latin typeface="Cambria Math" panose="02040503050406030204" pitchFamily="18" charset="0"/>
                      </a:rPr>
                      <m:t>≈0.1</m:t>
                    </m:r>
                  </m:oMath>
                </a14:m>
                <a:r>
                  <a:rPr lang="en-US" sz="1300" dirty="0">
                    <a:latin typeface="Google Sans" pitchFamily="2" charset="0"/>
                    <a:ea typeface="Google Sans" pitchFamily="2" charset="0"/>
                    <a:cs typeface="Google Sans" pitchFamily="2" charset="0"/>
                  </a:rPr>
                  <a:t>).</a:t>
                </a:r>
              </a:p>
              <a:p>
                <a:pPr marL="233363" lvl="0" indent="-233363">
                  <a:buFont typeface="Arial" panose="020B0604020202020204" pitchFamily="34" charset="0"/>
                  <a:buChar char="•"/>
                </a:pPr>
                <a:r>
                  <a:rPr lang="en-US" sz="1300" dirty="0">
                    <a:latin typeface="Google Sans" pitchFamily="2" charset="0"/>
                    <a:ea typeface="Google Sans" pitchFamily="2" charset="0"/>
                    <a:cs typeface="Google Sans" pitchFamily="2" charset="0"/>
                  </a:rPr>
                  <a:t>We draw one code z from that cloud, decode it into </a:t>
                </a:r>
                <a14:m>
                  <m:oMath xmlns:m="http://schemas.openxmlformats.org/officeDocument/2006/math">
                    <m:r>
                      <a:rPr lang="en-US" sz="1300" i="1" dirty="0" smtClean="0">
                        <a:latin typeface="Cambria Math" panose="02040503050406030204" pitchFamily="18" charset="0"/>
                      </a:rPr>
                      <m:t>𝑥</m:t>
                    </m:r>
                    <m:r>
                      <a:rPr lang="en-US" sz="1300" i="0" dirty="0">
                        <a:latin typeface="Cambria Math" panose="02040503050406030204" pitchFamily="18" charset="0"/>
                      </a:rPr>
                      <m:t>̂</m:t>
                    </m:r>
                  </m:oMath>
                </a14:m>
                <a:r>
                  <a:rPr lang="en-US" sz="1300" dirty="0">
                    <a:latin typeface="Google Sans" pitchFamily="2" charset="0"/>
                    <a:ea typeface="Google Sans" pitchFamily="2" charset="0"/>
                    <a:cs typeface="Google Sans" pitchFamily="2" charset="0"/>
                  </a:rPr>
                  <a:t>, and pay two costs: the squared error between the 7 and </a:t>
                </a:r>
                <a14:m>
                  <m:oMath xmlns:m="http://schemas.openxmlformats.org/officeDocument/2006/math">
                    <m:r>
                      <a:rPr lang="en-US" sz="1300" i="1" dirty="0" smtClean="0">
                        <a:latin typeface="Cambria Math" panose="02040503050406030204" pitchFamily="18" charset="0"/>
                      </a:rPr>
                      <m:t>𝑥</m:t>
                    </m:r>
                    <m:r>
                      <a:rPr lang="en-US" sz="1300" i="0" dirty="0">
                        <a:latin typeface="Cambria Math" panose="02040503050406030204" pitchFamily="18" charset="0"/>
                      </a:rPr>
                      <m:t>̂</m:t>
                    </m:r>
                  </m:oMath>
                </a14:m>
                <a:r>
                  <a:rPr lang="en-US" sz="1300" dirty="0">
                    <a:latin typeface="Google Sans" pitchFamily="2" charset="0"/>
                    <a:ea typeface="Google Sans" pitchFamily="2" charset="0"/>
                    <a:cs typeface="Google Sans" pitchFamily="2" charset="0"/>
                  </a:rPr>
                  <a:t>, and the KL term, which measures how far the blue cloud is from the grey prior </a:t>
                </a:r>
                <a14:m>
                  <m:oMath xmlns:m="http://schemas.openxmlformats.org/officeDocument/2006/math">
                    <m:r>
                      <a:rPr lang="en-US" sz="1300" i="1" dirty="0" smtClean="0">
                        <a:latin typeface="Cambria Math" panose="02040503050406030204" pitchFamily="18" charset="0"/>
                      </a:rPr>
                      <m:t>𝑁</m:t>
                    </m:r>
                    <m:d>
                      <m:dPr>
                        <m:ctrlPr>
                          <a:rPr lang="en-US" sz="1300" i="0" dirty="0">
                            <a:latin typeface="Cambria Math" panose="02040503050406030204" pitchFamily="18" charset="0"/>
                          </a:rPr>
                        </m:ctrlPr>
                      </m:dPr>
                      <m:e>
                        <m:r>
                          <a:rPr lang="en-US" sz="1300" i="0" dirty="0">
                            <a:latin typeface="Cambria Math" panose="02040503050406030204" pitchFamily="18" charset="0"/>
                          </a:rPr>
                          <m:t>0,</m:t>
                        </m:r>
                        <m:r>
                          <a:rPr lang="en-US" sz="1300" i="1" dirty="0">
                            <a:latin typeface="Cambria Math" panose="02040503050406030204" pitchFamily="18" charset="0"/>
                          </a:rPr>
                          <m:t>𝐼</m:t>
                        </m:r>
                      </m:e>
                    </m:d>
                  </m:oMath>
                </a14:m>
                <a:r>
                  <a:rPr lang="en-US" sz="1300" dirty="0">
                    <a:latin typeface="Google Sans" pitchFamily="2" charset="0"/>
                    <a:ea typeface="Google Sans" pitchFamily="2" charset="0"/>
                    <a:cs typeface="Google Sans" pitchFamily="2" charset="0"/>
                  </a:rPr>
                  <a:t>.</a:t>
                </a:r>
              </a:p>
            </p:txBody>
          </p:sp>
        </mc:Choice>
        <mc:Fallback xmlns="">
          <p:sp>
            <p:nvSpPr>
              <p:cNvPr id="5" name="TextBox 4">
                <a:extLst>
                  <a:ext uri="{FF2B5EF4-FFF2-40B4-BE49-F238E27FC236}">
                    <a16:creationId xmlns:a16="http://schemas.microsoft.com/office/drawing/2014/main" id="{9956F192-B899-D0BB-B357-BA9144531E3C}"/>
                  </a:ext>
                </a:extLst>
              </p:cNvPr>
              <p:cNvSpPr txBox="1">
                <a:spLocks noRot="1" noChangeAspect="1" noMove="1" noResize="1" noEditPoints="1" noAdjustHandles="1" noChangeArrowheads="1" noChangeShapeType="1" noTextEdit="1"/>
              </p:cNvSpPr>
              <p:nvPr/>
            </p:nvSpPr>
            <p:spPr>
              <a:xfrm>
                <a:off x="120098" y="1673483"/>
                <a:ext cx="3342769" cy="2893100"/>
              </a:xfrm>
              <a:prstGeom prst="rect">
                <a:avLst/>
              </a:prstGeom>
              <a:blipFill>
                <a:blip r:embed="rId4"/>
                <a:stretch>
                  <a:fillRect l="-379" t="-439" r="-1136" b="-1316"/>
                </a:stretch>
              </a:blipFill>
            </p:spPr>
            <p:txBody>
              <a:bodyPr/>
              <a:lstStyle/>
              <a:p>
                <a:r>
                  <a:rPr lang="en-US">
                    <a:noFill/>
                  </a:rPr>
                  <a:t> </a:t>
                </a:r>
              </a:p>
            </p:txBody>
          </p:sp>
        </mc:Fallback>
      </mc:AlternateContent>
    </p:spTree>
    <p:extLst>
      <p:ext uri="{BB962C8B-B14F-4D97-AF65-F5344CB8AC3E}">
        <p14:creationId xmlns:p14="http://schemas.microsoft.com/office/powerpoint/2010/main" val="158977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5A8612-220F-61E3-490E-1AE4DF92F187}"/>
              </a:ext>
            </a:extLst>
          </p:cNvPr>
          <p:cNvPicPr>
            <a:picLocks noChangeAspect="1"/>
          </p:cNvPicPr>
          <p:nvPr/>
        </p:nvPicPr>
        <p:blipFill>
          <a:blip r:embed="rId2"/>
          <a:stretch>
            <a:fillRect/>
          </a:stretch>
        </p:blipFill>
        <p:spPr>
          <a:xfrm>
            <a:off x="331852" y="1458362"/>
            <a:ext cx="6468616" cy="2501198"/>
          </a:xfrm>
          <a:prstGeom prst="rect">
            <a:avLst/>
          </a:prstGeom>
        </p:spPr>
      </p:pic>
      <p:sp>
        <p:nvSpPr>
          <p:cNvPr id="5" name="Rounded Rectangle 4">
            <a:extLst>
              <a:ext uri="{FF2B5EF4-FFF2-40B4-BE49-F238E27FC236}">
                <a16:creationId xmlns:a16="http://schemas.microsoft.com/office/drawing/2014/main" id="{6A67E2DD-5B1A-88BD-D12D-7A40392A452B}"/>
              </a:ext>
            </a:extLst>
          </p:cNvPr>
          <p:cNvSpPr/>
          <p:nvPr/>
        </p:nvSpPr>
        <p:spPr>
          <a:xfrm>
            <a:off x="457200" y="4164940"/>
            <a:ext cx="3291840" cy="2240280"/>
          </a:xfrm>
          <a:prstGeom prst="roundRect">
            <a:avLst>
              <a:gd name="adj" fmla="val 6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96723AD-C90F-3C79-80EE-78FE647EE4C6}"/>
                  </a:ext>
                </a:extLst>
              </p:cNvPr>
              <p:cNvSpPr txBox="1"/>
              <p:nvPr/>
            </p:nvSpPr>
            <p:spPr>
              <a:xfrm>
                <a:off x="640080" y="4363400"/>
                <a:ext cx="2926080" cy="1795363"/>
              </a:xfrm>
              <a:prstGeom prst="rect">
                <a:avLst/>
              </a:prstGeom>
              <a:noFill/>
            </p:spPr>
            <p:txBody>
              <a:bodyPr wrap="square" lIns="0" tIns="0" rIns="0" bIns="0">
                <a:spAutoFit/>
              </a:bodyPr>
              <a:lstStyle/>
              <a:p>
                <a:pPr>
                  <a:spcAft>
                    <a:spcPts val="400"/>
                  </a:spcAft>
                </a:pPr>
                <a:r>
                  <a:rPr sz="1500" b="1" i="0" dirty="0">
                    <a:solidFill>
                      <a:srgbClr val="2F5F9E"/>
                    </a:solidFill>
                    <a:latin typeface="Google Sans"/>
                  </a:rPr>
                  <a:t>Training: one step per image</a:t>
                </a:r>
                <a:br>
                  <a:rPr lang="en-US" sz="1500" b="1" i="0" dirty="0">
                    <a:solidFill>
                      <a:srgbClr val="2F5F9E"/>
                    </a:solidFill>
                    <a:latin typeface="Google Sans"/>
                  </a:rPr>
                </a:br>
                <a:endParaRPr sz="1500" b="1" i="0" dirty="0">
                  <a:solidFill>
                    <a:srgbClr val="2F5F9E"/>
                  </a:solidFill>
                  <a:latin typeface="Google Sans"/>
                </a:endParaRPr>
              </a:p>
              <a:p>
                <a:pPr>
                  <a:spcAft>
                    <a:spcPts val="400"/>
                  </a:spcAft>
                </a:pPr>
                <a:r>
                  <a:rPr sz="1400" b="1" i="0" dirty="0">
                    <a:solidFill>
                      <a:srgbClr val="1F1F1F"/>
                    </a:solidFill>
                    <a:latin typeface="Google Sans"/>
                  </a:rPr>
                  <a:t>1  Encode: </a:t>
                </a:r>
                <a14:m>
                  <m:oMath xmlns:m="http://schemas.openxmlformats.org/officeDocument/2006/math">
                    <m:d>
                      <m:dPr>
                        <m:ctrlPr>
                          <a:rPr lang="en-US" sz="1400" b="0" i="0" dirty="0">
                            <a:solidFill>
                              <a:srgbClr val="1F1F1F"/>
                            </a:solidFill>
                            <a:latin typeface="Cambria Math" panose="02040503050406030204" pitchFamily="18" charset="0"/>
                          </a:rPr>
                        </m:ctrlPr>
                      </m:dPr>
                      <m:e>
                        <m:r>
                          <a:rPr lang="en-US" sz="1400" b="0" i="0" dirty="0">
                            <a:solidFill>
                              <a:srgbClr val="1F1F1F"/>
                            </a:solidFill>
                            <a:latin typeface="Cambria Math" panose="02040503050406030204" pitchFamily="18" charset="0"/>
                          </a:rPr>
                          <m:t>𝜇</m:t>
                        </m:r>
                        <m:r>
                          <a:rPr lang="en-US" sz="1400" b="0" i="0" dirty="0">
                            <a:solidFill>
                              <a:srgbClr val="1F1F1F"/>
                            </a:solidFill>
                            <a:latin typeface="Cambria Math" panose="02040503050406030204" pitchFamily="18" charset="0"/>
                          </a:rPr>
                          <m:t>,</m:t>
                        </m:r>
                        <m:r>
                          <a:rPr lang="en-US" sz="1400" b="0" i="0" dirty="0">
                            <a:solidFill>
                              <a:srgbClr val="1F1F1F"/>
                            </a:solidFill>
                            <a:latin typeface="Cambria Math" panose="02040503050406030204" pitchFamily="18" charset="0"/>
                          </a:rPr>
                          <m:t>𝜎</m:t>
                        </m:r>
                      </m:e>
                    </m:d>
                    <m:r>
                      <a:rPr lang="en-US" sz="1400" b="0" i="0" dirty="0">
                        <a:solidFill>
                          <a:srgbClr val="1F1F1F"/>
                        </a:solidFill>
                        <a:latin typeface="Cambria Math" panose="02040503050406030204" pitchFamily="18" charset="0"/>
                      </a:rPr>
                      <m:t>=</m:t>
                    </m:r>
                    <m:sSub>
                      <m:sSubPr>
                        <m:ctrlPr>
                          <a:rPr lang="en-US" sz="1400" b="0" i="0" dirty="0">
                            <a:solidFill>
                              <a:srgbClr val="1F1F1F"/>
                            </a:solidFill>
                            <a:latin typeface="Cambria Math" panose="02040503050406030204" pitchFamily="18" charset="0"/>
                          </a:rPr>
                        </m:ctrlPr>
                      </m:sSubPr>
                      <m:e>
                        <m:r>
                          <a:rPr lang="en-US" sz="1400" b="0" i="0" dirty="0">
                            <a:solidFill>
                              <a:srgbClr val="1F1F1F"/>
                            </a:solidFill>
                            <a:latin typeface="Cambria Math" panose="02040503050406030204" pitchFamily="18" charset="0"/>
                          </a:rPr>
                          <m:t>𝑓</m:t>
                        </m:r>
                      </m:e>
                      <m:sub>
                        <m:r>
                          <a:rPr lang="en-US" sz="1400" b="0" i="0" dirty="0">
                            <a:solidFill>
                              <a:srgbClr val="1F1F1F"/>
                            </a:solidFill>
                            <a:latin typeface="Cambria Math" panose="02040503050406030204" pitchFamily="18" charset="0"/>
                          </a:rPr>
                          <m:t>𝐸</m:t>
                        </m:r>
                      </m:sub>
                    </m:sSub>
                    <m:d>
                      <m:dPr>
                        <m:ctrlPr>
                          <a:rPr lang="en-US" sz="1400" b="0" i="0" dirty="0">
                            <a:solidFill>
                              <a:srgbClr val="1F1F1F"/>
                            </a:solidFill>
                            <a:latin typeface="Cambria Math" panose="02040503050406030204" pitchFamily="18" charset="0"/>
                          </a:rPr>
                        </m:ctrlPr>
                      </m:dPr>
                      <m:e>
                        <m:r>
                          <a:rPr lang="en-US" sz="1400" b="0" i="0" dirty="0">
                            <a:solidFill>
                              <a:srgbClr val="1F1F1F"/>
                            </a:solidFill>
                            <a:latin typeface="Cambria Math" panose="02040503050406030204" pitchFamily="18" charset="0"/>
                          </a:rPr>
                          <m:t>𝑥</m:t>
                        </m:r>
                        <m:r>
                          <a:rPr lang="en-US" sz="1400" b="0" i="0" dirty="0">
                            <a:solidFill>
                              <a:srgbClr val="1F1F1F"/>
                            </a:solidFill>
                            <a:latin typeface="Cambria Math" panose="02040503050406030204" pitchFamily="18" charset="0"/>
                          </a:rPr>
                          <m:t>;</m:t>
                        </m:r>
                        <m:r>
                          <a:rPr lang="en-US" sz="1400" b="0" i="0" dirty="0">
                            <a:solidFill>
                              <a:srgbClr val="1F1F1F"/>
                            </a:solidFill>
                            <a:latin typeface="Cambria Math" panose="02040503050406030204" pitchFamily="18" charset="0"/>
                          </a:rPr>
                          <m:t>𝜑</m:t>
                        </m:r>
                      </m:e>
                    </m:d>
                  </m:oMath>
                </a14:m>
                <a:endParaRPr lang="en-US" sz="1400" b="1" i="0" dirty="0">
                  <a:solidFill>
                    <a:srgbClr val="1F1F1F"/>
                  </a:solidFill>
                  <a:latin typeface="Google Sans"/>
                </a:endParaRPr>
              </a:p>
              <a:p>
                <a:pPr>
                  <a:spcAft>
                    <a:spcPts val="400"/>
                  </a:spcAft>
                </a:pPr>
                <a:r>
                  <a:rPr sz="1400" b="1" i="0" dirty="0">
                    <a:solidFill>
                      <a:srgbClr val="1F1F1F"/>
                    </a:solidFill>
                    <a:latin typeface="Google Sans"/>
                  </a:rPr>
                  <a:t>2  Sample: </a:t>
                </a:r>
                <a14:m>
                  <m:oMath xmlns:m="http://schemas.openxmlformats.org/officeDocument/2006/math">
                    <m:r>
                      <a:rPr lang="en-US" sz="1400" b="0" i="0" dirty="0" smtClean="0">
                        <a:solidFill>
                          <a:srgbClr val="1F1F1F"/>
                        </a:solidFill>
                        <a:latin typeface="Cambria Math" panose="02040503050406030204" pitchFamily="18" charset="0"/>
                      </a:rPr>
                      <m:t>𝑧</m:t>
                    </m:r>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𝜇</m:t>
                    </m:r>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𝜎</m:t>
                    </m:r>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𝜀</m:t>
                    </m:r>
                    <m:r>
                      <a:rPr lang="en-US" sz="1400" b="0" i="0" dirty="0" smtClean="0">
                        <a:solidFill>
                          <a:srgbClr val="1F1F1F"/>
                        </a:solidFill>
                        <a:latin typeface="Cambria Math" panose="02040503050406030204" pitchFamily="18" charset="0"/>
                      </a:rPr>
                      <m:t>₀</m:t>
                    </m:r>
                  </m:oMath>
                </a14:m>
                <a:endParaRPr sz="1400" b="0" i="0" dirty="0">
                  <a:solidFill>
                    <a:srgbClr val="1F1F1F"/>
                  </a:solidFill>
                  <a:latin typeface="Google Sans"/>
                </a:endParaRPr>
              </a:p>
              <a:p>
                <a:pPr>
                  <a:spcAft>
                    <a:spcPts val="400"/>
                  </a:spcAft>
                </a:pPr>
                <a:r>
                  <a:rPr sz="1400" b="1" i="0" dirty="0">
                    <a:solidFill>
                      <a:srgbClr val="1F1F1F"/>
                    </a:solidFill>
                    <a:latin typeface="Google Sans"/>
                  </a:rPr>
                  <a:t>3  Decode: </a:t>
                </a:r>
                <a14:m>
                  <m:oMath xmlns:m="http://schemas.openxmlformats.org/officeDocument/2006/math">
                    <m:r>
                      <a:rPr lang="en-US" sz="1400" b="0" i="0" dirty="0" smtClean="0">
                        <a:solidFill>
                          <a:srgbClr val="1F1F1F"/>
                        </a:solidFill>
                        <a:latin typeface="Cambria Math" panose="02040503050406030204" pitchFamily="18" charset="0"/>
                      </a:rPr>
                      <m:t>𝑥</m:t>
                    </m:r>
                    <m:r>
                      <a:rPr lang="en-US" sz="1400" b="0" i="0" dirty="0" smtClean="0">
                        <a:solidFill>
                          <a:srgbClr val="1F1F1F"/>
                        </a:solidFill>
                        <a:latin typeface="Cambria Math" panose="02040503050406030204" pitchFamily="18" charset="0"/>
                      </a:rPr>
                      <m:t>̂=</m:t>
                    </m:r>
                    <m:sSub>
                      <m:sSubPr>
                        <m:ctrlPr>
                          <a:rPr lang="en-US" sz="1400" b="0" i="0" dirty="0">
                            <a:solidFill>
                              <a:srgbClr val="1F1F1F"/>
                            </a:solidFill>
                            <a:latin typeface="Cambria Math" panose="02040503050406030204" pitchFamily="18" charset="0"/>
                          </a:rPr>
                        </m:ctrlPr>
                      </m:sSubPr>
                      <m:e>
                        <m:r>
                          <a:rPr lang="en-US" sz="1400" b="0" i="0" dirty="0">
                            <a:solidFill>
                              <a:srgbClr val="1F1F1F"/>
                            </a:solidFill>
                            <a:latin typeface="Cambria Math" panose="02040503050406030204" pitchFamily="18" charset="0"/>
                          </a:rPr>
                          <m:t>𝑓</m:t>
                        </m:r>
                      </m:e>
                      <m:sub>
                        <m:r>
                          <a:rPr lang="en-US" sz="1400" b="0" i="0" dirty="0">
                            <a:solidFill>
                              <a:srgbClr val="1F1F1F"/>
                            </a:solidFill>
                            <a:latin typeface="Cambria Math" panose="02040503050406030204" pitchFamily="18" charset="0"/>
                          </a:rPr>
                          <m:t>𝐷</m:t>
                        </m:r>
                      </m:sub>
                    </m:sSub>
                    <m:d>
                      <m:dPr>
                        <m:ctrlPr>
                          <a:rPr lang="en-US" sz="1400" b="0" i="0" dirty="0">
                            <a:solidFill>
                              <a:srgbClr val="1F1F1F"/>
                            </a:solidFill>
                            <a:latin typeface="Cambria Math" panose="02040503050406030204" pitchFamily="18" charset="0"/>
                          </a:rPr>
                        </m:ctrlPr>
                      </m:dPr>
                      <m:e>
                        <m:r>
                          <a:rPr lang="en-US" sz="1400" b="0" i="0" dirty="0">
                            <a:solidFill>
                              <a:srgbClr val="1F1F1F"/>
                            </a:solidFill>
                            <a:latin typeface="Cambria Math" panose="02040503050406030204" pitchFamily="18" charset="0"/>
                          </a:rPr>
                          <m:t>𝑧</m:t>
                        </m:r>
                        <m:r>
                          <a:rPr lang="en-US" sz="1400" b="0" i="0" dirty="0">
                            <a:solidFill>
                              <a:srgbClr val="1F1F1F"/>
                            </a:solidFill>
                            <a:latin typeface="Cambria Math" panose="02040503050406030204" pitchFamily="18" charset="0"/>
                          </a:rPr>
                          <m:t>;</m:t>
                        </m:r>
                        <m:r>
                          <a:rPr lang="en-US" sz="1400" b="0" i="0" dirty="0">
                            <a:solidFill>
                              <a:srgbClr val="1F1F1F"/>
                            </a:solidFill>
                            <a:latin typeface="Cambria Math" panose="02040503050406030204" pitchFamily="18" charset="0"/>
                          </a:rPr>
                          <m:t>𝜃</m:t>
                        </m:r>
                      </m:e>
                    </m:d>
                  </m:oMath>
                </a14:m>
                <a:endParaRPr sz="1400" b="0" i="0" dirty="0">
                  <a:solidFill>
                    <a:srgbClr val="1F1F1F"/>
                  </a:solidFill>
                  <a:latin typeface="Google Sans"/>
                </a:endParaRPr>
              </a:p>
              <a:p>
                <a:pPr>
                  <a:spcAft>
                    <a:spcPts val="400"/>
                  </a:spcAft>
                </a:pPr>
                <a:r>
                  <a:rPr sz="1400" b="1" i="0" dirty="0">
                    <a:solidFill>
                      <a:srgbClr val="1F1F1F"/>
                    </a:solidFill>
                    <a:latin typeface="Google Sans"/>
                  </a:rPr>
                  <a:t>4  Loss: </a:t>
                </a:r>
                <a14:m>
                  <m:oMath xmlns:m="http://schemas.openxmlformats.org/officeDocument/2006/math">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𝑥</m:t>
                    </m:r>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𝑥</m:t>
                    </m:r>
                    <m:r>
                      <a:rPr lang="en-US" sz="1400" b="0" i="0" dirty="0" smtClean="0">
                        <a:solidFill>
                          <a:srgbClr val="1F1F1F"/>
                        </a:solidFill>
                        <a:latin typeface="Cambria Math" panose="02040503050406030204" pitchFamily="18" charset="0"/>
                      </a:rPr>
                      <m:t>̂‖²+</m:t>
                    </m:r>
                    <m:r>
                      <a:rPr lang="en-US" sz="1400" b="0" i="0" dirty="0" smtClean="0">
                        <a:solidFill>
                          <a:srgbClr val="1F1F1F"/>
                        </a:solidFill>
                        <a:latin typeface="Cambria Math" panose="02040503050406030204" pitchFamily="18" charset="0"/>
                      </a:rPr>
                      <m:t>𝐾𝐿</m:t>
                    </m:r>
                  </m:oMath>
                </a14:m>
                <a:endParaRPr sz="1400" b="0" i="0" dirty="0">
                  <a:solidFill>
                    <a:srgbClr val="1F1F1F"/>
                  </a:solidFill>
                  <a:latin typeface="Google Sans"/>
                </a:endParaRPr>
              </a:p>
              <a:p>
                <a:pPr>
                  <a:spcAft>
                    <a:spcPts val="400"/>
                  </a:spcAft>
                </a:pPr>
                <a:r>
                  <a:rPr sz="1400" b="1" i="0" dirty="0">
                    <a:solidFill>
                      <a:srgbClr val="1F1F1F"/>
                    </a:solidFill>
                    <a:latin typeface="Google Sans"/>
                  </a:rPr>
                  <a:t>5  Backprop </a:t>
                </a:r>
                <a:r>
                  <a:rPr sz="1400" b="0" i="0" dirty="0">
                    <a:solidFill>
                      <a:srgbClr val="1F1F1F"/>
                    </a:solidFill>
                    <a:latin typeface="Google Sans"/>
                  </a:rPr>
                  <a:t>to both </a:t>
                </a:r>
                <a14:m>
                  <m:oMath xmlns:m="http://schemas.openxmlformats.org/officeDocument/2006/math">
                    <m:r>
                      <a:rPr lang="en-US" sz="1400" b="0" i="0" dirty="0" smtClean="0">
                        <a:solidFill>
                          <a:srgbClr val="1F1F1F"/>
                        </a:solidFill>
                        <a:latin typeface="Cambria Math" panose="02040503050406030204" pitchFamily="18" charset="0"/>
                      </a:rPr>
                      <m:t>𝜃</m:t>
                    </m:r>
                  </m:oMath>
                </a14:m>
                <a:r>
                  <a:rPr sz="1400" b="0" i="0" dirty="0">
                    <a:solidFill>
                      <a:srgbClr val="1F1F1F"/>
                    </a:solidFill>
                    <a:latin typeface="Google Sans"/>
                  </a:rPr>
                  <a:t> and </a:t>
                </a:r>
                <a14:m>
                  <m:oMath xmlns:m="http://schemas.openxmlformats.org/officeDocument/2006/math">
                    <m:r>
                      <a:rPr lang="en-US" sz="1400" b="0" i="0" dirty="0" smtClean="0">
                        <a:solidFill>
                          <a:srgbClr val="1F1F1F"/>
                        </a:solidFill>
                        <a:latin typeface="Cambria Math" panose="02040503050406030204" pitchFamily="18" charset="0"/>
                      </a:rPr>
                      <m:t>𝜑</m:t>
                    </m:r>
                  </m:oMath>
                </a14:m>
                <a:endParaRPr sz="1400" b="0" i="0" dirty="0">
                  <a:solidFill>
                    <a:srgbClr val="1F1F1F"/>
                  </a:solidFill>
                  <a:latin typeface="Google Sans"/>
                </a:endParaRPr>
              </a:p>
            </p:txBody>
          </p:sp>
        </mc:Choice>
        <mc:Fallback xmlns="">
          <p:sp>
            <p:nvSpPr>
              <p:cNvPr id="6" name="TextBox 5">
                <a:extLst>
                  <a:ext uri="{FF2B5EF4-FFF2-40B4-BE49-F238E27FC236}">
                    <a16:creationId xmlns:a16="http://schemas.microsoft.com/office/drawing/2014/main" id="{796723AD-C90F-3C79-80EE-78FE647EE4C6}"/>
                  </a:ext>
                </a:extLst>
              </p:cNvPr>
              <p:cNvSpPr txBox="1">
                <a:spLocks noRot="1" noChangeAspect="1" noMove="1" noResize="1" noEditPoints="1" noAdjustHandles="1" noChangeArrowheads="1" noChangeShapeType="1" noTextEdit="1"/>
              </p:cNvSpPr>
              <p:nvPr/>
            </p:nvSpPr>
            <p:spPr>
              <a:xfrm>
                <a:off x="640080" y="4363400"/>
                <a:ext cx="2926080" cy="1795363"/>
              </a:xfrm>
              <a:prstGeom prst="rect">
                <a:avLst/>
              </a:prstGeom>
              <a:blipFill>
                <a:blip r:embed="rId3"/>
                <a:stretch>
                  <a:fillRect l="-3896" t="-3521" b="-5634"/>
                </a:stretch>
              </a:blipFill>
            </p:spPr>
            <p:txBody>
              <a:bodyPr/>
              <a:lstStyle/>
              <a:p>
                <a:r>
                  <a:rPr lang="en-US">
                    <a:noFill/>
                  </a:rPr>
                  <a:t> </a:t>
                </a:r>
              </a:p>
            </p:txBody>
          </p:sp>
        </mc:Fallback>
      </mc:AlternateContent>
      <p:sp>
        <p:nvSpPr>
          <p:cNvPr id="7" name="Rounded Rectangle 6">
            <a:extLst>
              <a:ext uri="{FF2B5EF4-FFF2-40B4-BE49-F238E27FC236}">
                <a16:creationId xmlns:a16="http://schemas.microsoft.com/office/drawing/2014/main" id="{CBB65724-0765-F90A-3F7B-7789E5A931CC}"/>
              </a:ext>
            </a:extLst>
          </p:cNvPr>
          <p:cNvSpPr/>
          <p:nvPr/>
        </p:nvSpPr>
        <p:spPr>
          <a:xfrm>
            <a:off x="3931920" y="4164940"/>
            <a:ext cx="2286000" cy="2240280"/>
          </a:xfrm>
          <a:prstGeom prst="roundRect">
            <a:avLst>
              <a:gd name="adj" fmla="val 6000"/>
            </a:avLst>
          </a:prstGeom>
          <a:solidFill>
            <a:srgbClr val="FFF3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883D6AE-9B91-BDE7-0BD0-850012CD066F}"/>
                  </a:ext>
                </a:extLst>
              </p:cNvPr>
              <p:cNvSpPr txBox="1"/>
              <p:nvPr/>
            </p:nvSpPr>
            <p:spPr>
              <a:xfrm>
                <a:off x="4114800" y="4363400"/>
                <a:ext cx="1965960" cy="1246495"/>
              </a:xfrm>
              <a:prstGeom prst="rect">
                <a:avLst/>
              </a:prstGeom>
              <a:noFill/>
            </p:spPr>
            <p:txBody>
              <a:bodyPr wrap="square" lIns="0" tIns="0" rIns="0" bIns="0">
                <a:spAutoFit/>
              </a:bodyPr>
              <a:lstStyle/>
              <a:p>
                <a:pPr>
                  <a:spcAft>
                    <a:spcPts val="400"/>
                  </a:spcAft>
                </a:pPr>
                <a:r>
                  <a:rPr sz="1500" b="1" i="0" dirty="0">
                    <a:solidFill>
                      <a:srgbClr val="B36B00"/>
                    </a:solidFill>
                    <a:latin typeface="Google Sans"/>
                  </a:rPr>
                  <a:t>Generation</a:t>
                </a:r>
                <a:br>
                  <a:rPr lang="en-US" sz="1500" b="1" i="0" dirty="0">
                    <a:solidFill>
                      <a:srgbClr val="B36B00"/>
                    </a:solidFill>
                    <a:latin typeface="Google Sans"/>
                  </a:rPr>
                </a:br>
                <a:endParaRPr sz="1500" b="1" i="0" dirty="0">
                  <a:solidFill>
                    <a:srgbClr val="B36B00"/>
                  </a:solidFill>
                  <a:latin typeface="Google Sans"/>
                </a:endParaRPr>
              </a:p>
              <a:p>
                <a:pPr>
                  <a:spcAft>
                    <a:spcPts val="400"/>
                  </a:spcAft>
                </a:pPr>
                <a:r>
                  <a:rPr sz="1400" b="1" i="0" dirty="0">
                    <a:solidFill>
                      <a:srgbClr val="1F1F1F"/>
                    </a:solidFill>
                    <a:latin typeface="Google Sans"/>
                  </a:rPr>
                  <a:t>1  Draw </a:t>
                </a:r>
                <a14:m>
                  <m:oMath xmlns:m="http://schemas.openxmlformats.org/officeDocument/2006/math">
                    <m:r>
                      <a:rPr lang="en-US" sz="1400" b="0" i="0" dirty="0" smtClean="0">
                        <a:solidFill>
                          <a:srgbClr val="1F1F1F"/>
                        </a:solidFill>
                        <a:latin typeface="Cambria Math" panose="02040503050406030204" pitchFamily="18" charset="0"/>
                      </a:rPr>
                      <m:t>𝑧</m:t>
                    </m:r>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𝑁</m:t>
                    </m:r>
                    <m:d>
                      <m:dPr>
                        <m:ctrlPr>
                          <a:rPr lang="en-US" sz="1400" b="0" i="0" dirty="0">
                            <a:solidFill>
                              <a:srgbClr val="1F1F1F"/>
                            </a:solidFill>
                            <a:latin typeface="Cambria Math" panose="02040503050406030204" pitchFamily="18" charset="0"/>
                          </a:rPr>
                        </m:ctrlPr>
                      </m:dPr>
                      <m:e>
                        <m:r>
                          <a:rPr lang="en-US" sz="1400" b="0" i="0" dirty="0">
                            <a:solidFill>
                              <a:srgbClr val="1F1F1F"/>
                            </a:solidFill>
                            <a:latin typeface="Cambria Math" panose="02040503050406030204" pitchFamily="18" charset="0"/>
                          </a:rPr>
                          <m:t>0,</m:t>
                        </m:r>
                        <m:r>
                          <a:rPr lang="en-US" sz="1400" b="0" i="0" dirty="0">
                            <a:solidFill>
                              <a:srgbClr val="1F1F1F"/>
                            </a:solidFill>
                            <a:latin typeface="Cambria Math" panose="02040503050406030204" pitchFamily="18" charset="0"/>
                          </a:rPr>
                          <m:t>𝐼</m:t>
                        </m:r>
                      </m:e>
                    </m:d>
                  </m:oMath>
                </a14:m>
                <a:endParaRPr sz="1400" b="0" i="0" dirty="0">
                  <a:solidFill>
                    <a:srgbClr val="1F1F1F"/>
                  </a:solidFill>
                  <a:latin typeface="Google Sans"/>
                </a:endParaRPr>
              </a:p>
              <a:p>
                <a:pPr>
                  <a:spcAft>
                    <a:spcPts val="400"/>
                  </a:spcAft>
                </a:pPr>
                <a:r>
                  <a:rPr sz="1400" b="1" i="0" dirty="0">
                    <a:solidFill>
                      <a:srgbClr val="1F1F1F"/>
                    </a:solidFill>
                    <a:latin typeface="Google Sans"/>
                  </a:rPr>
                  <a:t>2  Decode: </a:t>
                </a:r>
                <a14:m>
                  <m:oMath xmlns:m="http://schemas.openxmlformats.org/officeDocument/2006/math">
                    <m:r>
                      <a:rPr lang="en-US" sz="1400" b="0" i="0" dirty="0" smtClean="0">
                        <a:solidFill>
                          <a:srgbClr val="1F1F1F"/>
                        </a:solidFill>
                        <a:latin typeface="Cambria Math" panose="02040503050406030204" pitchFamily="18" charset="0"/>
                      </a:rPr>
                      <m:t>𝑥</m:t>
                    </m:r>
                    <m:r>
                      <a:rPr lang="en-US" sz="1400" b="0" i="0" dirty="0" smtClean="0">
                        <a:solidFill>
                          <a:srgbClr val="1F1F1F"/>
                        </a:solidFill>
                        <a:latin typeface="Cambria Math" panose="02040503050406030204" pitchFamily="18" charset="0"/>
                      </a:rPr>
                      <m:t>̂=</m:t>
                    </m:r>
                    <m:sSub>
                      <m:sSubPr>
                        <m:ctrlPr>
                          <a:rPr lang="en-US" sz="1400" b="0" i="0" dirty="0">
                            <a:solidFill>
                              <a:srgbClr val="1F1F1F"/>
                            </a:solidFill>
                            <a:latin typeface="Cambria Math" panose="02040503050406030204" pitchFamily="18" charset="0"/>
                          </a:rPr>
                        </m:ctrlPr>
                      </m:sSubPr>
                      <m:e>
                        <m:r>
                          <a:rPr lang="en-US" sz="1400" b="0" i="0" dirty="0">
                            <a:solidFill>
                              <a:srgbClr val="1F1F1F"/>
                            </a:solidFill>
                            <a:latin typeface="Cambria Math" panose="02040503050406030204" pitchFamily="18" charset="0"/>
                          </a:rPr>
                          <m:t>𝑓</m:t>
                        </m:r>
                      </m:e>
                      <m:sub>
                        <m:r>
                          <a:rPr lang="en-US" sz="1400" b="0" i="0" dirty="0">
                            <a:solidFill>
                              <a:srgbClr val="1F1F1F"/>
                            </a:solidFill>
                            <a:latin typeface="Cambria Math" panose="02040503050406030204" pitchFamily="18" charset="0"/>
                          </a:rPr>
                          <m:t>𝐷</m:t>
                        </m:r>
                      </m:sub>
                    </m:sSub>
                    <m:d>
                      <m:dPr>
                        <m:ctrlPr>
                          <a:rPr lang="en-US" sz="1400" b="0" i="0" dirty="0">
                            <a:solidFill>
                              <a:srgbClr val="1F1F1F"/>
                            </a:solidFill>
                            <a:latin typeface="Cambria Math" panose="02040503050406030204" pitchFamily="18" charset="0"/>
                          </a:rPr>
                        </m:ctrlPr>
                      </m:dPr>
                      <m:e>
                        <m:r>
                          <a:rPr lang="en-US" sz="1400" b="0" i="0" dirty="0">
                            <a:solidFill>
                              <a:srgbClr val="1F1F1F"/>
                            </a:solidFill>
                            <a:latin typeface="Cambria Math" panose="02040503050406030204" pitchFamily="18" charset="0"/>
                          </a:rPr>
                          <m:t>𝑧</m:t>
                        </m:r>
                      </m:e>
                    </m:d>
                  </m:oMath>
                </a14:m>
                <a:endParaRPr sz="1400" b="0" i="0" dirty="0">
                  <a:solidFill>
                    <a:srgbClr val="1F1F1F"/>
                  </a:solidFill>
                  <a:latin typeface="Google Sans"/>
                </a:endParaRPr>
              </a:p>
              <a:p>
                <a:pPr>
                  <a:spcAft>
                    <a:spcPts val="400"/>
                  </a:spcAft>
                </a:pPr>
                <a:r>
                  <a:rPr sz="1300" b="0" i="1" dirty="0">
                    <a:solidFill>
                      <a:srgbClr val="555555"/>
                    </a:solidFill>
                    <a:latin typeface="Google Sans"/>
                  </a:rPr>
                  <a:t>The encoder is not used.</a:t>
                </a:r>
              </a:p>
            </p:txBody>
          </p:sp>
        </mc:Choice>
        <mc:Fallback xmlns="">
          <p:sp>
            <p:nvSpPr>
              <p:cNvPr id="8" name="TextBox 7">
                <a:extLst>
                  <a:ext uri="{FF2B5EF4-FFF2-40B4-BE49-F238E27FC236}">
                    <a16:creationId xmlns:a16="http://schemas.microsoft.com/office/drawing/2014/main" id="{6883D6AE-9B91-BDE7-0BD0-850012CD066F}"/>
                  </a:ext>
                </a:extLst>
              </p:cNvPr>
              <p:cNvSpPr txBox="1">
                <a:spLocks noRot="1" noChangeAspect="1" noMove="1" noResize="1" noEditPoints="1" noAdjustHandles="1" noChangeArrowheads="1" noChangeShapeType="1" noTextEdit="1"/>
              </p:cNvSpPr>
              <p:nvPr/>
            </p:nvSpPr>
            <p:spPr>
              <a:xfrm>
                <a:off x="4114800" y="4363400"/>
                <a:ext cx="1965960" cy="1246495"/>
              </a:xfrm>
              <a:prstGeom prst="rect">
                <a:avLst/>
              </a:prstGeom>
              <a:blipFill>
                <a:blip r:embed="rId4"/>
                <a:stretch>
                  <a:fillRect l="-6410" t="-5051" b="-8081"/>
                </a:stretch>
              </a:blipFill>
            </p:spPr>
            <p:txBody>
              <a:bodyPr/>
              <a:lstStyle/>
              <a:p>
                <a:r>
                  <a:rPr lang="en-US">
                    <a:noFill/>
                  </a:rPr>
                  <a:t> </a:t>
                </a:r>
              </a:p>
            </p:txBody>
          </p:sp>
        </mc:Fallback>
      </mc:AlternateContent>
      <p:sp>
        <p:nvSpPr>
          <p:cNvPr id="23" name="Title 1">
            <a:extLst>
              <a:ext uri="{FF2B5EF4-FFF2-40B4-BE49-F238E27FC236}">
                <a16:creationId xmlns:a16="http://schemas.microsoft.com/office/drawing/2014/main" id="{2811F1AB-0DFE-D64E-E66C-157AE40255AC}"/>
              </a:ext>
            </a:extLst>
          </p:cNvPr>
          <p:cNvSpPr>
            <a:spLocks noGrp="1"/>
          </p:cNvSpPr>
          <p:nvPr>
            <p:ph type="title"/>
          </p:nvPr>
        </p:nvSpPr>
        <p:spPr>
          <a:xfrm>
            <a:off x="838200" y="365125"/>
            <a:ext cx="10515600" cy="1325563"/>
          </a:xfrm>
        </p:spPr>
        <p:txBody>
          <a:bodyPr/>
          <a:lstStyle/>
          <a:p>
            <a:r>
              <a:rPr lang="en-US" dirty="0"/>
              <a:t>VAE Summary</a:t>
            </a:r>
          </a:p>
        </p:txBody>
      </p:sp>
    </p:spTree>
    <p:extLst>
      <p:ext uri="{BB962C8B-B14F-4D97-AF65-F5344CB8AC3E}">
        <p14:creationId xmlns:p14="http://schemas.microsoft.com/office/powerpoint/2010/main" val="2179747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6506-554E-E8DD-DE1F-E19E2B6EEFD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0173EA6-56F5-7EFF-CBA5-23156E961A46}"/>
              </a:ext>
            </a:extLst>
          </p:cNvPr>
          <p:cNvPicPr>
            <a:picLocks noChangeAspect="1"/>
          </p:cNvPicPr>
          <p:nvPr/>
        </p:nvPicPr>
        <p:blipFill>
          <a:blip r:embed="rId2"/>
          <a:stretch>
            <a:fillRect/>
          </a:stretch>
        </p:blipFill>
        <p:spPr>
          <a:xfrm>
            <a:off x="331852" y="1458362"/>
            <a:ext cx="6468616" cy="2501198"/>
          </a:xfrm>
          <a:prstGeom prst="rect">
            <a:avLst/>
          </a:prstGeom>
        </p:spPr>
      </p:pic>
      <p:sp>
        <p:nvSpPr>
          <p:cNvPr id="5" name="Rounded Rectangle 4">
            <a:extLst>
              <a:ext uri="{FF2B5EF4-FFF2-40B4-BE49-F238E27FC236}">
                <a16:creationId xmlns:a16="http://schemas.microsoft.com/office/drawing/2014/main" id="{6D7C3A07-F74B-C1D1-47DD-074DB86A5CFA}"/>
              </a:ext>
            </a:extLst>
          </p:cNvPr>
          <p:cNvSpPr/>
          <p:nvPr/>
        </p:nvSpPr>
        <p:spPr>
          <a:xfrm>
            <a:off x="457200" y="4164940"/>
            <a:ext cx="3291840" cy="2240280"/>
          </a:xfrm>
          <a:prstGeom prst="roundRect">
            <a:avLst>
              <a:gd name="adj" fmla="val 6000"/>
            </a:avLst>
          </a:prstGeom>
          <a:solidFill>
            <a:srgbClr val="EEF3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906F59D-26E0-B6DA-A4F9-7A13BFFE7767}"/>
                  </a:ext>
                </a:extLst>
              </p:cNvPr>
              <p:cNvSpPr txBox="1"/>
              <p:nvPr/>
            </p:nvSpPr>
            <p:spPr>
              <a:xfrm>
                <a:off x="640080" y="4363400"/>
                <a:ext cx="2926080" cy="1795363"/>
              </a:xfrm>
              <a:prstGeom prst="rect">
                <a:avLst/>
              </a:prstGeom>
              <a:noFill/>
            </p:spPr>
            <p:txBody>
              <a:bodyPr wrap="square" lIns="0" tIns="0" rIns="0" bIns="0">
                <a:spAutoFit/>
              </a:bodyPr>
              <a:lstStyle/>
              <a:p>
                <a:pPr>
                  <a:spcAft>
                    <a:spcPts val="400"/>
                  </a:spcAft>
                </a:pPr>
                <a:r>
                  <a:rPr sz="1500" b="1" i="0" dirty="0">
                    <a:solidFill>
                      <a:srgbClr val="2F5F9E"/>
                    </a:solidFill>
                    <a:latin typeface="Google Sans"/>
                  </a:rPr>
                  <a:t>Training: one step per image</a:t>
                </a:r>
                <a:br>
                  <a:rPr lang="en-US" sz="1500" b="1" i="0" dirty="0">
                    <a:solidFill>
                      <a:srgbClr val="2F5F9E"/>
                    </a:solidFill>
                    <a:latin typeface="Google Sans"/>
                  </a:rPr>
                </a:br>
                <a:endParaRPr sz="1500" b="1" i="0" dirty="0">
                  <a:solidFill>
                    <a:srgbClr val="2F5F9E"/>
                  </a:solidFill>
                  <a:latin typeface="Google Sans"/>
                </a:endParaRPr>
              </a:p>
              <a:p>
                <a:pPr>
                  <a:spcAft>
                    <a:spcPts val="400"/>
                  </a:spcAft>
                </a:pPr>
                <a:r>
                  <a:rPr sz="1400" b="1" i="0" dirty="0">
                    <a:solidFill>
                      <a:srgbClr val="1F1F1F"/>
                    </a:solidFill>
                    <a:latin typeface="Google Sans"/>
                  </a:rPr>
                  <a:t>1  Encode: </a:t>
                </a:r>
                <a14:m>
                  <m:oMath xmlns:m="http://schemas.openxmlformats.org/officeDocument/2006/math">
                    <m:d>
                      <m:dPr>
                        <m:ctrlPr>
                          <a:rPr lang="en-US" sz="1400" b="0" i="0" dirty="0">
                            <a:solidFill>
                              <a:srgbClr val="1F1F1F"/>
                            </a:solidFill>
                            <a:latin typeface="Cambria Math" panose="02040503050406030204" pitchFamily="18" charset="0"/>
                          </a:rPr>
                        </m:ctrlPr>
                      </m:dPr>
                      <m:e>
                        <m:r>
                          <a:rPr lang="en-US" sz="1400" b="0" i="0" dirty="0">
                            <a:solidFill>
                              <a:srgbClr val="1F1F1F"/>
                            </a:solidFill>
                            <a:latin typeface="Cambria Math" panose="02040503050406030204" pitchFamily="18" charset="0"/>
                          </a:rPr>
                          <m:t>𝜇</m:t>
                        </m:r>
                        <m:r>
                          <a:rPr lang="en-US" sz="1400" b="0" i="0" dirty="0">
                            <a:solidFill>
                              <a:srgbClr val="1F1F1F"/>
                            </a:solidFill>
                            <a:latin typeface="Cambria Math" panose="02040503050406030204" pitchFamily="18" charset="0"/>
                          </a:rPr>
                          <m:t>,</m:t>
                        </m:r>
                        <m:r>
                          <a:rPr lang="en-US" sz="1400" b="0" i="0" dirty="0">
                            <a:solidFill>
                              <a:srgbClr val="1F1F1F"/>
                            </a:solidFill>
                            <a:latin typeface="Cambria Math" panose="02040503050406030204" pitchFamily="18" charset="0"/>
                          </a:rPr>
                          <m:t>𝜎</m:t>
                        </m:r>
                      </m:e>
                    </m:d>
                    <m:r>
                      <a:rPr lang="en-US" sz="1400" b="0" i="0" dirty="0">
                        <a:solidFill>
                          <a:srgbClr val="1F1F1F"/>
                        </a:solidFill>
                        <a:latin typeface="Cambria Math" panose="02040503050406030204" pitchFamily="18" charset="0"/>
                      </a:rPr>
                      <m:t>=</m:t>
                    </m:r>
                    <m:sSub>
                      <m:sSubPr>
                        <m:ctrlPr>
                          <a:rPr lang="en-US" sz="1400" b="0" i="0" dirty="0">
                            <a:solidFill>
                              <a:srgbClr val="1F1F1F"/>
                            </a:solidFill>
                            <a:latin typeface="Cambria Math" panose="02040503050406030204" pitchFamily="18" charset="0"/>
                          </a:rPr>
                        </m:ctrlPr>
                      </m:sSubPr>
                      <m:e>
                        <m:r>
                          <a:rPr lang="en-US" sz="1400" b="0" i="0" dirty="0">
                            <a:solidFill>
                              <a:srgbClr val="1F1F1F"/>
                            </a:solidFill>
                            <a:latin typeface="Cambria Math" panose="02040503050406030204" pitchFamily="18" charset="0"/>
                          </a:rPr>
                          <m:t>𝑓</m:t>
                        </m:r>
                      </m:e>
                      <m:sub>
                        <m:r>
                          <a:rPr lang="en-US" sz="1400" b="0" i="0" dirty="0">
                            <a:solidFill>
                              <a:srgbClr val="1F1F1F"/>
                            </a:solidFill>
                            <a:latin typeface="Cambria Math" panose="02040503050406030204" pitchFamily="18" charset="0"/>
                          </a:rPr>
                          <m:t>𝐸</m:t>
                        </m:r>
                      </m:sub>
                    </m:sSub>
                    <m:d>
                      <m:dPr>
                        <m:ctrlPr>
                          <a:rPr lang="en-US" sz="1400" b="0" i="0" dirty="0">
                            <a:solidFill>
                              <a:srgbClr val="1F1F1F"/>
                            </a:solidFill>
                            <a:latin typeface="Cambria Math" panose="02040503050406030204" pitchFamily="18" charset="0"/>
                          </a:rPr>
                        </m:ctrlPr>
                      </m:dPr>
                      <m:e>
                        <m:r>
                          <a:rPr lang="en-US" sz="1400" b="0" i="0" dirty="0">
                            <a:solidFill>
                              <a:srgbClr val="1F1F1F"/>
                            </a:solidFill>
                            <a:latin typeface="Cambria Math" panose="02040503050406030204" pitchFamily="18" charset="0"/>
                          </a:rPr>
                          <m:t>𝑥</m:t>
                        </m:r>
                        <m:r>
                          <a:rPr lang="en-US" sz="1400" b="0" i="0" dirty="0">
                            <a:solidFill>
                              <a:srgbClr val="1F1F1F"/>
                            </a:solidFill>
                            <a:latin typeface="Cambria Math" panose="02040503050406030204" pitchFamily="18" charset="0"/>
                          </a:rPr>
                          <m:t>;</m:t>
                        </m:r>
                        <m:r>
                          <a:rPr lang="en-US" sz="1400" b="0" i="0" dirty="0">
                            <a:solidFill>
                              <a:srgbClr val="1F1F1F"/>
                            </a:solidFill>
                            <a:latin typeface="Cambria Math" panose="02040503050406030204" pitchFamily="18" charset="0"/>
                          </a:rPr>
                          <m:t>𝜑</m:t>
                        </m:r>
                      </m:e>
                    </m:d>
                  </m:oMath>
                </a14:m>
                <a:endParaRPr lang="en-US" sz="1400" b="1" i="0" dirty="0">
                  <a:solidFill>
                    <a:srgbClr val="1F1F1F"/>
                  </a:solidFill>
                  <a:latin typeface="Google Sans"/>
                </a:endParaRPr>
              </a:p>
              <a:p>
                <a:pPr>
                  <a:spcAft>
                    <a:spcPts val="400"/>
                  </a:spcAft>
                </a:pPr>
                <a:r>
                  <a:rPr sz="1400" b="1" i="0" dirty="0">
                    <a:solidFill>
                      <a:srgbClr val="1F1F1F"/>
                    </a:solidFill>
                    <a:latin typeface="Google Sans"/>
                  </a:rPr>
                  <a:t>2  Sample: </a:t>
                </a:r>
                <a14:m>
                  <m:oMath xmlns:m="http://schemas.openxmlformats.org/officeDocument/2006/math">
                    <m:r>
                      <a:rPr lang="en-US" sz="1400" b="0" i="0" dirty="0" smtClean="0">
                        <a:solidFill>
                          <a:srgbClr val="1F1F1F"/>
                        </a:solidFill>
                        <a:latin typeface="Cambria Math" panose="02040503050406030204" pitchFamily="18" charset="0"/>
                      </a:rPr>
                      <m:t>𝑧</m:t>
                    </m:r>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𝜇</m:t>
                    </m:r>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𝜎</m:t>
                    </m:r>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𝜀</m:t>
                    </m:r>
                    <m:r>
                      <a:rPr lang="en-US" sz="1400" b="0" i="0" dirty="0" smtClean="0">
                        <a:solidFill>
                          <a:srgbClr val="1F1F1F"/>
                        </a:solidFill>
                        <a:latin typeface="Cambria Math" panose="02040503050406030204" pitchFamily="18" charset="0"/>
                      </a:rPr>
                      <m:t>₀</m:t>
                    </m:r>
                  </m:oMath>
                </a14:m>
                <a:endParaRPr sz="1400" b="0" i="0" dirty="0">
                  <a:solidFill>
                    <a:srgbClr val="1F1F1F"/>
                  </a:solidFill>
                  <a:latin typeface="Google Sans"/>
                </a:endParaRPr>
              </a:p>
              <a:p>
                <a:pPr>
                  <a:spcAft>
                    <a:spcPts val="400"/>
                  </a:spcAft>
                </a:pPr>
                <a:r>
                  <a:rPr sz="1400" b="1" i="0" dirty="0">
                    <a:solidFill>
                      <a:srgbClr val="1F1F1F"/>
                    </a:solidFill>
                    <a:latin typeface="Google Sans"/>
                  </a:rPr>
                  <a:t>3  Decode: </a:t>
                </a:r>
                <a14:m>
                  <m:oMath xmlns:m="http://schemas.openxmlformats.org/officeDocument/2006/math">
                    <m:r>
                      <a:rPr lang="en-US" sz="1400" b="0" i="0" dirty="0" smtClean="0">
                        <a:solidFill>
                          <a:srgbClr val="1F1F1F"/>
                        </a:solidFill>
                        <a:latin typeface="Cambria Math" panose="02040503050406030204" pitchFamily="18" charset="0"/>
                      </a:rPr>
                      <m:t>𝑥</m:t>
                    </m:r>
                    <m:r>
                      <a:rPr lang="en-US" sz="1400" b="0" i="0" dirty="0" smtClean="0">
                        <a:solidFill>
                          <a:srgbClr val="1F1F1F"/>
                        </a:solidFill>
                        <a:latin typeface="Cambria Math" panose="02040503050406030204" pitchFamily="18" charset="0"/>
                      </a:rPr>
                      <m:t>̂=</m:t>
                    </m:r>
                    <m:sSub>
                      <m:sSubPr>
                        <m:ctrlPr>
                          <a:rPr lang="en-US" sz="1400" b="0" i="0" dirty="0">
                            <a:solidFill>
                              <a:srgbClr val="1F1F1F"/>
                            </a:solidFill>
                            <a:latin typeface="Cambria Math" panose="02040503050406030204" pitchFamily="18" charset="0"/>
                          </a:rPr>
                        </m:ctrlPr>
                      </m:sSubPr>
                      <m:e>
                        <m:r>
                          <a:rPr lang="en-US" sz="1400" b="0" i="0" dirty="0">
                            <a:solidFill>
                              <a:srgbClr val="1F1F1F"/>
                            </a:solidFill>
                            <a:latin typeface="Cambria Math" panose="02040503050406030204" pitchFamily="18" charset="0"/>
                          </a:rPr>
                          <m:t>𝑓</m:t>
                        </m:r>
                      </m:e>
                      <m:sub>
                        <m:r>
                          <a:rPr lang="en-US" sz="1400" b="0" i="0" dirty="0">
                            <a:solidFill>
                              <a:srgbClr val="1F1F1F"/>
                            </a:solidFill>
                            <a:latin typeface="Cambria Math" panose="02040503050406030204" pitchFamily="18" charset="0"/>
                          </a:rPr>
                          <m:t>𝐷</m:t>
                        </m:r>
                      </m:sub>
                    </m:sSub>
                    <m:d>
                      <m:dPr>
                        <m:ctrlPr>
                          <a:rPr lang="en-US" sz="1400" b="0" i="0" dirty="0">
                            <a:solidFill>
                              <a:srgbClr val="1F1F1F"/>
                            </a:solidFill>
                            <a:latin typeface="Cambria Math" panose="02040503050406030204" pitchFamily="18" charset="0"/>
                          </a:rPr>
                        </m:ctrlPr>
                      </m:dPr>
                      <m:e>
                        <m:r>
                          <a:rPr lang="en-US" sz="1400" b="0" i="0" dirty="0">
                            <a:solidFill>
                              <a:srgbClr val="1F1F1F"/>
                            </a:solidFill>
                            <a:latin typeface="Cambria Math" panose="02040503050406030204" pitchFamily="18" charset="0"/>
                          </a:rPr>
                          <m:t>𝑧</m:t>
                        </m:r>
                        <m:r>
                          <a:rPr lang="en-US" sz="1400" b="0" i="0" dirty="0">
                            <a:solidFill>
                              <a:srgbClr val="1F1F1F"/>
                            </a:solidFill>
                            <a:latin typeface="Cambria Math" panose="02040503050406030204" pitchFamily="18" charset="0"/>
                          </a:rPr>
                          <m:t>;</m:t>
                        </m:r>
                        <m:r>
                          <a:rPr lang="en-US" sz="1400" b="0" i="0" dirty="0">
                            <a:solidFill>
                              <a:srgbClr val="1F1F1F"/>
                            </a:solidFill>
                            <a:latin typeface="Cambria Math" panose="02040503050406030204" pitchFamily="18" charset="0"/>
                          </a:rPr>
                          <m:t>𝜃</m:t>
                        </m:r>
                      </m:e>
                    </m:d>
                  </m:oMath>
                </a14:m>
                <a:endParaRPr sz="1400" b="0" i="0" dirty="0">
                  <a:solidFill>
                    <a:srgbClr val="1F1F1F"/>
                  </a:solidFill>
                  <a:latin typeface="Google Sans"/>
                </a:endParaRPr>
              </a:p>
              <a:p>
                <a:pPr>
                  <a:spcAft>
                    <a:spcPts val="400"/>
                  </a:spcAft>
                </a:pPr>
                <a:r>
                  <a:rPr sz="1400" b="1" i="0" dirty="0">
                    <a:solidFill>
                      <a:srgbClr val="1F1F1F"/>
                    </a:solidFill>
                    <a:latin typeface="Google Sans"/>
                  </a:rPr>
                  <a:t>4  Loss: </a:t>
                </a:r>
                <a14:m>
                  <m:oMath xmlns:m="http://schemas.openxmlformats.org/officeDocument/2006/math">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𝑥</m:t>
                    </m:r>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𝑥</m:t>
                    </m:r>
                    <m:r>
                      <a:rPr lang="en-US" sz="1400" b="0" i="0" dirty="0" smtClean="0">
                        <a:solidFill>
                          <a:srgbClr val="1F1F1F"/>
                        </a:solidFill>
                        <a:latin typeface="Cambria Math" panose="02040503050406030204" pitchFamily="18" charset="0"/>
                      </a:rPr>
                      <m:t>̂‖²+</m:t>
                    </m:r>
                    <m:r>
                      <a:rPr lang="en-US" sz="1400" b="0" i="0" dirty="0" smtClean="0">
                        <a:solidFill>
                          <a:srgbClr val="1F1F1F"/>
                        </a:solidFill>
                        <a:latin typeface="Cambria Math" panose="02040503050406030204" pitchFamily="18" charset="0"/>
                      </a:rPr>
                      <m:t>𝐾𝐿</m:t>
                    </m:r>
                  </m:oMath>
                </a14:m>
                <a:endParaRPr sz="1400" b="0" i="0" dirty="0">
                  <a:solidFill>
                    <a:srgbClr val="1F1F1F"/>
                  </a:solidFill>
                  <a:latin typeface="Google Sans"/>
                </a:endParaRPr>
              </a:p>
              <a:p>
                <a:pPr>
                  <a:spcAft>
                    <a:spcPts val="400"/>
                  </a:spcAft>
                </a:pPr>
                <a:r>
                  <a:rPr sz="1400" b="1" i="0" dirty="0">
                    <a:solidFill>
                      <a:srgbClr val="1F1F1F"/>
                    </a:solidFill>
                    <a:latin typeface="Google Sans"/>
                  </a:rPr>
                  <a:t>5  Backprop </a:t>
                </a:r>
                <a:r>
                  <a:rPr sz="1400" b="0" i="0" dirty="0">
                    <a:solidFill>
                      <a:srgbClr val="1F1F1F"/>
                    </a:solidFill>
                    <a:latin typeface="Google Sans"/>
                  </a:rPr>
                  <a:t>to both </a:t>
                </a:r>
                <a14:m>
                  <m:oMath xmlns:m="http://schemas.openxmlformats.org/officeDocument/2006/math">
                    <m:r>
                      <a:rPr lang="en-US" sz="1400" b="0" i="0" dirty="0" smtClean="0">
                        <a:solidFill>
                          <a:srgbClr val="1F1F1F"/>
                        </a:solidFill>
                        <a:latin typeface="Cambria Math" panose="02040503050406030204" pitchFamily="18" charset="0"/>
                      </a:rPr>
                      <m:t>𝜃</m:t>
                    </m:r>
                  </m:oMath>
                </a14:m>
                <a:r>
                  <a:rPr sz="1400" b="0" i="0" dirty="0">
                    <a:solidFill>
                      <a:srgbClr val="1F1F1F"/>
                    </a:solidFill>
                    <a:latin typeface="Google Sans"/>
                  </a:rPr>
                  <a:t> and </a:t>
                </a:r>
                <a14:m>
                  <m:oMath xmlns:m="http://schemas.openxmlformats.org/officeDocument/2006/math">
                    <m:r>
                      <a:rPr lang="en-US" sz="1400" b="0" i="0" dirty="0" smtClean="0">
                        <a:solidFill>
                          <a:srgbClr val="1F1F1F"/>
                        </a:solidFill>
                        <a:latin typeface="Cambria Math" panose="02040503050406030204" pitchFamily="18" charset="0"/>
                      </a:rPr>
                      <m:t>𝜑</m:t>
                    </m:r>
                  </m:oMath>
                </a14:m>
                <a:endParaRPr sz="1400" b="0" i="0" dirty="0">
                  <a:solidFill>
                    <a:srgbClr val="1F1F1F"/>
                  </a:solidFill>
                  <a:latin typeface="Google Sans"/>
                </a:endParaRPr>
              </a:p>
            </p:txBody>
          </p:sp>
        </mc:Choice>
        <mc:Fallback xmlns="">
          <p:sp>
            <p:nvSpPr>
              <p:cNvPr id="6" name="TextBox 5">
                <a:extLst>
                  <a:ext uri="{FF2B5EF4-FFF2-40B4-BE49-F238E27FC236}">
                    <a16:creationId xmlns:a16="http://schemas.microsoft.com/office/drawing/2014/main" id="{5906F59D-26E0-B6DA-A4F9-7A13BFFE7767}"/>
                  </a:ext>
                </a:extLst>
              </p:cNvPr>
              <p:cNvSpPr txBox="1">
                <a:spLocks noRot="1" noChangeAspect="1" noMove="1" noResize="1" noEditPoints="1" noAdjustHandles="1" noChangeArrowheads="1" noChangeShapeType="1" noTextEdit="1"/>
              </p:cNvSpPr>
              <p:nvPr/>
            </p:nvSpPr>
            <p:spPr>
              <a:xfrm>
                <a:off x="640080" y="4363400"/>
                <a:ext cx="2926080" cy="1795363"/>
              </a:xfrm>
              <a:prstGeom prst="rect">
                <a:avLst/>
              </a:prstGeom>
              <a:blipFill>
                <a:blip r:embed="rId3"/>
                <a:stretch>
                  <a:fillRect l="-3896" t="-3521" b="-5634"/>
                </a:stretch>
              </a:blipFill>
            </p:spPr>
            <p:txBody>
              <a:bodyPr/>
              <a:lstStyle/>
              <a:p>
                <a:r>
                  <a:rPr lang="en-US">
                    <a:noFill/>
                  </a:rPr>
                  <a:t> </a:t>
                </a:r>
              </a:p>
            </p:txBody>
          </p:sp>
        </mc:Fallback>
      </mc:AlternateContent>
      <p:sp>
        <p:nvSpPr>
          <p:cNvPr id="7" name="Rounded Rectangle 6">
            <a:extLst>
              <a:ext uri="{FF2B5EF4-FFF2-40B4-BE49-F238E27FC236}">
                <a16:creationId xmlns:a16="http://schemas.microsoft.com/office/drawing/2014/main" id="{30524CCA-505A-82AE-51F7-DEEFE69E4609}"/>
              </a:ext>
            </a:extLst>
          </p:cNvPr>
          <p:cNvSpPr/>
          <p:nvPr/>
        </p:nvSpPr>
        <p:spPr>
          <a:xfrm>
            <a:off x="3931920" y="4164940"/>
            <a:ext cx="2286000" cy="2240280"/>
          </a:xfrm>
          <a:prstGeom prst="roundRect">
            <a:avLst>
              <a:gd name="adj" fmla="val 6000"/>
            </a:avLst>
          </a:prstGeom>
          <a:solidFill>
            <a:srgbClr val="FFF3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FE64CFB-891E-EAE2-BB3A-18A75CFB99D2}"/>
                  </a:ext>
                </a:extLst>
              </p:cNvPr>
              <p:cNvSpPr txBox="1"/>
              <p:nvPr/>
            </p:nvSpPr>
            <p:spPr>
              <a:xfrm>
                <a:off x="4114800" y="4363400"/>
                <a:ext cx="1965960" cy="1246495"/>
              </a:xfrm>
              <a:prstGeom prst="rect">
                <a:avLst/>
              </a:prstGeom>
              <a:noFill/>
            </p:spPr>
            <p:txBody>
              <a:bodyPr wrap="square" lIns="0" tIns="0" rIns="0" bIns="0">
                <a:spAutoFit/>
              </a:bodyPr>
              <a:lstStyle/>
              <a:p>
                <a:pPr>
                  <a:spcAft>
                    <a:spcPts val="400"/>
                  </a:spcAft>
                </a:pPr>
                <a:r>
                  <a:rPr sz="1500" b="1" i="0" dirty="0">
                    <a:solidFill>
                      <a:srgbClr val="B36B00"/>
                    </a:solidFill>
                    <a:latin typeface="Google Sans"/>
                  </a:rPr>
                  <a:t>Generation</a:t>
                </a:r>
                <a:br>
                  <a:rPr lang="en-US" sz="1500" b="1" i="0" dirty="0">
                    <a:solidFill>
                      <a:srgbClr val="B36B00"/>
                    </a:solidFill>
                    <a:latin typeface="Google Sans"/>
                  </a:rPr>
                </a:br>
                <a:endParaRPr sz="1500" b="1" i="0" dirty="0">
                  <a:solidFill>
                    <a:srgbClr val="B36B00"/>
                  </a:solidFill>
                  <a:latin typeface="Google Sans"/>
                </a:endParaRPr>
              </a:p>
              <a:p>
                <a:pPr>
                  <a:spcAft>
                    <a:spcPts val="400"/>
                  </a:spcAft>
                </a:pPr>
                <a:r>
                  <a:rPr sz="1400" b="1" i="0" dirty="0">
                    <a:solidFill>
                      <a:srgbClr val="1F1F1F"/>
                    </a:solidFill>
                    <a:latin typeface="Google Sans"/>
                  </a:rPr>
                  <a:t>1  Draw </a:t>
                </a:r>
                <a14:m>
                  <m:oMath xmlns:m="http://schemas.openxmlformats.org/officeDocument/2006/math">
                    <m:r>
                      <a:rPr lang="en-US" sz="1400" b="0" i="0" dirty="0" smtClean="0">
                        <a:solidFill>
                          <a:srgbClr val="1F1F1F"/>
                        </a:solidFill>
                        <a:latin typeface="Cambria Math" panose="02040503050406030204" pitchFamily="18" charset="0"/>
                      </a:rPr>
                      <m:t>𝑧</m:t>
                    </m:r>
                    <m:r>
                      <a:rPr lang="en-US" sz="1400" b="0" i="0" dirty="0" smtClean="0">
                        <a:solidFill>
                          <a:srgbClr val="1F1F1F"/>
                        </a:solidFill>
                        <a:latin typeface="Cambria Math" panose="02040503050406030204" pitchFamily="18" charset="0"/>
                      </a:rPr>
                      <m:t>∼</m:t>
                    </m:r>
                    <m:r>
                      <a:rPr lang="en-US" sz="1400" b="0" i="0" dirty="0" smtClean="0">
                        <a:solidFill>
                          <a:srgbClr val="1F1F1F"/>
                        </a:solidFill>
                        <a:latin typeface="Cambria Math" panose="02040503050406030204" pitchFamily="18" charset="0"/>
                      </a:rPr>
                      <m:t>𝑁</m:t>
                    </m:r>
                    <m:d>
                      <m:dPr>
                        <m:ctrlPr>
                          <a:rPr lang="en-US" sz="1400" b="0" i="0" dirty="0">
                            <a:solidFill>
                              <a:srgbClr val="1F1F1F"/>
                            </a:solidFill>
                            <a:latin typeface="Cambria Math" panose="02040503050406030204" pitchFamily="18" charset="0"/>
                          </a:rPr>
                        </m:ctrlPr>
                      </m:dPr>
                      <m:e>
                        <m:r>
                          <a:rPr lang="en-US" sz="1400" b="0" i="0" dirty="0">
                            <a:solidFill>
                              <a:srgbClr val="1F1F1F"/>
                            </a:solidFill>
                            <a:latin typeface="Cambria Math" panose="02040503050406030204" pitchFamily="18" charset="0"/>
                          </a:rPr>
                          <m:t>0,</m:t>
                        </m:r>
                        <m:r>
                          <a:rPr lang="en-US" sz="1400" b="0" i="0" dirty="0">
                            <a:solidFill>
                              <a:srgbClr val="1F1F1F"/>
                            </a:solidFill>
                            <a:latin typeface="Cambria Math" panose="02040503050406030204" pitchFamily="18" charset="0"/>
                          </a:rPr>
                          <m:t>𝐼</m:t>
                        </m:r>
                      </m:e>
                    </m:d>
                  </m:oMath>
                </a14:m>
                <a:endParaRPr sz="1400" b="0" i="0" dirty="0">
                  <a:solidFill>
                    <a:srgbClr val="1F1F1F"/>
                  </a:solidFill>
                  <a:latin typeface="Google Sans"/>
                </a:endParaRPr>
              </a:p>
              <a:p>
                <a:pPr>
                  <a:spcAft>
                    <a:spcPts val="400"/>
                  </a:spcAft>
                </a:pPr>
                <a:r>
                  <a:rPr sz="1400" b="1" i="0" dirty="0">
                    <a:solidFill>
                      <a:srgbClr val="1F1F1F"/>
                    </a:solidFill>
                    <a:latin typeface="Google Sans"/>
                  </a:rPr>
                  <a:t>2  Decode: </a:t>
                </a:r>
                <a14:m>
                  <m:oMath xmlns:m="http://schemas.openxmlformats.org/officeDocument/2006/math">
                    <m:r>
                      <a:rPr lang="en-US" sz="1400" b="0" i="0" dirty="0" smtClean="0">
                        <a:solidFill>
                          <a:srgbClr val="1F1F1F"/>
                        </a:solidFill>
                        <a:latin typeface="Cambria Math" panose="02040503050406030204" pitchFamily="18" charset="0"/>
                      </a:rPr>
                      <m:t>𝑥</m:t>
                    </m:r>
                    <m:r>
                      <a:rPr lang="en-US" sz="1400" b="0" i="0" dirty="0" smtClean="0">
                        <a:solidFill>
                          <a:srgbClr val="1F1F1F"/>
                        </a:solidFill>
                        <a:latin typeface="Cambria Math" panose="02040503050406030204" pitchFamily="18" charset="0"/>
                      </a:rPr>
                      <m:t>̂=</m:t>
                    </m:r>
                    <m:sSub>
                      <m:sSubPr>
                        <m:ctrlPr>
                          <a:rPr lang="en-US" sz="1400" b="0" i="0" dirty="0">
                            <a:solidFill>
                              <a:srgbClr val="1F1F1F"/>
                            </a:solidFill>
                            <a:latin typeface="Cambria Math" panose="02040503050406030204" pitchFamily="18" charset="0"/>
                          </a:rPr>
                        </m:ctrlPr>
                      </m:sSubPr>
                      <m:e>
                        <m:r>
                          <a:rPr lang="en-US" sz="1400" b="0" i="0" dirty="0">
                            <a:solidFill>
                              <a:srgbClr val="1F1F1F"/>
                            </a:solidFill>
                            <a:latin typeface="Cambria Math" panose="02040503050406030204" pitchFamily="18" charset="0"/>
                          </a:rPr>
                          <m:t>𝑓</m:t>
                        </m:r>
                      </m:e>
                      <m:sub>
                        <m:r>
                          <a:rPr lang="en-US" sz="1400" b="0" i="0" dirty="0">
                            <a:solidFill>
                              <a:srgbClr val="1F1F1F"/>
                            </a:solidFill>
                            <a:latin typeface="Cambria Math" panose="02040503050406030204" pitchFamily="18" charset="0"/>
                          </a:rPr>
                          <m:t>𝐷</m:t>
                        </m:r>
                      </m:sub>
                    </m:sSub>
                    <m:d>
                      <m:dPr>
                        <m:ctrlPr>
                          <a:rPr lang="en-US" sz="1400" b="0" i="0" dirty="0">
                            <a:solidFill>
                              <a:srgbClr val="1F1F1F"/>
                            </a:solidFill>
                            <a:latin typeface="Cambria Math" panose="02040503050406030204" pitchFamily="18" charset="0"/>
                          </a:rPr>
                        </m:ctrlPr>
                      </m:dPr>
                      <m:e>
                        <m:r>
                          <a:rPr lang="en-US" sz="1400" b="0" i="0" dirty="0">
                            <a:solidFill>
                              <a:srgbClr val="1F1F1F"/>
                            </a:solidFill>
                            <a:latin typeface="Cambria Math" panose="02040503050406030204" pitchFamily="18" charset="0"/>
                          </a:rPr>
                          <m:t>𝑧</m:t>
                        </m:r>
                      </m:e>
                    </m:d>
                  </m:oMath>
                </a14:m>
                <a:endParaRPr sz="1400" b="0" i="0" dirty="0">
                  <a:solidFill>
                    <a:srgbClr val="1F1F1F"/>
                  </a:solidFill>
                  <a:latin typeface="Google Sans"/>
                </a:endParaRPr>
              </a:p>
              <a:p>
                <a:pPr>
                  <a:spcAft>
                    <a:spcPts val="400"/>
                  </a:spcAft>
                </a:pPr>
                <a:r>
                  <a:rPr sz="1300" b="0" i="1" dirty="0">
                    <a:solidFill>
                      <a:srgbClr val="555555"/>
                    </a:solidFill>
                    <a:latin typeface="Google Sans"/>
                  </a:rPr>
                  <a:t>The encoder is not used.</a:t>
                </a:r>
              </a:p>
            </p:txBody>
          </p:sp>
        </mc:Choice>
        <mc:Fallback xmlns="">
          <p:sp>
            <p:nvSpPr>
              <p:cNvPr id="8" name="TextBox 7">
                <a:extLst>
                  <a:ext uri="{FF2B5EF4-FFF2-40B4-BE49-F238E27FC236}">
                    <a16:creationId xmlns:a16="http://schemas.microsoft.com/office/drawing/2014/main" id="{8FE64CFB-891E-EAE2-BB3A-18A75CFB99D2}"/>
                  </a:ext>
                </a:extLst>
              </p:cNvPr>
              <p:cNvSpPr txBox="1">
                <a:spLocks noRot="1" noChangeAspect="1" noMove="1" noResize="1" noEditPoints="1" noAdjustHandles="1" noChangeArrowheads="1" noChangeShapeType="1" noTextEdit="1"/>
              </p:cNvSpPr>
              <p:nvPr/>
            </p:nvSpPr>
            <p:spPr>
              <a:xfrm>
                <a:off x="4114800" y="4363400"/>
                <a:ext cx="1965960" cy="1246495"/>
              </a:xfrm>
              <a:prstGeom prst="rect">
                <a:avLst/>
              </a:prstGeom>
              <a:blipFill>
                <a:blip r:embed="rId4"/>
                <a:stretch>
                  <a:fillRect l="-6410" t="-5051" b="-8081"/>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D4DEC6EB-1BED-EE95-5A3C-A7F5DF52F143}"/>
              </a:ext>
            </a:extLst>
          </p:cNvPr>
          <p:cNvSpPr txBox="1"/>
          <p:nvPr/>
        </p:nvSpPr>
        <p:spPr>
          <a:xfrm>
            <a:off x="7017316" y="1407999"/>
            <a:ext cx="5166360" cy="237744"/>
          </a:xfrm>
          <a:prstGeom prst="rect">
            <a:avLst/>
          </a:prstGeom>
          <a:noFill/>
        </p:spPr>
        <p:txBody>
          <a:bodyPr wrap="square" lIns="0" tIns="0" rIns="0" bIns="0">
            <a:spAutoFit/>
          </a:bodyPr>
          <a:lstStyle/>
          <a:p>
            <a:pPr>
              <a:spcAft>
                <a:spcPts val="400"/>
              </a:spcAft>
            </a:pPr>
            <a:r>
              <a:rPr sz="1300" b="1" i="0">
                <a:solidFill>
                  <a:srgbClr val="7B3F98"/>
                </a:solidFill>
                <a:latin typeface="Google Sans"/>
              </a:rPr>
              <a:t>1  </a:t>
            </a:r>
            <a:r>
              <a:rPr sz="1300" b="1" i="0">
                <a:solidFill>
                  <a:srgbClr val="1F1F1F"/>
                </a:solidFill>
                <a:latin typeface="Google Sans"/>
              </a:rPr>
              <a:t>Generative model</a:t>
            </a:r>
          </a:p>
        </p:txBody>
      </p:sp>
      <p:pic>
        <p:nvPicPr>
          <p:cNvPr id="10" name="Picture 9" descr="e1.png">
            <a:extLst>
              <a:ext uri="{FF2B5EF4-FFF2-40B4-BE49-F238E27FC236}">
                <a16:creationId xmlns:a16="http://schemas.microsoft.com/office/drawing/2014/main" id="{4E79B00A-28B6-319E-2864-1CC51FE8B3C6}"/>
              </a:ext>
            </a:extLst>
          </p:cNvPr>
          <p:cNvPicPr>
            <a:picLocks noChangeAspect="1"/>
          </p:cNvPicPr>
          <p:nvPr/>
        </p:nvPicPr>
        <p:blipFill>
          <a:blip r:embed="rId5"/>
          <a:stretch>
            <a:fillRect/>
          </a:stretch>
        </p:blipFill>
        <p:spPr>
          <a:xfrm>
            <a:off x="7245916" y="1673175"/>
            <a:ext cx="3178271" cy="212323"/>
          </a:xfrm>
          <a:prstGeom prst="rect">
            <a:avLst/>
          </a:prstGeom>
        </p:spPr>
      </p:pic>
      <p:sp>
        <p:nvSpPr>
          <p:cNvPr id="11" name="TextBox 10">
            <a:extLst>
              <a:ext uri="{FF2B5EF4-FFF2-40B4-BE49-F238E27FC236}">
                <a16:creationId xmlns:a16="http://schemas.microsoft.com/office/drawing/2014/main" id="{56A9EA74-50D0-B0FF-B955-CE794BC7717A}"/>
              </a:ext>
            </a:extLst>
          </p:cNvPr>
          <p:cNvSpPr txBox="1"/>
          <p:nvPr/>
        </p:nvSpPr>
        <p:spPr>
          <a:xfrm>
            <a:off x="7017316" y="1976938"/>
            <a:ext cx="5166360" cy="237744"/>
          </a:xfrm>
          <a:prstGeom prst="rect">
            <a:avLst/>
          </a:prstGeom>
          <a:noFill/>
        </p:spPr>
        <p:txBody>
          <a:bodyPr wrap="square" lIns="0" tIns="0" rIns="0" bIns="0">
            <a:spAutoFit/>
          </a:bodyPr>
          <a:lstStyle/>
          <a:p>
            <a:pPr>
              <a:spcAft>
                <a:spcPts val="400"/>
              </a:spcAft>
            </a:pPr>
            <a:r>
              <a:rPr sz="1300" b="1" i="0">
                <a:solidFill>
                  <a:srgbClr val="7B3F98"/>
                </a:solidFill>
                <a:latin typeface="Google Sans"/>
              </a:rPr>
              <a:t>2  </a:t>
            </a:r>
            <a:r>
              <a:rPr sz="1300" b="1" i="0">
                <a:solidFill>
                  <a:srgbClr val="1F1F1F"/>
                </a:solidFill>
                <a:latin typeface="Google Sans"/>
              </a:rPr>
              <a:t>Marginal likelihood</a:t>
            </a:r>
          </a:p>
        </p:txBody>
      </p:sp>
      <p:pic>
        <p:nvPicPr>
          <p:cNvPr id="12" name="Picture 11" descr="e2.png">
            <a:extLst>
              <a:ext uri="{FF2B5EF4-FFF2-40B4-BE49-F238E27FC236}">
                <a16:creationId xmlns:a16="http://schemas.microsoft.com/office/drawing/2014/main" id="{310A0E5B-F579-4865-4F42-4D6EBBD9CC36}"/>
              </a:ext>
            </a:extLst>
          </p:cNvPr>
          <p:cNvPicPr>
            <a:picLocks noChangeAspect="1"/>
          </p:cNvPicPr>
          <p:nvPr/>
        </p:nvPicPr>
        <p:blipFill>
          <a:blip r:embed="rId6"/>
          <a:stretch>
            <a:fillRect/>
          </a:stretch>
        </p:blipFill>
        <p:spPr>
          <a:xfrm>
            <a:off x="7245916" y="2242114"/>
            <a:ext cx="2727289" cy="360456"/>
          </a:xfrm>
          <a:prstGeom prst="rect">
            <a:avLst/>
          </a:prstGeom>
        </p:spPr>
      </p:pic>
      <p:sp>
        <p:nvSpPr>
          <p:cNvPr id="13" name="TextBox 12">
            <a:extLst>
              <a:ext uri="{FF2B5EF4-FFF2-40B4-BE49-F238E27FC236}">
                <a16:creationId xmlns:a16="http://schemas.microsoft.com/office/drawing/2014/main" id="{44D6521A-98EB-7E3D-393F-12179A5975B9}"/>
              </a:ext>
            </a:extLst>
          </p:cNvPr>
          <p:cNvSpPr txBox="1"/>
          <p:nvPr/>
        </p:nvSpPr>
        <p:spPr>
          <a:xfrm>
            <a:off x="7017316" y="2694011"/>
            <a:ext cx="5166360" cy="237744"/>
          </a:xfrm>
          <a:prstGeom prst="rect">
            <a:avLst/>
          </a:prstGeom>
          <a:noFill/>
        </p:spPr>
        <p:txBody>
          <a:bodyPr wrap="square" lIns="0" tIns="0" rIns="0" bIns="0">
            <a:spAutoFit/>
          </a:bodyPr>
          <a:lstStyle/>
          <a:p>
            <a:pPr>
              <a:spcAft>
                <a:spcPts val="400"/>
              </a:spcAft>
            </a:pPr>
            <a:r>
              <a:rPr sz="1300" b="1" i="0" dirty="0">
                <a:solidFill>
                  <a:srgbClr val="7B3F98"/>
                </a:solidFill>
                <a:latin typeface="Google Sans"/>
              </a:rPr>
              <a:t>3  </a:t>
            </a:r>
            <a:r>
              <a:rPr sz="1300" b="1" i="0" dirty="0">
                <a:solidFill>
                  <a:srgbClr val="1F1F1F"/>
                </a:solidFill>
                <a:latin typeface="Google Sans"/>
              </a:rPr>
              <a:t>Encoder: amortized variational inference</a:t>
            </a:r>
          </a:p>
        </p:txBody>
      </p:sp>
      <p:pic>
        <p:nvPicPr>
          <p:cNvPr id="14" name="Picture 13" descr="e3.png">
            <a:extLst>
              <a:ext uri="{FF2B5EF4-FFF2-40B4-BE49-F238E27FC236}">
                <a16:creationId xmlns:a16="http://schemas.microsoft.com/office/drawing/2014/main" id="{C1FBB370-64D1-646A-3C1F-ADC9EE1F6E66}"/>
              </a:ext>
            </a:extLst>
          </p:cNvPr>
          <p:cNvPicPr>
            <a:picLocks noChangeAspect="1"/>
          </p:cNvPicPr>
          <p:nvPr/>
        </p:nvPicPr>
        <p:blipFill>
          <a:blip r:embed="rId7"/>
          <a:stretch>
            <a:fillRect/>
          </a:stretch>
        </p:blipFill>
        <p:spPr>
          <a:xfrm>
            <a:off x="7245916" y="2959187"/>
            <a:ext cx="3907414" cy="223845"/>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70AB72B-4923-3ABF-497F-A7B7CE56A549}"/>
                  </a:ext>
                </a:extLst>
              </p:cNvPr>
              <p:cNvSpPr txBox="1"/>
              <p:nvPr/>
            </p:nvSpPr>
            <p:spPr>
              <a:xfrm>
                <a:off x="7017316" y="3274472"/>
                <a:ext cx="5166360" cy="200055"/>
              </a:xfrm>
              <a:prstGeom prst="rect">
                <a:avLst/>
              </a:prstGeom>
              <a:noFill/>
            </p:spPr>
            <p:txBody>
              <a:bodyPr wrap="square" lIns="0" tIns="0" rIns="0" bIns="0">
                <a:spAutoFit/>
              </a:bodyPr>
              <a:lstStyle/>
              <a:p>
                <a:pPr>
                  <a:spcAft>
                    <a:spcPts val="400"/>
                  </a:spcAft>
                </a:pPr>
                <a:r>
                  <a:rPr sz="1300" b="1" i="0" dirty="0">
                    <a:solidFill>
                      <a:srgbClr val="7B3F98"/>
                    </a:solidFill>
                    <a:latin typeface="Google Sans"/>
                  </a:rPr>
                  <a:t>4  </a:t>
                </a:r>
                <a:r>
                  <a:rPr sz="1300" b="1" i="0" dirty="0">
                    <a:solidFill>
                      <a:srgbClr val="1F1F1F"/>
                    </a:solidFill>
                    <a:latin typeface="Google Sans"/>
                  </a:rPr>
                  <a:t>ELBO: a lower bound on </a:t>
                </a:r>
                <a14:m>
                  <m:oMath xmlns:m="http://schemas.openxmlformats.org/officeDocument/2006/math">
                    <m:r>
                      <a:rPr lang="en-US" sz="1300" b="1" i="0" dirty="0" smtClean="0">
                        <a:solidFill>
                          <a:srgbClr val="1F1F1F"/>
                        </a:solidFill>
                        <a:latin typeface="Cambria Math" panose="02040503050406030204" pitchFamily="18" charset="0"/>
                      </a:rPr>
                      <m:t>𝑙𝑜𝑔</m:t>
                    </m:r>
                  </m:oMath>
                </a14:m>
                <a:r>
                  <a:rPr sz="1300" b="1" i="0" dirty="0">
                    <a:solidFill>
                      <a:srgbClr val="1F1F1F"/>
                    </a:solidFill>
                    <a:latin typeface="Google Sans"/>
                  </a:rPr>
                  <a:t> </a:t>
                </a:r>
                <a14:m>
                  <m:oMath xmlns:m="http://schemas.openxmlformats.org/officeDocument/2006/math">
                    <m:r>
                      <a:rPr lang="en-US" sz="1300" b="1" i="0" dirty="0" smtClean="0">
                        <a:solidFill>
                          <a:srgbClr val="1F1F1F"/>
                        </a:solidFill>
                        <a:latin typeface="Cambria Math" panose="02040503050406030204" pitchFamily="18" charset="0"/>
                      </a:rPr>
                      <m:t>𝑝</m:t>
                    </m:r>
                    <m:d>
                      <m:dPr>
                        <m:ctrlPr>
                          <a:rPr lang="en-US" sz="1300" b="1" i="0" dirty="0">
                            <a:solidFill>
                              <a:srgbClr val="1F1F1F"/>
                            </a:solidFill>
                            <a:latin typeface="Cambria Math" panose="02040503050406030204" pitchFamily="18" charset="0"/>
                          </a:rPr>
                        </m:ctrlPr>
                      </m:dPr>
                      <m:e>
                        <m:r>
                          <a:rPr lang="en-US" sz="1300" b="1" i="0" dirty="0">
                            <a:solidFill>
                              <a:srgbClr val="1F1F1F"/>
                            </a:solidFill>
                            <a:latin typeface="Cambria Math" panose="02040503050406030204" pitchFamily="18" charset="0"/>
                          </a:rPr>
                          <m:t>𝑥</m:t>
                        </m:r>
                      </m:e>
                    </m:d>
                  </m:oMath>
                </a14:m>
                <a:endParaRPr sz="1300" b="1" i="0" dirty="0">
                  <a:solidFill>
                    <a:srgbClr val="1F1F1F"/>
                  </a:solidFill>
                  <a:latin typeface="Google Sans"/>
                </a:endParaRPr>
              </a:p>
            </p:txBody>
          </p:sp>
        </mc:Choice>
        <mc:Fallback xmlns="">
          <p:sp>
            <p:nvSpPr>
              <p:cNvPr id="15" name="TextBox 14">
                <a:extLst>
                  <a:ext uri="{FF2B5EF4-FFF2-40B4-BE49-F238E27FC236}">
                    <a16:creationId xmlns:a16="http://schemas.microsoft.com/office/drawing/2014/main" id="{170AB72B-4923-3ABF-497F-A7B7CE56A549}"/>
                  </a:ext>
                </a:extLst>
              </p:cNvPr>
              <p:cNvSpPr txBox="1">
                <a:spLocks noRot="1" noChangeAspect="1" noMove="1" noResize="1" noEditPoints="1" noAdjustHandles="1" noChangeArrowheads="1" noChangeShapeType="1" noTextEdit="1"/>
              </p:cNvSpPr>
              <p:nvPr/>
            </p:nvSpPr>
            <p:spPr>
              <a:xfrm>
                <a:off x="7017316" y="3274472"/>
                <a:ext cx="5166360" cy="200055"/>
              </a:xfrm>
              <a:prstGeom prst="rect">
                <a:avLst/>
              </a:prstGeom>
              <a:blipFill>
                <a:blip r:embed="rId8"/>
                <a:stretch>
                  <a:fillRect l="-1961" t="-23529" b="-52941"/>
                </a:stretch>
              </a:blipFill>
            </p:spPr>
            <p:txBody>
              <a:bodyPr/>
              <a:lstStyle/>
              <a:p>
                <a:r>
                  <a:rPr lang="en-US">
                    <a:noFill/>
                  </a:rPr>
                  <a:t> </a:t>
                </a:r>
              </a:p>
            </p:txBody>
          </p:sp>
        </mc:Fallback>
      </mc:AlternateContent>
      <p:pic>
        <p:nvPicPr>
          <p:cNvPr id="16" name="Picture 15" descr="e4.png">
            <a:extLst>
              <a:ext uri="{FF2B5EF4-FFF2-40B4-BE49-F238E27FC236}">
                <a16:creationId xmlns:a16="http://schemas.microsoft.com/office/drawing/2014/main" id="{EC1F58FA-7997-59E5-9531-292ACADD1B92}"/>
              </a:ext>
            </a:extLst>
          </p:cNvPr>
          <p:cNvPicPr>
            <a:picLocks noChangeAspect="1"/>
          </p:cNvPicPr>
          <p:nvPr/>
        </p:nvPicPr>
        <p:blipFill>
          <a:blip r:embed="rId9"/>
          <a:stretch>
            <a:fillRect/>
          </a:stretch>
        </p:blipFill>
        <p:spPr>
          <a:xfrm>
            <a:off x="7245916" y="3539648"/>
            <a:ext cx="4776459" cy="223845"/>
          </a:xfrm>
          <a:prstGeom prst="rect">
            <a:avLst/>
          </a:prstGeom>
        </p:spPr>
      </p:pic>
      <p:sp>
        <p:nvSpPr>
          <p:cNvPr id="17" name="TextBox 16">
            <a:extLst>
              <a:ext uri="{FF2B5EF4-FFF2-40B4-BE49-F238E27FC236}">
                <a16:creationId xmlns:a16="http://schemas.microsoft.com/office/drawing/2014/main" id="{22F2D64B-68C8-F2F8-5ADA-7D3E088E1DF4}"/>
              </a:ext>
            </a:extLst>
          </p:cNvPr>
          <p:cNvSpPr txBox="1"/>
          <p:nvPr/>
        </p:nvSpPr>
        <p:spPr>
          <a:xfrm>
            <a:off x="7017316" y="3854933"/>
            <a:ext cx="5166360" cy="237744"/>
          </a:xfrm>
          <a:prstGeom prst="rect">
            <a:avLst/>
          </a:prstGeom>
          <a:noFill/>
        </p:spPr>
        <p:txBody>
          <a:bodyPr wrap="square" lIns="0" tIns="0" rIns="0" bIns="0">
            <a:spAutoFit/>
          </a:bodyPr>
          <a:lstStyle/>
          <a:p>
            <a:pPr>
              <a:spcAft>
                <a:spcPts val="400"/>
              </a:spcAft>
            </a:pPr>
            <a:r>
              <a:rPr sz="1300" b="1" i="0" dirty="0">
                <a:solidFill>
                  <a:srgbClr val="7B3F98"/>
                </a:solidFill>
                <a:latin typeface="Google Sans"/>
              </a:rPr>
              <a:t>5  </a:t>
            </a:r>
            <a:r>
              <a:rPr sz="1300" b="1" i="0" dirty="0">
                <a:solidFill>
                  <a:srgbClr val="1F1F1F"/>
                </a:solidFill>
                <a:latin typeface="Google Sans"/>
              </a:rPr>
              <a:t>Objective we minimize (τ² = ½)</a:t>
            </a:r>
          </a:p>
        </p:txBody>
      </p:sp>
      <p:pic>
        <p:nvPicPr>
          <p:cNvPr id="18" name="Picture 17" descr="e5.png">
            <a:extLst>
              <a:ext uri="{FF2B5EF4-FFF2-40B4-BE49-F238E27FC236}">
                <a16:creationId xmlns:a16="http://schemas.microsoft.com/office/drawing/2014/main" id="{4B31A799-7C28-D73E-010A-15F4D34769FE}"/>
              </a:ext>
            </a:extLst>
          </p:cNvPr>
          <p:cNvPicPr>
            <a:picLocks noChangeAspect="1"/>
          </p:cNvPicPr>
          <p:nvPr/>
        </p:nvPicPr>
        <p:blipFill>
          <a:blip r:embed="rId10"/>
          <a:stretch>
            <a:fillRect/>
          </a:stretch>
        </p:blipFill>
        <p:spPr>
          <a:xfrm>
            <a:off x="7245916" y="4120109"/>
            <a:ext cx="4443984" cy="498713"/>
          </a:xfrm>
          <a:prstGeom prst="rect">
            <a:avLst/>
          </a:prstGeom>
        </p:spPr>
      </p:pic>
      <p:sp>
        <p:nvSpPr>
          <p:cNvPr id="19" name="TextBox 18">
            <a:extLst>
              <a:ext uri="{FF2B5EF4-FFF2-40B4-BE49-F238E27FC236}">
                <a16:creationId xmlns:a16="http://schemas.microsoft.com/office/drawing/2014/main" id="{C56AEC1E-E87D-6B85-F716-1C3855A576FB}"/>
              </a:ext>
            </a:extLst>
          </p:cNvPr>
          <p:cNvSpPr txBox="1"/>
          <p:nvPr/>
        </p:nvSpPr>
        <p:spPr>
          <a:xfrm>
            <a:off x="7017316" y="4710263"/>
            <a:ext cx="5166360" cy="237744"/>
          </a:xfrm>
          <a:prstGeom prst="rect">
            <a:avLst/>
          </a:prstGeom>
          <a:noFill/>
        </p:spPr>
        <p:txBody>
          <a:bodyPr wrap="square" lIns="0" tIns="0" rIns="0" bIns="0">
            <a:spAutoFit/>
          </a:bodyPr>
          <a:lstStyle/>
          <a:p>
            <a:pPr>
              <a:spcAft>
                <a:spcPts val="400"/>
              </a:spcAft>
            </a:pPr>
            <a:r>
              <a:rPr sz="1300" b="1" i="0">
                <a:solidFill>
                  <a:srgbClr val="7B3F98"/>
                </a:solidFill>
                <a:latin typeface="Google Sans"/>
              </a:rPr>
              <a:t>6  </a:t>
            </a:r>
            <a:r>
              <a:rPr sz="1300" b="1" i="0">
                <a:solidFill>
                  <a:srgbClr val="1F1F1F"/>
                </a:solidFill>
                <a:latin typeface="Google Sans"/>
              </a:rPr>
              <a:t>KL term in closed form</a:t>
            </a:r>
          </a:p>
        </p:txBody>
      </p:sp>
      <p:pic>
        <p:nvPicPr>
          <p:cNvPr id="20" name="Picture 19" descr="e6.png">
            <a:extLst>
              <a:ext uri="{FF2B5EF4-FFF2-40B4-BE49-F238E27FC236}">
                <a16:creationId xmlns:a16="http://schemas.microsoft.com/office/drawing/2014/main" id="{0287D6F6-BDED-2A96-7477-01D05640A04D}"/>
              </a:ext>
            </a:extLst>
          </p:cNvPr>
          <p:cNvPicPr>
            <a:picLocks noChangeAspect="1"/>
          </p:cNvPicPr>
          <p:nvPr/>
        </p:nvPicPr>
        <p:blipFill>
          <a:blip r:embed="rId11"/>
          <a:stretch>
            <a:fillRect/>
          </a:stretch>
        </p:blipFill>
        <p:spPr>
          <a:xfrm>
            <a:off x="7245916" y="4975439"/>
            <a:ext cx="3665463" cy="503651"/>
          </a:xfrm>
          <a:prstGeom prst="rect">
            <a:avLst/>
          </a:prstGeom>
        </p:spPr>
      </p:pic>
      <p:sp>
        <p:nvSpPr>
          <p:cNvPr id="21" name="TextBox 20">
            <a:extLst>
              <a:ext uri="{FF2B5EF4-FFF2-40B4-BE49-F238E27FC236}">
                <a16:creationId xmlns:a16="http://schemas.microsoft.com/office/drawing/2014/main" id="{838D53F9-8914-1A6F-5360-084B01BDA7C1}"/>
              </a:ext>
            </a:extLst>
          </p:cNvPr>
          <p:cNvSpPr txBox="1"/>
          <p:nvPr/>
        </p:nvSpPr>
        <p:spPr>
          <a:xfrm>
            <a:off x="7017316" y="5570530"/>
            <a:ext cx="5166360" cy="237744"/>
          </a:xfrm>
          <a:prstGeom prst="rect">
            <a:avLst/>
          </a:prstGeom>
          <a:noFill/>
        </p:spPr>
        <p:txBody>
          <a:bodyPr wrap="square" lIns="0" tIns="0" rIns="0" bIns="0">
            <a:spAutoFit/>
          </a:bodyPr>
          <a:lstStyle/>
          <a:p>
            <a:pPr>
              <a:spcAft>
                <a:spcPts val="400"/>
              </a:spcAft>
            </a:pPr>
            <a:r>
              <a:rPr sz="1300" b="1" i="0">
                <a:solidFill>
                  <a:srgbClr val="7B3F98"/>
                </a:solidFill>
                <a:latin typeface="Google Sans"/>
              </a:rPr>
              <a:t>7  </a:t>
            </a:r>
            <a:r>
              <a:rPr sz="1300" b="1" i="0">
                <a:solidFill>
                  <a:srgbClr val="1F1F1F"/>
                </a:solidFill>
                <a:latin typeface="Google Sans"/>
              </a:rPr>
              <a:t>Reparameterization trick</a:t>
            </a:r>
          </a:p>
        </p:txBody>
      </p:sp>
      <p:pic>
        <p:nvPicPr>
          <p:cNvPr id="22" name="Picture 21" descr="e7.png">
            <a:extLst>
              <a:ext uri="{FF2B5EF4-FFF2-40B4-BE49-F238E27FC236}">
                <a16:creationId xmlns:a16="http://schemas.microsoft.com/office/drawing/2014/main" id="{113B9288-A831-8209-3ECB-ADB05752BC43}"/>
              </a:ext>
            </a:extLst>
          </p:cNvPr>
          <p:cNvPicPr>
            <a:picLocks noChangeAspect="1"/>
          </p:cNvPicPr>
          <p:nvPr/>
        </p:nvPicPr>
        <p:blipFill>
          <a:blip r:embed="rId12"/>
          <a:stretch>
            <a:fillRect/>
          </a:stretch>
        </p:blipFill>
        <p:spPr>
          <a:xfrm>
            <a:off x="7245916" y="5835706"/>
            <a:ext cx="2575864" cy="209031"/>
          </a:xfrm>
          <a:prstGeom prst="rect">
            <a:avLst/>
          </a:prstGeom>
        </p:spPr>
      </p:pic>
      <p:sp>
        <p:nvSpPr>
          <p:cNvPr id="23" name="Title 1">
            <a:extLst>
              <a:ext uri="{FF2B5EF4-FFF2-40B4-BE49-F238E27FC236}">
                <a16:creationId xmlns:a16="http://schemas.microsoft.com/office/drawing/2014/main" id="{7494519B-F8B2-16BD-5DFB-2DDF18A3A22F}"/>
              </a:ext>
            </a:extLst>
          </p:cNvPr>
          <p:cNvSpPr>
            <a:spLocks noGrp="1"/>
          </p:cNvSpPr>
          <p:nvPr>
            <p:ph type="title"/>
          </p:nvPr>
        </p:nvSpPr>
        <p:spPr>
          <a:xfrm>
            <a:off x="838200" y="365125"/>
            <a:ext cx="10515600" cy="1325563"/>
          </a:xfrm>
        </p:spPr>
        <p:txBody>
          <a:bodyPr/>
          <a:lstStyle/>
          <a:p>
            <a:r>
              <a:rPr lang="en-US" dirty="0"/>
              <a:t>VAE Summary</a:t>
            </a:r>
          </a:p>
        </p:txBody>
      </p:sp>
    </p:spTree>
    <p:extLst>
      <p:ext uri="{BB962C8B-B14F-4D97-AF65-F5344CB8AC3E}">
        <p14:creationId xmlns:p14="http://schemas.microsoft.com/office/powerpoint/2010/main" val="39731194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0B9F908-368B-22D0-6A52-EA8A74C2ED7B}"/>
              </a:ext>
            </a:extLst>
          </p:cNvPr>
          <p:cNvSpPr>
            <a:spLocks noGrp="1"/>
          </p:cNvSpPr>
          <p:nvPr>
            <p:ph type="title"/>
          </p:nvPr>
        </p:nvSpPr>
        <p:spPr>
          <a:xfrm>
            <a:off x="838200" y="2766218"/>
            <a:ext cx="10515600" cy="1325563"/>
          </a:xfrm>
        </p:spPr>
        <p:txBody>
          <a:bodyPr>
            <a:normAutofit fontScale="90000"/>
          </a:bodyPr>
          <a:lstStyle/>
          <a:p>
            <a:pPr algn="ctr"/>
            <a:r>
              <a:rPr lang="en-US" sz="3100" dirty="0"/>
              <a:t>The</a:t>
            </a:r>
            <a:r>
              <a:rPr lang="en-US" dirty="0"/>
              <a:t> Generative Process</a:t>
            </a:r>
            <a:br>
              <a:rPr lang="en-US" dirty="0"/>
            </a:br>
            <a:r>
              <a:rPr lang="en-US" sz="3600" dirty="0"/>
              <a:t>The</a:t>
            </a:r>
            <a:r>
              <a:rPr lang="en-US" dirty="0"/>
              <a:t> </a:t>
            </a:r>
            <a:r>
              <a:rPr lang="en-US" sz="5400" dirty="0"/>
              <a:t>Decoder</a:t>
            </a:r>
            <a:endParaRPr lang="en-US" dirty="0"/>
          </a:p>
        </p:txBody>
      </p:sp>
      <p:sp>
        <p:nvSpPr>
          <p:cNvPr id="2" name="TextBox 1">
            <a:extLst>
              <a:ext uri="{FF2B5EF4-FFF2-40B4-BE49-F238E27FC236}">
                <a16:creationId xmlns:a16="http://schemas.microsoft.com/office/drawing/2014/main" id="{FF81FDDA-84F8-B2D5-5617-ED784A0B46BF}"/>
              </a:ext>
            </a:extLst>
          </p:cNvPr>
          <p:cNvSpPr txBox="1"/>
          <p:nvPr/>
        </p:nvSpPr>
        <p:spPr>
          <a:xfrm>
            <a:off x="3048000" y="4549676"/>
            <a:ext cx="6096000" cy="1015663"/>
          </a:xfrm>
          <a:prstGeom prst="rect">
            <a:avLst/>
          </a:prstGeom>
          <a:noFill/>
        </p:spPr>
        <p:txBody>
          <a:bodyPr wrap="square">
            <a:spAutoFit/>
          </a:bodyPr>
          <a:lstStyle/>
          <a:p>
            <a:r>
              <a:rPr lang="en-US" sz="2000" i="1" dirty="0"/>
              <a:t>How does a VAE make an image? (Prior, decoder, ancestral sampling, Gaussian pixels give squared error)</a:t>
            </a:r>
          </a:p>
        </p:txBody>
      </p:sp>
    </p:spTree>
    <p:extLst>
      <p:ext uri="{BB962C8B-B14F-4D97-AF65-F5344CB8AC3E}">
        <p14:creationId xmlns:p14="http://schemas.microsoft.com/office/powerpoint/2010/main" val="2971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3D814-DBEA-1C48-AA06-36EB8A5B8D38}"/>
              </a:ext>
            </a:extLst>
          </p:cNvPr>
          <p:cNvSpPr>
            <a:spLocks noGrp="1"/>
          </p:cNvSpPr>
          <p:nvPr>
            <p:ph type="title"/>
          </p:nvPr>
        </p:nvSpPr>
        <p:spPr/>
        <p:txBody>
          <a:bodyPr/>
          <a:lstStyle/>
          <a:p>
            <a:r>
              <a:rPr lang="en-US" dirty="0"/>
              <a:t>How images are made (the decoder)?</a:t>
            </a:r>
          </a:p>
        </p:txBody>
      </p:sp>
      <p:sp>
        <p:nvSpPr>
          <p:cNvPr id="7" name="TextBox 6">
            <a:extLst>
              <a:ext uri="{FF2B5EF4-FFF2-40B4-BE49-F238E27FC236}">
                <a16:creationId xmlns:a16="http://schemas.microsoft.com/office/drawing/2014/main" id="{D6C437BB-EE6A-314D-9EA9-B9240B613945}"/>
              </a:ext>
            </a:extLst>
          </p:cNvPr>
          <p:cNvSpPr txBox="1"/>
          <p:nvPr/>
        </p:nvSpPr>
        <p:spPr>
          <a:xfrm>
            <a:off x="965200" y="1690688"/>
            <a:ext cx="4592320" cy="646331"/>
          </a:xfrm>
          <a:prstGeom prst="rect">
            <a:avLst/>
          </a:prstGeom>
          <a:solidFill>
            <a:schemeClr val="accent2">
              <a:lumMod val="20000"/>
              <a:lumOff val="80000"/>
            </a:schemeClr>
          </a:solidFill>
        </p:spPr>
        <p:txBody>
          <a:bodyPr wrap="square">
            <a:spAutoFit/>
          </a:bodyPr>
          <a:lstStyle/>
          <a:p>
            <a:pPr>
              <a:buNone/>
            </a:pPr>
            <a:r>
              <a:rPr lang="en-US" dirty="0"/>
              <a:t>Write a program that </a:t>
            </a:r>
            <a:r>
              <a:rPr lang="en-US" i="1" dirty="0"/>
              <a:t>invents</a:t>
            </a:r>
            <a:r>
              <a:rPr lang="en-US" dirty="0"/>
              <a:t> new handwritten digits. Where would you begin?</a:t>
            </a:r>
          </a:p>
        </p:txBody>
      </p:sp>
      <p:pic>
        <p:nvPicPr>
          <p:cNvPr id="8" name="Picture 7">
            <a:extLst>
              <a:ext uri="{FF2B5EF4-FFF2-40B4-BE49-F238E27FC236}">
                <a16:creationId xmlns:a16="http://schemas.microsoft.com/office/drawing/2014/main" id="{9B123352-476E-A355-2674-C27F90247D47}"/>
              </a:ext>
            </a:extLst>
          </p:cNvPr>
          <p:cNvPicPr>
            <a:picLocks noChangeAspect="1"/>
          </p:cNvPicPr>
          <p:nvPr/>
        </p:nvPicPr>
        <p:blipFill>
          <a:blip r:embed="rId2"/>
          <a:stretch>
            <a:fillRect/>
          </a:stretch>
        </p:blipFill>
        <p:spPr>
          <a:xfrm>
            <a:off x="5833296" y="1690688"/>
            <a:ext cx="5712336" cy="3190875"/>
          </a:xfrm>
          <a:prstGeom prst="rect">
            <a:avLst/>
          </a:prstGeom>
        </p:spPr>
      </p:pic>
    </p:spTree>
    <p:extLst>
      <p:ext uri="{BB962C8B-B14F-4D97-AF65-F5344CB8AC3E}">
        <p14:creationId xmlns:p14="http://schemas.microsoft.com/office/powerpoint/2010/main" val="1984455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1A39F-4140-D8E3-8C12-B043BD3F3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F0B7F-F9C3-93B0-61CB-77B78ED16F5D}"/>
              </a:ext>
            </a:extLst>
          </p:cNvPr>
          <p:cNvSpPr>
            <a:spLocks noGrp="1"/>
          </p:cNvSpPr>
          <p:nvPr>
            <p:ph type="title"/>
          </p:nvPr>
        </p:nvSpPr>
        <p:spPr/>
        <p:txBody>
          <a:bodyPr/>
          <a:lstStyle/>
          <a:p>
            <a:r>
              <a:rPr lang="en-US" dirty="0"/>
              <a:t>How images are made (the decoder)?</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F658B00-C255-D1DD-8A5C-0406F0835BBF}"/>
                  </a:ext>
                </a:extLst>
              </p:cNvPr>
              <p:cNvSpPr txBox="1"/>
              <p:nvPr/>
            </p:nvSpPr>
            <p:spPr>
              <a:xfrm>
                <a:off x="940528" y="2628156"/>
                <a:ext cx="4754880" cy="3785652"/>
              </a:xfrm>
              <a:prstGeom prst="rect">
                <a:avLst/>
              </a:prstGeom>
              <a:noFill/>
            </p:spPr>
            <p:txBody>
              <a:bodyPr wrap="square">
                <a:spAutoFit/>
              </a:bodyPr>
              <a:lstStyle/>
              <a:p>
                <a:pPr lvl="0"/>
                <a:r>
                  <a:rPr lang="en-US" sz="1600" dirty="0"/>
                  <a:t>The VAE tells this story in two steps:</a:t>
                </a:r>
              </a:p>
              <a:p>
                <a:pPr lvl="0"/>
                <a:endParaRPr lang="en-US" sz="1600" dirty="0"/>
              </a:p>
              <a:p>
                <a:pPr lvl="0"/>
                <a:r>
                  <a:rPr lang="en-US" sz="1600" b="1" dirty="0"/>
                  <a:t>Pick a code.</a:t>
                </a:r>
                <a:r>
                  <a:rPr lang="en-US" sz="1600" dirty="0"/>
                  <a:t> </a:t>
                </a:r>
              </a:p>
              <a:p>
                <a:pPr lvl="0"/>
                <a:r>
                  <a:rPr lang="en-US" sz="1600" dirty="0"/>
                  <a:t>Draw </a:t>
                </a:r>
                <a14:m>
                  <m:oMath xmlns:m="http://schemas.openxmlformats.org/officeDocument/2006/math">
                    <m:r>
                      <a:rPr lang="en-US" sz="1600" i="1" dirty="0" smtClean="0">
                        <a:latin typeface="Cambria Math" panose="02040503050406030204" pitchFamily="18" charset="0"/>
                      </a:rPr>
                      <m:t>𝑧</m:t>
                    </m:r>
                  </m:oMath>
                </a14:m>
                <a:r>
                  <a:rPr lang="en-US" sz="1600" dirty="0"/>
                  <a:t> from the </a:t>
                </a:r>
                <a:r>
                  <a:rPr lang="en-US" sz="1600" b="1" dirty="0"/>
                  <a:t>prior</a:t>
                </a:r>
                <a:r>
                  <a:rPr lang="en-US" sz="1600" dirty="0"/>
                  <a:t> </a:t>
                </a:r>
                <a14:m>
                  <m:oMath xmlns:m="http://schemas.openxmlformats.org/officeDocument/2006/math">
                    <m:r>
                      <a:rPr lang="en-US" sz="1600" i="1" dirty="0" smtClean="0">
                        <a:latin typeface="Cambria Math" panose="02040503050406030204" pitchFamily="18" charset="0"/>
                      </a:rPr>
                      <m:t>𝑁</m:t>
                    </m:r>
                    <m:d>
                      <m:dPr>
                        <m:ctrlPr>
                          <a:rPr lang="en-US" sz="1600" i="0" dirty="0">
                            <a:latin typeface="Cambria Math" panose="02040503050406030204" pitchFamily="18" charset="0"/>
                          </a:rPr>
                        </m:ctrlPr>
                      </m:dPr>
                      <m:e>
                        <m:r>
                          <a:rPr lang="en-US" sz="1600" i="0" dirty="0">
                            <a:latin typeface="Cambria Math" panose="02040503050406030204" pitchFamily="18" charset="0"/>
                          </a:rPr>
                          <m:t>0,</m:t>
                        </m:r>
                        <m:r>
                          <a:rPr lang="en-US" sz="1600" i="1" dirty="0">
                            <a:latin typeface="Cambria Math" panose="02040503050406030204" pitchFamily="18" charset="0"/>
                          </a:rPr>
                          <m:t>𝐼</m:t>
                        </m:r>
                      </m:e>
                    </m:d>
                  </m:oMath>
                </a14:m>
                <a:r>
                  <a:rPr lang="en-US" sz="1600" dirty="0"/>
                  <a:t>. That means </a:t>
                </a:r>
                <a14:m>
                  <m:oMath xmlns:m="http://schemas.openxmlformats.org/officeDocument/2006/math">
                    <m:r>
                      <a:rPr lang="en-US" sz="1600" i="1" dirty="0" smtClean="0">
                        <a:latin typeface="Cambria Math" panose="02040503050406030204" pitchFamily="18" charset="0"/>
                      </a:rPr>
                      <m:t>𝐾</m:t>
                    </m:r>
                  </m:oMath>
                </a14:m>
                <a:r>
                  <a:rPr lang="en-US" sz="1600" dirty="0"/>
                  <a:t> random numbers, each drawn on its own from a bell curve </a:t>
                </a:r>
                <a:r>
                  <a:rPr lang="en-US" sz="1600" dirty="0" err="1"/>
                  <a:t>centred</a:t>
                </a:r>
                <a:r>
                  <a:rPr lang="en-US" sz="1600" dirty="0"/>
                  <a:t> at 0 with spread 1. In our model K = 2, so a code is just a point on a sheet of paper, and it will usually land within 2 of the center</a:t>
                </a:r>
              </a:p>
              <a:p>
                <a:pPr marL="342900" lvl="0" indent="-342900">
                  <a:buFont typeface="Arial" panose="020B0604020202020204" pitchFamily="34" charset="0"/>
                  <a:buChar char="•"/>
                </a:pPr>
                <a:endParaRPr lang="en-US" sz="1600" dirty="0"/>
              </a:p>
              <a:p>
                <a:pPr lvl="0"/>
                <a:r>
                  <a:rPr lang="en-US" sz="1600" b="1" dirty="0"/>
                  <a:t>Turn it into an image.</a:t>
                </a:r>
                <a:r>
                  <a:rPr lang="en-US" sz="1600" dirty="0"/>
                  <a:t> </a:t>
                </a:r>
                <a:br>
                  <a:rPr lang="en-US" sz="1600" dirty="0"/>
                </a:br>
                <a:r>
                  <a:rPr lang="en-US" sz="1600" dirty="0"/>
                  <a:t>Hand that point to the decoder. </a:t>
                </a:r>
                <a:br>
                  <a:rPr lang="en-US" sz="1600" dirty="0"/>
                </a:br>
                <a:r>
                  <a:rPr lang="en-US" sz="1600" dirty="0"/>
                  <a:t>It computes </a:t>
                </a:r>
                <a14:m>
                  <m:oMath xmlns:m="http://schemas.openxmlformats.org/officeDocument/2006/math">
                    <m:r>
                      <a:rPr lang="en-US" sz="1600" i="1" dirty="0" smtClean="0">
                        <a:latin typeface="Cambria Math" panose="02040503050406030204" pitchFamily="18" charset="0"/>
                      </a:rPr>
                      <m:t>𝑥</m:t>
                    </m:r>
                    <m:r>
                      <a:rPr lang="en-US" sz="1600" i="0" dirty="0">
                        <a:latin typeface="Cambria Math" panose="02040503050406030204" pitchFamily="18" charset="0"/>
                      </a:rPr>
                      <m:t>̂=</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𝑓</m:t>
                        </m:r>
                      </m:e>
                      <m:sub>
                        <m:r>
                          <a:rPr lang="en-US" sz="1600" i="1" dirty="0">
                            <a:latin typeface="Cambria Math" panose="02040503050406030204" pitchFamily="18" charset="0"/>
                          </a:rPr>
                          <m:t>𝐷</m:t>
                        </m:r>
                      </m:sub>
                    </m:sSub>
                    <m:d>
                      <m:dPr>
                        <m:ctrlPr>
                          <a:rPr lang="en-US" sz="1600" i="1" dirty="0">
                            <a:latin typeface="Cambria Math" panose="02040503050406030204" pitchFamily="18" charset="0"/>
                          </a:rPr>
                        </m:ctrlPr>
                      </m:dPr>
                      <m:e>
                        <m:r>
                          <a:rPr lang="en-US" sz="1600" i="1" dirty="0">
                            <a:latin typeface="Cambria Math" panose="02040503050406030204" pitchFamily="18" charset="0"/>
                          </a:rPr>
                          <m:t>𝑧</m:t>
                        </m:r>
                        <m:r>
                          <a:rPr lang="en-US" sz="1600" i="0" dirty="0">
                            <a:latin typeface="Cambria Math" panose="02040503050406030204" pitchFamily="18" charset="0"/>
                          </a:rPr>
                          <m:t>;</m:t>
                        </m:r>
                        <m:r>
                          <a:rPr lang="en-US" sz="1600" i="1" dirty="0">
                            <a:latin typeface="Cambria Math" panose="02040503050406030204" pitchFamily="18" charset="0"/>
                          </a:rPr>
                          <m:t>𝜃</m:t>
                        </m:r>
                      </m:e>
                    </m:d>
                  </m:oMath>
                </a14:m>
                <a:r>
                  <a:rPr lang="en-US" sz="1600" dirty="0"/>
                  <a:t>: </a:t>
                </a:r>
                <a:br>
                  <a:rPr lang="en-US" sz="1600" dirty="0"/>
                </a:br>
                <a:r>
                  <a:rPr lang="en-US" sz="1600" dirty="0"/>
                  <a:t>784 numbers between 0 and 1, </a:t>
                </a:r>
                <a:r>
                  <a:rPr lang="en-US" sz="1600" b="1" dirty="0"/>
                  <a:t>one per pixel</a:t>
                </a:r>
                <a:r>
                  <a:rPr lang="en-US" sz="1600" dirty="0"/>
                  <a:t>. </a:t>
                </a:r>
                <a:br>
                  <a:rPr lang="en-US" sz="1600" dirty="0"/>
                </a:br>
                <a:r>
                  <a:rPr lang="en-US" sz="1600" dirty="0"/>
                  <a:t>Think of </a:t>
                </a:r>
                <a14:m>
                  <m:oMath xmlns:m="http://schemas.openxmlformats.org/officeDocument/2006/math">
                    <m:r>
                      <a:rPr lang="en-US" sz="1600" i="1" dirty="0" smtClean="0">
                        <a:latin typeface="Cambria Math" panose="02040503050406030204" pitchFamily="18" charset="0"/>
                      </a:rPr>
                      <m:t>𝑥</m:t>
                    </m:r>
                    <m:r>
                      <a:rPr lang="en-US" sz="1600" i="0" dirty="0" smtClean="0">
                        <a:latin typeface="Cambria Math" panose="02040503050406030204" pitchFamily="18" charset="0"/>
                      </a:rPr>
                      <m:t>̂</m:t>
                    </m:r>
                  </m:oMath>
                </a14:m>
                <a:r>
                  <a:rPr lang="en-US" sz="1600" dirty="0"/>
                  <a:t> as the decoder's best guess at the image. </a:t>
                </a:r>
                <a:br>
                  <a:rPr lang="en-US" sz="1600" dirty="0"/>
                </a:br>
                <a:endParaRPr lang="en-US" sz="1600" dirty="0"/>
              </a:p>
            </p:txBody>
          </p:sp>
        </mc:Choice>
        <mc:Fallback xmlns="">
          <p:sp>
            <p:nvSpPr>
              <p:cNvPr id="5" name="TextBox 4">
                <a:extLst>
                  <a:ext uri="{FF2B5EF4-FFF2-40B4-BE49-F238E27FC236}">
                    <a16:creationId xmlns:a16="http://schemas.microsoft.com/office/drawing/2014/main" id="{CF658B00-C255-D1DD-8A5C-0406F0835BBF}"/>
                  </a:ext>
                </a:extLst>
              </p:cNvPr>
              <p:cNvSpPr txBox="1">
                <a:spLocks noRot="1" noChangeAspect="1" noMove="1" noResize="1" noEditPoints="1" noAdjustHandles="1" noChangeArrowheads="1" noChangeShapeType="1" noTextEdit="1"/>
              </p:cNvSpPr>
              <p:nvPr/>
            </p:nvSpPr>
            <p:spPr>
              <a:xfrm>
                <a:off x="940528" y="2628156"/>
                <a:ext cx="4754880" cy="3785652"/>
              </a:xfrm>
              <a:prstGeom prst="rect">
                <a:avLst/>
              </a:prstGeom>
              <a:blipFill>
                <a:blip r:embed="rId3"/>
                <a:stretch>
                  <a:fillRect l="-532" t="-334" r="-532"/>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A6DF6748-734F-5BB8-CB30-83D604DFCC3D}"/>
              </a:ext>
            </a:extLst>
          </p:cNvPr>
          <p:cNvSpPr txBox="1"/>
          <p:nvPr/>
        </p:nvSpPr>
        <p:spPr>
          <a:xfrm>
            <a:off x="965200" y="1690688"/>
            <a:ext cx="4592320" cy="646331"/>
          </a:xfrm>
          <a:prstGeom prst="rect">
            <a:avLst/>
          </a:prstGeom>
          <a:solidFill>
            <a:schemeClr val="accent2">
              <a:lumMod val="20000"/>
              <a:lumOff val="80000"/>
            </a:schemeClr>
          </a:solidFill>
        </p:spPr>
        <p:txBody>
          <a:bodyPr wrap="square">
            <a:spAutoFit/>
          </a:bodyPr>
          <a:lstStyle/>
          <a:p>
            <a:pPr>
              <a:buNone/>
            </a:pPr>
            <a:r>
              <a:rPr lang="en-US" dirty="0"/>
              <a:t>Write a program that </a:t>
            </a:r>
            <a:r>
              <a:rPr lang="en-US" i="1" dirty="0"/>
              <a:t>invents</a:t>
            </a:r>
            <a:r>
              <a:rPr lang="en-US" dirty="0"/>
              <a:t> new handwritten digits. Where would you begin?</a:t>
            </a:r>
          </a:p>
        </p:txBody>
      </p:sp>
      <p:pic>
        <p:nvPicPr>
          <p:cNvPr id="8" name="Picture 7">
            <a:extLst>
              <a:ext uri="{FF2B5EF4-FFF2-40B4-BE49-F238E27FC236}">
                <a16:creationId xmlns:a16="http://schemas.microsoft.com/office/drawing/2014/main" id="{4A1FA8CF-C27F-7224-72F2-BD478B3ECDD5}"/>
              </a:ext>
            </a:extLst>
          </p:cNvPr>
          <p:cNvPicPr>
            <a:picLocks noChangeAspect="1"/>
          </p:cNvPicPr>
          <p:nvPr/>
        </p:nvPicPr>
        <p:blipFill>
          <a:blip r:embed="rId4"/>
          <a:stretch>
            <a:fillRect/>
          </a:stretch>
        </p:blipFill>
        <p:spPr>
          <a:xfrm>
            <a:off x="5833296" y="1690688"/>
            <a:ext cx="5712336" cy="3190875"/>
          </a:xfrm>
          <a:prstGeom prst="rect">
            <a:avLst/>
          </a:prstGeom>
        </p:spPr>
      </p:pic>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B94CF0C-BB8D-7029-71EE-DB1FDFF4EF98}"/>
                  </a:ext>
                </a:extLst>
              </p:cNvPr>
              <p:cNvSpPr txBox="1"/>
              <p:nvPr/>
            </p:nvSpPr>
            <p:spPr>
              <a:xfrm>
                <a:off x="5720080" y="5296089"/>
                <a:ext cx="6096000" cy="1366143"/>
              </a:xfrm>
              <a:prstGeom prst="rect">
                <a:avLst/>
              </a:prstGeom>
              <a:noFill/>
            </p:spPr>
            <p:txBody>
              <a:bodyPr wrap="square">
                <a:spAutoFit/>
              </a:bodyPr>
              <a:lstStyle/>
              <a:p>
                <a:pPr lvl="0"/>
                <a:r>
                  <a:rPr lang="en-US" sz="1600" dirty="0"/>
                  <a:t>The story then says the real image </a:t>
                </a:r>
                <a14:m>
                  <m:oMath xmlns:m="http://schemas.openxmlformats.org/officeDocument/2006/math">
                    <m:r>
                      <a:rPr lang="en-US" sz="1600" i="1" dirty="0" smtClean="0">
                        <a:latin typeface="Cambria Math" panose="02040503050406030204" pitchFamily="18" charset="0"/>
                      </a:rPr>
                      <m:t>𝑥</m:t>
                    </m:r>
                  </m:oMath>
                </a14:m>
                <a:r>
                  <a:rPr lang="en-US" sz="1600" dirty="0"/>
                  <a:t> is that guess plus a little random noise, drawn separately for every pixel: </a:t>
                </a:r>
              </a:p>
              <a:p>
                <a:pPr lvl="0" algn="ctr"/>
                <a:br>
                  <a:rPr lang="en-US" sz="1600" dirty="0"/>
                </a:br>
                <a14:m>
                  <m:oMath xmlns:m="http://schemas.openxmlformats.org/officeDocument/2006/math">
                    <m:sSub>
                      <m:sSubPr>
                        <m:ctrlPr>
                          <a:rPr lang="en-US" sz="1600" i="1" dirty="0" err="1" smtClean="0">
                            <a:latin typeface="Cambria Math" panose="02040503050406030204" pitchFamily="18" charset="0"/>
                          </a:rPr>
                        </m:ctrlPr>
                      </m:sSubPr>
                      <m:e>
                        <m:r>
                          <a:rPr lang="en-US" sz="1600" i="1" dirty="0" err="1" smtClean="0">
                            <a:latin typeface="Cambria Math" panose="02040503050406030204" pitchFamily="18" charset="0"/>
                          </a:rPr>
                          <m:t>𝑥</m:t>
                        </m:r>
                      </m:e>
                      <m:sub>
                        <m:r>
                          <a:rPr lang="en-US" sz="1600" i="1" dirty="0" err="1" smtClean="0">
                            <a:latin typeface="Cambria Math" panose="02040503050406030204" pitchFamily="18" charset="0"/>
                          </a:rPr>
                          <m:t>𝑗</m:t>
                        </m:r>
                      </m:sub>
                    </m:sSub>
                    <m:r>
                      <a:rPr lang="en-US" sz="1600" i="0" dirty="0" err="1" smtClean="0">
                        <a:latin typeface="Cambria Math" panose="02040503050406030204" pitchFamily="18" charset="0"/>
                      </a:rPr>
                      <m:t>=</m:t>
                    </m:r>
                    <m:r>
                      <a:rPr lang="en-US" sz="1600" i="1" dirty="0" err="1" smtClean="0">
                        <a:latin typeface="Cambria Math" panose="02040503050406030204" pitchFamily="18" charset="0"/>
                      </a:rPr>
                      <m:t>𝑥</m:t>
                    </m:r>
                    <m:sSub>
                      <m:sSubPr>
                        <m:ctrlPr>
                          <a:rPr lang="en-US" sz="1600" i="0" dirty="0" err="1" smtClean="0">
                            <a:latin typeface="Cambria Math" panose="02040503050406030204" pitchFamily="18" charset="0"/>
                          </a:rPr>
                        </m:ctrlPr>
                      </m:sSubPr>
                      <m:e>
                        <m:r>
                          <a:rPr lang="en-US" sz="1600" i="0" dirty="0" err="1" smtClean="0">
                            <a:latin typeface="Cambria Math" panose="02040503050406030204" pitchFamily="18" charset="0"/>
                          </a:rPr>
                          <m:t>̂</m:t>
                        </m:r>
                      </m:e>
                      <m:sub>
                        <m:r>
                          <a:rPr lang="en-US" sz="1600" i="1" dirty="0" err="1" smtClean="0">
                            <a:latin typeface="Cambria Math" panose="02040503050406030204" pitchFamily="18" charset="0"/>
                          </a:rPr>
                          <m:t>𝑗</m:t>
                        </m:r>
                      </m:sub>
                    </m:sSub>
                  </m:oMath>
                </a14:m>
                <a:r>
                  <a:rPr lang="en-US" sz="1600" dirty="0"/>
                  <a:t> </a:t>
                </a:r>
                <a14:m>
                  <m:oMath xmlns:m="http://schemas.openxmlformats.org/officeDocument/2006/math">
                    <m:r>
                      <a:rPr lang="en-US" sz="1600" dirty="0" smtClean="0">
                        <a:latin typeface="Cambria Math" panose="02040503050406030204" pitchFamily="18" charset="0"/>
                      </a:rPr>
                      <m:t>+</m:t>
                    </m:r>
                    <m:r>
                      <a:rPr lang="en-US" sz="1600" i="1" dirty="0" smtClean="0">
                        <a:latin typeface="Cambria Math" panose="02040503050406030204" pitchFamily="18" charset="0"/>
                      </a:rPr>
                      <m:t>𝑛𝑜𝑖𝑠</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𝑒</m:t>
                        </m:r>
                      </m:e>
                      <m:sub>
                        <m:r>
                          <a:rPr lang="en-US" sz="1600" i="1" dirty="0" smtClean="0">
                            <a:latin typeface="Cambria Math" panose="02040503050406030204" pitchFamily="18" charset="0"/>
                          </a:rPr>
                          <m:t>𝑗</m:t>
                        </m:r>
                      </m:sub>
                    </m:sSub>
                  </m:oMath>
                </a14:m>
                <a:r>
                  <a:rPr lang="en-US" sz="1600" dirty="0"/>
                  <a:t>, </a:t>
                </a:r>
                <a:br>
                  <a:rPr lang="en-US" sz="1600" dirty="0"/>
                </a:br>
                <a14:m>
                  <m:oMath xmlns:m="http://schemas.openxmlformats.org/officeDocument/2006/math">
                    <m:r>
                      <a:rPr lang="en-US" sz="1600" i="1" dirty="0" smtClean="0">
                        <a:latin typeface="Cambria Math" panose="02040503050406030204" pitchFamily="18" charset="0"/>
                      </a:rPr>
                      <m:t>𝑛𝑜𝑖𝑠</m:t>
                    </m:r>
                    <m:sSub>
                      <m:sSubPr>
                        <m:ctrlPr>
                          <a:rPr lang="en-US" sz="1600" i="1" dirty="0" err="1">
                            <a:latin typeface="Cambria Math" panose="02040503050406030204" pitchFamily="18" charset="0"/>
                          </a:rPr>
                        </m:ctrlPr>
                      </m:sSubPr>
                      <m:e>
                        <m:r>
                          <a:rPr lang="en-US" sz="1600" i="1" dirty="0" err="1">
                            <a:latin typeface="Cambria Math" panose="02040503050406030204" pitchFamily="18" charset="0"/>
                          </a:rPr>
                          <m:t>𝑒</m:t>
                        </m:r>
                      </m:e>
                      <m:sub>
                        <m:r>
                          <a:rPr lang="en-US" sz="1600" i="1" dirty="0" err="1">
                            <a:latin typeface="Cambria Math" panose="02040503050406030204" pitchFamily="18" charset="0"/>
                          </a:rPr>
                          <m:t>𝑗</m:t>
                        </m:r>
                      </m:sub>
                    </m:sSub>
                    <m:r>
                      <a:rPr lang="en-US" sz="1600" i="0" dirty="0" err="1">
                        <a:latin typeface="Cambria Math" panose="02040503050406030204" pitchFamily="18" charset="0"/>
                      </a:rPr>
                      <m:t>∼</m:t>
                    </m:r>
                    <m:r>
                      <a:rPr lang="en-US" sz="1600" i="1" dirty="0" err="1">
                        <a:latin typeface="Cambria Math" panose="02040503050406030204" pitchFamily="18" charset="0"/>
                      </a:rPr>
                      <m:t>𝑁</m:t>
                    </m:r>
                    <m:d>
                      <m:dPr>
                        <m:ctrlPr>
                          <a:rPr lang="en-US" sz="1600" i="0" dirty="0" err="1">
                            <a:latin typeface="Cambria Math" panose="02040503050406030204" pitchFamily="18" charset="0"/>
                          </a:rPr>
                        </m:ctrlPr>
                      </m:dPr>
                      <m:e>
                        <m:r>
                          <a:rPr lang="en-US" sz="1600" i="0" dirty="0" err="1">
                            <a:latin typeface="Cambria Math" panose="02040503050406030204" pitchFamily="18" charset="0"/>
                          </a:rPr>
                          <m:t>0,</m:t>
                        </m:r>
                        <m:r>
                          <a:rPr lang="en-US" sz="1600" i="1" dirty="0" err="1">
                            <a:latin typeface="Cambria Math" panose="02040503050406030204" pitchFamily="18" charset="0"/>
                          </a:rPr>
                          <m:t>𝜏</m:t>
                        </m:r>
                        <m:r>
                          <a:rPr lang="en-US" sz="1600" i="0" dirty="0" err="1">
                            <a:latin typeface="Cambria Math" panose="02040503050406030204" pitchFamily="18" charset="0"/>
                          </a:rPr>
                          <m:t>²</m:t>
                        </m:r>
                      </m:e>
                    </m:d>
                  </m:oMath>
                </a14:m>
                <a:r>
                  <a:rPr lang="en-US" sz="1600" dirty="0"/>
                  <a:t>.</a:t>
                </a:r>
              </a:p>
            </p:txBody>
          </p:sp>
        </mc:Choice>
        <mc:Fallback xmlns="">
          <p:sp>
            <p:nvSpPr>
              <p:cNvPr id="10" name="TextBox 9">
                <a:extLst>
                  <a:ext uri="{FF2B5EF4-FFF2-40B4-BE49-F238E27FC236}">
                    <a16:creationId xmlns:a16="http://schemas.microsoft.com/office/drawing/2014/main" id="{DDD196ED-F439-716D-D08B-5996118645D2}"/>
                  </a:ext>
                </a:extLst>
              </p:cNvPr>
              <p:cNvSpPr txBox="1">
                <a:spLocks noRot="1" noChangeAspect="1" noMove="1" noResize="1" noEditPoints="1" noAdjustHandles="1" noChangeArrowheads="1" noChangeShapeType="1" noTextEdit="1"/>
              </p:cNvSpPr>
              <p:nvPr/>
            </p:nvSpPr>
            <p:spPr>
              <a:xfrm>
                <a:off x="5720080" y="5296089"/>
                <a:ext cx="6096000" cy="1366143"/>
              </a:xfrm>
              <a:prstGeom prst="rect">
                <a:avLst/>
              </a:prstGeom>
              <a:blipFill>
                <a:blip r:embed="rId5"/>
                <a:stretch>
                  <a:fillRect l="-624" t="-1852" b="-3704"/>
                </a:stretch>
              </a:blipFill>
            </p:spPr>
            <p:txBody>
              <a:bodyPr/>
              <a:lstStyle/>
              <a:p>
                <a:r>
                  <a:rPr lang="en-US">
                    <a:noFill/>
                  </a:rPr>
                  <a:t> </a:t>
                </a:r>
              </a:p>
            </p:txBody>
          </p:sp>
        </mc:Fallback>
      </mc:AlternateContent>
    </p:spTree>
    <p:extLst>
      <p:ext uri="{BB962C8B-B14F-4D97-AF65-F5344CB8AC3E}">
        <p14:creationId xmlns:p14="http://schemas.microsoft.com/office/powerpoint/2010/main" val="2880821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8C767-C482-A430-0CBE-62F2384AF6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BBD70C-72B9-90F5-E6B4-D3AA40875162}"/>
              </a:ext>
            </a:extLst>
          </p:cNvPr>
          <p:cNvSpPr>
            <a:spLocks noGrp="1"/>
          </p:cNvSpPr>
          <p:nvPr>
            <p:ph type="title"/>
          </p:nvPr>
        </p:nvSpPr>
        <p:spPr/>
        <p:txBody>
          <a:bodyPr/>
          <a:lstStyle/>
          <a:p>
            <a:r>
              <a:rPr lang="en-US" dirty="0"/>
              <a:t>How images are made?</a:t>
            </a:r>
          </a:p>
        </p:txBody>
      </p:sp>
      <p:pic>
        <p:nvPicPr>
          <p:cNvPr id="3" name="Picture 2" descr="Figure 3. Sixty images from the MNIST test set">
            <a:extLst>
              <a:ext uri="{FF2B5EF4-FFF2-40B4-BE49-F238E27FC236}">
                <a16:creationId xmlns:a16="http://schemas.microsoft.com/office/drawing/2014/main" id="{59C85965-091F-D852-781A-ED6D26D2A129}"/>
              </a:ext>
            </a:extLst>
          </p:cNvPr>
          <p:cNvPicPr>
            <a:picLocks noChangeAspect="1"/>
          </p:cNvPicPr>
          <p:nvPr/>
        </p:nvPicPr>
        <p:blipFill>
          <a:blip r:embed="rId2"/>
          <a:stretch>
            <a:fillRect/>
          </a:stretch>
        </p:blipFill>
        <p:spPr>
          <a:xfrm>
            <a:off x="6299200" y="1843088"/>
            <a:ext cx="5356803" cy="3471656"/>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42D88EE-E1FF-1C55-7AE5-260C5A5E7720}"/>
                  </a:ext>
                </a:extLst>
              </p:cNvPr>
              <p:cNvSpPr txBox="1"/>
              <p:nvPr/>
            </p:nvSpPr>
            <p:spPr>
              <a:xfrm>
                <a:off x="838200" y="1843088"/>
                <a:ext cx="5356803" cy="3848746"/>
              </a:xfrm>
              <a:prstGeom prst="rect">
                <a:avLst/>
              </a:prstGeom>
              <a:noFill/>
            </p:spPr>
            <p:txBody>
              <a:bodyPr wrap="square">
                <a:spAutoFit/>
              </a:bodyPr>
              <a:lstStyle/>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We call </a:t>
                </a:r>
                <a14:m>
                  <m:oMath xmlns:m="http://schemas.openxmlformats.org/officeDocument/2006/math">
                    <m:r>
                      <a:rPr lang="en-US" sz="1600" i="1" dirty="0" smtClean="0">
                        <a:latin typeface="Cambria Math" panose="02040503050406030204" pitchFamily="18" charset="0"/>
                      </a:rPr>
                      <m:t>𝑧</m:t>
                    </m:r>
                  </m:oMath>
                </a14:m>
                <a:r>
                  <a:rPr lang="en-US" sz="1600" dirty="0">
                    <a:latin typeface="Google Sans" pitchFamily="2" charset="0"/>
                    <a:ea typeface="Google Sans" pitchFamily="2" charset="0"/>
                    <a:cs typeface="Google Sans" pitchFamily="2" charset="0"/>
                  </a:rPr>
                  <a:t> a </a:t>
                </a:r>
                <a:r>
                  <a:rPr lang="en-US" sz="1600" b="1" dirty="0">
                    <a:latin typeface="Google Sans" pitchFamily="2" charset="0"/>
                    <a:ea typeface="Google Sans" pitchFamily="2" charset="0"/>
                    <a:cs typeface="Google Sans" pitchFamily="2" charset="0"/>
                  </a:rPr>
                  <a:t>latent (hidden) variable</a:t>
                </a:r>
                <a:r>
                  <a:rPr lang="en-US" sz="1600" dirty="0">
                    <a:latin typeface="Google Sans" pitchFamily="2" charset="0"/>
                    <a:ea typeface="Google Sans" pitchFamily="2" charset="0"/>
                    <a:cs typeface="Google Sans" pitchFamily="2" charset="0"/>
                  </a:rPr>
                  <a:t>.</a:t>
                </a:r>
              </a:p>
              <a:p>
                <a:pPr marL="342900" lvl="0" indent="-342900">
                  <a:buFont typeface="Arial" panose="020B0604020202020204" pitchFamily="34" charset="0"/>
                  <a:buChar char="•"/>
                </a:pPr>
                <a:endParaRPr lang="en-US" sz="1600" dirty="0">
                  <a:latin typeface="Google Sans" pitchFamily="2" charset="0"/>
                  <a:ea typeface="Google Sans" pitchFamily="2" charset="0"/>
                  <a:cs typeface="Google Sans" pitchFamily="2" charset="0"/>
                </a:endParaRPr>
              </a:p>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60,000 images </a:t>
                </a:r>
                <a14:m>
                  <m:oMath xmlns:m="http://schemas.openxmlformats.org/officeDocument/2006/math">
                    <m:r>
                      <a:rPr lang="en-US" sz="1600" i="1" dirty="0" smtClean="0">
                        <a:latin typeface="Cambria Math" panose="02040503050406030204" pitchFamily="18" charset="0"/>
                      </a:rPr>
                      <m:t>𝑥</m:t>
                    </m:r>
                    <m:r>
                      <a:rPr lang="en-US" sz="1600" i="0" dirty="0">
                        <a:latin typeface="Cambria Math" panose="02040503050406030204" pitchFamily="18" charset="0"/>
                      </a:rPr>
                      <m:t>⁽ⁱ⁾</m:t>
                    </m:r>
                  </m:oMath>
                </a14:m>
                <a:r>
                  <a:rPr lang="en-US" sz="1600" dirty="0">
                    <a:latin typeface="Google Sans" pitchFamily="2" charset="0"/>
                    <a:ea typeface="Google Sans" pitchFamily="2" charset="0"/>
                    <a:cs typeface="Google Sans" pitchFamily="2" charset="0"/>
                  </a:rPr>
                  <a:t>, but nobody wrote down the code behind any of them.</a:t>
                </a:r>
              </a:p>
              <a:p>
                <a:pPr marL="342900" lvl="0" indent="-342900">
                  <a:buFont typeface="Arial" panose="020B0604020202020204" pitchFamily="34" charset="0"/>
                  <a:buChar char="•"/>
                </a:pPr>
                <a:endParaRPr lang="en-US" sz="1600" dirty="0">
                  <a:latin typeface="Google Sans" pitchFamily="2" charset="0"/>
                  <a:ea typeface="Google Sans" pitchFamily="2" charset="0"/>
                  <a:cs typeface="Google Sans" pitchFamily="2" charset="0"/>
                </a:endParaRPr>
              </a:p>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A model built around a hidden cause like this is a </a:t>
                </a:r>
                <a:r>
                  <a:rPr lang="en-US" sz="1600" b="1" dirty="0">
                    <a:latin typeface="Google Sans" pitchFamily="2" charset="0"/>
                    <a:ea typeface="Google Sans" pitchFamily="2" charset="0"/>
                    <a:cs typeface="Google Sans" pitchFamily="2" charset="0"/>
                  </a:rPr>
                  <a:t>latent variable model</a:t>
                </a:r>
                <a:r>
                  <a:rPr lang="en-US" sz="1600" dirty="0">
                    <a:latin typeface="Google Sans" pitchFamily="2" charset="0"/>
                    <a:ea typeface="Google Sans" pitchFamily="2" charset="0"/>
                    <a:cs typeface="Google Sans" pitchFamily="2" charset="0"/>
                  </a:rPr>
                  <a:t>.</a:t>
                </a:r>
              </a:p>
              <a:p>
                <a:pPr marL="342900" lvl="0" indent="-342900">
                  <a:buFont typeface="Arial" panose="020B0604020202020204" pitchFamily="34" charset="0"/>
                  <a:buChar char="•"/>
                </a:pPr>
                <a:endParaRPr lang="en-US" sz="1600" dirty="0">
                  <a:latin typeface="Google Sans" pitchFamily="2" charset="0"/>
                  <a:ea typeface="Google Sans" pitchFamily="2" charset="0"/>
                  <a:cs typeface="Google Sans" pitchFamily="2" charset="0"/>
                </a:endParaRPr>
              </a:p>
              <a:p>
                <a:pPr marL="342900" lvl="0" indent="-342900">
                  <a:buFont typeface="Arial" panose="020B0604020202020204" pitchFamily="34" charset="0"/>
                  <a:buChar char="•"/>
                </a:pPr>
                <a14:m>
                  <m:oMath xmlns:m="http://schemas.openxmlformats.org/officeDocument/2006/math">
                    <m:r>
                      <a:rPr lang="en-US" sz="1600" i="1" dirty="0" smtClean="0">
                        <a:latin typeface="Cambria Math" panose="02040503050406030204" pitchFamily="18" charset="0"/>
                      </a:rPr>
                      <m:t>𝑧</m:t>
                    </m:r>
                  </m:oMath>
                </a14:m>
                <a:r>
                  <a:rPr lang="en-US" sz="1600" dirty="0">
                    <a:latin typeface="Google Sans" pitchFamily="2" charset="0"/>
                    <a:ea typeface="Google Sans" pitchFamily="2" charset="0"/>
                    <a:cs typeface="Google Sans" pitchFamily="2" charset="0"/>
                  </a:rPr>
                  <a:t> is a very short note describing the image (which digit, how slanted, how thick), and the decoder is the hand that reads the note and draws.</a:t>
                </a:r>
              </a:p>
              <a:p>
                <a:pPr marL="342900" lvl="0" indent="-342900">
                  <a:buFont typeface="Arial" panose="020B0604020202020204" pitchFamily="34" charset="0"/>
                  <a:buChar char="•"/>
                </a:pPr>
                <a:endParaRPr lang="en-US" sz="1600" dirty="0">
                  <a:latin typeface="Google Sans" pitchFamily="2" charset="0"/>
                  <a:ea typeface="Google Sans" pitchFamily="2" charset="0"/>
                  <a:cs typeface="Google Sans" pitchFamily="2" charset="0"/>
                </a:endParaRPr>
              </a:p>
              <a:p>
                <a:pPr marL="342900" lvl="0" indent="-342900">
                  <a:buFont typeface="Arial" panose="020B0604020202020204" pitchFamily="34" charset="0"/>
                  <a:buChar char="•"/>
                </a:pPr>
                <a:r>
                  <a:rPr lang="en-US" sz="1600" dirty="0">
                    <a:latin typeface="Google Sans" pitchFamily="2" charset="0"/>
                    <a:ea typeface="Google Sans" pitchFamily="2" charset="0"/>
                    <a:cs typeface="Google Sans" pitchFamily="2" charset="0"/>
                  </a:rPr>
                  <a:t>In symbols, the two steps are </a:t>
                </a:r>
              </a:p>
              <a:p>
                <a:pPr marL="800100" lvl="1" indent="-342900">
                  <a:buFont typeface="Arial" panose="020B0604020202020204" pitchFamily="34" charset="0"/>
                  <a:buChar char="•"/>
                </a:pPr>
                <a14:m>
                  <m:oMath xmlns:m="http://schemas.openxmlformats.org/officeDocument/2006/math">
                    <m:r>
                      <a:rPr lang="en-US" sz="1600" i="1" dirty="0" smtClean="0">
                        <a:latin typeface="Cambria Math" panose="02040503050406030204" pitchFamily="18" charset="0"/>
                      </a:rPr>
                      <m:t>𝑧</m:t>
                    </m:r>
                    <m:r>
                      <a:rPr lang="en-US" sz="1600" i="0" dirty="0">
                        <a:latin typeface="Cambria Math" panose="02040503050406030204" pitchFamily="18" charset="0"/>
                      </a:rPr>
                      <m:t>∼</m:t>
                    </m:r>
                    <m:r>
                      <a:rPr lang="en-US" sz="1600" i="1" dirty="0">
                        <a:latin typeface="Cambria Math" panose="02040503050406030204" pitchFamily="18" charset="0"/>
                      </a:rPr>
                      <m:t>𝑁</m:t>
                    </m:r>
                    <m:d>
                      <m:dPr>
                        <m:ctrlPr>
                          <a:rPr lang="en-US" sz="1600" i="0" dirty="0">
                            <a:latin typeface="Cambria Math" panose="02040503050406030204" pitchFamily="18" charset="0"/>
                          </a:rPr>
                        </m:ctrlPr>
                      </m:dPr>
                      <m:e>
                        <m:r>
                          <a:rPr lang="en-US" sz="1600" i="0" dirty="0">
                            <a:latin typeface="Cambria Math" panose="02040503050406030204" pitchFamily="18" charset="0"/>
                          </a:rPr>
                          <m:t>0,</m:t>
                        </m:r>
                        <m:r>
                          <a:rPr lang="en-US" sz="1600" i="1" dirty="0">
                            <a:latin typeface="Cambria Math" panose="02040503050406030204" pitchFamily="18" charset="0"/>
                          </a:rPr>
                          <m:t>𝐼</m:t>
                        </m:r>
                      </m:e>
                    </m:d>
                  </m:oMath>
                </a14:m>
                <a:r>
                  <a:rPr lang="en-US" sz="1600" dirty="0">
                    <a:latin typeface="Google Sans" pitchFamily="2" charset="0"/>
                    <a:ea typeface="Google Sans" pitchFamily="2" charset="0"/>
                    <a:cs typeface="Google Sans" pitchFamily="2" charset="0"/>
                  </a:rPr>
                  <a:t> and </a:t>
                </a:r>
              </a:p>
              <a:p>
                <a:pPr marL="800100" lvl="1" indent="-342900">
                  <a:buFont typeface="Arial" panose="020B0604020202020204" pitchFamily="34" charset="0"/>
                  <a:buChar char="•"/>
                </a:pPr>
                <a14:m>
                  <m:oMath xmlns:m="http://schemas.openxmlformats.org/officeDocument/2006/math">
                    <m:r>
                      <a:rPr lang="en-US" sz="1600" i="1" dirty="0" smtClean="0">
                        <a:latin typeface="Cambria Math" panose="02040503050406030204" pitchFamily="18" charset="0"/>
                      </a:rPr>
                      <m:t>𝑥</m:t>
                    </m:r>
                    <m:r>
                      <a:rPr lang="en-US" sz="1600" i="0" dirty="0" smtClean="0">
                        <a:latin typeface="Cambria Math" panose="02040503050406030204" pitchFamily="18" charset="0"/>
                      </a:rPr>
                      <m:t>|</m:t>
                    </m:r>
                    <m:r>
                      <a:rPr lang="en-US" sz="1600" i="1" dirty="0" smtClean="0">
                        <a:latin typeface="Cambria Math" panose="02040503050406030204" pitchFamily="18" charset="0"/>
                      </a:rPr>
                      <m:t>𝑧</m:t>
                    </m:r>
                    <m:r>
                      <a:rPr lang="en-US" sz="1600" i="0" dirty="0" smtClean="0">
                        <a:latin typeface="Cambria Math" panose="02040503050406030204" pitchFamily="18" charset="0"/>
                      </a:rPr>
                      <m:t>∼</m:t>
                    </m:r>
                    <m:r>
                      <a:rPr lang="en-US" sz="1600" i="1" dirty="0" smtClean="0">
                        <a:latin typeface="Cambria Math" panose="02040503050406030204" pitchFamily="18" charset="0"/>
                      </a:rPr>
                      <m:t>𝑁</m:t>
                    </m:r>
                    <m:d>
                      <m:dPr>
                        <m:ctrlPr>
                          <a:rPr lang="en-US" sz="1600" i="1" dirty="0" smtClean="0">
                            <a:latin typeface="Cambria Math" panose="02040503050406030204" pitchFamily="18" charset="0"/>
                          </a:rPr>
                        </m:ctrlPr>
                      </m:dPr>
                      <m:e>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𝑓</m:t>
                            </m:r>
                          </m:e>
                          <m:sub>
                            <m:r>
                              <a:rPr lang="en-US" sz="1600" i="1" dirty="0" smtClean="0">
                                <a:latin typeface="Cambria Math" panose="02040503050406030204" pitchFamily="18" charset="0"/>
                              </a:rPr>
                              <m:t>𝐷</m:t>
                            </m:r>
                          </m:sub>
                        </m:sSub>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𝑧</m:t>
                            </m:r>
                            <m:r>
                              <a:rPr lang="en-US" sz="1600" i="0" dirty="0" smtClean="0">
                                <a:latin typeface="Cambria Math" panose="02040503050406030204" pitchFamily="18" charset="0"/>
                              </a:rPr>
                              <m:t>;</m:t>
                            </m:r>
                            <m:r>
                              <a:rPr lang="en-US" sz="1600" i="1" dirty="0" smtClean="0">
                                <a:latin typeface="Cambria Math" panose="02040503050406030204" pitchFamily="18" charset="0"/>
                              </a:rPr>
                              <m:t>𝜃</m:t>
                            </m:r>
                          </m:e>
                        </m:d>
                        <m:r>
                          <a:rPr lang="en-US" sz="1600" i="0" dirty="0" smtClean="0">
                            <a:latin typeface="Cambria Math" panose="02040503050406030204" pitchFamily="18" charset="0"/>
                          </a:rPr>
                          <m:t>,</m:t>
                        </m:r>
                        <m:r>
                          <a:rPr lang="en-US" sz="1600" i="1" dirty="0" smtClean="0">
                            <a:latin typeface="Cambria Math" panose="02040503050406030204" pitchFamily="18" charset="0"/>
                          </a:rPr>
                          <m:t>𝜏</m:t>
                        </m:r>
                        <m:r>
                          <a:rPr lang="en-US" sz="1600" i="0" dirty="0" smtClean="0">
                            <a:latin typeface="Cambria Math" panose="02040503050406030204" pitchFamily="18" charset="0"/>
                          </a:rPr>
                          <m:t>²</m:t>
                        </m:r>
                        <m:r>
                          <a:rPr lang="en-US" sz="1600" i="1" dirty="0" smtClean="0">
                            <a:latin typeface="Cambria Math" panose="02040503050406030204" pitchFamily="18" charset="0"/>
                          </a:rPr>
                          <m:t>𝐼</m:t>
                        </m:r>
                      </m:e>
                    </m:d>
                  </m:oMath>
                </a14:m>
                <a:r>
                  <a:rPr lang="en-US" sz="1600" dirty="0">
                    <a:latin typeface="Google Sans" pitchFamily="2" charset="0"/>
                    <a:ea typeface="Google Sans" pitchFamily="2" charset="0"/>
                    <a:cs typeface="Google Sans" pitchFamily="2" charset="0"/>
                  </a:rPr>
                  <a:t>.</a:t>
                </a:r>
              </a:p>
            </p:txBody>
          </p:sp>
        </mc:Choice>
        <mc:Fallback xmlns="">
          <p:sp>
            <p:nvSpPr>
              <p:cNvPr id="6" name="TextBox 5">
                <a:extLst>
                  <a:ext uri="{FF2B5EF4-FFF2-40B4-BE49-F238E27FC236}">
                    <a16:creationId xmlns:a16="http://schemas.microsoft.com/office/drawing/2014/main" id="{242D88EE-E1FF-1C55-7AE5-260C5A5E7720}"/>
                  </a:ext>
                </a:extLst>
              </p:cNvPr>
              <p:cNvSpPr txBox="1">
                <a:spLocks noRot="1" noChangeAspect="1" noMove="1" noResize="1" noEditPoints="1" noAdjustHandles="1" noChangeArrowheads="1" noChangeShapeType="1" noTextEdit="1"/>
              </p:cNvSpPr>
              <p:nvPr/>
            </p:nvSpPr>
            <p:spPr>
              <a:xfrm>
                <a:off x="838200" y="1843088"/>
                <a:ext cx="5356803" cy="3848746"/>
              </a:xfrm>
              <a:prstGeom prst="rect">
                <a:avLst/>
              </a:prstGeom>
              <a:blipFill>
                <a:blip r:embed="rId3"/>
                <a:stretch>
                  <a:fillRect l="-711" t="-328" r="-948"/>
                </a:stretch>
              </a:blipFill>
            </p:spPr>
            <p:txBody>
              <a:bodyPr/>
              <a:lstStyle/>
              <a:p>
                <a:r>
                  <a:rPr lang="en-US">
                    <a:noFill/>
                  </a:rPr>
                  <a:t> </a:t>
                </a:r>
              </a:p>
            </p:txBody>
          </p:sp>
        </mc:Fallback>
      </mc:AlternateContent>
    </p:spTree>
    <p:extLst>
      <p:ext uri="{BB962C8B-B14F-4D97-AF65-F5344CB8AC3E}">
        <p14:creationId xmlns:p14="http://schemas.microsoft.com/office/powerpoint/2010/main" val="3493251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BA887-70B9-B98E-6961-A445F2D43AC8}"/>
              </a:ext>
            </a:extLst>
          </p:cNvPr>
          <p:cNvSpPr>
            <a:spLocks noGrp="1"/>
          </p:cNvSpPr>
          <p:nvPr>
            <p:ph type="title"/>
          </p:nvPr>
        </p:nvSpPr>
        <p:spPr/>
        <p:txBody>
          <a:bodyPr/>
          <a:lstStyle/>
          <a:p>
            <a:r>
              <a:rPr lang="en-US" dirty="0"/>
              <a:t>… a simple guide on Gaussian</a:t>
            </a:r>
          </a:p>
        </p:txBody>
      </p:sp>
      <p:pic>
        <p:nvPicPr>
          <p:cNvPr id="4" name="Picture 3" descr="Figure 14. Left: one-dimensional Gaussians with different centres and widths. Right: a two-dimensional Gaussian with a different width along each axis, compared with samples from N(0, I)">
            <a:extLst>
              <a:ext uri="{FF2B5EF4-FFF2-40B4-BE49-F238E27FC236}">
                <a16:creationId xmlns:a16="http://schemas.microsoft.com/office/drawing/2014/main" id="{CD36620D-3B12-FE10-A883-7821AB068692}"/>
              </a:ext>
            </a:extLst>
          </p:cNvPr>
          <p:cNvPicPr>
            <a:picLocks noChangeAspect="1"/>
          </p:cNvPicPr>
          <p:nvPr/>
        </p:nvPicPr>
        <p:blipFill>
          <a:blip r:embed="rId2"/>
          <a:srcRect r="44981"/>
          <a:stretch>
            <a:fillRect/>
          </a:stretch>
        </p:blipFill>
        <p:spPr>
          <a:xfrm>
            <a:off x="753993" y="2387600"/>
            <a:ext cx="5205992" cy="4261408"/>
          </a:xfrm>
          <a:prstGeom prst="rect">
            <a:avLst/>
          </a:prstGeom>
        </p:spPr>
      </p:pic>
      <p:pic>
        <p:nvPicPr>
          <p:cNvPr id="6" name="Picture 5" descr="Figure 14. Left: one-dimensional Gaussians with different centres and widths. Right: a two-dimensional Gaussian with a different width along each axis, compared with samples from N(0, I)">
            <a:extLst>
              <a:ext uri="{FF2B5EF4-FFF2-40B4-BE49-F238E27FC236}">
                <a16:creationId xmlns:a16="http://schemas.microsoft.com/office/drawing/2014/main" id="{00601256-BD5D-4AAC-9A90-154E727C6A38}"/>
              </a:ext>
            </a:extLst>
          </p:cNvPr>
          <p:cNvPicPr>
            <a:picLocks noChangeAspect="1"/>
          </p:cNvPicPr>
          <p:nvPr/>
        </p:nvPicPr>
        <p:blipFill>
          <a:blip r:embed="rId2"/>
          <a:srcRect l="58576" t="-1128" r="-5337" b="1128"/>
          <a:stretch>
            <a:fillRect/>
          </a:stretch>
        </p:blipFill>
        <p:spPr>
          <a:xfrm>
            <a:off x="6553200" y="2483877"/>
            <a:ext cx="4541520" cy="4374123"/>
          </a:xfrm>
          <a:prstGeom prst="rect">
            <a:avLst/>
          </a:prstGeom>
        </p:spPr>
      </p:pic>
      <p:sp>
        <p:nvSpPr>
          <p:cNvPr id="8" name="TextBox 7">
            <a:extLst>
              <a:ext uri="{FF2B5EF4-FFF2-40B4-BE49-F238E27FC236}">
                <a16:creationId xmlns:a16="http://schemas.microsoft.com/office/drawing/2014/main" id="{7975B188-C822-70AA-4339-A195CA3F0676}"/>
              </a:ext>
            </a:extLst>
          </p:cNvPr>
          <p:cNvSpPr txBox="1"/>
          <p:nvPr/>
        </p:nvSpPr>
        <p:spPr>
          <a:xfrm>
            <a:off x="1122680" y="1525826"/>
            <a:ext cx="9321800" cy="861774"/>
          </a:xfrm>
          <a:prstGeom prst="rect">
            <a:avLst/>
          </a:prstGeom>
          <a:noFill/>
        </p:spPr>
        <p:txBody>
          <a:bodyPr wrap="square">
            <a:spAutoFit/>
          </a:bodyPr>
          <a:lstStyle/>
          <a:p>
            <a:pPr marL="342900" lvl="0" indent="-342900">
              <a:buFont typeface="Arial" panose="020B0604020202020204" pitchFamily="34" charset="0"/>
              <a:buChar char="•"/>
            </a:pPr>
            <a:r>
              <a:rPr lang="en-US" sz="1600" dirty="0"/>
              <a:t>A Gaussian is fixed by just two numbers: where its center is (the mean) and how wide it is (the standard deviation).</a:t>
            </a:r>
          </a:p>
          <a:p>
            <a:pPr marL="342900" lvl="0" indent="-342900">
              <a:buFont typeface="Arial" panose="020B0604020202020204" pitchFamily="34" charset="0"/>
              <a:buChar char="•"/>
            </a:pPr>
            <a:r>
              <a:rPr lang="en-US" sz="1600" dirty="0"/>
              <a:t>The grey cloud is N(0, I), the prior our codes come from.</a:t>
            </a:r>
          </a:p>
        </p:txBody>
      </p:sp>
    </p:spTree>
    <p:extLst>
      <p:ext uri="{BB962C8B-B14F-4D97-AF65-F5344CB8AC3E}">
        <p14:creationId xmlns:p14="http://schemas.microsoft.com/office/powerpoint/2010/main" val="1996016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4AF55-921F-61C6-19DF-09AB8A809484}"/>
            </a:ext>
          </a:extLst>
        </p:cNvPr>
        <p:cNvGrpSpPr/>
        <p:nvPr/>
      </p:nvGrpSpPr>
      <p:grpSpPr>
        <a:xfrm>
          <a:off x="0" y="0"/>
          <a:ext cx="0" cy="0"/>
          <a:chOff x="0" y="0"/>
          <a:chExt cx="0" cy="0"/>
        </a:xfrm>
      </p:grpSpPr>
      <p:pic>
        <p:nvPicPr>
          <p:cNvPr id="4" name="Picture 3" descr="Figure 15b. Left: 1,500 codes drawn from N(0, I) in grey, with five of them numbered in red. Right: for each of the five codes, its coordinates, the decoder's output x̂, and the image x after adding pixel noise with τ² = 0.01 and with τ² = 0.5">
            <a:extLst>
              <a:ext uri="{FF2B5EF4-FFF2-40B4-BE49-F238E27FC236}">
                <a16:creationId xmlns:a16="http://schemas.microsoft.com/office/drawing/2014/main" id="{06521A55-19BB-B405-94DF-EAAFDAF9723B}"/>
              </a:ext>
            </a:extLst>
          </p:cNvPr>
          <p:cNvPicPr>
            <a:picLocks noChangeAspect="1"/>
          </p:cNvPicPr>
          <p:nvPr/>
        </p:nvPicPr>
        <p:blipFill>
          <a:blip r:embed="rId2"/>
          <a:stretch>
            <a:fillRect/>
          </a:stretch>
        </p:blipFill>
        <p:spPr>
          <a:xfrm>
            <a:off x="3994582" y="1988278"/>
            <a:ext cx="7772400" cy="3877860"/>
          </a:xfrm>
          <a:prstGeom prst="rect">
            <a:avLst/>
          </a:prstGeom>
        </p:spPr>
      </p:pic>
      <p:pic>
        <p:nvPicPr>
          <p:cNvPr id="7" name="Picture 6">
            <a:extLst>
              <a:ext uri="{FF2B5EF4-FFF2-40B4-BE49-F238E27FC236}">
                <a16:creationId xmlns:a16="http://schemas.microsoft.com/office/drawing/2014/main" id="{7808B1E4-3978-39C6-2B22-66D3FAC368E4}"/>
              </a:ext>
            </a:extLst>
          </p:cNvPr>
          <p:cNvPicPr>
            <a:picLocks noChangeAspect="1"/>
          </p:cNvPicPr>
          <p:nvPr/>
        </p:nvPicPr>
        <p:blipFill>
          <a:blip r:embed="rId3"/>
          <a:stretch>
            <a:fillRect/>
          </a:stretch>
        </p:blipFill>
        <p:spPr>
          <a:xfrm>
            <a:off x="3897211" y="634059"/>
            <a:ext cx="7772400" cy="976917"/>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BD66AB4-A85A-295B-83E6-763EC204A989}"/>
                  </a:ext>
                </a:extLst>
              </p:cNvPr>
              <p:cNvSpPr txBox="1"/>
              <p:nvPr/>
            </p:nvSpPr>
            <p:spPr>
              <a:xfrm>
                <a:off x="522389" y="1671903"/>
                <a:ext cx="3374822" cy="3754874"/>
              </a:xfrm>
              <a:prstGeom prst="rect">
                <a:avLst/>
              </a:prstGeom>
              <a:solidFill>
                <a:schemeClr val="bg2"/>
              </a:solidFill>
            </p:spPr>
            <p:txBody>
              <a:bodyPr wrap="square">
                <a:spAutoFit/>
              </a:bodyPr>
              <a:lstStyle/>
              <a:p>
                <a:r>
                  <a:rPr lang="en-US" sz="1400" b="1" dirty="0">
                    <a:latin typeface="Google Sans" pitchFamily="2" charset="0"/>
                    <a:ea typeface="Google Sans" pitchFamily="2" charset="0"/>
                    <a:cs typeface="Google Sans" pitchFamily="2" charset="0"/>
                  </a:rPr>
                  <a:t>Step1: </a:t>
                </a:r>
              </a:p>
              <a:p>
                <a:endParaRPr lang="en-US" sz="1400" b="1" dirty="0">
                  <a:latin typeface="Google Sans" pitchFamily="2" charset="0"/>
                  <a:ea typeface="Google Sans" pitchFamily="2" charset="0"/>
                  <a:cs typeface="Google Sans" pitchFamily="2" charset="0"/>
                </a:endParaRPr>
              </a:p>
              <a:p>
                <a:r>
                  <a:rPr lang="en-US" sz="1400" dirty="0">
                    <a:latin typeface="Google Sans" pitchFamily="2" charset="0"/>
                    <a:ea typeface="Google Sans" pitchFamily="2" charset="0"/>
                    <a:cs typeface="Google Sans" pitchFamily="2" charset="0"/>
                  </a:rPr>
                  <a:t>Every grey dot is one roll of the dice, one draw from </a:t>
                </a:r>
                <a14:m>
                  <m:oMath xmlns:m="http://schemas.openxmlformats.org/officeDocument/2006/math">
                    <m:r>
                      <a:rPr lang="en-US" sz="1400" i="1" dirty="0" smtClean="0">
                        <a:latin typeface="Cambria Math" panose="02040503050406030204" pitchFamily="18" charset="0"/>
                      </a:rPr>
                      <m:t>𝑁</m:t>
                    </m:r>
                    <m:d>
                      <m:dPr>
                        <m:ctrlPr>
                          <a:rPr lang="en-US" sz="1400" i="0" dirty="0">
                            <a:latin typeface="Cambria Math" panose="02040503050406030204" pitchFamily="18" charset="0"/>
                          </a:rPr>
                        </m:ctrlPr>
                      </m:dPr>
                      <m:e>
                        <m:r>
                          <a:rPr lang="en-US" sz="1400" i="0" dirty="0">
                            <a:latin typeface="Cambria Math" panose="02040503050406030204" pitchFamily="18" charset="0"/>
                          </a:rPr>
                          <m:t>0,</m:t>
                        </m:r>
                        <m:r>
                          <a:rPr lang="en-US" sz="1400" i="1" dirty="0">
                            <a:latin typeface="Cambria Math" panose="02040503050406030204" pitchFamily="18" charset="0"/>
                          </a:rPr>
                          <m:t>𝐼</m:t>
                        </m:r>
                      </m:e>
                    </m:d>
                  </m:oMath>
                </a14:m>
                <a:br>
                  <a:rPr lang="en-US" sz="1400" b="0" i="0" dirty="0">
                    <a:solidFill>
                      <a:schemeClr val="tx1"/>
                    </a:solidFill>
                    <a:effectLst/>
                    <a:latin typeface="Google Sans" pitchFamily="2" charset="0"/>
                    <a:ea typeface="Google Sans" pitchFamily="2" charset="0"/>
                    <a:cs typeface="Google Sans" pitchFamily="2" charset="0"/>
                  </a:rPr>
                </a:br>
                <a:br>
                  <a:rPr lang="en-US" sz="1400" b="0" i="0" dirty="0">
                    <a:solidFill>
                      <a:schemeClr val="tx1"/>
                    </a:solidFill>
                    <a:effectLst/>
                    <a:latin typeface="Google Sans" pitchFamily="2" charset="0"/>
                    <a:ea typeface="Google Sans" pitchFamily="2" charset="0"/>
                    <a:cs typeface="Google Sans" pitchFamily="2" charset="0"/>
                  </a:rPr>
                </a:br>
                <a:r>
                  <a:rPr lang="en-US" sz="1400" b="0" i="0" dirty="0">
                    <a:solidFill>
                      <a:schemeClr val="tx1"/>
                    </a:solidFill>
                    <a:effectLst/>
                    <a:latin typeface="Google Sans" pitchFamily="2" charset="0"/>
                    <a:ea typeface="Google Sans" pitchFamily="2" charset="0"/>
                    <a:cs typeface="Google Sans" pitchFamily="2" charset="0"/>
                  </a:rPr>
                  <a:t>Draw a code from the prior, for example </a:t>
                </a:r>
                <a14:m>
                  <m:oMath xmlns:m="http://schemas.openxmlformats.org/officeDocument/2006/math">
                    <m:r>
                      <a:rPr lang="en-US" sz="1400" b="1" i="1" dirty="0" smtClean="0">
                        <a:latin typeface="Cambria Math" panose="02040503050406030204" pitchFamily="18" charset="0"/>
                      </a:rPr>
                      <m:t>𝑧</m:t>
                    </m:r>
                    <m:r>
                      <a:rPr lang="en-US" sz="1400" b="1" i="0" dirty="0">
                        <a:latin typeface="Cambria Math" panose="02040503050406030204" pitchFamily="18" charset="0"/>
                      </a:rPr>
                      <m:t>=</m:t>
                    </m:r>
                    <m:d>
                      <m:dPr>
                        <m:ctrlPr>
                          <a:rPr lang="en-US" sz="1400" b="1" i="0" dirty="0">
                            <a:latin typeface="Cambria Math" panose="02040503050406030204" pitchFamily="18" charset="0"/>
                          </a:rPr>
                        </m:ctrlPr>
                      </m:dPr>
                      <m:e>
                        <m:r>
                          <a:rPr lang="en-US" sz="1400" b="1" i="0" dirty="0">
                            <a:latin typeface="Cambria Math" panose="02040503050406030204" pitchFamily="18" charset="0"/>
                          </a:rPr>
                          <m:t>0.03,1.36</m:t>
                        </m:r>
                      </m:e>
                    </m:d>
                  </m:oMath>
                </a14:m>
                <a:br>
                  <a:rPr lang="en-US" sz="1400" b="0" i="0" dirty="0">
                    <a:solidFill>
                      <a:schemeClr val="tx1"/>
                    </a:solidFill>
                    <a:effectLst/>
                    <a:latin typeface="Google Sans" pitchFamily="2" charset="0"/>
                    <a:ea typeface="Google Sans" pitchFamily="2" charset="0"/>
                    <a:cs typeface="Google Sans" pitchFamily="2" charset="0"/>
                  </a:rPr>
                </a:br>
                <a:br>
                  <a:rPr lang="en-US" sz="1400" b="0" i="0" dirty="0">
                    <a:solidFill>
                      <a:schemeClr val="tx1"/>
                    </a:solidFill>
                    <a:effectLst/>
                    <a:latin typeface="Google Sans" pitchFamily="2" charset="0"/>
                    <a:ea typeface="Google Sans" pitchFamily="2" charset="0"/>
                    <a:cs typeface="Google Sans" pitchFamily="2" charset="0"/>
                  </a:rPr>
                </a:br>
                <a:r>
                  <a:rPr lang="en-US" sz="1400" b="1" i="0" dirty="0">
                    <a:solidFill>
                      <a:schemeClr val="tx1"/>
                    </a:solidFill>
                    <a:effectLst/>
                    <a:latin typeface="Google Sans" pitchFamily="2" charset="0"/>
                    <a:ea typeface="Google Sans" pitchFamily="2" charset="0"/>
                    <a:cs typeface="Google Sans" pitchFamily="2" charset="0"/>
                  </a:rPr>
                  <a:t>Why start from a normal distribution?</a:t>
                </a:r>
              </a:p>
              <a:p>
                <a:br>
                  <a:rPr lang="en-US" sz="1400" dirty="0">
                    <a:latin typeface="Google Sans" pitchFamily="2" charset="0"/>
                    <a:ea typeface="Google Sans" pitchFamily="2" charset="0"/>
                    <a:cs typeface="Google Sans" pitchFamily="2" charset="0"/>
                  </a:rPr>
                </a:br>
                <a:r>
                  <a:rPr lang="en-US" sz="1400" dirty="0">
                    <a:latin typeface="Google Sans" pitchFamily="2" charset="0"/>
                    <a:ea typeface="Google Sans" pitchFamily="2" charset="0"/>
                    <a:cs typeface="Google Sans" pitchFamily="2" charset="0"/>
                  </a:rPr>
                  <a:t>Any simple distribution would do, as long as it is easy to sample from</a:t>
                </a:r>
              </a:p>
              <a:p>
                <a:r>
                  <a:rPr lang="en-US" sz="1400" dirty="0">
                    <a:latin typeface="Google Sans" pitchFamily="2" charset="0"/>
                    <a:ea typeface="Google Sans" pitchFamily="2" charset="0"/>
                    <a:cs typeface="Google Sans" pitchFamily="2" charset="0"/>
                  </a:rPr>
                  <a:t>We pick N(0, I) because it has nothing to learn, it looks the same in every direction, and its KL divergence to another Gaussian has a closed form,</a:t>
                </a:r>
              </a:p>
              <a:p>
                <a:endParaRPr lang="en-US" sz="1400" b="0" i="0" dirty="0">
                  <a:solidFill>
                    <a:schemeClr val="tx1"/>
                  </a:solidFill>
                  <a:effectLst/>
                  <a:latin typeface="Google Sans" pitchFamily="2" charset="0"/>
                  <a:ea typeface="Google Sans" pitchFamily="2" charset="0"/>
                  <a:cs typeface="Google Sans" pitchFamily="2" charset="0"/>
                </a:endParaRPr>
              </a:p>
            </p:txBody>
          </p:sp>
        </mc:Choice>
        <mc:Fallback xmlns="">
          <p:sp>
            <p:nvSpPr>
              <p:cNvPr id="9" name="TextBox 8">
                <a:extLst>
                  <a:ext uri="{FF2B5EF4-FFF2-40B4-BE49-F238E27FC236}">
                    <a16:creationId xmlns:a16="http://schemas.microsoft.com/office/drawing/2014/main" id="{1BD66AB4-A85A-295B-83E6-763EC204A989}"/>
                  </a:ext>
                </a:extLst>
              </p:cNvPr>
              <p:cNvSpPr txBox="1">
                <a:spLocks noRot="1" noChangeAspect="1" noMove="1" noResize="1" noEditPoints="1" noAdjustHandles="1" noChangeArrowheads="1" noChangeShapeType="1" noTextEdit="1"/>
              </p:cNvSpPr>
              <p:nvPr/>
            </p:nvSpPr>
            <p:spPr>
              <a:xfrm>
                <a:off x="522389" y="1671903"/>
                <a:ext cx="3374822" cy="3754874"/>
              </a:xfrm>
              <a:prstGeom prst="rect">
                <a:avLst/>
              </a:prstGeom>
              <a:blipFill>
                <a:blip r:embed="rId4"/>
                <a:stretch>
                  <a:fillRect l="-752" t="-337" r="-1880" b="-1010"/>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6E3EB6A3-DEE9-4CB9-F543-ECFE3344FEA0}"/>
              </a:ext>
            </a:extLst>
          </p:cNvPr>
          <p:cNvSpPr txBox="1"/>
          <p:nvPr/>
        </p:nvSpPr>
        <p:spPr>
          <a:xfrm>
            <a:off x="522389" y="694986"/>
            <a:ext cx="6096000" cy="369332"/>
          </a:xfrm>
          <a:prstGeom prst="rect">
            <a:avLst/>
          </a:prstGeom>
          <a:noFill/>
        </p:spPr>
        <p:txBody>
          <a:bodyPr wrap="square">
            <a:spAutoFit/>
          </a:bodyPr>
          <a:lstStyle/>
          <a:p>
            <a:r>
              <a:rPr lang="en-US" b="1" dirty="0">
                <a:latin typeface="Aptos Slab" panose="020B0004020202020204" pitchFamily="34" charset="0"/>
              </a:rPr>
              <a:t>Ancestral Sampling</a:t>
            </a:r>
          </a:p>
        </p:txBody>
      </p:sp>
    </p:spTree>
    <p:extLst>
      <p:ext uri="{BB962C8B-B14F-4D97-AF65-F5344CB8AC3E}">
        <p14:creationId xmlns:p14="http://schemas.microsoft.com/office/powerpoint/2010/main" val="3340332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917BA-DECD-0D3E-FC8C-FC3C4246CFA8}"/>
            </a:ext>
          </a:extLst>
        </p:cNvPr>
        <p:cNvGrpSpPr/>
        <p:nvPr/>
      </p:nvGrpSpPr>
      <p:grpSpPr>
        <a:xfrm>
          <a:off x="0" y="0"/>
          <a:ext cx="0" cy="0"/>
          <a:chOff x="0" y="0"/>
          <a:chExt cx="0" cy="0"/>
        </a:xfrm>
      </p:grpSpPr>
      <p:pic>
        <p:nvPicPr>
          <p:cNvPr id="4" name="Picture 3" descr="Figure 15b. Left: 1,500 codes drawn from N(0, I) in grey, with five of them numbered in red. Right: for each of the five codes, its coordinates, the decoder's output x̂, and the image x after adding pixel noise with τ² = 0.01 and with τ² = 0.5">
            <a:extLst>
              <a:ext uri="{FF2B5EF4-FFF2-40B4-BE49-F238E27FC236}">
                <a16:creationId xmlns:a16="http://schemas.microsoft.com/office/drawing/2014/main" id="{AECDC4CD-8A56-E535-AA22-AB02D1F14B8F}"/>
              </a:ext>
            </a:extLst>
          </p:cNvPr>
          <p:cNvPicPr>
            <a:picLocks noChangeAspect="1"/>
          </p:cNvPicPr>
          <p:nvPr/>
        </p:nvPicPr>
        <p:blipFill>
          <a:blip r:embed="rId2"/>
          <a:stretch>
            <a:fillRect/>
          </a:stretch>
        </p:blipFill>
        <p:spPr>
          <a:xfrm>
            <a:off x="3994582" y="1988278"/>
            <a:ext cx="7772400" cy="3877860"/>
          </a:xfrm>
          <a:prstGeom prst="rect">
            <a:avLst/>
          </a:prstGeom>
        </p:spPr>
      </p:pic>
      <p:pic>
        <p:nvPicPr>
          <p:cNvPr id="7" name="Picture 6">
            <a:extLst>
              <a:ext uri="{FF2B5EF4-FFF2-40B4-BE49-F238E27FC236}">
                <a16:creationId xmlns:a16="http://schemas.microsoft.com/office/drawing/2014/main" id="{4807B677-8BDB-0C59-BCB0-69EC35A429F7}"/>
              </a:ext>
            </a:extLst>
          </p:cNvPr>
          <p:cNvPicPr>
            <a:picLocks noChangeAspect="1"/>
          </p:cNvPicPr>
          <p:nvPr/>
        </p:nvPicPr>
        <p:blipFill>
          <a:blip r:embed="rId3"/>
          <a:stretch>
            <a:fillRect/>
          </a:stretch>
        </p:blipFill>
        <p:spPr>
          <a:xfrm>
            <a:off x="3897211" y="634059"/>
            <a:ext cx="7772400" cy="976917"/>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9FF32F4-EC02-B2D6-6D73-F06B908D70A0}"/>
                  </a:ext>
                </a:extLst>
              </p:cNvPr>
              <p:cNvSpPr txBox="1"/>
              <p:nvPr/>
            </p:nvSpPr>
            <p:spPr>
              <a:xfrm>
                <a:off x="522389" y="1671903"/>
                <a:ext cx="3374822" cy="4832092"/>
              </a:xfrm>
              <a:prstGeom prst="rect">
                <a:avLst/>
              </a:prstGeom>
              <a:solidFill>
                <a:schemeClr val="bg2"/>
              </a:solidFill>
            </p:spPr>
            <p:txBody>
              <a:bodyPr wrap="square">
                <a:spAutoFit/>
              </a:bodyPr>
              <a:lstStyle/>
              <a:p>
                <a:pPr marL="0" marR="0" indent="0" algn="l">
                  <a:buNone/>
                </a:pPr>
                <a:r>
                  <a:rPr lang="en-US" sz="1400" b="1" dirty="0">
                    <a:latin typeface="Google Sans" pitchFamily="2" charset="0"/>
                    <a:ea typeface="Google Sans" pitchFamily="2" charset="0"/>
                    <a:cs typeface="Google Sans" pitchFamily="2" charset="0"/>
                  </a:rPr>
                  <a:t>Step2:</a:t>
                </a:r>
              </a:p>
              <a:p>
                <a:pPr marL="0" marR="0" indent="0" algn="l">
                  <a:buNone/>
                </a:pPr>
                <a:endParaRPr lang="en-US" sz="1400" b="1" dirty="0">
                  <a:latin typeface="Google Sans" pitchFamily="2" charset="0"/>
                  <a:ea typeface="Google Sans" pitchFamily="2" charset="0"/>
                  <a:cs typeface="Google Sans" pitchFamily="2" charset="0"/>
                </a:endParaRPr>
              </a:p>
              <a:p>
                <a:r>
                  <a:rPr lang="en-US" sz="1400" b="0" i="0" dirty="0">
                    <a:solidFill>
                      <a:schemeClr val="tx1"/>
                    </a:solidFill>
                    <a:effectLst/>
                    <a:latin typeface="Google Sans" pitchFamily="2" charset="0"/>
                    <a:ea typeface="Google Sans" pitchFamily="2" charset="0"/>
                    <a:cs typeface="Google Sans" pitchFamily="2" charset="0"/>
                  </a:rPr>
                  <a:t>Hand it to the Decoder </a:t>
                </a:r>
                <a:r>
                  <a:rPr lang="en-US" sz="1400" dirty="0">
                    <a:latin typeface="Google Sans" pitchFamily="2" charset="0"/>
                    <a:ea typeface="Google Sans" pitchFamily="2" charset="0"/>
                    <a:cs typeface="Google Sans" pitchFamily="2" charset="0"/>
                  </a:rPr>
                  <a:t>and output comes a 1</a:t>
                </a:r>
              </a:p>
              <a:p>
                <a:pPr marL="0" marR="0" indent="0" algn="l">
                  <a:buNone/>
                </a:pPr>
                <a:endParaRPr lang="en-US" sz="1400" b="0" i="0" dirty="0">
                  <a:solidFill>
                    <a:schemeClr val="tx1"/>
                  </a:solidFill>
                  <a:effectLst/>
                  <a:latin typeface="Google Sans" pitchFamily="2" charset="0"/>
                  <a:ea typeface="Google Sans" pitchFamily="2" charset="0"/>
                  <a:cs typeface="Google Sans" pitchFamily="2" charset="0"/>
                </a:endParaRPr>
              </a:p>
              <a:p>
                <a:pPr marL="0" marR="0" indent="0" algn="l">
                  <a:buNone/>
                </a:pPr>
                <a:r>
                  <a:rPr lang="en-US" sz="1400" b="0" i="0" dirty="0">
                    <a:solidFill>
                      <a:schemeClr val="tx1"/>
                    </a:solidFill>
                    <a:effectLst/>
                    <a:latin typeface="Google Sans" pitchFamily="2" charset="0"/>
                    <a:ea typeface="Google Sans" pitchFamily="2" charset="0"/>
                    <a:cs typeface="Google Sans" pitchFamily="2" charset="0"/>
                  </a:rPr>
                  <a:t>Decoder’s output: </a:t>
                </a:r>
                <a14:m>
                  <m:oMath xmlns:m="http://schemas.openxmlformats.org/officeDocument/2006/math">
                    <m:r>
                      <a:rPr lang="en-US" sz="1400" b="0" i="0" dirty="0" smtClean="0">
                        <a:solidFill>
                          <a:schemeClr val="tx1"/>
                        </a:solidFill>
                        <a:effectLst/>
                        <a:latin typeface="Cambria Math" panose="02040503050406030204" pitchFamily="18" charset="0"/>
                      </a:rPr>
                      <m:t>𝑥</m:t>
                    </m:r>
                    <m:r>
                      <a:rPr lang="en-US" sz="1400" b="0" i="0" dirty="0" smtClean="0">
                        <a:solidFill>
                          <a:schemeClr val="tx1"/>
                        </a:solidFill>
                        <a:effectLst/>
                        <a:latin typeface="Cambria Math" panose="02040503050406030204" pitchFamily="18" charset="0"/>
                      </a:rPr>
                      <m:t>̂=</m:t>
                    </m:r>
                    <m:sSub>
                      <m:sSubPr>
                        <m:ctrlPr>
                          <a:rPr lang="en-US" sz="1400" b="0" i="0" dirty="0">
                            <a:solidFill>
                              <a:schemeClr val="tx1"/>
                            </a:solidFill>
                            <a:effectLst/>
                            <a:latin typeface="Cambria Math" panose="02040503050406030204" pitchFamily="18" charset="0"/>
                          </a:rPr>
                        </m:ctrlPr>
                      </m:sSubPr>
                      <m:e>
                        <m:r>
                          <a:rPr lang="en-US" sz="1400" b="0" i="0" dirty="0">
                            <a:solidFill>
                              <a:schemeClr val="tx1"/>
                            </a:solidFill>
                            <a:effectLst/>
                            <a:latin typeface="Cambria Math" panose="02040503050406030204" pitchFamily="18" charset="0"/>
                          </a:rPr>
                          <m:t>𝑓</m:t>
                        </m:r>
                      </m:e>
                      <m:sub>
                        <m:r>
                          <a:rPr lang="en-US" sz="1400" b="0" i="0" dirty="0">
                            <a:solidFill>
                              <a:schemeClr val="tx1"/>
                            </a:solidFill>
                            <a:effectLst/>
                            <a:latin typeface="Cambria Math" panose="02040503050406030204" pitchFamily="18" charset="0"/>
                          </a:rPr>
                          <m:t>𝐷</m:t>
                        </m:r>
                      </m:sub>
                    </m:sSub>
                    <m:d>
                      <m:dPr>
                        <m:ctrlPr>
                          <a:rPr lang="en-US" sz="1400" b="0" i="0" dirty="0">
                            <a:solidFill>
                              <a:schemeClr val="tx1"/>
                            </a:solidFill>
                            <a:effectLst/>
                            <a:latin typeface="Cambria Math" panose="02040503050406030204" pitchFamily="18" charset="0"/>
                          </a:rPr>
                        </m:ctrlPr>
                      </m:dPr>
                      <m:e>
                        <m:r>
                          <a:rPr lang="en-US" sz="1400" b="0" i="0" dirty="0">
                            <a:solidFill>
                              <a:schemeClr val="tx1"/>
                            </a:solidFill>
                            <a:effectLst/>
                            <a:latin typeface="Cambria Math" panose="02040503050406030204" pitchFamily="18" charset="0"/>
                          </a:rPr>
                          <m:t>𝑧</m:t>
                        </m:r>
                        <m:r>
                          <a:rPr lang="en-US" sz="1400" b="0" i="0" dirty="0">
                            <a:solidFill>
                              <a:schemeClr val="tx1"/>
                            </a:solidFill>
                            <a:effectLst/>
                            <a:latin typeface="Cambria Math" panose="02040503050406030204" pitchFamily="18" charset="0"/>
                          </a:rPr>
                          <m:t>;</m:t>
                        </m:r>
                        <m:r>
                          <a:rPr lang="en-US" sz="1400" b="0" i="0" dirty="0">
                            <a:solidFill>
                              <a:schemeClr val="tx1"/>
                            </a:solidFill>
                            <a:effectLst/>
                            <a:latin typeface="Cambria Math" panose="02040503050406030204" pitchFamily="18" charset="0"/>
                          </a:rPr>
                          <m:t>𝜃</m:t>
                        </m:r>
                      </m:e>
                    </m:d>
                  </m:oMath>
                </a14:m>
                <a:r>
                  <a:rPr lang="en-US" sz="1400" b="0" i="0" dirty="0">
                    <a:solidFill>
                      <a:schemeClr val="tx1"/>
                    </a:solidFill>
                    <a:effectLst/>
                    <a:latin typeface="Google Sans" pitchFamily="2" charset="0"/>
                    <a:ea typeface="Google Sans" pitchFamily="2" charset="0"/>
                    <a:cs typeface="Google Sans" pitchFamily="2" charset="0"/>
                  </a:rPr>
                  <a:t> is 784 numbers in </a:t>
                </a:r>
                <a14:m>
                  <m:oMath xmlns:m="http://schemas.openxmlformats.org/officeDocument/2006/math">
                    <m:d>
                      <m:dPr>
                        <m:begChr m:val="["/>
                        <m:endChr m:val="]"/>
                        <m:ctrlPr>
                          <a:rPr lang="en-US" sz="1400" b="0" i="0" dirty="0">
                            <a:solidFill>
                              <a:schemeClr val="tx1"/>
                            </a:solidFill>
                            <a:effectLst/>
                            <a:latin typeface="Cambria Math" panose="02040503050406030204" pitchFamily="18" charset="0"/>
                          </a:rPr>
                        </m:ctrlPr>
                      </m:dPr>
                      <m:e>
                        <m:r>
                          <a:rPr lang="en-US" sz="1400" b="0" i="0" dirty="0">
                            <a:solidFill>
                              <a:schemeClr val="tx1"/>
                            </a:solidFill>
                            <a:effectLst/>
                            <a:latin typeface="Cambria Math" panose="02040503050406030204" pitchFamily="18" charset="0"/>
                          </a:rPr>
                          <m:t>0,1</m:t>
                        </m:r>
                      </m:e>
                    </m:d>
                    <m:r>
                      <a:rPr lang="en-US" sz="1400" b="0" i="0" dirty="0">
                        <a:solidFill>
                          <a:schemeClr val="tx1"/>
                        </a:solidFill>
                        <a:effectLst/>
                        <a:latin typeface="Cambria Math" panose="02040503050406030204" pitchFamily="18" charset="0"/>
                      </a:rPr>
                      <m:t>,</m:t>
                    </m:r>
                  </m:oMath>
                </a14:m>
                <a:r>
                  <a:rPr lang="en-US" sz="1400" b="0" i="0" dirty="0">
                    <a:solidFill>
                      <a:schemeClr val="tx1"/>
                    </a:solidFill>
                    <a:effectLst/>
                    <a:latin typeface="Google Sans" pitchFamily="2" charset="0"/>
                    <a:ea typeface="Google Sans" pitchFamily="2" charset="0"/>
                    <a:cs typeface="Google Sans" pitchFamily="2" charset="0"/>
                  </a:rPr>
                  <a:t>one per pixel</a:t>
                </a:r>
              </a:p>
              <a:p>
                <a:pPr marL="0" marR="0" indent="0" algn="l">
                  <a:buNone/>
                </a:pPr>
                <a:r>
                  <a:rPr lang="en-US" sz="1400" b="0" i="0" dirty="0">
                    <a:solidFill>
                      <a:schemeClr val="tx1"/>
                    </a:solidFill>
                    <a:effectLst/>
                    <a:latin typeface="Google Sans" pitchFamily="2" charset="0"/>
                    <a:ea typeface="Google Sans" pitchFamily="2" charset="0"/>
                    <a:cs typeface="Google Sans" pitchFamily="2" charset="0"/>
                  </a:rPr>
                  <a:t>The sigmoid keeps them in range. Reshaped, that is a 28 × 28 grey image</a:t>
                </a:r>
              </a:p>
              <a:p>
                <a:pPr marL="0" marR="0" indent="0" algn="l">
                  <a:buNone/>
                </a:pPr>
                <a:endParaRPr lang="en-US" sz="1400" b="0" i="0" dirty="0">
                  <a:solidFill>
                    <a:schemeClr val="tx1"/>
                  </a:solidFill>
                  <a:effectLst/>
                  <a:latin typeface="Google Sans" pitchFamily="2" charset="0"/>
                  <a:ea typeface="Google Sans" pitchFamily="2" charset="0"/>
                  <a:cs typeface="Google Sans" pitchFamily="2" charset="0"/>
                </a:endParaRPr>
              </a:p>
              <a:p>
                <a:pPr marL="0" marR="0" indent="0" algn="l">
                  <a:buNone/>
                </a:pPr>
                <a:r>
                  <a:rPr lang="en-US" sz="1400" b="0" i="0" dirty="0">
                    <a:solidFill>
                      <a:schemeClr val="tx1"/>
                    </a:solidFill>
                    <a:effectLst/>
                    <a:latin typeface="Google Sans" pitchFamily="2" charset="0"/>
                    <a:ea typeface="Google Sans" pitchFamily="2" charset="0"/>
                    <a:cs typeface="Google Sans" pitchFamily="2" charset="0"/>
                  </a:rPr>
                  <a:t>The noise is not there to make better pictures; </a:t>
                </a:r>
                <a:r>
                  <a:rPr lang="en-US" sz="1400" b="1" i="0" dirty="0">
                    <a:solidFill>
                      <a:schemeClr val="tx1"/>
                    </a:solidFill>
                    <a:effectLst/>
                    <a:latin typeface="Google Sans" pitchFamily="2" charset="0"/>
                    <a:ea typeface="Google Sans" pitchFamily="2" charset="0"/>
                    <a:cs typeface="Google Sans" pitchFamily="2" charset="0"/>
                  </a:rPr>
                  <a:t>in practice we show </a:t>
                </a:r>
                <a14:m>
                  <m:oMath xmlns:m="http://schemas.openxmlformats.org/officeDocument/2006/math">
                    <m:r>
                      <a:rPr lang="en-US" sz="1400" b="1" i="0" dirty="0" smtClean="0">
                        <a:solidFill>
                          <a:schemeClr val="tx1"/>
                        </a:solidFill>
                        <a:effectLst/>
                        <a:latin typeface="Cambria Math" panose="02040503050406030204" pitchFamily="18" charset="0"/>
                      </a:rPr>
                      <m:t>𝐱</m:t>
                    </m:r>
                    <m:r>
                      <a:rPr lang="en-US" sz="1400" b="1" i="0" dirty="0" smtClean="0">
                        <a:solidFill>
                          <a:schemeClr val="tx1"/>
                        </a:solidFill>
                        <a:effectLst/>
                        <a:latin typeface="Cambria Math" panose="02040503050406030204" pitchFamily="18" charset="0"/>
                      </a:rPr>
                      <m:t>̂</m:t>
                    </m:r>
                  </m:oMath>
                </a14:m>
                <a:r>
                  <a:rPr lang="en-US" sz="1400" b="1" i="0" dirty="0">
                    <a:solidFill>
                      <a:schemeClr val="tx1"/>
                    </a:solidFill>
                    <a:effectLst/>
                    <a:latin typeface="Google Sans" pitchFamily="2" charset="0"/>
                    <a:ea typeface="Google Sans" pitchFamily="2" charset="0"/>
                    <a:cs typeface="Google Sans" pitchFamily="2" charset="0"/>
                  </a:rPr>
                  <a:t>, never the noisy </a:t>
                </a:r>
                <a14:m>
                  <m:oMath xmlns:m="http://schemas.openxmlformats.org/officeDocument/2006/math">
                    <m:r>
                      <a:rPr lang="en-US" sz="1400" b="1" i="0" dirty="0" smtClean="0">
                        <a:solidFill>
                          <a:schemeClr val="tx1"/>
                        </a:solidFill>
                        <a:effectLst/>
                        <a:latin typeface="Cambria Math" panose="02040503050406030204" pitchFamily="18" charset="0"/>
                      </a:rPr>
                      <m:t>𝐱</m:t>
                    </m:r>
                  </m:oMath>
                </a14:m>
                <a:r>
                  <a:rPr lang="en-US" sz="1400" b="0" i="0" dirty="0">
                    <a:solidFill>
                      <a:schemeClr val="tx1"/>
                    </a:solidFill>
                    <a:effectLst/>
                    <a:latin typeface="Google Sans" pitchFamily="2" charset="0"/>
                    <a:ea typeface="Google Sans" pitchFamily="2" charset="0"/>
                    <a:cs typeface="Google Sans" pitchFamily="2" charset="0"/>
                  </a:rPr>
                  <a:t>. It is there so the model gives a probability to real images. Without noise the decoder could only produce exact </a:t>
                </a:r>
                <a14:m>
                  <m:oMath xmlns:m="http://schemas.openxmlformats.org/officeDocument/2006/math">
                    <m:r>
                      <a:rPr lang="en-US" sz="1400" b="0" i="0" dirty="0" smtClean="0">
                        <a:solidFill>
                          <a:schemeClr val="tx1"/>
                        </a:solidFill>
                        <a:effectLst/>
                        <a:latin typeface="Cambria Math" panose="02040503050406030204" pitchFamily="18" charset="0"/>
                      </a:rPr>
                      <m:t>𝑥</m:t>
                    </m:r>
                    <m:r>
                      <a:rPr lang="en-US" sz="1400" b="0" i="0" dirty="0" smtClean="0">
                        <a:solidFill>
                          <a:schemeClr val="tx1"/>
                        </a:solidFill>
                        <a:effectLst/>
                        <a:latin typeface="Cambria Math" panose="02040503050406030204" pitchFamily="18" charset="0"/>
                      </a:rPr>
                      <m:t>̂</m:t>
                    </m:r>
                  </m:oMath>
                </a14:m>
                <a:r>
                  <a:rPr lang="en-US" sz="1400" b="0" i="0" dirty="0">
                    <a:solidFill>
                      <a:schemeClr val="tx1"/>
                    </a:solidFill>
                    <a:effectLst/>
                    <a:latin typeface="Google Sans" pitchFamily="2" charset="0"/>
                    <a:ea typeface="Google Sans" pitchFamily="2" charset="0"/>
                    <a:cs typeface="Google Sans" pitchFamily="2" charset="0"/>
                  </a:rPr>
                  <a:t> images, and every real MNIST digit would get probability 0, leaving nothing to train on. With noise </a:t>
                </a:r>
                <a14:m>
                  <m:oMath xmlns:m="http://schemas.openxmlformats.org/officeDocument/2006/math">
                    <m:r>
                      <a:rPr lang="en-US" sz="1400" b="0" i="0" dirty="0" smtClean="0">
                        <a:solidFill>
                          <a:schemeClr val="tx1"/>
                        </a:solidFill>
                        <a:effectLst/>
                        <a:latin typeface="Cambria Math" panose="02040503050406030204" pitchFamily="18" charset="0"/>
                      </a:rPr>
                      <m:t>𝑁</m:t>
                    </m:r>
                    <m:d>
                      <m:dPr>
                        <m:ctrlPr>
                          <a:rPr lang="en-US" sz="1400" b="0" i="0" dirty="0">
                            <a:solidFill>
                              <a:schemeClr val="tx1"/>
                            </a:solidFill>
                            <a:effectLst/>
                            <a:latin typeface="Cambria Math" panose="02040503050406030204" pitchFamily="18" charset="0"/>
                          </a:rPr>
                        </m:ctrlPr>
                      </m:dPr>
                      <m:e>
                        <m:r>
                          <a:rPr lang="en-US" sz="1400" b="0" i="0" dirty="0">
                            <a:solidFill>
                              <a:schemeClr val="tx1"/>
                            </a:solidFill>
                            <a:effectLst/>
                            <a:latin typeface="Cambria Math" panose="02040503050406030204" pitchFamily="18" charset="0"/>
                          </a:rPr>
                          <m:t>0,</m:t>
                        </m:r>
                        <m:r>
                          <a:rPr lang="en-US" sz="1400" b="0" i="0" dirty="0">
                            <a:solidFill>
                              <a:schemeClr val="tx1"/>
                            </a:solidFill>
                            <a:effectLst/>
                            <a:latin typeface="Cambria Math" panose="02040503050406030204" pitchFamily="18" charset="0"/>
                          </a:rPr>
                          <m:t>𝜏</m:t>
                        </m:r>
                        <m:r>
                          <a:rPr lang="en-US" sz="1400" b="0" i="0" dirty="0">
                            <a:solidFill>
                              <a:schemeClr val="tx1"/>
                            </a:solidFill>
                            <a:effectLst/>
                            <a:latin typeface="Cambria Math" panose="02040503050406030204" pitchFamily="18" charset="0"/>
                          </a:rPr>
                          <m:t>²</m:t>
                        </m:r>
                      </m:e>
                    </m:d>
                  </m:oMath>
                </a14:m>
                <a:r>
                  <a:rPr lang="en-US" sz="1400" b="0" i="0" dirty="0">
                    <a:solidFill>
                      <a:schemeClr val="tx1"/>
                    </a:solidFill>
                    <a:effectLst/>
                    <a:latin typeface="Google Sans" pitchFamily="2" charset="0"/>
                    <a:ea typeface="Google Sans" pitchFamily="2" charset="0"/>
                    <a:cs typeface="Google Sans" pitchFamily="2" charset="0"/>
                  </a:rPr>
                  <a:t> per pixel, an image close to x</a:t>
                </a:r>
                <a14:m>
                  <m:oMath xmlns:m="http://schemas.openxmlformats.org/officeDocument/2006/math">
                    <m:r>
                      <a:rPr lang="en-US" sz="1400" b="0" i="0" dirty="0" smtClean="0">
                        <a:solidFill>
                          <a:schemeClr val="tx1"/>
                        </a:solidFill>
                        <a:effectLst/>
                        <a:latin typeface="Cambria Math" panose="02040503050406030204" pitchFamily="18" charset="0"/>
                      </a:rPr>
                      <m:t>̂</m:t>
                    </m:r>
                  </m:oMath>
                </a14:m>
                <a:r>
                  <a:rPr lang="en-US" sz="1400" b="0" i="0" dirty="0">
                    <a:solidFill>
                      <a:schemeClr val="tx1"/>
                    </a:solidFill>
                    <a:effectLst/>
                    <a:latin typeface="Google Sans" pitchFamily="2" charset="0"/>
                    <a:ea typeface="Google Sans" pitchFamily="2" charset="0"/>
                    <a:cs typeface="Google Sans" pitchFamily="2" charset="0"/>
                  </a:rPr>
                  <a:t> is likely and one far away is unlikely. </a:t>
                </a:r>
              </a:p>
              <a:p>
                <a:pPr marL="0" marR="0" indent="0" algn="l">
                  <a:buNone/>
                </a:pPr>
                <a:r>
                  <a:rPr lang="en-US" sz="1400" b="0" i="0" dirty="0">
                    <a:solidFill>
                      <a:schemeClr val="tx1"/>
                    </a:solidFill>
                    <a:effectLst/>
                    <a:latin typeface="Google Sans" pitchFamily="2" charset="0"/>
                    <a:ea typeface="Google Sans" pitchFamily="2" charset="0"/>
                    <a:cs typeface="Google Sans" pitchFamily="2" charset="0"/>
                  </a:rPr>
                  <a:t>−log of that probability is </a:t>
                </a:r>
                <a14:m>
                  <m:oMath xmlns:m="http://schemas.openxmlformats.org/officeDocument/2006/math">
                    <m:r>
                      <a:rPr lang="en-US" sz="1400" b="0" i="0" dirty="0" smtClean="0">
                        <a:solidFill>
                          <a:schemeClr val="tx1"/>
                        </a:solidFill>
                        <a:effectLst/>
                        <a:latin typeface="Cambria Math" panose="02040503050406030204" pitchFamily="18" charset="0"/>
                      </a:rPr>
                      <m:t>‖</m:t>
                    </m:r>
                    <m:r>
                      <a:rPr lang="en-US" sz="1400" b="0" i="0" dirty="0" smtClean="0">
                        <a:solidFill>
                          <a:schemeClr val="tx1"/>
                        </a:solidFill>
                        <a:effectLst/>
                        <a:latin typeface="Cambria Math" panose="02040503050406030204" pitchFamily="18" charset="0"/>
                      </a:rPr>
                      <m:t>𝑥</m:t>
                    </m:r>
                    <m:r>
                      <a:rPr lang="en-US" sz="1400" b="0" i="0" dirty="0" smtClean="0">
                        <a:solidFill>
                          <a:schemeClr val="tx1"/>
                        </a:solidFill>
                        <a:effectLst/>
                        <a:latin typeface="Cambria Math" panose="02040503050406030204" pitchFamily="18" charset="0"/>
                      </a:rPr>
                      <m:t>−</m:t>
                    </m:r>
                    <m:r>
                      <a:rPr lang="en-US" sz="1400" b="0" i="0" dirty="0" smtClean="0">
                        <a:solidFill>
                          <a:schemeClr val="tx1"/>
                        </a:solidFill>
                        <a:effectLst/>
                        <a:latin typeface="Cambria Math" panose="02040503050406030204" pitchFamily="18" charset="0"/>
                      </a:rPr>
                      <m:t>𝑥</m:t>
                    </m:r>
                    <m:r>
                      <a:rPr lang="en-US" sz="1400" b="0" i="0" dirty="0" smtClean="0">
                        <a:solidFill>
                          <a:schemeClr val="tx1"/>
                        </a:solidFill>
                        <a:effectLst/>
                        <a:latin typeface="Cambria Math" panose="02040503050406030204" pitchFamily="18" charset="0"/>
                      </a:rPr>
                      <m:t>̂‖²/2</m:t>
                    </m:r>
                    <m:r>
                      <a:rPr lang="en-US" sz="1400" b="0" i="0" dirty="0" smtClean="0">
                        <a:solidFill>
                          <a:schemeClr val="tx1"/>
                        </a:solidFill>
                        <a:effectLst/>
                        <a:latin typeface="Cambria Math" panose="02040503050406030204" pitchFamily="18" charset="0"/>
                      </a:rPr>
                      <m:t>𝜏</m:t>
                    </m:r>
                    <m:r>
                      <a:rPr lang="en-US" sz="1400" b="0" i="0" dirty="0" smtClean="0">
                        <a:solidFill>
                          <a:schemeClr val="tx1"/>
                        </a:solidFill>
                        <a:effectLst/>
                        <a:latin typeface="Cambria Math" panose="02040503050406030204" pitchFamily="18" charset="0"/>
                      </a:rPr>
                      <m:t>²</m:t>
                    </m:r>
                  </m:oMath>
                </a14:m>
                <a:r>
                  <a:rPr lang="en-US" sz="1400" b="0" i="0" dirty="0">
                    <a:solidFill>
                      <a:schemeClr val="tx1"/>
                    </a:solidFill>
                    <a:effectLst/>
                    <a:latin typeface="Google Sans" pitchFamily="2" charset="0"/>
                    <a:ea typeface="Google Sans" pitchFamily="2" charset="0"/>
                    <a:cs typeface="Google Sans" pitchFamily="2" charset="0"/>
                  </a:rPr>
                  <a:t>, the squared-error loss</a:t>
                </a:r>
                <a:endParaRPr lang="en-US" sz="800" b="0" i="0" dirty="0">
                  <a:solidFill>
                    <a:srgbClr val="0B0B0B"/>
                  </a:solidFill>
                  <a:effectLst/>
                  <a:latin typeface="Google Sans" pitchFamily="2" charset="0"/>
                  <a:ea typeface="Google Sans" pitchFamily="2" charset="0"/>
                  <a:cs typeface="Google Sans" pitchFamily="2" charset="0"/>
                </a:endParaRPr>
              </a:p>
            </p:txBody>
          </p:sp>
        </mc:Choice>
        <mc:Fallback xmlns="">
          <p:sp>
            <p:nvSpPr>
              <p:cNvPr id="9" name="TextBox 8">
                <a:extLst>
                  <a:ext uri="{FF2B5EF4-FFF2-40B4-BE49-F238E27FC236}">
                    <a16:creationId xmlns:a16="http://schemas.microsoft.com/office/drawing/2014/main" id="{B9FF32F4-EC02-B2D6-6D73-F06B908D70A0}"/>
                  </a:ext>
                </a:extLst>
              </p:cNvPr>
              <p:cNvSpPr txBox="1">
                <a:spLocks noRot="1" noChangeAspect="1" noMove="1" noResize="1" noEditPoints="1" noAdjustHandles="1" noChangeArrowheads="1" noChangeShapeType="1" noTextEdit="1"/>
              </p:cNvSpPr>
              <p:nvPr/>
            </p:nvSpPr>
            <p:spPr>
              <a:xfrm>
                <a:off x="522389" y="1671903"/>
                <a:ext cx="3374822" cy="4832092"/>
              </a:xfrm>
              <a:prstGeom prst="rect">
                <a:avLst/>
              </a:prstGeom>
              <a:blipFill>
                <a:blip r:embed="rId4"/>
                <a:stretch>
                  <a:fillRect l="-752" t="-262" b="-524"/>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CB3EAFEA-98DE-F844-62AB-377FBB8FED26}"/>
              </a:ext>
            </a:extLst>
          </p:cNvPr>
          <p:cNvSpPr txBox="1"/>
          <p:nvPr/>
        </p:nvSpPr>
        <p:spPr>
          <a:xfrm>
            <a:off x="522389" y="694986"/>
            <a:ext cx="6096000" cy="369332"/>
          </a:xfrm>
          <a:prstGeom prst="rect">
            <a:avLst/>
          </a:prstGeom>
          <a:noFill/>
        </p:spPr>
        <p:txBody>
          <a:bodyPr wrap="square">
            <a:spAutoFit/>
          </a:bodyPr>
          <a:lstStyle/>
          <a:p>
            <a:r>
              <a:rPr lang="en-US" b="1" dirty="0">
                <a:latin typeface="Aptos Slab" panose="020B0004020202020204" pitchFamily="34" charset="0"/>
              </a:rPr>
              <a:t>Ancestral Sampling</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44D4149-773F-030E-6AD4-79EA9DFDE9DA}"/>
                  </a:ext>
                </a:extLst>
              </p:cNvPr>
              <p:cNvSpPr txBox="1"/>
              <p:nvPr/>
            </p:nvSpPr>
            <p:spPr>
              <a:xfrm>
                <a:off x="5181600" y="5859796"/>
                <a:ext cx="6901193" cy="954107"/>
              </a:xfrm>
              <a:prstGeom prst="rect">
                <a:avLst/>
              </a:prstGeom>
              <a:noFill/>
            </p:spPr>
            <p:txBody>
              <a:bodyPr wrap="square">
                <a:spAutoFit/>
              </a:bodyPr>
              <a:lstStyle/>
              <a:p>
                <a:r>
                  <a:rPr lang="en-US" sz="1400" dirty="0">
                    <a:latin typeface="Google Sans" pitchFamily="2" charset="0"/>
                    <a:ea typeface="Google Sans" pitchFamily="2" charset="0"/>
                    <a:cs typeface="Google Sans" pitchFamily="2" charset="0"/>
                  </a:rPr>
                  <a:t>Our model uses </a:t>
                </a:r>
                <a14:m>
                  <m:oMath xmlns:m="http://schemas.openxmlformats.org/officeDocument/2006/math">
                    <m:r>
                      <a:rPr lang="en-US" sz="1400" i="1" dirty="0" smtClean="0">
                        <a:latin typeface="Cambria Math" panose="02040503050406030204" pitchFamily="18" charset="0"/>
                      </a:rPr>
                      <m:t>𝜏</m:t>
                    </m:r>
                    <m:r>
                      <a:rPr lang="en-US" sz="1400" i="0" dirty="0">
                        <a:latin typeface="Cambria Math" panose="02040503050406030204" pitchFamily="18" charset="0"/>
                      </a:rPr>
                      <m:t>²=0.5</m:t>
                    </m:r>
                  </m:oMath>
                </a14:m>
                <a:r>
                  <a:rPr lang="en-US" sz="1400" dirty="0">
                    <a:latin typeface="Google Sans" pitchFamily="2" charset="0"/>
                    <a:ea typeface="Google Sans" pitchFamily="2" charset="0"/>
                    <a:cs typeface="Google Sans" pitchFamily="2" charset="0"/>
                  </a:rPr>
                  <a:t>, so a true sample from the story looks like the random noise in the bottom row, and nobody wants to look at that. The noise is there to tell the model how far a real image is allowed to be from x̂.</a:t>
                </a:r>
              </a:p>
              <a:p>
                <a:pPr>
                  <a:buNone/>
                </a:pPr>
                <a:endParaRPr lang="en-US" sz="1400" dirty="0">
                  <a:latin typeface="Google Sans" pitchFamily="2" charset="0"/>
                  <a:ea typeface="Google Sans" pitchFamily="2" charset="0"/>
                  <a:cs typeface="Google Sans" pitchFamily="2" charset="0"/>
                </a:endParaRPr>
              </a:p>
            </p:txBody>
          </p:sp>
        </mc:Choice>
        <mc:Fallback xmlns="">
          <p:sp>
            <p:nvSpPr>
              <p:cNvPr id="3" name="TextBox 2">
                <a:extLst>
                  <a:ext uri="{FF2B5EF4-FFF2-40B4-BE49-F238E27FC236}">
                    <a16:creationId xmlns:a16="http://schemas.microsoft.com/office/drawing/2014/main" id="{A44D4149-773F-030E-6AD4-79EA9DFDE9DA}"/>
                  </a:ext>
                </a:extLst>
              </p:cNvPr>
              <p:cNvSpPr txBox="1">
                <a:spLocks noRot="1" noChangeAspect="1" noMove="1" noResize="1" noEditPoints="1" noAdjustHandles="1" noChangeArrowheads="1" noChangeShapeType="1" noTextEdit="1"/>
              </p:cNvSpPr>
              <p:nvPr/>
            </p:nvSpPr>
            <p:spPr>
              <a:xfrm>
                <a:off x="5181600" y="5859796"/>
                <a:ext cx="6901193" cy="954107"/>
              </a:xfrm>
              <a:prstGeom prst="rect">
                <a:avLst/>
              </a:prstGeom>
              <a:blipFill>
                <a:blip r:embed="rId5"/>
                <a:stretch>
                  <a:fillRect l="-368" t="-1316" b="-5263"/>
                </a:stretch>
              </a:blipFill>
            </p:spPr>
            <p:txBody>
              <a:bodyPr/>
              <a:lstStyle/>
              <a:p>
                <a:r>
                  <a:rPr lang="en-US">
                    <a:noFill/>
                  </a:rPr>
                  <a:t> </a:t>
                </a:r>
              </a:p>
            </p:txBody>
          </p:sp>
        </mc:Fallback>
      </mc:AlternateContent>
    </p:spTree>
    <p:extLst>
      <p:ext uri="{BB962C8B-B14F-4D97-AF65-F5344CB8AC3E}">
        <p14:creationId xmlns:p14="http://schemas.microsoft.com/office/powerpoint/2010/main" val="28025086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ure 15c. Left: 4,000 codes drawn from N(0, I), each coloured by the digit the decoder turns it into, with a decoded example placed inside several regions. Right: the share of random codes that come out as each digit">
            <a:extLst>
              <a:ext uri="{FF2B5EF4-FFF2-40B4-BE49-F238E27FC236}">
                <a16:creationId xmlns:a16="http://schemas.microsoft.com/office/drawing/2014/main" id="{68DF84D1-23FB-981E-BAFD-3DFEBC484247}"/>
              </a:ext>
            </a:extLst>
          </p:cNvPr>
          <p:cNvPicPr>
            <a:picLocks noChangeAspect="1"/>
          </p:cNvPicPr>
          <p:nvPr/>
        </p:nvPicPr>
        <p:blipFill>
          <a:blip r:embed="rId3"/>
          <a:srcRect r="49900"/>
          <a:stretch>
            <a:fillRect/>
          </a:stretch>
        </p:blipFill>
        <p:spPr>
          <a:xfrm>
            <a:off x="334755" y="1216577"/>
            <a:ext cx="5926189" cy="5359565"/>
          </a:xfrm>
          <a:prstGeom prst="rect">
            <a:avLst/>
          </a:prstGeom>
        </p:spPr>
      </p:pic>
      <p:sp>
        <p:nvSpPr>
          <p:cNvPr id="6" name="TextBox 5">
            <a:extLst>
              <a:ext uri="{FF2B5EF4-FFF2-40B4-BE49-F238E27FC236}">
                <a16:creationId xmlns:a16="http://schemas.microsoft.com/office/drawing/2014/main" id="{00B7C4A4-F520-A423-913A-773D8291E05F}"/>
              </a:ext>
            </a:extLst>
          </p:cNvPr>
          <p:cNvSpPr txBox="1"/>
          <p:nvPr/>
        </p:nvSpPr>
        <p:spPr>
          <a:xfrm>
            <a:off x="6644114" y="1216577"/>
            <a:ext cx="5426491" cy="2031325"/>
          </a:xfrm>
          <a:prstGeom prst="rect">
            <a:avLst/>
          </a:prstGeom>
          <a:solidFill>
            <a:schemeClr val="bg2"/>
          </a:solidFill>
        </p:spPr>
        <p:txBody>
          <a:bodyPr wrap="square">
            <a:spAutoFit/>
          </a:bodyPr>
          <a:lstStyle/>
          <a:p>
            <a:pPr lvl="0"/>
            <a:r>
              <a:rPr lang="en-US" sz="1400" dirty="0"/>
              <a:t>Let us draw 4,000 codes from N(0, I), decode each one, and color the dot by the digit that came out.</a:t>
            </a:r>
          </a:p>
          <a:p>
            <a:pPr lvl="0"/>
            <a:endParaRPr lang="en-US" sz="1400" dirty="0"/>
          </a:p>
          <a:p>
            <a:pPr lvl="0"/>
            <a:r>
              <a:rPr lang="en-US" sz="1400" dirty="0"/>
              <a:t>The decoder cuts the round cloud into slices, one per digit.</a:t>
            </a:r>
          </a:p>
          <a:p>
            <a:pPr lvl="0"/>
            <a:endParaRPr lang="en-US" sz="1400" dirty="0"/>
          </a:p>
          <a:p>
            <a:pPr lvl="0"/>
            <a:r>
              <a:rPr lang="en-US" sz="1400" dirty="0"/>
              <a:t>The 1s come out most often (14.5%) and the 4s least often (7.8%), because the decoder gave them slices of different sizes.</a:t>
            </a:r>
          </a:p>
          <a:p>
            <a:pPr lvl="0"/>
            <a:endParaRPr lang="en-US" sz="1400" dirty="0"/>
          </a:p>
          <a:p>
            <a:pPr lvl="0"/>
            <a:r>
              <a:rPr lang="en-US" sz="1400" dirty="0"/>
              <a:t>Who decides those sizes? </a:t>
            </a:r>
            <a:r>
              <a:rPr lang="en-US" sz="1400" b="1" dirty="0"/>
              <a:t>The encoder and the KL term</a:t>
            </a:r>
          </a:p>
        </p:txBody>
      </p:sp>
      <p:pic>
        <p:nvPicPr>
          <p:cNvPr id="7" name="Picture 6" descr="Figure 15c. Left: 4,000 codes drawn from N(0, I), each coloured by the digit the decoder turns it into, with a decoded example placed inside several regions. Right: the share of random codes that come out as each digit">
            <a:extLst>
              <a:ext uri="{FF2B5EF4-FFF2-40B4-BE49-F238E27FC236}">
                <a16:creationId xmlns:a16="http://schemas.microsoft.com/office/drawing/2014/main" id="{2BF70EE6-6C3C-6BD4-1D1D-021C71F93B0E}"/>
              </a:ext>
            </a:extLst>
          </p:cNvPr>
          <p:cNvPicPr>
            <a:picLocks noChangeAspect="1"/>
          </p:cNvPicPr>
          <p:nvPr/>
        </p:nvPicPr>
        <p:blipFill>
          <a:blip r:embed="rId3"/>
          <a:srcRect l="51511" t="-236" r="-1611" b="236"/>
          <a:stretch>
            <a:fillRect/>
          </a:stretch>
        </p:blipFill>
        <p:spPr>
          <a:xfrm>
            <a:off x="7281742" y="3409258"/>
            <a:ext cx="3724516" cy="3032182"/>
          </a:xfrm>
          <a:prstGeom prst="rect">
            <a:avLst/>
          </a:prstGeom>
        </p:spPr>
      </p:pic>
    </p:spTree>
    <p:extLst>
      <p:ext uri="{BB962C8B-B14F-4D97-AF65-F5344CB8AC3E}">
        <p14:creationId xmlns:p14="http://schemas.microsoft.com/office/powerpoint/2010/main" val="3348784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14705-D130-FC19-932A-A8FBEAD8A70B}"/>
              </a:ext>
            </a:extLst>
          </p:cNvPr>
          <p:cNvSpPr>
            <a:spLocks noGrp="1"/>
          </p:cNvSpPr>
          <p:nvPr>
            <p:ph type="title"/>
          </p:nvPr>
        </p:nvSpPr>
        <p:spPr/>
        <p:txBody>
          <a:bodyPr/>
          <a:lstStyle/>
          <a:p>
            <a:r>
              <a:rPr lang="en-US" dirty="0"/>
              <a:t>The whole story in one line</a:t>
            </a:r>
          </a:p>
        </p:txBody>
      </p:sp>
      <p:pic>
        <p:nvPicPr>
          <p:cNvPr id="5" name="Picture 4">
            <a:extLst>
              <a:ext uri="{FF2B5EF4-FFF2-40B4-BE49-F238E27FC236}">
                <a16:creationId xmlns:a16="http://schemas.microsoft.com/office/drawing/2014/main" id="{BF28D99F-1FC4-F546-6390-ACDCE2294E21}"/>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1869503" y="2524443"/>
            <a:ext cx="8452994" cy="1016000"/>
          </a:xfrm>
          <a:prstGeom prst="rect">
            <a:avLst/>
          </a:prstGeom>
        </p:spPr>
      </p:pic>
      <p:sp>
        <p:nvSpPr>
          <p:cNvPr id="7" name="TextBox 6">
            <a:extLst>
              <a:ext uri="{FF2B5EF4-FFF2-40B4-BE49-F238E27FC236}">
                <a16:creationId xmlns:a16="http://schemas.microsoft.com/office/drawing/2014/main" id="{71526B92-DA64-E5FF-649D-E3201C64F3DA}"/>
              </a:ext>
            </a:extLst>
          </p:cNvPr>
          <p:cNvSpPr txBox="1"/>
          <p:nvPr/>
        </p:nvSpPr>
        <p:spPr>
          <a:xfrm>
            <a:off x="3688080" y="3856176"/>
            <a:ext cx="2560320" cy="369332"/>
          </a:xfrm>
          <a:prstGeom prst="rect">
            <a:avLst/>
          </a:prstGeom>
          <a:solidFill>
            <a:schemeClr val="accent6">
              <a:lumMod val="20000"/>
              <a:lumOff val="80000"/>
            </a:schemeClr>
          </a:solidFill>
        </p:spPr>
        <p:txBody>
          <a:bodyPr wrap="square">
            <a:spAutoFit/>
          </a:bodyPr>
          <a:lstStyle/>
          <a:p>
            <a:pPr>
              <a:buNone/>
            </a:pPr>
            <a:r>
              <a:rPr lang="en-US" dirty="0">
                <a:latin typeface="Google Sans" pitchFamily="2" charset="0"/>
                <a:ea typeface="Google Sans" pitchFamily="2" charset="0"/>
                <a:cs typeface="Google Sans" pitchFamily="2" charset="0"/>
              </a:rPr>
              <a:t>how likely is this code</a:t>
            </a:r>
          </a:p>
        </p:txBody>
      </p:sp>
      <p:sp>
        <p:nvSpPr>
          <p:cNvPr id="8" name="TextBox 7">
            <a:extLst>
              <a:ext uri="{FF2B5EF4-FFF2-40B4-BE49-F238E27FC236}">
                <a16:creationId xmlns:a16="http://schemas.microsoft.com/office/drawing/2014/main" id="{E30DB260-1B6C-28B0-B678-A2A0F53649EA}"/>
              </a:ext>
            </a:extLst>
          </p:cNvPr>
          <p:cNvSpPr txBox="1"/>
          <p:nvPr/>
        </p:nvSpPr>
        <p:spPr>
          <a:xfrm>
            <a:off x="6532880" y="3856176"/>
            <a:ext cx="4399280" cy="369332"/>
          </a:xfrm>
          <a:prstGeom prst="rect">
            <a:avLst/>
          </a:prstGeom>
          <a:solidFill>
            <a:schemeClr val="accent6">
              <a:lumMod val="20000"/>
              <a:lumOff val="80000"/>
            </a:schemeClr>
          </a:solidFill>
        </p:spPr>
        <p:txBody>
          <a:bodyPr wrap="square">
            <a:spAutoFit/>
          </a:bodyPr>
          <a:lstStyle/>
          <a:p>
            <a:r>
              <a:rPr lang="en-US" dirty="0">
                <a:latin typeface="Google Sans" pitchFamily="2" charset="0"/>
                <a:ea typeface="Google Sans" pitchFamily="2" charset="0"/>
                <a:cs typeface="Google Sans" pitchFamily="2" charset="0"/>
              </a:rPr>
              <a:t>how likely is this code to draw this image</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BA393E82-1B07-41E2-CF64-0A45262488B4}"/>
                  </a:ext>
                </a:extLst>
              </p:cNvPr>
              <p:cNvSpPr txBox="1"/>
              <p:nvPr/>
            </p:nvSpPr>
            <p:spPr>
              <a:xfrm>
                <a:off x="589343" y="3859470"/>
                <a:ext cx="2560320" cy="1815882"/>
              </a:xfrm>
              <a:prstGeom prst="rect">
                <a:avLst/>
              </a:prstGeom>
              <a:solidFill>
                <a:schemeClr val="accent6">
                  <a:lumMod val="20000"/>
                  <a:lumOff val="80000"/>
                </a:schemeClr>
              </a:solidFill>
            </p:spPr>
            <p:txBody>
              <a:bodyPr wrap="square">
                <a:spAutoFit/>
              </a:bodyPr>
              <a:lstStyle/>
              <a:p>
                <a:r>
                  <a:rPr lang="en-US" sz="1600" dirty="0">
                    <a:latin typeface="Google Sans" pitchFamily="2" charset="0"/>
                    <a:ea typeface="Google Sans" pitchFamily="2" charset="0"/>
                    <a:cs typeface="Google Sans" pitchFamily="2" charset="0"/>
                  </a:rPr>
                  <a:t>The chance of picking a code </a:t>
                </a:r>
                <a14:m>
                  <m:oMath xmlns:m="http://schemas.openxmlformats.org/officeDocument/2006/math">
                    <m:r>
                      <a:rPr lang="en-US" sz="1600" i="1" dirty="0" smtClean="0">
                        <a:latin typeface="Cambria Math" panose="02040503050406030204" pitchFamily="18" charset="0"/>
                      </a:rPr>
                      <m:t>𝑧</m:t>
                    </m:r>
                  </m:oMath>
                </a14:m>
                <a:r>
                  <a:rPr lang="en-US" sz="1600" dirty="0">
                    <a:latin typeface="Google Sans" pitchFamily="2" charset="0"/>
                    <a:ea typeface="Google Sans" pitchFamily="2" charset="0"/>
                    <a:cs typeface="Google Sans" pitchFamily="2" charset="0"/>
                  </a:rPr>
                  <a:t> </a:t>
                </a:r>
                <a:r>
                  <a:rPr lang="en-US" sz="1600" i="1" dirty="0">
                    <a:latin typeface="Google Sans" pitchFamily="2" charset="0"/>
                    <a:ea typeface="Google Sans" pitchFamily="2" charset="0"/>
                    <a:cs typeface="Google Sans" pitchFamily="2" charset="0"/>
                  </a:rPr>
                  <a:t>and then</a:t>
                </a:r>
                <a:r>
                  <a:rPr lang="en-US" sz="1600" dirty="0">
                    <a:latin typeface="Google Sans" pitchFamily="2" charset="0"/>
                    <a:ea typeface="Google Sans" pitchFamily="2" charset="0"/>
                    <a:cs typeface="Google Sans" pitchFamily="2" charset="0"/>
                  </a:rPr>
                  <a:t> getting the image </a:t>
                </a:r>
                <a14:m>
                  <m:oMath xmlns:m="http://schemas.openxmlformats.org/officeDocument/2006/math">
                    <m:r>
                      <a:rPr lang="en-US" sz="1600" i="1" dirty="0" smtClean="0">
                        <a:latin typeface="Cambria Math" panose="02040503050406030204" pitchFamily="18" charset="0"/>
                      </a:rPr>
                      <m:t>𝑥</m:t>
                    </m:r>
                  </m:oMath>
                </a14:m>
                <a:r>
                  <a:rPr lang="en-US" sz="1600" dirty="0">
                    <a:latin typeface="Google Sans" pitchFamily="2" charset="0"/>
                    <a:ea typeface="Google Sans" pitchFamily="2" charset="0"/>
                    <a:cs typeface="Google Sans" pitchFamily="2" charset="0"/>
                  </a:rPr>
                  <a:t> from it is the chance of step 1 times the chance of step</a:t>
                </a:r>
                <a:br>
                  <a:rPr lang="en-US" sz="1600" dirty="0">
                    <a:latin typeface="Google Sans" pitchFamily="2" charset="0"/>
                    <a:ea typeface="Google Sans" pitchFamily="2" charset="0"/>
                    <a:cs typeface="Google Sans" pitchFamily="2" charset="0"/>
                  </a:rPr>
                </a:br>
                <a:r>
                  <a:rPr lang="en-US" sz="1600" dirty="0">
                    <a:latin typeface="Google Sans" pitchFamily="2" charset="0"/>
                    <a:ea typeface="Google Sans" pitchFamily="2" charset="0"/>
                    <a:cs typeface="Google Sans" pitchFamily="2" charset="0"/>
                  </a:rPr>
                  <a:t>This product is the </a:t>
                </a:r>
                <a:r>
                  <a:rPr lang="en-US" sz="1600" b="1" dirty="0">
                    <a:latin typeface="Google Sans" pitchFamily="2" charset="0"/>
                    <a:ea typeface="Google Sans" pitchFamily="2" charset="0"/>
                    <a:cs typeface="Google Sans" pitchFamily="2" charset="0"/>
                  </a:rPr>
                  <a:t>joint distribution</a:t>
                </a:r>
                <a:endParaRPr lang="en-US" sz="1600" dirty="0">
                  <a:latin typeface="Google Sans" pitchFamily="2" charset="0"/>
                  <a:ea typeface="Google Sans" pitchFamily="2" charset="0"/>
                  <a:cs typeface="Google Sans" pitchFamily="2" charset="0"/>
                </a:endParaRPr>
              </a:p>
            </p:txBody>
          </p:sp>
        </mc:Choice>
        <mc:Fallback xmlns="">
          <p:sp>
            <p:nvSpPr>
              <p:cNvPr id="9" name="TextBox 8">
                <a:extLst>
                  <a:ext uri="{FF2B5EF4-FFF2-40B4-BE49-F238E27FC236}">
                    <a16:creationId xmlns:a16="http://schemas.microsoft.com/office/drawing/2014/main" id="{BA393E82-1B07-41E2-CF64-0A45262488B4}"/>
                  </a:ext>
                </a:extLst>
              </p:cNvPr>
              <p:cNvSpPr txBox="1">
                <a:spLocks noRot="1" noChangeAspect="1" noMove="1" noResize="1" noEditPoints="1" noAdjustHandles="1" noChangeArrowheads="1" noChangeShapeType="1" noTextEdit="1"/>
              </p:cNvSpPr>
              <p:nvPr/>
            </p:nvSpPr>
            <p:spPr>
              <a:xfrm>
                <a:off x="589343" y="3859470"/>
                <a:ext cx="2560320" cy="1815882"/>
              </a:xfrm>
              <a:prstGeom prst="rect">
                <a:avLst/>
              </a:prstGeom>
              <a:blipFill>
                <a:blip r:embed="rId4"/>
                <a:stretch>
                  <a:fillRect l="-1478" t="-694" b="-3472"/>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14BC3E68-E73D-1537-A3AE-3CA1BDB29CF6}"/>
              </a:ext>
            </a:extLst>
          </p:cNvPr>
          <p:cNvSpPr txBox="1"/>
          <p:nvPr/>
        </p:nvSpPr>
        <p:spPr>
          <a:xfrm>
            <a:off x="986170" y="1559085"/>
            <a:ext cx="6097772" cy="646331"/>
          </a:xfrm>
          <a:prstGeom prst="rect">
            <a:avLst/>
          </a:prstGeom>
          <a:noFill/>
        </p:spPr>
        <p:txBody>
          <a:bodyPr wrap="square">
            <a:spAutoFit/>
          </a:bodyPr>
          <a:lstStyle/>
          <a:p>
            <a:pPr>
              <a:buNone/>
            </a:pPr>
            <a:r>
              <a:rPr lang="en-US" dirty="0"/>
              <a:t>The VAE is a </a:t>
            </a:r>
            <a:r>
              <a:rPr lang="en-US" b="1" dirty="0"/>
              <a:t>latent variable model (LVM)</a:t>
            </a:r>
            <a:r>
              <a:rPr lang="en-US" dirty="0"/>
              <a:t>. </a:t>
            </a:r>
            <a:br>
              <a:rPr lang="en-US" dirty="0"/>
            </a:br>
            <a:r>
              <a:rPr lang="en-US" dirty="0"/>
              <a:t>It specifies how data are generated:</a:t>
            </a:r>
          </a:p>
        </p:txBody>
      </p:sp>
    </p:spTree>
    <p:extLst>
      <p:ext uri="{BB962C8B-B14F-4D97-AF65-F5344CB8AC3E}">
        <p14:creationId xmlns:p14="http://schemas.microsoft.com/office/powerpoint/2010/main" val="2675688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0FEE4-AA01-4FC3-8515-027F01AF3F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A18EC4-38F7-8015-6C15-F618C231F7E3}"/>
              </a:ext>
            </a:extLst>
          </p:cNvPr>
          <p:cNvSpPr>
            <a:spLocks noGrp="1"/>
          </p:cNvSpPr>
          <p:nvPr>
            <p:ph type="title"/>
          </p:nvPr>
        </p:nvSpPr>
        <p:spPr/>
        <p:txBody>
          <a:bodyPr/>
          <a:lstStyle/>
          <a:p>
            <a:r>
              <a:rPr lang="en-US" dirty="0"/>
              <a:t>The whole story in one line</a:t>
            </a:r>
          </a:p>
        </p:txBody>
      </p:sp>
      <p:pic>
        <p:nvPicPr>
          <p:cNvPr id="12" name="Picture 11" descr="Figure 34b. The VAE as a probabilistic graphical model (plate notation). (a) The generative model: a latent z_i drawn from the prior N(0, I) generates the observed x_i through p_theta(x_i | z_i); the plate repeats this for i = 1, ..., N, and the decoder parameters theta are shared by all data points. (b) The same model with the encoder added: the dashed edges show the approximate posterior q_phi(z_i | x_i), which infers z_i from x_i with shared parameters phi.">
            <a:extLst>
              <a:ext uri="{FF2B5EF4-FFF2-40B4-BE49-F238E27FC236}">
                <a16:creationId xmlns:a16="http://schemas.microsoft.com/office/drawing/2014/main" id="{20C438EB-7B75-89FF-C077-0C04FC2E6A42}"/>
              </a:ext>
            </a:extLst>
          </p:cNvPr>
          <p:cNvPicPr>
            <a:picLocks noChangeAspect="1"/>
          </p:cNvPicPr>
          <p:nvPr/>
        </p:nvPicPr>
        <p:blipFill>
          <a:blip r:embed="rId3"/>
          <a:srcRect r="49417" b="9124"/>
          <a:stretch>
            <a:fillRect/>
          </a:stretch>
        </p:blipFill>
        <p:spPr>
          <a:xfrm>
            <a:off x="6643577" y="1739446"/>
            <a:ext cx="4306185" cy="3558726"/>
          </a:xfrm>
          <a:prstGeom prst="rect">
            <a:avLst/>
          </a:prstGeom>
        </p:spPr>
      </p:pic>
      <p:sp>
        <p:nvSpPr>
          <p:cNvPr id="4" name="TextBox 3">
            <a:extLst>
              <a:ext uri="{FF2B5EF4-FFF2-40B4-BE49-F238E27FC236}">
                <a16:creationId xmlns:a16="http://schemas.microsoft.com/office/drawing/2014/main" id="{B18655CC-A705-C69C-9838-5B03855CB05F}"/>
              </a:ext>
            </a:extLst>
          </p:cNvPr>
          <p:cNvSpPr txBox="1"/>
          <p:nvPr/>
        </p:nvSpPr>
        <p:spPr>
          <a:xfrm>
            <a:off x="1549696" y="2226148"/>
            <a:ext cx="3998729"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Google Sans" pitchFamily="2" charset="0"/>
                <a:ea typeface="Google Sans" pitchFamily="2" charset="0"/>
                <a:cs typeface="Google Sans" pitchFamily="2" charset="0"/>
              </a:rPr>
              <a:t>As a </a:t>
            </a:r>
            <a:r>
              <a:rPr lang="en-US" b="1" dirty="0">
                <a:latin typeface="Google Sans" pitchFamily="2" charset="0"/>
                <a:ea typeface="Google Sans" pitchFamily="2" charset="0"/>
                <a:cs typeface="Google Sans" pitchFamily="2" charset="0"/>
              </a:rPr>
              <a:t>probabilistic graphical model</a:t>
            </a:r>
            <a:r>
              <a:rPr lang="en-US" dirty="0">
                <a:latin typeface="Google Sans" pitchFamily="2" charset="0"/>
                <a:ea typeface="Google Sans" pitchFamily="2" charset="0"/>
                <a:cs typeface="Google Sans" pitchFamily="2" charset="0"/>
              </a:rPr>
              <a:t>, this is a single latent node z with an edge to an observed node x, inside a </a:t>
            </a:r>
            <a:r>
              <a:rPr lang="en-US" b="1" dirty="0">
                <a:latin typeface="Google Sans" pitchFamily="2" charset="0"/>
                <a:ea typeface="Google Sans" pitchFamily="2" charset="0"/>
                <a:cs typeface="Google Sans" pitchFamily="2" charset="0"/>
              </a:rPr>
              <a:t>plate</a:t>
            </a:r>
            <a:r>
              <a:rPr lang="en-US" dirty="0">
                <a:latin typeface="Google Sans" pitchFamily="2" charset="0"/>
                <a:ea typeface="Google Sans" pitchFamily="2" charset="0"/>
                <a:cs typeface="Google Sans" pitchFamily="2" charset="0"/>
              </a:rPr>
              <a:t> repeated N times.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Google Sans" pitchFamily="2" charset="0"/>
              <a:ea typeface="Google Sans" pitchFamily="2" charset="0"/>
              <a:cs typeface="Google Sans"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Google Sans" pitchFamily="2" charset="0"/>
                <a:ea typeface="Google Sans" pitchFamily="2" charset="0"/>
                <a:cs typeface="Google Sans" pitchFamily="2" charset="0"/>
              </a:rPr>
              <a:t>Generating new data by following this process forward is called </a:t>
            </a:r>
            <a:r>
              <a:rPr lang="en-US" b="1" dirty="0">
                <a:latin typeface="Google Sans" pitchFamily="2" charset="0"/>
                <a:ea typeface="Google Sans" pitchFamily="2" charset="0"/>
                <a:cs typeface="Google Sans" pitchFamily="2" charset="0"/>
              </a:rPr>
              <a:t>ancestral sampling</a:t>
            </a:r>
            <a:r>
              <a:rPr lang="en-US" dirty="0">
                <a:latin typeface="Google Sans" pitchFamily="2" charset="0"/>
                <a:ea typeface="Google Sans" pitchFamily="2" charset="0"/>
                <a:cs typeface="Google Sans" pitchFamily="2" charset="0"/>
              </a:rPr>
              <a:t>. It uses only the prior and the decoder</a:t>
            </a:r>
          </a:p>
        </p:txBody>
      </p:sp>
    </p:spTree>
    <p:extLst>
      <p:ext uri="{BB962C8B-B14F-4D97-AF65-F5344CB8AC3E}">
        <p14:creationId xmlns:p14="http://schemas.microsoft.com/office/powerpoint/2010/main" val="3402414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2A3B9B73-C28F-001D-AB7A-7C616D6C334A}"/>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4913772" y="988797"/>
            <a:ext cx="3902456" cy="280317"/>
          </a:xfrm>
          <a:prstGeom prst="rect">
            <a:avLst/>
          </a:prstGeom>
        </p:spPr>
      </p:pic>
      <p:pic>
        <p:nvPicPr>
          <p:cNvPr id="7" name="Picture 6">
            <a:extLst>
              <a:ext uri="{FF2B5EF4-FFF2-40B4-BE49-F238E27FC236}">
                <a16:creationId xmlns:a16="http://schemas.microsoft.com/office/drawing/2014/main" id="{97222FE7-E655-1E71-F0CB-E3303ACF95FC}"/>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4876800" y="2382697"/>
            <a:ext cx="6959602" cy="385402"/>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A56757A-3906-0BE7-993C-1F9CE7877DBD}"/>
                  </a:ext>
                </a:extLst>
              </p:cNvPr>
              <p:cNvSpPr txBox="1"/>
              <p:nvPr/>
            </p:nvSpPr>
            <p:spPr>
              <a:xfrm>
                <a:off x="472440" y="2258552"/>
                <a:ext cx="4236720" cy="1169551"/>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Model for one pixel.</a:t>
                </a:r>
                <a:r>
                  <a:rPr lang="en-US" sz="1400" dirty="0">
                    <a:latin typeface="Google Sans" pitchFamily="2" charset="0"/>
                    <a:ea typeface="Google Sans" pitchFamily="2" charset="0"/>
                    <a:cs typeface="Google Sans" pitchFamily="2" charset="0"/>
                  </a:rPr>
                  <a:t> </a:t>
                </a:r>
                <a:br>
                  <a:rPr lang="en-US" sz="1400" dirty="0">
                    <a:latin typeface="Google Sans" pitchFamily="2" charset="0"/>
                    <a:ea typeface="Google Sans" pitchFamily="2" charset="0"/>
                    <a:cs typeface="Google Sans" pitchFamily="2" charset="0"/>
                  </a:rPr>
                </a:br>
                <a:r>
                  <a:rPr lang="en-US" sz="1400" dirty="0">
                    <a:latin typeface="Google Sans" pitchFamily="2" charset="0"/>
                    <a:ea typeface="Google Sans" pitchFamily="2" charset="0"/>
                    <a:cs typeface="Google Sans" pitchFamily="2" charset="0"/>
                  </a:rPr>
                  <a:t>Given a code </a:t>
                </a:r>
                <a14:m>
                  <m:oMath xmlns:m="http://schemas.openxmlformats.org/officeDocument/2006/math">
                    <m:r>
                      <a:rPr lang="en-US" sz="1400" i="1" dirty="0" smtClean="0">
                        <a:latin typeface="Cambria Math" panose="02040503050406030204" pitchFamily="18" charset="0"/>
                      </a:rPr>
                      <m:t>𝑧</m:t>
                    </m:r>
                  </m:oMath>
                </a14:m>
                <a:r>
                  <a:rPr lang="en-US" sz="1400" dirty="0">
                    <a:latin typeface="Google Sans" pitchFamily="2" charset="0"/>
                    <a:ea typeface="Google Sans" pitchFamily="2" charset="0"/>
                    <a:cs typeface="Google Sans" pitchFamily="2" charset="0"/>
                  </a:rPr>
                  <a:t>, the decoder outputs </a:t>
                </a:r>
                <a14:m>
                  <m:oMath xmlns:m="http://schemas.openxmlformats.org/officeDocument/2006/math">
                    <m:r>
                      <a:rPr lang="en-US" sz="1400" i="1" dirty="0" smtClean="0">
                        <a:latin typeface="Cambria Math" panose="02040503050406030204" pitchFamily="18" charset="0"/>
                      </a:rPr>
                      <m:t>𝑥</m:t>
                    </m:r>
                    <m:r>
                      <a:rPr lang="en-US" sz="1400" i="0" dirty="0">
                        <a:latin typeface="Cambria Math" panose="02040503050406030204" pitchFamily="18" charset="0"/>
                      </a:rPr>
                      <m:t>̂=</m:t>
                    </m:r>
                    <m:sSub>
                      <m:sSubPr>
                        <m:ctrlPr>
                          <a:rPr lang="en-US" sz="1400" i="1" dirty="0">
                            <a:latin typeface="Cambria Math" panose="02040503050406030204" pitchFamily="18" charset="0"/>
                          </a:rPr>
                        </m:ctrlPr>
                      </m:sSubPr>
                      <m:e>
                        <m:r>
                          <a:rPr lang="en-US" sz="1400" i="1" dirty="0">
                            <a:latin typeface="Cambria Math" panose="02040503050406030204" pitchFamily="18" charset="0"/>
                          </a:rPr>
                          <m:t>𝑓</m:t>
                        </m:r>
                      </m:e>
                      <m:sub>
                        <m:r>
                          <a:rPr lang="en-US" sz="1400" i="1" dirty="0">
                            <a:latin typeface="Cambria Math" panose="02040503050406030204" pitchFamily="18" charset="0"/>
                          </a:rPr>
                          <m:t>𝐷</m:t>
                        </m:r>
                      </m:sub>
                    </m:sSub>
                    <m:d>
                      <m:dPr>
                        <m:ctrlPr>
                          <a:rPr lang="en-US" sz="1400" i="1" dirty="0">
                            <a:latin typeface="Cambria Math" panose="02040503050406030204" pitchFamily="18" charset="0"/>
                          </a:rPr>
                        </m:ctrlPr>
                      </m:dPr>
                      <m:e>
                        <m:r>
                          <a:rPr lang="en-US" sz="1400" i="1" dirty="0">
                            <a:latin typeface="Cambria Math" panose="02040503050406030204" pitchFamily="18" charset="0"/>
                          </a:rPr>
                          <m:t>𝑧</m:t>
                        </m:r>
                        <m:r>
                          <a:rPr lang="en-US" sz="1400" i="0" dirty="0">
                            <a:latin typeface="Cambria Math" panose="02040503050406030204" pitchFamily="18" charset="0"/>
                          </a:rPr>
                          <m:t>;</m:t>
                        </m:r>
                        <m:r>
                          <a:rPr lang="en-US" sz="1400" i="1" dirty="0">
                            <a:latin typeface="Cambria Math" panose="02040503050406030204" pitchFamily="18" charset="0"/>
                          </a:rPr>
                          <m:t>𝜃</m:t>
                        </m:r>
                      </m:e>
                    </m:d>
                    <m:r>
                      <a:rPr lang="en-US" sz="1400" i="0" dirty="0">
                        <a:latin typeface="Cambria Math" panose="02040503050406030204" pitchFamily="18" charset="0"/>
                      </a:rPr>
                      <m:t>∈</m:t>
                    </m:r>
                    <m:d>
                      <m:dPr>
                        <m:begChr m:val="["/>
                        <m:endChr m:val="]"/>
                        <m:ctrlPr>
                          <a:rPr lang="en-US" sz="1400" i="0" dirty="0">
                            <a:latin typeface="Cambria Math" panose="02040503050406030204" pitchFamily="18" charset="0"/>
                          </a:rPr>
                        </m:ctrlPr>
                      </m:dPr>
                      <m:e>
                        <m:r>
                          <a:rPr lang="en-US" sz="1400" i="0" dirty="0">
                            <a:latin typeface="Cambria Math" panose="02040503050406030204" pitchFamily="18" charset="0"/>
                          </a:rPr>
                          <m:t>0,1</m:t>
                        </m:r>
                      </m:e>
                    </m:d>
                    <m:r>
                      <a:rPr lang="en-US" sz="1400" i="0" dirty="0">
                        <a:latin typeface="Cambria Math" panose="02040503050406030204" pitchFamily="18" charset="0"/>
                      </a:rPr>
                      <m:t>ᴹ</m:t>
                    </m:r>
                  </m:oMath>
                </a14:m>
                <a:r>
                  <a:rPr lang="en-US" sz="1400" dirty="0">
                    <a:latin typeface="Google Sans" pitchFamily="2" charset="0"/>
                    <a:ea typeface="Google Sans" pitchFamily="2" charset="0"/>
                    <a:cs typeface="Google Sans" pitchFamily="2" charset="0"/>
                  </a:rPr>
                  <a:t>. The model assumes that the observed value of pixel </a:t>
                </a:r>
                <a14:m>
                  <m:oMath xmlns:m="http://schemas.openxmlformats.org/officeDocument/2006/math">
                    <m:r>
                      <a:rPr lang="en-US" sz="1400" i="1" dirty="0" smtClean="0">
                        <a:latin typeface="Cambria Math" panose="02040503050406030204" pitchFamily="18" charset="0"/>
                      </a:rPr>
                      <m:t>𝑗</m:t>
                    </m:r>
                  </m:oMath>
                </a14:m>
                <a:r>
                  <a:rPr lang="en-US" sz="1400" dirty="0">
                    <a:latin typeface="Google Sans" pitchFamily="2" charset="0"/>
                    <a:ea typeface="Google Sans" pitchFamily="2" charset="0"/>
                    <a:cs typeface="Google Sans" pitchFamily="2" charset="0"/>
                  </a:rPr>
                  <a:t> is Gaussian around the decoder's output, with a fixed variance τ²</a:t>
                </a:r>
              </a:p>
            </p:txBody>
          </p:sp>
        </mc:Choice>
        <mc:Fallback xmlns="">
          <p:sp>
            <p:nvSpPr>
              <p:cNvPr id="9" name="TextBox 8">
                <a:extLst>
                  <a:ext uri="{FF2B5EF4-FFF2-40B4-BE49-F238E27FC236}">
                    <a16:creationId xmlns:a16="http://schemas.microsoft.com/office/drawing/2014/main" id="{1A56757A-3906-0BE7-993C-1F9CE7877DBD}"/>
                  </a:ext>
                </a:extLst>
              </p:cNvPr>
              <p:cNvSpPr txBox="1">
                <a:spLocks noRot="1" noChangeAspect="1" noMove="1" noResize="1" noEditPoints="1" noAdjustHandles="1" noChangeArrowheads="1" noChangeShapeType="1" noTextEdit="1"/>
              </p:cNvSpPr>
              <p:nvPr/>
            </p:nvSpPr>
            <p:spPr>
              <a:xfrm>
                <a:off x="472440" y="2258552"/>
                <a:ext cx="4236720" cy="1169551"/>
              </a:xfrm>
              <a:prstGeom prst="rect">
                <a:avLst/>
              </a:prstGeom>
              <a:blipFill>
                <a:blip r:embed="rId10"/>
                <a:stretch>
                  <a:fillRect l="-597" b="-53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FC7B3D0-B8EB-937F-5A7B-6526511B7026}"/>
                  </a:ext>
                </a:extLst>
              </p:cNvPr>
              <p:cNvSpPr txBox="1"/>
              <p:nvPr/>
            </p:nvSpPr>
            <p:spPr>
              <a:xfrm>
                <a:off x="477520" y="873557"/>
                <a:ext cx="4236720" cy="1384995"/>
              </a:xfrm>
              <a:prstGeom prst="rect">
                <a:avLst/>
              </a:prstGeom>
              <a:noFill/>
            </p:spPr>
            <p:txBody>
              <a:bodyPr wrap="square">
                <a:spAutoFit/>
              </a:bodyPr>
              <a:lstStyle/>
              <a:p>
                <a:r>
                  <a:rPr lang="en-US" sz="1400" b="1" dirty="0">
                    <a:latin typeface="Google Sans" pitchFamily="2" charset="0"/>
                    <a:ea typeface="Google Sans" pitchFamily="2" charset="0"/>
                    <a:cs typeface="Google Sans" pitchFamily="2" charset="0"/>
                  </a:rPr>
                  <a:t>Starting point: </a:t>
                </a:r>
                <a:r>
                  <a:rPr lang="en-US" sz="1400" dirty="0">
                    <a:latin typeface="Google Sans" pitchFamily="2" charset="0"/>
                    <a:ea typeface="Google Sans" pitchFamily="2" charset="0"/>
                    <a:cs typeface="Google Sans" pitchFamily="2" charset="0"/>
                  </a:rPr>
                  <a:t>the reconstruction objective. </a:t>
                </a:r>
                <a:br>
                  <a:rPr lang="en-US" sz="1400" dirty="0">
                    <a:latin typeface="Google Sans" pitchFamily="2" charset="0"/>
                    <a:ea typeface="Google Sans" pitchFamily="2" charset="0"/>
                    <a:cs typeface="Google Sans" pitchFamily="2" charset="0"/>
                  </a:rPr>
                </a:br>
                <a:r>
                  <a:rPr lang="en-US" sz="1400" dirty="0">
                    <a:latin typeface="Google Sans" pitchFamily="2" charset="0"/>
                    <a:ea typeface="Google Sans" pitchFamily="2" charset="0"/>
                    <a:cs typeface="Google Sans" pitchFamily="2" charset="0"/>
                  </a:rPr>
                  <a:t>For an input x⁽ⁱ⁾ ∈ </a:t>
                </a:r>
                <a:r>
                  <a:rPr lang="en-US" sz="1400" dirty="0" err="1">
                    <a:latin typeface="Google Sans" pitchFamily="2" charset="0"/>
                    <a:ea typeface="Google Sans" pitchFamily="2" charset="0"/>
                    <a:cs typeface="Google Sans" pitchFamily="2" charset="0"/>
                  </a:rPr>
                  <a:t>ℝ</a:t>
                </a:r>
                <a:r>
                  <a:rPr lang="en-US" sz="1400" dirty="0">
                    <a:latin typeface="Google Sans" pitchFamily="2" charset="0"/>
                    <a:ea typeface="Google Sans" pitchFamily="2" charset="0"/>
                    <a:cs typeface="Google Sans" pitchFamily="2" charset="0"/>
                  </a:rPr>
                  <a:t>ᴹ the autoencoder computes a code and a reconstruction, and is trained on the mean squared reconstruction error over the </a:t>
                </a:r>
                <a14:m>
                  <m:oMath xmlns:m="http://schemas.openxmlformats.org/officeDocument/2006/math">
                    <m:r>
                      <a:rPr lang="en-US" sz="1400" i="1" dirty="0" smtClean="0">
                        <a:latin typeface="Cambria Math" panose="02040503050406030204" pitchFamily="18" charset="0"/>
                      </a:rPr>
                      <m:t>𝑁</m:t>
                    </m:r>
                  </m:oMath>
                </a14:m>
                <a:r>
                  <a:rPr lang="en-US" sz="1400" dirty="0">
                    <a:latin typeface="Google Sans" pitchFamily="2" charset="0"/>
                    <a:ea typeface="Google Sans" pitchFamily="2" charset="0"/>
                    <a:cs typeface="Google Sans" pitchFamily="2" charset="0"/>
                  </a:rPr>
                  <a:t> training images:</a:t>
                </a:r>
              </a:p>
              <a:p>
                <a:pPr>
                  <a:buNone/>
                </a:pPr>
                <a:endParaRPr lang="en-US" sz="1400" dirty="0">
                  <a:latin typeface="Google Sans" pitchFamily="2" charset="0"/>
                  <a:ea typeface="Google Sans" pitchFamily="2" charset="0"/>
                  <a:cs typeface="Google Sans" pitchFamily="2" charset="0"/>
                </a:endParaRPr>
              </a:p>
            </p:txBody>
          </p:sp>
        </mc:Choice>
        <mc:Fallback xmlns="">
          <p:sp>
            <p:nvSpPr>
              <p:cNvPr id="39" name="TextBox 38">
                <a:extLst>
                  <a:ext uri="{FF2B5EF4-FFF2-40B4-BE49-F238E27FC236}">
                    <a16:creationId xmlns:a16="http://schemas.microsoft.com/office/drawing/2014/main" id="{AFC7B3D0-B8EB-937F-5A7B-6526511B7026}"/>
                  </a:ext>
                </a:extLst>
              </p:cNvPr>
              <p:cNvSpPr txBox="1">
                <a:spLocks noRot="1" noChangeAspect="1" noMove="1" noResize="1" noEditPoints="1" noAdjustHandles="1" noChangeArrowheads="1" noChangeShapeType="1" noTextEdit="1"/>
              </p:cNvSpPr>
              <p:nvPr/>
            </p:nvSpPr>
            <p:spPr>
              <a:xfrm>
                <a:off x="477520" y="873557"/>
                <a:ext cx="4236720" cy="1384995"/>
              </a:xfrm>
              <a:prstGeom prst="rect">
                <a:avLst/>
              </a:prstGeom>
              <a:blipFill>
                <a:blip r:embed="rId11"/>
                <a:stretch>
                  <a:fillRect l="-299" t="-909" b="-3636"/>
                </a:stretch>
              </a:blipFill>
            </p:spPr>
            <p:txBody>
              <a:bodyPr/>
              <a:lstStyle/>
              <a:p>
                <a:r>
                  <a:rPr lang="en-US">
                    <a:noFill/>
                  </a:rPr>
                  <a:t> </a:t>
                </a:r>
              </a:p>
            </p:txBody>
          </p:sp>
        </mc:Fallback>
      </mc:AlternateContent>
      <p:pic>
        <p:nvPicPr>
          <p:cNvPr id="43" name="Picture 42">
            <a:extLst>
              <a:ext uri="{FF2B5EF4-FFF2-40B4-BE49-F238E27FC236}">
                <a16:creationId xmlns:a16="http://schemas.microsoft.com/office/drawing/2014/main" id="{A6139F0C-B88A-A143-4D7B-01F99E9FED53}"/>
              </a:ext>
            </a:extLst>
          </p:cNvPr>
          <p:cNvPicPr>
            <a:picLocks noChangeAspect="1"/>
          </p:cNvPicPr>
          <p:nvPr>
            <p:custDataLst>
              <p:tags r:id="rId3"/>
            </p:custDataLst>
          </p:nvPr>
        </p:nvPicPr>
        <p:blipFill>
          <a:blip r:embed="rId12">
            <a:extLst>
              <a:ext uri="{28A0092B-C50C-407E-A947-70E740481C1C}">
                <a14:useLocalDpi xmlns:a14="http://schemas.microsoft.com/office/drawing/2010/main" val="0"/>
              </a:ext>
            </a:extLst>
          </a:blip>
          <a:stretch>
            <a:fillRect/>
          </a:stretch>
        </p:blipFill>
        <p:spPr>
          <a:xfrm>
            <a:off x="4876800" y="1476692"/>
            <a:ext cx="3116468" cy="333449"/>
          </a:xfrm>
          <a:prstGeom prst="rect">
            <a:avLst/>
          </a:prstGeom>
        </p:spPr>
      </p:pic>
      <p:sp>
        <p:nvSpPr>
          <p:cNvPr id="45" name="TextBox 44">
            <a:extLst>
              <a:ext uri="{FF2B5EF4-FFF2-40B4-BE49-F238E27FC236}">
                <a16:creationId xmlns:a16="http://schemas.microsoft.com/office/drawing/2014/main" id="{3072B0A7-7EBB-7136-152A-706940BC4D36}"/>
              </a:ext>
            </a:extLst>
          </p:cNvPr>
          <p:cNvSpPr txBox="1"/>
          <p:nvPr/>
        </p:nvSpPr>
        <p:spPr>
          <a:xfrm>
            <a:off x="9133840" y="1293304"/>
            <a:ext cx="3129280" cy="523220"/>
          </a:xfrm>
          <a:prstGeom prst="rect">
            <a:avLst/>
          </a:prstGeom>
          <a:noFill/>
        </p:spPr>
        <p:txBody>
          <a:bodyPr wrap="square">
            <a:spAutoFit/>
          </a:bodyPr>
          <a:lstStyle/>
          <a:p>
            <a:pPr>
              <a:buNone/>
            </a:pPr>
            <a:r>
              <a:rPr lang="en-US" sz="1400" dirty="0"/>
              <a:t>The question is whether this objective follows from a probabilistic model.</a:t>
            </a:r>
          </a:p>
        </p:txBody>
      </p:sp>
      <p:pic>
        <p:nvPicPr>
          <p:cNvPr id="46" name="Picture 45" descr="Figure 16. One pixel. Left: the bell curve N(x̂_j, τ²) with the decoder's guess 0.7 and the true value 1.0. Right: the cost of every possible guess when the true value is 1">
            <a:extLst>
              <a:ext uri="{FF2B5EF4-FFF2-40B4-BE49-F238E27FC236}">
                <a16:creationId xmlns:a16="http://schemas.microsoft.com/office/drawing/2014/main" id="{C3A20822-E6D3-CA16-80C1-E0B2F3EEBC07}"/>
              </a:ext>
            </a:extLst>
          </p:cNvPr>
          <p:cNvPicPr>
            <a:picLocks noChangeAspect="1"/>
          </p:cNvPicPr>
          <p:nvPr/>
        </p:nvPicPr>
        <p:blipFill>
          <a:blip r:embed="rId13"/>
          <a:stretch>
            <a:fillRect/>
          </a:stretch>
        </p:blipFill>
        <p:spPr>
          <a:xfrm>
            <a:off x="472440" y="3648440"/>
            <a:ext cx="9048646" cy="2918917"/>
          </a:xfrm>
          <a:prstGeom prst="rect">
            <a:avLst/>
          </a:prstGeom>
        </p:spPr>
      </p:pic>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8B30EC07-8760-5904-39A6-5F416D8C94B2}"/>
                  </a:ext>
                </a:extLst>
              </p:cNvPr>
              <p:cNvSpPr txBox="1"/>
              <p:nvPr/>
            </p:nvSpPr>
            <p:spPr>
              <a:xfrm>
                <a:off x="9236456" y="3271858"/>
                <a:ext cx="2670198" cy="755976"/>
              </a:xfrm>
              <a:prstGeom prst="rect">
                <a:avLst/>
              </a:prstGeom>
              <a:noFill/>
            </p:spPr>
            <p:txBody>
              <a:bodyPr wrap="square">
                <a:spAutoFit/>
              </a:bodyPr>
              <a:lstStyle/>
              <a:p>
                <a:pPr>
                  <a:buNone/>
                </a:pPr>
                <a:r>
                  <a:rPr lang="en-US" sz="1400" dirty="0"/>
                  <a:t>The </a:t>
                </a:r>
                <a:r>
                  <a:rPr lang="en-US" sz="1400" b="1" dirty="0"/>
                  <a:t>negative log-likelihood</a:t>
                </a:r>
                <a:r>
                  <a:rPr lang="en-US" sz="1400" dirty="0"/>
                  <a:t> of the observation as a function of the prediction </a:t>
                </a:r>
                <a14:m>
                  <m:oMath xmlns:m="http://schemas.openxmlformats.org/officeDocument/2006/math">
                    <m:r>
                      <a:rPr lang="en-US" sz="1400" i="1" dirty="0" smtClean="0">
                        <a:latin typeface="Cambria Math" panose="02040503050406030204" pitchFamily="18" charset="0"/>
                      </a:rPr>
                      <m:t>𝑥</m:t>
                    </m:r>
                    <m:sSub>
                      <m:sSubPr>
                        <m:ctrlPr>
                          <a:rPr lang="en-US" sz="1400" i="0" dirty="0" err="1">
                            <a:latin typeface="Cambria Math" panose="02040503050406030204" pitchFamily="18" charset="0"/>
                          </a:rPr>
                        </m:ctrlPr>
                      </m:sSubPr>
                      <m:e>
                        <m:r>
                          <a:rPr lang="en-US" sz="1400" i="0" dirty="0" err="1">
                            <a:latin typeface="Cambria Math" panose="02040503050406030204" pitchFamily="18" charset="0"/>
                          </a:rPr>
                          <m:t>̂</m:t>
                        </m:r>
                      </m:e>
                      <m:sub>
                        <m:r>
                          <a:rPr lang="en-US" sz="1400" i="1" dirty="0" err="1">
                            <a:latin typeface="Cambria Math" panose="02040503050406030204" pitchFamily="18" charset="0"/>
                          </a:rPr>
                          <m:t>𝑗</m:t>
                        </m:r>
                      </m:sub>
                    </m:sSub>
                  </m:oMath>
                </a14:m>
                <a:endParaRPr lang="en-US" sz="1400" dirty="0"/>
              </a:p>
            </p:txBody>
          </p:sp>
        </mc:Choice>
        <mc:Fallback xmlns="">
          <p:sp>
            <p:nvSpPr>
              <p:cNvPr id="48" name="TextBox 47">
                <a:extLst>
                  <a:ext uri="{FF2B5EF4-FFF2-40B4-BE49-F238E27FC236}">
                    <a16:creationId xmlns:a16="http://schemas.microsoft.com/office/drawing/2014/main" id="{8B30EC07-8760-5904-39A6-5F416D8C94B2}"/>
                  </a:ext>
                </a:extLst>
              </p:cNvPr>
              <p:cNvSpPr txBox="1">
                <a:spLocks noRot="1" noChangeAspect="1" noMove="1" noResize="1" noEditPoints="1" noAdjustHandles="1" noChangeArrowheads="1" noChangeShapeType="1" noTextEdit="1"/>
              </p:cNvSpPr>
              <p:nvPr/>
            </p:nvSpPr>
            <p:spPr>
              <a:xfrm>
                <a:off x="9236456" y="3271858"/>
                <a:ext cx="2670198" cy="755976"/>
              </a:xfrm>
              <a:prstGeom prst="rect">
                <a:avLst/>
              </a:prstGeom>
              <a:blipFill>
                <a:blip r:embed="rId14"/>
                <a:stretch>
                  <a:fillRect l="-948" t="-1639" b="-6557"/>
                </a:stretch>
              </a:blipFill>
            </p:spPr>
            <p:txBody>
              <a:bodyPr/>
              <a:lstStyle/>
              <a:p>
                <a:r>
                  <a:rPr lang="en-US">
                    <a:noFill/>
                  </a:rPr>
                  <a:t> </a:t>
                </a:r>
              </a:p>
            </p:txBody>
          </p:sp>
        </mc:Fallback>
      </mc:AlternateContent>
      <p:pic>
        <p:nvPicPr>
          <p:cNvPr id="49" name="Picture 48">
            <a:extLst>
              <a:ext uri="{FF2B5EF4-FFF2-40B4-BE49-F238E27FC236}">
                <a16:creationId xmlns:a16="http://schemas.microsoft.com/office/drawing/2014/main" id="{C38D467D-3B9C-7E1D-BF81-70618E344526}"/>
              </a:ext>
            </a:extLst>
          </p:cNvPr>
          <p:cNvPicPr>
            <a:picLocks noChangeAspect="1"/>
          </p:cNvPicPr>
          <p:nvPr>
            <p:custDataLst>
              <p:tags r:id="rId4"/>
            </p:custDataLst>
          </p:nvPr>
        </p:nvPicPr>
        <p:blipFill>
          <a:blip r:embed="rId15">
            <a:extLst>
              <a:ext uri="{28A0092B-C50C-407E-A947-70E740481C1C}">
                <a14:useLocalDpi xmlns:a14="http://schemas.microsoft.com/office/drawing/2010/main" val="0"/>
              </a:ext>
            </a:extLst>
          </a:blip>
          <a:srcRect l="44470" t="-5075"/>
          <a:stretch>
            <a:fillRect/>
          </a:stretch>
        </p:blipFill>
        <p:spPr>
          <a:xfrm>
            <a:off x="9611360" y="4790291"/>
            <a:ext cx="2438400" cy="397135"/>
          </a:xfrm>
          <a:prstGeom prst="rect">
            <a:avLst/>
          </a:prstGeom>
        </p:spPr>
      </p:pic>
      <p:pic>
        <p:nvPicPr>
          <p:cNvPr id="50" name="Picture 49">
            <a:extLst>
              <a:ext uri="{FF2B5EF4-FFF2-40B4-BE49-F238E27FC236}">
                <a16:creationId xmlns:a16="http://schemas.microsoft.com/office/drawing/2014/main" id="{174F2EB8-84B2-CFE4-026C-3498ED0CF138}"/>
              </a:ext>
            </a:extLst>
          </p:cNvPr>
          <p:cNvPicPr>
            <a:picLocks noChangeAspect="1"/>
          </p:cNvPicPr>
          <p:nvPr>
            <p:custDataLst>
              <p:tags r:id="rId5"/>
            </p:custDataLst>
          </p:nvPr>
        </p:nvPicPr>
        <p:blipFill>
          <a:blip r:embed="rId15">
            <a:extLst>
              <a:ext uri="{28A0092B-C50C-407E-A947-70E740481C1C}">
                <a14:useLocalDpi xmlns:a14="http://schemas.microsoft.com/office/drawing/2010/main" val="0"/>
              </a:ext>
            </a:extLst>
          </a:blip>
          <a:srcRect r="54909" b="-23861"/>
          <a:stretch>
            <a:fillRect/>
          </a:stretch>
        </p:blipFill>
        <p:spPr>
          <a:xfrm>
            <a:off x="9124846" y="4216915"/>
            <a:ext cx="1980034" cy="468136"/>
          </a:xfrm>
          <a:prstGeom prst="rect">
            <a:avLst/>
          </a:prstGeom>
        </p:spPr>
      </p:pic>
      <p:sp>
        <p:nvSpPr>
          <p:cNvPr id="51" name="Title 1">
            <a:extLst>
              <a:ext uri="{FF2B5EF4-FFF2-40B4-BE49-F238E27FC236}">
                <a16:creationId xmlns:a16="http://schemas.microsoft.com/office/drawing/2014/main" id="{BDCF7AD7-931D-AFF7-6145-EA671BC12BEF}"/>
              </a:ext>
            </a:extLst>
          </p:cNvPr>
          <p:cNvSpPr>
            <a:spLocks noGrp="1"/>
          </p:cNvSpPr>
          <p:nvPr>
            <p:ph type="title"/>
          </p:nvPr>
        </p:nvSpPr>
        <p:spPr>
          <a:xfrm>
            <a:off x="472440" y="-142428"/>
            <a:ext cx="10515600" cy="1325563"/>
          </a:xfrm>
        </p:spPr>
        <p:txBody>
          <a:bodyPr>
            <a:normAutofit/>
          </a:bodyPr>
          <a:lstStyle/>
          <a:p>
            <a:r>
              <a:rPr lang="en-US" sz="2000" dirty="0"/>
              <a:t>The decoder predicts the center of a Gaussian for each pixel</a:t>
            </a:r>
          </a:p>
        </p:txBody>
      </p:sp>
    </p:spTree>
    <p:extLst>
      <p:ext uri="{BB962C8B-B14F-4D97-AF65-F5344CB8AC3E}">
        <p14:creationId xmlns:p14="http://schemas.microsoft.com/office/powerpoint/2010/main" val="3430315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F9B5B-D2BE-2F01-D6E8-5C04CB2ED6D1}"/>
            </a:ext>
          </a:extLst>
        </p:cNvPr>
        <p:cNvGrpSpPr/>
        <p:nvPr/>
      </p:nvGrpSpPr>
      <p:grpSpPr>
        <a:xfrm>
          <a:off x="0" y="0"/>
          <a:ext cx="0" cy="0"/>
          <a:chOff x="0" y="0"/>
          <a:chExt cx="0" cy="0"/>
        </a:xfrm>
      </p:grpSpPr>
      <p:pic>
        <p:nvPicPr>
          <p:cNvPr id="2" name="Picture 1" descr="Figure 17. Five test images (top), their reconstructions x̂ (middle) and the squared error of every pixel (bottom), with the total below each column">
            <a:extLst>
              <a:ext uri="{FF2B5EF4-FFF2-40B4-BE49-F238E27FC236}">
                <a16:creationId xmlns:a16="http://schemas.microsoft.com/office/drawing/2014/main" id="{5BC297FA-473B-7126-7746-C9AE09127346}"/>
              </a:ext>
            </a:extLst>
          </p:cNvPr>
          <p:cNvPicPr>
            <a:picLocks noChangeAspect="1"/>
          </p:cNvPicPr>
          <p:nvPr/>
        </p:nvPicPr>
        <p:blipFill>
          <a:blip r:embed="rId4"/>
          <a:stretch>
            <a:fillRect/>
          </a:stretch>
        </p:blipFill>
        <p:spPr>
          <a:xfrm>
            <a:off x="4916961" y="857250"/>
            <a:ext cx="6909758" cy="5143500"/>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D283DEC-8A46-8D72-45B2-2F985A16AC58}"/>
                  </a:ext>
                </a:extLst>
              </p:cNvPr>
              <p:cNvSpPr txBox="1"/>
              <p:nvPr/>
            </p:nvSpPr>
            <p:spPr>
              <a:xfrm>
                <a:off x="273841" y="4586931"/>
                <a:ext cx="4508471" cy="1360885"/>
              </a:xfrm>
              <a:prstGeom prst="rect">
                <a:avLst/>
              </a:prstGeom>
              <a:noFill/>
            </p:spPr>
            <p:txBody>
              <a:bodyPr wrap="square">
                <a:spAutoFit/>
              </a:bodyPr>
              <a:lstStyle/>
              <a:p>
                <a:pPr marL="285750" indent="-285750">
                  <a:buFont typeface="Arial" panose="020B0604020202020204" pitchFamily="34" charset="0"/>
                  <a:buChar char="•"/>
                </a:pPr>
                <a:r>
                  <a:rPr lang="en-US" sz="1600" dirty="0"/>
                  <a:t>The squared error per-pixel is </a:t>
                </a:r>
                <a14:m>
                  <m:oMath xmlns:m="http://schemas.openxmlformats.org/officeDocument/2006/math">
                    <m:d>
                      <m:dPr>
                        <m:ctrlPr>
                          <a:rPr lang="en-US" sz="1600" i="1" dirty="0">
                            <a:latin typeface="Cambria Math" panose="02040503050406030204" pitchFamily="18" charset="0"/>
                          </a:rPr>
                        </m:ctrlPr>
                      </m:dPr>
                      <m:e>
                        <m:sSub>
                          <m:sSubPr>
                            <m:ctrlPr>
                              <a:rPr lang="en-US" sz="1600" i="1" dirty="0">
                                <a:latin typeface="Cambria Math" panose="02040503050406030204" pitchFamily="18" charset="0"/>
                              </a:rPr>
                            </m:ctrlPr>
                          </m:sSubPr>
                          <m:e>
                            <m:r>
                              <a:rPr lang="en-US" sz="1600" i="1" dirty="0">
                                <a:latin typeface="Cambria Math" panose="02040503050406030204" pitchFamily="18" charset="0"/>
                              </a:rPr>
                              <m:t>𝑥</m:t>
                            </m:r>
                          </m:e>
                          <m:sub>
                            <m:r>
                              <a:rPr lang="en-US" sz="1600" i="1" dirty="0">
                                <a:latin typeface="Cambria Math" panose="02040503050406030204" pitchFamily="18" charset="0"/>
                              </a:rPr>
                              <m:t>𝑗</m:t>
                            </m:r>
                          </m:sub>
                        </m:sSub>
                        <m:r>
                          <a:rPr lang="en-US" sz="1600" i="0" dirty="0">
                            <a:latin typeface="Cambria Math" panose="02040503050406030204" pitchFamily="18" charset="0"/>
                          </a:rPr>
                          <m:t>−</m:t>
                        </m:r>
                        <m:r>
                          <a:rPr lang="en-US" sz="1600" i="1" dirty="0">
                            <a:latin typeface="Cambria Math" panose="02040503050406030204" pitchFamily="18" charset="0"/>
                          </a:rPr>
                          <m:t>𝑥</m:t>
                        </m:r>
                        <m:sSub>
                          <m:sSubPr>
                            <m:ctrlPr>
                              <a:rPr lang="en-US" sz="1600" i="0" dirty="0">
                                <a:latin typeface="Cambria Math" panose="02040503050406030204" pitchFamily="18" charset="0"/>
                              </a:rPr>
                            </m:ctrlPr>
                          </m:sSubPr>
                          <m:e>
                            <m:r>
                              <a:rPr lang="en-US" sz="1600" i="0" dirty="0">
                                <a:latin typeface="Cambria Math" panose="02040503050406030204" pitchFamily="18" charset="0"/>
                              </a:rPr>
                              <m:t>̂</m:t>
                            </m:r>
                          </m:e>
                          <m:sub>
                            <m:r>
                              <a:rPr lang="en-US" sz="1600" i="1" dirty="0">
                                <a:latin typeface="Cambria Math" panose="02040503050406030204" pitchFamily="18" charset="0"/>
                              </a:rPr>
                              <m:t>𝑗</m:t>
                            </m:r>
                          </m:sub>
                        </m:sSub>
                      </m:e>
                    </m:d>
                    <m:r>
                      <a:rPr lang="en-US" sz="1600" i="0" dirty="0">
                        <a:latin typeface="Cambria Math" panose="02040503050406030204" pitchFamily="18" charset="0"/>
                      </a:rPr>
                      <m:t>²</m:t>
                    </m:r>
                  </m:oMath>
                </a14:m>
                <a:endParaRPr lang="en-US" sz="1600" dirty="0"/>
              </a:p>
              <a:p>
                <a:pPr marL="285750" indent="-285750">
                  <a:buFont typeface="Arial" panose="020B0604020202020204" pitchFamily="34" charset="0"/>
                  <a:buChar char="•"/>
                </a:pPr>
                <a:r>
                  <a:rPr lang="en-US" sz="1600" dirty="0"/>
                  <a:t>The number under each column is the </a:t>
                </a:r>
                <a:br>
                  <a:rPr lang="en-US" sz="1600" dirty="0"/>
                </a:br>
                <a14:m>
                  <m:oMath xmlns:m="http://schemas.openxmlformats.org/officeDocument/2006/math">
                    <m:r>
                      <a:rPr lang="en-US" sz="1600" i="1" dirty="0" smtClean="0">
                        <a:latin typeface="Cambria Math" panose="02040503050406030204" pitchFamily="18" charset="0"/>
                      </a:rPr>
                      <m:t>𝑠𝑢𝑚</m:t>
                    </m:r>
                    <m:r>
                      <a:rPr lang="en-US" sz="1600" b="0" i="0" dirty="0" smtClean="0">
                        <a:latin typeface="Cambria Math" panose="02040503050406030204" pitchFamily="18" charset="0"/>
                      </a:rPr>
                      <m:t> </m:t>
                    </m:r>
                    <m:r>
                      <a:rPr lang="en-US" sz="1600" i="0" dirty="0">
                        <a:latin typeface="Cambria Math" panose="02040503050406030204" pitchFamily="18" charset="0"/>
                      </a:rPr>
                      <m:t>‖</m:t>
                    </m:r>
                    <m:r>
                      <a:rPr lang="en-US" sz="1600" i="1" dirty="0">
                        <a:latin typeface="Cambria Math" panose="02040503050406030204" pitchFamily="18" charset="0"/>
                      </a:rPr>
                      <m:t>𝑥</m:t>
                    </m:r>
                    <m:r>
                      <a:rPr lang="en-US" sz="1600" i="0" dirty="0">
                        <a:latin typeface="Cambria Math" panose="02040503050406030204" pitchFamily="18" charset="0"/>
                      </a:rPr>
                      <m:t>−</m:t>
                    </m:r>
                    <m:r>
                      <a:rPr lang="en-US" sz="1600" i="1" dirty="0">
                        <a:latin typeface="Cambria Math" panose="02040503050406030204" pitchFamily="18" charset="0"/>
                      </a:rPr>
                      <m:t>𝑥</m:t>
                    </m:r>
                    <m:r>
                      <a:rPr lang="en-US" sz="1600" i="0" dirty="0">
                        <a:latin typeface="Cambria Math" panose="02040503050406030204" pitchFamily="18" charset="0"/>
                      </a:rPr>
                      <m:t>̂‖²</m:t>
                    </m:r>
                  </m:oMath>
                </a14:m>
                <a:r>
                  <a:rPr lang="en-US" sz="1600" dirty="0"/>
                  <a:t>. </a:t>
                </a:r>
              </a:p>
              <a:p>
                <a:pPr marL="285750" indent="-285750">
                  <a:buFont typeface="Arial" panose="020B0604020202020204" pitchFamily="34" charset="0"/>
                  <a:buChar char="•"/>
                </a:pPr>
                <a:r>
                  <a:rPr lang="en-US" sz="1600" dirty="0"/>
                  <a:t>With </a:t>
                </a:r>
                <a14:m>
                  <m:oMath xmlns:m="http://schemas.openxmlformats.org/officeDocument/2006/math">
                    <m:r>
                      <a:rPr lang="en-US" sz="1600" i="1" dirty="0" smtClean="0">
                        <a:latin typeface="Cambria Math" panose="02040503050406030204" pitchFamily="18" charset="0"/>
                      </a:rPr>
                      <m:t>𝜏</m:t>
                    </m:r>
                    <m:r>
                      <a:rPr lang="en-US" sz="1600" i="0" dirty="0">
                        <a:latin typeface="Cambria Math" panose="02040503050406030204" pitchFamily="18" charset="0"/>
                      </a:rPr>
                      <m:t>²=0.5</m:t>
                    </m:r>
                  </m:oMath>
                </a14:m>
                <a:r>
                  <a:rPr lang="en-US" sz="1600" dirty="0"/>
                  <a:t> this sum is exactly </a:t>
                </a:r>
                <a14:m>
                  <m:oMath xmlns:m="http://schemas.openxmlformats.org/officeDocument/2006/math">
                    <m:r>
                      <a:rPr lang="en-US" sz="1600" dirty="0" smtClean="0">
                        <a:latin typeface="Cambria Math" panose="02040503050406030204" pitchFamily="18" charset="0"/>
                      </a:rPr>
                      <m:t>−</m:t>
                    </m:r>
                    <m:r>
                      <a:rPr lang="en-US" sz="1600" i="1" dirty="0">
                        <a:latin typeface="Cambria Math" panose="02040503050406030204" pitchFamily="18" charset="0"/>
                      </a:rPr>
                      <m:t>𝑙𝑜𝑔𝑝</m:t>
                    </m:r>
                    <m:r>
                      <a:rPr lang="en-US" sz="1600" i="1" dirty="0">
                        <a:latin typeface="Cambria Math" panose="02040503050406030204" pitchFamily="18" charset="0"/>
                      </a:rPr>
                      <m:t>𝜃</m:t>
                    </m:r>
                    <m:d>
                      <m:dPr>
                        <m:ctrlPr>
                          <a:rPr lang="en-US" sz="1600" i="1" dirty="0">
                            <a:latin typeface="Cambria Math" panose="02040503050406030204" pitchFamily="18" charset="0"/>
                          </a:rPr>
                        </m:ctrlPr>
                      </m:dPr>
                      <m:e>
                        <m:r>
                          <a:rPr lang="en-US" sz="1600" i="1" dirty="0">
                            <a:latin typeface="Cambria Math" panose="02040503050406030204" pitchFamily="18" charset="0"/>
                          </a:rPr>
                          <m:t>𝑥</m:t>
                        </m:r>
                        <m:r>
                          <a:rPr lang="en-US" sz="1600" i="0" dirty="0">
                            <a:latin typeface="Cambria Math" panose="02040503050406030204" pitchFamily="18" charset="0"/>
                          </a:rPr>
                          <m:t>|</m:t>
                        </m:r>
                        <m:r>
                          <a:rPr lang="en-US" sz="1600" i="1" dirty="0">
                            <a:latin typeface="Cambria Math" panose="02040503050406030204" pitchFamily="18" charset="0"/>
                          </a:rPr>
                          <m:t>𝑧</m:t>
                        </m:r>
                      </m:e>
                    </m:d>
                  </m:oMath>
                </a14:m>
                <a:r>
                  <a:rPr lang="en-US" sz="1600" dirty="0"/>
                  <a:t> up to the constant </a:t>
                </a:r>
                <a14:m>
                  <m:oMath xmlns:m="http://schemas.openxmlformats.org/officeDocument/2006/math">
                    <m:d>
                      <m:dPr>
                        <m:ctrlPr>
                          <a:rPr lang="en-US" sz="1600" i="1" dirty="0">
                            <a:latin typeface="Cambria Math" panose="02040503050406030204" pitchFamily="18" charset="0"/>
                          </a:rPr>
                        </m:ctrlPr>
                      </m:dPr>
                      <m:e>
                        <m:r>
                          <a:rPr lang="en-US" sz="1600" i="1" dirty="0">
                            <a:latin typeface="Cambria Math" panose="02040503050406030204" pitchFamily="18" charset="0"/>
                          </a:rPr>
                          <m:t>𝑀</m:t>
                        </m:r>
                        <m:r>
                          <a:rPr lang="en-US" sz="1600" i="0" dirty="0">
                            <a:latin typeface="Cambria Math" panose="02040503050406030204" pitchFamily="18" charset="0"/>
                          </a:rPr>
                          <m:t>/2</m:t>
                        </m:r>
                      </m:e>
                    </m:d>
                    <m:r>
                      <a:rPr lang="en-US" sz="1600" i="1" dirty="0">
                        <a:latin typeface="Cambria Math" panose="02040503050406030204" pitchFamily="18" charset="0"/>
                      </a:rPr>
                      <m:t>𝑙𝑜𝑔</m:t>
                    </m:r>
                    <m:r>
                      <a:rPr lang="en-US" sz="1600" i="1" dirty="0">
                        <a:latin typeface="Cambria Math" panose="02040503050406030204" pitchFamily="18" charset="0"/>
                      </a:rPr>
                      <m:t>𝜋</m:t>
                    </m:r>
                    <m:r>
                      <a:rPr lang="en-US" sz="1600" i="0" dirty="0">
                        <a:latin typeface="Cambria Math" panose="02040503050406030204" pitchFamily="18" charset="0"/>
                      </a:rPr>
                      <m:t>≈448.7</m:t>
                    </m:r>
                  </m:oMath>
                </a14:m>
                <a:r>
                  <a:rPr lang="en-US" sz="1600" dirty="0"/>
                  <a:t> </a:t>
                </a:r>
                <a:r>
                  <a:rPr lang="en-US" sz="1600" i="1" dirty="0" err="1"/>
                  <a:t>nats</a:t>
                </a:r>
                <a:r>
                  <a:rPr lang="en-US" sz="1600" dirty="0"/>
                  <a:t>. </a:t>
                </a:r>
              </a:p>
            </p:txBody>
          </p:sp>
        </mc:Choice>
        <mc:Fallback xmlns="">
          <p:sp>
            <p:nvSpPr>
              <p:cNvPr id="4" name="TextBox 3">
                <a:extLst>
                  <a:ext uri="{FF2B5EF4-FFF2-40B4-BE49-F238E27FC236}">
                    <a16:creationId xmlns:a16="http://schemas.microsoft.com/office/drawing/2014/main" id="{AD283DEC-8A46-8D72-45B2-2F985A16AC58}"/>
                  </a:ext>
                </a:extLst>
              </p:cNvPr>
              <p:cNvSpPr txBox="1">
                <a:spLocks noRot="1" noChangeAspect="1" noMove="1" noResize="1" noEditPoints="1" noAdjustHandles="1" noChangeArrowheads="1" noChangeShapeType="1" noTextEdit="1"/>
              </p:cNvSpPr>
              <p:nvPr/>
            </p:nvSpPr>
            <p:spPr>
              <a:xfrm>
                <a:off x="273841" y="4586931"/>
                <a:ext cx="4508471" cy="1360885"/>
              </a:xfrm>
              <a:prstGeom prst="rect">
                <a:avLst/>
              </a:prstGeom>
              <a:blipFill>
                <a:blip r:embed="rId5"/>
                <a:stretch>
                  <a:fillRect l="-562" b="-4587"/>
                </a:stretch>
              </a:blipFill>
            </p:spPr>
            <p:txBody>
              <a:bodyPr/>
              <a:lstStyle/>
              <a:p>
                <a:r>
                  <a:rPr lang="en-US">
                    <a:noFill/>
                  </a:rPr>
                  <a:t> </a:t>
                </a:r>
              </a:p>
            </p:txBody>
          </p:sp>
        </mc:Fallback>
      </mc:AlternateContent>
      <p:sp>
        <p:nvSpPr>
          <p:cNvPr id="5" name="Title 1">
            <a:extLst>
              <a:ext uri="{FF2B5EF4-FFF2-40B4-BE49-F238E27FC236}">
                <a16:creationId xmlns:a16="http://schemas.microsoft.com/office/drawing/2014/main" id="{16D3DC0D-1185-730A-67CF-F52693D7E708}"/>
              </a:ext>
            </a:extLst>
          </p:cNvPr>
          <p:cNvSpPr>
            <a:spLocks noGrp="1"/>
          </p:cNvSpPr>
          <p:nvPr>
            <p:ph type="title"/>
          </p:nvPr>
        </p:nvSpPr>
        <p:spPr>
          <a:xfrm>
            <a:off x="673608" y="333060"/>
            <a:ext cx="10515600" cy="1325563"/>
          </a:xfrm>
        </p:spPr>
        <p:txBody>
          <a:bodyPr>
            <a:normAutofit/>
          </a:bodyPr>
          <a:lstStyle/>
          <a:p>
            <a:r>
              <a:rPr lang="en-US" sz="2800" dirty="0"/>
              <a:t>L2 Loss example</a:t>
            </a:r>
          </a:p>
        </p:txBody>
      </p:sp>
      <p:sp>
        <p:nvSpPr>
          <p:cNvPr id="6" name="TextBox 5">
            <a:extLst>
              <a:ext uri="{FF2B5EF4-FFF2-40B4-BE49-F238E27FC236}">
                <a16:creationId xmlns:a16="http://schemas.microsoft.com/office/drawing/2014/main" id="{0A00D919-FED2-B5A1-6142-E98D8BC32844}"/>
              </a:ext>
            </a:extLst>
          </p:cNvPr>
          <p:cNvSpPr txBox="1"/>
          <p:nvPr/>
        </p:nvSpPr>
        <p:spPr>
          <a:xfrm>
            <a:off x="673608" y="1511516"/>
            <a:ext cx="4035552" cy="1200329"/>
          </a:xfrm>
          <a:prstGeom prst="rect">
            <a:avLst/>
          </a:prstGeom>
          <a:noFill/>
        </p:spPr>
        <p:txBody>
          <a:bodyPr wrap="square">
            <a:spAutoFit/>
          </a:bodyPr>
          <a:lstStyle/>
          <a:p>
            <a:pPr>
              <a:buNone/>
            </a:pPr>
            <a:r>
              <a:rPr lang="en-US" dirty="0"/>
              <a:t>The model treats every pixel's noise as independent, so to get the cost of a whole image we simply add up the costs of all M pixels</a:t>
            </a:r>
          </a:p>
        </p:txBody>
      </p:sp>
      <p:pic>
        <p:nvPicPr>
          <p:cNvPr id="9" name="Picture 8">
            <a:extLst>
              <a:ext uri="{FF2B5EF4-FFF2-40B4-BE49-F238E27FC236}">
                <a16:creationId xmlns:a16="http://schemas.microsoft.com/office/drawing/2014/main" id="{F4339230-BF9B-F285-FA66-721BEFBE20A2}"/>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733959" y="2952697"/>
            <a:ext cx="4175150" cy="841248"/>
          </a:xfrm>
          <a:prstGeom prst="rect">
            <a:avLst/>
          </a:prstGeom>
        </p:spPr>
      </p:pic>
    </p:spTree>
    <p:extLst>
      <p:ext uri="{BB962C8B-B14F-4D97-AF65-F5344CB8AC3E}">
        <p14:creationId xmlns:p14="http://schemas.microsoft.com/office/powerpoint/2010/main" val="31013839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AC9EF-CFE4-E2B9-58D0-DB48C89801B8}"/>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ADFE8094-E78C-DA2A-3F17-BBDD78AA7221}"/>
              </a:ext>
            </a:extLst>
          </p:cNvPr>
          <p:cNvSpPr txBox="1"/>
          <p:nvPr/>
        </p:nvSpPr>
        <p:spPr>
          <a:xfrm>
            <a:off x="10030059" y="1446483"/>
            <a:ext cx="2029427" cy="338554"/>
          </a:xfrm>
          <a:prstGeom prst="rect">
            <a:avLst/>
          </a:prstGeom>
          <a:solidFill>
            <a:schemeClr val="bg2"/>
          </a:solidFill>
        </p:spPr>
        <p:txBody>
          <a:bodyPr wrap="square">
            <a:spAutoFit/>
          </a:bodyPr>
          <a:lstStyle/>
          <a:p>
            <a:pPr>
              <a:buNone/>
            </a:pPr>
            <a:endParaRPr lang="en-US" sz="1600" dirty="0">
              <a:latin typeface="Google Sans" pitchFamily="2" charset="0"/>
              <a:ea typeface="Google Sans" pitchFamily="2" charset="0"/>
              <a:cs typeface="Google Sans" pitchFamily="2" charset="0"/>
            </a:endParaRPr>
          </a:p>
        </p:txBody>
      </p:sp>
      <p:sp>
        <p:nvSpPr>
          <p:cNvPr id="16" name="TextBox 15">
            <a:extLst>
              <a:ext uri="{FF2B5EF4-FFF2-40B4-BE49-F238E27FC236}">
                <a16:creationId xmlns:a16="http://schemas.microsoft.com/office/drawing/2014/main" id="{103F86D3-ACFE-820D-491B-9D8418FFA112}"/>
              </a:ext>
            </a:extLst>
          </p:cNvPr>
          <p:cNvSpPr txBox="1"/>
          <p:nvPr/>
        </p:nvSpPr>
        <p:spPr>
          <a:xfrm>
            <a:off x="9400405" y="3199776"/>
            <a:ext cx="1587635" cy="830997"/>
          </a:xfrm>
          <a:prstGeom prst="rect">
            <a:avLst/>
          </a:prstGeom>
          <a:solidFill>
            <a:schemeClr val="bg2"/>
          </a:solidFill>
        </p:spPr>
        <p:txBody>
          <a:bodyPr wrap="square">
            <a:spAutoFit/>
          </a:bodyPr>
          <a:lstStyle/>
          <a:p>
            <a:pPr>
              <a:buNone/>
            </a:pPr>
            <a:endParaRPr lang="en-US" sz="1600" dirty="0">
              <a:latin typeface="Google Sans" pitchFamily="2" charset="0"/>
              <a:ea typeface="Google Sans" pitchFamily="2" charset="0"/>
              <a:cs typeface="Google Sans" pitchFamily="2" charset="0"/>
            </a:endParaRPr>
          </a:p>
          <a:p>
            <a:pPr>
              <a:buNone/>
            </a:pPr>
            <a:endParaRPr lang="en-US" sz="1600" dirty="0">
              <a:latin typeface="Google Sans" pitchFamily="2" charset="0"/>
              <a:ea typeface="Google Sans" pitchFamily="2" charset="0"/>
              <a:cs typeface="Google Sans" pitchFamily="2" charset="0"/>
            </a:endParaRPr>
          </a:p>
          <a:p>
            <a:pPr algn="ctr">
              <a:buNone/>
            </a:pPr>
            <a:r>
              <a:rPr lang="en-US" sz="1600" b="1" i="1" dirty="0">
                <a:latin typeface="Aptos SemiBold" panose="020B0004020202020204" pitchFamily="34" charset="0"/>
                <a:ea typeface="Google Sans" pitchFamily="2" charset="0"/>
                <a:cs typeface="Google Sans" pitchFamily="2" charset="0"/>
              </a:rPr>
              <a:t>constant</a:t>
            </a:r>
          </a:p>
        </p:txBody>
      </p:sp>
      <p:sp>
        <p:nvSpPr>
          <p:cNvPr id="15" name="TextBox 14">
            <a:extLst>
              <a:ext uri="{FF2B5EF4-FFF2-40B4-BE49-F238E27FC236}">
                <a16:creationId xmlns:a16="http://schemas.microsoft.com/office/drawing/2014/main" id="{BC731FAC-DC2F-9DF6-E6C8-CDD9248BEC74}"/>
              </a:ext>
            </a:extLst>
          </p:cNvPr>
          <p:cNvSpPr txBox="1"/>
          <p:nvPr/>
        </p:nvSpPr>
        <p:spPr>
          <a:xfrm>
            <a:off x="7287769" y="3199776"/>
            <a:ext cx="1886834" cy="830997"/>
          </a:xfrm>
          <a:prstGeom prst="rect">
            <a:avLst/>
          </a:prstGeom>
          <a:solidFill>
            <a:schemeClr val="bg2"/>
          </a:solidFill>
        </p:spPr>
        <p:txBody>
          <a:bodyPr wrap="square">
            <a:spAutoFit/>
          </a:bodyPr>
          <a:lstStyle/>
          <a:p>
            <a:pPr>
              <a:buNone/>
            </a:pPr>
            <a:endParaRPr lang="en-US" sz="1600" dirty="0">
              <a:latin typeface="Google Sans" pitchFamily="2" charset="0"/>
              <a:ea typeface="Google Sans" pitchFamily="2" charset="0"/>
              <a:cs typeface="Google Sans" pitchFamily="2" charset="0"/>
            </a:endParaRPr>
          </a:p>
          <a:p>
            <a:pPr>
              <a:buNone/>
            </a:pPr>
            <a:endParaRPr lang="en-US" sz="1600" dirty="0">
              <a:latin typeface="Google Sans" pitchFamily="2" charset="0"/>
              <a:ea typeface="Google Sans" pitchFamily="2" charset="0"/>
              <a:cs typeface="Google Sans" pitchFamily="2" charset="0"/>
            </a:endParaRPr>
          </a:p>
          <a:p>
            <a:pPr algn="ctr">
              <a:buNone/>
            </a:pPr>
            <a:r>
              <a:rPr lang="en-US" sz="1600" b="1" i="1" dirty="0">
                <a:latin typeface="Aptos SemiBold" panose="020B0004020202020204" pitchFamily="34" charset="0"/>
                <a:ea typeface="Google Sans" pitchFamily="2" charset="0"/>
                <a:cs typeface="Google Sans" pitchFamily="2" charset="0"/>
              </a:rPr>
              <a:t>L2 Loss</a:t>
            </a:r>
          </a:p>
        </p:txBody>
      </p:sp>
      <p:pic>
        <p:nvPicPr>
          <p:cNvPr id="50" name="Picture 49">
            <a:extLst>
              <a:ext uri="{FF2B5EF4-FFF2-40B4-BE49-F238E27FC236}">
                <a16:creationId xmlns:a16="http://schemas.microsoft.com/office/drawing/2014/main" id="{7AC05E6D-DEF1-B553-20D0-428868FADD59}"/>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rcRect l="1" r="-1341" b="-42308"/>
          <a:stretch>
            <a:fillRect/>
          </a:stretch>
        </p:blipFill>
        <p:spPr>
          <a:xfrm>
            <a:off x="5151119" y="582664"/>
            <a:ext cx="4450081" cy="537855"/>
          </a:xfrm>
          <a:prstGeom prst="rect">
            <a:avLst/>
          </a:prstGeom>
          <a:ln>
            <a:solidFill>
              <a:srgbClr val="FF0000"/>
            </a:solidFill>
          </a:ln>
        </p:spPr>
      </p:pic>
      <p:pic>
        <p:nvPicPr>
          <p:cNvPr id="2" name="Picture 1">
            <a:extLst>
              <a:ext uri="{FF2B5EF4-FFF2-40B4-BE49-F238E27FC236}">
                <a16:creationId xmlns:a16="http://schemas.microsoft.com/office/drawing/2014/main" id="{C42ACA37-84E4-BCE9-6FF9-584A92578860}"/>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5151119" y="1438616"/>
            <a:ext cx="4565037" cy="324695"/>
          </a:xfrm>
          <a:prstGeom prst="rect">
            <a:avLst/>
          </a:prstGeom>
        </p:spPr>
      </p:pic>
      <p:pic>
        <p:nvPicPr>
          <p:cNvPr id="3" name="Picture 2">
            <a:extLst>
              <a:ext uri="{FF2B5EF4-FFF2-40B4-BE49-F238E27FC236}">
                <a16:creationId xmlns:a16="http://schemas.microsoft.com/office/drawing/2014/main" id="{D0B5B9A4-F332-B0EB-987F-2C191E73A88E}"/>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10119033" y="1495576"/>
            <a:ext cx="1835843" cy="233490"/>
          </a:xfrm>
          <a:prstGeom prst="rect">
            <a:avLst/>
          </a:prstGeom>
        </p:spPr>
      </p:pic>
      <p:pic>
        <p:nvPicPr>
          <p:cNvPr id="4" name="Picture 3">
            <a:extLst>
              <a:ext uri="{FF2B5EF4-FFF2-40B4-BE49-F238E27FC236}">
                <a16:creationId xmlns:a16="http://schemas.microsoft.com/office/drawing/2014/main" id="{1AA1595D-3E4A-376F-56CE-4D46C80982A0}"/>
              </a:ext>
            </a:extLst>
          </p:cNvPr>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5151119" y="2320942"/>
            <a:ext cx="5893654" cy="489675"/>
          </a:xfrm>
          <a:prstGeom prst="rect">
            <a:avLst/>
          </a:prstGeom>
        </p:spPr>
      </p:pic>
      <p:sp>
        <p:nvSpPr>
          <p:cNvPr id="5" name="TextBox 4">
            <a:extLst>
              <a:ext uri="{FF2B5EF4-FFF2-40B4-BE49-F238E27FC236}">
                <a16:creationId xmlns:a16="http://schemas.microsoft.com/office/drawing/2014/main" id="{98AFFFE0-EAB5-4551-3C19-B106887678E9}"/>
              </a:ext>
            </a:extLst>
          </p:cNvPr>
          <p:cNvSpPr txBox="1"/>
          <p:nvPr/>
        </p:nvSpPr>
        <p:spPr>
          <a:xfrm>
            <a:off x="624840" y="2457643"/>
            <a:ext cx="3205480" cy="523220"/>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Substitute the Gaussian density.</a:t>
            </a:r>
            <a:r>
              <a:rPr lang="en-US" sz="1400" dirty="0">
                <a:latin typeface="Google Sans" pitchFamily="2" charset="0"/>
                <a:ea typeface="Google Sans" pitchFamily="2" charset="0"/>
                <a:cs typeface="Google Sans" pitchFamily="2" charset="0"/>
              </a:rPr>
              <a:t> </a:t>
            </a:r>
            <a:br>
              <a:rPr lang="en-US" sz="1400" dirty="0">
                <a:latin typeface="Google Sans" pitchFamily="2" charset="0"/>
                <a:ea typeface="Google Sans" pitchFamily="2" charset="0"/>
                <a:cs typeface="Google Sans" pitchFamily="2" charset="0"/>
              </a:rPr>
            </a:br>
            <a:r>
              <a:rPr lang="en-US" sz="1400" dirty="0">
                <a:latin typeface="Google Sans" pitchFamily="2" charset="0"/>
                <a:ea typeface="Google Sans" pitchFamily="2" charset="0"/>
                <a:cs typeface="Google Sans" pitchFamily="2" charset="0"/>
              </a:rPr>
              <a:t>Each term is the one-pixel cost</a:t>
            </a:r>
          </a:p>
        </p:txBody>
      </p:sp>
      <p:pic>
        <p:nvPicPr>
          <p:cNvPr id="6" name="Picture 5">
            <a:extLst>
              <a:ext uri="{FF2B5EF4-FFF2-40B4-BE49-F238E27FC236}">
                <a16:creationId xmlns:a16="http://schemas.microsoft.com/office/drawing/2014/main" id="{B56980C7-39A6-32AC-03E6-914C7CD12935}"/>
              </a:ext>
            </a:extLst>
          </p:cNvPr>
          <p:cNvPicPr>
            <a:picLocks noChangeAspect="1"/>
          </p:cNvPicPr>
          <p:nvPr>
            <p:custDataLst>
              <p:tags r:id="rId5"/>
            </p:custDataLst>
          </p:nvPr>
        </p:nvPicPr>
        <p:blipFill>
          <a:blip r:embed="rId12">
            <a:extLst>
              <a:ext uri="{28A0092B-C50C-407E-A947-70E740481C1C}">
                <a14:useLocalDpi xmlns:a14="http://schemas.microsoft.com/office/drawing/2010/main" val="0"/>
              </a:ext>
            </a:extLst>
          </a:blip>
          <a:stretch>
            <a:fillRect/>
          </a:stretch>
        </p:blipFill>
        <p:spPr>
          <a:xfrm>
            <a:off x="5151119" y="3295845"/>
            <a:ext cx="5681286" cy="319430"/>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FB44416E-6188-2C22-BD76-0A29CCEDD795}"/>
                  </a:ext>
                </a:extLst>
              </p:cNvPr>
              <p:cNvSpPr txBox="1"/>
              <p:nvPr/>
            </p:nvSpPr>
            <p:spPr>
              <a:xfrm>
                <a:off x="624840" y="3284315"/>
                <a:ext cx="3977640" cy="970202"/>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Sum over pixels and images.</a:t>
                </a:r>
                <a:r>
                  <a:rPr lang="en-US" sz="1400" dirty="0">
                    <a:latin typeface="Google Sans" pitchFamily="2" charset="0"/>
                    <a:ea typeface="Google Sans" pitchFamily="2" charset="0"/>
                    <a:cs typeface="Google Sans" pitchFamily="2" charset="0"/>
                  </a:rPr>
                  <a:t> </a:t>
                </a:r>
                <a:br>
                  <a:rPr lang="en-US" sz="1400" dirty="0">
                    <a:latin typeface="Google Sans" pitchFamily="2" charset="0"/>
                    <a:ea typeface="Google Sans" pitchFamily="2" charset="0"/>
                    <a:cs typeface="Google Sans" pitchFamily="2" charset="0"/>
                  </a:rPr>
                </a:br>
                <a:r>
                  <a:rPr lang="en-US" sz="1400" dirty="0">
                    <a:latin typeface="Google Sans" pitchFamily="2" charset="0"/>
                    <a:ea typeface="Google Sans" pitchFamily="2" charset="0"/>
                    <a:cs typeface="Google Sans" pitchFamily="2" charset="0"/>
                  </a:rPr>
                  <a:t>The squared terms over the M pixels of one image add up to a squared Euclidean norm, and the constants add up to </a:t>
                </a:r>
                <a14:m>
                  <m:oMath xmlns:m="http://schemas.openxmlformats.org/officeDocument/2006/math">
                    <m:r>
                      <a:rPr lang="en-US" sz="1400" i="1" dirty="0" smtClean="0">
                        <a:latin typeface="Cambria Math" panose="02040503050406030204" pitchFamily="18" charset="0"/>
                      </a:rPr>
                      <m:t>𝑁𝑀𝑙𝑜𝑔</m:t>
                    </m:r>
                    <m:r>
                      <a:rPr lang="en-US" sz="1400" i="0" dirty="0">
                        <a:latin typeface="Cambria Math" panose="02040503050406030204" pitchFamily="18" charset="0"/>
                      </a:rPr>
                      <m:t>√</m:t>
                    </m:r>
                    <m:d>
                      <m:dPr>
                        <m:ctrlPr>
                          <a:rPr lang="en-US" sz="1400" i="0" dirty="0">
                            <a:latin typeface="Cambria Math" panose="02040503050406030204" pitchFamily="18" charset="0"/>
                          </a:rPr>
                        </m:ctrlPr>
                      </m:dPr>
                      <m:e>
                        <m:r>
                          <a:rPr lang="en-US" sz="1400" i="0" dirty="0">
                            <a:latin typeface="Cambria Math" panose="02040503050406030204" pitchFamily="18" charset="0"/>
                          </a:rPr>
                          <m:t>2</m:t>
                        </m:r>
                        <m:r>
                          <a:rPr lang="en-US" sz="1400" i="1" dirty="0">
                            <a:latin typeface="Cambria Math" panose="02040503050406030204" pitchFamily="18" charset="0"/>
                          </a:rPr>
                          <m:t>𝜋𝜏</m:t>
                        </m:r>
                        <m:r>
                          <a:rPr lang="en-US" sz="1400" i="0" dirty="0">
                            <a:latin typeface="Cambria Math" panose="02040503050406030204" pitchFamily="18" charset="0"/>
                          </a:rPr>
                          <m:t>²</m:t>
                        </m:r>
                      </m:e>
                    </m:d>
                  </m:oMath>
                </a14:m>
                <a:endParaRPr lang="en-US" sz="1400" dirty="0">
                  <a:latin typeface="Google Sans" pitchFamily="2" charset="0"/>
                  <a:ea typeface="Google Sans" pitchFamily="2" charset="0"/>
                  <a:cs typeface="Google Sans" pitchFamily="2" charset="0"/>
                </a:endParaRPr>
              </a:p>
            </p:txBody>
          </p:sp>
        </mc:Choice>
        <mc:Fallback xmlns="">
          <p:sp>
            <p:nvSpPr>
              <p:cNvPr id="8" name="TextBox 7">
                <a:extLst>
                  <a:ext uri="{FF2B5EF4-FFF2-40B4-BE49-F238E27FC236}">
                    <a16:creationId xmlns:a16="http://schemas.microsoft.com/office/drawing/2014/main" id="{FB44416E-6188-2C22-BD76-0A29CCEDD795}"/>
                  </a:ext>
                </a:extLst>
              </p:cNvPr>
              <p:cNvSpPr txBox="1">
                <a:spLocks noRot="1" noChangeAspect="1" noMove="1" noResize="1" noEditPoints="1" noAdjustHandles="1" noChangeArrowheads="1" noChangeShapeType="1" noTextEdit="1"/>
              </p:cNvSpPr>
              <p:nvPr/>
            </p:nvSpPr>
            <p:spPr>
              <a:xfrm>
                <a:off x="624840" y="3284315"/>
                <a:ext cx="3977640" cy="970202"/>
              </a:xfrm>
              <a:prstGeom prst="rect">
                <a:avLst/>
              </a:prstGeom>
              <a:blipFill>
                <a:blip r:embed="rId13"/>
                <a:stretch>
                  <a:fillRect l="-637" t="-1282" r="-1274" b="-5128"/>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6B582869-0C48-B333-17B9-B64DE68F8A60}"/>
              </a:ext>
            </a:extLst>
          </p:cNvPr>
          <p:cNvPicPr>
            <a:picLocks noChangeAspect="1"/>
          </p:cNvPicPr>
          <p:nvPr>
            <p:custDataLst>
              <p:tags r:id="rId6"/>
            </p:custDataLst>
          </p:nvPr>
        </p:nvPicPr>
        <p:blipFill>
          <a:blip r:embed="rId14">
            <a:extLst>
              <a:ext uri="{28A0092B-C50C-407E-A947-70E740481C1C}">
                <a14:useLocalDpi xmlns:a14="http://schemas.microsoft.com/office/drawing/2010/main" val="0"/>
              </a:ext>
            </a:extLst>
          </a:blip>
          <a:stretch>
            <a:fillRect/>
          </a:stretch>
        </p:blipFill>
        <p:spPr>
          <a:xfrm>
            <a:off x="5151119" y="4305312"/>
            <a:ext cx="6213085" cy="1432169"/>
          </a:xfrm>
          <a:prstGeom prst="rect">
            <a:avLst/>
          </a:prstGeom>
        </p:spPr>
      </p:pic>
      <p:sp>
        <p:nvSpPr>
          <p:cNvPr id="11" name="TextBox 10">
            <a:extLst>
              <a:ext uri="{FF2B5EF4-FFF2-40B4-BE49-F238E27FC236}">
                <a16:creationId xmlns:a16="http://schemas.microsoft.com/office/drawing/2014/main" id="{9A151462-0478-282B-B2B0-757E4B47E42D}"/>
              </a:ext>
            </a:extLst>
          </p:cNvPr>
          <p:cNvSpPr txBox="1"/>
          <p:nvPr/>
        </p:nvSpPr>
        <p:spPr>
          <a:xfrm>
            <a:off x="624840" y="4498176"/>
            <a:ext cx="4292600" cy="307777"/>
          </a:xfrm>
          <a:prstGeom prst="rect">
            <a:avLst/>
          </a:prstGeom>
          <a:noFill/>
        </p:spPr>
        <p:txBody>
          <a:bodyPr wrap="square">
            <a:spAutoFit/>
          </a:bodyPr>
          <a:lstStyle/>
          <a:p>
            <a:pPr>
              <a:buNone/>
            </a:pPr>
            <a:r>
              <a:rPr lang="en-US" sz="1400" b="1" dirty="0">
                <a:latin typeface="Google Sans" pitchFamily="2" charset="0"/>
                <a:ea typeface="Google Sans" pitchFamily="2" charset="0"/>
                <a:cs typeface="Google Sans" pitchFamily="2" charset="0"/>
              </a:rPr>
              <a:t>Drop what does not depend on the parameters.</a:t>
            </a:r>
            <a:endParaRPr lang="en-US" sz="1400" dirty="0">
              <a:latin typeface="Google Sans" pitchFamily="2" charset="0"/>
              <a:ea typeface="Google Sans" pitchFamily="2" charset="0"/>
              <a:cs typeface="Google Sans" pitchFamily="2" charset="0"/>
            </a:endParaRPr>
          </a:p>
        </p:txBody>
      </p:sp>
      <p:sp>
        <p:nvSpPr>
          <p:cNvPr id="14" name="TextBox 13">
            <a:extLst>
              <a:ext uri="{FF2B5EF4-FFF2-40B4-BE49-F238E27FC236}">
                <a16:creationId xmlns:a16="http://schemas.microsoft.com/office/drawing/2014/main" id="{ADC8269F-FDD5-3743-F642-EC83BF053927}"/>
              </a:ext>
            </a:extLst>
          </p:cNvPr>
          <p:cNvSpPr txBox="1"/>
          <p:nvPr/>
        </p:nvSpPr>
        <p:spPr>
          <a:xfrm>
            <a:off x="624840" y="1446483"/>
            <a:ext cx="3205480" cy="307777"/>
          </a:xfrm>
          <a:prstGeom prst="rect">
            <a:avLst/>
          </a:prstGeom>
          <a:noFill/>
        </p:spPr>
        <p:txBody>
          <a:bodyPr wrap="square">
            <a:spAutoFit/>
          </a:bodyPr>
          <a:lstStyle/>
          <a:p>
            <a:r>
              <a:rPr lang="en-US" sz="1400" b="1" dirty="0"/>
              <a:t>The likelihood of the training set</a:t>
            </a:r>
            <a:endParaRPr lang="en-US" sz="1400" dirty="0"/>
          </a:p>
        </p:txBody>
      </p:sp>
      <p:sp>
        <p:nvSpPr>
          <p:cNvPr id="18" name="TextBox 17">
            <a:extLst>
              <a:ext uri="{FF2B5EF4-FFF2-40B4-BE49-F238E27FC236}">
                <a16:creationId xmlns:a16="http://schemas.microsoft.com/office/drawing/2014/main" id="{BF1BE9D8-7F40-4100-121A-37F544B9A021}"/>
              </a:ext>
            </a:extLst>
          </p:cNvPr>
          <p:cNvSpPr txBox="1"/>
          <p:nvPr/>
        </p:nvSpPr>
        <p:spPr>
          <a:xfrm>
            <a:off x="624840" y="4911215"/>
            <a:ext cx="5681286" cy="584775"/>
          </a:xfrm>
          <a:prstGeom prst="rect">
            <a:avLst/>
          </a:prstGeom>
          <a:solidFill>
            <a:schemeClr val="accent6">
              <a:lumMod val="20000"/>
              <a:lumOff val="80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Maximum likelihood under Gaussian pixels is least squares, equivalent to minimizing the L2 reconstruction error</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0FE99EAD-390A-9C5D-456C-B06FD8ECEE54}"/>
                  </a:ext>
                </a:extLst>
              </p:cNvPr>
              <p:cNvSpPr txBox="1"/>
              <p:nvPr/>
            </p:nvSpPr>
            <p:spPr>
              <a:xfrm>
                <a:off x="624840" y="5596521"/>
                <a:ext cx="5681286" cy="584775"/>
              </a:xfrm>
              <a:prstGeom prst="rect">
                <a:avLst/>
              </a:prstGeom>
              <a:solidFill>
                <a:schemeClr val="accent6">
                  <a:lumMod val="20000"/>
                  <a:lumOff val="80000"/>
                </a:schemeClr>
              </a:solidFill>
            </p:spPr>
            <p:txBody>
              <a:bodyPr wrap="square">
                <a:spAutoFit/>
              </a:bodyPr>
              <a:lstStyle/>
              <a:p>
                <a:r>
                  <a:rPr lang="en-US" sz="1600" dirty="0"/>
                  <a:t>The Gaussian model's cost is the autoencoder's squared error, scaled by </a:t>
                </a:r>
                <a14:m>
                  <m:oMath xmlns:m="http://schemas.openxmlformats.org/officeDocument/2006/math">
                    <m:r>
                      <a:rPr lang="en-US" sz="1600" b="0" dirty="0" smtClean="0">
                        <a:latin typeface="Cambria Math" panose="02040503050406030204" pitchFamily="18" charset="0"/>
                      </a:rPr>
                      <m:t>1</m:t>
                    </m:r>
                    <m:r>
                      <a:rPr lang="en-US" sz="1600" b="0" i="0" dirty="0">
                        <a:latin typeface="Cambria Math" panose="02040503050406030204" pitchFamily="18" charset="0"/>
                      </a:rPr>
                      <m:t>/</m:t>
                    </m:r>
                    <m:d>
                      <m:dPr>
                        <m:ctrlPr>
                          <a:rPr lang="en-US" sz="1600" b="0" i="0" dirty="0">
                            <a:latin typeface="Cambria Math" panose="02040503050406030204" pitchFamily="18" charset="0"/>
                          </a:rPr>
                        </m:ctrlPr>
                      </m:dPr>
                      <m:e>
                        <m:r>
                          <a:rPr lang="en-US" sz="1600" b="0" i="0" dirty="0">
                            <a:latin typeface="Cambria Math" panose="02040503050406030204" pitchFamily="18" charset="0"/>
                          </a:rPr>
                          <m:t>2</m:t>
                        </m:r>
                        <m:r>
                          <a:rPr lang="en-US" sz="1600" b="0" i="1" dirty="0">
                            <a:latin typeface="Cambria Math" panose="02040503050406030204" pitchFamily="18" charset="0"/>
                          </a:rPr>
                          <m:t>𝜏</m:t>
                        </m:r>
                        <m:r>
                          <a:rPr lang="en-US" sz="1600" b="0" i="0" dirty="0">
                            <a:latin typeface="Cambria Math" panose="02040503050406030204" pitchFamily="18" charset="0"/>
                          </a:rPr>
                          <m:t>²</m:t>
                        </m:r>
                      </m:e>
                    </m:d>
                  </m:oMath>
                </a14:m>
                <a:endParaRPr lang="en-US" sz="1600" dirty="0"/>
              </a:p>
            </p:txBody>
          </p:sp>
        </mc:Choice>
        <mc:Fallback xmlns="">
          <p:sp>
            <p:nvSpPr>
              <p:cNvPr id="21" name="TextBox 20">
                <a:extLst>
                  <a:ext uri="{FF2B5EF4-FFF2-40B4-BE49-F238E27FC236}">
                    <a16:creationId xmlns:a16="http://schemas.microsoft.com/office/drawing/2014/main" id="{0FE99EAD-390A-9C5D-456C-B06FD8ECEE54}"/>
                  </a:ext>
                </a:extLst>
              </p:cNvPr>
              <p:cNvSpPr txBox="1">
                <a:spLocks noRot="1" noChangeAspect="1" noMove="1" noResize="1" noEditPoints="1" noAdjustHandles="1" noChangeArrowheads="1" noChangeShapeType="1" noTextEdit="1"/>
              </p:cNvSpPr>
              <p:nvPr/>
            </p:nvSpPr>
            <p:spPr>
              <a:xfrm>
                <a:off x="624840" y="5596521"/>
                <a:ext cx="5681286" cy="584775"/>
              </a:xfrm>
              <a:prstGeom prst="rect">
                <a:avLst/>
              </a:prstGeom>
              <a:blipFill>
                <a:blip r:embed="rId15"/>
                <a:stretch>
                  <a:fillRect l="-670" t="-2128" b="-12766"/>
                </a:stretch>
              </a:blipFill>
            </p:spPr>
            <p:txBody>
              <a:bodyPr/>
              <a:lstStyle/>
              <a:p>
                <a:r>
                  <a:rPr lang="en-US">
                    <a:noFill/>
                  </a:rPr>
                  <a:t> </a:t>
                </a:r>
              </a:p>
            </p:txBody>
          </p:sp>
        </mc:Fallback>
      </mc:AlternateContent>
      <p:sp>
        <p:nvSpPr>
          <p:cNvPr id="22" name="Title 1">
            <a:extLst>
              <a:ext uri="{FF2B5EF4-FFF2-40B4-BE49-F238E27FC236}">
                <a16:creationId xmlns:a16="http://schemas.microsoft.com/office/drawing/2014/main" id="{FAEFAC9D-9FBA-78BD-56A7-DAB5BA9693EA}"/>
              </a:ext>
            </a:extLst>
          </p:cNvPr>
          <p:cNvSpPr>
            <a:spLocks noGrp="1"/>
          </p:cNvSpPr>
          <p:nvPr>
            <p:ph type="title"/>
          </p:nvPr>
        </p:nvSpPr>
        <p:spPr>
          <a:xfrm>
            <a:off x="472440" y="-142428"/>
            <a:ext cx="10515600" cy="1325563"/>
          </a:xfrm>
        </p:spPr>
        <p:txBody>
          <a:bodyPr>
            <a:normAutofit/>
          </a:bodyPr>
          <a:lstStyle/>
          <a:p>
            <a:r>
              <a:rPr lang="en-US" sz="2000" dirty="0"/>
              <a:t>Maximum likelihood to L2 Loss</a:t>
            </a:r>
          </a:p>
        </p:txBody>
      </p:sp>
      <p:sp>
        <p:nvSpPr>
          <p:cNvPr id="9" name="TextBox 8">
            <a:extLst>
              <a:ext uri="{FF2B5EF4-FFF2-40B4-BE49-F238E27FC236}">
                <a16:creationId xmlns:a16="http://schemas.microsoft.com/office/drawing/2014/main" id="{8088298C-F24B-492E-CB1F-A822D86C5673}"/>
              </a:ext>
            </a:extLst>
          </p:cNvPr>
          <p:cNvSpPr txBox="1"/>
          <p:nvPr/>
        </p:nvSpPr>
        <p:spPr>
          <a:xfrm>
            <a:off x="9601200" y="565004"/>
            <a:ext cx="1485244" cy="523220"/>
          </a:xfrm>
          <a:prstGeom prst="rect">
            <a:avLst/>
          </a:prstGeom>
          <a:noFill/>
        </p:spPr>
        <p:txBody>
          <a:bodyPr wrap="square">
            <a:spAutoFit/>
          </a:bodyPr>
          <a:lstStyle/>
          <a:p>
            <a:r>
              <a:rPr lang="en-US" sz="1400" b="1" dirty="0"/>
              <a:t>for one pixel in one image</a:t>
            </a:r>
          </a:p>
        </p:txBody>
      </p:sp>
    </p:spTree>
    <p:extLst>
      <p:ext uri="{BB962C8B-B14F-4D97-AF65-F5344CB8AC3E}">
        <p14:creationId xmlns:p14="http://schemas.microsoft.com/office/powerpoint/2010/main" val="17872964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07538-E726-45C4-B8BE-D4F7DAC9E250}"/>
              </a:ext>
            </a:extLst>
          </p:cNvPr>
          <p:cNvSpPr>
            <a:spLocks noGrp="1"/>
          </p:cNvSpPr>
          <p:nvPr>
            <p:ph type="title"/>
          </p:nvPr>
        </p:nvSpPr>
        <p:spPr/>
        <p:txBody>
          <a:bodyPr>
            <a:noAutofit/>
          </a:bodyPr>
          <a:lstStyle/>
          <a:p>
            <a:r>
              <a:rPr lang="en-US" sz="3200" dirty="0"/>
              <a:t>The marginal likelihood p(x)</a:t>
            </a:r>
            <a:br>
              <a:rPr lang="en-US" sz="3200" dirty="0"/>
            </a:br>
            <a:r>
              <a:rPr lang="en-US" sz="3200" dirty="0"/>
              <a:t>How likely is an image?</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FA33468-96B5-27D7-0927-2A5B38E838F8}"/>
                  </a:ext>
                </a:extLst>
              </p:cNvPr>
              <p:cNvSpPr txBox="1"/>
              <p:nvPr/>
            </p:nvSpPr>
            <p:spPr>
              <a:xfrm>
                <a:off x="838200" y="1690688"/>
                <a:ext cx="5477540" cy="1323439"/>
              </a:xfrm>
              <a:prstGeom prst="rect">
                <a:avLst/>
              </a:prstGeom>
              <a:solidFill>
                <a:schemeClr val="bg2"/>
              </a:solidFill>
            </p:spPr>
            <p:txBody>
              <a:bodyPr wrap="square">
                <a:spAutoFit/>
              </a:bodyPr>
              <a:lstStyle/>
              <a:p>
                <a:pPr>
                  <a:buNone/>
                </a:pPr>
                <a:r>
                  <a:rPr lang="en-US" sz="1600" dirty="0">
                    <a:latin typeface="Google Sans" pitchFamily="2" charset="0"/>
                    <a:ea typeface="Google Sans" pitchFamily="2" charset="0"/>
                    <a:cs typeface="Google Sans" pitchFamily="2" charset="0"/>
                  </a:rPr>
                  <a:t>We have been dealing with “</a:t>
                </a:r>
                <a:r>
                  <a:rPr lang="en-US" sz="1600" i="1" dirty="0">
                    <a:latin typeface="Google Sans" pitchFamily="2" charset="0"/>
                    <a:ea typeface="Google Sans" pitchFamily="2" charset="0"/>
                    <a:cs typeface="Google Sans" pitchFamily="2" charset="0"/>
                  </a:rPr>
                  <a:t>how likely an image is if we know its code: </a:t>
                </a:r>
                <a14:m>
                  <m:oMath xmlns:m="http://schemas.openxmlformats.org/officeDocument/2006/math">
                    <m:sSub>
                      <m:sSubPr>
                        <m:ctrlPr>
                          <a:rPr lang="en-US" sz="1600" i="1" dirty="0" err="1" smtClean="0">
                            <a:latin typeface="Cambria Math" panose="02040503050406030204" pitchFamily="18" charset="0"/>
                          </a:rPr>
                        </m:ctrlPr>
                      </m:sSubPr>
                      <m:e>
                        <m:r>
                          <a:rPr lang="en-US" sz="1600" i="1" dirty="0" err="1" smtClean="0">
                            <a:latin typeface="Cambria Math" panose="02040503050406030204" pitchFamily="18" charset="0"/>
                          </a:rPr>
                          <m:t>𝑝</m:t>
                        </m:r>
                      </m:e>
                      <m:sub>
                        <m:r>
                          <a:rPr lang="en-US" sz="1600" i="1" dirty="0" err="1" smtClean="0">
                            <a:latin typeface="Cambria Math" panose="02040503050406030204" pitchFamily="18" charset="0"/>
                          </a:rPr>
                          <m:t>𝜃</m:t>
                        </m:r>
                      </m:sub>
                    </m:sSub>
                    <m:d>
                      <m:dPr>
                        <m:ctrlPr>
                          <a:rPr lang="en-US" sz="1600" i="1" dirty="0" err="1" smtClean="0">
                            <a:latin typeface="Cambria Math" panose="02040503050406030204" pitchFamily="18" charset="0"/>
                          </a:rPr>
                        </m:ctrlPr>
                      </m:dPr>
                      <m:e>
                        <m:r>
                          <a:rPr lang="en-US" sz="1600" i="1" dirty="0" err="1" smtClean="0">
                            <a:latin typeface="Cambria Math" panose="02040503050406030204" pitchFamily="18" charset="0"/>
                          </a:rPr>
                          <m:t>𝑥</m:t>
                        </m:r>
                        <m:r>
                          <a:rPr lang="en-US" sz="1600" i="1" dirty="0" err="1" smtClean="0">
                            <a:latin typeface="Cambria Math" panose="02040503050406030204" pitchFamily="18" charset="0"/>
                          </a:rPr>
                          <m:t>|</m:t>
                        </m:r>
                        <m:r>
                          <a:rPr lang="en-US" sz="1600" i="1" dirty="0" err="1" smtClean="0">
                            <a:latin typeface="Cambria Math" panose="02040503050406030204" pitchFamily="18" charset="0"/>
                          </a:rPr>
                          <m:t>𝑧</m:t>
                        </m:r>
                      </m:e>
                    </m:d>
                  </m:oMath>
                </a14:m>
                <a:r>
                  <a:rPr lang="en-US" sz="1600" dirty="0">
                    <a:latin typeface="Google Sans" pitchFamily="2" charset="0"/>
                    <a:ea typeface="Google Sans" pitchFamily="2" charset="0"/>
                    <a:cs typeface="Google Sans" pitchFamily="2" charset="0"/>
                  </a:rPr>
                  <a:t>". </a:t>
                </a:r>
              </a:p>
              <a:p>
                <a:pPr>
                  <a:buNone/>
                </a:pPr>
                <a:r>
                  <a:rPr lang="en-US" sz="1600" dirty="0">
                    <a:latin typeface="Google Sans" pitchFamily="2" charset="0"/>
                    <a:ea typeface="Google Sans" pitchFamily="2" charset="0"/>
                    <a:cs typeface="Google Sans" pitchFamily="2" charset="0"/>
                  </a:rPr>
                  <a:t>But a training set contains images and no codes. </a:t>
                </a:r>
              </a:p>
              <a:p>
                <a:pPr>
                  <a:buNone/>
                </a:pPr>
                <a:r>
                  <a:rPr lang="en-US" sz="1600" dirty="0">
                    <a:latin typeface="Google Sans" pitchFamily="2" charset="0"/>
                    <a:ea typeface="Google Sans" pitchFamily="2" charset="0"/>
                    <a:cs typeface="Google Sans" pitchFamily="2" charset="0"/>
                  </a:rPr>
                  <a:t>To train by maximum likelihood, we need the probability of each image on its own, </a:t>
                </a:r>
                <a14:m>
                  <m:oMath xmlns:m="http://schemas.openxmlformats.org/officeDocument/2006/math">
                    <m:sSub>
                      <m:sSubPr>
                        <m:ctrlPr>
                          <a:rPr lang="en-US" sz="1600" i="1" dirty="0" err="1" smtClean="0">
                            <a:latin typeface="Cambria Math" panose="02040503050406030204" pitchFamily="18" charset="0"/>
                          </a:rPr>
                        </m:ctrlPr>
                      </m:sSubPr>
                      <m:e>
                        <m:r>
                          <a:rPr lang="en-US" sz="1600" i="1" dirty="0" err="1" smtClean="0">
                            <a:latin typeface="Cambria Math" panose="02040503050406030204" pitchFamily="18" charset="0"/>
                          </a:rPr>
                          <m:t>𝑝</m:t>
                        </m:r>
                      </m:e>
                      <m:sub>
                        <m:r>
                          <a:rPr lang="en-US" sz="1600" i="1" dirty="0" err="1" smtClean="0">
                            <a:latin typeface="Cambria Math" panose="02040503050406030204" pitchFamily="18" charset="0"/>
                          </a:rPr>
                          <m:t>𝜃</m:t>
                        </m:r>
                      </m:sub>
                    </m:sSub>
                    <m:d>
                      <m:dPr>
                        <m:ctrlPr>
                          <a:rPr lang="en-US" sz="1600" i="1" dirty="0" err="1" smtClean="0">
                            <a:latin typeface="Cambria Math" panose="02040503050406030204" pitchFamily="18" charset="0"/>
                          </a:rPr>
                        </m:ctrlPr>
                      </m:dPr>
                      <m:e>
                        <m:r>
                          <a:rPr lang="en-US" sz="1600" i="1" dirty="0" err="1" smtClean="0">
                            <a:latin typeface="Cambria Math" panose="02040503050406030204" pitchFamily="18" charset="0"/>
                          </a:rPr>
                          <m:t>𝑥</m:t>
                        </m:r>
                      </m:e>
                    </m:d>
                  </m:oMath>
                </a14:m>
                <a:r>
                  <a:rPr lang="en-US" sz="1600" dirty="0">
                    <a:latin typeface="Google Sans" pitchFamily="2" charset="0"/>
                    <a:ea typeface="Google Sans" pitchFamily="2" charset="0"/>
                    <a:cs typeface="Google Sans" pitchFamily="2" charset="0"/>
                  </a:rPr>
                  <a:t>.</a:t>
                </a:r>
              </a:p>
            </p:txBody>
          </p:sp>
        </mc:Choice>
        <mc:Fallback xmlns="">
          <p:sp>
            <p:nvSpPr>
              <p:cNvPr id="11" name="TextBox 10">
                <a:extLst>
                  <a:ext uri="{FF2B5EF4-FFF2-40B4-BE49-F238E27FC236}">
                    <a16:creationId xmlns:a16="http://schemas.microsoft.com/office/drawing/2014/main" id="{EFA33468-96B5-27D7-0927-2A5B38E838F8}"/>
                  </a:ext>
                </a:extLst>
              </p:cNvPr>
              <p:cNvSpPr txBox="1">
                <a:spLocks noRot="1" noChangeAspect="1" noMove="1" noResize="1" noEditPoints="1" noAdjustHandles="1" noChangeArrowheads="1" noChangeShapeType="1" noTextEdit="1"/>
              </p:cNvSpPr>
              <p:nvPr/>
            </p:nvSpPr>
            <p:spPr>
              <a:xfrm>
                <a:off x="838200" y="1690688"/>
                <a:ext cx="5477540" cy="1323439"/>
              </a:xfrm>
              <a:prstGeom prst="rect">
                <a:avLst/>
              </a:prstGeom>
              <a:blipFill>
                <a:blip r:embed="rId6"/>
                <a:stretch>
                  <a:fillRect l="-694" t="-943" r="-1389" b="-4717"/>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6702E517-139B-92AC-ECD5-7D81E358F941}"/>
              </a:ext>
            </a:extLst>
          </p:cNvPr>
          <p:cNvSpPr txBox="1"/>
          <p:nvPr/>
        </p:nvSpPr>
        <p:spPr>
          <a:xfrm>
            <a:off x="6634715" y="1698928"/>
            <a:ext cx="5207657" cy="830997"/>
          </a:xfrm>
          <a:prstGeom prst="rect">
            <a:avLst/>
          </a:prstGeom>
          <a:solidFill>
            <a:schemeClr val="bg2"/>
          </a:solidFill>
        </p:spPr>
        <p:txBody>
          <a:bodyPr wrap="square">
            <a:spAutoFit/>
          </a:bodyPr>
          <a:lstStyle/>
          <a:p>
            <a:r>
              <a:rPr lang="en-US" sz="1600" dirty="0"/>
              <a:t>We don't know which code produced the image, so we average over all the codes the prior could pick. This average is called the </a:t>
            </a:r>
            <a:r>
              <a:rPr lang="en-US" sz="1600" b="1" dirty="0"/>
              <a:t>marginal likelihood</a:t>
            </a:r>
            <a:r>
              <a:rPr lang="en-US" sz="1600" dirty="0"/>
              <a:t>, or </a:t>
            </a:r>
            <a:r>
              <a:rPr lang="en-US" sz="1600" b="1" dirty="0"/>
              <a:t>evidence</a:t>
            </a:r>
            <a:r>
              <a:rPr lang="en-US" sz="1600" dirty="0"/>
              <a:t>. </a:t>
            </a:r>
          </a:p>
        </p:txBody>
      </p:sp>
      <p:pic>
        <p:nvPicPr>
          <p:cNvPr id="15" name="Picture 14">
            <a:extLst>
              <a:ext uri="{FF2B5EF4-FFF2-40B4-BE49-F238E27FC236}">
                <a16:creationId xmlns:a16="http://schemas.microsoft.com/office/drawing/2014/main" id="{85DFAE84-BE4B-11D9-9A41-0EB03E2CDA74}"/>
              </a:ext>
            </a:extLst>
          </p:cNvPr>
          <p:cNvPicPr>
            <a:picLocks noChangeAspect="1"/>
          </p:cNvPicPr>
          <p:nvPr>
            <p:custDataLst>
              <p:tags r:id="rId1"/>
            </p:custDataLst>
          </p:nvPr>
        </p:nvPicPr>
        <p:blipFill>
          <a:blip r:embed="rId7">
            <a:extLst>
              <a:ext uri="{28A0092B-C50C-407E-A947-70E740481C1C}">
                <a14:useLocalDpi xmlns:a14="http://schemas.microsoft.com/office/drawing/2010/main" val="0"/>
              </a:ext>
            </a:extLst>
          </a:blip>
          <a:stretch>
            <a:fillRect/>
          </a:stretch>
        </p:blipFill>
        <p:spPr>
          <a:xfrm>
            <a:off x="6798009" y="2661275"/>
            <a:ext cx="4881067" cy="274320"/>
          </a:xfrm>
          <a:prstGeom prst="rect">
            <a:avLst/>
          </a:prstGeom>
        </p:spPr>
      </p:pic>
      <p:pic>
        <p:nvPicPr>
          <p:cNvPr id="18" name="Picture 17" descr="Figure 18. A test image of a 7, and seven codes decoded and scored against it: six random codes from N(0, I) and one lucky code near the 7's true code. Each shows its squared error and its score">
            <a:extLst>
              <a:ext uri="{FF2B5EF4-FFF2-40B4-BE49-F238E27FC236}">
                <a16:creationId xmlns:a16="http://schemas.microsoft.com/office/drawing/2014/main" id="{4B3C8207-C5BA-C4A6-1521-F0ED4493DB68}"/>
              </a:ext>
            </a:extLst>
          </p:cNvPr>
          <p:cNvPicPr>
            <a:picLocks noChangeAspect="1"/>
          </p:cNvPicPr>
          <p:nvPr/>
        </p:nvPicPr>
        <p:blipFill>
          <a:blip r:embed="rId8"/>
          <a:stretch>
            <a:fillRect/>
          </a:stretch>
        </p:blipFill>
        <p:spPr>
          <a:xfrm>
            <a:off x="3400882" y="3149698"/>
            <a:ext cx="8401493" cy="2048219"/>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5ECBB3E-E187-A5A9-5EC1-2E72FA1A6F11}"/>
                  </a:ext>
                </a:extLst>
              </p:cNvPr>
              <p:cNvSpPr txBox="1"/>
              <p:nvPr/>
            </p:nvSpPr>
            <p:spPr>
              <a:xfrm>
                <a:off x="838200" y="3344436"/>
                <a:ext cx="2734045" cy="1569660"/>
              </a:xfrm>
              <a:prstGeom prst="rect">
                <a:avLst/>
              </a:prstGeom>
              <a:solidFill>
                <a:schemeClr val="accent2">
                  <a:lumMod val="20000"/>
                  <a:lumOff val="80000"/>
                </a:schemeClr>
              </a:solidFill>
            </p:spPr>
            <p:txBody>
              <a:bodyPr wrap="square">
                <a:spAutoFit/>
              </a:bodyPr>
              <a:lstStyle/>
              <a:p>
                <a:pPr marL="342900" indent="-342900">
                  <a:buFont typeface="+mj-lt"/>
                  <a:buAutoNum type="arabicPeriod"/>
                </a:pPr>
                <a:r>
                  <a:rPr lang="en-US" sz="1600" dirty="0">
                    <a:latin typeface="Google Sans" pitchFamily="2" charset="0"/>
                    <a:ea typeface="Google Sans" pitchFamily="2" charset="0"/>
                    <a:cs typeface="Google Sans" pitchFamily="2" charset="0"/>
                  </a:rPr>
                  <a:t>draw </a:t>
                </a:r>
                <a14:m>
                  <m:oMath xmlns:m="http://schemas.openxmlformats.org/officeDocument/2006/math">
                    <m:r>
                      <a:rPr lang="en-US" sz="1600" i="1" dirty="0" smtClean="0">
                        <a:latin typeface="Cambria Math" panose="02040503050406030204" pitchFamily="18" charset="0"/>
                      </a:rPr>
                      <m:t>𝑆</m:t>
                    </m:r>
                  </m:oMath>
                </a14:m>
                <a:r>
                  <a:rPr lang="en-US" sz="1600" dirty="0">
                    <a:latin typeface="Google Sans" pitchFamily="2" charset="0"/>
                    <a:ea typeface="Google Sans" pitchFamily="2" charset="0"/>
                    <a:cs typeface="Google Sans" pitchFamily="2" charset="0"/>
                  </a:rPr>
                  <a:t> random codes from the priors</a:t>
                </a:r>
              </a:p>
              <a:p>
                <a:pPr marL="342900" indent="-342900">
                  <a:buFont typeface="+mj-lt"/>
                  <a:buAutoNum type="arabicPeriod"/>
                </a:pPr>
                <a:r>
                  <a:rPr lang="en-US" sz="1600" dirty="0">
                    <a:latin typeface="Google Sans" pitchFamily="2" charset="0"/>
                    <a:ea typeface="Google Sans" pitchFamily="2" charset="0"/>
                    <a:cs typeface="Google Sans" pitchFamily="2" charset="0"/>
                  </a:rPr>
                  <a:t>decode them</a:t>
                </a:r>
              </a:p>
              <a:p>
                <a:pPr marL="342900" indent="-342900">
                  <a:buFont typeface="+mj-lt"/>
                  <a:buAutoNum type="arabicPeriod"/>
                </a:pPr>
                <a:r>
                  <a:rPr lang="en-US" sz="1600" dirty="0">
                    <a:latin typeface="Google Sans" pitchFamily="2" charset="0"/>
                    <a:ea typeface="Google Sans" pitchFamily="2" charset="0"/>
                    <a:cs typeface="Google Sans" pitchFamily="2" charset="0"/>
                  </a:rPr>
                  <a:t>score how well the results matches </a:t>
                </a:r>
                <a14:m>
                  <m:oMath xmlns:m="http://schemas.openxmlformats.org/officeDocument/2006/math">
                    <m:r>
                      <a:rPr lang="en-US" sz="1600" i="1" dirty="0" smtClean="0">
                        <a:latin typeface="Cambria Math" panose="02040503050406030204" pitchFamily="18" charset="0"/>
                      </a:rPr>
                      <m:t>𝑥</m:t>
                    </m:r>
                  </m:oMath>
                </a14:m>
                <a:endParaRPr lang="en-US" sz="1600" dirty="0">
                  <a:latin typeface="Google Sans" pitchFamily="2" charset="0"/>
                  <a:ea typeface="Google Sans" pitchFamily="2" charset="0"/>
                  <a:cs typeface="Google Sans" pitchFamily="2" charset="0"/>
                </a:endParaRPr>
              </a:p>
              <a:p>
                <a:pPr marL="342900" indent="-342900">
                  <a:buFont typeface="+mj-lt"/>
                  <a:buAutoNum type="arabicPeriod"/>
                </a:pPr>
                <a:r>
                  <a:rPr lang="en-US" sz="1600" dirty="0">
                    <a:latin typeface="Google Sans" pitchFamily="2" charset="0"/>
                    <a:ea typeface="Google Sans" pitchFamily="2" charset="0"/>
                    <a:cs typeface="Google Sans" pitchFamily="2" charset="0"/>
                  </a:rPr>
                  <a:t>average the scores</a:t>
                </a:r>
              </a:p>
            </p:txBody>
          </p:sp>
        </mc:Choice>
        <mc:Fallback xmlns="">
          <p:sp>
            <p:nvSpPr>
              <p:cNvPr id="20" name="TextBox 19">
                <a:extLst>
                  <a:ext uri="{FF2B5EF4-FFF2-40B4-BE49-F238E27FC236}">
                    <a16:creationId xmlns:a16="http://schemas.microsoft.com/office/drawing/2014/main" id="{A5ECBB3E-E187-A5A9-5EC1-2E72FA1A6F11}"/>
                  </a:ext>
                </a:extLst>
              </p:cNvPr>
              <p:cNvSpPr txBox="1">
                <a:spLocks noRot="1" noChangeAspect="1" noMove="1" noResize="1" noEditPoints="1" noAdjustHandles="1" noChangeArrowheads="1" noChangeShapeType="1" noTextEdit="1"/>
              </p:cNvSpPr>
              <p:nvPr/>
            </p:nvSpPr>
            <p:spPr>
              <a:xfrm>
                <a:off x="838200" y="3344436"/>
                <a:ext cx="2734045" cy="1569660"/>
              </a:xfrm>
              <a:prstGeom prst="rect">
                <a:avLst/>
              </a:prstGeom>
              <a:blipFill>
                <a:blip r:embed="rId9"/>
                <a:stretch>
                  <a:fillRect l="-1852" t="-1613" b="-5645"/>
                </a:stretch>
              </a:blipFill>
            </p:spPr>
            <p:txBody>
              <a:bodyPr/>
              <a:lstStyle/>
              <a:p>
                <a:r>
                  <a:rPr lang="en-US">
                    <a:noFill/>
                  </a:rPr>
                  <a:t> </a:t>
                </a:r>
              </a:p>
            </p:txBody>
          </p:sp>
        </mc:Fallback>
      </mc:AlternateContent>
      <p:pic>
        <p:nvPicPr>
          <p:cNvPr id="22" name="Picture 21">
            <a:extLst>
              <a:ext uri="{FF2B5EF4-FFF2-40B4-BE49-F238E27FC236}">
                <a16:creationId xmlns:a16="http://schemas.microsoft.com/office/drawing/2014/main" id="{90C20F95-414F-BA42-6D74-D8E0DA559FFF}"/>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3941927" y="5528226"/>
            <a:ext cx="4606544" cy="341376"/>
          </a:xfrm>
          <a:prstGeom prst="rect">
            <a:avLst/>
          </a:prstGeom>
        </p:spPr>
      </p:pic>
      <p:pic>
        <p:nvPicPr>
          <p:cNvPr id="24" name="Picture 23">
            <a:extLst>
              <a:ext uri="{FF2B5EF4-FFF2-40B4-BE49-F238E27FC236}">
                <a16:creationId xmlns:a16="http://schemas.microsoft.com/office/drawing/2014/main" id="{A50F4619-46EF-7EDA-374C-7170D3497A6F}"/>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tretch>
            <a:fillRect/>
          </a:stretch>
        </p:blipFill>
        <p:spPr>
          <a:xfrm>
            <a:off x="3572245" y="6005173"/>
            <a:ext cx="6819392" cy="339344"/>
          </a:xfrm>
          <a:prstGeom prst="rect">
            <a:avLst/>
          </a:prstGeom>
        </p:spPr>
      </p:pic>
      <p:sp>
        <p:nvSpPr>
          <p:cNvPr id="4" name="TextBox 3">
            <a:extLst>
              <a:ext uri="{FF2B5EF4-FFF2-40B4-BE49-F238E27FC236}">
                <a16:creationId xmlns:a16="http://schemas.microsoft.com/office/drawing/2014/main" id="{4D835404-BED1-CDDF-7CF4-9A0CC6A23E7B}"/>
              </a:ext>
            </a:extLst>
          </p:cNvPr>
          <p:cNvSpPr txBox="1"/>
          <p:nvPr/>
        </p:nvSpPr>
        <p:spPr>
          <a:xfrm>
            <a:off x="6796813" y="313933"/>
            <a:ext cx="5364534" cy="1384995"/>
          </a:xfrm>
          <a:prstGeom prst="rect">
            <a:avLst/>
          </a:prstGeom>
          <a:noFill/>
        </p:spPr>
        <p:txBody>
          <a:bodyPr wrap="square">
            <a:spAutoFit/>
          </a:bodyPr>
          <a:lstStyle/>
          <a:p>
            <a:r>
              <a:rPr lang="en-US" sz="2800" i="1" dirty="0"/>
              <a:t>Why can’t we just train it by maximum likelihood? (p(x) is intractable)</a:t>
            </a:r>
          </a:p>
        </p:txBody>
      </p:sp>
    </p:spTree>
    <p:extLst>
      <p:ext uri="{BB962C8B-B14F-4D97-AF65-F5344CB8AC3E}">
        <p14:creationId xmlns:p14="http://schemas.microsoft.com/office/powerpoint/2010/main" val="28254157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3A339-D615-DD7D-431F-41E28B6982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7BAF49-778A-6D53-7F31-7C4F2EA8CC4B}"/>
              </a:ext>
            </a:extLst>
          </p:cNvPr>
          <p:cNvSpPr>
            <a:spLocks noGrp="1"/>
          </p:cNvSpPr>
          <p:nvPr>
            <p:ph type="title"/>
          </p:nvPr>
        </p:nvSpPr>
        <p:spPr/>
        <p:txBody>
          <a:bodyPr>
            <a:noAutofit/>
          </a:bodyPr>
          <a:lstStyle/>
          <a:p>
            <a:r>
              <a:rPr lang="en-US" sz="3200" dirty="0"/>
              <a:t>The marginal likelihood p(x)</a:t>
            </a:r>
            <a:br>
              <a:rPr lang="en-US" sz="3200" dirty="0"/>
            </a:br>
            <a:r>
              <a:rPr lang="en-US" sz="3200" dirty="0"/>
              <a:t>How likely is an image?</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C64763E-00C2-3D62-E6D3-7683BD0C6A85}"/>
                  </a:ext>
                </a:extLst>
              </p:cNvPr>
              <p:cNvSpPr txBox="1"/>
              <p:nvPr/>
            </p:nvSpPr>
            <p:spPr>
              <a:xfrm>
                <a:off x="838200" y="1690688"/>
                <a:ext cx="5477540" cy="1323439"/>
              </a:xfrm>
              <a:prstGeom prst="rect">
                <a:avLst/>
              </a:prstGeom>
              <a:solidFill>
                <a:schemeClr val="bg2"/>
              </a:solidFill>
            </p:spPr>
            <p:txBody>
              <a:bodyPr wrap="square">
                <a:spAutoFit/>
              </a:bodyPr>
              <a:lstStyle/>
              <a:p>
                <a:pPr>
                  <a:buNone/>
                </a:pPr>
                <a:r>
                  <a:rPr lang="en-US" sz="1600" dirty="0">
                    <a:latin typeface="Google Sans" pitchFamily="2" charset="0"/>
                    <a:ea typeface="Google Sans" pitchFamily="2" charset="0"/>
                    <a:cs typeface="Google Sans" pitchFamily="2" charset="0"/>
                  </a:rPr>
                  <a:t>We have been dealing with “</a:t>
                </a:r>
                <a:r>
                  <a:rPr lang="en-US" sz="1600" i="1" dirty="0">
                    <a:latin typeface="Google Sans" pitchFamily="2" charset="0"/>
                    <a:ea typeface="Google Sans" pitchFamily="2" charset="0"/>
                    <a:cs typeface="Google Sans" pitchFamily="2" charset="0"/>
                  </a:rPr>
                  <a:t>how likely an image is if we know its code: </a:t>
                </a:r>
                <a14:m>
                  <m:oMath xmlns:m="http://schemas.openxmlformats.org/officeDocument/2006/math">
                    <m:sSub>
                      <m:sSubPr>
                        <m:ctrlPr>
                          <a:rPr lang="en-US" sz="1600" i="1" dirty="0" err="1" smtClean="0">
                            <a:latin typeface="Cambria Math" panose="02040503050406030204" pitchFamily="18" charset="0"/>
                          </a:rPr>
                        </m:ctrlPr>
                      </m:sSubPr>
                      <m:e>
                        <m:r>
                          <a:rPr lang="en-US" sz="1600" i="1" dirty="0" err="1" smtClean="0">
                            <a:latin typeface="Cambria Math" panose="02040503050406030204" pitchFamily="18" charset="0"/>
                          </a:rPr>
                          <m:t>𝑝</m:t>
                        </m:r>
                      </m:e>
                      <m:sub>
                        <m:r>
                          <a:rPr lang="en-US" sz="1600" i="1" dirty="0" err="1" smtClean="0">
                            <a:latin typeface="Cambria Math" panose="02040503050406030204" pitchFamily="18" charset="0"/>
                          </a:rPr>
                          <m:t>𝜃</m:t>
                        </m:r>
                      </m:sub>
                    </m:sSub>
                    <m:d>
                      <m:dPr>
                        <m:ctrlPr>
                          <a:rPr lang="en-US" sz="1600" i="1" dirty="0" err="1" smtClean="0">
                            <a:latin typeface="Cambria Math" panose="02040503050406030204" pitchFamily="18" charset="0"/>
                          </a:rPr>
                        </m:ctrlPr>
                      </m:dPr>
                      <m:e>
                        <m:r>
                          <a:rPr lang="en-US" sz="1600" i="1" dirty="0" err="1" smtClean="0">
                            <a:latin typeface="Cambria Math" panose="02040503050406030204" pitchFamily="18" charset="0"/>
                          </a:rPr>
                          <m:t>𝑥</m:t>
                        </m:r>
                        <m:r>
                          <a:rPr lang="en-US" sz="1600" i="1" dirty="0" err="1" smtClean="0">
                            <a:latin typeface="Cambria Math" panose="02040503050406030204" pitchFamily="18" charset="0"/>
                          </a:rPr>
                          <m:t>|</m:t>
                        </m:r>
                        <m:r>
                          <a:rPr lang="en-US" sz="1600" i="1" dirty="0" err="1" smtClean="0">
                            <a:latin typeface="Cambria Math" panose="02040503050406030204" pitchFamily="18" charset="0"/>
                          </a:rPr>
                          <m:t>𝑧</m:t>
                        </m:r>
                      </m:e>
                    </m:d>
                  </m:oMath>
                </a14:m>
                <a:r>
                  <a:rPr lang="en-US" sz="1600" dirty="0">
                    <a:latin typeface="Google Sans" pitchFamily="2" charset="0"/>
                    <a:ea typeface="Google Sans" pitchFamily="2" charset="0"/>
                    <a:cs typeface="Google Sans" pitchFamily="2" charset="0"/>
                  </a:rPr>
                  <a:t>". </a:t>
                </a:r>
              </a:p>
              <a:p>
                <a:pPr>
                  <a:buNone/>
                </a:pPr>
                <a:r>
                  <a:rPr lang="en-US" sz="1600" dirty="0">
                    <a:latin typeface="Google Sans" pitchFamily="2" charset="0"/>
                    <a:ea typeface="Google Sans" pitchFamily="2" charset="0"/>
                    <a:cs typeface="Google Sans" pitchFamily="2" charset="0"/>
                  </a:rPr>
                  <a:t>But a training set contains images and no codes. </a:t>
                </a:r>
              </a:p>
              <a:p>
                <a:pPr>
                  <a:buNone/>
                </a:pPr>
                <a:r>
                  <a:rPr lang="en-US" sz="1600" dirty="0">
                    <a:latin typeface="Google Sans" pitchFamily="2" charset="0"/>
                    <a:ea typeface="Google Sans" pitchFamily="2" charset="0"/>
                    <a:cs typeface="Google Sans" pitchFamily="2" charset="0"/>
                  </a:rPr>
                  <a:t>To train by maximum likelihood, we need the probability of each image on its own, </a:t>
                </a:r>
                <a14:m>
                  <m:oMath xmlns:m="http://schemas.openxmlformats.org/officeDocument/2006/math">
                    <m:sSub>
                      <m:sSubPr>
                        <m:ctrlPr>
                          <a:rPr lang="en-US" sz="1600" i="1" dirty="0" err="1" smtClean="0">
                            <a:latin typeface="Cambria Math" panose="02040503050406030204" pitchFamily="18" charset="0"/>
                          </a:rPr>
                        </m:ctrlPr>
                      </m:sSubPr>
                      <m:e>
                        <m:r>
                          <a:rPr lang="en-US" sz="1600" i="1" dirty="0" err="1" smtClean="0">
                            <a:latin typeface="Cambria Math" panose="02040503050406030204" pitchFamily="18" charset="0"/>
                          </a:rPr>
                          <m:t>𝑝</m:t>
                        </m:r>
                      </m:e>
                      <m:sub>
                        <m:r>
                          <a:rPr lang="en-US" sz="1600" i="1" dirty="0" err="1" smtClean="0">
                            <a:latin typeface="Cambria Math" panose="02040503050406030204" pitchFamily="18" charset="0"/>
                          </a:rPr>
                          <m:t>𝜃</m:t>
                        </m:r>
                      </m:sub>
                    </m:sSub>
                    <m:d>
                      <m:dPr>
                        <m:ctrlPr>
                          <a:rPr lang="en-US" sz="1600" i="1" dirty="0" err="1" smtClean="0">
                            <a:latin typeface="Cambria Math" panose="02040503050406030204" pitchFamily="18" charset="0"/>
                          </a:rPr>
                        </m:ctrlPr>
                      </m:dPr>
                      <m:e>
                        <m:r>
                          <a:rPr lang="en-US" sz="1600" i="1" dirty="0" err="1" smtClean="0">
                            <a:latin typeface="Cambria Math" panose="02040503050406030204" pitchFamily="18" charset="0"/>
                          </a:rPr>
                          <m:t>𝑥</m:t>
                        </m:r>
                      </m:e>
                    </m:d>
                  </m:oMath>
                </a14:m>
                <a:r>
                  <a:rPr lang="en-US" sz="1600" dirty="0">
                    <a:latin typeface="Google Sans" pitchFamily="2" charset="0"/>
                    <a:ea typeface="Google Sans" pitchFamily="2" charset="0"/>
                    <a:cs typeface="Google Sans" pitchFamily="2" charset="0"/>
                  </a:rPr>
                  <a:t>.</a:t>
                </a:r>
              </a:p>
            </p:txBody>
          </p:sp>
        </mc:Choice>
        <mc:Fallback xmlns="">
          <p:sp>
            <p:nvSpPr>
              <p:cNvPr id="11" name="TextBox 10">
                <a:extLst>
                  <a:ext uri="{FF2B5EF4-FFF2-40B4-BE49-F238E27FC236}">
                    <a16:creationId xmlns:a16="http://schemas.microsoft.com/office/drawing/2014/main" id="{DC64763E-00C2-3D62-E6D3-7683BD0C6A85}"/>
                  </a:ext>
                </a:extLst>
              </p:cNvPr>
              <p:cNvSpPr txBox="1">
                <a:spLocks noRot="1" noChangeAspect="1" noMove="1" noResize="1" noEditPoints="1" noAdjustHandles="1" noChangeArrowheads="1" noChangeShapeType="1" noTextEdit="1"/>
              </p:cNvSpPr>
              <p:nvPr/>
            </p:nvSpPr>
            <p:spPr>
              <a:xfrm>
                <a:off x="838200" y="1690688"/>
                <a:ext cx="5477540" cy="1323439"/>
              </a:xfrm>
              <a:prstGeom prst="rect">
                <a:avLst/>
              </a:prstGeom>
              <a:blipFill>
                <a:blip r:embed="rId5"/>
                <a:stretch>
                  <a:fillRect l="-694" t="-943" r="-1389" b="-4717"/>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51C248C7-D290-320F-2D14-442EE40D24CF}"/>
              </a:ext>
            </a:extLst>
          </p:cNvPr>
          <p:cNvSpPr txBox="1"/>
          <p:nvPr/>
        </p:nvSpPr>
        <p:spPr>
          <a:xfrm>
            <a:off x="6634715" y="1698928"/>
            <a:ext cx="5207657" cy="830997"/>
          </a:xfrm>
          <a:prstGeom prst="rect">
            <a:avLst/>
          </a:prstGeom>
          <a:solidFill>
            <a:schemeClr val="bg2"/>
          </a:solidFill>
        </p:spPr>
        <p:txBody>
          <a:bodyPr wrap="square">
            <a:spAutoFit/>
          </a:bodyPr>
          <a:lstStyle/>
          <a:p>
            <a:r>
              <a:rPr lang="en-US" sz="1600" dirty="0"/>
              <a:t>We don't know which code produced the image, so we average over all the codes the prior could pick. This average is called the </a:t>
            </a:r>
            <a:r>
              <a:rPr lang="en-US" sz="1600" b="1" dirty="0"/>
              <a:t>marginal likelihood</a:t>
            </a:r>
            <a:r>
              <a:rPr lang="en-US" sz="1600" dirty="0"/>
              <a:t>, or </a:t>
            </a:r>
            <a:r>
              <a:rPr lang="en-US" sz="1600" b="1" dirty="0"/>
              <a:t>evidence</a:t>
            </a:r>
            <a:r>
              <a:rPr lang="en-US" sz="1600" dirty="0"/>
              <a:t>. </a:t>
            </a:r>
          </a:p>
        </p:txBody>
      </p:sp>
      <p:pic>
        <p:nvPicPr>
          <p:cNvPr id="15" name="Picture 14">
            <a:extLst>
              <a:ext uri="{FF2B5EF4-FFF2-40B4-BE49-F238E27FC236}">
                <a16:creationId xmlns:a16="http://schemas.microsoft.com/office/drawing/2014/main" id="{F066DA53-CD7E-055B-62A8-029993B59088}"/>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6798009" y="2661275"/>
            <a:ext cx="4881067" cy="274320"/>
          </a:xfrm>
          <a:prstGeom prst="rect">
            <a:avLst/>
          </a:prstGeom>
        </p:spPr>
      </p:pic>
      <p:pic>
        <p:nvPicPr>
          <p:cNvPr id="18" name="Picture 17" descr="Figure 18. A test image of a 7, and seven codes decoded and scored against it: six random codes from N(0, I) and one lucky code near the 7's true code. Each shows its squared error and its score">
            <a:extLst>
              <a:ext uri="{FF2B5EF4-FFF2-40B4-BE49-F238E27FC236}">
                <a16:creationId xmlns:a16="http://schemas.microsoft.com/office/drawing/2014/main" id="{FD8B8EEB-5D41-072D-B8D2-6F1782D104CC}"/>
              </a:ext>
            </a:extLst>
          </p:cNvPr>
          <p:cNvPicPr>
            <a:picLocks noChangeAspect="1"/>
          </p:cNvPicPr>
          <p:nvPr/>
        </p:nvPicPr>
        <p:blipFill>
          <a:blip r:embed="rId7"/>
          <a:stretch>
            <a:fillRect/>
          </a:stretch>
        </p:blipFill>
        <p:spPr>
          <a:xfrm>
            <a:off x="3400882" y="3149698"/>
            <a:ext cx="8401493" cy="2048219"/>
          </a:xfrm>
          <a:prstGeom prst="rect">
            <a:avLst/>
          </a:prstGeom>
        </p:spPr>
      </p:pic>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BE74260E-545E-B1D9-F24F-1C2B1FD5A8C1}"/>
                  </a:ext>
                </a:extLst>
              </p:cNvPr>
              <p:cNvSpPr txBox="1"/>
              <p:nvPr/>
            </p:nvSpPr>
            <p:spPr>
              <a:xfrm>
                <a:off x="838200" y="3344436"/>
                <a:ext cx="2734045" cy="1569660"/>
              </a:xfrm>
              <a:prstGeom prst="rect">
                <a:avLst/>
              </a:prstGeom>
              <a:solidFill>
                <a:schemeClr val="accent2">
                  <a:lumMod val="20000"/>
                  <a:lumOff val="80000"/>
                </a:schemeClr>
              </a:solidFill>
            </p:spPr>
            <p:txBody>
              <a:bodyPr wrap="square">
                <a:spAutoFit/>
              </a:bodyPr>
              <a:lstStyle/>
              <a:p>
                <a:pPr marL="342900" indent="-342900">
                  <a:buFont typeface="+mj-lt"/>
                  <a:buAutoNum type="arabicPeriod"/>
                </a:pPr>
                <a:r>
                  <a:rPr lang="en-US" sz="1600" dirty="0">
                    <a:latin typeface="Google Sans" pitchFamily="2" charset="0"/>
                    <a:ea typeface="Google Sans" pitchFamily="2" charset="0"/>
                    <a:cs typeface="Google Sans" pitchFamily="2" charset="0"/>
                  </a:rPr>
                  <a:t>draw </a:t>
                </a:r>
                <a14:m>
                  <m:oMath xmlns:m="http://schemas.openxmlformats.org/officeDocument/2006/math">
                    <m:r>
                      <a:rPr lang="en-US" sz="1600" i="1" dirty="0" smtClean="0">
                        <a:latin typeface="Cambria Math" panose="02040503050406030204" pitchFamily="18" charset="0"/>
                      </a:rPr>
                      <m:t>𝑆</m:t>
                    </m:r>
                  </m:oMath>
                </a14:m>
                <a:r>
                  <a:rPr lang="en-US" sz="1600" dirty="0">
                    <a:latin typeface="Google Sans" pitchFamily="2" charset="0"/>
                    <a:ea typeface="Google Sans" pitchFamily="2" charset="0"/>
                    <a:cs typeface="Google Sans" pitchFamily="2" charset="0"/>
                  </a:rPr>
                  <a:t> random codes from the priors</a:t>
                </a:r>
              </a:p>
              <a:p>
                <a:pPr marL="342900" indent="-342900">
                  <a:buFont typeface="+mj-lt"/>
                  <a:buAutoNum type="arabicPeriod"/>
                </a:pPr>
                <a:r>
                  <a:rPr lang="en-US" sz="1600" dirty="0">
                    <a:latin typeface="Google Sans" pitchFamily="2" charset="0"/>
                    <a:ea typeface="Google Sans" pitchFamily="2" charset="0"/>
                    <a:cs typeface="Google Sans" pitchFamily="2" charset="0"/>
                  </a:rPr>
                  <a:t>decode them</a:t>
                </a:r>
              </a:p>
              <a:p>
                <a:pPr marL="342900" indent="-342900">
                  <a:buFont typeface="+mj-lt"/>
                  <a:buAutoNum type="arabicPeriod"/>
                </a:pPr>
                <a:r>
                  <a:rPr lang="en-US" sz="1600" dirty="0">
                    <a:latin typeface="Google Sans" pitchFamily="2" charset="0"/>
                    <a:ea typeface="Google Sans" pitchFamily="2" charset="0"/>
                    <a:cs typeface="Google Sans" pitchFamily="2" charset="0"/>
                  </a:rPr>
                  <a:t>score how well the results matches </a:t>
                </a:r>
                <a14:m>
                  <m:oMath xmlns:m="http://schemas.openxmlformats.org/officeDocument/2006/math">
                    <m:r>
                      <a:rPr lang="en-US" sz="1600" i="1" dirty="0" smtClean="0">
                        <a:latin typeface="Cambria Math" panose="02040503050406030204" pitchFamily="18" charset="0"/>
                      </a:rPr>
                      <m:t>𝑥</m:t>
                    </m:r>
                  </m:oMath>
                </a14:m>
                <a:endParaRPr lang="en-US" sz="1600" dirty="0">
                  <a:latin typeface="Google Sans" pitchFamily="2" charset="0"/>
                  <a:ea typeface="Google Sans" pitchFamily="2" charset="0"/>
                  <a:cs typeface="Google Sans" pitchFamily="2" charset="0"/>
                </a:endParaRPr>
              </a:p>
              <a:p>
                <a:pPr marL="342900" indent="-342900">
                  <a:buFont typeface="+mj-lt"/>
                  <a:buAutoNum type="arabicPeriod"/>
                </a:pPr>
                <a:r>
                  <a:rPr lang="en-US" sz="1600" dirty="0">
                    <a:latin typeface="Google Sans" pitchFamily="2" charset="0"/>
                    <a:ea typeface="Google Sans" pitchFamily="2" charset="0"/>
                    <a:cs typeface="Google Sans" pitchFamily="2" charset="0"/>
                  </a:rPr>
                  <a:t>average the scores</a:t>
                </a:r>
              </a:p>
            </p:txBody>
          </p:sp>
        </mc:Choice>
        <mc:Fallback xmlns="">
          <p:sp>
            <p:nvSpPr>
              <p:cNvPr id="20" name="TextBox 19">
                <a:extLst>
                  <a:ext uri="{FF2B5EF4-FFF2-40B4-BE49-F238E27FC236}">
                    <a16:creationId xmlns:a16="http://schemas.microsoft.com/office/drawing/2014/main" id="{BE74260E-545E-B1D9-F24F-1C2B1FD5A8C1}"/>
                  </a:ext>
                </a:extLst>
              </p:cNvPr>
              <p:cNvSpPr txBox="1">
                <a:spLocks noRot="1" noChangeAspect="1" noMove="1" noResize="1" noEditPoints="1" noAdjustHandles="1" noChangeArrowheads="1" noChangeShapeType="1" noTextEdit="1"/>
              </p:cNvSpPr>
              <p:nvPr/>
            </p:nvSpPr>
            <p:spPr>
              <a:xfrm>
                <a:off x="838200" y="3344436"/>
                <a:ext cx="2734045" cy="1569660"/>
              </a:xfrm>
              <a:prstGeom prst="rect">
                <a:avLst/>
              </a:prstGeom>
              <a:blipFill>
                <a:blip r:embed="rId8"/>
                <a:stretch>
                  <a:fillRect l="-1852" t="-1613" b="-5645"/>
                </a:stretch>
              </a:blipFill>
            </p:spPr>
            <p:txBody>
              <a:bodyPr/>
              <a:lstStyle/>
              <a:p>
                <a:r>
                  <a:rPr lang="en-US">
                    <a:noFill/>
                  </a:rPr>
                  <a:t> </a:t>
                </a:r>
              </a:p>
            </p:txBody>
          </p:sp>
        </mc:Fallback>
      </mc:AlternateContent>
      <p:pic>
        <p:nvPicPr>
          <p:cNvPr id="22" name="Picture 21">
            <a:extLst>
              <a:ext uri="{FF2B5EF4-FFF2-40B4-BE49-F238E27FC236}">
                <a16:creationId xmlns:a16="http://schemas.microsoft.com/office/drawing/2014/main" id="{3AC2019C-D4FC-5385-CFDA-C6B40CCE2B92}"/>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3941927" y="5528226"/>
            <a:ext cx="4606544" cy="341376"/>
          </a:xfrm>
          <a:prstGeom prst="rect">
            <a:avLst/>
          </a:prstGeom>
        </p:spPr>
      </p:pic>
      <p:pic>
        <p:nvPicPr>
          <p:cNvPr id="24" name="Picture 23">
            <a:extLst>
              <a:ext uri="{FF2B5EF4-FFF2-40B4-BE49-F238E27FC236}">
                <a16:creationId xmlns:a16="http://schemas.microsoft.com/office/drawing/2014/main" id="{9CD2E8B3-2897-AA44-1005-81AC46BCB0E7}"/>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3572245" y="6005173"/>
            <a:ext cx="6819392" cy="339344"/>
          </a:xfrm>
          <a:prstGeom prst="rect">
            <a:avLst/>
          </a:prstGeom>
        </p:spPr>
      </p:pic>
      <p:sp>
        <p:nvSpPr>
          <p:cNvPr id="4" name="TextBox 3">
            <a:extLst>
              <a:ext uri="{FF2B5EF4-FFF2-40B4-BE49-F238E27FC236}">
                <a16:creationId xmlns:a16="http://schemas.microsoft.com/office/drawing/2014/main" id="{698E77A4-F517-DCF3-5A9D-67628EAFD524}"/>
              </a:ext>
            </a:extLst>
          </p:cNvPr>
          <p:cNvSpPr txBox="1"/>
          <p:nvPr/>
        </p:nvSpPr>
        <p:spPr>
          <a:xfrm>
            <a:off x="3266854" y="3204453"/>
            <a:ext cx="6097772" cy="1200329"/>
          </a:xfrm>
          <a:prstGeom prst="rect">
            <a:avLst/>
          </a:prstGeom>
          <a:noFill/>
        </p:spPr>
        <p:txBody>
          <a:bodyPr wrap="square">
            <a:spAutoFit/>
          </a:bodyPr>
          <a:lstStyle/>
          <a:p>
            <a:r>
              <a:rPr lang="en-US" sz="7200" b="1" dirty="0">
                <a:solidFill>
                  <a:srgbClr val="FF0000"/>
                </a:solidFill>
                <a:latin typeface="Aptos Slab" panose="020B0004020202020204" pitchFamily="34" charset="0"/>
              </a:rPr>
              <a:t>This will fail!!</a:t>
            </a:r>
            <a:endParaRPr lang="en-US" sz="8000" dirty="0">
              <a:latin typeface="Aptos Slab" panose="020B0004020202020204" pitchFamily="34" charset="0"/>
            </a:endParaRPr>
          </a:p>
        </p:txBody>
      </p:sp>
      <p:sp>
        <p:nvSpPr>
          <p:cNvPr id="3" name="TextBox 2">
            <a:extLst>
              <a:ext uri="{FF2B5EF4-FFF2-40B4-BE49-F238E27FC236}">
                <a16:creationId xmlns:a16="http://schemas.microsoft.com/office/drawing/2014/main" id="{C4F2400D-2EA4-6AD1-C390-DA53DA4A2DFD}"/>
              </a:ext>
            </a:extLst>
          </p:cNvPr>
          <p:cNvSpPr txBox="1"/>
          <p:nvPr/>
        </p:nvSpPr>
        <p:spPr>
          <a:xfrm>
            <a:off x="6796813" y="313933"/>
            <a:ext cx="5364534" cy="1384995"/>
          </a:xfrm>
          <a:prstGeom prst="rect">
            <a:avLst/>
          </a:prstGeom>
          <a:noFill/>
        </p:spPr>
        <p:txBody>
          <a:bodyPr wrap="square">
            <a:spAutoFit/>
          </a:bodyPr>
          <a:lstStyle/>
          <a:p>
            <a:r>
              <a:rPr lang="en-US" sz="2800" i="1" dirty="0">
                <a:solidFill>
                  <a:srgbClr val="FF0000"/>
                </a:solidFill>
              </a:rPr>
              <a:t>Why can’t we just train it by maximum likelihood? (p(x) is intractable)</a:t>
            </a:r>
          </a:p>
        </p:txBody>
      </p:sp>
    </p:spTree>
    <p:extLst>
      <p:ext uri="{BB962C8B-B14F-4D97-AF65-F5344CB8AC3E}">
        <p14:creationId xmlns:p14="http://schemas.microsoft.com/office/powerpoint/2010/main" val="2722088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57000"/>
          </a:schemeClr>
        </a:solidFill>
        <a:effectLst/>
      </p:bgPr>
    </p:bg>
    <p:spTree>
      <p:nvGrpSpPr>
        <p:cNvPr id="1" name="">
          <a:extLst>
            <a:ext uri="{FF2B5EF4-FFF2-40B4-BE49-F238E27FC236}">
              <a16:creationId xmlns:a16="http://schemas.microsoft.com/office/drawing/2014/main" id="{DB841B98-D000-9AB6-8A85-20923C99E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105849-219E-5A5C-045F-B73FB4F571B9}"/>
              </a:ext>
            </a:extLst>
          </p:cNvPr>
          <p:cNvSpPr>
            <a:spLocks noGrp="1"/>
          </p:cNvSpPr>
          <p:nvPr>
            <p:ph type="title"/>
          </p:nvPr>
        </p:nvSpPr>
        <p:spPr/>
        <p:txBody>
          <a:bodyPr>
            <a:noAutofit/>
          </a:bodyPr>
          <a:lstStyle/>
          <a:p>
            <a:r>
              <a:rPr lang="en-US" sz="3200" dirty="0"/>
              <a:t>How likely is an image?</a:t>
            </a:r>
          </a:p>
        </p:txBody>
      </p:sp>
      <p:sp>
        <p:nvSpPr>
          <p:cNvPr id="12" name="TextBox 11">
            <a:extLst>
              <a:ext uri="{FF2B5EF4-FFF2-40B4-BE49-F238E27FC236}">
                <a16:creationId xmlns:a16="http://schemas.microsoft.com/office/drawing/2014/main" id="{C3C9569D-F736-29A8-9936-391C21D86128}"/>
              </a:ext>
            </a:extLst>
          </p:cNvPr>
          <p:cNvSpPr txBox="1"/>
          <p:nvPr/>
        </p:nvSpPr>
        <p:spPr>
          <a:xfrm>
            <a:off x="884169" y="1882662"/>
            <a:ext cx="3921747" cy="1323439"/>
          </a:xfrm>
          <a:prstGeom prst="rect">
            <a:avLst/>
          </a:prstGeom>
          <a:noFill/>
        </p:spPr>
        <p:txBody>
          <a:bodyPr wrap="square">
            <a:spAutoFit/>
          </a:bodyPr>
          <a:lstStyle/>
          <a:p>
            <a:pPr>
              <a:buNone/>
            </a:pPr>
            <a:r>
              <a:rPr lang="en-US" sz="1600" b="1" dirty="0">
                <a:solidFill>
                  <a:srgbClr val="FF0000"/>
                </a:solidFill>
              </a:rPr>
              <a:t>Why this fails.</a:t>
            </a:r>
            <a:r>
              <a:rPr lang="en-US" sz="1600" dirty="0">
                <a:solidFill>
                  <a:srgbClr val="FF0000"/>
                </a:solidFill>
              </a:rPr>
              <a:t> </a:t>
            </a:r>
            <a:r>
              <a:rPr lang="en-US" sz="1600" dirty="0"/>
              <a:t>p(x) is </a:t>
            </a:r>
            <a:r>
              <a:rPr lang="en-US" sz="1600" b="1" dirty="0"/>
              <a:t>intractable</a:t>
            </a:r>
            <a:r>
              <a:rPr lang="en-US" sz="1600" dirty="0"/>
              <a:t>: it cannot be computed exactly, and sampling from the prior is too inefficient to estimate it. These are two distinct problems:</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6291A51-2974-33F8-ACFB-DBE8FC641662}"/>
                  </a:ext>
                </a:extLst>
              </p:cNvPr>
              <p:cNvSpPr txBox="1"/>
              <p:nvPr/>
            </p:nvSpPr>
            <p:spPr>
              <a:xfrm>
                <a:off x="5765533" y="1885123"/>
                <a:ext cx="5913544" cy="1569660"/>
              </a:xfrm>
              <a:prstGeom prst="rect">
                <a:avLst/>
              </a:prstGeom>
              <a:noFill/>
            </p:spPr>
            <p:txBody>
              <a:bodyPr wrap="square">
                <a:spAutoFit/>
              </a:bodyPr>
              <a:lstStyle/>
              <a:p>
                <a:pPr marL="342900" lvl="0" indent="-342900">
                  <a:buFont typeface="+mj-lt"/>
                  <a:buAutoNum type="arabicPeriod"/>
                </a:pPr>
                <a:r>
                  <a:rPr lang="en-US" sz="1600" b="1" dirty="0"/>
                  <a:t>No closed form.</a:t>
                </a:r>
                <a:r>
                  <a:rPr lang="en-US" sz="1600" dirty="0"/>
                  <a:t> The integrand </a:t>
                </a:r>
                <a14:m>
                  <m:oMath xmlns:m="http://schemas.openxmlformats.org/officeDocument/2006/math">
                    <m:r>
                      <a:rPr lang="en-US" sz="1600" i="1" dirty="0" smtClean="0">
                        <a:latin typeface="Cambria Math" panose="02040503050406030204" pitchFamily="18" charset="0"/>
                      </a:rPr>
                      <m:t>𝑝</m:t>
                    </m:r>
                    <m:d>
                      <m:dPr>
                        <m:ctrlPr>
                          <a:rPr lang="en-US" sz="1600" i="1" dirty="0">
                            <a:latin typeface="Cambria Math" panose="02040503050406030204" pitchFamily="18" charset="0"/>
                          </a:rPr>
                        </m:ctrlPr>
                      </m:dPr>
                      <m:e>
                        <m:r>
                          <a:rPr lang="en-US" sz="1600" i="1" dirty="0">
                            <a:latin typeface="Cambria Math" panose="02040503050406030204" pitchFamily="18" charset="0"/>
                          </a:rPr>
                          <m:t>𝑥</m:t>
                        </m:r>
                        <m:r>
                          <a:rPr lang="en-US" sz="1600" i="0" dirty="0">
                            <a:latin typeface="Cambria Math" panose="02040503050406030204" pitchFamily="18" charset="0"/>
                          </a:rPr>
                          <m:t>|</m:t>
                        </m:r>
                        <m:r>
                          <a:rPr lang="en-US" sz="1600" i="1" dirty="0">
                            <a:latin typeface="Cambria Math" panose="02040503050406030204" pitchFamily="18" charset="0"/>
                          </a:rPr>
                          <m:t>𝑧</m:t>
                        </m:r>
                      </m:e>
                    </m:d>
                    <m:r>
                      <a:rPr lang="en-US" sz="1600" i="1" dirty="0">
                        <a:latin typeface="Cambria Math" panose="02040503050406030204" pitchFamily="18" charset="0"/>
                      </a:rPr>
                      <m:t>𝑝</m:t>
                    </m:r>
                    <m:d>
                      <m:dPr>
                        <m:ctrlPr>
                          <a:rPr lang="en-US" sz="1600" i="1" dirty="0">
                            <a:latin typeface="Cambria Math" panose="02040503050406030204" pitchFamily="18" charset="0"/>
                          </a:rPr>
                        </m:ctrlPr>
                      </m:dPr>
                      <m:e>
                        <m:r>
                          <a:rPr lang="en-US" sz="1600" i="1" dirty="0">
                            <a:latin typeface="Cambria Math" panose="02040503050406030204" pitchFamily="18" charset="0"/>
                          </a:rPr>
                          <m:t>𝑧</m:t>
                        </m:r>
                      </m:e>
                    </m:d>
                  </m:oMath>
                </a14:m>
                <a:r>
                  <a:rPr lang="en-US" sz="1600" dirty="0"/>
                  <a:t> contains </a:t>
                </a:r>
                <a14:m>
                  <m:oMath xmlns:m="http://schemas.openxmlformats.org/officeDocument/2006/math">
                    <m:r>
                      <a:rPr lang="en-US" sz="1600" i="1" dirty="0" smtClean="0">
                        <a:latin typeface="Cambria Math" panose="02040503050406030204" pitchFamily="18" charset="0"/>
                      </a:rPr>
                      <m:t>𝑒𝑥𝑝</m:t>
                    </m:r>
                    <m:d>
                      <m:dPr>
                        <m:ctrlPr>
                          <a:rPr lang="en-US" sz="1600" i="0" dirty="0">
                            <a:latin typeface="Cambria Math" panose="02040503050406030204" pitchFamily="18" charset="0"/>
                          </a:rPr>
                        </m:ctrlPr>
                      </m:dPr>
                      <m:e>
                        <m:r>
                          <a:rPr lang="en-US" sz="1600" i="0" dirty="0">
                            <a:latin typeface="Cambria Math" panose="02040503050406030204" pitchFamily="18" charset="0"/>
                          </a:rPr>
                          <m:t>−‖</m:t>
                        </m:r>
                        <m:r>
                          <a:rPr lang="en-US" sz="1600" i="1" dirty="0">
                            <a:latin typeface="Cambria Math" panose="02040503050406030204" pitchFamily="18" charset="0"/>
                          </a:rPr>
                          <m:t>𝑥</m:t>
                        </m:r>
                        <m:r>
                          <a:rPr lang="en-US" sz="1600" i="0" dirty="0">
                            <a:latin typeface="Cambria Math" panose="02040503050406030204" pitchFamily="18" charset="0"/>
                          </a:rPr>
                          <m:t>−</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𝑓</m:t>
                            </m:r>
                          </m:e>
                          <m:sub>
                            <m:r>
                              <a:rPr lang="en-US" sz="1600" i="1" dirty="0">
                                <a:latin typeface="Cambria Math" panose="02040503050406030204" pitchFamily="18" charset="0"/>
                              </a:rPr>
                              <m:t>𝐷</m:t>
                            </m:r>
                          </m:sub>
                        </m:sSub>
                        <m:d>
                          <m:dPr>
                            <m:ctrlPr>
                              <a:rPr lang="en-US" sz="1600" i="1" dirty="0">
                                <a:latin typeface="Cambria Math" panose="02040503050406030204" pitchFamily="18" charset="0"/>
                              </a:rPr>
                            </m:ctrlPr>
                          </m:dPr>
                          <m:e>
                            <m:r>
                              <a:rPr lang="en-US" sz="1600" i="1" dirty="0">
                                <a:latin typeface="Cambria Math" panose="02040503050406030204" pitchFamily="18" charset="0"/>
                              </a:rPr>
                              <m:t>𝑧</m:t>
                            </m:r>
                          </m:e>
                        </m:d>
                        <m:r>
                          <a:rPr lang="en-US" sz="1600" i="0" dirty="0">
                            <a:latin typeface="Cambria Math" panose="02040503050406030204" pitchFamily="18" charset="0"/>
                          </a:rPr>
                          <m:t>‖²/2</m:t>
                        </m:r>
                        <m:r>
                          <a:rPr lang="en-US" sz="1600" i="1" dirty="0">
                            <a:latin typeface="Cambria Math" panose="02040503050406030204" pitchFamily="18" charset="0"/>
                          </a:rPr>
                          <m:t>𝜏</m:t>
                        </m:r>
                        <m:r>
                          <a:rPr lang="en-US" sz="1600" i="0" dirty="0">
                            <a:latin typeface="Cambria Math" panose="02040503050406030204" pitchFamily="18" charset="0"/>
                          </a:rPr>
                          <m:t>²</m:t>
                        </m:r>
                      </m:e>
                    </m:d>
                    <m:r>
                      <a:rPr lang="en-US" sz="1600" i="0" dirty="0">
                        <a:latin typeface="Cambria Math" panose="02040503050406030204" pitchFamily="18" charset="0"/>
                      </a:rPr>
                      <m:t>,</m:t>
                    </m:r>
                  </m:oMath>
                </a14:m>
                <a:r>
                  <a:rPr lang="en-US" sz="1600" dirty="0"/>
                  <a:t>and </a:t>
                </a:r>
                <a14:m>
                  <m:oMath xmlns:m="http://schemas.openxmlformats.org/officeDocument/2006/math">
                    <m:sSub>
                      <m:sSubPr>
                        <m:ctrlPr>
                          <a:rPr lang="en-US" sz="1600" i="1" dirty="0" err="1">
                            <a:latin typeface="Cambria Math" panose="02040503050406030204" pitchFamily="18" charset="0"/>
                          </a:rPr>
                        </m:ctrlPr>
                      </m:sSubPr>
                      <m:e>
                        <m:r>
                          <a:rPr lang="en-US" sz="1600" i="1" dirty="0" err="1">
                            <a:latin typeface="Cambria Math" panose="02040503050406030204" pitchFamily="18" charset="0"/>
                          </a:rPr>
                          <m:t>𝑓</m:t>
                        </m:r>
                      </m:e>
                      <m:sub>
                        <m:r>
                          <a:rPr lang="en-US" sz="1600" i="1" dirty="0" err="1">
                            <a:latin typeface="Cambria Math" panose="02040503050406030204" pitchFamily="18" charset="0"/>
                          </a:rPr>
                          <m:t>𝐷</m:t>
                        </m:r>
                      </m:sub>
                    </m:sSub>
                  </m:oMath>
                </a14:m>
                <a:r>
                  <a:rPr lang="en-US" sz="1600" dirty="0"/>
                  <a:t> is a neural network. Integrating this over all of </a:t>
                </a:r>
                <a14:m>
                  <m:oMath xmlns:m="http://schemas.openxmlformats.org/officeDocument/2006/math">
                    <m:r>
                      <a:rPr lang="en-US" sz="1600" dirty="0" smtClean="0">
                        <a:latin typeface="Cambria Math" panose="02040503050406030204" pitchFamily="18" charset="0"/>
                      </a:rPr>
                      <m:t>ℝ</m:t>
                    </m:r>
                    <m:r>
                      <a:rPr lang="en-US" sz="1600" i="0" dirty="0" err="1">
                        <a:latin typeface="Cambria Math" panose="02040503050406030204" pitchFamily="18" charset="0"/>
                      </a:rPr>
                      <m:t>ᴷ</m:t>
                    </m:r>
                  </m:oMath>
                </a14:m>
                <a:r>
                  <a:rPr lang="en-US" sz="1600" dirty="0"/>
                  <a:t>has no analytic solution. </a:t>
                </a:r>
                <a:r>
                  <a:rPr lang="en-US" sz="1600" b="1" dirty="0">
                    <a:solidFill>
                      <a:srgbClr val="FF0000"/>
                    </a:solidFill>
                  </a:rPr>
                  <a:t>Numerical integration on a grid needs a number of points that grows exponentially with K</a:t>
                </a:r>
                <a:r>
                  <a:rPr lang="en-US" sz="1600" dirty="0">
                    <a:solidFill>
                      <a:srgbClr val="FF0000"/>
                    </a:solidFill>
                  </a:rPr>
                  <a:t>. </a:t>
                </a:r>
              </a:p>
              <a:p>
                <a:pPr marL="342900" lvl="0" indent="-342900">
                  <a:buFont typeface="+mj-lt"/>
                  <a:buAutoNum type="arabicPeriod"/>
                </a:pPr>
                <a:endParaRPr lang="en-US" sz="1600" b="1" dirty="0"/>
              </a:p>
            </p:txBody>
          </p:sp>
        </mc:Choice>
        <mc:Fallback xmlns="">
          <p:sp>
            <p:nvSpPr>
              <p:cNvPr id="14" name="TextBox 13">
                <a:extLst>
                  <a:ext uri="{FF2B5EF4-FFF2-40B4-BE49-F238E27FC236}">
                    <a16:creationId xmlns:a16="http://schemas.microsoft.com/office/drawing/2014/main" id="{46291A51-2974-33F8-ACFB-DBE8FC641662}"/>
                  </a:ext>
                </a:extLst>
              </p:cNvPr>
              <p:cNvSpPr txBox="1">
                <a:spLocks noRot="1" noChangeAspect="1" noMove="1" noResize="1" noEditPoints="1" noAdjustHandles="1" noChangeArrowheads="1" noChangeShapeType="1" noTextEdit="1"/>
              </p:cNvSpPr>
              <p:nvPr/>
            </p:nvSpPr>
            <p:spPr>
              <a:xfrm>
                <a:off x="5765533" y="1885123"/>
                <a:ext cx="5913544" cy="1569660"/>
              </a:xfrm>
              <a:prstGeom prst="rect">
                <a:avLst/>
              </a:prstGeom>
              <a:blipFill>
                <a:blip r:embed="rId3"/>
                <a:stretch>
                  <a:fillRect l="-858" t="-1600"/>
                </a:stretch>
              </a:blipFill>
            </p:spPr>
            <p:txBody>
              <a:bodyPr/>
              <a:lstStyle/>
              <a:p>
                <a:r>
                  <a:rPr lang="en-US">
                    <a:noFill/>
                  </a:rPr>
                  <a:t> </a:t>
                </a:r>
              </a:p>
            </p:txBody>
          </p:sp>
        </mc:Fallback>
      </mc:AlternateContent>
      <p:pic>
        <p:nvPicPr>
          <p:cNvPr id="16" name="Picture 15" descr="Figure 19. Left: the 7. Middle: 4,000 random codes, coloured by how well each explains the 7; the red patch is where the good codes are. Right: the scores of random codes (grey) and of codes from the red patch (red)">
            <a:extLst>
              <a:ext uri="{FF2B5EF4-FFF2-40B4-BE49-F238E27FC236}">
                <a16:creationId xmlns:a16="http://schemas.microsoft.com/office/drawing/2014/main" id="{F54756C8-17DC-FB8C-AB3A-00926CA3C700}"/>
              </a:ext>
            </a:extLst>
          </p:cNvPr>
          <p:cNvPicPr>
            <a:picLocks noChangeAspect="1"/>
          </p:cNvPicPr>
          <p:nvPr/>
        </p:nvPicPr>
        <p:blipFill>
          <a:blip r:embed="rId4"/>
          <a:stretch>
            <a:fillRect/>
          </a:stretch>
        </p:blipFill>
        <p:spPr>
          <a:xfrm>
            <a:off x="847357" y="3651900"/>
            <a:ext cx="7772400" cy="2886891"/>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49FD6BCE-006E-F83F-BA87-461FA06BA589}"/>
                  </a:ext>
                </a:extLst>
              </p:cNvPr>
              <p:cNvSpPr txBox="1"/>
              <p:nvPr/>
            </p:nvSpPr>
            <p:spPr>
              <a:xfrm>
                <a:off x="8978016" y="3618661"/>
                <a:ext cx="2617146" cy="2062103"/>
              </a:xfrm>
              <a:prstGeom prst="rect">
                <a:avLst/>
              </a:prstGeom>
              <a:noFill/>
            </p:spPr>
            <p:txBody>
              <a:bodyPr wrap="square">
                <a:spAutoFit/>
              </a:bodyPr>
              <a:lstStyle/>
              <a:p>
                <a:pPr>
                  <a:buNone/>
                </a:pPr>
                <a:r>
                  <a:rPr lang="en-US" sz="1600" b="1" dirty="0"/>
                  <a:t>2. High-variance Monte Carlo.</a:t>
                </a:r>
                <a:r>
                  <a:rPr lang="en-US" sz="1600" dirty="0"/>
                  <a:t> The likelihood </a:t>
                </a:r>
                <a14:m>
                  <m:oMath xmlns:m="http://schemas.openxmlformats.org/officeDocument/2006/math">
                    <m:r>
                      <a:rPr lang="en-US" sz="1600" i="1" dirty="0" smtClean="0">
                        <a:latin typeface="Cambria Math" panose="02040503050406030204" pitchFamily="18" charset="0"/>
                      </a:rPr>
                      <m:t>𝑝</m:t>
                    </m:r>
                    <m:d>
                      <m:dPr>
                        <m:ctrlPr>
                          <a:rPr lang="en-US" sz="1600" i="1" dirty="0">
                            <a:latin typeface="Cambria Math" panose="02040503050406030204" pitchFamily="18" charset="0"/>
                          </a:rPr>
                        </m:ctrlPr>
                      </m:dPr>
                      <m:e>
                        <m:r>
                          <a:rPr lang="en-US" sz="1600" i="1" dirty="0">
                            <a:latin typeface="Cambria Math" panose="02040503050406030204" pitchFamily="18" charset="0"/>
                          </a:rPr>
                          <m:t>𝑥</m:t>
                        </m:r>
                        <m:r>
                          <a:rPr lang="en-US" sz="1600" i="0" dirty="0">
                            <a:latin typeface="Cambria Math" panose="02040503050406030204" pitchFamily="18" charset="0"/>
                          </a:rPr>
                          <m:t>|</m:t>
                        </m:r>
                        <m:r>
                          <a:rPr lang="en-US" sz="1600" i="1" dirty="0">
                            <a:latin typeface="Cambria Math" panose="02040503050406030204" pitchFamily="18" charset="0"/>
                          </a:rPr>
                          <m:t>𝑧</m:t>
                        </m:r>
                      </m:e>
                    </m:d>
                  </m:oMath>
                </a14:m>
                <a:r>
                  <a:rPr lang="en-US" sz="1600" dirty="0"/>
                  <a:t> is sharply peaked. It is non-negligible only for codes in a small region around the posterior </a:t>
                </a:r>
                <a14:m>
                  <m:oMath xmlns:m="http://schemas.openxmlformats.org/officeDocument/2006/math">
                    <m:r>
                      <a:rPr lang="en-US" sz="1600" i="1" dirty="0" smtClean="0">
                        <a:latin typeface="Cambria Math" panose="02040503050406030204" pitchFamily="18" charset="0"/>
                      </a:rPr>
                      <m:t>𝑝</m:t>
                    </m:r>
                    <m:d>
                      <m:dPr>
                        <m:ctrlPr>
                          <a:rPr lang="en-US" sz="1600" i="1" dirty="0">
                            <a:latin typeface="Cambria Math" panose="02040503050406030204" pitchFamily="18" charset="0"/>
                          </a:rPr>
                        </m:ctrlPr>
                      </m:dPr>
                      <m:e>
                        <m:r>
                          <a:rPr lang="en-US" sz="1600" i="1" dirty="0">
                            <a:latin typeface="Cambria Math" panose="02040503050406030204" pitchFamily="18" charset="0"/>
                          </a:rPr>
                          <m:t>𝑧</m:t>
                        </m:r>
                        <m:r>
                          <a:rPr lang="en-US" sz="1600" i="0" dirty="0">
                            <a:latin typeface="Cambria Math" panose="02040503050406030204" pitchFamily="18" charset="0"/>
                          </a:rPr>
                          <m:t>|</m:t>
                        </m:r>
                        <m:r>
                          <a:rPr lang="en-US" sz="1600" i="1" dirty="0">
                            <a:latin typeface="Cambria Math" panose="02040503050406030204" pitchFamily="18" charset="0"/>
                          </a:rPr>
                          <m:t>𝑥</m:t>
                        </m:r>
                      </m:e>
                    </m:d>
                  </m:oMath>
                </a14:m>
                <a:r>
                  <a:rPr lang="en-US" sz="1600" dirty="0"/>
                  <a:t>, and that region holds a tiny fraction of the prior's mass</a:t>
                </a:r>
              </a:p>
            </p:txBody>
          </p:sp>
        </mc:Choice>
        <mc:Fallback xmlns="">
          <p:sp>
            <p:nvSpPr>
              <p:cNvPr id="17" name="TextBox 16">
                <a:extLst>
                  <a:ext uri="{FF2B5EF4-FFF2-40B4-BE49-F238E27FC236}">
                    <a16:creationId xmlns:a16="http://schemas.microsoft.com/office/drawing/2014/main" id="{49FD6BCE-006E-F83F-BA87-461FA06BA589}"/>
                  </a:ext>
                </a:extLst>
              </p:cNvPr>
              <p:cNvSpPr txBox="1">
                <a:spLocks noRot="1" noChangeAspect="1" noMove="1" noResize="1" noEditPoints="1" noAdjustHandles="1" noChangeArrowheads="1" noChangeShapeType="1" noTextEdit="1"/>
              </p:cNvSpPr>
              <p:nvPr/>
            </p:nvSpPr>
            <p:spPr>
              <a:xfrm>
                <a:off x="8978016" y="3618661"/>
                <a:ext cx="2617146" cy="2062103"/>
              </a:xfrm>
              <a:prstGeom prst="rect">
                <a:avLst/>
              </a:prstGeom>
              <a:blipFill>
                <a:blip r:embed="rId5"/>
                <a:stretch>
                  <a:fillRect l="-1456" t="-1227" r="-2427" b="-2454"/>
                </a:stretch>
              </a:blipFill>
            </p:spPr>
            <p:txBody>
              <a:bodyPr/>
              <a:lstStyle/>
              <a:p>
                <a:r>
                  <a:rPr lang="en-US">
                    <a:noFill/>
                  </a:rPr>
                  <a:t> </a:t>
                </a:r>
              </a:p>
            </p:txBody>
          </p:sp>
        </mc:Fallback>
      </mc:AlternateContent>
    </p:spTree>
    <p:extLst>
      <p:ext uri="{BB962C8B-B14F-4D97-AF65-F5344CB8AC3E}">
        <p14:creationId xmlns:p14="http://schemas.microsoft.com/office/powerpoint/2010/main" val="24583161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26FE0-84B1-3DAB-E724-D0490EAE5E2D}"/>
              </a:ext>
            </a:extLst>
          </p:cNvPr>
          <p:cNvSpPr>
            <a:spLocks noGrp="1"/>
          </p:cNvSpPr>
          <p:nvPr>
            <p:ph type="title"/>
          </p:nvPr>
        </p:nvSpPr>
        <p:spPr>
          <a:xfrm>
            <a:off x="838200" y="2766218"/>
            <a:ext cx="10515600" cy="1325563"/>
          </a:xfrm>
        </p:spPr>
        <p:txBody>
          <a:bodyPr>
            <a:normAutofit fontScale="90000"/>
          </a:bodyPr>
          <a:lstStyle/>
          <a:p>
            <a:pPr algn="ctr"/>
            <a:r>
              <a:rPr lang="en-US" dirty="0"/>
              <a:t>Inference: </a:t>
            </a:r>
            <a:br>
              <a:rPr lang="en-US" dirty="0"/>
            </a:br>
            <a:r>
              <a:rPr lang="en-US" dirty="0"/>
              <a:t>the Posterior </a:t>
            </a:r>
            <a:br>
              <a:rPr lang="en-US" dirty="0"/>
            </a:br>
            <a:r>
              <a:rPr lang="en-US" dirty="0"/>
              <a:t>and </a:t>
            </a:r>
            <a:br>
              <a:rPr lang="en-US" dirty="0"/>
            </a:br>
            <a:r>
              <a:rPr lang="en-US" dirty="0"/>
              <a:t>the Encoder</a:t>
            </a:r>
          </a:p>
        </p:txBody>
      </p:sp>
      <p:sp>
        <p:nvSpPr>
          <p:cNvPr id="3" name="TextBox 2">
            <a:extLst>
              <a:ext uri="{FF2B5EF4-FFF2-40B4-BE49-F238E27FC236}">
                <a16:creationId xmlns:a16="http://schemas.microsoft.com/office/drawing/2014/main" id="{82AF461E-454B-C0C3-B1D0-0F6D3A61AE29}"/>
              </a:ext>
            </a:extLst>
          </p:cNvPr>
          <p:cNvSpPr txBox="1"/>
          <p:nvPr/>
        </p:nvSpPr>
        <p:spPr>
          <a:xfrm>
            <a:off x="3331464" y="4815814"/>
            <a:ext cx="6096000" cy="646331"/>
          </a:xfrm>
          <a:prstGeom prst="rect">
            <a:avLst/>
          </a:prstGeom>
          <a:noFill/>
        </p:spPr>
        <p:txBody>
          <a:bodyPr wrap="square">
            <a:spAutoFit/>
          </a:bodyPr>
          <a:lstStyle/>
          <a:p>
            <a:r>
              <a:rPr lang="en-US" i="1" dirty="0"/>
              <a:t>Given an image, which codes explain it?</a:t>
            </a:r>
            <a:r>
              <a:rPr lang="en-US" dirty="0"/>
              <a:t> (Posterior, variational inference, amortized encoder, the gaps)</a:t>
            </a:r>
          </a:p>
        </p:txBody>
      </p:sp>
    </p:spTree>
    <p:extLst>
      <p:ext uri="{BB962C8B-B14F-4D97-AF65-F5344CB8AC3E}">
        <p14:creationId xmlns:p14="http://schemas.microsoft.com/office/powerpoint/2010/main" val="9733592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8E8E805-26DC-028C-05BE-B0E237DAC8B1}"/>
              </a:ext>
            </a:extLst>
          </p:cNvPr>
          <p:cNvSpPr/>
          <p:nvPr/>
        </p:nvSpPr>
        <p:spPr>
          <a:xfrm>
            <a:off x="8059479" y="1921443"/>
            <a:ext cx="3570768" cy="39786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7D863E1-7603-D92C-8FB8-AD2BE8A52277}"/>
              </a:ext>
            </a:extLst>
          </p:cNvPr>
          <p:cNvSpPr/>
          <p:nvPr/>
        </p:nvSpPr>
        <p:spPr>
          <a:xfrm>
            <a:off x="9452445" y="2374690"/>
            <a:ext cx="827367" cy="299941"/>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D376E1F-B026-98DF-B50E-00F1139F81D0}"/>
              </a:ext>
            </a:extLst>
          </p:cNvPr>
          <p:cNvSpPr/>
          <p:nvPr/>
        </p:nvSpPr>
        <p:spPr>
          <a:xfrm>
            <a:off x="6173236" y="2017015"/>
            <a:ext cx="1450308" cy="657616"/>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3080E5-864B-366B-85CD-4309FDA6D746}"/>
              </a:ext>
            </a:extLst>
          </p:cNvPr>
          <p:cNvSpPr>
            <a:spLocks noGrp="1"/>
          </p:cNvSpPr>
          <p:nvPr>
            <p:ph type="title"/>
          </p:nvPr>
        </p:nvSpPr>
        <p:spPr/>
        <p:txBody>
          <a:bodyPr>
            <a:normAutofit/>
          </a:bodyPr>
          <a:lstStyle/>
          <a:p>
            <a:r>
              <a:rPr lang="en-US" sz="3600" dirty="0"/>
              <a:t>The inference problem: </a:t>
            </a:r>
            <a:br>
              <a:rPr lang="en-US" sz="3600" dirty="0"/>
            </a:br>
            <a:r>
              <a:rPr lang="en-US" sz="3600" dirty="0"/>
              <a:t>the posterior</a:t>
            </a:r>
          </a:p>
        </p:txBody>
      </p:sp>
      <p:pic>
        <p:nvPicPr>
          <p:cNvPr id="7" name="Picture 6">
            <a:extLst>
              <a:ext uri="{FF2B5EF4-FFF2-40B4-BE49-F238E27FC236}">
                <a16:creationId xmlns:a16="http://schemas.microsoft.com/office/drawing/2014/main" id="{9DA31A42-3C29-9800-EFFF-B34B0D979310}"/>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6236395" y="1938014"/>
            <a:ext cx="5393852" cy="677514"/>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8FA9FFB-9011-E0B4-9E9B-D81738ED827E}"/>
                  </a:ext>
                </a:extLst>
              </p:cNvPr>
              <p:cNvSpPr txBox="1"/>
              <p:nvPr/>
            </p:nvSpPr>
            <p:spPr>
              <a:xfrm>
                <a:off x="9315893" y="1016587"/>
                <a:ext cx="2443716" cy="584775"/>
              </a:xfrm>
              <a:prstGeom prst="rect">
                <a:avLst/>
              </a:prstGeom>
              <a:solidFill>
                <a:schemeClr val="accent6">
                  <a:lumMod val="20000"/>
                  <a:lumOff val="80000"/>
                </a:schemeClr>
              </a:solidFill>
            </p:spPr>
            <p:txBody>
              <a:bodyPr wrap="square">
                <a:spAutoFit/>
              </a:bodyPr>
              <a:lstStyle/>
              <a:p>
                <a:pPr>
                  <a:buNone/>
                </a:pPr>
                <a:r>
                  <a:rPr lang="en-US" sz="1600" dirty="0"/>
                  <a:t>The numerator is easy to evaluate at any </a:t>
                </a:r>
                <a14:m>
                  <m:oMath xmlns:m="http://schemas.openxmlformats.org/officeDocument/2006/math">
                    <m:r>
                      <a:rPr lang="en-US" sz="1600" i="1" dirty="0" smtClean="0">
                        <a:latin typeface="Cambria Math" panose="02040503050406030204" pitchFamily="18" charset="0"/>
                      </a:rPr>
                      <m:t>𝑧</m:t>
                    </m:r>
                  </m:oMath>
                </a14:m>
                <a:endParaRPr lang="en-US" sz="1600" dirty="0"/>
              </a:p>
            </p:txBody>
          </p:sp>
        </mc:Choice>
        <mc:Fallback xmlns="">
          <p:sp>
            <p:nvSpPr>
              <p:cNvPr id="23" name="TextBox 22">
                <a:extLst>
                  <a:ext uri="{FF2B5EF4-FFF2-40B4-BE49-F238E27FC236}">
                    <a16:creationId xmlns:a16="http://schemas.microsoft.com/office/drawing/2014/main" id="{38FA9FFB-9011-E0B4-9E9B-D81738ED827E}"/>
                  </a:ext>
                </a:extLst>
              </p:cNvPr>
              <p:cNvSpPr txBox="1">
                <a:spLocks noRot="1" noChangeAspect="1" noMove="1" noResize="1" noEditPoints="1" noAdjustHandles="1" noChangeArrowheads="1" noChangeShapeType="1" noTextEdit="1"/>
              </p:cNvSpPr>
              <p:nvPr/>
            </p:nvSpPr>
            <p:spPr>
              <a:xfrm>
                <a:off x="9315893" y="1016587"/>
                <a:ext cx="2443716" cy="584775"/>
              </a:xfrm>
              <a:prstGeom prst="rect">
                <a:avLst/>
              </a:prstGeom>
              <a:blipFill>
                <a:blip r:embed="rId5"/>
                <a:stretch>
                  <a:fillRect l="-1036" t="-4255" b="-10638"/>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2E2F52E5-A04E-A9C0-95F9-4C849B679003}"/>
              </a:ext>
            </a:extLst>
          </p:cNvPr>
          <p:cNvSpPr txBox="1"/>
          <p:nvPr/>
        </p:nvSpPr>
        <p:spPr>
          <a:xfrm>
            <a:off x="7623544" y="3141001"/>
            <a:ext cx="3069265" cy="584775"/>
          </a:xfrm>
          <a:prstGeom prst="rect">
            <a:avLst/>
          </a:prstGeom>
          <a:solidFill>
            <a:schemeClr val="accent2">
              <a:lumMod val="20000"/>
              <a:lumOff val="80000"/>
            </a:schemeClr>
          </a:solidFill>
        </p:spPr>
        <p:txBody>
          <a:bodyPr wrap="square">
            <a:spAutoFit/>
          </a:bodyPr>
          <a:lstStyle/>
          <a:p>
            <a:r>
              <a:rPr lang="en-US" sz="1600" dirty="0"/>
              <a:t>intractable marginal likelihood, so the posterior is intractable too</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A373803-A943-A193-67B4-3E83C293A400}"/>
                  </a:ext>
                </a:extLst>
              </p:cNvPr>
              <p:cNvSpPr txBox="1"/>
              <p:nvPr/>
            </p:nvSpPr>
            <p:spPr>
              <a:xfrm>
                <a:off x="838200" y="1660417"/>
                <a:ext cx="4992386" cy="1880708"/>
              </a:xfrm>
              <a:prstGeom prst="rect">
                <a:avLst/>
              </a:prstGeom>
              <a:noFill/>
            </p:spPr>
            <p:txBody>
              <a:bodyPr wrap="square">
                <a:spAutoFit/>
              </a:bodyPr>
              <a:lstStyle/>
              <a:p>
                <a:pPr>
                  <a:buNone/>
                </a:pPr>
                <a:r>
                  <a:rPr lang="en-US" i="1" dirty="0">
                    <a:latin typeface="Google Sans" pitchFamily="2" charset="0"/>
                    <a:ea typeface="Google Sans" pitchFamily="2" charset="0"/>
                    <a:cs typeface="Google Sans" pitchFamily="2" charset="0"/>
                  </a:rPr>
                  <a:t>Given an image </a:t>
                </a:r>
                <a14:m>
                  <m:oMath xmlns:m="http://schemas.openxmlformats.org/officeDocument/2006/math">
                    <m:r>
                      <a:rPr lang="en-US" i="1" dirty="0" smtClean="0">
                        <a:latin typeface="Cambria Math" panose="02040503050406030204" pitchFamily="18" charset="0"/>
                      </a:rPr>
                      <m:t>𝑥</m:t>
                    </m:r>
                    <m:r>
                      <a:rPr lang="en-US" i="1" dirty="0">
                        <a:latin typeface="Cambria Math" panose="02040503050406030204" pitchFamily="18" charset="0"/>
                      </a:rPr>
                      <m:t>⁽ⁱ⁾</m:t>
                    </m:r>
                  </m:oMath>
                </a14:m>
                <a:r>
                  <a:rPr lang="en-US" i="1" dirty="0">
                    <a:latin typeface="Google Sans" pitchFamily="2" charset="0"/>
                    <a:ea typeface="Google Sans" pitchFamily="2" charset="0"/>
                    <a:cs typeface="Google Sans" pitchFamily="2" charset="0"/>
                  </a:rPr>
                  <a:t>, which codes </a:t>
                </a:r>
                <a14:m>
                  <m:oMath xmlns:m="http://schemas.openxmlformats.org/officeDocument/2006/math">
                    <m:r>
                      <a:rPr lang="en-US" i="1" dirty="0" smtClean="0">
                        <a:latin typeface="Cambria Math" panose="02040503050406030204" pitchFamily="18" charset="0"/>
                      </a:rPr>
                      <m:t>𝑧</m:t>
                    </m:r>
                  </m:oMath>
                </a14:m>
                <a:r>
                  <a:rPr lang="en-US" i="1" dirty="0">
                    <a:latin typeface="Google Sans" pitchFamily="2" charset="0"/>
                    <a:ea typeface="Google Sans" pitchFamily="2" charset="0"/>
                    <a:cs typeface="Google Sans" pitchFamily="2" charset="0"/>
                  </a:rPr>
                  <a:t> could have produced it?   </a:t>
                </a:r>
                <a:r>
                  <a:rPr lang="en-US" sz="1600" dirty="0">
                    <a:latin typeface="Google Sans" pitchFamily="2" charset="0"/>
                    <a:ea typeface="Google Sans" pitchFamily="2" charset="0"/>
                    <a:cs typeface="Google Sans" pitchFamily="2" charset="0"/>
                  </a:rPr>
                  <a:t>This is called </a:t>
                </a:r>
                <a:r>
                  <a:rPr lang="en-US" sz="1600" b="1" dirty="0">
                    <a:latin typeface="Google Sans" pitchFamily="2" charset="0"/>
                    <a:ea typeface="Google Sans" pitchFamily="2" charset="0"/>
                    <a:cs typeface="Google Sans" pitchFamily="2" charset="0"/>
                  </a:rPr>
                  <a:t>Inference</a:t>
                </a:r>
              </a:p>
              <a:p>
                <a:pPr>
                  <a:buNone/>
                </a:pPr>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The answer is a distribution, the </a:t>
                </a:r>
                <a:r>
                  <a:rPr lang="en-US" sz="1600" b="1" dirty="0">
                    <a:latin typeface="Google Sans" pitchFamily="2" charset="0"/>
                    <a:ea typeface="Google Sans" pitchFamily="2" charset="0"/>
                    <a:cs typeface="Google Sans" pitchFamily="2" charset="0"/>
                  </a:rPr>
                  <a:t>posterior</a:t>
                </a:r>
                <a:r>
                  <a:rPr lang="en-US" sz="1600" dirty="0">
                    <a:latin typeface="Google Sans" pitchFamily="2" charset="0"/>
                    <a:ea typeface="Google Sans" pitchFamily="2" charset="0"/>
                    <a:cs typeface="Google Sans" pitchFamily="2" charset="0"/>
                  </a:rPr>
                  <a:t> </a:t>
                </a:r>
                <a14:m>
                  <m:oMath xmlns:m="http://schemas.openxmlformats.org/officeDocument/2006/math">
                    <m:sSub>
                      <m:sSubPr>
                        <m:ctrlPr>
                          <a:rPr lang="en-US" sz="1600" i="1" dirty="0" err="1">
                            <a:latin typeface="Cambria Math" panose="02040503050406030204" pitchFamily="18" charset="0"/>
                          </a:rPr>
                        </m:ctrlPr>
                      </m:sSubPr>
                      <m:e>
                        <m:r>
                          <a:rPr lang="en-US" sz="1600" i="1" dirty="0" err="1">
                            <a:latin typeface="Cambria Math" panose="02040503050406030204" pitchFamily="18" charset="0"/>
                          </a:rPr>
                          <m:t>𝑝</m:t>
                        </m:r>
                      </m:e>
                      <m:sub>
                        <m:r>
                          <a:rPr lang="en-US" sz="1600" i="1" dirty="0" err="1">
                            <a:latin typeface="Cambria Math" panose="02040503050406030204" pitchFamily="18" charset="0"/>
                          </a:rPr>
                          <m:t>𝜃</m:t>
                        </m:r>
                      </m:sub>
                    </m:sSub>
                    <m:d>
                      <m:dPr>
                        <m:ctrlPr>
                          <a:rPr lang="en-US" sz="1600" i="1" dirty="0" err="1">
                            <a:latin typeface="Cambria Math" panose="02040503050406030204" pitchFamily="18" charset="0"/>
                          </a:rPr>
                        </m:ctrlPr>
                      </m:dPr>
                      <m:e>
                        <m:r>
                          <a:rPr lang="en-US" sz="1600" i="1" dirty="0" err="1">
                            <a:latin typeface="Cambria Math" panose="02040503050406030204" pitchFamily="18" charset="0"/>
                          </a:rPr>
                          <m:t>𝑧</m:t>
                        </m:r>
                        <m:r>
                          <a:rPr lang="en-US" sz="1600" i="0" dirty="0" err="1">
                            <a:latin typeface="Cambria Math" panose="02040503050406030204" pitchFamily="18" charset="0"/>
                          </a:rPr>
                          <m:t>|</m:t>
                        </m:r>
                        <m:r>
                          <a:rPr lang="en-US" sz="1600" i="1" dirty="0" err="1">
                            <a:latin typeface="Cambria Math" panose="02040503050406030204" pitchFamily="18" charset="0"/>
                          </a:rPr>
                          <m:t>𝑥</m:t>
                        </m:r>
                        <m:r>
                          <a:rPr lang="en-US" sz="1600" i="0" dirty="0" err="1">
                            <a:latin typeface="Cambria Math" panose="02040503050406030204" pitchFamily="18" charset="0"/>
                          </a:rPr>
                          <m:t>⁽ⁱ⁾</m:t>
                        </m:r>
                      </m:e>
                    </m:d>
                  </m:oMath>
                </a14:m>
                <a:r>
                  <a:rPr lang="en-US" sz="1600" dirty="0">
                    <a:latin typeface="Google Sans" pitchFamily="2" charset="0"/>
                    <a:ea typeface="Google Sans" pitchFamily="2" charset="0"/>
                    <a:cs typeface="Google Sans" pitchFamily="2" charset="0"/>
                  </a:rPr>
                  <a:t>. </a:t>
                </a:r>
              </a:p>
              <a:p>
                <a:pPr>
                  <a:buNone/>
                </a:pPr>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The exact posterior cannot be computed; </a:t>
                </a:r>
                <a:br>
                  <a:rPr lang="en-US" sz="1600" dirty="0">
                    <a:latin typeface="Google Sans" pitchFamily="2" charset="0"/>
                    <a:ea typeface="Google Sans" pitchFamily="2" charset="0"/>
                    <a:cs typeface="Google Sans" pitchFamily="2" charset="0"/>
                  </a:rPr>
                </a:br>
                <a:r>
                  <a:rPr lang="en-US" sz="1600" dirty="0">
                    <a:latin typeface="Google Sans" pitchFamily="2" charset="0"/>
                    <a:ea typeface="Google Sans" pitchFamily="2" charset="0"/>
                    <a:cs typeface="Google Sans" pitchFamily="2" charset="0"/>
                  </a:rPr>
                  <a:t>it is </a:t>
                </a:r>
                <a:r>
                  <a:rPr lang="en-US" sz="1600" b="1" i="1" dirty="0">
                    <a:solidFill>
                      <a:srgbClr val="FF0000"/>
                    </a:solidFill>
                    <a:latin typeface="Google Sans" pitchFamily="2" charset="0"/>
                    <a:ea typeface="Google Sans" pitchFamily="2" charset="0"/>
                    <a:cs typeface="Google Sans" pitchFamily="2" charset="0"/>
                  </a:rPr>
                  <a:t>intractable</a:t>
                </a:r>
                <a:r>
                  <a:rPr lang="en-US" sz="1600" dirty="0">
                    <a:latin typeface="Google Sans" pitchFamily="2" charset="0"/>
                    <a:ea typeface="Google Sans" pitchFamily="2" charset="0"/>
                    <a:cs typeface="Google Sans" pitchFamily="2" charset="0"/>
                  </a:rPr>
                  <a:t>.</a:t>
                </a:r>
              </a:p>
            </p:txBody>
          </p:sp>
        </mc:Choice>
        <mc:Fallback xmlns="">
          <p:sp>
            <p:nvSpPr>
              <p:cNvPr id="26" name="TextBox 25">
                <a:extLst>
                  <a:ext uri="{FF2B5EF4-FFF2-40B4-BE49-F238E27FC236}">
                    <a16:creationId xmlns:a16="http://schemas.microsoft.com/office/drawing/2014/main" id="{8A373803-A943-A193-67B4-3E83C293A400}"/>
                  </a:ext>
                </a:extLst>
              </p:cNvPr>
              <p:cNvSpPr txBox="1">
                <a:spLocks noRot="1" noChangeAspect="1" noMove="1" noResize="1" noEditPoints="1" noAdjustHandles="1" noChangeArrowheads="1" noChangeShapeType="1" noTextEdit="1"/>
              </p:cNvSpPr>
              <p:nvPr/>
            </p:nvSpPr>
            <p:spPr>
              <a:xfrm>
                <a:off x="838200" y="1660417"/>
                <a:ext cx="4992386" cy="1880708"/>
              </a:xfrm>
              <a:prstGeom prst="rect">
                <a:avLst/>
              </a:prstGeom>
              <a:blipFill>
                <a:blip r:embed="rId6"/>
                <a:stretch>
                  <a:fillRect l="-1272" t="-1342" r="-1272" b="-3356"/>
                </a:stretch>
              </a:blipFill>
            </p:spPr>
            <p:txBody>
              <a:bodyPr/>
              <a:lstStyle/>
              <a:p>
                <a:r>
                  <a:rPr lang="en-US">
                    <a:noFill/>
                  </a:rPr>
                  <a:t> </a:t>
                </a:r>
              </a:p>
            </p:txBody>
          </p:sp>
        </mc:Fallback>
      </mc:AlternateContent>
      <p:pic>
        <p:nvPicPr>
          <p:cNvPr id="30" name="Picture 29" descr="Figure 21. Bayes' rule in a case where it is easy: a Gaussian prior, a Gaussian likelihood with a linear decoder, their product, and the normalized posterior">
            <a:extLst>
              <a:ext uri="{FF2B5EF4-FFF2-40B4-BE49-F238E27FC236}">
                <a16:creationId xmlns:a16="http://schemas.microsoft.com/office/drawing/2014/main" id="{510B11E7-4227-C5EA-F9BD-EAB025C9D7EB}"/>
              </a:ext>
            </a:extLst>
          </p:cNvPr>
          <p:cNvPicPr>
            <a:picLocks noChangeAspect="1"/>
          </p:cNvPicPr>
          <p:nvPr/>
        </p:nvPicPr>
        <p:blipFill>
          <a:blip r:embed="rId7"/>
          <a:stretch>
            <a:fillRect/>
          </a:stretch>
        </p:blipFill>
        <p:spPr>
          <a:xfrm>
            <a:off x="4512208" y="4251249"/>
            <a:ext cx="7421219" cy="2282319"/>
          </a:xfrm>
          <a:prstGeom prst="rect">
            <a:avLst/>
          </a:prstGeom>
        </p:spPr>
      </p:pic>
      <p:sp>
        <p:nvSpPr>
          <p:cNvPr id="32" name="TextBox 31">
            <a:extLst>
              <a:ext uri="{FF2B5EF4-FFF2-40B4-BE49-F238E27FC236}">
                <a16:creationId xmlns:a16="http://schemas.microsoft.com/office/drawing/2014/main" id="{57C0CCD0-6CFE-48C3-8939-D20DC59FB3C2}"/>
              </a:ext>
            </a:extLst>
          </p:cNvPr>
          <p:cNvSpPr txBox="1"/>
          <p:nvPr/>
        </p:nvSpPr>
        <p:spPr>
          <a:xfrm>
            <a:off x="838200" y="3797199"/>
            <a:ext cx="3462670" cy="2800767"/>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So we follow the standard route of </a:t>
            </a:r>
            <a:r>
              <a:rPr lang="en-US" sz="1600" b="1" dirty="0">
                <a:latin typeface="Google Sans" pitchFamily="2" charset="0"/>
                <a:ea typeface="Google Sans" pitchFamily="2" charset="0"/>
                <a:cs typeface="Google Sans" pitchFamily="2" charset="0"/>
              </a:rPr>
              <a:t>variational inference</a:t>
            </a:r>
            <a:r>
              <a:rPr lang="en-US" sz="1600" dirty="0">
                <a:latin typeface="Google Sans" pitchFamily="2" charset="0"/>
                <a:ea typeface="Google Sans" pitchFamily="2" charset="0"/>
                <a:cs typeface="Google Sans" pitchFamily="2" charset="0"/>
              </a:rPr>
              <a:t>: approximate it with the closest member of a simple family, measuring closeness with the KL divergence. </a:t>
            </a:r>
          </a:p>
          <a:p>
            <a:pPr>
              <a:buNone/>
            </a:pPr>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The VAE adds one more idea: </a:t>
            </a:r>
            <a:r>
              <a:rPr lang="en-US" sz="1600" b="1" dirty="0">
                <a:latin typeface="Google Sans" pitchFamily="2" charset="0"/>
                <a:ea typeface="Google Sans" pitchFamily="2" charset="0"/>
                <a:cs typeface="Google Sans" pitchFamily="2" charset="0"/>
              </a:rPr>
              <a:t>amortized inference</a:t>
            </a:r>
            <a:r>
              <a:rPr lang="en-US" sz="1600" dirty="0">
                <a:latin typeface="Google Sans" pitchFamily="2" charset="0"/>
                <a:ea typeface="Google Sans" pitchFamily="2" charset="0"/>
                <a:cs typeface="Google Sans" pitchFamily="2" charset="0"/>
              </a:rPr>
              <a:t>: </a:t>
            </a:r>
            <a:br>
              <a:rPr lang="en-US" sz="1600" dirty="0">
                <a:latin typeface="Google Sans" pitchFamily="2" charset="0"/>
                <a:ea typeface="Google Sans" pitchFamily="2" charset="0"/>
                <a:cs typeface="Google Sans" pitchFamily="2" charset="0"/>
              </a:rPr>
            </a:br>
            <a:r>
              <a:rPr lang="en-US" sz="1600" dirty="0">
                <a:latin typeface="Google Sans" pitchFamily="2" charset="0"/>
                <a:ea typeface="Google Sans" pitchFamily="2" charset="0"/>
                <a:cs typeface="Google Sans" pitchFamily="2" charset="0"/>
              </a:rPr>
              <a:t>A single network, the </a:t>
            </a:r>
            <a:r>
              <a:rPr lang="en-US" sz="1600" b="1" dirty="0">
                <a:solidFill>
                  <a:schemeClr val="accent6"/>
                </a:solidFill>
                <a:latin typeface="Google Sans" pitchFamily="2" charset="0"/>
                <a:ea typeface="Google Sans" pitchFamily="2" charset="0"/>
                <a:cs typeface="Google Sans" pitchFamily="2" charset="0"/>
              </a:rPr>
              <a:t>encoder</a:t>
            </a:r>
            <a:r>
              <a:rPr lang="en-US" sz="1600" dirty="0">
                <a:latin typeface="Google Sans" pitchFamily="2" charset="0"/>
                <a:ea typeface="Google Sans" pitchFamily="2" charset="0"/>
                <a:cs typeface="Google Sans" pitchFamily="2" charset="0"/>
              </a:rPr>
              <a:t>, produces the approximation for every image</a:t>
            </a:r>
          </a:p>
        </p:txBody>
      </p:sp>
    </p:spTree>
    <p:extLst>
      <p:ext uri="{BB962C8B-B14F-4D97-AF65-F5344CB8AC3E}">
        <p14:creationId xmlns:p14="http://schemas.microsoft.com/office/powerpoint/2010/main" val="41878383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BB8FB-B4F6-C14D-3092-09AD5D67DE3F}"/>
              </a:ext>
            </a:extLst>
          </p:cNvPr>
          <p:cNvSpPr>
            <a:spLocks noGrp="1"/>
          </p:cNvSpPr>
          <p:nvPr>
            <p:ph type="title"/>
          </p:nvPr>
        </p:nvSpPr>
        <p:spPr/>
        <p:txBody>
          <a:bodyPr>
            <a:noAutofit/>
          </a:bodyPr>
          <a:lstStyle/>
          <a:p>
            <a:r>
              <a:rPr lang="en-US" sz="3600" dirty="0"/>
              <a:t>Approximating the posterior with a Gaussian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ED412F1-3A25-B92D-3E15-CF7C828BB661}"/>
                  </a:ext>
                </a:extLst>
              </p:cNvPr>
              <p:cNvSpPr txBox="1"/>
              <p:nvPr/>
            </p:nvSpPr>
            <p:spPr>
              <a:xfrm>
                <a:off x="838199" y="1858787"/>
                <a:ext cx="4820631" cy="4080604"/>
              </a:xfrm>
              <a:prstGeom prst="rect">
                <a:avLst/>
              </a:prstGeom>
              <a:noFill/>
            </p:spPr>
            <p:txBody>
              <a:bodyPr wrap="square">
                <a:spAutoFit/>
              </a:bodyPr>
              <a:lstStyle/>
              <a:p>
                <a:pPr marL="342900" lvl="0" indent="-342900">
                  <a:buFont typeface="Arial" panose="020B0604020202020204" pitchFamily="34" charset="0"/>
                  <a:buChar char="•"/>
                </a:pPr>
                <a:r>
                  <a:rPr lang="en-US" sz="1600" b="1" dirty="0"/>
                  <a:t>Variational inference</a:t>
                </a:r>
                <a:r>
                  <a:rPr lang="en-US" sz="1600" dirty="0"/>
                  <a:t> turns the problem around: </a:t>
                </a:r>
                <a:br>
                  <a:rPr lang="en-US" sz="1600" dirty="0"/>
                </a:br>
                <a:r>
                  <a:rPr lang="en-US" sz="1600" dirty="0"/>
                  <a:t>Pick a family of simple distributions and find the member closest to the posterior.</a:t>
                </a:r>
              </a:p>
              <a:p>
                <a:pPr marL="342900" lvl="0" indent="-342900">
                  <a:buFont typeface="Arial" panose="020B0604020202020204" pitchFamily="34" charset="0"/>
                  <a:buChar char="•"/>
                </a:pPr>
                <a:r>
                  <a:rPr lang="en-US" sz="1600" dirty="0"/>
                  <a:t>The VAE uses diagonal Gaussians.</a:t>
                </a:r>
              </a:p>
              <a:p>
                <a:pPr marL="800100" lvl="1" indent="-342900">
                  <a:buFont typeface="Arial" panose="020B0604020202020204" pitchFamily="34" charset="0"/>
                  <a:buChar char="•"/>
                </a:pPr>
                <a:r>
                  <a:rPr lang="en-US" sz="1600" b="1" dirty="0"/>
                  <a:t>Add noise </a:t>
                </a:r>
                <a:br>
                  <a:rPr lang="en-US" sz="1600" b="1" dirty="0"/>
                </a:br>
                <a:r>
                  <a:rPr lang="en-US" sz="1600" dirty="0"/>
                  <a:t>Keep the encoder's code, now called</a:t>
                </a:r>
                <a:br>
                  <a:rPr lang="en-US" sz="1600" dirty="0"/>
                </a:br>
                <a:r>
                  <a:rPr lang="en-US" sz="1600" dirty="0"/>
                  <a:t> </a:t>
                </a:r>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𝑧</m:t>
                        </m:r>
                      </m:e>
                      <m:sub>
                        <m:r>
                          <a:rPr lang="en-US" sz="1600" i="1" dirty="0" smtClean="0">
                            <a:latin typeface="Cambria Math" panose="02040503050406030204" pitchFamily="18" charset="0"/>
                          </a:rPr>
                          <m:t>𝑜𝑟𝑖𝑔𝑖𝑛𝑎𝑙</m:t>
                        </m:r>
                      </m:sub>
                    </m:sSub>
                    <m:r>
                      <a:rPr lang="en-US" sz="1600" i="0"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𝑓</m:t>
                        </m:r>
                      </m:e>
                      <m:sub>
                        <m:r>
                          <a:rPr lang="en-US" sz="1600" i="1" dirty="0" smtClean="0">
                            <a:latin typeface="Cambria Math" panose="02040503050406030204" pitchFamily="18" charset="0"/>
                          </a:rPr>
                          <m:t>𝐸</m:t>
                        </m:r>
                      </m:sub>
                    </m:sSub>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𝑥</m:t>
                        </m:r>
                        <m:r>
                          <a:rPr lang="en-US" sz="1600" i="0" dirty="0" smtClean="0">
                            <a:latin typeface="Cambria Math" panose="02040503050406030204" pitchFamily="18" charset="0"/>
                          </a:rPr>
                          <m:t>⁽ⁱ⁾;</m:t>
                        </m:r>
                        <m:r>
                          <a:rPr lang="en-US" sz="1600" i="1" dirty="0" smtClean="0">
                            <a:latin typeface="Cambria Math" panose="02040503050406030204" pitchFamily="18" charset="0"/>
                          </a:rPr>
                          <m:t>𝜑</m:t>
                        </m:r>
                      </m:e>
                    </m:d>
                  </m:oMath>
                </a14:m>
                <a:r>
                  <a:rPr lang="en-US" sz="1600" dirty="0"/>
                  <a:t>, </a:t>
                </a:r>
                <a:br>
                  <a:rPr lang="en-US" sz="1600" dirty="0"/>
                </a:br>
                <a:r>
                  <a:rPr lang="en-US" sz="1600" dirty="0"/>
                  <a:t>but decode a noisy copy of it, </a:t>
                </a:r>
                <a:br>
                  <a:rPr lang="en-US" sz="1600" dirty="0"/>
                </a:br>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𝑧</m:t>
                        </m:r>
                      </m:e>
                      <m:sub>
                        <m:r>
                          <a:rPr lang="en-US" sz="1600" i="1" dirty="0" smtClean="0">
                            <a:latin typeface="Cambria Math" panose="02040503050406030204" pitchFamily="18" charset="0"/>
                          </a:rPr>
                          <m:t>𝑛𝑜𝑖𝑠𝑦</m:t>
                        </m:r>
                      </m:sub>
                    </m:sSub>
                    <m:r>
                      <a:rPr lang="en-US" sz="1600" i="0"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𝑧</m:t>
                        </m:r>
                      </m:e>
                      <m:sub>
                        <m:r>
                          <a:rPr lang="en-US" sz="1600" i="1" dirty="0" smtClean="0">
                            <a:latin typeface="Cambria Math" panose="02040503050406030204" pitchFamily="18" charset="0"/>
                          </a:rPr>
                          <m:t>𝑜𝑟𝑖𝑔𝑖𝑛𝑎𝑙</m:t>
                        </m:r>
                      </m:sub>
                    </m:sSub>
                    <m:r>
                      <a:rPr lang="en-US" sz="1600" i="0" dirty="0" smtClean="0">
                        <a:latin typeface="Cambria Math" panose="02040503050406030204" pitchFamily="18" charset="0"/>
                      </a:rPr>
                      <m:t>+</m:t>
                    </m:r>
                    <m:r>
                      <a:rPr lang="en-US" sz="1600" i="1" dirty="0" smtClean="0">
                        <a:latin typeface="Cambria Math" panose="02040503050406030204" pitchFamily="18" charset="0"/>
                      </a:rPr>
                      <m:t>𝜀</m:t>
                    </m:r>
                  </m:oMath>
                </a14:m>
                <a:r>
                  <a:rPr lang="en-US" sz="1600" dirty="0"/>
                  <a:t>. </a:t>
                </a:r>
                <a:br>
                  <a:rPr lang="en-US" sz="1600" dirty="0"/>
                </a:br>
                <a:r>
                  <a:rPr lang="en-US" sz="1600" dirty="0"/>
                  <a:t>The decoder must now work for a whole neighborhood of codes.</a:t>
                </a:r>
              </a:p>
              <a:p>
                <a:pPr marL="800100" lvl="1" indent="-342900">
                  <a:buFont typeface="Arial" panose="020B0604020202020204" pitchFamily="34" charset="0"/>
                  <a:buChar char="•"/>
                </a:pPr>
                <a:endParaRPr lang="en-US" sz="1600" dirty="0"/>
              </a:p>
              <a:p>
                <a:pPr marL="800100" lvl="1" indent="-342900">
                  <a:buFont typeface="Arial" panose="020B0604020202020204" pitchFamily="34" charset="0"/>
                  <a:buChar char="•"/>
                </a:pPr>
                <a:r>
                  <a:rPr lang="en-US" sz="1600" b="1" dirty="0"/>
                  <a:t>Learn how much noise </a:t>
                </a:r>
                <a:br>
                  <a:rPr lang="en-US" sz="1600" b="1" dirty="0"/>
                </a:br>
                <a:r>
                  <a:rPr lang="en-US" sz="1600" dirty="0"/>
                  <a:t>Let the encoder also output the covariance of the noise, </a:t>
                </a:r>
                <a14:m>
                  <m:oMath xmlns:m="http://schemas.openxmlformats.org/officeDocument/2006/math">
                    <m:r>
                      <a:rPr lang="en-US" sz="1600" i="1" dirty="0" smtClean="0">
                        <a:latin typeface="Cambria Math" panose="02040503050406030204" pitchFamily="18" charset="0"/>
                      </a:rPr>
                      <m:t>𝜀</m:t>
                    </m:r>
                    <m:r>
                      <a:rPr lang="en-US" sz="1600" i="0" dirty="0" err="1">
                        <a:latin typeface="Cambria Math" panose="02040503050406030204" pitchFamily="18" charset="0"/>
                      </a:rPr>
                      <m:t>∼</m:t>
                    </m:r>
                    <m:r>
                      <a:rPr lang="en-US" sz="1600" i="1" dirty="0" err="1">
                        <a:latin typeface="Cambria Math" panose="02040503050406030204" pitchFamily="18" charset="0"/>
                      </a:rPr>
                      <m:t>𝑁</m:t>
                    </m:r>
                    <m:d>
                      <m:dPr>
                        <m:ctrlPr>
                          <a:rPr lang="en-US" sz="1600" i="0" dirty="0" err="1">
                            <a:latin typeface="Cambria Math" panose="02040503050406030204" pitchFamily="18" charset="0"/>
                          </a:rPr>
                        </m:ctrlPr>
                      </m:dPr>
                      <m:e>
                        <m:r>
                          <a:rPr lang="en-US" sz="1600" i="0" dirty="0" err="1">
                            <a:latin typeface="Cambria Math" panose="02040503050406030204" pitchFamily="18" charset="0"/>
                          </a:rPr>
                          <m:t>0,</m:t>
                        </m:r>
                        <m:r>
                          <a:rPr lang="en-US" sz="1600" i="1" dirty="0" err="1">
                            <a:latin typeface="Cambria Math" panose="02040503050406030204" pitchFamily="18" charset="0"/>
                          </a:rPr>
                          <m:t>𝛴</m:t>
                        </m:r>
                        <m:r>
                          <a:rPr lang="en-US" sz="1600" i="0" dirty="0" err="1">
                            <a:latin typeface="Cambria Math" panose="02040503050406030204" pitchFamily="18" charset="0"/>
                          </a:rPr>
                          <m:t>⁽ⁱ⁾</m:t>
                        </m:r>
                      </m:e>
                    </m:d>
                  </m:oMath>
                </a14:m>
                <a:r>
                  <a:rPr lang="en-US" sz="1600" dirty="0"/>
                  <a:t>, so each image gets the noise that suits it.</a:t>
                </a:r>
              </a:p>
            </p:txBody>
          </p:sp>
        </mc:Choice>
        <mc:Fallback xmlns="">
          <p:sp>
            <p:nvSpPr>
              <p:cNvPr id="5" name="TextBox 4">
                <a:extLst>
                  <a:ext uri="{FF2B5EF4-FFF2-40B4-BE49-F238E27FC236}">
                    <a16:creationId xmlns:a16="http://schemas.microsoft.com/office/drawing/2014/main" id="{9ED412F1-3A25-B92D-3E15-CF7C828BB661}"/>
                  </a:ext>
                </a:extLst>
              </p:cNvPr>
              <p:cNvSpPr txBox="1">
                <a:spLocks noRot="1" noChangeAspect="1" noMove="1" noResize="1" noEditPoints="1" noAdjustHandles="1" noChangeArrowheads="1" noChangeShapeType="1" noTextEdit="1"/>
              </p:cNvSpPr>
              <p:nvPr/>
            </p:nvSpPr>
            <p:spPr>
              <a:xfrm>
                <a:off x="838199" y="1858787"/>
                <a:ext cx="4820631" cy="4080604"/>
              </a:xfrm>
              <a:prstGeom prst="rect">
                <a:avLst/>
              </a:prstGeom>
              <a:blipFill>
                <a:blip r:embed="rId5"/>
                <a:stretch>
                  <a:fillRect l="-525" t="-621" r="-525" b="-932"/>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DFE8735B-F0A1-B416-8046-66AB49BE948D}"/>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7176008" y="4775071"/>
            <a:ext cx="4145280" cy="310896"/>
          </a:xfrm>
          <a:prstGeom prst="rect">
            <a:avLst/>
          </a:prstGeom>
        </p:spPr>
      </p:pic>
      <p:pic>
        <p:nvPicPr>
          <p:cNvPr id="11" name="Picture 10">
            <a:extLst>
              <a:ext uri="{FF2B5EF4-FFF2-40B4-BE49-F238E27FC236}">
                <a16:creationId xmlns:a16="http://schemas.microsoft.com/office/drawing/2014/main" id="{7E7DA448-F47F-27F4-8E37-783ACF38C8B2}"/>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7176008" y="5579743"/>
            <a:ext cx="4630928" cy="670560"/>
          </a:xfrm>
          <a:prstGeom prst="rect">
            <a:avLst/>
          </a:prstGeom>
        </p:spPr>
      </p:pic>
      <p:pic>
        <p:nvPicPr>
          <p:cNvPr id="12" name="Picture 11" descr="Figure 22 · classical vs amortized variational inference">
            <a:extLst>
              <a:ext uri="{FF2B5EF4-FFF2-40B4-BE49-F238E27FC236}">
                <a16:creationId xmlns:a16="http://schemas.microsoft.com/office/drawing/2014/main" id="{3219217C-77CF-A479-BBC2-D0351E35CFA3}"/>
              </a:ext>
            </a:extLst>
          </p:cNvPr>
          <p:cNvPicPr>
            <a:picLocks noChangeAspect="1"/>
          </p:cNvPicPr>
          <p:nvPr/>
        </p:nvPicPr>
        <p:blipFill>
          <a:blip r:embed="rId8"/>
          <a:srcRect l="50844" t="9327"/>
          <a:stretch>
            <a:fillRect/>
          </a:stretch>
        </p:blipFill>
        <p:spPr>
          <a:xfrm>
            <a:off x="7364866" y="1491107"/>
            <a:ext cx="3595742" cy="3229100"/>
          </a:xfrm>
          <a:prstGeom prst="rect">
            <a:avLst/>
          </a:prstGeom>
        </p:spPr>
      </p:pic>
      <p:sp>
        <p:nvSpPr>
          <p:cNvPr id="14" name="TextBox 13">
            <a:extLst>
              <a:ext uri="{FF2B5EF4-FFF2-40B4-BE49-F238E27FC236}">
                <a16:creationId xmlns:a16="http://schemas.microsoft.com/office/drawing/2014/main" id="{FC428BBE-9E69-8C84-BB23-416D5055F51E}"/>
              </a:ext>
            </a:extLst>
          </p:cNvPr>
          <p:cNvSpPr txBox="1"/>
          <p:nvPr/>
        </p:nvSpPr>
        <p:spPr>
          <a:xfrm>
            <a:off x="7082028" y="4412430"/>
            <a:ext cx="4582468" cy="307777"/>
          </a:xfrm>
          <a:prstGeom prst="rect">
            <a:avLst/>
          </a:prstGeom>
          <a:noFill/>
        </p:spPr>
        <p:txBody>
          <a:bodyPr wrap="square">
            <a:spAutoFit/>
          </a:bodyPr>
          <a:lstStyle/>
          <a:p>
            <a:pPr>
              <a:buNone/>
            </a:pPr>
            <a:r>
              <a:rPr lang="en-US" sz="1400" i="1" dirty="0"/>
              <a:t>draw a code from the encoder's distribution</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2EF3817-A121-A01E-4BBF-6F013A0B9CF7}"/>
                  </a:ext>
                </a:extLst>
              </p:cNvPr>
              <p:cNvSpPr txBox="1"/>
              <p:nvPr/>
            </p:nvSpPr>
            <p:spPr>
              <a:xfrm>
                <a:off x="7082028" y="5238402"/>
                <a:ext cx="4582468" cy="331566"/>
              </a:xfrm>
              <a:prstGeom prst="rect">
                <a:avLst/>
              </a:prstGeom>
              <a:noFill/>
            </p:spPr>
            <p:txBody>
              <a:bodyPr wrap="square">
                <a:spAutoFit/>
              </a:bodyPr>
              <a:lstStyle/>
              <a:p>
                <a:pPr>
                  <a:buNone/>
                </a:pPr>
                <a:r>
                  <a:rPr lang="en-US" sz="1400" i="1" dirty="0"/>
                  <a:t>take the encoder's code </a:t>
                </a:r>
                <a14:m>
                  <m:oMath xmlns:m="http://schemas.openxmlformats.org/officeDocument/2006/math">
                    <m:sSub>
                      <m:sSubPr>
                        <m:ctrlPr>
                          <a:rPr lang="en-US" sz="1400" i="1" dirty="0">
                            <a:latin typeface="Cambria Math" panose="02040503050406030204" pitchFamily="18" charset="0"/>
                          </a:rPr>
                        </m:ctrlPr>
                      </m:sSubPr>
                      <m:e>
                        <m:r>
                          <a:rPr lang="en-US" sz="1400" i="1" dirty="0">
                            <a:latin typeface="Cambria Math" panose="02040503050406030204" pitchFamily="18" charset="0"/>
                          </a:rPr>
                          <m:t>𝑧</m:t>
                        </m:r>
                      </m:e>
                      <m:sub>
                        <m:r>
                          <a:rPr lang="en-US" sz="1400" i="1" dirty="0">
                            <a:latin typeface="Cambria Math" panose="02040503050406030204" pitchFamily="18" charset="0"/>
                          </a:rPr>
                          <m:t>𝑜𝑟𝑖𝑔𝑖𝑛𝑎𝑙</m:t>
                        </m:r>
                      </m:sub>
                    </m:sSub>
                    <m:r>
                      <a:rPr lang="en-US" sz="1400" i="1" dirty="0">
                        <a:latin typeface="Cambria Math" panose="02040503050406030204" pitchFamily="18" charset="0"/>
                      </a:rPr>
                      <m:t>=</m:t>
                    </m:r>
                    <m:r>
                      <a:rPr lang="en-US" sz="1400" i="1" dirty="0">
                        <a:latin typeface="Cambria Math" panose="02040503050406030204" pitchFamily="18" charset="0"/>
                      </a:rPr>
                      <m:t>𝜇</m:t>
                    </m:r>
                    <m:r>
                      <a:rPr lang="en-US" sz="1400" i="1" dirty="0">
                        <a:latin typeface="Cambria Math" panose="02040503050406030204" pitchFamily="18" charset="0"/>
                      </a:rPr>
                      <m:t>⁽ⁱ⁾</m:t>
                    </m:r>
                  </m:oMath>
                </a14:m>
                <a:r>
                  <a:rPr lang="en-US" sz="1400" i="1" dirty="0"/>
                  <a:t>and add noise </a:t>
                </a:r>
                <a14:m>
                  <m:oMath xmlns:m="http://schemas.openxmlformats.org/officeDocument/2006/math">
                    <m:r>
                      <a:rPr lang="en-US" sz="1400" i="1" dirty="0" smtClean="0">
                        <a:latin typeface="Cambria Math" panose="02040503050406030204" pitchFamily="18" charset="0"/>
                      </a:rPr>
                      <m:t>𝜀</m:t>
                    </m:r>
                  </m:oMath>
                </a14:m>
                <a:endParaRPr lang="en-US" sz="1400" i="1" dirty="0"/>
              </a:p>
            </p:txBody>
          </p:sp>
        </mc:Choice>
        <mc:Fallback xmlns="">
          <p:sp>
            <p:nvSpPr>
              <p:cNvPr id="16" name="TextBox 15">
                <a:extLst>
                  <a:ext uri="{FF2B5EF4-FFF2-40B4-BE49-F238E27FC236}">
                    <a16:creationId xmlns:a16="http://schemas.microsoft.com/office/drawing/2014/main" id="{C2EF3817-A121-A01E-4BBF-6F013A0B9CF7}"/>
                  </a:ext>
                </a:extLst>
              </p:cNvPr>
              <p:cNvSpPr txBox="1">
                <a:spLocks noRot="1" noChangeAspect="1" noMove="1" noResize="1" noEditPoints="1" noAdjustHandles="1" noChangeArrowheads="1" noChangeShapeType="1" noTextEdit="1"/>
              </p:cNvSpPr>
              <p:nvPr/>
            </p:nvSpPr>
            <p:spPr>
              <a:xfrm>
                <a:off x="7082028" y="5238402"/>
                <a:ext cx="4582468" cy="331566"/>
              </a:xfrm>
              <a:prstGeom prst="rect">
                <a:avLst/>
              </a:prstGeom>
              <a:blipFill>
                <a:blip r:embed="rId9"/>
                <a:stretch>
                  <a:fillRect l="-276" b="-1851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5ED0E37D-E0CB-EF8C-7D2D-185E5CCB9731}"/>
                  </a:ext>
                </a:extLst>
              </p:cNvPr>
              <p:cNvSpPr txBox="1"/>
              <p:nvPr/>
            </p:nvSpPr>
            <p:spPr>
              <a:xfrm>
                <a:off x="5726248" y="5085967"/>
                <a:ext cx="980005" cy="540212"/>
              </a:xfrm>
              <a:prstGeom prst="rect">
                <a:avLst/>
              </a:prstGeom>
              <a:solidFill>
                <a:schemeClr val="bg2"/>
              </a:solidFill>
            </p:spPr>
            <p:txBody>
              <a:bodyPr wrap="square" rtlCol="0">
                <a:spAutoFit/>
              </a:bodyPr>
              <a:lstStyle/>
              <a:p>
                <a:r>
                  <a:rPr lang="en-US" sz="1400" i="1" dirty="0"/>
                  <a:t>both are </a:t>
                </a:r>
                <a14:m>
                  <m:oMath xmlns:m="http://schemas.openxmlformats.org/officeDocument/2006/math">
                    <m:sSub>
                      <m:sSubPr>
                        <m:ctrlPr>
                          <a:rPr lang="en-US" sz="1400" i="1" dirty="0" smtClean="0">
                            <a:latin typeface="Cambria Math" panose="02040503050406030204" pitchFamily="18" charset="0"/>
                          </a:rPr>
                        </m:ctrlPr>
                      </m:sSubPr>
                      <m:e>
                        <m:r>
                          <a:rPr lang="en-US" sz="1400" i="1" dirty="0" smtClean="0">
                            <a:latin typeface="Cambria Math" panose="02040503050406030204" pitchFamily="18" charset="0"/>
                          </a:rPr>
                          <m:t>𝑧</m:t>
                        </m:r>
                      </m:e>
                      <m:sub>
                        <m:r>
                          <a:rPr lang="en-US" sz="1400" i="1" dirty="0" smtClean="0">
                            <a:latin typeface="Cambria Math" panose="02040503050406030204" pitchFamily="18" charset="0"/>
                          </a:rPr>
                          <m:t>𝑛𝑜𝑖𝑠𝑦</m:t>
                        </m:r>
                      </m:sub>
                    </m:sSub>
                  </m:oMath>
                </a14:m>
                <a:endParaRPr lang="en-US" sz="1400" i="1" dirty="0"/>
              </a:p>
            </p:txBody>
          </p:sp>
        </mc:Choice>
        <mc:Fallback xmlns="">
          <p:sp>
            <p:nvSpPr>
              <p:cNvPr id="17" name="TextBox 16">
                <a:extLst>
                  <a:ext uri="{FF2B5EF4-FFF2-40B4-BE49-F238E27FC236}">
                    <a16:creationId xmlns:a16="http://schemas.microsoft.com/office/drawing/2014/main" id="{5ED0E37D-E0CB-EF8C-7D2D-185E5CCB9731}"/>
                  </a:ext>
                </a:extLst>
              </p:cNvPr>
              <p:cNvSpPr txBox="1">
                <a:spLocks noRot="1" noChangeAspect="1" noMove="1" noResize="1" noEditPoints="1" noAdjustHandles="1" noChangeArrowheads="1" noChangeShapeType="1" noTextEdit="1"/>
              </p:cNvSpPr>
              <p:nvPr/>
            </p:nvSpPr>
            <p:spPr>
              <a:xfrm>
                <a:off x="5726248" y="5085967"/>
                <a:ext cx="980005" cy="540212"/>
              </a:xfrm>
              <a:prstGeom prst="rect">
                <a:avLst/>
              </a:prstGeom>
              <a:blipFill>
                <a:blip r:embed="rId10"/>
                <a:stretch>
                  <a:fillRect l="-1282" t="-2273"/>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790DFA5C-34A3-5C6E-ADCF-D2BF59A50DD0}"/>
              </a:ext>
            </a:extLst>
          </p:cNvPr>
          <p:cNvCxnSpPr>
            <a:stCxn id="17" idx="3"/>
          </p:cNvCxnSpPr>
          <p:nvPr/>
        </p:nvCxnSpPr>
        <p:spPr>
          <a:xfrm flipV="1">
            <a:off x="6706253" y="5020056"/>
            <a:ext cx="375775" cy="336017"/>
          </a:xfrm>
          <a:prstGeom prst="straightConnector1">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13A2B379-7F9B-5C8C-4409-87FA6D7C2548}"/>
              </a:ext>
            </a:extLst>
          </p:cNvPr>
          <p:cNvCxnSpPr>
            <a:cxnSpLocks/>
            <a:stCxn id="17" idx="3"/>
          </p:cNvCxnSpPr>
          <p:nvPr/>
        </p:nvCxnSpPr>
        <p:spPr>
          <a:xfrm>
            <a:off x="6706253" y="5356073"/>
            <a:ext cx="375775" cy="366330"/>
          </a:xfrm>
          <a:prstGeom prst="straightConnector1">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43600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89E1F-FA20-8C8A-B2AA-6731B6BEFCDD}"/>
              </a:ext>
            </a:extLst>
          </p:cNvPr>
          <p:cNvSpPr>
            <a:spLocks noGrp="1"/>
          </p:cNvSpPr>
          <p:nvPr>
            <p:ph type="title"/>
          </p:nvPr>
        </p:nvSpPr>
        <p:spPr/>
        <p:txBody>
          <a:bodyPr>
            <a:normAutofit/>
          </a:bodyPr>
          <a:lstStyle/>
          <a:p>
            <a:r>
              <a:rPr lang="en-US" sz="3200" dirty="0"/>
              <a:t>Amortized inference: </a:t>
            </a:r>
            <a:br>
              <a:rPr lang="en-US" sz="3200" dirty="0"/>
            </a:br>
            <a:r>
              <a:rPr lang="en-US" sz="3200" dirty="0"/>
              <a:t>one encoder for all images</a:t>
            </a:r>
          </a:p>
        </p:txBody>
      </p:sp>
      <p:pic>
        <p:nvPicPr>
          <p:cNvPr id="4" name="Picture 3" descr="Figure 23. Three test images, their encoder outputs μ⁽ⁱ⁾ and σ⁽ⁱ⁾ with the 1, 2 and 3σ ellipses of N(μ⁽ⁱ⁾, Σ⁽ⁱ⁾) and eight noisy codes (black dots), the decoded mean f_D(μ⁽ⁱ⁾) and the eight decoded noisy codes">
            <a:extLst>
              <a:ext uri="{FF2B5EF4-FFF2-40B4-BE49-F238E27FC236}">
                <a16:creationId xmlns:a16="http://schemas.microsoft.com/office/drawing/2014/main" id="{16CA63EE-2467-04AF-50EE-40C8CEC68BB0}"/>
              </a:ext>
            </a:extLst>
          </p:cNvPr>
          <p:cNvPicPr>
            <a:picLocks noChangeAspect="1"/>
          </p:cNvPicPr>
          <p:nvPr/>
        </p:nvPicPr>
        <p:blipFill>
          <a:blip r:embed="rId3"/>
          <a:stretch>
            <a:fillRect/>
          </a:stretch>
        </p:blipFill>
        <p:spPr>
          <a:xfrm>
            <a:off x="3818861" y="1570167"/>
            <a:ext cx="7772400" cy="5035392"/>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6B0884C-0B40-69DE-C2B1-F853BAC10252}"/>
                  </a:ext>
                </a:extLst>
              </p:cNvPr>
              <p:cNvSpPr txBox="1"/>
              <p:nvPr/>
            </p:nvSpPr>
            <p:spPr>
              <a:xfrm>
                <a:off x="838200" y="1966784"/>
                <a:ext cx="2851298" cy="3079176"/>
              </a:xfrm>
              <a:prstGeom prst="rect">
                <a:avLst/>
              </a:prstGeom>
              <a:noFill/>
            </p:spPr>
            <p:txBody>
              <a:bodyPr wrap="square">
                <a:spAutoFit/>
              </a:bodyPr>
              <a:lstStyle/>
              <a:p>
                <a:r>
                  <a:rPr lang="en-US" sz="1600" b="1" i="1" dirty="0"/>
                  <a:t>What does </a:t>
                </a:r>
                <a14:m>
                  <m:oMath xmlns:m="http://schemas.openxmlformats.org/officeDocument/2006/math">
                    <m:sSub>
                      <m:sSubPr>
                        <m:ctrlPr>
                          <a:rPr lang="en-US" sz="1600" b="1" i="1" dirty="0" err="1">
                            <a:latin typeface="Cambria Math" panose="02040503050406030204" pitchFamily="18" charset="0"/>
                          </a:rPr>
                        </m:ctrlPr>
                      </m:sSubPr>
                      <m:e>
                        <m:r>
                          <a:rPr lang="en-US" sz="1600" b="1" i="1" dirty="0" err="1">
                            <a:latin typeface="Cambria Math" panose="02040503050406030204" pitchFamily="18" charset="0"/>
                          </a:rPr>
                          <m:t>𝒒</m:t>
                        </m:r>
                      </m:e>
                      <m:sub>
                        <m:r>
                          <a:rPr lang="en-US" sz="1600" b="1" i="1" dirty="0" err="1">
                            <a:latin typeface="Cambria Math" panose="02040503050406030204" pitchFamily="18" charset="0"/>
                          </a:rPr>
                          <m:t>𝝋</m:t>
                        </m:r>
                      </m:sub>
                    </m:sSub>
                    <m:d>
                      <m:dPr>
                        <m:ctrlPr>
                          <a:rPr lang="en-US" sz="1600" b="1" i="1" dirty="0" err="1">
                            <a:latin typeface="Cambria Math" panose="02040503050406030204" pitchFamily="18" charset="0"/>
                          </a:rPr>
                        </m:ctrlPr>
                      </m:dPr>
                      <m:e>
                        <m:r>
                          <a:rPr lang="en-US" sz="1600" b="1" i="1" dirty="0" err="1">
                            <a:latin typeface="Cambria Math" panose="02040503050406030204" pitchFamily="18" charset="0"/>
                          </a:rPr>
                          <m:t>𝒛</m:t>
                        </m:r>
                        <m:r>
                          <a:rPr lang="en-US" sz="1600" b="1" i="1" dirty="0" err="1">
                            <a:latin typeface="Cambria Math" panose="02040503050406030204" pitchFamily="18" charset="0"/>
                          </a:rPr>
                          <m:t>|</m:t>
                        </m:r>
                        <m:r>
                          <a:rPr lang="en-US" sz="1600" b="1" i="1" dirty="0" err="1">
                            <a:latin typeface="Cambria Math" panose="02040503050406030204" pitchFamily="18" charset="0"/>
                          </a:rPr>
                          <m:t>𝒙</m:t>
                        </m:r>
                        <m:r>
                          <a:rPr lang="en-US" sz="1600" b="1" i="1" dirty="0" err="1">
                            <a:latin typeface="Cambria Math" panose="02040503050406030204" pitchFamily="18" charset="0"/>
                          </a:rPr>
                          <m:t>⁽ⁱ⁾</m:t>
                        </m:r>
                      </m:e>
                    </m:d>
                  </m:oMath>
                </a14:m>
                <a:r>
                  <a:rPr lang="en-US" sz="1600" b="1" i="1" dirty="0"/>
                  <a:t>look like for real images? </a:t>
                </a:r>
              </a:p>
              <a:p>
                <a:pPr>
                  <a:buNone/>
                </a:pPr>
                <a:endParaRPr lang="en-US" sz="1600" dirty="0"/>
              </a:p>
              <a:p>
                <a:pPr>
                  <a:buNone/>
                </a:pPr>
                <a:r>
                  <a:rPr lang="en-US" sz="1600" dirty="0"/>
                  <a:t>Three test images through the trained encoder and decoder</a:t>
                </a:r>
              </a:p>
              <a:p>
                <a:endParaRPr lang="en-US" sz="1600" dirty="0"/>
              </a:p>
              <a:p>
                <a:r>
                  <a:rPr lang="en-US" sz="1600" dirty="0"/>
                  <a:t>For each one we see </a:t>
                </a:r>
                <a14:m>
                  <m:oMath xmlns:m="http://schemas.openxmlformats.org/officeDocument/2006/math">
                    <m:r>
                      <a:rPr lang="en-US" sz="1600" i="1" dirty="0" smtClean="0">
                        <a:latin typeface="Cambria Math" panose="02040503050406030204" pitchFamily="18" charset="0"/>
                      </a:rPr>
                      <m:t>𝜇</m:t>
                    </m:r>
                    <m:r>
                      <a:rPr lang="en-US" sz="1600" i="0" dirty="0" err="1">
                        <a:latin typeface="Cambria Math" panose="02040503050406030204" pitchFamily="18" charset="0"/>
                      </a:rPr>
                      <m:t>⁽ⁱ⁾</m:t>
                    </m:r>
                  </m:oMath>
                </a14:m>
                <a:r>
                  <a:rPr lang="en-US" sz="1600" dirty="0"/>
                  <a:t>, </a:t>
                </a:r>
                <a14:m>
                  <m:oMath xmlns:m="http://schemas.openxmlformats.org/officeDocument/2006/math">
                    <m:r>
                      <a:rPr lang="en-US" sz="1600" i="1" dirty="0" smtClean="0">
                        <a:latin typeface="Cambria Math" panose="02040503050406030204" pitchFamily="18" charset="0"/>
                      </a:rPr>
                      <m:t>𝜎</m:t>
                    </m:r>
                    <m:r>
                      <a:rPr lang="en-US" sz="1600" i="0" dirty="0" err="1">
                        <a:latin typeface="Cambria Math" panose="02040503050406030204" pitchFamily="18" charset="0"/>
                      </a:rPr>
                      <m:t>⁽ⁱ⁾</m:t>
                    </m:r>
                  </m:oMath>
                </a14:m>
                <a:r>
                  <a:rPr lang="en-US" sz="1600" dirty="0"/>
                  <a:t>, the cloud </a:t>
                </a:r>
                <a14:m>
                  <m:oMath xmlns:m="http://schemas.openxmlformats.org/officeDocument/2006/math">
                    <m:r>
                      <a:rPr lang="en-US" sz="1600" i="1" dirty="0" smtClean="0">
                        <a:latin typeface="Cambria Math" panose="02040503050406030204" pitchFamily="18" charset="0"/>
                      </a:rPr>
                      <m:t>𝑁</m:t>
                    </m:r>
                    <m:d>
                      <m:dPr>
                        <m:ctrlPr>
                          <a:rPr lang="en-US" sz="1600" i="1" dirty="0">
                            <a:latin typeface="Cambria Math" panose="02040503050406030204" pitchFamily="18" charset="0"/>
                          </a:rPr>
                        </m:ctrlPr>
                      </m:dPr>
                      <m:e>
                        <m:r>
                          <a:rPr lang="en-US" sz="1600" i="1" dirty="0">
                            <a:latin typeface="Cambria Math" panose="02040503050406030204" pitchFamily="18" charset="0"/>
                          </a:rPr>
                          <m:t>𝜇</m:t>
                        </m:r>
                        <m:r>
                          <a:rPr lang="en-US" sz="1600" i="0" dirty="0">
                            <a:latin typeface="Cambria Math" panose="02040503050406030204" pitchFamily="18" charset="0"/>
                          </a:rPr>
                          <m:t>⁽ⁱ⁾,</m:t>
                        </m:r>
                        <m:r>
                          <a:rPr lang="en-US" sz="1600" i="1" dirty="0">
                            <a:latin typeface="Cambria Math" panose="02040503050406030204" pitchFamily="18" charset="0"/>
                          </a:rPr>
                          <m:t>𝛴</m:t>
                        </m:r>
                        <m:r>
                          <a:rPr lang="en-US" sz="1600" i="0" dirty="0">
                            <a:latin typeface="Cambria Math" panose="02040503050406030204" pitchFamily="18" charset="0"/>
                          </a:rPr>
                          <m:t>⁽ⁱ⁾</m:t>
                        </m:r>
                      </m:e>
                    </m:d>
                  </m:oMath>
                </a14:m>
                <a:r>
                  <a:rPr lang="en-US" sz="1600" dirty="0"/>
                  <a:t>, eight noisy codes drawn from it, and what each of them decodes to.</a:t>
                </a:r>
              </a:p>
              <a:p>
                <a:pPr>
                  <a:buNone/>
                </a:pPr>
                <a:endParaRPr lang="en-US" sz="1600" dirty="0"/>
              </a:p>
            </p:txBody>
          </p:sp>
        </mc:Choice>
        <mc:Fallback xmlns="">
          <p:sp>
            <p:nvSpPr>
              <p:cNvPr id="6" name="TextBox 5">
                <a:extLst>
                  <a:ext uri="{FF2B5EF4-FFF2-40B4-BE49-F238E27FC236}">
                    <a16:creationId xmlns:a16="http://schemas.microsoft.com/office/drawing/2014/main" id="{A6B0884C-0B40-69DE-C2B1-F853BAC10252}"/>
                  </a:ext>
                </a:extLst>
              </p:cNvPr>
              <p:cNvSpPr txBox="1">
                <a:spLocks noRot="1" noChangeAspect="1" noMove="1" noResize="1" noEditPoints="1" noAdjustHandles="1" noChangeArrowheads="1" noChangeShapeType="1" noTextEdit="1"/>
              </p:cNvSpPr>
              <p:nvPr/>
            </p:nvSpPr>
            <p:spPr>
              <a:xfrm>
                <a:off x="838200" y="1966784"/>
                <a:ext cx="2851298" cy="3079176"/>
              </a:xfrm>
              <a:prstGeom prst="rect">
                <a:avLst/>
              </a:prstGeom>
              <a:blipFill>
                <a:blip r:embed="rId4"/>
                <a:stretch>
                  <a:fillRect l="-1333" t="-412" r="-2222"/>
                </a:stretch>
              </a:blipFill>
            </p:spPr>
            <p:txBody>
              <a:bodyPr/>
              <a:lstStyle/>
              <a:p>
                <a:r>
                  <a:rPr lang="en-US">
                    <a:noFill/>
                  </a:rPr>
                  <a:t> </a:t>
                </a:r>
              </a:p>
            </p:txBody>
          </p:sp>
        </mc:Fallback>
      </mc:AlternateContent>
    </p:spTree>
    <p:extLst>
      <p:ext uri="{BB962C8B-B14F-4D97-AF65-F5344CB8AC3E}">
        <p14:creationId xmlns:p14="http://schemas.microsoft.com/office/powerpoint/2010/main" val="16199946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A13C5-ECDB-4BDD-57E0-03261A52D2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3AECF-E361-153F-FD37-FDD4806A3555}"/>
              </a:ext>
            </a:extLst>
          </p:cNvPr>
          <p:cNvSpPr>
            <a:spLocks noGrp="1"/>
          </p:cNvSpPr>
          <p:nvPr>
            <p:ph type="title"/>
          </p:nvPr>
        </p:nvSpPr>
        <p:spPr/>
        <p:txBody>
          <a:bodyPr>
            <a:normAutofit/>
          </a:bodyPr>
          <a:lstStyle/>
          <a:p>
            <a:r>
              <a:rPr lang="en-US" sz="3600" dirty="0"/>
              <a:t>Variational inference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A6B8455-59A6-1DB9-F54D-0CCF04BA73FA}"/>
                  </a:ext>
                </a:extLst>
              </p:cNvPr>
              <p:cNvSpPr txBox="1"/>
              <p:nvPr/>
            </p:nvSpPr>
            <p:spPr>
              <a:xfrm>
                <a:off x="838200" y="1690688"/>
                <a:ext cx="8763000" cy="553998"/>
              </a:xfrm>
              <a:prstGeom prst="rect">
                <a:avLst/>
              </a:prstGeom>
              <a:noFill/>
            </p:spPr>
            <p:txBody>
              <a:bodyPr wrap="square">
                <a:spAutoFit/>
              </a:bodyPr>
              <a:lstStyle/>
              <a:p>
                <a:pPr>
                  <a:buNone/>
                </a:pPr>
                <a:r>
                  <a:rPr lang="en-US" sz="1500" b="1" dirty="0">
                    <a:latin typeface="Google Sans" pitchFamily="2" charset="0"/>
                    <a:ea typeface="Google Sans" pitchFamily="2" charset="0"/>
                    <a:cs typeface="Google Sans" pitchFamily="2" charset="0"/>
                  </a:rPr>
                  <a:t>Variational inference (VI)</a:t>
                </a:r>
                <a:r>
                  <a:rPr lang="en-US" sz="1500" dirty="0">
                    <a:latin typeface="Google Sans" pitchFamily="2" charset="0"/>
                    <a:ea typeface="Google Sans" pitchFamily="2" charset="0"/>
                    <a:cs typeface="Google Sans" pitchFamily="2" charset="0"/>
                  </a:rPr>
                  <a:t> replaces an intractable posterior with the closest member of a family </a:t>
                </a:r>
                <a14:m>
                  <m:oMath xmlns:m="http://schemas.openxmlformats.org/officeDocument/2006/math">
                    <m:r>
                      <a:rPr lang="en-US" sz="1500" dirty="0" smtClean="0">
                        <a:latin typeface="Cambria Math" panose="02040503050406030204" pitchFamily="18" charset="0"/>
                      </a:rPr>
                      <m:t>𝒬</m:t>
                    </m:r>
                  </m:oMath>
                </a14:m>
                <a:r>
                  <a:rPr lang="en-US" sz="1500" dirty="0">
                    <a:latin typeface="Google Sans" pitchFamily="2" charset="0"/>
                    <a:ea typeface="Google Sans" pitchFamily="2" charset="0"/>
                    <a:cs typeface="Google Sans" pitchFamily="2" charset="0"/>
                  </a:rPr>
                  <a:t> of tractable distributions. It requires three choices: </a:t>
                </a:r>
              </a:p>
            </p:txBody>
          </p:sp>
        </mc:Choice>
        <mc:Fallback xmlns="">
          <p:sp>
            <p:nvSpPr>
              <p:cNvPr id="5" name="TextBox 4">
                <a:extLst>
                  <a:ext uri="{FF2B5EF4-FFF2-40B4-BE49-F238E27FC236}">
                    <a16:creationId xmlns:a16="http://schemas.microsoft.com/office/drawing/2014/main" id="{3DC4A98B-58DF-618F-9072-9F2711728979}"/>
                  </a:ext>
                </a:extLst>
              </p:cNvPr>
              <p:cNvSpPr txBox="1">
                <a:spLocks noRot="1" noChangeAspect="1" noMove="1" noResize="1" noEditPoints="1" noAdjustHandles="1" noChangeArrowheads="1" noChangeShapeType="1" noTextEdit="1"/>
              </p:cNvSpPr>
              <p:nvPr/>
            </p:nvSpPr>
            <p:spPr>
              <a:xfrm>
                <a:off x="838200" y="1690688"/>
                <a:ext cx="8763000" cy="553998"/>
              </a:xfrm>
              <a:prstGeom prst="rect">
                <a:avLst/>
              </a:prstGeom>
              <a:blipFill>
                <a:blip r:embed="rId7"/>
                <a:stretch>
                  <a:fillRect l="-435" r="-435" b="-11111"/>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A0696FA8-AA6B-1C50-FEDF-C8328CB64F73}"/>
              </a:ext>
            </a:extLst>
          </p:cNvPr>
          <p:cNvSpPr txBox="1"/>
          <p:nvPr/>
        </p:nvSpPr>
        <p:spPr>
          <a:xfrm>
            <a:off x="838200" y="2388676"/>
            <a:ext cx="3358415" cy="1015663"/>
          </a:xfrm>
          <a:prstGeom prst="rect">
            <a:avLst/>
          </a:prstGeom>
          <a:solidFill>
            <a:schemeClr val="bg2"/>
          </a:solidFill>
        </p:spPr>
        <p:txBody>
          <a:bodyPr wrap="square">
            <a:spAutoFit/>
          </a:bodyPr>
          <a:lstStyle/>
          <a:p>
            <a:pPr>
              <a:buNone/>
            </a:pPr>
            <a:r>
              <a:rPr lang="en-US" sz="1500" b="1" dirty="0">
                <a:latin typeface="Google Sans" pitchFamily="2" charset="0"/>
                <a:ea typeface="Google Sans" pitchFamily="2" charset="0"/>
                <a:cs typeface="Google Sans" pitchFamily="2" charset="0"/>
              </a:rPr>
              <a:t>1. The family.</a:t>
            </a:r>
            <a:r>
              <a:rPr lang="en-US" sz="1500" dirty="0">
                <a:latin typeface="Google Sans" pitchFamily="2" charset="0"/>
                <a:ea typeface="Google Sans" pitchFamily="2" charset="0"/>
                <a:cs typeface="Google Sans" pitchFamily="2" charset="0"/>
              </a:rPr>
              <a:t> The VAE uses Gaussians with a diagonal covariance, the </a:t>
            </a:r>
            <a:r>
              <a:rPr lang="en-US" sz="1500" b="1" dirty="0">
                <a:latin typeface="Google Sans" pitchFamily="2" charset="0"/>
                <a:ea typeface="Google Sans" pitchFamily="2" charset="0"/>
                <a:cs typeface="Google Sans" pitchFamily="2" charset="0"/>
              </a:rPr>
              <a:t>mean-field Gaussian</a:t>
            </a:r>
            <a:r>
              <a:rPr lang="en-US" sz="1500" dirty="0">
                <a:latin typeface="Google Sans" pitchFamily="2" charset="0"/>
                <a:ea typeface="Google Sans" pitchFamily="2" charset="0"/>
                <a:cs typeface="Google Sans" pitchFamily="2" charset="0"/>
              </a:rPr>
              <a:t> family:</a:t>
            </a:r>
          </a:p>
        </p:txBody>
      </p:sp>
      <p:sp>
        <p:nvSpPr>
          <p:cNvPr id="15" name="TextBox 14">
            <a:extLst>
              <a:ext uri="{FF2B5EF4-FFF2-40B4-BE49-F238E27FC236}">
                <a16:creationId xmlns:a16="http://schemas.microsoft.com/office/drawing/2014/main" id="{1860EAD0-FEE5-5B5B-8E56-C5D4469C2D21}"/>
              </a:ext>
            </a:extLst>
          </p:cNvPr>
          <p:cNvSpPr txBox="1"/>
          <p:nvPr/>
        </p:nvSpPr>
        <p:spPr>
          <a:xfrm>
            <a:off x="4484623" y="2388676"/>
            <a:ext cx="3186712" cy="784830"/>
          </a:xfrm>
          <a:prstGeom prst="rect">
            <a:avLst/>
          </a:prstGeom>
          <a:solidFill>
            <a:schemeClr val="bg2"/>
          </a:solidFill>
        </p:spPr>
        <p:txBody>
          <a:bodyPr wrap="square">
            <a:spAutoFit/>
          </a:bodyPr>
          <a:lstStyle/>
          <a:p>
            <a:pPr>
              <a:buNone/>
            </a:pPr>
            <a:r>
              <a:rPr lang="en-US" sz="1500" b="1" dirty="0">
                <a:latin typeface="Google Sans" pitchFamily="2" charset="0"/>
                <a:ea typeface="Google Sans" pitchFamily="2" charset="0"/>
                <a:cs typeface="Google Sans" pitchFamily="2" charset="0"/>
              </a:rPr>
              <a:t>2. The measure of closeness.</a:t>
            </a:r>
            <a:r>
              <a:rPr lang="en-US" sz="1500" dirty="0">
                <a:latin typeface="Google Sans" pitchFamily="2" charset="0"/>
                <a:ea typeface="Google Sans" pitchFamily="2" charset="0"/>
                <a:cs typeface="Google Sans" pitchFamily="2" charset="0"/>
              </a:rPr>
              <a:t> VI uses the </a:t>
            </a:r>
            <a:r>
              <a:rPr lang="en-US" sz="1500" b="1" dirty="0" err="1">
                <a:latin typeface="Google Sans" pitchFamily="2" charset="0"/>
                <a:ea typeface="Google Sans" pitchFamily="2" charset="0"/>
                <a:cs typeface="Google Sans" pitchFamily="2" charset="0"/>
              </a:rPr>
              <a:t>Kullback</a:t>
            </a:r>
            <a:r>
              <a:rPr lang="en-US" sz="1500" b="1" dirty="0">
                <a:latin typeface="Google Sans" pitchFamily="2" charset="0"/>
                <a:ea typeface="Google Sans" pitchFamily="2" charset="0"/>
                <a:cs typeface="Google Sans" pitchFamily="2" charset="0"/>
              </a:rPr>
              <a:t>–Leibler (KL) divergence</a:t>
            </a:r>
            <a:endParaRPr lang="en-US" sz="1500" dirty="0">
              <a:latin typeface="Google Sans" pitchFamily="2" charset="0"/>
              <a:ea typeface="Google Sans" pitchFamily="2" charset="0"/>
              <a:cs typeface="Google Sans" pitchFamily="2" charset="0"/>
            </a:endParaRPr>
          </a:p>
        </p:txBody>
      </p:sp>
      <p:sp>
        <p:nvSpPr>
          <p:cNvPr id="17" name="TextBox 16">
            <a:extLst>
              <a:ext uri="{FF2B5EF4-FFF2-40B4-BE49-F238E27FC236}">
                <a16:creationId xmlns:a16="http://schemas.microsoft.com/office/drawing/2014/main" id="{D4932AD0-6FF4-4267-D48F-063544C1FDDB}"/>
              </a:ext>
            </a:extLst>
          </p:cNvPr>
          <p:cNvSpPr txBox="1"/>
          <p:nvPr/>
        </p:nvSpPr>
        <p:spPr>
          <a:xfrm>
            <a:off x="7995386" y="2388676"/>
            <a:ext cx="3186712" cy="784830"/>
          </a:xfrm>
          <a:prstGeom prst="rect">
            <a:avLst/>
          </a:prstGeom>
          <a:solidFill>
            <a:schemeClr val="bg2"/>
          </a:solidFill>
        </p:spPr>
        <p:txBody>
          <a:bodyPr wrap="square">
            <a:spAutoFit/>
          </a:bodyPr>
          <a:lstStyle/>
          <a:p>
            <a:pPr>
              <a:buNone/>
            </a:pPr>
            <a:r>
              <a:rPr lang="en-US" sz="1500" b="1" dirty="0">
                <a:latin typeface="Google Sans" pitchFamily="2" charset="0"/>
                <a:ea typeface="Google Sans" pitchFamily="2" charset="0"/>
                <a:cs typeface="Google Sans" pitchFamily="2" charset="0"/>
              </a:rPr>
              <a:t>3. The optimization problem.</a:t>
            </a:r>
            <a:r>
              <a:rPr lang="en-US" sz="1500" dirty="0">
                <a:latin typeface="Google Sans" pitchFamily="2" charset="0"/>
                <a:ea typeface="Google Sans" pitchFamily="2" charset="0"/>
                <a:cs typeface="Google Sans" pitchFamily="2" charset="0"/>
              </a:rPr>
              <a:t> For one image, variational inference solves</a:t>
            </a:r>
          </a:p>
        </p:txBody>
      </p:sp>
      <p:pic>
        <p:nvPicPr>
          <p:cNvPr id="3" name="Picture 2" descr="Figure 21b. Variational inference in one picture: (a) the family, the true posterior and the closest member q*; (b) three Gaussian candidates for a skewed one-dimensional posterior, each scored by KL; (c) the KL as a function of the candidate's mean and standard deviation, minimized at q*">
            <a:extLst>
              <a:ext uri="{FF2B5EF4-FFF2-40B4-BE49-F238E27FC236}">
                <a16:creationId xmlns:a16="http://schemas.microsoft.com/office/drawing/2014/main" id="{C149F59B-1D6E-6895-6E70-C651FF6879B4}"/>
              </a:ext>
            </a:extLst>
          </p:cNvPr>
          <p:cNvPicPr>
            <a:picLocks noChangeAspect="1"/>
          </p:cNvPicPr>
          <p:nvPr/>
        </p:nvPicPr>
        <p:blipFill>
          <a:blip r:embed="rId8"/>
          <a:stretch>
            <a:fillRect/>
          </a:stretch>
        </p:blipFill>
        <p:spPr>
          <a:xfrm>
            <a:off x="1009901" y="3539760"/>
            <a:ext cx="10172197" cy="3255103"/>
          </a:xfrm>
          <a:prstGeom prst="rect">
            <a:avLst/>
          </a:prstGeom>
        </p:spPr>
      </p:pic>
    </p:spTree>
    <p:extLst>
      <p:ext uri="{BB962C8B-B14F-4D97-AF65-F5344CB8AC3E}">
        <p14:creationId xmlns:p14="http://schemas.microsoft.com/office/powerpoint/2010/main" val="38203237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5A9A3-1ECC-F05D-DF09-2B8D4CB540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E3D65-BFC2-717B-1938-C5D5B34FBDA6}"/>
              </a:ext>
            </a:extLst>
          </p:cNvPr>
          <p:cNvSpPr>
            <a:spLocks noGrp="1"/>
          </p:cNvSpPr>
          <p:nvPr>
            <p:ph type="title"/>
          </p:nvPr>
        </p:nvSpPr>
        <p:spPr/>
        <p:txBody>
          <a:bodyPr>
            <a:normAutofit/>
          </a:bodyPr>
          <a:lstStyle/>
          <a:p>
            <a:r>
              <a:rPr lang="en-US" sz="3600" dirty="0"/>
              <a:t>Variational inference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91C4DB5-D963-428D-9CED-741105FE0A72}"/>
                  </a:ext>
                </a:extLst>
              </p:cNvPr>
              <p:cNvSpPr txBox="1"/>
              <p:nvPr/>
            </p:nvSpPr>
            <p:spPr>
              <a:xfrm>
                <a:off x="838200" y="1690688"/>
                <a:ext cx="8763000" cy="553998"/>
              </a:xfrm>
              <a:prstGeom prst="rect">
                <a:avLst/>
              </a:prstGeom>
              <a:noFill/>
            </p:spPr>
            <p:txBody>
              <a:bodyPr wrap="square">
                <a:spAutoFit/>
              </a:bodyPr>
              <a:lstStyle/>
              <a:p>
                <a:pPr>
                  <a:buNone/>
                </a:pPr>
                <a:r>
                  <a:rPr lang="en-US" sz="1500" b="1" dirty="0">
                    <a:latin typeface="Google Sans" pitchFamily="2" charset="0"/>
                    <a:ea typeface="Google Sans" pitchFamily="2" charset="0"/>
                    <a:cs typeface="Google Sans" pitchFamily="2" charset="0"/>
                  </a:rPr>
                  <a:t>Variational inference (VI)</a:t>
                </a:r>
                <a:r>
                  <a:rPr lang="en-US" sz="1500" dirty="0">
                    <a:latin typeface="Google Sans" pitchFamily="2" charset="0"/>
                    <a:ea typeface="Google Sans" pitchFamily="2" charset="0"/>
                    <a:cs typeface="Google Sans" pitchFamily="2" charset="0"/>
                  </a:rPr>
                  <a:t> replaces an intractable posterior with the closest member of a family </a:t>
                </a:r>
                <a14:m>
                  <m:oMath xmlns:m="http://schemas.openxmlformats.org/officeDocument/2006/math">
                    <m:r>
                      <a:rPr lang="en-US" sz="1500" dirty="0" smtClean="0">
                        <a:latin typeface="Cambria Math" panose="02040503050406030204" pitchFamily="18" charset="0"/>
                      </a:rPr>
                      <m:t>𝒬</m:t>
                    </m:r>
                  </m:oMath>
                </a14:m>
                <a:r>
                  <a:rPr lang="en-US" sz="1500" dirty="0">
                    <a:latin typeface="Google Sans" pitchFamily="2" charset="0"/>
                    <a:ea typeface="Google Sans" pitchFamily="2" charset="0"/>
                    <a:cs typeface="Google Sans" pitchFamily="2" charset="0"/>
                  </a:rPr>
                  <a:t> of tractable distributions. It requires three choices: </a:t>
                </a:r>
              </a:p>
            </p:txBody>
          </p:sp>
        </mc:Choice>
        <mc:Fallback xmlns="">
          <p:sp>
            <p:nvSpPr>
              <p:cNvPr id="5" name="TextBox 4">
                <a:extLst>
                  <a:ext uri="{FF2B5EF4-FFF2-40B4-BE49-F238E27FC236}">
                    <a16:creationId xmlns:a16="http://schemas.microsoft.com/office/drawing/2014/main" id="{44FA3BD3-9FCB-00BF-9F1C-D1D0A27A1162}"/>
                  </a:ext>
                </a:extLst>
              </p:cNvPr>
              <p:cNvSpPr txBox="1">
                <a:spLocks noRot="1" noChangeAspect="1" noMove="1" noResize="1" noEditPoints="1" noAdjustHandles="1" noChangeArrowheads="1" noChangeShapeType="1" noTextEdit="1"/>
              </p:cNvSpPr>
              <p:nvPr/>
            </p:nvSpPr>
            <p:spPr>
              <a:xfrm>
                <a:off x="838200" y="1690688"/>
                <a:ext cx="8763000" cy="553998"/>
              </a:xfrm>
              <a:prstGeom prst="rect">
                <a:avLst/>
              </a:prstGeom>
              <a:blipFill>
                <a:blip r:embed="rId3"/>
                <a:stretch>
                  <a:fillRect l="-435" r="-435" b="-11111"/>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AA48BA57-D4DF-CB73-6981-0F3C3AE9DA20}"/>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4983267" y="2757212"/>
            <a:ext cx="6187440" cy="335280"/>
          </a:xfrm>
          <a:prstGeom prst="rect">
            <a:avLst/>
          </a:prstGeom>
        </p:spPr>
      </p:pic>
      <p:sp>
        <p:nvSpPr>
          <p:cNvPr id="13" name="TextBox 12">
            <a:extLst>
              <a:ext uri="{FF2B5EF4-FFF2-40B4-BE49-F238E27FC236}">
                <a16:creationId xmlns:a16="http://schemas.microsoft.com/office/drawing/2014/main" id="{68741133-C7D1-DD93-795F-25BFBBCFC9C0}"/>
              </a:ext>
            </a:extLst>
          </p:cNvPr>
          <p:cNvSpPr txBox="1"/>
          <p:nvPr/>
        </p:nvSpPr>
        <p:spPr>
          <a:xfrm>
            <a:off x="838200" y="2757212"/>
            <a:ext cx="4053840" cy="784830"/>
          </a:xfrm>
          <a:prstGeom prst="rect">
            <a:avLst/>
          </a:prstGeom>
          <a:noFill/>
        </p:spPr>
        <p:txBody>
          <a:bodyPr wrap="square">
            <a:spAutoFit/>
          </a:bodyPr>
          <a:lstStyle/>
          <a:p>
            <a:pPr>
              <a:buNone/>
            </a:pPr>
            <a:r>
              <a:rPr lang="en-US" sz="1500" b="1" dirty="0">
                <a:latin typeface="Google Sans" pitchFamily="2" charset="0"/>
                <a:ea typeface="Google Sans" pitchFamily="2" charset="0"/>
                <a:cs typeface="Google Sans" pitchFamily="2" charset="0"/>
              </a:rPr>
              <a:t>1. The family.</a:t>
            </a:r>
            <a:r>
              <a:rPr lang="en-US" sz="1500" dirty="0">
                <a:latin typeface="Google Sans" pitchFamily="2" charset="0"/>
                <a:ea typeface="Google Sans" pitchFamily="2" charset="0"/>
                <a:cs typeface="Google Sans" pitchFamily="2" charset="0"/>
              </a:rPr>
              <a:t> The VAE uses Gaussians with a diagonal covariance, the </a:t>
            </a:r>
            <a:r>
              <a:rPr lang="en-US" sz="1500" b="1" dirty="0">
                <a:latin typeface="Google Sans" pitchFamily="2" charset="0"/>
                <a:ea typeface="Google Sans" pitchFamily="2" charset="0"/>
                <a:cs typeface="Google Sans" pitchFamily="2" charset="0"/>
              </a:rPr>
              <a:t>mean-field Gaussian</a:t>
            </a:r>
            <a:r>
              <a:rPr lang="en-US" sz="1500" dirty="0">
                <a:latin typeface="Google Sans" pitchFamily="2" charset="0"/>
                <a:ea typeface="Google Sans" pitchFamily="2" charset="0"/>
                <a:cs typeface="Google Sans" pitchFamily="2" charset="0"/>
              </a:rPr>
              <a:t> family:</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542401F-7D62-0E76-1F6A-6DED7A9B6BDC}"/>
                  </a:ext>
                </a:extLst>
              </p:cNvPr>
              <p:cNvSpPr txBox="1"/>
              <p:nvPr/>
            </p:nvSpPr>
            <p:spPr>
              <a:xfrm>
                <a:off x="2407708" y="3954096"/>
                <a:ext cx="8762999" cy="1968680"/>
              </a:xfrm>
              <a:prstGeom prst="rect">
                <a:avLst/>
              </a:prstGeom>
              <a:solidFill>
                <a:schemeClr val="bg2"/>
              </a:solidFill>
            </p:spPr>
            <p:txBody>
              <a:bodyPr wrap="square">
                <a:spAutoFit/>
              </a:bodyPr>
              <a:lstStyle/>
              <a:p>
                <a:r>
                  <a:rPr lang="en-US" sz="1500" dirty="0">
                    <a:latin typeface="Google Sans" pitchFamily="2" charset="0"/>
                    <a:ea typeface="Google Sans" pitchFamily="2" charset="0"/>
                    <a:cs typeface="Google Sans" pitchFamily="2" charset="0"/>
                  </a:rPr>
                  <a:t>Each member is described by 2K numbers: the mean </a:t>
                </a:r>
                <a14:m>
                  <m:oMath xmlns:m="http://schemas.openxmlformats.org/officeDocument/2006/math">
                    <m:r>
                      <a:rPr lang="en-US" sz="1500" i="1" dirty="0" smtClean="0">
                        <a:latin typeface="Cambria Math" panose="02040503050406030204" pitchFamily="18" charset="0"/>
                      </a:rPr>
                      <m:t>𝜇</m:t>
                    </m:r>
                  </m:oMath>
                </a14:m>
                <a:r>
                  <a:rPr lang="en-US" sz="1500" dirty="0">
                    <a:latin typeface="Google Sans" pitchFamily="2" charset="0"/>
                    <a:ea typeface="Google Sans" pitchFamily="2" charset="0"/>
                    <a:cs typeface="Google Sans" pitchFamily="2" charset="0"/>
                  </a:rPr>
                  <a:t> and the standard deviations </a:t>
                </a:r>
                <a14:m>
                  <m:oMath xmlns:m="http://schemas.openxmlformats.org/officeDocument/2006/math">
                    <m:r>
                      <a:rPr lang="en-US" sz="1500" i="1" dirty="0" smtClean="0">
                        <a:latin typeface="Cambria Math" panose="02040503050406030204" pitchFamily="18" charset="0"/>
                      </a:rPr>
                      <m:t>𝜎</m:t>
                    </m:r>
                  </m:oMath>
                </a14:m>
                <a:r>
                  <a:rPr lang="en-US" sz="1500" dirty="0">
                    <a:latin typeface="Google Sans" pitchFamily="2" charset="0"/>
                    <a:ea typeface="Google Sans" pitchFamily="2" charset="0"/>
                    <a:cs typeface="Google Sans" pitchFamily="2" charset="0"/>
                  </a:rPr>
                  <a:t>. </a:t>
                </a:r>
              </a:p>
              <a:p>
                <a:endParaRPr lang="en-US" sz="1500" dirty="0">
                  <a:latin typeface="Google Sans" pitchFamily="2" charset="0"/>
                  <a:ea typeface="Google Sans" pitchFamily="2" charset="0"/>
                  <a:cs typeface="Google Sans" pitchFamily="2" charset="0"/>
                </a:endParaRPr>
              </a:p>
              <a:p>
                <a:r>
                  <a:rPr lang="en-US" sz="1500" dirty="0">
                    <a:latin typeface="Google Sans" pitchFamily="2" charset="0"/>
                    <a:ea typeface="Google Sans" pitchFamily="2" charset="0"/>
                    <a:cs typeface="Google Sans" pitchFamily="2" charset="0"/>
                  </a:rPr>
                  <a:t>Example with </a:t>
                </a:r>
                <a14:m>
                  <m:oMath xmlns:m="http://schemas.openxmlformats.org/officeDocument/2006/math">
                    <m:r>
                      <a:rPr lang="en-US" sz="1500" i="1" dirty="0" smtClean="0">
                        <a:latin typeface="Cambria Math" panose="02040503050406030204" pitchFamily="18" charset="0"/>
                      </a:rPr>
                      <m:t>𝐾</m:t>
                    </m:r>
                    <m:r>
                      <a:rPr lang="en-US" sz="1500" i="0" dirty="0">
                        <a:latin typeface="Cambria Math" panose="02040503050406030204" pitchFamily="18" charset="0"/>
                      </a:rPr>
                      <m:t>=2</m:t>
                    </m:r>
                  </m:oMath>
                </a14:m>
                <a:r>
                  <a:rPr lang="en-US" sz="1500" dirty="0">
                    <a:latin typeface="Google Sans" pitchFamily="2" charset="0"/>
                    <a:ea typeface="Google Sans" pitchFamily="2" charset="0"/>
                    <a:cs typeface="Google Sans" pitchFamily="2" charset="0"/>
                  </a:rPr>
                  <a:t>: </a:t>
                </a:r>
                <a14:m>
                  <m:oMath xmlns:m="http://schemas.openxmlformats.org/officeDocument/2006/math">
                    <m:r>
                      <a:rPr lang="en-US" sz="1500" i="1" dirty="0" smtClean="0">
                        <a:latin typeface="Cambria Math" panose="02040503050406030204" pitchFamily="18" charset="0"/>
                      </a:rPr>
                      <m:t>𝑁</m:t>
                    </m:r>
                    <m:d>
                      <m:dPr>
                        <m:ctrlPr>
                          <a:rPr lang="en-US" sz="1500" i="1" dirty="0">
                            <a:latin typeface="Cambria Math" panose="02040503050406030204" pitchFamily="18" charset="0"/>
                          </a:rPr>
                        </m:ctrlPr>
                      </m:dPr>
                      <m:e>
                        <m:r>
                          <a:rPr lang="en-US" sz="1500" i="1" dirty="0">
                            <a:latin typeface="Cambria Math" panose="02040503050406030204" pitchFamily="18" charset="0"/>
                          </a:rPr>
                          <m:t>𝜇</m:t>
                        </m:r>
                        <m:r>
                          <a:rPr lang="en-US" sz="1500" i="0" dirty="0">
                            <a:latin typeface="Cambria Math" panose="02040503050406030204" pitchFamily="18" charset="0"/>
                          </a:rPr>
                          <m:t>=</m:t>
                        </m:r>
                        <m:d>
                          <m:dPr>
                            <m:ctrlPr>
                              <a:rPr lang="en-US" sz="1500" i="0" dirty="0">
                                <a:latin typeface="Cambria Math" panose="02040503050406030204" pitchFamily="18" charset="0"/>
                              </a:rPr>
                            </m:ctrlPr>
                          </m:dPr>
                          <m:e>
                            <m:r>
                              <a:rPr lang="en-US" sz="1500" i="0" dirty="0">
                                <a:latin typeface="Cambria Math" panose="02040503050406030204" pitchFamily="18" charset="0"/>
                              </a:rPr>
                              <m:t>−0.74,−1.95</m:t>
                            </m:r>
                          </m:e>
                        </m:d>
                        <m:r>
                          <a:rPr lang="en-US" sz="1500" i="0" dirty="0">
                            <a:latin typeface="Cambria Math" panose="02040503050406030204" pitchFamily="18" charset="0"/>
                          </a:rPr>
                          <m:t>,</m:t>
                        </m:r>
                        <m:r>
                          <a:rPr lang="en-US" sz="1500" i="1" dirty="0">
                            <a:latin typeface="Cambria Math" panose="02040503050406030204" pitchFamily="18" charset="0"/>
                          </a:rPr>
                          <m:t>𝜎</m:t>
                        </m:r>
                        <m:r>
                          <a:rPr lang="en-US" sz="1500" i="0" dirty="0">
                            <a:latin typeface="Cambria Math" panose="02040503050406030204" pitchFamily="18" charset="0"/>
                          </a:rPr>
                          <m:t>=</m:t>
                        </m:r>
                        <m:d>
                          <m:dPr>
                            <m:ctrlPr>
                              <a:rPr lang="en-US" sz="1500" i="0" dirty="0">
                                <a:latin typeface="Cambria Math" panose="02040503050406030204" pitchFamily="18" charset="0"/>
                              </a:rPr>
                            </m:ctrlPr>
                          </m:dPr>
                          <m:e>
                            <m:r>
                              <a:rPr lang="en-US" sz="1500" i="0" dirty="0">
                                <a:latin typeface="Cambria Math" panose="02040503050406030204" pitchFamily="18" charset="0"/>
                              </a:rPr>
                              <m:t>0.085,0.141</m:t>
                            </m:r>
                          </m:e>
                        </m:d>
                      </m:e>
                    </m:d>
                  </m:oMath>
                </a14:m>
                <a:r>
                  <a:rPr lang="en-US" sz="1500" dirty="0">
                    <a:latin typeface="Google Sans" pitchFamily="2" charset="0"/>
                    <a:ea typeface="Google Sans" pitchFamily="2" charset="0"/>
                    <a:cs typeface="Google Sans" pitchFamily="2" charset="0"/>
                  </a:rPr>
                  <a:t> is one member, described by 4 numbers. These are also exactly the 4 outputs of the encoder. Searching the family means searching over these 2K numbers.</a:t>
                </a:r>
              </a:p>
              <a:p>
                <a:endParaRPr lang="en-US" sz="1500" dirty="0">
                  <a:latin typeface="Google Sans" pitchFamily="2" charset="0"/>
                  <a:ea typeface="Google Sans" pitchFamily="2" charset="0"/>
                  <a:cs typeface="Google Sans" pitchFamily="2" charset="0"/>
                </a:endParaRPr>
              </a:p>
              <a:p>
                <a:r>
                  <a:rPr lang="en-US" sz="1500" dirty="0">
                    <a:latin typeface="Google Sans" pitchFamily="2" charset="0"/>
                    <a:ea typeface="Google Sans" pitchFamily="2" charset="0"/>
                    <a:cs typeface="Google Sans" pitchFamily="2" charset="0"/>
                  </a:rPr>
                  <a:t>A diagonal covariance makes the coordinates of </a:t>
                </a:r>
                <a14:m>
                  <m:oMath xmlns:m="http://schemas.openxmlformats.org/officeDocument/2006/math">
                    <m:r>
                      <a:rPr lang="en-US" sz="1500" i="1" dirty="0" smtClean="0">
                        <a:latin typeface="Cambria Math" panose="02040503050406030204" pitchFamily="18" charset="0"/>
                      </a:rPr>
                      <m:t>𝑧</m:t>
                    </m:r>
                  </m:oMath>
                </a14:m>
                <a:r>
                  <a:rPr lang="en-US" sz="1500" dirty="0">
                    <a:latin typeface="Google Sans" pitchFamily="2" charset="0"/>
                    <a:ea typeface="Google Sans" pitchFamily="2" charset="0"/>
                    <a:cs typeface="Google Sans" pitchFamily="2" charset="0"/>
                  </a:rPr>
                  <a:t> independent under </a:t>
                </a:r>
                <a14:m>
                  <m:oMath xmlns:m="http://schemas.openxmlformats.org/officeDocument/2006/math">
                    <m:r>
                      <a:rPr lang="en-US" sz="1500" i="1" dirty="0" smtClean="0">
                        <a:latin typeface="Cambria Math" panose="02040503050406030204" pitchFamily="18" charset="0"/>
                      </a:rPr>
                      <m:t>𝑞</m:t>
                    </m:r>
                  </m:oMath>
                </a14:m>
                <a:r>
                  <a:rPr lang="en-US" sz="1500" dirty="0">
                    <a:latin typeface="Google Sans" pitchFamily="2" charset="0"/>
                    <a:ea typeface="Google Sans" pitchFamily="2" charset="0"/>
                    <a:cs typeface="Google Sans" pitchFamily="2" charset="0"/>
                  </a:rPr>
                  <a:t>. That keeps every computation cheap</a:t>
                </a:r>
              </a:p>
            </p:txBody>
          </p:sp>
        </mc:Choice>
        <mc:Fallback xmlns="">
          <p:sp>
            <p:nvSpPr>
              <p:cNvPr id="19" name="TextBox 18">
                <a:extLst>
                  <a:ext uri="{FF2B5EF4-FFF2-40B4-BE49-F238E27FC236}">
                    <a16:creationId xmlns:a16="http://schemas.microsoft.com/office/drawing/2014/main" id="{1542401F-7D62-0E76-1F6A-6DED7A9B6BDC}"/>
                  </a:ext>
                </a:extLst>
              </p:cNvPr>
              <p:cNvSpPr txBox="1">
                <a:spLocks noRot="1" noChangeAspect="1" noMove="1" noResize="1" noEditPoints="1" noAdjustHandles="1" noChangeArrowheads="1" noChangeShapeType="1" noTextEdit="1"/>
              </p:cNvSpPr>
              <p:nvPr/>
            </p:nvSpPr>
            <p:spPr>
              <a:xfrm>
                <a:off x="2407708" y="3954096"/>
                <a:ext cx="8762999" cy="1968680"/>
              </a:xfrm>
              <a:prstGeom prst="rect">
                <a:avLst/>
              </a:prstGeom>
              <a:blipFill>
                <a:blip r:embed="rId5"/>
                <a:stretch>
                  <a:fillRect l="-289" t="-641" r="-145" b="-2564"/>
                </a:stretch>
              </a:blipFill>
            </p:spPr>
            <p:txBody>
              <a:bodyPr/>
              <a:lstStyle/>
              <a:p>
                <a:r>
                  <a:rPr lang="en-US">
                    <a:noFill/>
                  </a:rPr>
                  <a:t> </a:t>
                </a:r>
              </a:p>
            </p:txBody>
          </p:sp>
        </mc:Fallback>
      </mc:AlternateContent>
    </p:spTree>
    <p:extLst>
      <p:ext uri="{BB962C8B-B14F-4D97-AF65-F5344CB8AC3E}">
        <p14:creationId xmlns:p14="http://schemas.microsoft.com/office/powerpoint/2010/main" val="9260597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3D2B4-705A-92E5-C5A2-43F138EA3D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71AEB0-D4AA-D89A-370D-CFD990905C6A}"/>
              </a:ext>
            </a:extLst>
          </p:cNvPr>
          <p:cNvSpPr>
            <a:spLocks noGrp="1"/>
          </p:cNvSpPr>
          <p:nvPr>
            <p:ph type="title"/>
          </p:nvPr>
        </p:nvSpPr>
        <p:spPr/>
        <p:txBody>
          <a:bodyPr>
            <a:normAutofit/>
          </a:bodyPr>
          <a:lstStyle/>
          <a:p>
            <a:r>
              <a:rPr lang="en-US" sz="3600" dirty="0"/>
              <a:t>Variational inference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6B81084-23E8-8995-29C6-E5B464B2D175}"/>
                  </a:ext>
                </a:extLst>
              </p:cNvPr>
              <p:cNvSpPr txBox="1"/>
              <p:nvPr/>
            </p:nvSpPr>
            <p:spPr>
              <a:xfrm>
                <a:off x="838200" y="1690688"/>
                <a:ext cx="8763000" cy="553998"/>
              </a:xfrm>
              <a:prstGeom prst="rect">
                <a:avLst/>
              </a:prstGeom>
              <a:noFill/>
            </p:spPr>
            <p:txBody>
              <a:bodyPr wrap="square">
                <a:spAutoFit/>
              </a:bodyPr>
              <a:lstStyle/>
              <a:p>
                <a:pPr>
                  <a:buNone/>
                </a:pPr>
                <a:r>
                  <a:rPr lang="en-US" sz="1500" b="1" dirty="0">
                    <a:latin typeface="Google Sans" pitchFamily="2" charset="0"/>
                    <a:ea typeface="Google Sans" pitchFamily="2" charset="0"/>
                    <a:cs typeface="Google Sans" pitchFamily="2" charset="0"/>
                  </a:rPr>
                  <a:t>Variational inference (VI)</a:t>
                </a:r>
                <a:r>
                  <a:rPr lang="en-US" sz="1500" dirty="0">
                    <a:latin typeface="Google Sans" pitchFamily="2" charset="0"/>
                    <a:ea typeface="Google Sans" pitchFamily="2" charset="0"/>
                    <a:cs typeface="Google Sans" pitchFamily="2" charset="0"/>
                  </a:rPr>
                  <a:t> replaces an intractable posterior with the closest member of a family </a:t>
                </a:r>
                <a14:m>
                  <m:oMath xmlns:m="http://schemas.openxmlformats.org/officeDocument/2006/math">
                    <m:r>
                      <a:rPr lang="en-US" sz="1500" dirty="0" smtClean="0">
                        <a:latin typeface="Cambria Math" panose="02040503050406030204" pitchFamily="18" charset="0"/>
                      </a:rPr>
                      <m:t>𝒬</m:t>
                    </m:r>
                  </m:oMath>
                </a14:m>
                <a:r>
                  <a:rPr lang="en-US" sz="1500" dirty="0">
                    <a:latin typeface="Google Sans" pitchFamily="2" charset="0"/>
                    <a:ea typeface="Google Sans" pitchFamily="2" charset="0"/>
                    <a:cs typeface="Google Sans" pitchFamily="2" charset="0"/>
                  </a:rPr>
                  <a:t> of tractable distributions. It requires three choices: </a:t>
                </a:r>
              </a:p>
            </p:txBody>
          </p:sp>
        </mc:Choice>
        <mc:Fallback xmlns="">
          <p:sp>
            <p:nvSpPr>
              <p:cNvPr id="5" name="TextBox 4">
                <a:extLst>
                  <a:ext uri="{FF2B5EF4-FFF2-40B4-BE49-F238E27FC236}">
                    <a16:creationId xmlns:a16="http://schemas.microsoft.com/office/drawing/2014/main" id="{D6B81084-23E8-8995-29C6-E5B464B2D175}"/>
                  </a:ext>
                </a:extLst>
              </p:cNvPr>
              <p:cNvSpPr txBox="1">
                <a:spLocks noRot="1" noChangeAspect="1" noMove="1" noResize="1" noEditPoints="1" noAdjustHandles="1" noChangeArrowheads="1" noChangeShapeType="1" noTextEdit="1"/>
              </p:cNvSpPr>
              <p:nvPr/>
            </p:nvSpPr>
            <p:spPr>
              <a:xfrm>
                <a:off x="838200" y="1690688"/>
                <a:ext cx="8763000" cy="553998"/>
              </a:xfrm>
              <a:prstGeom prst="rect">
                <a:avLst/>
              </a:prstGeom>
              <a:blipFill>
                <a:blip r:embed="rId4"/>
                <a:stretch>
                  <a:fillRect l="-435" r="-435" b="-11111"/>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F50FADC0-40A6-26A5-D621-C2995DC1E702}"/>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4983267" y="2757212"/>
            <a:ext cx="6187440" cy="335280"/>
          </a:xfrm>
          <a:prstGeom prst="rect">
            <a:avLst/>
          </a:prstGeom>
        </p:spPr>
      </p:pic>
      <p:pic>
        <p:nvPicPr>
          <p:cNvPr id="9" name="Picture 8">
            <a:extLst>
              <a:ext uri="{FF2B5EF4-FFF2-40B4-BE49-F238E27FC236}">
                <a16:creationId xmlns:a16="http://schemas.microsoft.com/office/drawing/2014/main" id="{2EDA6E1A-DB2D-CE4F-AA60-11C93A93069F}"/>
              </a:ext>
            </a:extLst>
          </p:cNvPr>
          <p:cNvPicPr>
            <a:picLocks noChangeAspect="1"/>
          </p:cNvPicPr>
          <p:nvPr>
            <p:custDataLst>
              <p:tags r:id="rId2"/>
            </p:custDataLst>
          </p:nvPr>
        </p:nvPicPr>
        <p:blipFill>
          <a:blip r:embed="rId6">
            <a:extLst>
              <a:ext uri="{28A0092B-C50C-407E-A947-70E740481C1C}">
                <a14:useLocalDpi xmlns:a14="http://schemas.microsoft.com/office/drawing/2010/main" val="0"/>
              </a:ext>
            </a:extLst>
          </a:blip>
          <a:stretch>
            <a:fillRect/>
          </a:stretch>
        </p:blipFill>
        <p:spPr>
          <a:xfrm>
            <a:off x="4983267" y="3856248"/>
            <a:ext cx="6815328" cy="302768"/>
          </a:xfrm>
          <a:prstGeom prst="rect">
            <a:avLst/>
          </a:prstGeom>
        </p:spPr>
      </p:pic>
      <p:sp>
        <p:nvSpPr>
          <p:cNvPr id="13" name="TextBox 12">
            <a:extLst>
              <a:ext uri="{FF2B5EF4-FFF2-40B4-BE49-F238E27FC236}">
                <a16:creationId xmlns:a16="http://schemas.microsoft.com/office/drawing/2014/main" id="{A1541698-CCBA-931F-9B02-D856481577A5}"/>
              </a:ext>
            </a:extLst>
          </p:cNvPr>
          <p:cNvSpPr txBox="1"/>
          <p:nvPr/>
        </p:nvSpPr>
        <p:spPr>
          <a:xfrm>
            <a:off x="838200" y="2757212"/>
            <a:ext cx="4105940" cy="784830"/>
          </a:xfrm>
          <a:prstGeom prst="rect">
            <a:avLst/>
          </a:prstGeom>
          <a:noFill/>
        </p:spPr>
        <p:txBody>
          <a:bodyPr wrap="square">
            <a:spAutoFit/>
          </a:bodyPr>
          <a:lstStyle/>
          <a:p>
            <a:pPr>
              <a:buNone/>
            </a:pPr>
            <a:r>
              <a:rPr lang="en-US" sz="1500" b="1" dirty="0">
                <a:latin typeface="Google Sans" pitchFamily="2" charset="0"/>
                <a:ea typeface="Google Sans" pitchFamily="2" charset="0"/>
                <a:cs typeface="Google Sans" pitchFamily="2" charset="0"/>
              </a:rPr>
              <a:t>1. The family.</a:t>
            </a:r>
            <a:r>
              <a:rPr lang="en-US" sz="1500" dirty="0">
                <a:latin typeface="Google Sans" pitchFamily="2" charset="0"/>
                <a:ea typeface="Google Sans" pitchFamily="2" charset="0"/>
                <a:cs typeface="Google Sans" pitchFamily="2" charset="0"/>
              </a:rPr>
              <a:t> The VAE uses Gaussians with a diagonal covariance, the </a:t>
            </a:r>
            <a:r>
              <a:rPr lang="en-US" sz="1500" b="1" dirty="0">
                <a:latin typeface="Google Sans" pitchFamily="2" charset="0"/>
                <a:ea typeface="Google Sans" pitchFamily="2" charset="0"/>
                <a:cs typeface="Google Sans" pitchFamily="2" charset="0"/>
              </a:rPr>
              <a:t>mean-field Gaussian</a:t>
            </a:r>
            <a:r>
              <a:rPr lang="en-US" sz="1500" dirty="0">
                <a:latin typeface="Google Sans" pitchFamily="2" charset="0"/>
                <a:ea typeface="Google Sans" pitchFamily="2" charset="0"/>
                <a:cs typeface="Google Sans" pitchFamily="2" charset="0"/>
              </a:rPr>
              <a:t> family:</a:t>
            </a:r>
          </a:p>
        </p:txBody>
      </p:sp>
      <p:sp>
        <p:nvSpPr>
          <p:cNvPr id="15" name="TextBox 14">
            <a:extLst>
              <a:ext uri="{FF2B5EF4-FFF2-40B4-BE49-F238E27FC236}">
                <a16:creationId xmlns:a16="http://schemas.microsoft.com/office/drawing/2014/main" id="{7A4553A4-0A9D-FCD3-8000-0EE7ADC59747}"/>
              </a:ext>
            </a:extLst>
          </p:cNvPr>
          <p:cNvSpPr txBox="1"/>
          <p:nvPr/>
        </p:nvSpPr>
        <p:spPr>
          <a:xfrm>
            <a:off x="838200" y="3817771"/>
            <a:ext cx="3978349" cy="553998"/>
          </a:xfrm>
          <a:prstGeom prst="rect">
            <a:avLst/>
          </a:prstGeom>
          <a:noFill/>
        </p:spPr>
        <p:txBody>
          <a:bodyPr wrap="square">
            <a:spAutoFit/>
          </a:bodyPr>
          <a:lstStyle/>
          <a:p>
            <a:pPr>
              <a:buNone/>
            </a:pPr>
            <a:r>
              <a:rPr lang="en-US" sz="1500" b="1" dirty="0">
                <a:latin typeface="Google Sans" pitchFamily="2" charset="0"/>
                <a:ea typeface="Google Sans" pitchFamily="2" charset="0"/>
                <a:cs typeface="Google Sans" pitchFamily="2" charset="0"/>
              </a:rPr>
              <a:t>2. The measure of closeness.</a:t>
            </a:r>
            <a:r>
              <a:rPr lang="en-US" sz="1500" dirty="0">
                <a:latin typeface="Google Sans" pitchFamily="2" charset="0"/>
                <a:ea typeface="Google Sans" pitchFamily="2" charset="0"/>
                <a:cs typeface="Google Sans" pitchFamily="2" charset="0"/>
              </a:rPr>
              <a:t> VI uses the </a:t>
            </a:r>
            <a:r>
              <a:rPr lang="en-US" sz="1500" b="1" dirty="0" err="1">
                <a:latin typeface="Google Sans" pitchFamily="2" charset="0"/>
                <a:ea typeface="Google Sans" pitchFamily="2" charset="0"/>
                <a:cs typeface="Google Sans" pitchFamily="2" charset="0"/>
              </a:rPr>
              <a:t>Kullback</a:t>
            </a:r>
            <a:r>
              <a:rPr lang="en-US" sz="1500" b="1" dirty="0">
                <a:latin typeface="Google Sans" pitchFamily="2" charset="0"/>
                <a:ea typeface="Google Sans" pitchFamily="2" charset="0"/>
                <a:cs typeface="Google Sans" pitchFamily="2" charset="0"/>
              </a:rPr>
              <a:t>–Leibler (KL) divergence</a:t>
            </a:r>
            <a:endParaRPr lang="en-US" sz="1500" dirty="0">
              <a:latin typeface="Google Sans" pitchFamily="2" charset="0"/>
              <a:ea typeface="Google Sans" pitchFamily="2" charset="0"/>
              <a:cs typeface="Google Sans" pitchFamily="2"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DFE8AE0-DBC6-AF6C-49F5-880897775950}"/>
                  </a:ext>
                </a:extLst>
              </p:cNvPr>
              <p:cNvSpPr txBox="1"/>
              <p:nvPr/>
            </p:nvSpPr>
            <p:spPr>
              <a:xfrm>
                <a:off x="4983267" y="4538887"/>
                <a:ext cx="6216502" cy="2123658"/>
              </a:xfrm>
              <a:prstGeom prst="rect">
                <a:avLst/>
              </a:prstGeom>
              <a:solidFill>
                <a:schemeClr val="bg2"/>
              </a:solidFill>
            </p:spPr>
            <p:txBody>
              <a:bodyPr wrap="square">
                <a:spAutoFit/>
              </a:bodyPr>
              <a:lstStyle/>
              <a:p>
                <a:pPr>
                  <a:buNone/>
                </a:pPr>
                <a:r>
                  <a:rPr lang="en-US" sz="1600" dirty="0"/>
                  <a:t>It is zero only when Q = P, positive otherwise, and not symmetric. </a:t>
                </a:r>
              </a:p>
              <a:p>
                <a:pPr>
                  <a:buNone/>
                </a:pPr>
                <a:endParaRPr lang="en-US" sz="1600" dirty="0"/>
              </a:p>
              <a:p>
                <a:pPr>
                  <a:buNone/>
                </a:pPr>
                <a:r>
                  <a:rPr lang="en-US" sz="1600" dirty="0"/>
                  <a:t>VI uses the </a:t>
                </a:r>
                <a:r>
                  <a:rPr lang="en-US" sz="1600" b="1" dirty="0"/>
                  <a:t>reverse KL</a:t>
                </a:r>
                <a:r>
                  <a:rPr lang="en-US" sz="1600" dirty="0"/>
                  <a:t>, </a:t>
                </a:r>
                <a14:m>
                  <m:oMath xmlns:m="http://schemas.openxmlformats.org/officeDocument/2006/math">
                    <m:sSub>
                      <m:sSubPr>
                        <m:ctrlPr>
                          <a:rPr lang="en-US" sz="1600" i="1" dirty="0">
                            <a:latin typeface="Cambria Math" panose="02040503050406030204" pitchFamily="18" charset="0"/>
                          </a:rPr>
                        </m:ctrlPr>
                      </m:sSubPr>
                      <m:e>
                        <m:r>
                          <a:rPr lang="en-US" sz="1600" i="1" dirty="0">
                            <a:latin typeface="Cambria Math" panose="02040503050406030204" pitchFamily="18" charset="0"/>
                          </a:rPr>
                          <m:t>𝐷</m:t>
                        </m:r>
                      </m:e>
                      <m:sub>
                        <m:r>
                          <a:rPr lang="en-US" sz="1600" i="1" dirty="0">
                            <a:latin typeface="Cambria Math" panose="02040503050406030204" pitchFamily="18" charset="0"/>
                          </a:rPr>
                          <m:t>𝐾</m:t>
                        </m:r>
                      </m:sub>
                    </m:sSub>
                    <m:r>
                      <a:rPr lang="en-US" sz="1600" i="1" dirty="0">
                        <a:latin typeface="Cambria Math" panose="02040503050406030204" pitchFamily="18" charset="0"/>
                      </a:rPr>
                      <m:t>𝐿</m:t>
                    </m:r>
                    <m:d>
                      <m:dPr>
                        <m:ctrlPr>
                          <a:rPr lang="en-US" sz="1600" i="1" dirty="0">
                            <a:latin typeface="Cambria Math" panose="02040503050406030204" pitchFamily="18" charset="0"/>
                          </a:rPr>
                        </m:ctrlPr>
                      </m:dPr>
                      <m:e>
                        <m:r>
                          <a:rPr lang="en-US" sz="1600" i="1" dirty="0">
                            <a:latin typeface="Cambria Math" panose="02040503050406030204" pitchFamily="18" charset="0"/>
                          </a:rPr>
                          <m:t>𝑞</m:t>
                        </m:r>
                        <m:r>
                          <a:rPr lang="en-US" sz="1600" i="0" dirty="0">
                            <a:latin typeface="Cambria Math" panose="02040503050406030204" pitchFamily="18" charset="0"/>
                          </a:rPr>
                          <m:t>‖</m:t>
                        </m:r>
                        <m:r>
                          <a:rPr lang="en-US" sz="1600" i="1" dirty="0">
                            <a:latin typeface="Cambria Math" panose="02040503050406030204" pitchFamily="18" charset="0"/>
                          </a:rPr>
                          <m:t>𝑝</m:t>
                        </m:r>
                      </m:e>
                    </m:d>
                  </m:oMath>
                </a14:m>
                <a:r>
                  <a:rPr lang="en-US" sz="1600" dirty="0"/>
                  <a:t>, with the approximation first. </a:t>
                </a:r>
              </a:p>
              <a:p>
                <a:pPr>
                  <a:buNone/>
                </a:pPr>
                <a:endParaRPr lang="en-US" sz="1600" dirty="0"/>
              </a:p>
              <a:p>
                <a:pPr>
                  <a:buNone/>
                </a:pPr>
                <a:r>
                  <a:rPr lang="en-US" sz="1600" dirty="0"/>
                  <a:t>Its expectation is over </a:t>
                </a:r>
                <a14:m>
                  <m:oMath xmlns:m="http://schemas.openxmlformats.org/officeDocument/2006/math">
                    <m:r>
                      <a:rPr lang="en-US" sz="1600" i="1" dirty="0" smtClean="0">
                        <a:latin typeface="Cambria Math" panose="02040503050406030204" pitchFamily="18" charset="0"/>
                      </a:rPr>
                      <m:t>𝑞</m:t>
                    </m:r>
                  </m:oMath>
                </a14:m>
                <a:r>
                  <a:rPr lang="en-US" sz="1600" dirty="0"/>
                  <a:t>, which we can sample from. </a:t>
                </a:r>
              </a:p>
              <a:p>
                <a:pPr>
                  <a:buNone/>
                </a:pPr>
                <a:endParaRPr lang="en-US" sz="1600" dirty="0"/>
              </a:p>
              <a:p>
                <a:pPr>
                  <a:buNone/>
                </a:pPr>
                <a:r>
                  <a:rPr lang="en-US" sz="1600" dirty="0"/>
                  <a:t>The forward KL, </a:t>
                </a:r>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𝐷</m:t>
                        </m:r>
                      </m:e>
                      <m:sub>
                        <m:r>
                          <a:rPr lang="en-US" sz="1600" i="1" dirty="0" smtClean="0">
                            <a:latin typeface="Cambria Math" panose="02040503050406030204" pitchFamily="18" charset="0"/>
                          </a:rPr>
                          <m:t>𝐾𝐿</m:t>
                        </m:r>
                      </m:sub>
                    </m:sSub>
                    <m:d>
                      <m:dPr>
                        <m:ctrlPr>
                          <a:rPr lang="en-US" sz="1600" i="1" dirty="0" smtClean="0">
                            <a:latin typeface="Cambria Math" panose="02040503050406030204" pitchFamily="18" charset="0"/>
                          </a:rPr>
                        </m:ctrlPr>
                      </m:dPr>
                      <m:e>
                        <m:r>
                          <a:rPr lang="en-US" sz="1600" i="1" dirty="0" smtClean="0">
                            <a:latin typeface="Cambria Math" panose="02040503050406030204" pitchFamily="18" charset="0"/>
                          </a:rPr>
                          <m:t>𝑝</m:t>
                        </m:r>
                        <m:r>
                          <a:rPr lang="en-US" sz="1600" i="0" dirty="0" smtClean="0">
                            <a:latin typeface="Cambria Math" panose="02040503050406030204" pitchFamily="18" charset="0"/>
                          </a:rPr>
                          <m:t>‖</m:t>
                        </m:r>
                        <m:r>
                          <a:rPr lang="en-US" sz="1600" i="1" dirty="0" smtClean="0">
                            <a:latin typeface="Cambria Math" panose="02040503050406030204" pitchFamily="18" charset="0"/>
                          </a:rPr>
                          <m:t>𝑞</m:t>
                        </m:r>
                      </m:e>
                    </m:d>
                  </m:oMath>
                </a14:m>
                <a:r>
                  <a:rPr lang="en-US" sz="1600" dirty="0"/>
                  <a:t>, would need samples from the posterior, which is exactly what we cannot compute</a:t>
                </a:r>
              </a:p>
            </p:txBody>
          </p:sp>
        </mc:Choice>
        <mc:Fallback xmlns="">
          <p:sp>
            <p:nvSpPr>
              <p:cNvPr id="19" name="TextBox 18">
                <a:extLst>
                  <a:ext uri="{FF2B5EF4-FFF2-40B4-BE49-F238E27FC236}">
                    <a16:creationId xmlns:a16="http://schemas.microsoft.com/office/drawing/2014/main" id="{EDFE8AE0-DBC6-AF6C-49F5-880897775950}"/>
                  </a:ext>
                </a:extLst>
              </p:cNvPr>
              <p:cNvSpPr txBox="1">
                <a:spLocks noRot="1" noChangeAspect="1" noMove="1" noResize="1" noEditPoints="1" noAdjustHandles="1" noChangeArrowheads="1" noChangeShapeType="1" noTextEdit="1"/>
              </p:cNvSpPr>
              <p:nvPr/>
            </p:nvSpPr>
            <p:spPr>
              <a:xfrm>
                <a:off x="4983267" y="4538887"/>
                <a:ext cx="6216502" cy="2123658"/>
              </a:xfrm>
              <a:prstGeom prst="rect">
                <a:avLst/>
              </a:prstGeom>
              <a:blipFill>
                <a:blip r:embed="rId7"/>
                <a:stretch>
                  <a:fillRect l="-612" t="-595"/>
                </a:stretch>
              </a:blipFill>
            </p:spPr>
            <p:txBody>
              <a:bodyPr/>
              <a:lstStyle/>
              <a:p>
                <a:r>
                  <a:rPr lang="en-US">
                    <a:noFill/>
                  </a:rPr>
                  <a:t> </a:t>
                </a:r>
              </a:p>
            </p:txBody>
          </p:sp>
        </mc:Fallback>
      </mc:AlternateContent>
    </p:spTree>
    <p:extLst>
      <p:ext uri="{BB962C8B-B14F-4D97-AF65-F5344CB8AC3E}">
        <p14:creationId xmlns:p14="http://schemas.microsoft.com/office/powerpoint/2010/main" val="27642749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FF65E-6ACB-32CD-2525-C9FF75564D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ED8BE4-AA22-D7C2-12AE-46796F7FDE29}"/>
              </a:ext>
            </a:extLst>
          </p:cNvPr>
          <p:cNvSpPr>
            <a:spLocks noGrp="1"/>
          </p:cNvSpPr>
          <p:nvPr>
            <p:ph type="title"/>
          </p:nvPr>
        </p:nvSpPr>
        <p:spPr/>
        <p:txBody>
          <a:bodyPr>
            <a:normAutofit/>
          </a:bodyPr>
          <a:lstStyle/>
          <a:p>
            <a:r>
              <a:rPr lang="en-US" sz="3600" dirty="0"/>
              <a:t>Variational inference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DC4A98B-58DF-618F-9072-9F2711728979}"/>
                  </a:ext>
                </a:extLst>
              </p:cNvPr>
              <p:cNvSpPr txBox="1"/>
              <p:nvPr/>
            </p:nvSpPr>
            <p:spPr>
              <a:xfrm>
                <a:off x="838200" y="1690688"/>
                <a:ext cx="8763000" cy="553998"/>
              </a:xfrm>
              <a:prstGeom prst="rect">
                <a:avLst/>
              </a:prstGeom>
              <a:noFill/>
            </p:spPr>
            <p:txBody>
              <a:bodyPr wrap="square">
                <a:spAutoFit/>
              </a:bodyPr>
              <a:lstStyle/>
              <a:p>
                <a:pPr>
                  <a:buNone/>
                </a:pPr>
                <a:r>
                  <a:rPr lang="en-US" sz="1500" b="1" dirty="0">
                    <a:latin typeface="Google Sans" pitchFamily="2" charset="0"/>
                    <a:ea typeface="Google Sans" pitchFamily="2" charset="0"/>
                    <a:cs typeface="Google Sans" pitchFamily="2" charset="0"/>
                  </a:rPr>
                  <a:t>Variational inference (VI)</a:t>
                </a:r>
                <a:r>
                  <a:rPr lang="en-US" sz="1500" dirty="0">
                    <a:latin typeface="Google Sans" pitchFamily="2" charset="0"/>
                    <a:ea typeface="Google Sans" pitchFamily="2" charset="0"/>
                    <a:cs typeface="Google Sans" pitchFamily="2" charset="0"/>
                  </a:rPr>
                  <a:t> replaces an intractable posterior with the closest member of a family </a:t>
                </a:r>
                <a14:m>
                  <m:oMath xmlns:m="http://schemas.openxmlformats.org/officeDocument/2006/math">
                    <m:r>
                      <a:rPr lang="en-US" sz="1500" dirty="0" smtClean="0">
                        <a:latin typeface="Cambria Math" panose="02040503050406030204" pitchFamily="18" charset="0"/>
                      </a:rPr>
                      <m:t>𝒬</m:t>
                    </m:r>
                  </m:oMath>
                </a14:m>
                <a:r>
                  <a:rPr lang="en-US" sz="1500" dirty="0">
                    <a:latin typeface="Google Sans" pitchFamily="2" charset="0"/>
                    <a:ea typeface="Google Sans" pitchFamily="2" charset="0"/>
                    <a:cs typeface="Google Sans" pitchFamily="2" charset="0"/>
                  </a:rPr>
                  <a:t> of tractable distributions. It requires three choices: </a:t>
                </a:r>
              </a:p>
            </p:txBody>
          </p:sp>
        </mc:Choice>
        <mc:Fallback xmlns="">
          <p:sp>
            <p:nvSpPr>
              <p:cNvPr id="5" name="TextBox 4">
                <a:extLst>
                  <a:ext uri="{FF2B5EF4-FFF2-40B4-BE49-F238E27FC236}">
                    <a16:creationId xmlns:a16="http://schemas.microsoft.com/office/drawing/2014/main" id="{3DC4A98B-58DF-618F-9072-9F2711728979}"/>
                  </a:ext>
                </a:extLst>
              </p:cNvPr>
              <p:cNvSpPr txBox="1">
                <a:spLocks noRot="1" noChangeAspect="1" noMove="1" noResize="1" noEditPoints="1" noAdjustHandles="1" noChangeArrowheads="1" noChangeShapeType="1" noTextEdit="1"/>
              </p:cNvSpPr>
              <p:nvPr/>
            </p:nvSpPr>
            <p:spPr>
              <a:xfrm>
                <a:off x="838200" y="1690688"/>
                <a:ext cx="8763000" cy="553998"/>
              </a:xfrm>
              <a:prstGeom prst="rect">
                <a:avLst/>
              </a:prstGeom>
              <a:blipFill>
                <a:blip r:embed="rId7"/>
                <a:stretch>
                  <a:fillRect l="-435" r="-435" b="-11111"/>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D9E63542-B1E2-5982-87FD-B2D68E6D5949}"/>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4983267" y="2757212"/>
            <a:ext cx="6187440" cy="335280"/>
          </a:xfrm>
          <a:prstGeom prst="rect">
            <a:avLst/>
          </a:prstGeom>
        </p:spPr>
      </p:pic>
      <p:pic>
        <p:nvPicPr>
          <p:cNvPr id="9" name="Picture 8">
            <a:extLst>
              <a:ext uri="{FF2B5EF4-FFF2-40B4-BE49-F238E27FC236}">
                <a16:creationId xmlns:a16="http://schemas.microsoft.com/office/drawing/2014/main" id="{580FD29D-AE14-52CF-1BBB-809CF5D3824E}"/>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4983267" y="3856248"/>
            <a:ext cx="6815328" cy="302768"/>
          </a:xfrm>
          <a:prstGeom prst="rect">
            <a:avLst/>
          </a:prstGeom>
        </p:spPr>
      </p:pic>
      <p:pic>
        <p:nvPicPr>
          <p:cNvPr id="11" name="Picture 10">
            <a:extLst>
              <a:ext uri="{FF2B5EF4-FFF2-40B4-BE49-F238E27FC236}">
                <a16:creationId xmlns:a16="http://schemas.microsoft.com/office/drawing/2014/main" id="{0DAAE990-45D0-9347-ABC4-C5F94202A043}"/>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4983267" y="4880224"/>
            <a:ext cx="4472432" cy="310896"/>
          </a:xfrm>
          <a:prstGeom prst="rect">
            <a:avLst/>
          </a:prstGeom>
        </p:spPr>
      </p:pic>
      <p:sp>
        <p:nvSpPr>
          <p:cNvPr id="13" name="TextBox 12">
            <a:extLst>
              <a:ext uri="{FF2B5EF4-FFF2-40B4-BE49-F238E27FC236}">
                <a16:creationId xmlns:a16="http://schemas.microsoft.com/office/drawing/2014/main" id="{77CDE02F-DFE6-339B-668B-52FB6555D6CD}"/>
              </a:ext>
            </a:extLst>
          </p:cNvPr>
          <p:cNvSpPr txBox="1"/>
          <p:nvPr/>
        </p:nvSpPr>
        <p:spPr>
          <a:xfrm>
            <a:off x="838200" y="2757212"/>
            <a:ext cx="4105940" cy="784830"/>
          </a:xfrm>
          <a:prstGeom prst="rect">
            <a:avLst/>
          </a:prstGeom>
          <a:noFill/>
        </p:spPr>
        <p:txBody>
          <a:bodyPr wrap="square">
            <a:spAutoFit/>
          </a:bodyPr>
          <a:lstStyle/>
          <a:p>
            <a:pPr>
              <a:buNone/>
            </a:pPr>
            <a:r>
              <a:rPr lang="en-US" sz="1500" b="1" dirty="0">
                <a:latin typeface="Google Sans" pitchFamily="2" charset="0"/>
                <a:ea typeface="Google Sans" pitchFamily="2" charset="0"/>
                <a:cs typeface="Google Sans" pitchFamily="2" charset="0"/>
              </a:rPr>
              <a:t>1. The family.</a:t>
            </a:r>
            <a:r>
              <a:rPr lang="en-US" sz="1500" dirty="0">
                <a:latin typeface="Google Sans" pitchFamily="2" charset="0"/>
                <a:ea typeface="Google Sans" pitchFamily="2" charset="0"/>
                <a:cs typeface="Google Sans" pitchFamily="2" charset="0"/>
              </a:rPr>
              <a:t> The VAE uses Gaussians with a diagonal covariance, the </a:t>
            </a:r>
            <a:r>
              <a:rPr lang="en-US" sz="1500" b="1" dirty="0">
                <a:latin typeface="Google Sans" pitchFamily="2" charset="0"/>
                <a:ea typeface="Google Sans" pitchFamily="2" charset="0"/>
                <a:cs typeface="Google Sans" pitchFamily="2" charset="0"/>
              </a:rPr>
              <a:t>mean-field Gaussian</a:t>
            </a:r>
            <a:r>
              <a:rPr lang="en-US" sz="1500" dirty="0">
                <a:latin typeface="Google Sans" pitchFamily="2" charset="0"/>
                <a:ea typeface="Google Sans" pitchFamily="2" charset="0"/>
                <a:cs typeface="Google Sans" pitchFamily="2" charset="0"/>
              </a:rPr>
              <a:t> family:</a:t>
            </a:r>
          </a:p>
        </p:txBody>
      </p:sp>
      <p:sp>
        <p:nvSpPr>
          <p:cNvPr id="15" name="TextBox 14">
            <a:extLst>
              <a:ext uri="{FF2B5EF4-FFF2-40B4-BE49-F238E27FC236}">
                <a16:creationId xmlns:a16="http://schemas.microsoft.com/office/drawing/2014/main" id="{4849C9A3-F041-9C0A-8C13-32396E2247FC}"/>
              </a:ext>
            </a:extLst>
          </p:cNvPr>
          <p:cNvSpPr txBox="1"/>
          <p:nvPr/>
        </p:nvSpPr>
        <p:spPr>
          <a:xfrm>
            <a:off x="838200" y="3817771"/>
            <a:ext cx="3978349" cy="553998"/>
          </a:xfrm>
          <a:prstGeom prst="rect">
            <a:avLst/>
          </a:prstGeom>
          <a:noFill/>
        </p:spPr>
        <p:txBody>
          <a:bodyPr wrap="square">
            <a:spAutoFit/>
          </a:bodyPr>
          <a:lstStyle/>
          <a:p>
            <a:pPr>
              <a:buNone/>
            </a:pPr>
            <a:r>
              <a:rPr lang="en-US" sz="1500" b="1" dirty="0">
                <a:latin typeface="Google Sans" pitchFamily="2" charset="0"/>
                <a:ea typeface="Google Sans" pitchFamily="2" charset="0"/>
                <a:cs typeface="Google Sans" pitchFamily="2" charset="0"/>
              </a:rPr>
              <a:t>2. The measure of closeness.</a:t>
            </a:r>
            <a:r>
              <a:rPr lang="en-US" sz="1500" dirty="0">
                <a:latin typeface="Google Sans" pitchFamily="2" charset="0"/>
                <a:ea typeface="Google Sans" pitchFamily="2" charset="0"/>
                <a:cs typeface="Google Sans" pitchFamily="2" charset="0"/>
              </a:rPr>
              <a:t> VI uses the </a:t>
            </a:r>
            <a:r>
              <a:rPr lang="en-US" sz="1500" b="1" dirty="0" err="1">
                <a:latin typeface="Google Sans" pitchFamily="2" charset="0"/>
                <a:ea typeface="Google Sans" pitchFamily="2" charset="0"/>
                <a:cs typeface="Google Sans" pitchFamily="2" charset="0"/>
              </a:rPr>
              <a:t>Kullback</a:t>
            </a:r>
            <a:r>
              <a:rPr lang="en-US" sz="1500" b="1" dirty="0">
                <a:latin typeface="Google Sans" pitchFamily="2" charset="0"/>
                <a:ea typeface="Google Sans" pitchFamily="2" charset="0"/>
                <a:cs typeface="Google Sans" pitchFamily="2" charset="0"/>
              </a:rPr>
              <a:t>–Leibler (KL) divergence</a:t>
            </a:r>
            <a:endParaRPr lang="en-US" sz="1500" dirty="0">
              <a:latin typeface="Google Sans" pitchFamily="2" charset="0"/>
              <a:ea typeface="Google Sans" pitchFamily="2" charset="0"/>
              <a:cs typeface="Google Sans" pitchFamily="2" charset="0"/>
            </a:endParaRPr>
          </a:p>
        </p:txBody>
      </p:sp>
      <p:sp>
        <p:nvSpPr>
          <p:cNvPr id="17" name="TextBox 16">
            <a:extLst>
              <a:ext uri="{FF2B5EF4-FFF2-40B4-BE49-F238E27FC236}">
                <a16:creationId xmlns:a16="http://schemas.microsoft.com/office/drawing/2014/main" id="{B14080BA-B4EC-68AB-AF66-F26136F483F2}"/>
              </a:ext>
            </a:extLst>
          </p:cNvPr>
          <p:cNvSpPr txBox="1"/>
          <p:nvPr/>
        </p:nvSpPr>
        <p:spPr>
          <a:xfrm>
            <a:off x="838200" y="4811770"/>
            <a:ext cx="3840126" cy="553998"/>
          </a:xfrm>
          <a:prstGeom prst="rect">
            <a:avLst/>
          </a:prstGeom>
          <a:noFill/>
        </p:spPr>
        <p:txBody>
          <a:bodyPr wrap="square">
            <a:spAutoFit/>
          </a:bodyPr>
          <a:lstStyle/>
          <a:p>
            <a:pPr>
              <a:buNone/>
            </a:pPr>
            <a:r>
              <a:rPr lang="en-US" sz="1500" b="1" dirty="0">
                <a:latin typeface="Google Sans" pitchFamily="2" charset="0"/>
                <a:ea typeface="Google Sans" pitchFamily="2" charset="0"/>
                <a:cs typeface="Google Sans" pitchFamily="2" charset="0"/>
              </a:rPr>
              <a:t>3. The optimization problem.</a:t>
            </a:r>
            <a:r>
              <a:rPr lang="en-US" sz="1500" dirty="0">
                <a:latin typeface="Google Sans" pitchFamily="2" charset="0"/>
                <a:ea typeface="Google Sans" pitchFamily="2" charset="0"/>
                <a:cs typeface="Google Sans" pitchFamily="2" charset="0"/>
              </a:rPr>
              <a:t> For one image, variational inference solves</a:t>
            </a:r>
          </a:p>
        </p:txBody>
      </p:sp>
      <p:pic>
        <p:nvPicPr>
          <p:cNvPr id="4" name="Picture 3">
            <a:extLst>
              <a:ext uri="{FF2B5EF4-FFF2-40B4-BE49-F238E27FC236}">
                <a16:creationId xmlns:a16="http://schemas.microsoft.com/office/drawing/2014/main" id="{6321C973-0732-B8C0-6995-B6A36E7A4681}"/>
              </a:ext>
            </a:extLst>
          </p:cNvPr>
          <p:cNvPicPr>
            <a:picLocks noChangeAspect="1"/>
          </p:cNvPicPr>
          <p:nvPr>
            <p:custDataLst>
              <p:tags r:id="rId4"/>
            </p:custDataLst>
          </p:nvPr>
        </p:nvPicPr>
        <p:blipFill>
          <a:blip r:embed="rId11">
            <a:extLst>
              <a:ext uri="{28A0092B-C50C-407E-A947-70E740481C1C}">
                <a14:useLocalDpi xmlns:a14="http://schemas.microsoft.com/office/drawing/2010/main" val="0"/>
              </a:ext>
            </a:extLst>
          </a:blip>
          <a:stretch>
            <a:fillRect/>
          </a:stretch>
        </p:blipFill>
        <p:spPr>
          <a:xfrm>
            <a:off x="4178596" y="5650321"/>
            <a:ext cx="7437120" cy="310896"/>
          </a:xfrm>
          <a:prstGeom prst="rect">
            <a:avLst/>
          </a:prstGeom>
        </p:spPr>
      </p:pic>
      <p:sp>
        <p:nvSpPr>
          <p:cNvPr id="8" name="TextBox 7">
            <a:extLst>
              <a:ext uri="{FF2B5EF4-FFF2-40B4-BE49-F238E27FC236}">
                <a16:creationId xmlns:a16="http://schemas.microsoft.com/office/drawing/2014/main" id="{D2CA5E2E-5934-7576-BBA4-0E7DAFB84F1A}"/>
              </a:ext>
            </a:extLst>
          </p:cNvPr>
          <p:cNvSpPr txBox="1"/>
          <p:nvPr/>
        </p:nvSpPr>
        <p:spPr>
          <a:xfrm>
            <a:off x="6512584" y="625082"/>
            <a:ext cx="4693375" cy="923330"/>
          </a:xfrm>
          <a:prstGeom prst="rect">
            <a:avLst/>
          </a:prstGeom>
          <a:noFill/>
        </p:spPr>
        <p:txBody>
          <a:bodyPr wrap="square">
            <a:spAutoFit/>
          </a:bodyPr>
          <a:lstStyle/>
          <a:p>
            <a:pPr>
              <a:buNone/>
            </a:pPr>
            <a:r>
              <a:rPr lang="en-US" b="1" dirty="0">
                <a:solidFill>
                  <a:srgbClr val="FF0000"/>
                </a:solidFill>
              </a:rPr>
              <a:t>Classical VI</a:t>
            </a:r>
            <a:r>
              <a:rPr lang="en-US" dirty="0">
                <a:solidFill>
                  <a:srgbClr val="FF0000"/>
                </a:solidFill>
              </a:rPr>
              <a:t> solves this problem separately for each image: it finds one </a:t>
            </a:r>
            <a:r>
              <a:rPr lang="en-US" dirty="0" err="1">
                <a:solidFill>
                  <a:srgbClr val="FF0000"/>
                </a:solidFill>
              </a:rPr>
              <a:t>μ</a:t>
            </a:r>
            <a:r>
              <a:rPr lang="en-US" dirty="0">
                <a:solidFill>
                  <a:srgbClr val="FF0000"/>
                </a:solidFill>
              </a:rPr>
              <a:t>⁽ⁱ⁾ and one </a:t>
            </a:r>
            <a:r>
              <a:rPr lang="en-US" dirty="0" err="1">
                <a:solidFill>
                  <a:srgbClr val="FF0000"/>
                </a:solidFill>
              </a:rPr>
              <a:t>σ</a:t>
            </a:r>
            <a:r>
              <a:rPr lang="en-US" dirty="0">
                <a:solidFill>
                  <a:srgbClr val="FF0000"/>
                </a:solidFill>
              </a:rPr>
              <a:t>⁽ⁱ⁾ per image, each by its own optimization.</a:t>
            </a:r>
          </a:p>
        </p:txBody>
      </p:sp>
    </p:spTree>
    <p:extLst>
      <p:ext uri="{BB962C8B-B14F-4D97-AF65-F5344CB8AC3E}">
        <p14:creationId xmlns:p14="http://schemas.microsoft.com/office/powerpoint/2010/main" val="30961428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Figure 22 · classical vs amortized variational inference">
            <a:extLst>
              <a:ext uri="{FF2B5EF4-FFF2-40B4-BE49-F238E27FC236}">
                <a16:creationId xmlns:a16="http://schemas.microsoft.com/office/drawing/2014/main" id="{BC494ADF-5161-BA0B-7240-9D5B0FD31F51}"/>
              </a:ext>
            </a:extLst>
          </p:cNvPr>
          <p:cNvPicPr>
            <a:picLocks noChangeAspect="1"/>
          </p:cNvPicPr>
          <p:nvPr/>
        </p:nvPicPr>
        <p:blipFill>
          <a:blip r:embed="rId6"/>
          <a:stretch>
            <a:fillRect/>
          </a:stretch>
        </p:blipFill>
        <p:spPr>
          <a:xfrm>
            <a:off x="4757206" y="1807535"/>
            <a:ext cx="7315024" cy="3561261"/>
          </a:xfrm>
          <a:prstGeom prst="rect">
            <a:avLst/>
          </a:prstGeom>
        </p:spPr>
      </p:pic>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2F785C38-857E-507B-3685-045E6FEE8F62}"/>
                  </a:ext>
                </a:extLst>
              </p:cNvPr>
              <p:cNvSpPr>
                <a:spLocks noGrp="1"/>
              </p:cNvSpPr>
              <p:nvPr>
                <p:ph type="title"/>
              </p:nvPr>
            </p:nvSpPr>
            <p:spPr/>
            <p:txBody>
              <a:bodyPr>
                <a:normAutofit/>
              </a:bodyPr>
              <a:lstStyle/>
              <a:p>
                <a:r>
                  <a:rPr lang="en-US" sz="3600" dirty="0"/>
                  <a:t>Amortized inference: the encoder </a:t>
                </a:r>
                <a14:m>
                  <m:oMath xmlns:m="http://schemas.openxmlformats.org/officeDocument/2006/math">
                    <m:sSub>
                      <m:sSubPr>
                        <m:ctrlPr>
                          <a:rPr lang="en-US" sz="3600" i="1" dirty="0" err="1">
                            <a:latin typeface="Cambria Math" panose="02040503050406030204" pitchFamily="18" charset="0"/>
                          </a:rPr>
                        </m:ctrlPr>
                      </m:sSubPr>
                      <m:e>
                        <m:r>
                          <a:rPr lang="en-US" sz="3600" i="1" dirty="0" err="1">
                            <a:latin typeface="Cambria Math" panose="02040503050406030204" pitchFamily="18" charset="0"/>
                          </a:rPr>
                          <m:t>𝑞</m:t>
                        </m:r>
                      </m:e>
                      <m:sub>
                        <m:r>
                          <a:rPr lang="en-US" sz="3600" i="1" dirty="0" err="1">
                            <a:latin typeface="Cambria Math" panose="02040503050406030204" pitchFamily="18" charset="0"/>
                          </a:rPr>
                          <m:t>𝜑</m:t>
                        </m:r>
                      </m:sub>
                    </m:sSub>
                    <m:d>
                      <m:dPr>
                        <m:ctrlPr>
                          <a:rPr lang="en-US" sz="3600" i="1" dirty="0" err="1">
                            <a:latin typeface="Cambria Math" panose="02040503050406030204" pitchFamily="18" charset="0"/>
                          </a:rPr>
                        </m:ctrlPr>
                      </m:dPr>
                      <m:e>
                        <m:r>
                          <a:rPr lang="en-US" sz="3600" i="1" dirty="0" err="1">
                            <a:latin typeface="Cambria Math" panose="02040503050406030204" pitchFamily="18" charset="0"/>
                          </a:rPr>
                          <m:t>𝑧</m:t>
                        </m:r>
                        <m:r>
                          <a:rPr lang="en-US" sz="3600" i="0" dirty="0" err="1">
                            <a:latin typeface="Cambria Math" panose="02040503050406030204" pitchFamily="18" charset="0"/>
                          </a:rPr>
                          <m:t>|</m:t>
                        </m:r>
                        <m:r>
                          <a:rPr lang="en-US" sz="3600" i="1" dirty="0" err="1">
                            <a:latin typeface="Cambria Math" panose="02040503050406030204" pitchFamily="18" charset="0"/>
                          </a:rPr>
                          <m:t>𝑥</m:t>
                        </m:r>
                      </m:e>
                    </m:d>
                  </m:oMath>
                </a14:m>
                <a:endParaRPr lang="en-US" sz="3600" dirty="0"/>
              </a:p>
            </p:txBody>
          </p:sp>
        </mc:Choice>
        <mc:Fallback xmlns="">
          <p:sp>
            <p:nvSpPr>
              <p:cNvPr id="2" name="Title 1">
                <a:extLst>
                  <a:ext uri="{FF2B5EF4-FFF2-40B4-BE49-F238E27FC236}">
                    <a16:creationId xmlns:a16="http://schemas.microsoft.com/office/drawing/2014/main" id="{2F785C38-857E-507B-3685-045E6FEE8F62}"/>
                  </a:ext>
                </a:extLst>
              </p:cNvPr>
              <p:cNvSpPr>
                <a:spLocks noGrp="1" noRot="1" noChangeAspect="1" noMove="1" noResize="1" noEditPoints="1" noAdjustHandles="1" noChangeArrowheads="1" noChangeShapeType="1" noTextEdit="1"/>
              </p:cNvSpPr>
              <p:nvPr>
                <p:ph type="title"/>
              </p:nvPr>
            </p:nvSpPr>
            <p:spPr>
              <a:blipFill>
                <a:blip r:embed="rId7"/>
                <a:stretch>
                  <a:fillRect l="-1809"/>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68C84177-5D2B-B9FC-8CF9-2A80078A1E09}"/>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1119514" y="4535436"/>
            <a:ext cx="3251200" cy="310896"/>
          </a:xfrm>
          <a:prstGeom prst="rect">
            <a:avLst/>
          </a:prstGeom>
        </p:spPr>
      </p:pic>
      <p:pic>
        <p:nvPicPr>
          <p:cNvPr id="7" name="Picture 6">
            <a:extLst>
              <a:ext uri="{FF2B5EF4-FFF2-40B4-BE49-F238E27FC236}">
                <a16:creationId xmlns:a16="http://schemas.microsoft.com/office/drawing/2014/main" id="{29103934-535F-46BA-B8CA-297F9356301E}"/>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1119514" y="5724963"/>
            <a:ext cx="2964688" cy="351536"/>
          </a:xfrm>
          <a:prstGeom prst="rect">
            <a:avLst/>
          </a:prstGeom>
        </p:spPr>
      </p:pic>
      <p:pic>
        <p:nvPicPr>
          <p:cNvPr id="8" name="Picture 7">
            <a:extLst>
              <a:ext uri="{FF2B5EF4-FFF2-40B4-BE49-F238E27FC236}">
                <a16:creationId xmlns:a16="http://schemas.microsoft.com/office/drawing/2014/main" id="{9003A2EF-E13C-7B03-796B-0884EB2509ED}"/>
              </a:ext>
            </a:extLst>
          </p:cNvPr>
          <p:cNvPicPr>
            <a:picLocks noChangeAspect="1"/>
          </p:cNvPicPr>
          <p:nvPr>
            <p:custDataLst>
              <p:tags r:id="rId3"/>
            </p:custDataLst>
          </p:nvPr>
        </p:nvPicPr>
        <p:blipFill>
          <a:blip r:embed="rId10">
            <a:extLst>
              <a:ext uri="{28A0092B-C50C-407E-A947-70E740481C1C}">
                <a14:useLocalDpi xmlns:a14="http://schemas.microsoft.com/office/drawing/2010/main" val="0"/>
              </a:ext>
            </a:extLst>
          </a:blip>
          <a:stretch>
            <a:fillRect/>
          </a:stretch>
        </p:blipFill>
        <p:spPr>
          <a:xfrm>
            <a:off x="1119514" y="5118422"/>
            <a:ext cx="2558288" cy="286512"/>
          </a:xfrm>
          <a:prstGeom prst="rect">
            <a:avLst/>
          </a:prstGeom>
        </p:spPr>
      </p:pic>
      <p:sp>
        <p:nvSpPr>
          <p:cNvPr id="12" name="TextBox 11">
            <a:extLst>
              <a:ext uri="{FF2B5EF4-FFF2-40B4-BE49-F238E27FC236}">
                <a16:creationId xmlns:a16="http://schemas.microsoft.com/office/drawing/2014/main" id="{BFDA0405-EBE8-4DBB-97AF-E5E433A204FC}"/>
              </a:ext>
            </a:extLst>
          </p:cNvPr>
          <p:cNvSpPr txBox="1"/>
          <p:nvPr/>
        </p:nvSpPr>
        <p:spPr>
          <a:xfrm>
            <a:off x="838200" y="1674674"/>
            <a:ext cx="3919006" cy="2800767"/>
          </a:xfrm>
          <a:prstGeom prst="rect">
            <a:avLst/>
          </a:prstGeom>
          <a:noFill/>
        </p:spPr>
        <p:txBody>
          <a:bodyPr wrap="square">
            <a:spAutoFit/>
          </a:bodyPr>
          <a:lstStyle/>
          <a:p>
            <a:pPr>
              <a:buNone/>
            </a:pPr>
            <a:r>
              <a:rPr lang="en-US" sz="1600" dirty="0"/>
              <a:t>Classical VI needs 60,000 optimizations for MNIST, and a new one for every new image.</a:t>
            </a:r>
          </a:p>
          <a:p>
            <a:pPr>
              <a:buNone/>
            </a:pPr>
            <a:endParaRPr lang="en-US" sz="1600" b="1" dirty="0"/>
          </a:p>
          <a:p>
            <a:r>
              <a:rPr lang="en-US" sz="1600" b="1" dirty="0"/>
              <a:t>Amortized inference</a:t>
            </a:r>
            <a:r>
              <a:rPr lang="en-US" sz="1600" dirty="0"/>
              <a:t> replaces them with a single network, the </a:t>
            </a:r>
            <a:r>
              <a:rPr lang="en-US" sz="1600" b="1" dirty="0"/>
              <a:t>encoder</a:t>
            </a:r>
            <a:r>
              <a:rPr lang="en-US" sz="1600" dirty="0"/>
              <a:t> or </a:t>
            </a:r>
            <a:r>
              <a:rPr lang="en-US" sz="1600" b="1" dirty="0"/>
              <a:t>inference network</a:t>
            </a:r>
            <a:r>
              <a:rPr lang="en-US" sz="1600" dirty="0"/>
              <a:t>. It maps any image to the parameters of its approximate posterior in one forward pass. </a:t>
            </a:r>
          </a:p>
          <a:p>
            <a:r>
              <a:rPr lang="en-US" sz="1600" dirty="0"/>
              <a:t>The encoder then defines, for each image</a:t>
            </a:r>
          </a:p>
          <a:p>
            <a:pPr>
              <a:buNone/>
            </a:pPr>
            <a:endParaRPr lang="en-US" sz="1600" dirty="0"/>
          </a:p>
        </p:txBody>
      </p:sp>
      <p:sp>
        <p:nvSpPr>
          <p:cNvPr id="17" name="TextBox 16">
            <a:extLst>
              <a:ext uri="{FF2B5EF4-FFF2-40B4-BE49-F238E27FC236}">
                <a16:creationId xmlns:a16="http://schemas.microsoft.com/office/drawing/2014/main" id="{996909E0-C9B7-3918-5E95-2E970749E78D}"/>
              </a:ext>
            </a:extLst>
          </p:cNvPr>
          <p:cNvSpPr txBox="1"/>
          <p:nvPr/>
        </p:nvSpPr>
        <p:spPr>
          <a:xfrm>
            <a:off x="4988442" y="5261678"/>
            <a:ext cx="3119358" cy="738664"/>
          </a:xfrm>
          <a:prstGeom prst="rect">
            <a:avLst/>
          </a:prstGeom>
          <a:noFill/>
        </p:spPr>
        <p:txBody>
          <a:bodyPr wrap="square">
            <a:spAutoFit/>
          </a:bodyPr>
          <a:lstStyle/>
          <a:p>
            <a:r>
              <a:rPr lang="en-US" sz="1400" dirty="0">
                <a:latin typeface="Google Sans" pitchFamily="2" charset="0"/>
                <a:ea typeface="Google Sans" pitchFamily="2" charset="0"/>
                <a:cs typeface="Google Sans" pitchFamily="2" charset="0"/>
              </a:rPr>
              <a:t>Classical VI: every image has its own parameters, found by its own optimization </a:t>
            </a:r>
          </a:p>
        </p:txBody>
      </p:sp>
      <p:sp>
        <p:nvSpPr>
          <p:cNvPr id="18" name="TextBox 17">
            <a:extLst>
              <a:ext uri="{FF2B5EF4-FFF2-40B4-BE49-F238E27FC236}">
                <a16:creationId xmlns:a16="http://schemas.microsoft.com/office/drawing/2014/main" id="{827048BA-E1FA-8ADF-8950-AD5B925FF979}"/>
              </a:ext>
            </a:extLst>
          </p:cNvPr>
          <p:cNvSpPr txBox="1"/>
          <p:nvPr/>
        </p:nvSpPr>
        <p:spPr>
          <a:xfrm>
            <a:off x="8458134" y="5261678"/>
            <a:ext cx="3119358" cy="1169551"/>
          </a:xfrm>
          <a:prstGeom prst="rect">
            <a:avLst/>
          </a:prstGeom>
          <a:noFill/>
        </p:spPr>
        <p:txBody>
          <a:bodyPr wrap="square">
            <a:spAutoFit/>
          </a:bodyPr>
          <a:lstStyle/>
          <a:p>
            <a:pPr lvl="0"/>
            <a:r>
              <a:rPr lang="en-US" sz="1400" dirty="0"/>
              <a:t>Amortized Inference: One encoder computes them for any image.</a:t>
            </a:r>
          </a:p>
          <a:p>
            <a:r>
              <a:rPr lang="en-US" sz="1400" dirty="0"/>
              <a:t>In practice it outputs </a:t>
            </a:r>
            <a:r>
              <a:rPr lang="en-US" sz="1400" dirty="0" err="1"/>
              <a:t>μ</a:t>
            </a:r>
            <a:r>
              <a:rPr lang="en-US" sz="1400" dirty="0"/>
              <a:t>⁽ⁱ⁾ and log </a:t>
            </a:r>
            <a:r>
              <a:rPr lang="en-US" sz="1400" dirty="0" err="1"/>
              <a:t>σ</a:t>
            </a:r>
            <a:r>
              <a:rPr lang="en-US" sz="1400" dirty="0"/>
              <a:t>⁽ⁱ⁾² (the log keeps the variance positive), so with K = 2 it has 4 outputs</a:t>
            </a:r>
          </a:p>
        </p:txBody>
      </p:sp>
    </p:spTree>
    <p:extLst>
      <p:ext uri="{BB962C8B-B14F-4D97-AF65-F5344CB8AC3E}">
        <p14:creationId xmlns:p14="http://schemas.microsoft.com/office/powerpoint/2010/main" val="36728649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0DEC5-1196-AF44-1AE4-9B587E78D052}"/>
              </a:ext>
            </a:extLst>
          </p:cNvPr>
          <p:cNvSpPr>
            <a:spLocks noGrp="1"/>
          </p:cNvSpPr>
          <p:nvPr>
            <p:ph type="title"/>
          </p:nvPr>
        </p:nvSpPr>
        <p:spPr/>
        <p:txBody>
          <a:bodyPr>
            <a:normAutofit/>
          </a:bodyPr>
          <a:lstStyle/>
          <a:p>
            <a:r>
              <a:rPr lang="en-US" sz="3600" dirty="0"/>
              <a:t>A point versus a distribution</a:t>
            </a:r>
          </a:p>
        </p:txBody>
      </p:sp>
      <p:pic>
        <p:nvPicPr>
          <p:cNvPr id="4" name="Picture 3" descr="Figure 24. Six test images: one autoencoder code each (left); VAE means μ⁽ⁱ⁾ with 40 noisy codes each (middle); a zoom into a small box showing the 1σ ellipses of every test image whose mean falls inside it (right)">
            <a:extLst>
              <a:ext uri="{FF2B5EF4-FFF2-40B4-BE49-F238E27FC236}">
                <a16:creationId xmlns:a16="http://schemas.microsoft.com/office/drawing/2014/main" id="{81C78670-1718-E5C1-D335-1166860ED66E}"/>
              </a:ext>
            </a:extLst>
          </p:cNvPr>
          <p:cNvPicPr>
            <a:picLocks noChangeAspect="1"/>
          </p:cNvPicPr>
          <p:nvPr/>
        </p:nvPicPr>
        <p:blipFill>
          <a:blip r:embed="rId2"/>
          <a:stretch>
            <a:fillRect/>
          </a:stretch>
        </p:blipFill>
        <p:spPr>
          <a:xfrm>
            <a:off x="491314" y="1823948"/>
            <a:ext cx="8933820" cy="3953420"/>
          </a:xfrm>
          <a:prstGeom prst="rect">
            <a:avLst/>
          </a:prstGeom>
        </p:spPr>
      </p:pic>
      <p:sp>
        <p:nvSpPr>
          <p:cNvPr id="8" name="TextBox 7">
            <a:extLst>
              <a:ext uri="{FF2B5EF4-FFF2-40B4-BE49-F238E27FC236}">
                <a16:creationId xmlns:a16="http://schemas.microsoft.com/office/drawing/2014/main" id="{78CC51E6-025F-8CDD-E1F2-BE746630CF44}"/>
              </a:ext>
            </a:extLst>
          </p:cNvPr>
          <p:cNvSpPr txBox="1"/>
          <p:nvPr/>
        </p:nvSpPr>
        <p:spPr>
          <a:xfrm>
            <a:off x="838200" y="5777368"/>
            <a:ext cx="2841551" cy="738664"/>
          </a:xfrm>
          <a:prstGeom prst="rect">
            <a:avLst/>
          </a:prstGeom>
          <a:noFill/>
        </p:spPr>
        <p:txBody>
          <a:bodyPr wrap="square">
            <a:spAutoFit/>
          </a:bodyPr>
          <a:lstStyle/>
          <a:p>
            <a:pPr algn="just">
              <a:buNone/>
            </a:pPr>
            <a:r>
              <a:rPr lang="en-US" sz="1400" dirty="0"/>
              <a:t>The autoencoder gives each image one point, on an arbitrary scale from −20 to 30</a:t>
            </a:r>
          </a:p>
        </p:txBody>
      </p:sp>
      <p:sp>
        <p:nvSpPr>
          <p:cNvPr id="10" name="TextBox 9">
            <a:extLst>
              <a:ext uri="{FF2B5EF4-FFF2-40B4-BE49-F238E27FC236}">
                <a16:creationId xmlns:a16="http://schemas.microsoft.com/office/drawing/2014/main" id="{61A94905-432C-1CD4-9E2D-A1BB7D258A1D}"/>
              </a:ext>
            </a:extLst>
          </p:cNvPr>
          <p:cNvSpPr txBox="1"/>
          <p:nvPr/>
        </p:nvSpPr>
        <p:spPr>
          <a:xfrm>
            <a:off x="3793164" y="5777368"/>
            <a:ext cx="2841551" cy="954107"/>
          </a:xfrm>
          <a:prstGeom prst="rect">
            <a:avLst/>
          </a:prstGeom>
          <a:noFill/>
        </p:spPr>
        <p:txBody>
          <a:bodyPr wrap="square">
            <a:spAutoFit/>
          </a:bodyPr>
          <a:lstStyle/>
          <a:p>
            <a:pPr lvl="0" algn="just"/>
            <a:r>
              <a:rPr lang="en-US" sz="1400" dirty="0"/>
              <a:t>The VAE encoder maps each image to a </a:t>
            </a:r>
            <a:r>
              <a:rPr lang="en-US" sz="1400" b="1" dirty="0"/>
              <a:t>distribution</a:t>
            </a:r>
            <a:r>
              <a:rPr lang="en-US" sz="1400" dirty="0"/>
              <a:t>, a small cloud of plausible codes on the prior's scale.</a:t>
            </a:r>
          </a:p>
        </p:txBody>
      </p:sp>
      <p:sp>
        <p:nvSpPr>
          <p:cNvPr id="12" name="TextBox 11">
            <a:extLst>
              <a:ext uri="{FF2B5EF4-FFF2-40B4-BE49-F238E27FC236}">
                <a16:creationId xmlns:a16="http://schemas.microsoft.com/office/drawing/2014/main" id="{C77406A9-5646-5BFC-0FED-81567EE0A9E4}"/>
              </a:ext>
            </a:extLst>
          </p:cNvPr>
          <p:cNvSpPr txBox="1"/>
          <p:nvPr/>
        </p:nvSpPr>
        <p:spPr>
          <a:xfrm>
            <a:off x="9425134" y="2762574"/>
            <a:ext cx="2394984" cy="2893100"/>
          </a:xfrm>
          <a:prstGeom prst="rect">
            <a:avLst/>
          </a:prstGeom>
          <a:noFill/>
        </p:spPr>
        <p:txBody>
          <a:bodyPr wrap="square">
            <a:spAutoFit/>
          </a:bodyPr>
          <a:lstStyle/>
          <a:p>
            <a:pPr>
              <a:buNone/>
            </a:pPr>
            <a:r>
              <a:rPr lang="en-US" sz="1400" dirty="0"/>
              <a:t>Zooming into a 0.24 × 0.24 box around the 4 reveals the 1σ ellipses of 102 test image</a:t>
            </a:r>
          </a:p>
          <a:p>
            <a:pPr>
              <a:buNone/>
            </a:pPr>
            <a:endParaRPr lang="en-US" sz="1400" dirty="0"/>
          </a:p>
          <a:p>
            <a:pPr lvl="0"/>
            <a:r>
              <a:rPr lang="en-US" sz="1400" dirty="0"/>
              <a:t>Each is small, but together they overlap and tile the box.</a:t>
            </a:r>
          </a:p>
          <a:p>
            <a:pPr lvl="0"/>
            <a:r>
              <a:rPr lang="en-US" sz="1400" dirty="0"/>
              <a:t>Because the decoder is trained on noisy codes from all of them, it learns to decode every point of the box: this is how the VAE fills the hole</a:t>
            </a:r>
          </a:p>
          <a:p>
            <a:pPr>
              <a:buNone/>
            </a:pPr>
            <a:endParaRPr lang="en-US" sz="1400" dirty="0"/>
          </a:p>
        </p:txBody>
      </p:sp>
      <p:sp>
        <p:nvSpPr>
          <p:cNvPr id="14" name="TextBox 13">
            <a:extLst>
              <a:ext uri="{FF2B5EF4-FFF2-40B4-BE49-F238E27FC236}">
                <a16:creationId xmlns:a16="http://schemas.microsoft.com/office/drawing/2014/main" id="{951797A8-6C29-2569-E546-52D5A0EE2A33}"/>
              </a:ext>
            </a:extLst>
          </p:cNvPr>
          <p:cNvSpPr txBox="1"/>
          <p:nvPr/>
        </p:nvSpPr>
        <p:spPr>
          <a:xfrm>
            <a:off x="7634176" y="628860"/>
            <a:ext cx="4015821" cy="954107"/>
          </a:xfrm>
          <a:prstGeom prst="rect">
            <a:avLst/>
          </a:prstGeom>
          <a:noFill/>
        </p:spPr>
        <p:txBody>
          <a:bodyPr wrap="square">
            <a:spAutoFit/>
          </a:bodyPr>
          <a:lstStyle/>
          <a:p>
            <a:pPr>
              <a:buNone/>
            </a:pPr>
            <a:r>
              <a:rPr lang="en-US" sz="1400" b="1" dirty="0">
                <a:solidFill>
                  <a:srgbClr val="00B050"/>
                </a:solidFill>
              </a:rPr>
              <a:t>This is the key difference from an autoencoder. The autoencoder maps each image to a point; the VAE encoder maps it to a distribution, a small cloud of plausible codes.</a:t>
            </a:r>
          </a:p>
        </p:txBody>
      </p:sp>
      <p:pic>
        <p:nvPicPr>
          <p:cNvPr id="3" name="Picture 2">
            <a:extLst>
              <a:ext uri="{FF2B5EF4-FFF2-40B4-BE49-F238E27FC236}">
                <a16:creationId xmlns:a16="http://schemas.microsoft.com/office/drawing/2014/main" id="{6CEA7088-48A2-824C-992D-745C8811AC77}"/>
              </a:ext>
            </a:extLst>
          </p:cNvPr>
          <p:cNvPicPr>
            <a:picLocks noChangeAspect="1"/>
          </p:cNvPicPr>
          <p:nvPr/>
        </p:nvPicPr>
        <p:blipFill>
          <a:blip r:embed="rId3"/>
          <a:stretch>
            <a:fillRect/>
          </a:stretch>
        </p:blipFill>
        <p:spPr>
          <a:xfrm>
            <a:off x="0" y="2948105"/>
            <a:ext cx="634932" cy="2315633"/>
          </a:xfrm>
          <a:prstGeom prst="rect">
            <a:avLst/>
          </a:prstGeom>
        </p:spPr>
      </p:pic>
    </p:spTree>
    <p:extLst>
      <p:ext uri="{BB962C8B-B14F-4D97-AF65-F5344CB8AC3E}">
        <p14:creationId xmlns:p14="http://schemas.microsoft.com/office/powerpoint/2010/main" val="28626914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2AA22-D536-37F5-526E-64D36772A616}"/>
              </a:ext>
            </a:extLst>
          </p:cNvPr>
          <p:cNvSpPr>
            <a:spLocks noGrp="1"/>
          </p:cNvSpPr>
          <p:nvPr>
            <p:ph type="title"/>
          </p:nvPr>
        </p:nvSpPr>
        <p:spPr/>
        <p:txBody>
          <a:bodyPr>
            <a:normAutofit/>
          </a:bodyPr>
          <a:lstStyle/>
          <a:p>
            <a:r>
              <a:rPr lang="en-US" sz="3600" dirty="0"/>
              <a:t>The effect of “add noise”</a:t>
            </a:r>
          </a:p>
        </p:txBody>
      </p:sp>
      <p:pic>
        <p:nvPicPr>
          <p:cNvPr id="4" name="Picture 3" descr="Figure 25. The code of a test 2 moved in a fixed direction by 0 to 1.5 standard deviations of each model's codes, then decoded: autoencoder (top) and VAE (bottom)">
            <a:extLst>
              <a:ext uri="{FF2B5EF4-FFF2-40B4-BE49-F238E27FC236}">
                <a16:creationId xmlns:a16="http://schemas.microsoft.com/office/drawing/2014/main" id="{EBB707F6-9EDD-9F05-5DF9-235328D54037}"/>
              </a:ext>
            </a:extLst>
          </p:cNvPr>
          <p:cNvPicPr>
            <a:picLocks noChangeAspect="1"/>
          </p:cNvPicPr>
          <p:nvPr/>
        </p:nvPicPr>
        <p:blipFill>
          <a:blip r:embed="rId3"/>
          <a:stretch>
            <a:fillRect/>
          </a:stretch>
        </p:blipFill>
        <p:spPr>
          <a:xfrm>
            <a:off x="1406417" y="2695789"/>
            <a:ext cx="9379166" cy="3616729"/>
          </a:xfrm>
          <a:prstGeom prst="rect">
            <a:avLst/>
          </a:prstGeom>
        </p:spPr>
      </p:pic>
      <p:sp>
        <p:nvSpPr>
          <p:cNvPr id="6" name="TextBox 5">
            <a:extLst>
              <a:ext uri="{FF2B5EF4-FFF2-40B4-BE49-F238E27FC236}">
                <a16:creationId xmlns:a16="http://schemas.microsoft.com/office/drawing/2014/main" id="{C0A475BA-18DF-3E1F-4E36-0701F63DB5FA}"/>
              </a:ext>
            </a:extLst>
          </p:cNvPr>
          <p:cNvSpPr txBox="1"/>
          <p:nvPr/>
        </p:nvSpPr>
        <p:spPr>
          <a:xfrm>
            <a:off x="912628" y="1544331"/>
            <a:ext cx="2808767" cy="1077218"/>
          </a:xfrm>
          <a:prstGeom prst="rect">
            <a:avLst/>
          </a:prstGeom>
          <a:solidFill>
            <a:schemeClr val="bg2"/>
          </a:solidFill>
        </p:spPr>
        <p:txBody>
          <a:bodyPr wrap="square">
            <a:spAutoFit/>
          </a:bodyPr>
          <a:lstStyle/>
          <a:p>
            <a:pPr lvl="0"/>
            <a:r>
              <a:rPr lang="en-US" sz="1600" dirty="0"/>
              <a:t>Take the code of a 2 and push it a little in some direction. What does the autoencoder decode? And the VAE?</a:t>
            </a:r>
          </a:p>
        </p:txBody>
      </p:sp>
      <p:sp>
        <p:nvSpPr>
          <p:cNvPr id="3" name="Rectangle 2">
            <a:extLst>
              <a:ext uri="{FF2B5EF4-FFF2-40B4-BE49-F238E27FC236}">
                <a16:creationId xmlns:a16="http://schemas.microsoft.com/office/drawing/2014/main" id="{E654D16A-A53D-9BEC-A192-B8FEB0663AAD}"/>
              </a:ext>
            </a:extLst>
          </p:cNvPr>
          <p:cNvSpPr/>
          <p:nvPr/>
        </p:nvSpPr>
        <p:spPr>
          <a:xfrm>
            <a:off x="2962656" y="3429000"/>
            <a:ext cx="8558784" cy="12344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17EA962-7536-462E-14D0-AB7934F67C22}"/>
              </a:ext>
            </a:extLst>
          </p:cNvPr>
          <p:cNvSpPr/>
          <p:nvPr/>
        </p:nvSpPr>
        <p:spPr>
          <a:xfrm>
            <a:off x="2962656" y="5152318"/>
            <a:ext cx="8558784" cy="12344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71517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73A04-3187-CC5E-5A0D-8EBD4B2131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67F7F4-1C74-4EE0-8BC9-210CC845860A}"/>
              </a:ext>
            </a:extLst>
          </p:cNvPr>
          <p:cNvSpPr>
            <a:spLocks noGrp="1"/>
          </p:cNvSpPr>
          <p:nvPr>
            <p:ph type="title"/>
          </p:nvPr>
        </p:nvSpPr>
        <p:spPr/>
        <p:txBody>
          <a:bodyPr>
            <a:normAutofit/>
          </a:bodyPr>
          <a:lstStyle/>
          <a:p>
            <a:r>
              <a:rPr lang="en-US" sz="3600" dirty="0"/>
              <a:t>The effect of “add noise”</a:t>
            </a:r>
          </a:p>
        </p:txBody>
      </p:sp>
      <p:pic>
        <p:nvPicPr>
          <p:cNvPr id="4" name="Picture 3" descr="Figure 25. The code of a test 2 moved in a fixed direction by 0 to 1.5 standard deviations of each model's codes, then decoded: autoencoder (top) and VAE (bottom)">
            <a:extLst>
              <a:ext uri="{FF2B5EF4-FFF2-40B4-BE49-F238E27FC236}">
                <a16:creationId xmlns:a16="http://schemas.microsoft.com/office/drawing/2014/main" id="{CDEEA250-2AA7-D3F6-E785-40975DEE0DE2}"/>
              </a:ext>
            </a:extLst>
          </p:cNvPr>
          <p:cNvPicPr>
            <a:picLocks noChangeAspect="1"/>
          </p:cNvPicPr>
          <p:nvPr/>
        </p:nvPicPr>
        <p:blipFill>
          <a:blip r:embed="rId3"/>
          <a:stretch>
            <a:fillRect/>
          </a:stretch>
        </p:blipFill>
        <p:spPr>
          <a:xfrm>
            <a:off x="1406417" y="2695789"/>
            <a:ext cx="9379166" cy="3616729"/>
          </a:xfrm>
          <a:prstGeom prst="rect">
            <a:avLst/>
          </a:prstGeom>
        </p:spPr>
      </p:pic>
      <p:sp>
        <p:nvSpPr>
          <p:cNvPr id="3" name="TextBox 2">
            <a:extLst>
              <a:ext uri="{FF2B5EF4-FFF2-40B4-BE49-F238E27FC236}">
                <a16:creationId xmlns:a16="http://schemas.microsoft.com/office/drawing/2014/main" id="{072D8039-A5A5-1A73-54F8-A882B8F58B58}"/>
              </a:ext>
            </a:extLst>
          </p:cNvPr>
          <p:cNvSpPr txBox="1"/>
          <p:nvPr/>
        </p:nvSpPr>
        <p:spPr>
          <a:xfrm>
            <a:off x="912628" y="1544331"/>
            <a:ext cx="2808767" cy="1077218"/>
          </a:xfrm>
          <a:prstGeom prst="rect">
            <a:avLst/>
          </a:prstGeom>
          <a:solidFill>
            <a:schemeClr val="bg2"/>
          </a:solidFill>
        </p:spPr>
        <p:txBody>
          <a:bodyPr wrap="square">
            <a:spAutoFit/>
          </a:bodyPr>
          <a:lstStyle/>
          <a:p>
            <a:pPr lvl="0"/>
            <a:r>
              <a:rPr lang="en-US" sz="1600" dirty="0"/>
              <a:t>Take the code of a 2 and push it a little in some direction. What does the autoencoder decode? And the VAE?</a:t>
            </a:r>
          </a:p>
        </p:txBody>
      </p:sp>
      <p:sp>
        <p:nvSpPr>
          <p:cNvPr id="5" name="TextBox 4">
            <a:extLst>
              <a:ext uri="{FF2B5EF4-FFF2-40B4-BE49-F238E27FC236}">
                <a16:creationId xmlns:a16="http://schemas.microsoft.com/office/drawing/2014/main" id="{11B49EAB-F3A8-2E8C-6799-E810FD6BB937}"/>
              </a:ext>
            </a:extLst>
          </p:cNvPr>
          <p:cNvSpPr txBox="1"/>
          <p:nvPr/>
        </p:nvSpPr>
        <p:spPr>
          <a:xfrm>
            <a:off x="4057263" y="1544331"/>
            <a:ext cx="7922085" cy="1077218"/>
          </a:xfrm>
          <a:prstGeom prst="rect">
            <a:avLst/>
          </a:prstGeom>
          <a:noFill/>
        </p:spPr>
        <p:txBody>
          <a:bodyPr wrap="square">
            <a:spAutoFit/>
          </a:bodyPr>
          <a:lstStyle/>
          <a:p>
            <a:pPr lvl="0"/>
            <a:r>
              <a:rPr lang="en-US" sz="1600" dirty="0">
                <a:latin typeface="Google Sans" pitchFamily="2" charset="0"/>
                <a:ea typeface="Google Sans" pitchFamily="2" charset="0"/>
                <a:cs typeface="Google Sans" pitchFamily="2" charset="0"/>
              </a:rPr>
              <a:t>The VAE keeps a clean 2 up to half a standard deviation, then turns smoothly into a 1.</a:t>
            </a:r>
          </a:p>
          <a:p>
            <a:pPr lvl="0"/>
            <a:r>
              <a:rPr lang="en-US" sz="1600" dirty="0">
                <a:latin typeface="Google Sans" pitchFamily="2" charset="0"/>
                <a:ea typeface="Google Sans" pitchFamily="2" charset="0"/>
                <a:cs typeface="Google Sans" pitchFamily="2" charset="0"/>
              </a:rPr>
              <a:t>The VAE's decoder was trained on noisy codes around every training image, so the neighborhood of each code decodes to sensible images; </a:t>
            </a:r>
          </a:p>
          <a:p>
            <a:pPr lvl="0"/>
            <a:r>
              <a:rPr lang="en-US" sz="1600" dirty="0">
                <a:latin typeface="Google Sans" pitchFamily="2" charset="0"/>
                <a:ea typeface="Google Sans" pitchFamily="2" charset="0"/>
                <a:cs typeface="Google Sans" pitchFamily="2" charset="0"/>
              </a:rPr>
              <a:t>The autoencoder's decoder only ever saw exact codes.</a:t>
            </a:r>
          </a:p>
        </p:txBody>
      </p:sp>
    </p:spTree>
    <p:extLst>
      <p:ext uri="{BB962C8B-B14F-4D97-AF65-F5344CB8AC3E}">
        <p14:creationId xmlns:p14="http://schemas.microsoft.com/office/powerpoint/2010/main" val="32511393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24D0-1592-88AD-5D98-5C130277B0A6}"/>
              </a:ext>
            </a:extLst>
          </p:cNvPr>
          <p:cNvSpPr>
            <a:spLocks noGrp="1"/>
          </p:cNvSpPr>
          <p:nvPr>
            <p:ph type="title"/>
          </p:nvPr>
        </p:nvSpPr>
        <p:spPr/>
        <p:txBody>
          <a:bodyPr>
            <a:normAutofit/>
          </a:bodyPr>
          <a:lstStyle/>
          <a:p>
            <a:r>
              <a:rPr lang="en-US" sz="3200" dirty="0"/>
              <a:t>How good is the approximation?</a:t>
            </a:r>
          </a:p>
        </p:txBody>
      </p:sp>
      <p:pic>
        <p:nvPicPr>
          <p:cNvPr id="4" name="Picture 3" descr="Figure 26. True posterior (grey, computed on a grid) and the encoder's N(μ⁽ⁱ⁾, Σ⁽ⁱ⁾) (red, 1σ and 2σ ellipses) for three test images, with the KL between them">
            <a:extLst>
              <a:ext uri="{FF2B5EF4-FFF2-40B4-BE49-F238E27FC236}">
                <a16:creationId xmlns:a16="http://schemas.microsoft.com/office/drawing/2014/main" id="{61BB2DC6-B2E3-65DC-8BC9-7EC470133A09}"/>
              </a:ext>
            </a:extLst>
          </p:cNvPr>
          <p:cNvPicPr>
            <a:picLocks noChangeAspect="1"/>
          </p:cNvPicPr>
          <p:nvPr/>
        </p:nvPicPr>
        <p:blipFill>
          <a:blip r:embed="rId3"/>
          <a:stretch>
            <a:fillRect/>
          </a:stretch>
        </p:blipFill>
        <p:spPr>
          <a:xfrm>
            <a:off x="3512289" y="1566248"/>
            <a:ext cx="8147197" cy="2872409"/>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DD009FB-294F-C7A6-D001-D4424A3A3D07}"/>
                  </a:ext>
                </a:extLst>
              </p:cNvPr>
              <p:cNvSpPr txBox="1"/>
              <p:nvPr/>
            </p:nvSpPr>
            <p:spPr>
              <a:xfrm>
                <a:off x="274674" y="2076611"/>
                <a:ext cx="3048886" cy="2802306"/>
              </a:xfrm>
              <a:prstGeom prst="rect">
                <a:avLst/>
              </a:prstGeom>
              <a:noFill/>
            </p:spPr>
            <p:txBody>
              <a:bodyPr wrap="square">
                <a:spAutoFit/>
              </a:bodyPr>
              <a:lstStyle/>
              <a:p>
                <a:pPr lvl="0"/>
                <a:r>
                  <a:rPr lang="en-US" sz="1600" dirty="0">
                    <a:latin typeface="Google Sans" pitchFamily="2" charset="0"/>
                    <a:ea typeface="Google Sans" pitchFamily="2" charset="0"/>
                    <a:cs typeface="Google Sans" pitchFamily="2" charset="0"/>
                  </a:rPr>
                  <a:t>With K = 2 we can compute the true posterior on a grid.</a:t>
                </a:r>
              </a:p>
              <a:p>
                <a:pPr lvl="0"/>
                <a:endParaRPr lang="en-US" sz="1600" dirty="0">
                  <a:latin typeface="Google Sans" pitchFamily="2" charset="0"/>
                  <a:ea typeface="Google Sans" pitchFamily="2" charset="0"/>
                  <a:cs typeface="Google Sans" pitchFamily="2" charset="0"/>
                </a:endParaRPr>
              </a:p>
              <a:p>
                <a:pPr lvl="0"/>
                <a:r>
                  <a:rPr lang="en-US" sz="1600" dirty="0">
                    <a:latin typeface="Google Sans" pitchFamily="2" charset="0"/>
                    <a:ea typeface="Google Sans" pitchFamily="2" charset="0"/>
                    <a:cs typeface="Google Sans" pitchFamily="2" charset="0"/>
                  </a:rPr>
                  <a:t>The numerator of Bayes' rule is </a:t>
                </a:r>
                <a14:m>
                  <m:oMath xmlns:m="http://schemas.openxmlformats.org/officeDocument/2006/math">
                    <m:r>
                      <a:rPr lang="en-US" sz="1600" i="1" dirty="0" smtClean="0">
                        <a:latin typeface="Cambria Math" panose="02040503050406030204" pitchFamily="18" charset="0"/>
                      </a:rPr>
                      <m:t>𝑁</m:t>
                    </m:r>
                    <m:d>
                      <m:dPr>
                        <m:ctrlPr>
                          <a:rPr lang="en-US" sz="1600" i="1" dirty="0">
                            <a:latin typeface="Cambria Math" panose="02040503050406030204" pitchFamily="18" charset="0"/>
                          </a:rPr>
                        </m:ctrlPr>
                      </m:dPr>
                      <m:e>
                        <m:r>
                          <a:rPr lang="en-US" sz="1600" i="1" dirty="0">
                            <a:latin typeface="Cambria Math" panose="02040503050406030204" pitchFamily="18" charset="0"/>
                          </a:rPr>
                          <m:t>𝑥</m:t>
                        </m:r>
                        <m:r>
                          <a:rPr lang="en-US" sz="1600" i="0" dirty="0">
                            <a:latin typeface="Cambria Math" panose="02040503050406030204" pitchFamily="18" charset="0"/>
                          </a:rPr>
                          <m:t>⁽ⁱ⁾;</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𝑓</m:t>
                            </m:r>
                          </m:e>
                          <m:sub>
                            <m:r>
                              <a:rPr lang="en-US" sz="1600" i="1" dirty="0">
                                <a:latin typeface="Cambria Math" panose="02040503050406030204" pitchFamily="18" charset="0"/>
                              </a:rPr>
                              <m:t>𝐷</m:t>
                            </m:r>
                          </m:sub>
                        </m:sSub>
                        <m:d>
                          <m:dPr>
                            <m:ctrlPr>
                              <a:rPr lang="en-US" sz="1600" i="1" dirty="0">
                                <a:latin typeface="Cambria Math" panose="02040503050406030204" pitchFamily="18" charset="0"/>
                              </a:rPr>
                            </m:ctrlPr>
                          </m:dPr>
                          <m:e>
                            <m:r>
                              <a:rPr lang="en-US" sz="1600" i="1" dirty="0">
                                <a:latin typeface="Cambria Math" panose="02040503050406030204" pitchFamily="18" charset="0"/>
                              </a:rPr>
                              <m:t>𝑧</m:t>
                            </m:r>
                          </m:e>
                        </m:d>
                        <m:r>
                          <a:rPr lang="en-US" sz="1600" i="0" dirty="0">
                            <a:latin typeface="Cambria Math" panose="02040503050406030204" pitchFamily="18" charset="0"/>
                          </a:rPr>
                          <m:t>,</m:t>
                        </m:r>
                        <m:r>
                          <a:rPr lang="en-US" sz="1600" i="1" dirty="0">
                            <a:latin typeface="Cambria Math" panose="02040503050406030204" pitchFamily="18" charset="0"/>
                          </a:rPr>
                          <m:t>𝜏</m:t>
                        </m:r>
                        <m:r>
                          <a:rPr lang="en-US" sz="1600" i="0" dirty="0">
                            <a:latin typeface="Cambria Math" panose="02040503050406030204" pitchFamily="18" charset="0"/>
                          </a:rPr>
                          <m:t>²</m:t>
                        </m:r>
                        <m:r>
                          <a:rPr lang="en-US" sz="1600" i="1" dirty="0">
                            <a:latin typeface="Cambria Math" panose="02040503050406030204" pitchFamily="18" charset="0"/>
                          </a:rPr>
                          <m:t>𝐼</m:t>
                        </m:r>
                      </m:e>
                    </m:d>
                    <m:r>
                      <a:rPr lang="en-US" sz="1600" i="1" dirty="0">
                        <a:latin typeface="Cambria Math" panose="02040503050406030204" pitchFamily="18" charset="0"/>
                      </a:rPr>
                      <m:t>𝑁</m:t>
                    </m:r>
                    <m:d>
                      <m:dPr>
                        <m:ctrlPr>
                          <a:rPr lang="en-US" sz="1600" i="1" dirty="0">
                            <a:latin typeface="Cambria Math" panose="02040503050406030204" pitchFamily="18" charset="0"/>
                          </a:rPr>
                        </m:ctrlPr>
                      </m:dPr>
                      <m:e>
                        <m:r>
                          <a:rPr lang="en-US" sz="1600" i="1" dirty="0">
                            <a:latin typeface="Cambria Math" panose="02040503050406030204" pitchFamily="18" charset="0"/>
                          </a:rPr>
                          <m:t>𝑧</m:t>
                        </m:r>
                        <m:r>
                          <a:rPr lang="en-US" sz="1600" i="0" dirty="0">
                            <a:latin typeface="Cambria Math" panose="02040503050406030204" pitchFamily="18" charset="0"/>
                          </a:rPr>
                          <m:t>;0,</m:t>
                        </m:r>
                        <m:r>
                          <a:rPr lang="en-US" sz="1600" i="1" dirty="0">
                            <a:latin typeface="Cambria Math" panose="02040503050406030204" pitchFamily="18" charset="0"/>
                          </a:rPr>
                          <m:t>𝐼</m:t>
                        </m:r>
                      </m:e>
                    </m:d>
                  </m:oMath>
                </a14:m>
                <a:r>
                  <a:rPr lang="en-US" sz="1600" dirty="0">
                    <a:latin typeface="Google Sans" pitchFamily="2" charset="0"/>
                    <a:ea typeface="Google Sans" pitchFamily="2" charset="0"/>
                    <a:cs typeface="Google Sans" pitchFamily="2" charset="0"/>
                  </a:rPr>
                  <a:t>, which we can evaluate at every grid point.</a:t>
                </a:r>
              </a:p>
              <a:p>
                <a:pPr lvl="0"/>
                <a:endParaRPr lang="en-US" sz="1600" dirty="0">
                  <a:latin typeface="Google Sans" pitchFamily="2" charset="0"/>
                  <a:ea typeface="Google Sans" pitchFamily="2" charset="0"/>
                  <a:cs typeface="Google Sans" pitchFamily="2" charset="0"/>
                </a:endParaRPr>
              </a:p>
              <a:p>
                <a:pPr lvl="0"/>
                <a:r>
                  <a:rPr lang="en-US" sz="1600" dirty="0">
                    <a:latin typeface="Google Sans" pitchFamily="2" charset="0"/>
                    <a:ea typeface="Google Sans" pitchFamily="2" charset="0"/>
                    <a:cs typeface="Google Sans" pitchFamily="2" charset="0"/>
                  </a:rPr>
                  <a:t>Compares that true posterior with the encoder's Gaussian for three test images</a:t>
                </a:r>
              </a:p>
            </p:txBody>
          </p:sp>
        </mc:Choice>
        <mc:Fallback xmlns="">
          <p:sp>
            <p:nvSpPr>
              <p:cNvPr id="6" name="TextBox 5">
                <a:extLst>
                  <a:ext uri="{FF2B5EF4-FFF2-40B4-BE49-F238E27FC236}">
                    <a16:creationId xmlns:a16="http://schemas.microsoft.com/office/drawing/2014/main" id="{0DD009FB-294F-C7A6-D001-D4424A3A3D07}"/>
                  </a:ext>
                </a:extLst>
              </p:cNvPr>
              <p:cNvSpPr txBox="1">
                <a:spLocks noRot="1" noChangeAspect="1" noMove="1" noResize="1" noEditPoints="1" noAdjustHandles="1" noChangeArrowheads="1" noChangeShapeType="1" noTextEdit="1"/>
              </p:cNvSpPr>
              <p:nvPr/>
            </p:nvSpPr>
            <p:spPr>
              <a:xfrm>
                <a:off x="274674" y="2076611"/>
                <a:ext cx="3048886" cy="2802306"/>
              </a:xfrm>
              <a:prstGeom prst="rect">
                <a:avLst/>
              </a:prstGeom>
              <a:blipFill>
                <a:blip r:embed="rId4"/>
                <a:stretch>
                  <a:fillRect l="-830" t="-452" r="-1660" b="-18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52E70CB-FC3E-698F-84BA-AC850211A713}"/>
                  </a:ext>
                </a:extLst>
              </p:cNvPr>
              <p:cNvSpPr txBox="1"/>
              <p:nvPr/>
            </p:nvSpPr>
            <p:spPr>
              <a:xfrm>
                <a:off x="6642691" y="4438657"/>
                <a:ext cx="2511942" cy="738664"/>
              </a:xfrm>
              <a:prstGeom prst="rect">
                <a:avLst/>
              </a:prstGeom>
              <a:noFill/>
            </p:spPr>
            <p:txBody>
              <a:bodyPr wrap="square">
                <a:spAutoFit/>
              </a:bodyPr>
              <a:lstStyle/>
              <a:p>
                <a:pPr>
                  <a:buNone/>
                </a:pPr>
                <a:r>
                  <a:rPr lang="en-US" sz="1400" dirty="0"/>
                  <a:t>The true posterior is tilted, which a diagonal </a:t>
                </a:r>
                <a14:m>
                  <m:oMath xmlns:m="http://schemas.openxmlformats.org/officeDocument/2006/math">
                    <m:r>
                      <a:rPr lang="en-US" sz="1400" i="1" dirty="0" smtClean="0">
                        <a:latin typeface="Cambria Math" panose="02040503050406030204" pitchFamily="18" charset="0"/>
                      </a:rPr>
                      <m:t>𝛴</m:t>
                    </m:r>
                  </m:oMath>
                </a14:m>
                <a:r>
                  <a:rPr lang="en-US" sz="1400" dirty="0"/>
                  <a:t> cannot express: KL 0.68</a:t>
                </a:r>
              </a:p>
            </p:txBody>
          </p:sp>
        </mc:Choice>
        <mc:Fallback xmlns="">
          <p:sp>
            <p:nvSpPr>
              <p:cNvPr id="8" name="TextBox 7">
                <a:extLst>
                  <a:ext uri="{FF2B5EF4-FFF2-40B4-BE49-F238E27FC236}">
                    <a16:creationId xmlns:a16="http://schemas.microsoft.com/office/drawing/2014/main" id="{252E70CB-FC3E-698F-84BA-AC850211A713}"/>
                  </a:ext>
                </a:extLst>
              </p:cNvPr>
              <p:cNvSpPr txBox="1">
                <a:spLocks noRot="1" noChangeAspect="1" noMove="1" noResize="1" noEditPoints="1" noAdjustHandles="1" noChangeArrowheads="1" noChangeShapeType="1" noTextEdit="1"/>
              </p:cNvSpPr>
              <p:nvPr/>
            </p:nvSpPr>
            <p:spPr>
              <a:xfrm>
                <a:off x="6642691" y="4438657"/>
                <a:ext cx="2511942" cy="738664"/>
              </a:xfrm>
              <a:prstGeom prst="rect">
                <a:avLst/>
              </a:prstGeom>
              <a:blipFill>
                <a:blip r:embed="rId5"/>
                <a:stretch>
                  <a:fillRect l="-1010" t="-1695" b="-8475"/>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65C84328-D44F-DE91-E7F3-43EEA6CF4E3E}"/>
              </a:ext>
            </a:extLst>
          </p:cNvPr>
          <p:cNvSpPr txBox="1"/>
          <p:nvPr/>
        </p:nvSpPr>
        <p:spPr>
          <a:xfrm>
            <a:off x="9249439" y="4438657"/>
            <a:ext cx="2511942" cy="738664"/>
          </a:xfrm>
          <a:prstGeom prst="rect">
            <a:avLst/>
          </a:prstGeom>
          <a:noFill/>
        </p:spPr>
        <p:txBody>
          <a:bodyPr wrap="square">
            <a:spAutoFit/>
          </a:bodyPr>
          <a:lstStyle/>
          <a:p>
            <a:r>
              <a:rPr lang="en-US" sz="1400" dirty="0"/>
              <a:t>the posterior is offset and curved: KL 1.06the posterior is offset and curved: KL 1.06</a:t>
            </a:r>
          </a:p>
        </p:txBody>
      </p:sp>
      <p:sp>
        <p:nvSpPr>
          <p:cNvPr id="10" name="TextBox 9">
            <a:extLst>
              <a:ext uri="{FF2B5EF4-FFF2-40B4-BE49-F238E27FC236}">
                <a16:creationId xmlns:a16="http://schemas.microsoft.com/office/drawing/2014/main" id="{72178AAD-4210-C1E9-48F5-C4B1B6D72391}"/>
              </a:ext>
            </a:extLst>
          </p:cNvPr>
          <p:cNvSpPr txBox="1"/>
          <p:nvPr/>
        </p:nvSpPr>
        <p:spPr>
          <a:xfrm>
            <a:off x="3926959" y="4438657"/>
            <a:ext cx="2511942" cy="738664"/>
          </a:xfrm>
          <a:prstGeom prst="rect">
            <a:avLst/>
          </a:prstGeom>
          <a:noFill/>
        </p:spPr>
        <p:txBody>
          <a:bodyPr wrap="square">
            <a:spAutoFit/>
          </a:bodyPr>
          <a:lstStyle/>
          <a:p>
            <a:r>
              <a:rPr lang="en-US" sz="1400" dirty="0"/>
              <a:t>the encoder's Gaussian sits on the posterior and the KL is only 0.13 </a:t>
            </a:r>
            <a:r>
              <a:rPr lang="en-US" sz="1400" dirty="0" err="1"/>
              <a:t>nats</a:t>
            </a:r>
            <a:r>
              <a:rPr lang="en-US" sz="1400" dirty="0"/>
              <a:t>.</a:t>
            </a:r>
          </a:p>
        </p:txBody>
      </p:sp>
      <p:pic>
        <p:nvPicPr>
          <p:cNvPr id="12" name="Picture 11">
            <a:extLst>
              <a:ext uri="{FF2B5EF4-FFF2-40B4-BE49-F238E27FC236}">
                <a16:creationId xmlns:a16="http://schemas.microsoft.com/office/drawing/2014/main" id="{0DFAC5AA-6B98-2E69-BBC6-DD4BC1D0F415}"/>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3926959" y="5639780"/>
            <a:ext cx="4578096" cy="658368"/>
          </a:xfrm>
          <a:prstGeom prst="rect">
            <a:avLst/>
          </a:prstGeom>
        </p:spPr>
      </p:pic>
    </p:spTree>
    <p:extLst>
      <p:ext uri="{BB962C8B-B14F-4D97-AF65-F5344CB8AC3E}">
        <p14:creationId xmlns:p14="http://schemas.microsoft.com/office/powerpoint/2010/main" val="28738433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ABE03-753A-C62A-0911-203A9381D76B}"/>
              </a:ext>
            </a:extLst>
          </p:cNvPr>
          <p:cNvSpPr>
            <a:spLocks noGrp="1"/>
          </p:cNvSpPr>
          <p:nvPr>
            <p:ph type="title"/>
          </p:nvPr>
        </p:nvSpPr>
        <p:spPr/>
        <p:txBody>
          <a:bodyPr>
            <a:noAutofit/>
          </a:bodyPr>
          <a:lstStyle/>
          <a:p>
            <a:r>
              <a:rPr lang="en-US" sz="3200" dirty="0"/>
              <a:t>Two sources of error: </a:t>
            </a:r>
            <a:br>
              <a:rPr lang="en-US" sz="3200" dirty="0"/>
            </a:br>
            <a:r>
              <a:rPr lang="en-US" sz="3200" dirty="0"/>
              <a:t>The approximation and amortization gaps</a:t>
            </a:r>
            <a:br>
              <a:rPr lang="en-US" sz="3200" dirty="0"/>
            </a:br>
            <a:endParaRPr lang="en-US" sz="3200" dirty="0"/>
          </a:p>
        </p:txBody>
      </p:sp>
      <p:pic>
        <p:nvPicPr>
          <p:cNvPr id="5" name="Picture 4">
            <a:extLst>
              <a:ext uri="{FF2B5EF4-FFF2-40B4-BE49-F238E27FC236}">
                <a16:creationId xmlns:a16="http://schemas.microsoft.com/office/drawing/2014/main" id="{E0D039C8-650C-39E3-0D57-E25F9D363A08}"/>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743097" y="2316715"/>
            <a:ext cx="10980928" cy="705104"/>
          </a:xfrm>
          <a:prstGeom prst="rect">
            <a:avLst/>
          </a:prstGeom>
        </p:spPr>
      </p:pic>
      <p:sp>
        <p:nvSpPr>
          <p:cNvPr id="7" name="TextBox 6">
            <a:extLst>
              <a:ext uri="{FF2B5EF4-FFF2-40B4-BE49-F238E27FC236}">
                <a16:creationId xmlns:a16="http://schemas.microsoft.com/office/drawing/2014/main" id="{238FC60F-FBA4-47FF-72A0-5E2030AFE18C}"/>
              </a:ext>
            </a:extLst>
          </p:cNvPr>
          <p:cNvSpPr txBox="1"/>
          <p:nvPr/>
        </p:nvSpPr>
        <p:spPr>
          <a:xfrm>
            <a:off x="743097" y="3305092"/>
            <a:ext cx="10857023" cy="3416320"/>
          </a:xfrm>
          <a:prstGeom prst="rect">
            <a:avLst/>
          </a:prstGeom>
          <a:noFill/>
        </p:spPr>
        <p:txBody>
          <a:bodyPr wrap="square">
            <a:spAutoFit/>
          </a:bodyPr>
          <a:lstStyle/>
          <a:p>
            <a:r>
              <a:rPr lang="en-US" dirty="0"/>
              <a:t>The encoder's distribution differs from the true posterior for two distinct reasons. </a:t>
            </a:r>
          </a:p>
          <a:p>
            <a:r>
              <a:rPr lang="en-US" dirty="0"/>
              <a:t>Let q* be the best member of the family for image x⁽ⁱ⁾, the solution of classical VI. </a:t>
            </a:r>
            <a:br>
              <a:rPr lang="en-US" dirty="0"/>
            </a:br>
            <a:r>
              <a:rPr lang="en-US" dirty="0"/>
              <a:t>The encoder's total error then splits into two parts:</a:t>
            </a:r>
          </a:p>
          <a:p>
            <a:pPr lvl="0"/>
            <a:endParaRPr lang="en-US" b="1" dirty="0"/>
          </a:p>
          <a:p>
            <a:pPr marL="342900" lvl="0" indent="-342900">
              <a:buFont typeface="Arial" panose="020B0604020202020204" pitchFamily="34" charset="0"/>
              <a:buChar char="•"/>
            </a:pPr>
            <a:r>
              <a:rPr lang="en-US" b="1" dirty="0"/>
              <a:t>The approximation gap</a:t>
            </a:r>
            <a:r>
              <a:rPr lang="en-US" dirty="0"/>
              <a:t> is the error of the family. Even the best diagonal Gaussian cannot match a tilted, curved or multi-peaked posterior. Only a richer family reduces it.</a:t>
            </a:r>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r>
              <a:rPr lang="en-US" b="1" dirty="0"/>
              <a:t>The amortization gap</a:t>
            </a:r>
            <a:r>
              <a:rPr lang="en-US" dirty="0"/>
              <a:t> is the error of sharing one network. An encoder trained on all images may not output q* for a particular image. A larger encoder, or a few steps of per-image refinement, reduces it.</a:t>
            </a:r>
          </a:p>
          <a:p>
            <a:pPr marL="342900" lvl="0" indent="-342900">
              <a:buFont typeface="Arial" panose="020B0604020202020204" pitchFamily="34" charset="0"/>
              <a:buChar char="•"/>
            </a:pPr>
            <a:endParaRPr lang="en-US" dirty="0"/>
          </a:p>
          <a:p>
            <a:pPr>
              <a:buNone/>
            </a:pPr>
            <a:r>
              <a:rPr lang="en-US" dirty="0"/>
              <a:t>Both gaps are non-negative, and their sum is the KL. Part 4 shows that this same KL is exactly what training pays for an imperfect encoder, and measures it on real images</a:t>
            </a:r>
          </a:p>
        </p:txBody>
      </p:sp>
    </p:spTree>
    <p:extLst>
      <p:ext uri="{BB962C8B-B14F-4D97-AF65-F5344CB8AC3E}">
        <p14:creationId xmlns:p14="http://schemas.microsoft.com/office/powerpoint/2010/main" val="33299266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A24B2-BEB3-4B7C-AA4D-63365569010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566CFE7-F841-C15B-0CC7-E1C776044482}"/>
                  </a:ext>
                </a:extLst>
              </p:cNvPr>
              <p:cNvSpPr>
                <a:spLocks noGrp="1"/>
              </p:cNvSpPr>
              <p:nvPr>
                <p:ph type="title"/>
              </p:nvPr>
            </p:nvSpPr>
            <p:spPr>
              <a:xfrm>
                <a:off x="838200" y="2766218"/>
                <a:ext cx="10515600" cy="1325563"/>
              </a:xfrm>
            </p:spPr>
            <p:txBody>
              <a:bodyPr>
                <a:normAutofit fontScale="90000"/>
              </a:bodyPr>
              <a:lstStyle/>
              <a:p>
                <a:pPr algn="ctr"/>
                <a:r>
                  <a:rPr lang="en-US" sz="3600" dirty="0"/>
                  <a:t>The</a:t>
                </a:r>
                <a:r>
                  <a:rPr lang="en-US" dirty="0"/>
                  <a:t> ELBO </a:t>
                </a:r>
                <a:br>
                  <a:rPr lang="en-US" dirty="0"/>
                </a:br>
                <a:r>
                  <a:rPr lang="en-US" dirty="0"/>
                  <a:t>and </a:t>
                </a:r>
                <a:br>
                  <a:rPr lang="en-US" dirty="0"/>
                </a:br>
                <a:r>
                  <a:rPr lang="en-US" sz="3600" dirty="0"/>
                  <a:t>The</a:t>
                </a:r>
                <a:r>
                  <a:rPr lang="en-US" dirty="0"/>
                  <a:t> objective </a:t>
                </a:r>
                <a14:m>
                  <m:oMath xmlns:m="http://schemas.openxmlformats.org/officeDocument/2006/math">
                    <m:r>
                      <a:rPr lang="en-US" i="1" dirty="0" smtClean="0">
                        <a:latin typeface="Cambria Math" panose="02040503050406030204" pitchFamily="18" charset="0"/>
                      </a:rPr>
                      <m:t>𝐽</m:t>
                    </m:r>
                    <m:d>
                      <m:dPr>
                        <m:ctrlPr>
                          <a:rPr lang="en-US" i="1" dirty="0">
                            <a:latin typeface="Cambria Math" panose="02040503050406030204" pitchFamily="18" charset="0"/>
                          </a:rPr>
                        </m:ctrlPr>
                      </m:dPr>
                      <m:e>
                        <m:r>
                          <a:rPr lang="en-US" i="1" dirty="0">
                            <a:latin typeface="Cambria Math" panose="02040503050406030204" pitchFamily="18" charset="0"/>
                          </a:rPr>
                          <m:t>𝜃</m:t>
                        </m:r>
                        <m:r>
                          <a:rPr lang="en-US" i="0" dirty="0">
                            <a:latin typeface="Cambria Math" panose="02040503050406030204" pitchFamily="18" charset="0"/>
                          </a:rPr>
                          <m:t>,</m:t>
                        </m:r>
                        <m:r>
                          <a:rPr lang="en-US" i="1" dirty="0">
                            <a:latin typeface="Cambria Math" panose="02040503050406030204" pitchFamily="18" charset="0"/>
                          </a:rPr>
                          <m:t>𝜑</m:t>
                        </m:r>
                      </m:e>
                    </m:d>
                  </m:oMath>
                </a14:m>
                <a:endParaRPr lang="en-US" dirty="0"/>
              </a:p>
            </p:txBody>
          </p:sp>
        </mc:Choice>
        <mc:Fallback xmlns="">
          <p:sp>
            <p:nvSpPr>
              <p:cNvPr id="2" name="Title 1">
                <a:extLst>
                  <a:ext uri="{FF2B5EF4-FFF2-40B4-BE49-F238E27FC236}">
                    <a16:creationId xmlns:a16="http://schemas.microsoft.com/office/drawing/2014/main" id="{C566CFE7-F841-C15B-0CC7-E1C776044482}"/>
                  </a:ext>
                </a:extLst>
              </p:cNvPr>
              <p:cNvSpPr>
                <a:spLocks noGrp="1" noRot="1" noChangeAspect="1" noMove="1" noResize="1" noEditPoints="1" noAdjustHandles="1" noChangeArrowheads="1" noChangeShapeType="1" noTextEdit="1"/>
              </p:cNvSpPr>
              <p:nvPr>
                <p:ph type="title"/>
              </p:nvPr>
            </p:nvSpPr>
            <p:spPr>
              <a:xfrm>
                <a:off x="838200" y="2766218"/>
                <a:ext cx="10515600" cy="1325563"/>
              </a:xfrm>
              <a:blipFill>
                <a:blip r:embed="rId2"/>
                <a:stretch>
                  <a:fillRect t="-27358" b="-34906"/>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8CFDFD9A-E73C-8EBE-AB3E-5D0A40DA33F1}"/>
              </a:ext>
            </a:extLst>
          </p:cNvPr>
          <p:cNvSpPr txBox="1"/>
          <p:nvPr/>
        </p:nvSpPr>
        <p:spPr>
          <a:xfrm>
            <a:off x="3048000" y="4773769"/>
            <a:ext cx="6096000" cy="646331"/>
          </a:xfrm>
          <a:prstGeom prst="rect">
            <a:avLst/>
          </a:prstGeom>
          <a:noFill/>
        </p:spPr>
        <p:txBody>
          <a:bodyPr wrap="square">
            <a:spAutoFit/>
          </a:bodyPr>
          <a:lstStyle/>
          <a:p>
            <a:r>
              <a:rPr lang="en-US" i="1" dirty="0"/>
              <a:t>If we can’t maximize log p(x), what do we maximize instead?</a:t>
            </a:r>
            <a:r>
              <a:rPr lang="en-US" dirty="0"/>
              <a:t> (ELBO, the bound and its gap, reconstruction + KL, J)</a:t>
            </a:r>
          </a:p>
        </p:txBody>
      </p:sp>
    </p:spTree>
    <p:extLst>
      <p:ext uri="{BB962C8B-B14F-4D97-AF65-F5344CB8AC3E}">
        <p14:creationId xmlns:p14="http://schemas.microsoft.com/office/powerpoint/2010/main" val="41146783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6BF65-1587-6866-7490-175BA29C3343}"/>
              </a:ext>
            </a:extLst>
          </p:cNvPr>
          <p:cNvSpPr>
            <a:spLocks noGrp="1"/>
          </p:cNvSpPr>
          <p:nvPr>
            <p:ph type="title"/>
          </p:nvPr>
        </p:nvSpPr>
        <p:spPr/>
        <p:txBody>
          <a:bodyPr>
            <a:normAutofit/>
          </a:bodyPr>
          <a:lstStyle/>
          <a:p>
            <a:r>
              <a:rPr lang="en-US" sz="2400" dirty="0"/>
              <a:t>The goal and the obstacle</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79CEE4E-68B7-B7A3-ABED-0F7A9F87D2E7}"/>
                  </a:ext>
                </a:extLst>
              </p:cNvPr>
              <p:cNvSpPr txBox="1"/>
              <p:nvPr/>
            </p:nvSpPr>
            <p:spPr>
              <a:xfrm>
                <a:off x="838199" y="1382323"/>
                <a:ext cx="4459563" cy="2895793"/>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Training should maximize </a:t>
                </a:r>
                <a14:m>
                  <m:oMath xmlns:m="http://schemas.openxmlformats.org/officeDocument/2006/math">
                    <m:r>
                      <a:rPr lang="en-US" sz="1400" i="1" dirty="0" smtClean="0">
                        <a:latin typeface="Cambria Math" panose="02040503050406030204" pitchFamily="18" charset="0"/>
                      </a:rPr>
                      <m:t>𝛴</m:t>
                    </m:r>
                    <m:r>
                      <a:rPr lang="en-US" sz="1400" i="1" dirty="0" smtClean="0">
                        <a:latin typeface="Cambria Math" panose="02040503050406030204" pitchFamily="18" charset="0"/>
                      </a:rPr>
                      <m:t>𝑙𝑜𝑔</m:t>
                    </m:r>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𝑝</m:t>
                        </m:r>
                      </m:e>
                      <m:sub>
                        <m:r>
                          <a:rPr lang="en-US" sz="1400" i="1" dirty="0" err="1">
                            <a:latin typeface="Cambria Math" panose="02040503050406030204" pitchFamily="18" charset="0"/>
                          </a:rPr>
                          <m:t>𝜃</m:t>
                        </m:r>
                      </m:sub>
                    </m:sSub>
                    <m:d>
                      <m:dPr>
                        <m:ctrlPr>
                          <a:rPr lang="en-US" sz="1400" i="1" dirty="0" err="1">
                            <a:latin typeface="Cambria Math" panose="02040503050406030204" pitchFamily="18" charset="0"/>
                          </a:rPr>
                        </m:ctrlPr>
                      </m:dPr>
                      <m:e>
                        <m:r>
                          <a:rPr lang="en-US" sz="1400" i="1" dirty="0" err="1">
                            <a:latin typeface="Cambria Math" panose="02040503050406030204" pitchFamily="18" charset="0"/>
                          </a:rPr>
                          <m:t>𝑥</m:t>
                        </m:r>
                        <m:r>
                          <a:rPr lang="en-US" sz="1400" i="0" dirty="0" err="1">
                            <a:latin typeface="Cambria Math" panose="02040503050406030204" pitchFamily="18" charset="0"/>
                          </a:rPr>
                          <m:t>⁽ⁱ⁾</m:t>
                        </m:r>
                      </m:e>
                    </m:d>
                    <m:r>
                      <a:rPr lang="en-US" sz="1400" i="0" dirty="0" err="1">
                        <a:latin typeface="Cambria Math" panose="02040503050406030204" pitchFamily="18" charset="0"/>
                      </a:rPr>
                      <m:t>,</m:t>
                    </m:r>
                  </m:oMath>
                </a14:m>
                <a:r>
                  <a:rPr lang="en-US" sz="1400" dirty="0">
                    <a:latin typeface="Google Sans" pitchFamily="2" charset="0"/>
                    <a:ea typeface="Google Sans" pitchFamily="2" charset="0"/>
                    <a:cs typeface="Google Sans" pitchFamily="2" charset="0"/>
                  </a:rPr>
                  <a:t>the maximum-likelihood</a:t>
                </a:r>
              </a:p>
              <a:p>
                <a:pPr>
                  <a:buNone/>
                </a:pPr>
                <a:endParaRPr lang="en-US" sz="1400" dirty="0">
                  <a:solidFill>
                    <a:srgbClr val="FF0000"/>
                  </a:solidFill>
                  <a:latin typeface="Google Sans" pitchFamily="2" charset="0"/>
                  <a:ea typeface="Google Sans" pitchFamily="2" charset="0"/>
                  <a:cs typeface="Google Sans" pitchFamily="2" charset="0"/>
                </a:endParaRPr>
              </a:p>
              <a:p>
                <a:pPr>
                  <a:buNone/>
                </a:pPr>
                <a:r>
                  <a:rPr lang="en-US" sz="1400" dirty="0">
                    <a:solidFill>
                      <a:srgbClr val="FF0000"/>
                    </a:solidFill>
                    <a:latin typeface="Google Sans" pitchFamily="2" charset="0"/>
                    <a:ea typeface="Google Sans" pitchFamily="2" charset="0"/>
                    <a:cs typeface="Google Sans" pitchFamily="2" charset="0"/>
                  </a:rPr>
                  <a:t>We cannot compute </a:t>
                </a:r>
                <a14:m>
                  <m:oMath xmlns:m="http://schemas.openxmlformats.org/officeDocument/2006/math">
                    <m:r>
                      <a:rPr lang="en-US" sz="1400" i="1" dirty="0" smtClean="0">
                        <a:solidFill>
                          <a:srgbClr val="FF0000"/>
                        </a:solidFill>
                        <a:latin typeface="Cambria Math" panose="02040503050406030204" pitchFamily="18" charset="0"/>
                      </a:rPr>
                      <m:t>𝑙𝑜𝑔𝑝</m:t>
                    </m:r>
                    <m:d>
                      <m:dPr>
                        <m:ctrlPr>
                          <a:rPr lang="en-US" sz="1400" i="1" dirty="0">
                            <a:solidFill>
                              <a:srgbClr val="FF0000"/>
                            </a:solidFill>
                            <a:latin typeface="Cambria Math" panose="02040503050406030204" pitchFamily="18" charset="0"/>
                          </a:rPr>
                        </m:ctrlPr>
                      </m:dPr>
                      <m:e>
                        <m:r>
                          <a:rPr lang="en-US" sz="1400" i="1" dirty="0">
                            <a:solidFill>
                              <a:srgbClr val="FF0000"/>
                            </a:solidFill>
                            <a:latin typeface="Cambria Math" panose="02040503050406030204" pitchFamily="18" charset="0"/>
                          </a:rPr>
                          <m:t>𝑥</m:t>
                        </m:r>
                        <m:r>
                          <a:rPr lang="en-US" sz="1400" i="0" dirty="0">
                            <a:solidFill>
                              <a:srgbClr val="FF0000"/>
                            </a:solidFill>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 </a:t>
                </a:r>
              </a:p>
              <a:p>
                <a:pPr>
                  <a:buNone/>
                </a:pPr>
                <a14:m>
                  <m:oMath xmlns:m="http://schemas.openxmlformats.org/officeDocument/2006/math">
                    <m:r>
                      <a:rPr lang="en-US" sz="1400" i="1" dirty="0" smtClean="0">
                        <a:solidFill>
                          <a:srgbClr val="FF0000"/>
                        </a:solidFill>
                        <a:latin typeface="Cambria Math" panose="02040503050406030204" pitchFamily="18" charset="0"/>
                      </a:rPr>
                      <m:t>𝑝</m:t>
                    </m:r>
                    <m:d>
                      <m:dPr>
                        <m:ctrlPr>
                          <a:rPr lang="en-US" sz="1400" i="1" dirty="0">
                            <a:solidFill>
                              <a:srgbClr val="FF0000"/>
                            </a:solidFill>
                            <a:latin typeface="Cambria Math" panose="02040503050406030204" pitchFamily="18" charset="0"/>
                          </a:rPr>
                        </m:ctrlPr>
                      </m:dPr>
                      <m:e>
                        <m:r>
                          <a:rPr lang="en-US" sz="1400" i="1" dirty="0">
                            <a:solidFill>
                              <a:srgbClr val="FF0000"/>
                            </a:solidFill>
                            <a:latin typeface="Cambria Math" panose="02040503050406030204" pitchFamily="18" charset="0"/>
                          </a:rPr>
                          <m:t>𝑥</m:t>
                        </m:r>
                      </m:e>
                    </m:d>
                  </m:oMath>
                </a14:m>
                <a:r>
                  <a:rPr lang="en-US" sz="1400" dirty="0">
                    <a:solidFill>
                      <a:srgbClr val="FF0000"/>
                    </a:solidFill>
                    <a:latin typeface="Google Sans" pitchFamily="2" charset="0"/>
                    <a:ea typeface="Google Sans" pitchFamily="2" charset="0"/>
                    <a:cs typeface="Google Sans" pitchFamily="2" charset="0"/>
                  </a:rPr>
                  <a:t> is an integral with no closed form, and sampling from the prior is too inefficient</a:t>
                </a:r>
              </a:p>
              <a:p>
                <a:pPr>
                  <a:buNone/>
                </a:pPr>
                <a:endParaRPr lang="en-US" sz="1400" dirty="0">
                  <a:latin typeface="Google Sans" pitchFamily="2" charset="0"/>
                  <a:ea typeface="Google Sans" pitchFamily="2" charset="0"/>
                  <a:cs typeface="Google Sans" pitchFamily="2" charset="0"/>
                </a:endParaRPr>
              </a:p>
              <a:p>
                <a:pPr>
                  <a:buNone/>
                </a:pPr>
                <a:r>
                  <a:rPr lang="en-US" sz="1400" i="1" dirty="0">
                    <a:latin typeface="Google Sans" pitchFamily="2" charset="0"/>
                    <a:ea typeface="Google Sans" pitchFamily="2" charset="0"/>
                    <a:cs typeface="Google Sans" pitchFamily="2" charset="0"/>
                  </a:rPr>
                  <a:t>Can we optimize something we can compute?</a:t>
                </a:r>
                <a:br>
                  <a:rPr lang="en-US" sz="1400" dirty="0">
                    <a:latin typeface="Google Sans" pitchFamily="2" charset="0"/>
                    <a:ea typeface="Google Sans" pitchFamily="2" charset="0"/>
                    <a:cs typeface="Google Sans" pitchFamily="2" charset="0"/>
                  </a:rPr>
                </a:br>
                <a:r>
                  <a:rPr lang="en-US" sz="1400" dirty="0">
                    <a:latin typeface="Google Sans" pitchFamily="2" charset="0"/>
                    <a:ea typeface="Google Sans" pitchFamily="2" charset="0"/>
                    <a:cs typeface="Google Sans" pitchFamily="2" charset="0"/>
                  </a:rPr>
                  <a:t>We can compute a number that is always below it, the </a:t>
                </a:r>
                <a:r>
                  <a:rPr lang="en-US" sz="1400" b="1" dirty="0">
                    <a:solidFill>
                      <a:srgbClr val="00B050"/>
                    </a:solidFill>
                    <a:latin typeface="Google Sans" pitchFamily="2" charset="0"/>
                    <a:ea typeface="Google Sans" pitchFamily="2" charset="0"/>
                    <a:cs typeface="Google Sans" pitchFamily="2" charset="0"/>
                  </a:rPr>
                  <a:t>evidence lower bound (ELBO)</a:t>
                </a:r>
                <a:r>
                  <a:rPr lang="en-US" sz="1400" dirty="0">
                    <a:solidFill>
                      <a:srgbClr val="00B050"/>
                    </a:solidFill>
                    <a:latin typeface="Google Sans" pitchFamily="2" charset="0"/>
                    <a:ea typeface="Google Sans" pitchFamily="2" charset="0"/>
                    <a:cs typeface="Google Sans" pitchFamily="2" charset="0"/>
                  </a:rPr>
                  <a:t>. </a:t>
                </a:r>
                <a:r>
                  <a:rPr lang="en-US" sz="1400" dirty="0">
                    <a:latin typeface="Google Sans" pitchFamily="2" charset="0"/>
                    <a:ea typeface="Google Sans" pitchFamily="2" charset="0"/>
                    <a:cs typeface="Google Sans" pitchFamily="2" charset="0"/>
                  </a:rPr>
                  <a:t>The gap is exactly how far the encoder is from the true posterior. </a:t>
                </a:r>
              </a:p>
              <a:p>
                <a:pPr>
                  <a:buNone/>
                </a:pPr>
                <a:endParaRPr lang="en-US" sz="1400" dirty="0">
                  <a:latin typeface="Google Sans" pitchFamily="2" charset="0"/>
                  <a:ea typeface="Google Sans" pitchFamily="2" charset="0"/>
                  <a:cs typeface="Google Sans" pitchFamily="2" charset="0"/>
                </a:endParaRPr>
              </a:p>
            </p:txBody>
          </p:sp>
        </mc:Choice>
        <mc:Fallback xmlns="">
          <p:sp>
            <p:nvSpPr>
              <p:cNvPr id="5" name="TextBox 4">
                <a:extLst>
                  <a:ext uri="{FF2B5EF4-FFF2-40B4-BE49-F238E27FC236}">
                    <a16:creationId xmlns:a16="http://schemas.microsoft.com/office/drawing/2014/main" id="{B79CEE4E-68B7-B7A3-ABED-0F7A9F87D2E7}"/>
                  </a:ext>
                </a:extLst>
              </p:cNvPr>
              <p:cNvSpPr txBox="1">
                <a:spLocks noRot="1" noChangeAspect="1" noMove="1" noResize="1" noEditPoints="1" noAdjustHandles="1" noChangeArrowheads="1" noChangeShapeType="1" noTextEdit="1"/>
              </p:cNvSpPr>
              <p:nvPr/>
            </p:nvSpPr>
            <p:spPr>
              <a:xfrm>
                <a:off x="838199" y="1382323"/>
                <a:ext cx="4459563" cy="2895793"/>
              </a:xfrm>
              <a:prstGeom prst="rect">
                <a:avLst/>
              </a:prstGeom>
              <a:blipFill>
                <a:blip r:embed="rId3"/>
                <a:stretch>
                  <a:fillRect l="-283" b="-1747"/>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A8475FC3-2E41-44C8-855F-B9A32F7B962D}"/>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065107" y="4920367"/>
            <a:ext cx="7957312" cy="310896"/>
          </a:xfrm>
          <a:prstGeom prst="rect">
            <a:avLst/>
          </a:prstGeom>
        </p:spPr>
      </p:pic>
      <p:pic>
        <p:nvPicPr>
          <p:cNvPr id="13" name="Picture 12" descr="Figure 27b. The three equations of Part 4 in one picture, for one image, on a log-probability scale (bars hang down from 0)">
            <a:extLst>
              <a:ext uri="{FF2B5EF4-FFF2-40B4-BE49-F238E27FC236}">
                <a16:creationId xmlns:a16="http://schemas.microsoft.com/office/drawing/2014/main" id="{F959AB0B-C1E3-4A69-EF58-C5ACDE3A6AB9}"/>
              </a:ext>
            </a:extLst>
          </p:cNvPr>
          <p:cNvPicPr>
            <a:picLocks noChangeAspect="1"/>
          </p:cNvPicPr>
          <p:nvPr/>
        </p:nvPicPr>
        <p:blipFill>
          <a:blip r:embed="rId5"/>
          <a:stretch>
            <a:fillRect/>
          </a:stretch>
        </p:blipFill>
        <p:spPr>
          <a:xfrm>
            <a:off x="5297762" y="469599"/>
            <a:ext cx="6894238" cy="3500151"/>
          </a:xfrm>
          <a:prstGeom prst="rect">
            <a:avLst/>
          </a:prstGeom>
        </p:spPr>
      </p:pic>
      <p:sp>
        <p:nvSpPr>
          <p:cNvPr id="15" name="TextBox 14">
            <a:extLst>
              <a:ext uri="{FF2B5EF4-FFF2-40B4-BE49-F238E27FC236}">
                <a16:creationId xmlns:a16="http://schemas.microsoft.com/office/drawing/2014/main" id="{38A0B718-55BC-6BD5-6F4F-B67DEBB9A46B}"/>
              </a:ext>
            </a:extLst>
          </p:cNvPr>
          <p:cNvSpPr txBox="1"/>
          <p:nvPr/>
        </p:nvSpPr>
        <p:spPr>
          <a:xfrm>
            <a:off x="838199" y="4230395"/>
            <a:ext cx="8754533" cy="584775"/>
          </a:xfrm>
          <a:prstGeom prst="rect">
            <a:avLst/>
          </a:prstGeom>
          <a:noFill/>
        </p:spPr>
        <p:txBody>
          <a:bodyPr wrap="square">
            <a:spAutoFit/>
          </a:bodyPr>
          <a:lstStyle/>
          <a:p>
            <a:pPr>
              <a:buNone/>
            </a:pPr>
            <a:r>
              <a:rPr lang="en-US" sz="1600" b="1" dirty="0">
                <a:latin typeface="Google Sans" pitchFamily="2" charset="0"/>
                <a:ea typeface="Google Sans" pitchFamily="2" charset="0"/>
                <a:cs typeface="Google Sans" pitchFamily="2" charset="0"/>
              </a:rPr>
              <a:t>Equation 1, the bound </a:t>
            </a:r>
            <a:r>
              <a:rPr lang="en-US" sz="1600" dirty="0">
                <a:latin typeface="Google Sans" pitchFamily="2" charset="0"/>
                <a:ea typeface="Google Sans" pitchFamily="2" charset="0"/>
                <a:cs typeface="Google Sans" pitchFamily="2" charset="0"/>
              </a:rPr>
              <a:t>The ELBO falls short of the log-likelihood by exactly the KL from the encoder to the true posterior. A KL is never negative, so the ELBO is a lower bound:</a:t>
            </a:r>
          </a:p>
        </p:txBody>
      </p:sp>
    </p:spTree>
    <p:extLst>
      <p:ext uri="{BB962C8B-B14F-4D97-AF65-F5344CB8AC3E}">
        <p14:creationId xmlns:p14="http://schemas.microsoft.com/office/powerpoint/2010/main" val="40294370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696AC-16A9-82A7-94B8-249C75CB14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E15BBA-771B-6C77-4FFB-DD699DC72BEA}"/>
              </a:ext>
            </a:extLst>
          </p:cNvPr>
          <p:cNvSpPr>
            <a:spLocks noGrp="1"/>
          </p:cNvSpPr>
          <p:nvPr>
            <p:ph type="title"/>
          </p:nvPr>
        </p:nvSpPr>
        <p:spPr/>
        <p:txBody>
          <a:bodyPr>
            <a:normAutofit/>
          </a:bodyPr>
          <a:lstStyle/>
          <a:p>
            <a:r>
              <a:rPr lang="en-US" sz="2400" dirty="0"/>
              <a:t>The goal and the obstacle</a:t>
            </a:r>
          </a:p>
        </p:txBody>
      </p:sp>
      <p:pic>
        <p:nvPicPr>
          <p:cNvPr id="13" name="Picture 12" descr="Figure 27b. The three equations of Part 4 in one picture, for one image, on a log-probability scale (bars hang down from 0)">
            <a:extLst>
              <a:ext uri="{FF2B5EF4-FFF2-40B4-BE49-F238E27FC236}">
                <a16:creationId xmlns:a16="http://schemas.microsoft.com/office/drawing/2014/main" id="{C3350025-3BA0-8FAB-FC05-BCBCF2C5BC5E}"/>
              </a:ext>
            </a:extLst>
          </p:cNvPr>
          <p:cNvPicPr>
            <a:picLocks noChangeAspect="1"/>
          </p:cNvPicPr>
          <p:nvPr/>
        </p:nvPicPr>
        <p:blipFill>
          <a:blip r:embed="rId3"/>
          <a:stretch>
            <a:fillRect/>
          </a:stretch>
        </p:blipFill>
        <p:spPr>
          <a:xfrm>
            <a:off x="5297762" y="469599"/>
            <a:ext cx="6894238" cy="3500151"/>
          </a:xfrm>
          <a:prstGeom prst="rect">
            <a:avLst/>
          </a:prstGeom>
        </p:spPr>
      </p:pic>
      <p:sp>
        <p:nvSpPr>
          <p:cNvPr id="15" name="TextBox 14">
            <a:extLst>
              <a:ext uri="{FF2B5EF4-FFF2-40B4-BE49-F238E27FC236}">
                <a16:creationId xmlns:a16="http://schemas.microsoft.com/office/drawing/2014/main" id="{5E27EE1A-F762-A7BF-7EBB-334F1B6C78AE}"/>
              </a:ext>
            </a:extLst>
          </p:cNvPr>
          <p:cNvSpPr txBox="1"/>
          <p:nvPr/>
        </p:nvSpPr>
        <p:spPr>
          <a:xfrm>
            <a:off x="838199" y="4230395"/>
            <a:ext cx="9465734" cy="584775"/>
          </a:xfrm>
          <a:prstGeom prst="rect">
            <a:avLst/>
          </a:prstGeom>
          <a:noFill/>
        </p:spPr>
        <p:txBody>
          <a:bodyPr wrap="square">
            <a:spAutoFit/>
          </a:bodyPr>
          <a:lstStyle/>
          <a:p>
            <a:r>
              <a:rPr lang="en-US" sz="1600" b="1" dirty="0">
                <a:latin typeface="Google Sans" pitchFamily="2" charset="0"/>
                <a:ea typeface="Google Sans" pitchFamily="2" charset="0"/>
                <a:cs typeface="Google Sans" pitchFamily="2" charset="0"/>
              </a:rPr>
              <a:t>Equation 2, the ELBO term by term:</a:t>
            </a:r>
            <a:r>
              <a:rPr lang="en-US" sz="1600" dirty="0">
                <a:latin typeface="Google Sans" pitchFamily="2" charset="0"/>
                <a:ea typeface="Google Sans" pitchFamily="2" charset="0"/>
                <a:cs typeface="Google Sans" pitchFamily="2" charset="0"/>
              </a:rPr>
              <a:t> With Gaussian pixels and τ² = 0.5, the ELBO is minus a squared reconstruction error, minus a KL to the prior, plus a constant that depends on neither network:</a:t>
            </a:r>
          </a:p>
        </p:txBody>
      </p:sp>
      <p:pic>
        <p:nvPicPr>
          <p:cNvPr id="7" name="Picture 6">
            <a:extLst>
              <a:ext uri="{FF2B5EF4-FFF2-40B4-BE49-F238E27FC236}">
                <a16:creationId xmlns:a16="http://schemas.microsoft.com/office/drawing/2014/main" id="{8D818882-E231-33FC-019C-ADA0D83AD6E7}"/>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979424" y="4994788"/>
            <a:ext cx="9826752" cy="379984"/>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6D212D4-50C5-12C2-FCB4-F1FB906FCDAD}"/>
                  </a:ext>
                </a:extLst>
              </p:cNvPr>
              <p:cNvSpPr txBox="1"/>
              <p:nvPr/>
            </p:nvSpPr>
            <p:spPr>
              <a:xfrm>
                <a:off x="838199" y="1382323"/>
                <a:ext cx="4459563" cy="2895793"/>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Training should maximize </a:t>
                </a:r>
                <a14:m>
                  <m:oMath xmlns:m="http://schemas.openxmlformats.org/officeDocument/2006/math">
                    <m:r>
                      <a:rPr lang="en-US" sz="1400" i="1" dirty="0" smtClean="0">
                        <a:latin typeface="Cambria Math" panose="02040503050406030204" pitchFamily="18" charset="0"/>
                      </a:rPr>
                      <m:t>𝛴</m:t>
                    </m:r>
                    <m:r>
                      <a:rPr lang="en-US" sz="1400" i="1" dirty="0" smtClean="0">
                        <a:latin typeface="Cambria Math" panose="02040503050406030204" pitchFamily="18" charset="0"/>
                      </a:rPr>
                      <m:t>𝑙𝑜𝑔</m:t>
                    </m:r>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𝑝</m:t>
                        </m:r>
                      </m:e>
                      <m:sub>
                        <m:r>
                          <a:rPr lang="en-US" sz="1400" i="1" dirty="0" err="1">
                            <a:latin typeface="Cambria Math" panose="02040503050406030204" pitchFamily="18" charset="0"/>
                          </a:rPr>
                          <m:t>𝜃</m:t>
                        </m:r>
                      </m:sub>
                    </m:sSub>
                    <m:d>
                      <m:dPr>
                        <m:ctrlPr>
                          <a:rPr lang="en-US" sz="1400" i="1" dirty="0" err="1">
                            <a:latin typeface="Cambria Math" panose="02040503050406030204" pitchFamily="18" charset="0"/>
                          </a:rPr>
                        </m:ctrlPr>
                      </m:dPr>
                      <m:e>
                        <m:r>
                          <a:rPr lang="en-US" sz="1400" i="1" dirty="0" err="1">
                            <a:latin typeface="Cambria Math" panose="02040503050406030204" pitchFamily="18" charset="0"/>
                          </a:rPr>
                          <m:t>𝑥</m:t>
                        </m:r>
                        <m:r>
                          <a:rPr lang="en-US" sz="1400" i="0" dirty="0" err="1">
                            <a:latin typeface="Cambria Math" panose="02040503050406030204" pitchFamily="18" charset="0"/>
                          </a:rPr>
                          <m:t>⁽ⁱ⁾</m:t>
                        </m:r>
                      </m:e>
                    </m:d>
                    <m:r>
                      <a:rPr lang="en-US" sz="1400" i="0" dirty="0" err="1">
                        <a:latin typeface="Cambria Math" panose="02040503050406030204" pitchFamily="18" charset="0"/>
                      </a:rPr>
                      <m:t>,</m:t>
                    </m:r>
                  </m:oMath>
                </a14:m>
                <a:r>
                  <a:rPr lang="en-US" sz="1400" dirty="0">
                    <a:latin typeface="Google Sans" pitchFamily="2" charset="0"/>
                    <a:ea typeface="Google Sans" pitchFamily="2" charset="0"/>
                    <a:cs typeface="Google Sans" pitchFamily="2" charset="0"/>
                  </a:rPr>
                  <a:t>the maximum-likelihood</a:t>
                </a:r>
              </a:p>
              <a:p>
                <a:pPr>
                  <a:buNone/>
                </a:pPr>
                <a:endParaRPr lang="en-US" sz="1400" dirty="0">
                  <a:solidFill>
                    <a:srgbClr val="FF0000"/>
                  </a:solidFill>
                  <a:latin typeface="Google Sans" pitchFamily="2" charset="0"/>
                  <a:ea typeface="Google Sans" pitchFamily="2" charset="0"/>
                  <a:cs typeface="Google Sans" pitchFamily="2" charset="0"/>
                </a:endParaRPr>
              </a:p>
              <a:p>
                <a:pPr>
                  <a:buNone/>
                </a:pPr>
                <a:r>
                  <a:rPr lang="en-US" sz="1400" dirty="0">
                    <a:solidFill>
                      <a:srgbClr val="FF0000"/>
                    </a:solidFill>
                    <a:latin typeface="Google Sans" pitchFamily="2" charset="0"/>
                    <a:ea typeface="Google Sans" pitchFamily="2" charset="0"/>
                    <a:cs typeface="Google Sans" pitchFamily="2" charset="0"/>
                  </a:rPr>
                  <a:t>We cannot compute </a:t>
                </a:r>
                <a14:m>
                  <m:oMath xmlns:m="http://schemas.openxmlformats.org/officeDocument/2006/math">
                    <m:r>
                      <a:rPr lang="en-US" sz="1400" i="1" dirty="0" smtClean="0">
                        <a:solidFill>
                          <a:srgbClr val="FF0000"/>
                        </a:solidFill>
                        <a:latin typeface="Cambria Math" panose="02040503050406030204" pitchFamily="18" charset="0"/>
                      </a:rPr>
                      <m:t>𝑙𝑜𝑔𝑝</m:t>
                    </m:r>
                    <m:d>
                      <m:dPr>
                        <m:ctrlPr>
                          <a:rPr lang="en-US" sz="1400" i="1" dirty="0">
                            <a:solidFill>
                              <a:srgbClr val="FF0000"/>
                            </a:solidFill>
                            <a:latin typeface="Cambria Math" panose="02040503050406030204" pitchFamily="18" charset="0"/>
                          </a:rPr>
                        </m:ctrlPr>
                      </m:dPr>
                      <m:e>
                        <m:r>
                          <a:rPr lang="en-US" sz="1400" i="1" dirty="0">
                            <a:solidFill>
                              <a:srgbClr val="FF0000"/>
                            </a:solidFill>
                            <a:latin typeface="Cambria Math" panose="02040503050406030204" pitchFamily="18" charset="0"/>
                          </a:rPr>
                          <m:t>𝑥</m:t>
                        </m:r>
                        <m:r>
                          <a:rPr lang="en-US" sz="1400" i="0" dirty="0">
                            <a:solidFill>
                              <a:srgbClr val="FF0000"/>
                            </a:solidFill>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 </a:t>
                </a:r>
              </a:p>
              <a:p>
                <a:pPr>
                  <a:buNone/>
                </a:pPr>
                <a14:m>
                  <m:oMath xmlns:m="http://schemas.openxmlformats.org/officeDocument/2006/math">
                    <m:r>
                      <a:rPr lang="en-US" sz="1400" i="1" dirty="0" smtClean="0">
                        <a:solidFill>
                          <a:srgbClr val="FF0000"/>
                        </a:solidFill>
                        <a:latin typeface="Cambria Math" panose="02040503050406030204" pitchFamily="18" charset="0"/>
                      </a:rPr>
                      <m:t>𝑝</m:t>
                    </m:r>
                    <m:d>
                      <m:dPr>
                        <m:ctrlPr>
                          <a:rPr lang="en-US" sz="1400" i="1" dirty="0">
                            <a:solidFill>
                              <a:srgbClr val="FF0000"/>
                            </a:solidFill>
                            <a:latin typeface="Cambria Math" panose="02040503050406030204" pitchFamily="18" charset="0"/>
                          </a:rPr>
                        </m:ctrlPr>
                      </m:dPr>
                      <m:e>
                        <m:r>
                          <a:rPr lang="en-US" sz="1400" i="1" dirty="0">
                            <a:solidFill>
                              <a:srgbClr val="FF0000"/>
                            </a:solidFill>
                            <a:latin typeface="Cambria Math" panose="02040503050406030204" pitchFamily="18" charset="0"/>
                          </a:rPr>
                          <m:t>𝑥</m:t>
                        </m:r>
                      </m:e>
                    </m:d>
                  </m:oMath>
                </a14:m>
                <a:r>
                  <a:rPr lang="en-US" sz="1400" dirty="0">
                    <a:solidFill>
                      <a:srgbClr val="FF0000"/>
                    </a:solidFill>
                    <a:latin typeface="Google Sans" pitchFamily="2" charset="0"/>
                    <a:ea typeface="Google Sans" pitchFamily="2" charset="0"/>
                    <a:cs typeface="Google Sans" pitchFamily="2" charset="0"/>
                  </a:rPr>
                  <a:t> is an integral with no closed form, and sampling from the prior is too inefficient</a:t>
                </a:r>
              </a:p>
              <a:p>
                <a:pPr>
                  <a:buNone/>
                </a:pPr>
                <a:endParaRPr lang="en-US" sz="1400" dirty="0">
                  <a:latin typeface="Google Sans" pitchFamily="2" charset="0"/>
                  <a:ea typeface="Google Sans" pitchFamily="2" charset="0"/>
                  <a:cs typeface="Google Sans" pitchFamily="2" charset="0"/>
                </a:endParaRPr>
              </a:p>
              <a:p>
                <a:pPr>
                  <a:buNone/>
                </a:pPr>
                <a:r>
                  <a:rPr lang="en-US" sz="1400" i="1" dirty="0">
                    <a:latin typeface="Google Sans" pitchFamily="2" charset="0"/>
                    <a:ea typeface="Google Sans" pitchFamily="2" charset="0"/>
                    <a:cs typeface="Google Sans" pitchFamily="2" charset="0"/>
                  </a:rPr>
                  <a:t>Can we optimize something we can compute?</a:t>
                </a:r>
                <a:br>
                  <a:rPr lang="en-US" sz="1400" dirty="0">
                    <a:latin typeface="Google Sans" pitchFamily="2" charset="0"/>
                    <a:ea typeface="Google Sans" pitchFamily="2" charset="0"/>
                    <a:cs typeface="Google Sans" pitchFamily="2" charset="0"/>
                  </a:rPr>
                </a:br>
                <a:r>
                  <a:rPr lang="en-US" sz="1400" dirty="0">
                    <a:latin typeface="Google Sans" pitchFamily="2" charset="0"/>
                    <a:ea typeface="Google Sans" pitchFamily="2" charset="0"/>
                    <a:cs typeface="Google Sans" pitchFamily="2" charset="0"/>
                  </a:rPr>
                  <a:t>We can compute a number that is always below it, the </a:t>
                </a:r>
                <a:r>
                  <a:rPr lang="en-US" sz="1400" b="1" dirty="0">
                    <a:solidFill>
                      <a:srgbClr val="00B050"/>
                    </a:solidFill>
                    <a:latin typeface="Google Sans" pitchFamily="2" charset="0"/>
                    <a:ea typeface="Google Sans" pitchFamily="2" charset="0"/>
                    <a:cs typeface="Google Sans" pitchFamily="2" charset="0"/>
                  </a:rPr>
                  <a:t>evidence lower bound (ELBO)</a:t>
                </a:r>
                <a:r>
                  <a:rPr lang="en-US" sz="1400" dirty="0">
                    <a:solidFill>
                      <a:srgbClr val="00B050"/>
                    </a:solidFill>
                    <a:latin typeface="Google Sans" pitchFamily="2" charset="0"/>
                    <a:ea typeface="Google Sans" pitchFamily="2" charset="0"/>
                    <a:cs typeface="Google Sans" pitchFamily="2" charset="0"/>
                  </a:rPr>
                  <a:t>. </a:t>
                </a:r>
                <a:r>
                  <a:rPr lang="en-US" sz="1400" dirty="0">
                    <a:latin typeface="Google Sans" pitchFamily="2" charset="0"/>
                    <a:ea typeface="Google Sans" pitchFamily="2" charset="0"/>
                    <a:cs typeface="Google Sans" pitchFamily="2" charset="0"/>
                  </a:rPr>
                  <a:t>The gap is exactly how far the encoder is from the true posterior. </a:t>
                </a:r>
              </a:p>
              <a:p>
                <a:pPr>
                  <a:buNone/>
                </a:pPr>
                <a:endParaRPr lang="en-US" sz="1400" dirty="0">
                  <a:latin typeface="Google Sans" pitchFamily="2" charset="0"/>
                  <a:ea typeface="Google Sans" pitchFamily="2" charset="0"/>
                  <a:cs typeface="Google Sans" pitchFamily="2" charset="0"/>
                </a:endParaRPr>
              </a:p>
            </p:txBody>
          </p:sp>
        </mc:Choice>
        <mc:Fallback xmlns="">
          <p:sp>
            <p:nvSpPr>
              <p:cNvPr id="8" name="TextBox 7">
                <a:extLst>
                  <a:ext uri="{FF2B5EF4-FFF2-40B4-BE49-F238E27FC236}">
                    <a16:creationId xmlns:a16="http://schemas.microsoft.com/office/drawing/2014/main" id="{26D212D4-50C5-12C2-FCB4-F1FB906FCDAD}"/>
                  </a:ext>
                </a:extLst>
              </p:cNvPr>
              <p:cNvSpPr txBox="1">
                <a:spLocks noRot="1" noChangeAspect="1" noMove="1" noResize="1" noEditPoints="1" noAdjustHandles="1" noChangeArrowheads="1" noChangeShapeType="1" noTextEdit="1"/>
              </p:cNvSpPr>
              <p:nvPr/>
            </p:nvSpPr>
            <p:spPr>
              <a:xfrm>
                <a:off x="838199" y="1382323"/>
                <a:ext cx="4459563" cy="2895793"/>
              </a:xfrm>
              <a:prstGeom prst="rect">
                <a:avLst/>
              </a:prstGeom>
              <a:blipFill>
                <a:blip r:embed="rId5"/>
                <a:stretch>
                  <a:fillRect l="-283" b="-1747"/>
                </a:stretch>
              </a:blipFill>
            </p:spPr>
            <p:txBody>
              <a:bodyPr/>
              <a:lstStyle/>
              <a:p>
                <a:r>
                  <a:rPr lang="en-US">
                    <a:noFill/>
                  </a:rPr>
                  <a:t> </a:t>
                </a:r>
              </a:p>
            </p:txBody>
          </p:sp>
        </mc:Fallback>
      </mc:AlternateContent>
    </p:spTree>
    <p:extLst>
      <p:ext uri="{BB962C8B-B14F-4D97-AF65-F5344CB8AC3E}">
        <p14:creationId xmlns:p14="http://schemas.microsoft.com/office/powerpoint/2010/main" val="2313861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FE2B9-A8B8-DCC8-5AC3-562F05493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FE73E6-976D-0496-D272-2E73955E5280}"/>
              </a:ext>
            </a:extLst>
          </p:cNvPr>
          <p:cNvSpPr>
            <a:spLocks noGrp="1"/>
          </p:cNvSpPr>
          <p:nvPr>
            <p:ph type="title"/>
          </p:nvPr>
        </p:nvSpPr>
        <p:spPr/>
        <p:txBody>
          <a:bodyPr>
            <a:normAutofit/>
          </a:bodyPr>
          <a:lstStyle/>
          <a:p>
            <a:r>
              <a:rPr lang="en-US" sz="2400" dirty="0"/>
              <a:t>The goal and the obstacle</a:t>
            </a:r>
          </a:p>
        </p:txBody>
      </p:sp>
      <p:pic>
        <p:nvPicPr>
          <p:cNvPr id="13" name="Picture 12" descr="Figure 27b. The three equations of Part 4 in one picture, for one image, on a log-probability scale (bars hang down from 0)">
            <a:extLst>
              <a:ext uri="{FF2B5EF4-FFF2-40B4-BE49-F238E27FC236}">
                <a16:creationId xmlns:a16="http://schemas.microsoft.com/office/drawing/2014/main" id="{22221579-69F8-FBB3-E017-0A77186022BF}"/>
              </a:ext>
            </a:extLst>
          </p:cNvPr>
          <p:cNvPicPr>
            <a:picLocks noChangeAspect="1"/>
          </p:cNvPicPr>
          <p:nvPr/>
        </p:nvPicPr>
        <p:blipFill>
          <a:blip r:embed="rId3"/>
          <a:stretch>
            <a:fillRect/>
          </a:stretch>
        </p:blipFill>
        <p:spPr>
          <a:xfrm>
            <a:off x="5297762" y="469599"/>
            <a:ext cx="6894238" cy="3500151"/>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E82C9C41-D970-5299-92B1-D39F33E262A5}"/>
                  </a:ext>
                </a:extLst>
              </p:cNvPr>
              <p:cNvSpPr txBox="1"/>
              <p:nvPr/>
            </p:nvSpPr>
            <p:spPr>
              <a:xfrm>
                <a:off x="838199" y="4230395"/>
                <a:ext cx="9541934" cy="584775"/>
              </a:xfrm>
              <a:prstGeom prst="rect">
                <a:avLst/>
              </a:prstGeom>
              <a:noFill/>
            </p:spPr>
            <p:txBody>
              <a:bodyPr wrap="square">
                <a:spAutoFit/>
              </a:bodyPr>
              <a:lstStyle/>
              <a:p>
                <a:r>
                  <a:rPr lang="en-US" sz="1600" b="1" dirty="0">
                    <a:latin typeface="Google Sans" pitchFamily="2" charset="0"/>
                    <a:ea typeface="Google Sans" pitchFamily="2" charset="0"/>
                    <a:cs typeface="Google Sans" pitchFamily="2" charset="0"/>
                  </a:rPr>
                  <a:t>Equation 3, what we minimize: </a:t>
                </a:r>
                <a:r>
                  <a:rPr lang="en-US" sz="1600" dirty="0">
                    <a:latin typeface="Google Sans" pitchFamily="2" charset="0"/>
                    <a:ea typeface="Google Sans" pitchFamily="2" charset="0"/>
                    <a:cs typeface="Google Sans" pitchFamily="2" charset="0"/>
                  </a:rPr>
                  <a:t>Keep the two terms that depend on </a:t>
                </a:r>
                <a14:m>
                  <m:oMath xmlns:m="http://schemas.openxmlformats.org/officeDocument/2006/math">
                    <m:r>
                      <a:rPr lang="en-US" sz="1600" i="1" dirty="0" smtClean="0">
                        <a:latin typeface="Cambria Math" panose="02040503050406030204" pitchFamily="18" charset="0"/>
                      </a:rPr>
                      <m:t>𝜃</m:t>
                    </m:r>
                  </m:oMath>
                </a14:m>
                <a:r>
                  <a:rPr lang="en-US" sz="1600" dirty="0">
                    <a:latin typeface="Google Sans" pitchFamily="2" charset="0"/>
                    <a:ea typeface="Google Sans" pitchFamily="2" charset="0"/>
                    <a:cs typeface="Google Sans" pitchFamily="2" charset="0"/>
                  </a:rPr>
                  <a:t> and </a:t>
                </a:r>
                <a14:m>
                  <m:oMath xmlns:m="http://schemas.openxmlformats.org/officeDocument/2006/math">
                    <m:r>
                      <a:rPr lang="en-US" sz="1600" i="1" dirty="0" smtClean="0">
                        <a:latin typeface="Cambria Math" panose="02040503050406030204" pitchFamily="18" charset="0"/>
                      </a:rPr>
                      <m:t>𝜑</m:t>
                    </m:r>
                  </m:oMath>
                </a14:m>
                <a:r>
                  <a:rPr lang="en-US" sz="1600" dirty="0">
                    <a:latin typeface="Google Sans" pitchFamily="2" charset="0"/>
                    <a:ea typeface="Google Sans" pitchFamily="2" charset="0"/>
                    <a:cs typeface="Google Sans" pitchFamily="2" charset="0"/>
                  </a:rPr>
                  <a:t>, flip the sign and sum over the training set. </a:t>
                </a:r>
                <a:r>
                  <a:rPr lang="en-US" sz="1600" b="1" dirty="0">
                    <a:solidFill>
                      <a:schemeClr val="accent6"/>
                    </a:solidFill>
                    <a:latin typeface="Google Sans" pitchFamily="2" charset="0"/>
                    <a:ea typeface="Google Sans" pitchFamily="2" charset="0"/>
                    <a:cs typeface="Google Sans" pitchFamily="2" charset="0"/>
                  </a:rPr>
                  <a:t>So minimizing </a:t>
                </a:r>
                <a14:m>
                  <m:oMath xmlns:m="http://schemas.openxmlformats.org/officeDocument/2006/math">
                    <m:r>
                      <a:rPr lang="en-US" sz="1600" b="1" i="1" dirty="0" smtClean="0">
                        <a:solidFill>
                          <a:schemeClr val="accent6"/>
                        </a:solidFill>
                        <a:latin typeface="Cambria Math" panose="02040503050406030204" pitchFamily="18" charset="0"/>
                      </a:rPr>
                      <m:t>𝑱</m:t>
                    </m:r>
                  </m:oMath>
                </a14:m>
                <a:r>
                  <a:rPr lang="en-US" sz="1600" b="1" dirty="0">
                    <a:solidFill>
                      <a:schemeClr val="accent6"/>
                    </a:solidFill>
                    <a:latin typeface="Google Sans" pitchFamily="2" charset="0"/>
                    <a:ea typeface="Google Sans" pitchFamily="2" charset="0"/>
                    <a:cs typeface="Google Sans" pitchFamily="2" charset="0"/>
                  </a:rPr>
                  <a:t> means maximizing the total ELBO</a:t>
                </a:r>
                <a:r>
                  <a:rPr lang="en-US" sz="1600" dirty="0">
                    <a:latin typeface="Google Sans" pitchFamily="2" charset="0"/>
                    <a:ea typeface="Google Sans" pitchFamily="2" charset="0"/>
                    <a:cs typeface="Google Sans" pitchFamily="2" charset="0"/>
                  </a:rPr>
                  <a:t>:</a:t>
                </a:r>
                <a:endParaRPr lang="en-US" dirty="0">
                  <a:latin typeface="Google Sans" pitchFamily="2" charset="0"/>
                  <a:ea typeface="Google Sans" pitchFamily="2" charset="0"/>
                  <a:cs typeface="Google Sans" pitchFamily="2" charset="0"/>
                </a:endParaRPr>
              </a:p>
            </p:txBody>
          </p:sp>
        </mc:Choice>
        <mc:Fallback xmlns="">
          <p:sp>
            <p:nvSpPr>
              <p:cNvPr id="15" name="TextBox 14">
                <a:extLst>
                  <a:ext uri="{FF2B5EF4-FFF2-40B4-BE49-F238E27FC236}">
                    <a16:creationId xmlns:a16="http://schemas.microsoft.com/office/drawing/2014/main" id="{E82C9C41-D970-5299-92B1-D39F33E262A5}"/>
                  </a:ext>
                </a:extLst>
              </p:cNvPr>
              <p:cNvSpPr txBox="1">
                <a:spLocks noRot="1" noChangeAspect="1" noMove="1" noResize="1" noEditPoints="1" noAdjustHandles="1" noChangeArrowheads="1" noChangeShapeType="1" noTextEdit="1"/>
              </p:cNvSpPr>
              <p:nvPr/>
            </p:nvSpPr>
            <p:spPr>
              <a:xfrm>
                <a:off x="838199" y="4230395"/>
                <a:ext cx="9541934" cy="584775"/>
              </a:xfrm>
              <a:prstGeom prst="rect">
                <a:avLst/>
              </a:prstGeom>
              <a:blipFill>
                <a:blip r:embed="rId4"/>
                <a:stretch>
                  <a:fillRect l="-266" t="-4255" b="-10638"/>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CFAF4330-0470-B806-F423-643BDA3BAE6F}"/>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956735" y="4885889"/>
            <a:ext cx="7225792" cy="1623568"/>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A73DF1F-D185-9923-6781-6370BA531621}"/>
                  </a:ext>
                </a:extLst>
              </p:cNvPr>
              <p:cNvSpPr txBox="1"/>
              <p:nvPr/>
            </p:nvSpPr>
            <p:spPr>
              <a:xfrm>
                <a:off x="838199" y="1382323"/>
                <a:ext cx="4459563" cy="2895793"/>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Training should maximize </a:t>
                </a:r>
                <a14:m>
                  <m:oMath xmlns:m="http://schemas.openxmlformats.org/officeDocument/2006/math">
                    <m:r>
                      <a:rPr lang="en-US" sz="1400" i="1" dirty="0" smtClean="0">
                        <a:latin typeface="Cambria Math" panose="02040503050406030204" pitchFamily="18" charset="0"/>
                      </a:rPr>
                      <m:t>𝛴</m:t>
                    </m:r>
                    <m:r>
                      <a:rPr lang="en-US" sz="1400" i="1" dirty="0" smtClean="0">
                        <a:latin typeface="Cambria Math" panose="02040503050406030204" pitchFamily="18" charset="0"/>
                      </a:rPr>
                      <m:t>𝑙𝑜𝑔</m:t>
                    </m:r>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𝑝</m:t>
                        </m:r>
                      </m:e>
                      <m:sub>
                        <m:r>
                          <a:rPr lang="en-US" sz="1400" i="1" dirty="0" err="1">
                            <a:latin typeface="Cambria Math" panose="02040503050406030204" pitchFamily="18" charset="0"/>
                          </a:rPr>
                          <m:t>𝜃</m:t>
                        </m:r>
                      </m:sub>
                    </m:sSub>
                    <m:d>
                      <m:dPr>
                        <m:ctrlPr>
                          <a:rPr lang="en-US" sz="1400" i="1" dirty="0" err="1">
                            <a:latin typeface="Cambria Math" panose="02040503050406030204" pitchFamily="18" charset="0"/>
                          </a:rPr>
                        </m:ctrlPr>
                      </m:dPr>
                      <m:e>
                        <m:r>
                          <a:rPr lang="en-US" sz="1400" i="1" dirty="0" err="1">
                            <a:latin typeface="Cambria Math" panose="02040503050406030204" pitchFamily="18" charset="0"/>
                          </a:rPr>
                          <m:t>𝑥</m:t>
                        </m:r>
                        <m:r>
                          <a:rPr lang="en-US" sz="1400" i="0" dirty="0" err="1">
                            <a:latin typeface="Cambria Math" panose="02040503050406030204" pitchFamily="18" charset="0"/>
                          </a:rPr>
                          <m:t>⁽ⁱ⁾</m:t>
                        </m:r>
                      </m:e>
                    </m:d>
                    <m:r>
                      <a:rPr lang="en-US" sz="1400" i="0" dirty="0" err="1">
                        <a:latin typeface="Cambria Math" panose="02040503050406030204" pitchFamily="18" charset="0"/>
                      </a:rPr>
                      <m:t>,</m:t>
                    </m:r>
                  </m:oMath>
                </a14:m>
                <a:r>
                  <a:rPr lang="en-US" sz="1400" dirty="0">
                    <a:latin typeface="Google Sans" pitchFamily="2" charset="0"/>
                    <a:ea typeface="Google Sans" pitchFamily="2" charset="0"/>
                    <a:cs typeface="Google Sans" pitchFamily="2" charset="0"/>
                  </a:rPr>
                  <a:t>the maximum-likelihood</a:t>
                </a:r>
              </a:p>
              <a:p>
                <a:pPr>
                  <a:buNone/>
                </a:pPr>
                <a:endParaRPr lang="en-US" sz="1400" dirty="0">
                  <a:solidFill>
                    <a:srgbClr val="FF0000"/>
                  </a:solidFill>
                  <a:latin typeface="Google Sans" pitchFamily="2" charset="0"/>
                  <a:ea typeface="Google Sans" pitchFamily="2" charset="0"/>
                  <a:cs typeface="Google Sans" pitchFamily="2" charset="0"/>
                </a:endParaRPr>
              </a:p>
              <a:p>
                <a:pPr>
                  <a:buNone/>
                </a:pPr>
                <a:r>
                  <a:rPr lang="en-US" sz="1400" dirty="0">
                    <a:solidFill>
                      <a:srgbClr val="FF0000"/>
                    </a:solidFill>
                    <a:latin typeface="Google Sans" pitchFamily="2" charset="0"/>
                    <a:ea typeface="Google Sans" pitchFamily="2" charset="0"/>
                    <a:cs typeface="Google Sans" pitchFamily="2" charset="0"/>
                  </a:rPr>
                  <a:t>We cannot compute </a:t>
                </a:r>
                <a14:m>
                  <m:oMath xmlns:m="http://schemas.openxmlformats.org/officeDocument/2006/math">
                    <m:r>
                      <a:rPr lang="en-US" sz="1400" i="1" dirty="0" smtClean="0">
                        <a:solidFill>
                          <a:srgbClr val="FF0000"/>
                        </a:solidFill>
                        <a:latin typeface="Cambria Math" panose="02040503050406030204" pitchFamily="18" charset="0"/>
                      </a:rPr>
                      <m:t>𝑙𝑜𝑔𝑝</m:t>
                    </m:r>
                    <m:d>
                      <m:dPr>
                        <m:ctrlPr>
                          <a:rPr lang="en-US" sz="1400" i="1" dirty="0">
                            <a:solidFill>
                              <a:srgbClr val="FF0000"/>
                            </a:solidFill>
                            <a:latin typeface="Cambria Math" panose="02040503050406030204" pitchFamily="18" charset="0"/>
                          </a:rPr>
                        </m:ctrlPr>
                      </m:dPr>
                      <m:e>
                        <m:r>
                          <a:rPr lang="en-US" sz="1400" i="1" dirty="0">
                            <a:solidFill>
                              <a:srgbClr val="FF0000"/>
                            </a:solidFill>
                            <a:latin typeface="Cambria Math" panose="02040503050406030204" pitchFamily="18" charset="0"/>
                          </a:rPr>
                          <m:t>𝑥</m:t>
                        </m:r>
                        <m:r>
                          <a:rPr lang="en-US" sz="1400" i="0" dirty="0">
                            <a:solidFill>
                              <a:srgbClr val="FF0000"/>
                            </a:solidFill>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 </a:t>
                </a:r>
              </a:p>
              <a:p>
                <a:pPr>
                  <a:buNone/>
                </a:pPr>
                <a14:m>
                  <m:oMath xmlns:m="http://schemas.openxmlformats.org/officeDocument/2006/math">
                    <m:r>
                      <a:rPr lang="en-US" sz="1400" i="1" dirty="0" smtClean="0">
                        <a:solidFill>
                          <a:srgbClr val="FF0000"/>
                        </a:solidFill>
                        <a:latin typeface="Cambria Math" panose="02040503050406030204" pitchFamily="18" charset="0"/>
                      </a:rPr>
                      <m:t>𝑝</m:t>
                    </m:r>
                    <m:d>
                      <m:dPr>
                        <m:ctrlPr>
                          <a:rPr lang="en-US" sz="1400" i="1" dirty="0">
                            <a:solidFill>
                              <a:srgbClr val="FF0000"/>
                            </a:solidFill>
                            <a:latin typeface="Cambria Math" panose="02040503050406030204" pitchFamily="18" charset="0"/>
                          </a:rPr>
                        </m:ctrlPr>
                      </m:dPr>
                      <m:e>
                        <m:r>
                          <a:rPr lang="en-US" sz="1400" i="1" dirty="0">
                            <a:solidFill>
                              <a:srgbClr val="FF0000"/>
                            </a:solidFill>
                            <a:latin typeface="Cambria Math" panose="02040503050406030204" pitchFamily="18" charset="0"/>
                          </a:rPr>
                          <m:t>𝑥</m:t>
                        </m:r>
                      </m:e>
                    </m:d>
                  </m:oMath>
                </a14:m>
                <a:r>
                  <a:rPr lang="en-US" sz="1400" dirty="0">
                    <a:solidFill>
                      <a:srgbClr val="FF0000"/>
                    </a:solidFill>
                    <a:latin typeface="Google Sans" pitchFamily="2" charset="0"/>
                    <a:ea typeface="Google Sans" pitchFamily="2" charset="0"/>
                    <a:cs typeface="Google Sans" pitchFamily="2" charset="0"/>
                  </a:rPr>
                  <a:t> is an integral with no closed form, and sampling from the prior is too inefficient</a:t>
                </a:r>
              </a:p>
              <a:p>
                <a:pPr>
                  <a:buNone/>
                </a:pPr>
                <a:endParaRPr lang="en-US" sz="1400" dirty="0">
                  <a:latin typeface="Google Sans" pitchFamily="2" charset="0"/>
                  <a:ea typeface="Google Sans" pitchFamily="2" charset="0"/>
                  <a:cs typeface="Google Sans" pitchFamily="2" charset="0"/>
                </a:endParaRPr>
              </a:p>
              <a:p>
                <a:pPr>
                  <a:buNone/>
                </a:pPr>
                <a:r>
                  <a:rPr lang="en-US" sz="1400" i="1" dirty="0">
                    <a:latin typeface="Google Sans" pitchFamily="2" charset="0"/>
                    <a:ea typeface="Google Sans" pitchFamily="2" charset="0"/>
                    <a:cs typeface="Google Sans" pitchFamily="2" charset="0"/>
                  </a:rPr>
                  <a:t>Can we optimize something we can compute?</a:t>
                </a:r>
                <a:br>
                  <a:rPr lang="en-US" sz="1400" dirty="0">
                    <a:latin typeface="Google Sans" pitchFamily="2" charset="0"/>
                    <a:ea typeface="Google Sans" pitchFamily="2" charset="0"/>
                    <a:cs typeface="Google Sans" pitchFamily="2" charset="0"/>
                  </a:rPr>
                </a:br>
                <a:r>
                  <a:rPr lang="en-US" sz="1400" dirty="0">
                    <a:latin typeface="Google Sans" pitchFamily="2" charset="0"/>
                    <a:ea typeface="Google Sans" pitchFamily="2" charset="0"/>
                    <a:cs typeface="Google Sans" pitchFamily="2" charset="0"/>
                  </a:rPr>
                  <a:t>We can compute a number that is always below it, the </a:t>
                </a:r>
                <a:r>
                  <a:rPr lang="en-US" sz="1400" b="1" dirty="0">
                    <a:solidFill>
                      <a:srgbClr val="00B050"/>
                    </a:solidFill>
                    <a:latin typeface="Google Sans" pitchFamily="2" charset="0"/>
                    <a:ea typeface="Google Sans" pitchFamily="2" charset="0"/>
                    <a:cs typeface="Google Sans" pitchFamily="2" charset="0"/>
                  </a:rPr>
                  <a:t>evidence lower bound (ELBO)</a:t>
                </a:r>
                <a:r>
                  <a:rPr lang="en-US" sz="1400" dirty="0">
                    <a:solidFill>
                      <a:srgbClr val="00B050"/>
                    </a:solidFill>
                    <a:latin typeface="Google Sans" pitchFamily="2" charset="0"/>
                    <a:ea typeface="Google Sans" pitchFamily="2" charset="0"/>
                    <a:cs typeface="Google Sans" pitchFamily="2" charset="0"/>
                  </a:rPr>
                  <a:t>. </a:t>
                </a:r>
                <a:r>
                  <a:rPr lang="en-US" sz="1400" dirty="0">
                    <a:latin typeface="Google Sans" pitchFamily="2" charset="0"/>
                    <a:ea typeface="Google Sans" pitchFamily="2" charset="0"/>
                    <a:cs typeface="Google Sans" pitchFamily="2" charset="0"/>
                  </a:rPr>
                  <a:t>The gap is exactly how far the encoder is from the true posterior. </a:t>
                </a:r>
              </a:p>
              <a:p>
                <a:pPr>
                  <a:buNone/>
                </a:pPr>
                <a:endParaRPr lang="en-US" sz="1400" dirty="0">
                  <a:latin typeface="Google Sans" pitchFamily="2" charset="0"/>
                  <a:ea typeface="Google Sans" pitchFamily="2" charset="0"/>
                  <a:cs typeface="Google Sans" pitchFamily="2" charset="0"/>
                </a:endParaRPr>
              </a:p>
            </p:txBody>
          </p:sp>
        </mc:Choice>
        <mc:Fallback xmlns="">
          <p:sp>
            <p:nvSpPr>
              <p:cNvPr id="4" name="TextBox 3">
                <a:extLst>
                  <a:ext uri="{FF2B5EF4-FFF2-40B4-BE49-F238E27FC236}">
                    <a16:creationId xmlns:a16="http://schemas.microsoft.com/office/drawing/2014/main" id="{AA73DF1F-D185-9923-6781-6370BA531621}"/>
                  </a:ext>
                </a:extLst>
              </p:cNvPr>
              <p:cNvSpPr txBox="1">
                <a:spLocks noRot="1" noChangeAspect="1" noMove="1" noResize="1" noEditPoints="1" noAdjustHandles="1" noChangeArrowheads="1" noChangeShapeType="1" noTextEdit="1"/>
              </p:cNvSpPr>
              <p:nvPr/>
            </p:nvSpPr>
            <p:spPr>
              <a:xfrm>
                <a:off x="838199" y="1382323"/>
                <a:ext cx="4459563" cy="2895793"/>
              </a:xfrm>
              <a:prstGeom prst="rect">
                <a:avLst/>
              </a:prstGeom>
              <a:blipFill>
                <a:blip r:embed="rId6"/>
                <a:stretch>
                  <a:fillRect l="-283" b="-1747"/>
                </a:stretch>
              </a:blipFill>
            </p:spPr>
            <p:txBody>
              <a:bodyPr/>
              <a:lstStyle/>
              <a:p>
                <a:r>
                  <a:rPr lang="en-US">
                    <a:noFill/>
                  </a:rPr>
                  <a:t> </a:t>
                </a:r>
              </a:p>
            </p:txBody>
          </p:sp>
        </mc:Fallback>
      </mc:AlternateContent>
    </p:spTree>
    <p:extLst>
      <p:ext uri="{BB962C8B-B14F-4D97-AF65-F5344CB8AC3E}">
        <p14:creationId xmlns:p14="http://schemas.microsoft.com/office/powerpoint/2010/main" val="7262910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8A597-B3BF-C52B-CA5A-E9B597D4A64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0B8D09A2-CF27-66BF-398C-499CE95CDDF6}"/>
              </a:ext>
            </a:extLst>
          </p:cNvPr>
          <p:cNvSpPr/>
          <p:nvPr/>
        </p:nvSpPr>
        <p:spPr>
          <a:xfrm>
            <a:off x="6795855" y="2545903"/>
            <a:ext cx="2369410" cy="78149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Figure 28. Jensen's inequality for the logarithm when Y is 0.5 or 5 with equal probability">
            <a:extLst>
              <a:ext uri="{FF2B5EF4-FFF2-40B4-BE49-F238E27FC236}">
                <a16:creationId xmlns:a16="http://schemas.microsoft.com/office/drawing/2014/main" id="{DF82E984-0E93-05E9-5153-174719CC5A66}"/>
              </a:ext>
            </a:extLst>
          </p:cNvPr>
          <p:cNvPicPr>
            <a:picLocks noChangeAspect="1"/>
          </p:cNvPicPr>
          <p:nvPr/>
        </p:nvPicPr>
        <p:blipFill>
          <a:blip r:embed="rId7"/>
          <a:srcRect t="7626"/>
          <a:stretch>
            <a:fillRect/>
          </a:stretch>
        </p:blipFill>
        <p:spPr>
          <a:xfrm>
            <a:off x="6218360" y="3589420"/>
            <a:ext cx="5437546" cy="3191526"/>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08CBB3C-8C8B-2B1A-8192-C5B5BB6FE269}"/>
                  </a:ext>
                </a:extLst>
              </p:cNvPr>
              <p:cNvSpPr txBox="1"/>
              <p:nvPr/>
            </p:nvSpPr>
            <p:spPr>
              <a:xfrm>
                <a:off x="838199" y="1466667"/>
                <a:ext cx="4722629" cy="1195007"/>
              </a:xfrm>
              <a:prstGeom prst="rect">
                <a:avLst/>
              </a:prstGeom>
              <a:noFill/>
            </p:spPr>
            <p:txBody>
              <a:bodyPr wrap="square">
                <a:spAutoFit/>
              </a:bodyPr>
              <a:lstStyle/>
              <a:p>
                <a:pPr marL="285750" indent="-285750">
                  <a:buFont typeface="Courier New" panose="02070309020205020404" pitchFamily="49" charset="0"/>
                  <a:buChar char="o"/>
                </a:pPr>
                <a:r>
                  <a:rPr lang="en-US" sz="1400" dirty="0">
                    <a:latin typeface="Google Sans" pitchFamily="2" charset="0"/>
                    <a:ea typeface="Google Sans" pitchFamily="2" charset="0"/>
                    <a:cs typeface="Google Sans" pitchFamily="2" charset="0"/>
                  </a:rPr>
                  <a:t>Start from the integral we cannot compute and multiply and divide by the encoder's distribution </a:t>
                </a:r>
                <a14:m>
                  <m:oMath xmlns:m="http://schemas.openxmlformats.org/officeDocument/2006/math">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𝑞</m:t>
                        </m:r>
                      </m:e>
                      <m:sub>
                        <m:r>
                          <a:rPr lang="en-US" sz="1400" i="1" dirty="0" err="1">
                            <a:latin typeface="Cambria Math" panose="02040503050406030204" pitchFamily="18" charset="0"/>
                          </a:rPr>
                          <m:t>𝜑</m:t>
                        </m:r>
                      </m:sub>
                    </m:sSub>
                    <m:d>
                      <m:dPr>
                        <m:ctrlPr>
                          <a:rPr lang="en-US" sz="1400" i="1" dirty="0" err="1">
                            <a:latin typeface="Cambria Math" panose="02040503050406030204" pitchFamily="18" charset="0"/>
                          </a:rPr>
                        </m:ctrlPr>
                      </m:dPr>
                      <m:e>
                        <m:r>
                          <a:rPr lang="en-US" sz="1400" i="1" dirty="0" err="1">
                            <a:latin typeface="Cambria Math" panose="02040503050406030204" pitchFamily="18" charset="0"/>
                          </a:rPr>
                          <m:t>𝑧</m:t>
                        </m:r>
                        <m:r>
                          <a:rPr lang="en-US" sz="1400" i="0" dirty="0" err="1">
                            <a:latin typeface="Cambria Math" panose="02040503050406030204" pitchFamily="18" charset="0"/>
                          </a:rPr>
                          <m:t>|</m:t>
                        </m:r>
                        <m:r>
                          <a:rPr lang="en-US" sz="1400" i="1" dirty="0" err="1">
                            <a:latin typeface="Cambria Math" panose="02040503050406030204" pitchFamily="18" charset="0"/>
                          </a:rPr>
                          <m:t>𝑥</m:t>
                        </m:r>
                        <m:r>
                          <a:rPr lang="en-US" sz="1400" i="0" dirty="0" err="1">
                            <a:latin typeface="Cambria Math" panose="02040503050406030204" pitchFamily="18" charset="0"/>
                          </a:rPr>
                          <m:t>⁽ⁱ⁾</m:t>
                        </m:r>
                      </m:e>
                    </m:d>
                    <m:r>
                      <a:rPr lang="en-US" sz="1400" i="0" dirty="0" err="1">
                        <a:latin typeface="Cambria Math" panose="02040503050406030204" pitchFamily="18" charset="0"/>
                      </a:rPr>
                      <m:t>=</m:t>
                    </m:r>
                    <m:r>
                      <a:rPr lang="en-US" sz="1400" i="1" dirty="0" err="1">
                        <a:latin typeface="Cambria Math" panose="02040503050406030204" pitchFamily="18" charset="0"/>
                      </a:rPr>
                      <m:t>𝑁</m:t>
                    </m:r>
                    <m:d>
                      <m:dPr>
                        <m:ctrlPr>
                          <a:rPr lang="en-US" sz="1400" i="1" dirty="0" err="1">
                            <a:latin typeface="Cambria Math" panose="02040503050406030204" pitchFamily="18" charset="0"/>
                          </a:rPr>
                        </m:ctrlPr>
                      </m:dPr>
                      <m:e>
                        <m:r>
                          <a:rPr lang="en-US" sz="1400" i="1" dirty="0" err="1">
                            <a:latin typeface="Cambria Math" panose="02040503050406030204" pitchFamily="18" charset="0"/>
                          </a:rPr>
                          <m:t>𝜇</m:t>
                        </m:r>
                        <m:r>
                          <a:rPr lang="en-US" sz="1400" i="0" dirty="0" err="1">
                            <a:latin typeface="Cambria Math" panose="02040503050406030204" pitchFamily="18" charset="0"/>
                          </a:rPr>
                          <m:t>⁽ⁱ⁾,</m:t>
                        </m:r>
                        <m:r>
                          <a:rPr lang="en-US" sz="1400" i="1" dirty="0" err="1">
                            <a:latin typeface="Cambria Math" panose="02040503050406030204" pitchFamily="18" charset="0"/>
                          </a:rPr>
                          <m:t>𝛴</m:t>
                        </m:r>
                        <m:r>
                          <a:rPr lang="en-US" sz="1400" i="0" dirty="0" err="1">
                            <a:latin typeface="Cambria Math" panose="02040503050406030204" pitchFamily="18" charset="0"/>
                          </a:rPr>
                          <m:t>⁽ⁱ⁾</m:t>
                        </m:r>
                      </m:e>
                    </m:d>
                  </m:oMath>
                </a14:m>
                <a:endParaRPr lang="en-US" sz="1400" dirty="0">
                  <a:latin typeface="Google Sans" pitchFamily="2" charset="0"/>
                  <a:ea typeface="Google Sans" pitchFamily="2" charset="0"/>
                  <a:cs typeface="Google Sans" pitchFamily="2" charset="0"/>
                </a:endParaRPr>
              </a:p>
              <a:p>
                <a:pPr marL="285750" indent="-285750">
                  <a:buFont typeface="Courier New" panose="02070309020205020404" pitchFamily="49" charset="0"/>
                  <a:buChar char="o"/>
                </a:pPr>
                <a:r>
                  <a:rPr lang="en-US" sz="1400" dirty="0">
                    <a:latin typeface="Google Sans" pitchFamily="2" charset="0"/>
                    <a:ea typeface="Google Sans" pitchFamily="2" charset="0"/>
                    <a:cs typeface="Google Sans" pitchFamily="2" charset="0"/>
                  </a:rPr>
                  <a:t>Nothing changes, but the integral becomes an average over noisy codes:</a:t>
                </a:r>
              </a:p>
            </p:txBody>
          </p:sp>
        </mc:Choice>
        <mc:Fallback xmlns="">
          <p:sp>
            <p:nvSpPr>
              <p:cNvPr id="9" name="TextBox 8">
                <a:extLst>
                  <a:ext uri="{FF2B5EF4-FFF2-40B4-BE49-F238E27FC236}">
                    <a16:creationId xmlns:a16="http://schemas.microsoft.com/office/drawing/2014/main" id="{C08CBB3C-8C8B-2B1A-8192-C5B5BB6FE269}"/>
                  </a:ext>
                </a:extLst>
              </p:cNvPr>
              <p:cNvSpPr txBox="1">
                <a:spLocks noRot="1" noChangeAspect="1" noMove="1" noResize="1" noEditPoints="1" noAdjustHandles="1" noChangeArrowheads="1" noChangeShapeType="1" noTextEdit="1"/>
              </p:cNvSpPr>
              <p:nvPr/>
            </p:nvSpPr>
            <p:spPr>
              <a:xfrm>
                <a:off x="838199" y="1466667"/>
                <a:ext cx="4722629" cy="1195007"/>
              </a:xfrm>
              <a:prstGeom prst="rect">
                <a:avLst/>
              </a:prstGeom>
              <a:blipFill>
                <a:blip r:embed="rId8"/>
                <a:stretch>
                  <a:fillRect l="-268" t="-1053" b="-421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32A502CA-8241-6697-B0B8-4518A1587B45}"/>
              </a:ext>
            </a:extLst>
          </p:cNvPr>
          <p:cNvSpPr>
            <a:spLocks noGrp="1"/>
          </p:cNvSpPr>
          <p:nvPr>
            <p:ph type="title"/>
          </p:nvPr>
        </p:nvSpPr>
        <p:spPr/>
        <p:txBody>
          <a:bodyPr>
            <a:noAutofit/>
          </a:bodyPr>
          <a:lstStyle/>
          <a:p>
            <a:r>
              <a:rPr lang="en-US" sz="2800" dirty="0"/>
              <a:t>The ELBO: A lower bound we can compute</a:t>
            </a:r>
            <a:br>
              <a:rPr lang="en-US" sz="2800" dirty="0"/>
            </a:br>
            <a:r>
              <a:rPr lang="en-US" sz="2000" dirty="0"/>
              <a:t>Importance sampling and Jensen's inequality</a:t>
            </a:r>
            <a:br>
              <a:rPr lang="en-US" sz="2000" dirty="0"/>
            </a:br>
            <a:endParaRPr lang="en-US" sz="2800" dirty="0"/>
          </a:p>
        </p:txBody>
      </p:sp>
      <p:pic>
        <p:nvPicPr>
          <p:cNvPr id="4" name="Picture 3">
            <a:extLst>
              <a:ext uri="{FF2B5EF4-FFF2-40B4-BE49-F238E27FC236}">
                <a16:creationId xmlns:a16="http://schemas.microsoft.com/office/drawing/2014/main" id="{40C36D0B-141C-4FE4-77C1-1175A114F122}"/>
              </a:ext>
            </a:extLst>
          </p:cNvPr>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5348239" y="1584950"/>
            <a:ext cx="6463792" cy="457200"/>
          </a:xfrm>
          <a:prstGeom prst="rect">
            <a:avLst/>
          </a:prstGeom>
        </p:spPr>
      </p:pic>
      <p:pic>
        <p:nvPicPr>
          <p:cNvPr id="5" name="Picture 4">
            <a:extLst>
              <a:ext uri="{FF2B5EF4-FFF2-40B4-BE49-F238E27FC236}">
                <a16:creationId xmlns:a16="http://schemas.microsoft.com/office/drawing/2014/main" id="{AE00E521-E2D2-67DF-E180-1129FC5F3206}"/>
              </a:ext>
            </a:extLst>
          </p:cNvPr>
          <p:cNvPicPr>
            <a:picLocks noChangeAspect="1"/>
          </p:cNvPicPr>
          <p:nvPr>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5348239" y="2734327"/>
            <a:ext cx="6096000" cy="457200"/>
          </a:xfrm>
          <a:prstGeom prst="rect">
            <a:avLst/>
          </a:prstGeom>
        </p:spPr>
      </p:pic>
      <p:sp>
        <p:nvSpPr>
          <p:cNvPr id="7" name="TextBox 6">
            <a:extLst>
              <a:ext uri="{FF2B5EF4-FFF2-40B4-BE49-F238E27FC236}">
                <a16:creationId xmlns:a16="http://schemas.microsoft.com/office/drawing/2014/main" id="{3F8FBBE7-606E-010C-7BFD-8F5678A5F6C5}"/>
              </a:ext>
            </a:extLst>
          </p:cNvPr>
          <p:cNvSpPr txBox="1"/>
          <p:nvPr/>
        </p:nvSpPr>
        <p:spPr>
          <a:xfrm>
            <a:off x="838199" y="2742594"/>
            <a:ext cx="4233531" cy="1169551"/>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This is </a:t>
            </a:r>
            <a:r>
              <a:rPr lang="en-US" sz="1400" b="1" dirty="0">
                <a:latin typeface="Google Sans" pitchFamily="2" charset="0"/>
                <a:ea typeface="Google Sans" pitchFamily="2" charset="0"/>
                <a:cs typeface="Google Sans" pitchFamily="2" charset="0"/>
              </a:rPr>
              <a:t>importance sampling</a:t>
            </a:r>
            <a:r>
              <a:rPr lang="en-US" sz="1400" dirty="0">
                <a:latin typeface="Google Sans" pitchFamily="2" charset="0"/>
                <a:ea typeface="Google Sans" pitchFamily="2" charset="0"/>
                <a:cs typeface="Google Sans" pitchFamily="2" charset="0"/>
              </a:rPr>
              <a:t>: </a:t>
            </a:r>
          </a:p>
          <a:p>
            <a:pPr marL="285750" indent="-285750">
              <a:buFont typeface="Courier New" panose="02070309020205020404" pitchFamily="49" charset="0"/>
              <a:buChar char="o"/>
            </a:pPr>
            <a:r>
              <a:rPr lang="en-US" sz="1400" dirty="0">
                <a:latin typeface="Google Sans" pitchFamily="2" charset="0"/>
                <a:ea typeface="Google Sans" pitchFamily="2" charset="0"/>
                <a:cs typeface="Google Sans" pitchFamily="2" charset="0"/>
              </a:rPr>
              <a:t>Instead of drawing codes from the prior </a:t>
            </a:r>
            <a:r>
              <a:rPr lang="en-US" sz="1400" dirty="0">
                <a:solidFill>
                  <a:srgbClr val="FF0000"/>
                </a:solidFill>
                <a:latin typeface="Google Sans" pitchFamily="2" charset="0"/>
                <a:ea typeface="Google Sans" pitchFamily="2" charset="0"/>
                <a:cs typeface="Google Sans" pitchFamily="2" charset="0"/>
              </a:rPr>
              <a:t>(which fails)</a:t>
            </a:r>
            <a:r>
              <a:rPr lang="en-US" sz="1400" dirty="0">
                <a:latin typeface="Google Sans" pitchFamily="2" charset="0"/>
                <a:ea typeface="Google Sans" pitchFamily="2" charset="0"/>
                <a:cs typeface="Google Sans" pitchFamily="2" charset="0"/>
              </a:rPr>
              <a:t>, draw them from the encoder, which knows where the good codes are, and reweight. Then take the log. </a:t>
            </a:r>
          </a:p>
        </p:txBody>
      </p:sp>
      <p:sp>
        <p:nvSpPr>
          <p:cNvPr id="11" name="TextBox 10">
            <a:extLst>
              <a:ext uri="{FF2B5EF4-FFF2-40B4-BE49-F238E27FC236}">
                <a16:creationId xmlns:a16="http://schemas.microsoft.com/office/drawing/2014/main" id="{825FB618-13B3-ACBE-0A25-4CABB1DF13E4}"/>
              </a:ext>
            </a:extLst>
          </p:cNvPr>
          <p:cNvSpPr txBox="1"/>
          <p:nvPr/>
        </p:nvSpPr>
        <p:spPr>
          <a:xfrm>
            <a:off x="9525000" y="4658186"/>
            <a:ext cx="2413000" cy="738664"/>
          </a:xfrm>
          <a:prstGeom prst="rect">
            <a:avLst/>
          </a:prstGeom>
          <a:noFill/>
        </p:spPr>
        <p:txBody>
          <a:bodyPr wrap="square">
            <a:spAutoFit/>
          </a:bodyPr>
          <a:lstStyle/>
          <a:p>
            <a:r>
              <a:rPr lang="en-US" sz="1400" i="1" dirty="0">
                <a:solidFill>
                  <a:schemeClr val="accent6"/>
                </a:solidFill>
              </a:rPr>
              <a:t>The </a:t>
            </a:r>
            <a:r>
              <a:rPr lang="en-US" sz="1400" b="0" i="1" dirty="0">
                <a:solidFill>
                  <a:schemeClr val="accent6"/>
                </a:solidFill>
                <a:effectLst/>
                <a:latin typeface="+mn-lt"/>
              </a:rPr>
              <a:t>log of an average is bigger than the average of the logs</a:t>
            </a:r>
            <a:endParaRPr lang="en-US" sz="1400" i="1" dirty="0">
              <a:solidFill>
                <a:schemeClr val="accent6"/>
              </a:solidFill>
            </a:endParaRPr>
          </a:p>
        </p:txBody>
      </p:sp>
      <p:pic>
        <p:nvPicPr>
          <p:cNvPr id="16" name="Picture 15">
            <a:extLst>
              <a:ext uri="{FF2B5EF4-FFF2-40B4-BE49-F238E27FC236}">
                <a16:creationId xmlns:a16="http://schemas.microsoft.com/office/drawing/2014/main" id="{971E13DE-8EE5-BCA7-07AC-341A8323F3F6}"/>
              </a:ext>
            </a:extLst>
          </p:cNvPr>
          <p:cNvPicPr>
            <a:picLocks noChangeAspect="1"/>
          </p:cNvPicPr>
          <p:nvPr>
            <p:custDataLst>
              <p:tags r:id="rId3"/>
            </p:custDataLst>
          </p:nvPr>
        </p:nvPicPr>
        <p:blipFill>
          <a:blip r:embed="rId11">
            <a:extLst>
              <a:ext uri="{28A0092B-C50C-407E-A947-70E740481C1C}">
                <a14:useLocalDpi xmlns:a14="http://schemas.microsoft.com/office/drawing/2010/main" val="0"/>
              </a:ext>
            </a:extLst>
          </a:blip>
          <a:srcRect t="23499" r="40840" b="-4886"/>
          <a:stretch>
            <a:fillRect/>
          </a:stretch>
        </p:blipFill>
        <p:spPr>
          <a:xfrm>
            <a:off x="536094" y="5321175"/>
            <a:ext cx="5619629" cy="1311342"/>
          </a:xfrm>
          <a:prstGeom prst="rect">
            <a:avLst/>
          </a:prstGeom>
        </p:spPr>
      </p:pic>
      <p:pic>
        <p:nvPicPr>
          <p:cNvPr id="18" name="Picture 17">
            <a:extLst>
              <a:ext uri="{FF2B5EF4-FFF2-40B4-BE49-F238E27FC236}">
                <a16:creationId xmlns:a16="http://schemas.microsoft.com/office/drawing/2014/main" id="{CA2949EE-366F-B108-8655-C24EAD1E2BCD}"/>
              </a:ext>
            </a:extLst>
          </p:cNvPr>
          <p:cNvPicPr>
            <a:picLocks noChangeAspect="1"/>
          </p:cNvPicPr>
          <p:nvPr>
            <p:custDataLst>
              <p:tags r:id="rId4"/>
            </p:custDataLst>
          </p:nvPr>
        </p:nvPicPr>
        <p:blipFill>
          <a:blip r:embed="rId11">
            <a:extLst>
              <a:ext uri="{28A0092B-C50C-407E-A947-70E740481C1C}">
                <a14:useLocalDpi xmlns:a14="http://schemas.microsoft.com/office/drawing/2010/main" val="0"/>
              </a:ext>
            </a:extLst>
          </a:blip>
          <a:srcRect r="75142" b="71624"/>
          <a:stretch>
            <a:fillRect/>
          </a:stretch>
        </p:blipFill>
        <p:spPr>
          <a:xfrm>
            <a:off x="526469" y="4548792"/>
            <a:ext cx="2361315" cy="457201"/>
          </a:xfrm>
          <a:prstGeom prst="rect">
            <a:avLst/>
          </a:prstGeom>
        </p:spPr>
      </p:pic>
      <p:pic>
        <p:nvPicPr>
          <p:cNvPr id="21" name="Picture 20">
            <a:extLst>
              <a:ext uri="{FF2B5EF4-FFF2-40B4-BE49-F238E27FC236}">
                <a16:creationId xmlns:a16="http://schemas.microsoft.com/office/drawing/2014/main" id="{810FD632-891D-E884-8AD6-77E98588A5A9}"/>
              </a:ext>
            </a:extLst>
          </p:cNvPr>
          <p:cNvPicPr>
            <a:picLocks noChangeAspect="1"/>
          </p:cNvPicPr>
          <p:nvPr/>
        </p:nvPicPr>
        <p:blipFill>
          <a:blip r:embed="rId12"/>
          <a:stretch>
            <a:fillRect/>
          </a:stretch>
        </p:blipFill>
        <p:spPr>
          <a:xfrm>
            <a:off x="526469" y="5015692"/>
            <a:ext cx="2837634" cy="368395"/>
          </a:xfrm>
          <a:prstGeom prst="rect">
            <a:avLst/>
          </a:prstGeom>
        </p:spPr>
      </p:pic>
      <p:pic>
        <p:nvPicPr>
          <p:cNvPr id="22" name="Picture 21">
            <a:extLst>
              <a:ext uri="{FF2B5EF4-FFF2-40B4-BE49-F238E27FC236}">
                <a16:creationId xmlns:a16="http://schemas.microsoft.com/office/drawing/2014/main" id="{C8C615CB-054D-5AD9-D17D-312DCEB2419B}"/>
              </a:ext>
            </a:extLst>
          </p:cNvPr>
          <p:cNvPicPr>
            <a:picLocks noChangeAspect="1"/>
          </p:cNvPicPr>
          <p:nvPr/>
        </p:nvPicPr>
        <p:blipFill>
          <a:blip r:embed="rId13"/>
          <a:srcRect l="431" t="-1" r="2887" b="3260"/>
          <a:stretch>
            <a:fillRect/>
          </a:stretch>
        </p:blipFill>
        <p:spPr>
          <a:xfrm>
            <a:off x="536094" y="3991312"/>
            <a:ext cx="2050181" cy="434161"/>
          </a:xfrm>
          <a:prstGeom prst="rect">
            <a:avLst/>
          </a:prstGeom>
        </p:spPr>
      </p:pic>
    </p:spTree>
    <p:extLst>
      <p:ext uri="{BB962C8B-B14F-4D97-AF65-F5344CB8AC3E}">
        <p14:creationId xmlns:p14="http://schemas.microsoft.com/office/powerpoint/2010/main" val="1478380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EA0DF2F-8926-35FC-0F61-4C08FF15E134}"/>
              </a:ext>
            </a:extLst>
          </p:cNvPr>
          <p:cNvSpPr/>
          <p:nvPr/>
        </p:nvSpPr>
        <p:spPr>
          <a:xfrm>
            <a:off x="6795855" y="2545903"/>
            <a:ext cx="2369410" cy="78149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Figure 28. Jensen's inequality for the logarithm when Y is 0.5 or 5 with equal probability">
            <a:extLst>
              <a:ext uri="{FF2B5EF4-FFF2-40B4-BE49-F238E27FC236}">
                <a16:creationId xmlns:a16="http://schemas.microsoft.com/office/drawing/2014/main" id="{582E99D6-4110-F00D-E51A-DEBF41FCE6B5}"/>
              </a:ext>
            </a:extLst>
          </p:cNvPr>
          <p:cNvPicPr>
            <a:picLocks noChangeAspect="1"/>
          </p:cNvPicPr>
          <p:nvPr/>
        </p:nvPicPr>
        <p:blipFill>
          <a:blip r:embed="rId5"/>
          <a:srcRect t="7626"/>
          <a:stretch>
            <a:fillRect/>
          </a:stretch>
        </p:blipFill>
        <p:spPr>
          <a:xfrm>
            <a:off x="6218360" y="3589420"/>
            <a:ext cx="5437546" cy="3191526"/>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3C712E5-244D-116C-FFD7-B558D23B8DA6}"/>
                  </a:ext>
                </a:extLst>
              </p:cNvPr>
              <p:cNvSpPr txBox="1"/>
              <p:nvPr/>
            </p:nvSpPr>
            <p:spPr>
              <a:xfrm>
                <a:off x="838199" y="1466667"/>
                <a:ext cx="4722629" cy="1195007"/>
              </a:xfrm>
              <a:prstGeom prst="rect">
                <a:avLst/>
              </a:prstGeom>
              <a:noFill/>
            </p:spPr>
            <p:txBody>
              <a:bodyPr wrap="square">
                <a:spAutoFit/>
              </a:bodyPr>
              <a:lstStyle/>
              <a:p>
                <a:pPr marL="285750" indent="-285750">
                  <a:buFont typeface="Courier New" panose="02070309020205020404" pitchFamily="49" charset="0"/>
                  <a:buChar char="o"/>
                </a:pPr>
                <a:r>
                  <a:rPr lang="en-US" sz="1400" dirty="0">
                    <a:latin typeface="Google Sans" pitchFamily="2" charset="0"/>
                    <a:ea typeface="Google Sans" pitchFamily="2" charset="0"/>
                    <a:cs typeface="Google Sans" pitchFamily="2" charset="0"/>
                  </a:rPr>
                  <a:t>Start from the integral we cannot compute and multiply and divide by the encoder's distribution </a:t>
                </a:r>
                <a14:m>
                  <m:oMath xmlns:m="http://schemas.openxmlformats.org/officeDocument/2006/math">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𝑞</m:t>
                        </m:r>
                      </m:e>
                      <m:sub>
                        <m:r>
                          <a:rPr lang="en-US" sz="1400" i="1" dirty="0" err="1">
                            <a:latin typeface="Cambria Math" panose="02040503050406030204" pitchFamily="18" charset="0"/>
                          </a:rPr>
                          <m:t>𝜑</m:t>
                        </m:r>
                      </m:sub>
                    </m:sSub>
                    <m:d>
                      <m:dPr>
                        <m:ctrlPr>
                          <a:rPr lang="en-US" sz="1400" i="1" dirty="0" err="1">
                            <a:latin typeface="Cambria Math" panose="02040503050406030204" pitchFamily="18" charset="0"/>
                          </a:rPr>
                        </m:ctrlPr>
                      </m:dPr>
                      <m:e>
                        <m:r>
                          <a:rPr lang="en-US" sz="1400" i="1" dirty="0" err="1">
                            <a:latin typeface="Cambria Math" panose="02040503050406030204" pitchFamily="18" charset="0"/>
                          </a:rPr>
                          <m:t>𝑧</m:t>
                        </m:r>
                        <m:r>
                          <a:rPr lang="en-US" sz="1400" i="0" dirty="0" err="1">
                            <a:latin typeface="Cambria Math" panose="02040503050406030204" pitchFamily="18" charset="0"/>
                          </a:rPr>
                          <m:t>|</m:t>
                        </m:r>
                        <m:r>
                          <a:rPr lang="en-US" sz="1400" i="1" dirty="0" err="1">
                            <a:latin typeface="Cambria Math" panose="02040503050406030204" pitchFamily="18" charset="0"/>
                          </a:rPr>
                          <m:t>𝑥</m:t>
                        </m:r>
                        <m:r>
                          <a:rPr lang="en-US" sz="1400" i="0" dirty="0" err="1">
                            <a:latin typeface="Cambria Math" panose="02040503050406030204" pitchFamily="18" charset="0"/>
                          </a:rPr>
                          <m:t>⁽ⁱ⁾</m:t>
                        </m:r>
                      </m:e>
                    </m:d>
                    <m:r>
                      <a:rPr lang="en-US" sz="1400" i="0" dirty="0" err="1">
                        <a:latin typeface="Cambria Math" panose="02040503050406030204" pitchFamily="18" charset="0"/>
                      </a:rPr>
                      <m:t>=</m:t>
                    </m:r>
                    <m:r>
                      <a:rPr lang="en-US" sz="1400" i="1" dirty="0" err="1">
                        <a:latin typeface="Cambria Math" panose="02040503050406030204" pitchFamily="18" charset="0"/>
                      </a:rPr>
                      <m:t>𝑁</m:t>
                    </m:r>
                    <m:d>
                      <m:dPr>
                        <m:ctrlPr>
                          <a:rPr lang="en-US" sz="1400" i="1" dirty="0" err="1">
                            <a:latin typeface="Cambria Math" panose="02040503050406030204" pitchFamily="18" charset="0"/>
                          </a:rPr>
                        </m:ctrlPr>
                      </m:dPr>
                      <m:e>
                        <m:r>
                          <a:rPr lang="en-US" sz="1400" i="1" dirty="0" err="1">
                            <a:latin typeface="Cambria Math" panose="02040503050406030204" pitchFamily="18" charset="0"/>
                          </a:rPr>
                          <m:t>𝜇</m:t>
                        </m:r>
                        <m:r>
                          <a:rPr lang="en-US" sz="1400" i="0" dirty="0" err="1">
                            <a:latin typeface="Cambria Math" panose="02040503050406030204" pitchFamily="18" charset="0"/>
                          </a:rPr>
                          <m:t>⁽ⁱ⁾,</m:t>
                        </m:r>
                        <m:r>
                          <a:rPr lang="en-US" sz="1400" i="1" dirty="0" err="1">
                            <a:latin typeface="Cambria Math" panose="02040503050406030204" pitchFamily="18" charset="0"/>
                          </a:rPr>
                          <m:t>𝛴</m:t>
                        </m:r>
                        <m:r>
                          <a:rPr lang="en-US" sz="1400" i="0" dirty="0" err="1">
                            <a:latin typeface="Cambria Math" panose="02040503050406030204" pitchFamily="18" charset="0"/>
                          </a:rPr>
                          <m:t>⁽ⁱ⁾</m:t>
                        </m:r>
                      </m:e>
                    </m:d>
                  </m:oMath>
                </a14:m>
                <a:endParaRPr lang="en-US" sz="1400" dirty="0">
                  <a:latin typeface="Google Sans" pitchFamily="2" charset="0"/>
                  <a:ea typeface="Google Sans" pitchFamily="2" charset="0"/>
                  <a:cs typeface="Google Sans" pitchFamily="2" charset="0"/>
                </a:endParaRPr>
              </a:p>
              <a:p>
                <a:pPr marL="285750" indent="-285750">
                  <a:buFont typeface="Courier New" panose="02070309020205020404" pitchFamily="49" charset="0"/>
                  <a:buChar char="o"/>
                </a:pPr>
                <a:r>
                  <a:rPr lang="en-US" sz="1400" dirty="0">
                    <a:latin typeface="Google Sans" pitchFamily="2" charset="0"/>
                    <a:ea typeface="Google Sans" pitchFamily="2" charset="0"/>
                    <a:cs typeface="Google Sans" pitchFamily="2" charset="0"/>
                  </a:rPr>
                  <a:t>Nothing changes, but the integral becomes an average over noisy codes:</a:t>
                </a:r>
              </a:p>
            </p:txBody>
          </p:sp>
        </mc:Choice>
        <mc:Fallback xmlns="">
          <p:sp>
            <p:nvSpPr>
              <p:cNvPr id="9" name="TextBox 8">
                <a:extLst>
                  <a:ext uri="{FF2B5EF4-FFF2-40B4-BE49-F238E27FC236}">
                    <a16:creationId xmlns:a16="http://schemas.microsoft.com/office/drawing/2014/main" id="{43C712E5-244D-116C-FFD7-B558D23B8DA6}"/>
                  </a:ext>
                </a:extLst>
              </p:cNvPr>
              <p:cNvSpPr txBox="1">
                <a:spLocks noRot="1" noChangeAspect="1" noMove="1" noResize="1" noEditPoints="1" noAdjustHandles="1" noChangeArrowheads="1" noChangeShapeType="1" noTextEdit="1"/>
              </p:cNvSpPr>
              <p:nvPr/>
            </p:nvSpPr>
            <p:spPr>
              <a:xfrm>
                <a:off x="838199" y="1466667"/>
                <a:ext cx="4722629" cy="1195007"/>
              </a:xfrm>
              <a:prstGeom prst="rect">
                <a:avLst/>
              </a:prstGeom>
              <a:blipFill>
                <a:blip r:embed="rId7"/>
                <a:stretch>
                  <a:fillRect l="-268" t="-1053" b="-421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538439C5-312D-24BA-04A1-6680CE9C3004}"/>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5348239" y="1584950"/>
            <a:ext cx="6463792" cy="457200"/>
          </a:xfrm>
          <a:prstGeom prst="rect">
            <a:avLst/>
          </a:prstGeom>
        </p:spPr>
      </p:pic>
      <p:pic>
        <p:nvPicPr>
          <p:cNvPr id="5" name="Picture 4">
            <a:extLst>
              <a:ext uri="{FF2B5EF4-FFF2-40B4-BE49-F238E27FC236}">
                <a16:creationId xmlns:a16="http://schemas.microsoft.com/office/drawing/2014/main" id="{23B21E61-35B2-7F09-71EC-21EC32D70E78}"/>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5348239" y="2734327"/>
            <a:ext cx="6096000" cy="457200"/>
          </a:xfrm>
          <a:prstGeom prst="rect">
            <a:avLst/>
          </a:prstGeom>
        </p:spPr>
      </p:pic>
      <p:sp>
        <p:nvSpPr>
          <p:cNvPr id="7" name="TextBox 6">
            <a:extLst>
              <a:ext uri="{FF2B5EF4-FFF2-40B4-BE49-F238E27FC236}">
                <a16:creationId xmlns:a16="http://schemas.microsoft.com/office/drawing/2014/main" id="{3EB3158E-C0F7-88B5-E34C-7059C1FCBCC7}"/>
              </a:ext>
            </a:extLst>
          </p:cNvPr>
          <p:cNvSpPr txBox="1"/>
          <p:nvPr/>
        </p:nvSpPr>
        <p:spPr>
          <a:xfrm>
            <a:off x="838199" y="2742594"/>
            <a:ext cx="4233531" cy="1169551"/>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This is </a:t>
            </a:r>
            <a:r>
              <a:rPr lang="en-US" sz="1400" b="1" dirty="0">
                <a:latin typeface="Google Sans" pitchFamily="2" charset="0"/>
                <a:ea typeface="Google Sans" pitchFamily="2" charset="0"/>
                <a:cs typeface="Google Sans" pitchFamily="2" charset="0"/>
              </a:rPr>
              <a:t>importance sampling</a:t>
            </a:r>
            <a:r>
              <a:rPr lang="en-US" sz="1400" dirty="0">
                <a:latin typeface="Google Sans" pitchFamily="2" charset="0"/>
                <a:ea typeface="Google Sans" pitchFamily="2" charset="0"/>
                <a:cs typeface="Google Sans" pitchFamily="2" charset="0"/>
              </a:rPr>
              <a:t>: </a:t>
            </a:r>
          </a:p>
          <a:p>
            <a:pPr marL="285750" indent="-285750">
              <a:buFont typeface="Courier New" panose="02070309020205020404" pitchFamily="49" charset="0"/>
              <a:buChar char="o"/>
            </a:pPr>
            <a:r>
              <a:rPr lang="en-US" sz="1400" dirty="0">
                <a:latin typeface="Google Sans" pitchFamily="2" charset="0"/>
                <a:ea typeface="Google Sans" pitchFamily="2" charset="0"/>
                <a:cs typeface="Google Sans" pitchFamily="2" charset="0"/>
              </a:rPr>
              <a:t>Instead of drawing codes from the prior </a:t>
            </a:r>
            <a:r>
              <a:rPr lang="en-US" sz="1400" dirty="0">
                <a:solidFill>
                  <a:srgbClr val="FF0000"/>
                </a:solidFill>
                <a:latin typeface="Google Sans" pitchFamily="2" charset="0"/>
                <a:ea typeface="Google Sans" pitchFamily="2" charset="0"/>
                <a:cs typeface="Google Sans" pitchFamily="2" charset="0"/>
              </a:rPr>
              <a:t>(which fails)</a:t>
            </a:r>
            <a:r>
              <a:rPr lang="en-US" sz="1400" dirty="0">
                <a:latin typeface="Google Sans" pitchFamily="2" charset="0"/>
                <a:ea typeface="Google Sans" pitchFamily="2" charset="0"/>
                <a:cs typeface="Google Sans" pitchFamily="2" charset="0"/>
              </a:rPr>
              <a:t>, draw them from the encoder, which knows where the good codes are, and reweight. Then take the log.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F764FC2-E740-4C0B-F0C9-1CAC6BBCEFC1}"/>
                  </a:ext>
                </a:extLst>
              </p:cNvPr>
              <p:cNvSpPr txBox="1"/>
              <p:nvPr/>
            </p:nvSpPr>
            <p:spPr>
              <a:xfrm>
                <a:off x="968546" y="4364532"/>
                <a:ext cx="4306187" cy="1817036"/>
              </a:xfrm>
              <a:prstGeom prst="rect">
                <a:avLst/>
              </a:prstGeom>
              <a:solidFill>
                <a:schemeClr val="bg2"/>
              </a:solidFill>
            </p:spPr>
            <p:txBody>
              <a:bodyPr wrap="square">
                <a:spAutoFit/>
              </a:bodyPr>
              <a:lstStyle/>
              <a:p>
                <a:pPr>
                  <a:spcBef>
                    <a:spcPts val="600"/>
                  </a:spcBef>
                </a:pPr>
                <a:r>
                  <a:rPr lang="en-US" sz="1200" dirty="0">
                    <a:ea typeface="Google Sans" pitchFamily="2" charset="0"/>
                    <a:cs typeface="Google Sans" pitchFamily="2" charset="0"/>
                  </a:rPr>
                  <a:t>In </a:t>
                </a:r>
                <a:r>
                  <a:rPr lang="en-US" sz="1200" b="0" i="0" dirty="0">
                    <a:solidFill>
                      <a:schemeClr val="tx1"/>
                    </a:solidFill>
                    <a:effectLst/>
                    <a:ea typeface="Google Sans" pitchFamily="2" charset="0"/>
                    <a:cs typeface="Google Sans" pitchFamily="2" charset="0"/>
                  </a:rPr>
                  <a:t>the VAE, Y is the weight </a:t>
                </a:r>
                <a14:m>
                  <m:oMath xmlns:m="http://schemas.openxmlformats.org/officeDocument/2006/math">
                    <m:r>
                      <a:rPr lang="en-US" sz="1200" b="0" i="0" dirty="0" smtClean="0">
                        <a:solidFill>
                          <a:schemeClr val="tx1"/>
                        </a:solidFill>
                        <a:effectLst/>
                        <a:latin typeface="Cambria Math" panose="02040503050406030204" pitchFamily="18" charset="0"/>
                      </a:rPr>
                      <m:t>𝑝</m:t>
                    </m:r>
                    <m:d>
                      <m:dPr>
                        <m:ctrlPr>
                          <a:rPr lang="en-US" sz="1200" b="0" i="0" dirty="0">
                            <a:solidFill>
                              <a:schemeClr val="tx1"/>
                            </a:solidFill>
                            <a:effectLst/>
                            <a:latin typeface="Cambria Math" panose="02040503050406030204" pitchFamily="18" charset="0"/>
                          </a:rPr>
                        </m:ctrlPr>
                      </m:dPr>
                      <m:e>
                        <m:r>
                          <a:rPr lang="en-US" sz="1200" b="0" i="0" dirty="0">
                            <a:solidFill>
                              <a:schemeClr val="tx1"/>
                            </a:solidFill>
                            <a:effectLst/>
                            <a:latin typeface="Cambria Math" panose="02040503050406030204" pitchFamily="18" charset="0"/>
                          </a:rPr>
                          <m:t>𝑥</m:t>
                        </m:r>
                        <m:r>
                          <a:rPr lang="en-US" sz="1200" b="0" i="0" dirty="0">
                            <a:solidFill>
                              <a:schemeClr val="tx1"/>
                            </a:solidFill>
                            <a:effectLst/>
                            <a:latin typeface="Cambria Math" panose="02040503050406030204" pitchFamily="18" charset="0"/>
                          </a:rPr>
                          <m:t>,</m:t>
                        </m:r>
                        <m:r>
                          <a:rPr lang="en-US" sz="1200" b="0" i="0" dirty="0">
                            <a:solidFill>
                              <a:schemeClr val="tx1"/>
                            </a:solidFill>
                            <a:effectLst/>
                            <a:latin typeface="Cambria Math" panose="02040503050406030204" pitchFamily="18" charset="0"/>
                          </a:rPr>
                          <m:t>𝑧</m:t>
                        </m:r>
                      </m:e>
                    </m:d>
                    <m:r>
                      <a:rPr lang="en-US" sz="1200" b="0" i="0" dirty="0">
                        <a:solidFill>
                          <a:schemeClr val="tx1"/>
                        </a:solidFill>
                        <a:effectLst/>
                        <a:latin typeface="Cambria Math" panose="02040503050406030204" pitchFamily="18" charset="0"/>
                      </a:rPr>
                      <m:t>/</m:t>
                    </m:r>
                    <m:sSub>
                      <m:sSubPr>
                        <m:ctrlPr>
                          <a:rPr lang="en-US" sz="1200" b="0" i="0" dirty="0">
                            <a:solidFill>
                              <a:schemeClr val="tx1"/>
                            </a:solidFill>
                            <a:effectLst/>
                            <a:latin typeface="Cambria Math" panose="02040503050406030204" pitchFamily="18" charset="0"/>
                          </a:rPr>
                        </m:ctrlPr>
                      </m:sSubPr>
                      <m:e>
                        <m:r>
                          <a:rPr lang="en-US" sz="1200" b="0" i="0" dirty="0">
                            <a:solidFill>
                              <a:schemeClr val="tx1"/>
                            </a:solidFill>
                            <a:effectLst/>
                            <a:latin typeface="Cambria Math" panose="02040503050406030204" pitchFamily="18" charset="0"/>
                          </a:rPr>
                          <m:t>𝑞</m:t>
                        </m:r>
                      </m:e>
                      <m:sub>
                        <m:r>
                          <a:rPr lang="en-US" sz="1200" b="0" i="0" dirty="0">
                            <a:solidFill>
                              <a:schemeClr val="tx1"/>
                            </a:solidFill>
                            <a:effectLst/>
                            <a:latin typeface="Cambria Math" panose="02040503050406030204" pitchFamily="18" charset="0"/>
                          </a:rPr>
                          <m:t>𝜑</m:t>
                        </m:r>
                      </m:sub>
                    </m:sSub>
                    <m:d>
                      <m:dPr>
                        <m:ctrlPr>
                          <a:rPr lang="en-US" sz="1200" b="0" i="0" dirty="0">
                            <a:solidFill>
                              <a:schemeClr val="tx1"/>
                            </a:solidFill>
                            <a:effectLst/>
                            <a:latin typeface="Cambria Math" panose="02040503050406030204" pitchFamily="18" charset="0"/>
                          </a:rPr>
                        </m:ctrlPr>
                      </m:dPr>
                      <m:e>
                        <m:r>
                          <a:rPr lang="en-US" sz="1200" b="0" i="0" dirty="0">
                            <a:solidFill>
                              <a:schemeClr val="tx1"/>
                            </a:solidFill>
                            <a:effectLst/>
                            <a:latin typeface="Cambria Math" panose="02040503050406030204" pitchFamily="18" charset="0"/>
                          </a:rPr>
                          <m:t>𝑧</m:t>
                        </m:r>
                        <m:r>
                          <a:rPr lang="en-US" sz="1200" b="0" i="0" dirty="0">
                            <a:solidFill>
                              <a:schemeClr val="tx1"/>
                            </a:solidFill>
                            <a:effectLst/>
                            <a:latin typeface="Cambria Math" panose="02040503050406030204" pitchFamily="18" charset="0"/>
                          </a:rPr>
                          <m:t>|</m:t>
                        </m:r>
                        <m:r>
                          <a:rPr lang="en-US" sz="1200" b="0" i="0" dirty="0">
                            <a:solidFill>
                              <a:schemeClr val="tx1"/>
                            </a:solidFill>
                            <a:effectLst/>
                            <a:latin typeface="Cambria Math" panose="02040503050406030204" pitchFamily="18" charset="0"/>
                          </a:rPr>
                          <m:t>𝑥</m:t>
                        </m:r>
                      </m:e>
                    </m:d>
                  </m:oMath>
                </a14:m>
                <a:r>
                  <a:rPr lang="en-US" sz="1200" b="0" i="0" dirty="0">
                    <a:solidFill>
                      <a:schemeClr val="tx1"/>
                    </a:solidFill>
                    <a:effectLst/>
                    <a:ea typeface="Google Sans" pitchFamily="2" charset="0"/>
                    <a:cs typeface="Google Sans" pitchFamily="2" charset="0"/>
                  </a:rPr>
                  <a:t>for a code </a:t>
                </a:r>
                <a14:m>
                  <m:oMath xmlns:m="http://schemas.openxmlformats.org/officeDocument/2006/math">
                    <m:r>
                      <a:rPr lang="en-US" sz="1200" b="0" i="0" dirty="0" smtClean="0">
                        <a:solidFill>
                          <a:schemeClr val="tx1"/>
                        </a:solidFill>
                        <a:effectLst/>
                        <a:latin typeface="Cambria Math" panose="02040503050406030204" pitchFamily="18" charset="0"/>
                      </a:rPr>
                      <m:t>𝑧</m:t>
                    </m:r>
                  </m:oMath>
                </a14:m>
                <a:r>
                  <a:rPr lang="en-US" sz="1200" b="0" i="0" dirty="0">
                    <a:solidFill>
                      <a:schemeClr val="tx1"/>
                    </a:solidFill>
                    <a:effectLst/>
                    <a:ea typeface="Google Sans" pitchFamily="2" charset="0"/>
                    <a:cs typeface="Google Sans" pitchFamily="2" charset="0"/>
                  </a:rPr>
                  <a:t> drawn from the encoder.</a:t>
                </a:r>
              </a:p>
              <a:p>
                <a:pPr marL="285750" indent="-285750">
                  <a:spcBef>
                    <a:spcPts val="600"/>
                  </a:spcBef>
                  <a:buFont typeface="Arial" panose="020B0604020202020204" pitchFamily="34" charset="0"/>
                  <a:buChar char="•"/>
                </a:pPr>
                <a:r>
                  <a:rPr lang="en-US" sz="1200" b="0" i="0" dirty="0">
                    <a:solidFill>
                      <a:schemeClr val="tx1"/>
                    </a:solidFill>
                    <a:effectLst/>
                    <a:ea typeface="Google Sans" pitchFamily="2" charset="0"/>
                    <a:cs typeface="Google Sans" pitchFamily="2" charset="0"/>
                  </a:rPr>
                  <a:t>log(average of Y) = </a:t>
                </a:r>
                <a14:m>
                  <m:oMath xmlns:m="http://schemas.openxmlformats.org/officeDocument/2006/math">
                    <m:r>
                      <a:rPr lang="en-US" sz="1200" b="0" i="0" dirty="0" smtClean="0">
                        <a:solidFill>
                          <a:schemeClr val="tx1"/>
                        </a:solidFill>
                        <a:effectLst/>
                        <a:latin typeface="Cambria Math" panose="02040503050406030204" pitchFamily="18" charset="0"/>
                      </a:rPr>
                      <m:t>𝑙𝑜𝑔𝑝</m:t>
                    </m:r>
                    <m:d>
                      <m:dPr>
                        <m:ctrlPr>
                          <a:rPr lang="en-US" sz="1200" b="0" i="0" dirty="0">
                            <a:solidFill>
                              <a:schemeClr val="tx1"/>
                            </a:solidFill>
                            <a:effectLst/>
                            <a:latin typeface="Cambria Math" panose="02040503050406030204" pitchFamily="18" charset="0"/>
                          </a:rPr>
                        </m:ctrlPr>
                      </m:dPr>
                      <m:e>
                        <m:r>
                          <a:rPr lang="en-US" sz="1200" b="0" i="0" dirty="0">
                            <a:solidFill>
                              <a:schemeClr val="tx1"/>
                            </a:solidFill>
                            <a:effectLst/>
                            <a:latin typeface="Cambria Math" panose="02040503050406030204" pitchFamily="18" charset="0"/>
                          </a:rPr>
                          <m:t>𝑥</m:t>
                        </m:r>
                      </m:e>
                    </m:d>
                    <m:r>
                      <a:rPr lang="en-US" sz="1200" b="0" i="0" dirty="0">
                        <a:solidFill>
                          <a:schemeClr val="tx1"/>
                        </a:solidFill>
                        <a:effectLst/>
                        <a:latin typeface="Cambria Math" panose="02040503050406030204" pitchFamily="18" charset="0"/>
                      </a:rPr>
                      <m:t>,</m:t>
                    </m:r>
                  </m:oMath>
                </a14:m>
                <a:r>
                  <a:rPr lang="en-US" sz="1200" b="0" i="0" dirty="0">
                    <a:solidFill>
                      <a:schemeClr val="tx1"/>
                    </a:solidFill>
                    <a:effectLst/>
                    <a:ea typeface="Google Sans" pitchFamily="2" charset="0"/>
                    <a:cs typeface="Google Sans" pitchFamily="2" charset="0"/>
                  </a:rPr>
                  <a:t>which we cannot compute.</a:t>
                </a:r>
              </a:p>
              <a:p>
                <a:pPr marL="285750" indent="-285750">
                  <a:spcBef>
                    <a:spcPts val="600"/>
                  </a:spcBef>
                  <a:buFont typeface="Arial" panose="020B0604020202020204" pitchFamily="34" charset="0"/>
                  <a:buChar char="•"/>
                </a:pPr>
                <a:r>
                  <a:rPr lang="en-US" sz="1200" b="0" i="0" dirty="0">
                    <a:solidFill>
                      <a:schemeClr val="tx1"/>
                    </a:solidFill>
                    <a:effectLst/>
                    <a:ea typeface="Google Sans" pitchFamily="2" charset="0"/>
                    <a:cs typeface="Google Sans" pitchFamily="2" charset="0"/>
                  </a:rPr>
                  <a:t>average of log Y = the ELBO, which we can estimate from one noisy code.</a:t>
                </a:r>
              </a:p>
              <a:p>
                <a:pPr>
                  <a:spcBef>
                    <a:spcPts val="600"/>
                  </a:spcBef>
                </a:pPr>
                <a:r>
                  <a:rPr lang="en-US" sz="1200" b="0" i="0" dirty="0">
                    <a:solidFill>
                      <a:schemeClr val="tx1"/>
                    </a:solidFill>
                    <a:effectLst/>
                    <a:ea typeface="Google Sans" pitchFamily="2" charset="0"/>
                    <a:cs typeface="Google Sans" pitchFamily="2" charset="0"/>
                  </a:rPr>
                  <a:t>So the red-minus-blue gap is exactly the gap between </a:t>
                </a:r>
                <a14:m>
                  <m:oMath xmlns:m="http://schemas.openxmlformats.org/officeDocument/2006/math">
                    <m:r>
                      <a:rPr lang="en-US" sz="1200" b="0" i="0" dirty="0" smtClean="0">
                        <a:solidFill>
                          <a:schemeClr val="tx1"/>
                        </a:solidFill>
                        <a:effectLst/>
                        <a:latin typeface="Cambria Math" panose="02040503050406030204" pitchFamily="18" charset="0"/>
                      </a:rPr>
                      <m:t>𝑙𝑜𝑔𝑝</m:t>
                    </m:r>
                    <m:d>
                      <m:dPr>
                        <m:ctrlPr>
                          <a:rPr lang="en-US" sz="1200" b="0" i="0" dirty="0">
                            <a:solidFill>
                              <a:schemeClr val="tx1"/>
                            </a:solidFill>
                            <a:effectLst/>
                            <a:latin typeface="Cambria Math" panose="02040503050406030204" pitchFamily="18" charset="0"/>
                          </a:rPr>
                        </m:ctrlPr>
                      </m:dPr>
                      <m:e>
                        <m:r>
                          <a:rPr lang="en-US" sz="1200" b="0" i="0" dirty="0">
                            <a:solidFill>
                              <a:schemeClr val="tx1"/>
                            </a:solidFill>
                            <a:effectLst/>
                            <a:latin typeface="Cambria Math" panose="02040503050406030204" pitchFamily="18" charset="0"/>
                          </a:rPr>
                          <m:t>𝑥</m:t>
                        </m:r>
                      </m:e>
                    </m:d>
                  </m:oMath>
                </a14:m>
                <a:r>
                  <a:rPr lang="en-US" sz="1200" b="0" i="0" dirty="0">
                    <a:solidFill>
                      <a:schemeClr val="tx1"/>
                    </a:solidFill>
                    <a:effectLst/>
                    <a:ea typeface="Google Sans" pitchFamily="2" charset="0"/>
                    <a:cs typeface="Google Sans" pitchFamily="2" charset="0"/>
                  </a:rPr>
                  <a:t> and the ELBO. It is zero when </a:t>
                </a:r>
                <a14:m>
                  <m:oMath xmlns:m="http://schemas.openxmlformats.org/officeDocument/2006/math">
                    <m:r>
                      <a:rPr lang="en-US" sz="1200" b="0" i="0" dirty="0" smtClean="0">
                        <a:solidFill>
                          <a:schemeClr val="tx1"/>
                        </a:solidFill>
                        <a:effectLst/>
                        <a:latin typeface="Cambria Math" panose="02040503050406030204" pitchFamily="18" charset="0"/>
                      </a:rPr>
                      <m:t>𝑌</m:t>
                    </m:r>
                  </m:oMath>
                </a14:m>
                <a:r>
                  <a:rPr lang="en-US" sz="1200" b="0" i="0" dirty="0">
                    <a:solidFill>
                      <a:schemeClr val="tx1"/>
                    </a:solidFill>
                    <a:effectLst/>
                    <a:ea typeface="Google Sans" pitchFamily="2" charset="0"/>
                    <a:cs typeface="Google Sans" pitchFamily="2" charset="0"/>
                  </a:rPr>
                  <a:t> is the same for every code, which happens when the encoder equals the true posterior.</a:t>
                </a:r>
                <a:endParaRPr lang="en-US" sz="700" b="0" i="0" dirty="0">
                  <a:solidFill>
                    <a:srgbClr val="0B0B0B"/>
                  </a:solidFill>
                  <a:effectLst/>
                  <a:ea typeface="Google Sans" pitchFamily="2" charset="0"/>
                  <a:cs typeface="Google Sans" pitchFamily="2" charset="0"/>
                </a:endParaRPr>
              </a:p>
            </p:txBody>
          </p:sp>
        </mc:Choice>
        <mc:Fallback xmlns="">
          <p:sp>
            <p:nvSpPr>
              <p:cNvPr id="6" name="TextBox 5">
                <a:extLst>
                  <a:ext uri="{FF2B5EF4-FFF2-40B4-BE49-F238E27FC236}">
                    <a16:creationId xmlns:a16="http://schemas.microsoft.com/office/drawing/2014/main" id="{0F764FC2-E740-4C0B-F0C9-1CAC6BBCEFC1}"/>
                  </a:ext>
                </a:extLst>
              </p:cNvPr>
              <p:cNvSpPr txBox="1">
                <a:spLocks noRot="1" noChangeAspect="1" noMove="1" noResize="1" noEditPoints="1" noAdjustHandles="1" noChangeArrowheads="1" noChangeShapeType="1" noTextEdit="1"/>
              </p:cNvSpPr>
              <p:nvPr/>
            </p:nvSpPr>
            <p:spPr>
              <a:xfrm>
                <a:off x="968546" y="4364532"/>
                <a:ext cx="4306187" cy="1817036"/>
              </a:xfrm>
              <a:prstGeom prst="rect">
                <a:avLst/>
              </a:prstGeom>
              <a:blipFill>
                <a:blip r:embed="rId10"/>
                <a:stretch>
                  <a:fillRect b="-1389"/>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16D4AC27-307F-949C-BD51-EB1A22970749}"/>
              </a:ext>
            </a:extLst>
          </p:cNvPr>
          <p:cNvSpPr txBox="1"/>
          <p:nvPr/>
        </p:nvSpPr>
        <p:spPr>
          <a:xfrm>
            <a:off x="9525000" y="4658186"/>
            <a:ext cx="2413000" cy="738664"/>
          </a:xfrm>
          <a:prstGeom prst="rect">
            <a:avLst/>
          </a:prstGeom>
          <a:noFill/>
        </p:spPr>
        <p:txBody>
          <a:bodyPr wrap="square">
            <a:spAutoFit/>
          </a:bodyPr>
          <a:lstStyle/>
          <a:p>
            <a:r>
              <a:rPr lang="en-US" sz="1400" i="1" dirty="0">
                <a:solidFill>
                  <a:schemeClr val="accent6"/>
                </a:solidFill>
              </a:rPr>
              <a:t>The </a:t>
            </a:r>
            <a:r>
              <a:rPr lang="en-US" sz="1400" b="0" i="1" dirty="0">
                <a:solidFill>
                  <a:schemeClr val="accent6"/>
                </a:solidFill>
                <a:effectLst/>
                <a:latin typeface="+mn-lt"/>
              </a:rPr>
              <a:t>log of an average is bigger than the average of the logs</a:t>
            </a:r>
            <a:endParaRPr lang="en-US" sz="1400" i="1" dirty="0">
              <a:solidFill>
                <a:schemeClr val="accent6"/>
              </a:solidFill>
            </a:endParaRPr>
          </a:p>
        </p:txBody>
      </p:sp>
      <p:sp>
        <p:nvSpPr>
          <p:cNvPr id="2" name="Title 1">
            <a:extLst>
              <a:ext uri="{FF2B5EF4-FFF2-40B4-BE49-F238E27FC236}">
                <a16:creationId xmlns:a16="http://schemas.microsoft.com/office/drawing/2014/main" id="{4DF36153-75FB-1A53-01CC-3A4A1A0FBCBD}"/>
              </a:ext>
            </a:extLst>
          </p:cNvPr>
          <p:cNvSpPr>
            <a:spLocks noGrp="1"/>
          </p:cNvSpPr>
          <p:nvPr>
            <p:ph type="title"/>
          </p:nvPr>
        </p:nvSpPr>
        <p:spPr>
          <a:xfrm>
            <a:off x="838200" y="365125"/>
            <a:ext cx="10515600" cy="1325563"/>
          </a:xfrm>
        </p:spPr>
        <p:txBody>
          <a:bodyPr>
            <a:noAutofit/>
          </a:bodyPr>
          <a:lstStyle/>
          <a:p>
            <a:r>
              <a:rPr lang="en-US" sz="2800" dirty="0"/>
              <a:t>The ELBO: A lower bound we can compute</a:t>
            </a:r>
            <a:br>
              <a:rPr lang="en-US" sz="2800" dirty="0"/>
            </a:br>
            <a:r>
              <a:rPr lang="en-US" sz="2000" dirty="0"/>
              <a:t>Importance sampling and Jensen's inequality</a:t>
            </a:r>
            <a:br>
              <a:rPr lang="en-US" sz="2000" dirty="0"/>
            </a:br>
            <a:endParaRPr lang="en-US" sz="2800" dirty="0"/>
          </a:p>
        </p:txBody>
      </p:sp>
    </p:spTree>
    <p:extLst>
      <p:ext uri="{BB962C8B-B14F-4D97-AF65-F5344CB8AC3E}">
        <p14:creationId xmlns:p14="http://schemas.microsoft.com/office/powerpoint/2010/main" val="3485140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E32C7-B61B-6D60-CDD4-2B8475E20E7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793346F-AEA1-8968-D202-A7DEC36A21E1}"/>
              </a:ext>
            </a:extLst>
          </p:cNvPr>
          <p:cNvSpPr/>
          <p:nvPr/>
        </p:nvSpPr>
        <p:spPr>
          <a:xfrm>
            <a:off x="6795855" y="2545903"/>
            <a:ext cx="2369410" cy="78149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Figure 28. Jensen's inequality for the logarithm when Y is 0.5 or 5 with equal probability">
            <a:extLst>
              <a:ext uri="{FF2B5EF4-FFF2-40B4-BE49-F238E27FC236}">
                <a16:creationId xmlns:a16="http://schemas.microsoft.com/office/drawing/2014/main" id="{99AF793B-DCA2-926A-78B2-3F3E361D8A79}"/>
              </a:ext>
            </a:extLst>
          </p:cNvPr>
          <p:cNvPicPr>
            <a:picLocks noChangeAspect="1"/>
          </p:cNvPicPr>
          <p:nvPr/>
        </p:nvPicPr>
        <p:blipFill>
          <a:blip r:embed="rId5"/>
          <a:srcRect t="7626"/>
          <a:stretch>
            <a:fillRect/>
          </a:stretch>
        </p:blipFill>
        <p:spPr>
          <a:xfrm>
            <a:off x="6218360" y="3589420"/>
            <a:ext cx="5437546" cy="3191526"/>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948A530-25F3-7EA0-99C4-3C29A9AFA194}"/>
                  </a:ext>
                </a:extLst>
              </p:cNvPr>
              <p:cNvSpPr txBox="1"/>
              <p:nvPr/>
            </p:nvSpPr>
            <p:spPr>
              <a:xfrm>
                <a:off x="838199" y="1466667"/>
                <a:ext cx="4722629" cy="1195007"/>
              </a:xfrm>
              <a:prstGeom prst="rect">
                <a:avLst/>
              </a:prstGeom>
              <a:noFill/>
            </p:spPr>
            <p:txBody>
              <a:bodyPr wrap="square">
                <a:spAutoFit/>
              </a:bodyPr>
              <a:lstStyle/>
              <a:p>
                <a:pPr marL="285750" indent="-285750">
                  <a:buFont typeface="Courier New" panose="02070309020205020404" pitchFamily="49" charset="0"/>
                  <a:buChar char="o"/>
                </a:pPr>
                <a:r>
                  <a:rPr lang="en-US" sz="1400" dirty="0">
                    <a:latin typeface="Google Sans" pitchFamily="2" charset="0"/>
                    <a:ea typeface="Google Sans" pitchFamily="2" charset="0"/>
                    <a:cs typeface="Google Sans" pitchFamily="2" charset="0"/>
                  </a:rPr>
                  <a:t>Start from the integral we cannot compute and multiply and divide by the encoder's distribution </a:t>
                </a:r>
                <a14:m>
                  <m:oMath xmlns:m="http://schemas.openxmlformats.org/officeDocument/2006/math">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𝑞</m:t>
                        </m:r>
                      </m:e>
                      <m:sub>
                        <m:r>
                          <a:rPr lang="en-US" sz="1400" i="1" dirty="0" err="1">
                            <a:latin typeface="Cambria Math" panose="02040503050406030204" pitchFamily="18" charset="0"/>
                          </a:rPr>
                          <m:t>𝜑</m:t>
                        </m:r>
                      </m:sub>
                    </m:sSub>
                    <m:d>
                      <m:dPr>
                        <m:ctrlPr>
                          <a:rPr lang="en-US" sz="1400" i="1" dirty="0" err="1">
                            <a:latin typeface="Cambria Math" panose="02040503050406030204" pitchFamily="18" charset="0"/>
                          </a:rPr>
                        </m:ctrlPr>
                      </m:dPr>
                      <m:e>
                        <m:r>
                          <a:rPr lang="en-US" sz="1400" i="1" dirty="0" err="1">
                            <a:latin typeface="Cambria Math" panose="02040503050406030204" pitchFamily="18" charset="0"/>
                          </a:rPr>
                          <m:t>𝑧</m:t>
                        </m:r>
                        <m:r>
                          <a:rPr lang="en-US" sz="1400" i="0" dirty="0" err="1">
                            <a:latin typeface="Cambria Math" panose="02040503050406030204" pitchFamily="18" charset="0"/>
                          </a:rPr>
                          <m:t>|</m:t>
                        </m:r>
                        <m:r>
                          <a:rPr lang="en-US" sz="1400" i="1" dirty="0" err="1">
                            <a:latin typeface="Cambria Math" panose="02040503050406030204" pitchFamily="18" charset="0"/>
                          </a:rPr>
                          <m:t>𝑥</m:t>
                        </m:r>
                        <m:r>
                          <a:rPr lang="en-US" sz="1400" i="0" dirty="0" err="1">
                            <a:latin typeface="Cambria Math" panose="02040503050406030204" pitchFamily="18" charset="0"/>
                          </a:rPr>
                          <m:t>⁽ⁱ⁾</m:t>
                        </m:r>
                      </m:e>
                    </m:d>
                    <m:r>
                      <a:rPr lang="en-US" sz="1400" i="0" dirty="0" err="1">
                        <a:latin typeface="Cambria Math" panose="02040503050406030204" pitchFamily="18" charset="0"/>
                      </a:rPr>
                      <m:t>=</m:t>
                    </m:r>
                    <m:r>
                      <a:rPr lang="en-US" sz="1400" i="1" dirty="0" err="1">
                        <a:latin typeface="Cambria Math" panose="02040503050406030204" pitchFamily="18" charset="0"/>
                      </a:rPr>
                      <m:t>𝑁</m:t>
                    </m:r>
                    <m:d>
                      <m:dPr>
                        <m:ctrlPr>
                          <a:rPr lang="en-US" sz="1400" i="1" dirty="0" err="1">
                            <a:latin typeface="Cambria Math" panose="02040503050406030204" pitchFamily="18" charset="0"/>
                          </a:rPr>
                        </m:ctrlPr>
                      </m:dPr>
                      <m:e>
                        <m:r>
                          <a:rPr lang="en-US" sz="1400" i="1" dirty="0" err="1">
                            <a:latin typeface="Cambria Math" panose="02040503050406030204" pitchFamily="18" charset="0"/>
                          </a:rPr>
                          <m:t>𝜇</m:t>
                        </m:r>
                        <m:r>
                          <a:rPr lang="en-US" sz="1400" i="0" dirty="0" err="1">
                            <a:latin typeface="Cambria Math" panose="02040503050406030204" pitchFamily="18" charset="0"/>
                          </a:rPr>
                          <m:t>⁽ⁱ⁾,</m:t>
                        </m:r>
                        <m:r>
                          <a:rPr lang="en-US" sz="1400" i="1" dirty="0" err="1">
                            <a:latin typeface="Cambria Math" panose="02040503050406030204" pitchFamily="18" charset="0"/>
                          </a:rPr>
                          <m:t>𝛴</m:t>
                        </m:r>
                        <m:r>
                          <a:rPr lang="en-US" sz="1400" i="0" dirty="0" err="1">
                            <a:latin typeface="Cambria Math" panose="02040503050406030204" pitchFamily="18" charset="0"/>
                          </a:rPr>
                          <m:t>⁽ⁱ⁾</m:t>
                        </m:r>
                      </m:e>
                    </m:d>
                  </m:oMath>
                </a14:m>
                <a:endParaRPr lang="en-US" sz="1400" dirty="0">
                  <a:latin typeface="Google Sans" pitchFamily="2" charset="0"/>
                  <a:ea typeface="Google Sans" pitchFamily="2" charset="0"/>
                  <a:cs typeface="Google Sans" pitchFamily="2" charset="0"/>
                </a:endParaRPr>
              </a:p>
              <a:p>
                <a:pPr marL="285750" indent="-285750">
                  <a:buFont typeface="Courier New" panose="02070309020205020404" pitchFamily="49" charset="0"/>
                  <a:buChar char="o"/>
                </a:pPr>
                <a:r>
                  <a:rPr lang="en-US" sz="1400" dirty="0">
                    <a:latin typeface="Google Sans" pitchFamily="2" charset="0"/>
                    <a:ea typeface="Google Sans" pitchFamily="2" charset="0"/>
                    <a:cs typeface="Google Sans" pitchFamily="2" charset="0"/>
                  </a:rPr>
                  <a:t>Nothing changes, but the integral becomes an average over noisy codes:</a:t>
                </a:r>
              </a:p>
            </p:txBody>
          </p:sp>
        </mc:Choice>
        <mc:Fallback xmlns="">
          <p:sp>
            <p:nvSpPr>
              <p:cNvPr id="9" name="TextBox 8">
                <a:extLst>
                  <a:ext uri="{FF2B5EF4-FFF2-40B4-BE49-F238E27FC236}">
                    <a16:creationId xmlns:a16="http://schemas.microsoft.com/office/drawing/2014/main" id="{C08CBB3C-8C8B-2B1A-8192-C5B5BB6FE269}"/>
                  </a:ext>
                </a:extLst>
              </p:cNvPr>
              <p:cNvSpPr txBox="1">
                <a:spLocks noRot="1" noChangeAspect="1" noMove="1" noResize="1" noEditPoints="1" noAdjustHandles="1" noChangeArrowheads="1" noChangeShapeType="1" noTextEdit="1"/>
              </p:cNvSpPr>
              <p:nvPr/>
            </p:nvSpPr>
            <p:spPr>
              <a:xfrm>
                <a:off x="838199" y="1466667"/>
                <a:ext cx="4722629" cy="1195007"/>
              </a:xfrm>
              <a:prstGeom prst="rect">
                <a:avLst/>
              </a:prstGeom>
              <a:blipFill>
                <a:blip r:embed="rId7"/>
                <a:stretch>
                  <a:fillRect l="-268" t="-1053" b="-4211"/>
                </a:stretch>
              </a:blipFill>
            </p:spPr>
            <p:txBody>
              <a:bodyPr/>
              <a:lstStyle/>
              <a:p>
                <a:r>
                  <a:rPr lang="en-US">
                    <a:noFill/>
                  </a:rPr>
                  <a:t> </a:t>
                </a:r>
              </a:p>
            </p:txBody>
          </p:sp>
        </mc:Fallback>
      </mc:AlternateContent>
      <p:sp>
        <p:nvSpPr>
          <p:cNvPr id="2" name="Title 1">
            <a:extLst>
              <a:ext uri="{FF2B5EF4-FFF2-40B4-BE49-F238E27FC236}">
                <a16:creationId xmlns:a16="http://schemas.microsoft.com/office/drawing/2014/main" id="{737732E0-F2DB-274D-3E6C-98828E60EF63}"/>
              </a:ext>
            </a:extLst>
          </p:cNvPr>
          <p:cNvSpPr>
            <a:spLocks noGrp="1"/>
          </p:cNvSpPr>
          <p:nvPr>
            <p:ph type="title"/>
          </p:nvPr>
        </p:nvSpPr>
        <p:spPr/>
        <p:txBody>
          <a:bodyPr>
            <a:noAutofit/>
          </a:bodyPr>
          <a:lstStyle/>
          <a:p>
            <a:r>
              <a:rPr lang="en-US" sz="2800" dirty="0"/>
              <a:t>The ELBO: A lower bound we can compute</a:t>
            </a:r>
            <a:br>
              <a:rPr lang="en-US" sz="2800" dirty="0"/>
            </a:br>
            <a:r>
              <a:rPr lang="en-US" sz="2000" dirty="0"/>
              <a:t>Importance sampling and Jensen's inequality</a:t>
            </a:r>
            <a:br>
              <a:rPr lang="en-US" sz="2000" dirty="0"/>
            </a:br>
            <a:endParaRPr lang="en-US" sz="2800" dirty="0"/>
          </a:p>
        </p:txBody>
      </p:sp>
      <p:pic>
        <p:nvPicPr>
          <p:cNvPr id="4" name="Picture 3">
            <a:extLst>
              <a:ext uri="{FF2B5EF4-FFF2-40B4-BE49-F238E27FC236}">
                <a16:creationId xmlns:a16="http://schemas.microsoft.com/office/drawing/2014/main" id="{E816E873-3A94-823F-6D19-20FB75A49DA2}"/>
              </a:ext>
            </a:extLst>
          </p:cNvPr>
          <p:cNvPicPr>
            <a:picLocks noChangeAspect="1"/>
          </p:cNvPicPr>
          <p:nvPr>
            <p:custDataLst>
              <p:tags r:id="rId1"/>
            </p:custDataLst>
          </p:nvPr>
        </p:nvPicPr>
        <p:blipFill>
          <a:blip r:embed="rId8">
            <a:extLst>
              <a:ext uri="{28A0092B-C50C-407E-A947-70E740481C1C}">
                <a14:useLocalDpi xmlns:a14="http://schemas.microsoft.com/office/drawing/2010/main" val="0"/>
              </a:ext>
            </a:extLst>
          </a:blip>
          <a:stretch>
            <a:fillRect/>
          </a:stretch>
        </p:blipFill>
        <p:spPr>
          <a:xfrm>
            <a:off x="5348239" y="1584950"/>
            <a:ext cx="6463792" cy="457200"/>
          </a:xfrm>
          <a:prstGeom prst="rect">
            <a:avLst/>
          </a:prstGeom>
        </p:spPr>
      </p:pic>
      <p:pic>
        <p:nvPicPr>
          <p:cNvPr id="5" name="Picture 4">
            <a:extLst>
              <a:ext uri="{FF2B5EF4-FFF2-40B4-BE49-F238E27FC236}">
                <a16:creationId xmlns:a16="http://schemas.microsoft.com/office/drawing/2014/main" id="{3DEE0477-3727-2D92-23B3-4FD3C55154E1}"/>
              </a:ext>
            </a:extLst>
          </p:cNvPr>
          <p:cNvPicPr>
            <a:picLocks noChangeAspect="1"/>
          </p:cNvPicPr>
          <p:nvPr>
            <p:custDataLst>
              <p:tags r:id="rId2"/>
            </p:custDataLst>
          </p:nvPr>
        </p:nvPicPr>
        <p:blipFill>
          <a:blip r:embed="rId9">
            <a:extLst>
              <a:ext uri="{28A0092B-C50C-407E-A947-70E740481C1C}">
                <a14:useLocalDpi xmlns:a14="http://schemas.microsoft.com/office/drawing/2010/main" val="0"/>
              </a:ext>
            </a:extLst>
          </a:blip>
          <a:stretch>
            <a:fillRect/>
          </a:stretch>
        </p:blipFill>
        <p:spPr>
          <a:xfrm>
            <a:off x="5348239" y="2734327"/>
            <a:ext cx="6096000" cy="457200"/>
          </a:xfrm>
          <a:prstGeom prst="rect">
            <a:avLst/>
          </a:prstGeom>
        </p:spPr>
      </p:pic>
      <p:sp>
        <p:nvSpPr>
          <p:cNvPr id="7" name="TextBox 6">
            <a:extLst>
              <a:ext uri="{FF2B5EF4-FFF2-40B4-BE49-F238E27FC236}">
                <a16:creationId xmlns:a16="http://schemas.microsoft.com/office/drawing/2014/main" id="{050AEDBE-00AF-25DD-3DB4-5A6504947E1E}"/>
              </a:ext>
            </a:extLst>
          </p:cNvPr>
          <p:cNvSpPr txBox="1"/>
          <p:nvPr/>
        </p:nvSpPr>
        <p:spPr>
          <a:xfrm>
            <a:off x="838199" y="2742594"/>
            <a:ext cx="4233531" cy="1169551"/>
          </a:xfrm>
          <a:prstGeom prst="rect">
            <a:avLst/>
          </a:prstGeom>
          <a:noFill/>
        </p:spPr>
        <p:txBody>
          <a:bodyPr wrap="square">
            <a:spAutoFit/>
          </a:bodyPr>
          <a:lstStyle/>
          <a:p>
            <a:pPr>
              <a:buNone/>
            </a:pPr>
            <a:r>
              <a:rPr lang="en-US" sz="1400" dirty="0">
                <a:latin typeface="Google Sans" pitchFamily="2" charset="0"/>
                <a:ea typeface="Google Sans" pitchFamily="2" charset="0"/>
                <a:cs typeface="Google Sans" pitchFamily="2" charset="0"/>
              </a:rPr>
              <a:t>This is </a:t>
            </a:r>
            <a:r>
              <a:rPr lang="en-US" sz="1400" b="1" dirty="0">
                <a:latin typeface="Google Sans" pitchFamily="2" charset="0"/>
                <a:ea typeface="Google Sans" pitchFamily="2" charset="0"/>
                <a:cs typeface="Google Sans" pitchFamily="2" charset="0"/>
              </a:rPr>
              <a:t>importance sampling</a:t>
            </a:r>
            <a:r>
              <a:rPr lang="en-US" sz="1400" dirty="0">
                <a:latin typeface="Google Sans" pitchFamily="2" charset="0"/>
                <a:ea typeface="Google Sans" pitchFamily="2" charset="0"/>
                <a:cs typeface="Google Sans" pitchFamily="2" charset="0"/>
              </a:rPr>
              <a:t>: </a:t>
            </a:r>
          </a:p>
          <a:p>
            <a:pPr marL="285750" indent="-285750">
              <a:buFont typeface="Courier New" panose="02070309020205020404" pitchFamily="49" charset="0"/>
              <a:buChar char="o"/>
            </a:pPr>
            <a:r>
              <a:rPr lang="en-US" sz="1400" dirty="0">
                <a:latin typeface="Google Sans" pitchFamily="2" charset="0"/>
                <a:ea typeface="Google Sans" pitchFamily="2" charset="0"/>
                <a:cs typeface="Google Sans" pitchFamily="2" charset="0"/>
              </a:rPr>
              <a:t>Instead of drawing codes from the prior </a:t>
            </a:r>
            <a:r>
              <a:rPr lang="en-US" sz="1400" dirty="0">
                <a:solidFill>
                  <a:srgbClr val="FF0000"/>
                </a:solidFill>
                <a:latin typeface="Google Sans" pitchFamily="2" charset="0"/>
                <a:ea typeface="Google Sans" pitchFamily="2" charset="0"/>
                <a:cs typeface="Google Sans" pitchFamily="2" charset="0"/>
              </a:rPr>
              <a:t>(which fails)</a:t>
            </a:r>
            <a:r>
              <a:rPr lang="en-US" sz="1400" dirty="0">
                <a:latin typeface="Google Sans" pitchFamily="2" charset="0"/>
                <a:ea typeface="Google Sans" pitchFamily="2" charset="0"/>
                <a:cs typeface="Google Sans" pitchFamily="2" charset="0"/>
              </a:rPr>
              <a:t>, draw them from the encoder, which knows where the good codes are, and reweight. Then take the log. </a:t>
            </a:r>
          </a:p>
        </p:txBody>
      </p:sp>
      <p:sp>
        <p:nvSpPr>
          <p:cNvPr id="11" name="TextBox 10">
            <a:extLst>
              <a:ext uri="{FF2B5EF4-FFF2-40B4-BE49-F238E27FC236}">
                <a16:creationId xmlns:a16="http://schemas.microsoft.com/office/drawing/2014/main" id="{BCBA3A84-7099-B479-9C6C-E0A91D037E6B}"/>
              </a:ext>
            </a:extLst>
          </p:cNvPr>
          <p:cNvSpPr txBox="1"/>
          <p:nvPr/>
        </p:nvSpPr>
        <p:spPr>
          <a:xfrm>
            <a:off x="9525000" y="4658186"/>
            <a:ext cx="2413000" cy="738664"/>
          </a:xfrm>
          <a:prstGeom prst="rect">
            <a:avLst/>
          </a:prstGeom>
          <a:noFill/>
        </p:spPr>
        <p:txBody>
          <a:bodyPr wrap="square">
            <a:spAutoFit/>
          </a:bodyPr>
          <a:lstStyle/>
          <a:p>
            <a:r>
              <a:rPr lang="en-US" sz="1400" i="1" dirty="0">
                <a:solidFill>
                  <a:schemeClr val="accent6"/>
                </a:solidFill>
              </a:rPr>
              <a:t>The </a:t>
            </a:r>
            <a:r>
              <a:rPr lang="en-US" sz="1400" b="0" i="1" dirty="0">
                <a:solidFill>
                  <a:schemeClr val="accent6"/>
                </a:solidFill>
                <a:effectLst/>
                <a:latin typeface="+mn-lt"/>
              </a:rPr>
              <a:t>log of an average is bigger than the average of the logs</a:t>
            </a:r>
            <a:endParaRPr lang="en-US" sz="1400" i="1" dirty="0">
              <a:solidFill>
                <a:schemeClr val="accent6"/>
              </a:solidFill>
            </a:endParaRPr>
          </a:p>
        </p:txBody>
      </p:sp>
      <p:sp>
        <p:nvSpPr>
          <p:cNvPr id="3" name="TextBox 2">
            <a:extLst>
              <a:ext uri="{FF2B5EF4-FFF2-40B4-BE49-F238E27FC236}">
                <a16:creationId xmlns:a16="http://schemas.microsoft.com/office/drawing/2014/main" id="{C25CAE6D-BF71-E6FE-14E7-2319A547A1AB}"/>
              </a:ext>
            </a:extLst>
          </p:cNvPr>
          <p:cNvSpPr txBox="1"/>
          <p:nvPr/>
        </p:nvSpPr>
        <p:spPr>
          <a:xfrm>
            <a:off x="1454002" y="4645524"/>
            <a:ext cx="3617728" cy="1077218"/>
          </a:xfrm>
          <a:prstGeom prst="rect">
            <a:avLst/>
          </a:prstGeom>
          <a:solidFill>
            <a:schemeClr val="accent6">
              <a:lumMod val="20000"/>
              <a:lumOff val="80000"/>
            </a:schemeClr>
          </a:solidFill>
        </p:spPr>
        <p:txBody>
          <a:bodyPr wrap="square">
            <a:spAutoFit/>
          </a:bodyPr>
          <a:lstStyle/>
          <a:p>
            <a:pPr>
              <a:buNone/>
            </a:pPr>
            <a:r>
              <a:rPr lang="en-US" sz="1600" dirty="0">
                <a:latin typeface="Google Sans" pitchFamily="2" charset="0"/>
                <a:ea typeface="Google Sans" pitchFamily="2" charset="0"/>
                <a:cs typeface="Google Sans" pitchFamily="2" charset="0"/>
              </a:rPr>
              <a:t>The </a:t>
            </a:r>
            <a:r>
              <a:rPr lang="en-US" sz="1600" b="1" dirty="0">
                <a:latin typeface="Google Sans" pitchFamily="2" charset="0"/>
                <a:ea typeface="Google Sans" pitchFamily="2" charset="0"/>
                <a:cs typeface="Google Sans" pitchFamily="2" charset="0"/>
              </a:rPr>
              <a:t>ELBO: </a:t>
            </a:r>
            <a:r>
              <a:rPr lang="en-US" sz="1600" dirty="0">
                <a:latin typeface="Google Sans" pitchFamily="2" charset="0"/>
                <a:ea typeface="Google Sans" pitchFamily="2" charset="0"/>
                <a:cs typeface="Google Sans" pitchFamily="2" charset="0"/>
              </a:rPr>
              <a:t>It is an average of something we can evaluate for any z, so a single noisy code gives an estimate of it.</a:t>
            </a:r>
          </a:p>
        </p:txBody>
      </p:sp>
    </p:spTree>
    <p:extLst>
      <p:ext uri="{BB962C8B-B14F-4D97-AF65-F5344CB8AC3E}">
        <p14:creationId xmlns:p14="http://schemas.microsoft.com/office/powerpoint/2010/main" val="19667590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5F5CC-D287-2A37-B8FC-AC8F8ED46DBF}"/>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1547B43A-7ED9-FC75-E419-5BD3FB0C8161}"/>
              </a:ext>
            </a:extLst>
          </p:cNvPr>
          <p:cNvSpPr/>
          <p:nvPr/>
        </p:nvSpPr>
        <p:spPr>
          <a:xfrm>
            <a:off x="6249931" y="2180010"/>
            <a:ext cx="890016" cy="286113"/>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5F401D7-4279-20DE-D9DC-5B2A4829782F}"/>
              </a:ext>
            </a:extLst>
          </p:cNvPr>
          <p:cNvSpPr/>
          <p:nvPr/>
        </p:nvSpPr>
        <p:spPr>
          <a:xfrm>
            <a:off x="3941064" y="2259914"/>
            <a:ext cx="438912" cy="24427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B65D5C6-EFB8-7656-2F6A-C2E42887562E}"/>
              </a:ext>
            </a:extLst>
          </p:cNvPr>
          <p:cNvSpPr/>
          <p:nvPr/>
        </p:nvSpPr>
        <p:spPr>
          <a:xfrm>
            <a:off x="4770120" y="2180229"/>
            <a:ext cx="926592" cy="286113"/>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D7E22A-8BFF-1D4C-38D9-83E17553C53E}"/>
              </a:ext>
            </a:extLst>
          </p:cNvPr>
          <p:cNvSpPr>
            <a:spLocks noGrp="1"/>
          </p:cNvSpPr>
          <p:nvPr>
            <p:ph type="title"/>
          </p:nvPr>
        </p:nvSpPr>
        <p:spPr>
          <a:xfrm>
            <a:off x="838200" y="305856"/>
            <a:ext cx="10515600" cy="1325563"/>
          </a:xfrm>
        </p:spPr>
        <p:txBody>
          <a:bodyPr>
            <a:noAutofit/>
          </a:bodyPr>
          <a:lstStyle/>
          <a:p>
            <a:r>
              <a:rPr lang="en-US" sz="2800" dirty="0"/>
              <a:t>How tight is the bound?</a:t>
            </a:r>
            <a:br>
              <a:rPr lang="en-US" sz="2400" dirty="0"/>
            </a:br>
            <a:r>
              <a:rPr lang="en-US" sz="2400" dirty="0"/>
              <a:t>The gap is exactly a KL divergence</a:t>
            </a:r>
          </a:p>
        </p:txBody>
      </p:sp>
      <p:pic>
        <p:nvPicPr>
          <p:cNvPr id="6" name="Picture 5">
            <a:extLst>
              <a:ext uri="{FF2B5EF4-FFF2-40B4-BE49-F238E27FC236}">
                <a16:creationId xmlns:a16="http://schemas.microsoft.com/office/drawing/2014/main" id="{39FFD485-6547-13C4-22A0-D359C5DAF8FD}"/>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720344" y="4738760"/>
            <a:ext cx="7319264" cy="497840"/>
          </a:xfrm>
          <a:prstGeom prst="rect">
            <a:avLst/>
          </a:prstGeom>
        </p:spPr>
      </p:pic>
      <p:pic>
        <p:nvPicPr>
          <p:cNvPr id="14" name="Picture 13">
            <a:extLst>
              <a:ext uri="{FF2B5EF4-FFF2-40B4-BE49-F238E27FC236}">
                <a16:creationId xmlns:a16="http://schemas.microsoft.com/office/drawing/2014/main" id="{DA86594E-A3B5-9614-34E2-E01319552FA9}"/>
              </a:ext>
            </a:extLst>
          </p:cNvPr>
          <p:cNvPicPr>
            <a:picLocks noChangeAspect="1"/>
          </p:cNvPicPr>
          <p:nvPr>
            <p:custDataLst>
              <p:tags r:id="rId2"/>
            </p:custDataLst>
          </p:nvPr>
        </p:nvPicPr>
        <p:blipFill>
          <a:blip r:embed="rId6">
            <a:extLst>
              <a:ext uri="{28A0092B-C50C-407E-A947-70E740481C1C}">
                <a14:useLocalDpi xmlns:a14="http://schemas.microsoft.com/office/drawing/2010/main" val="0"/>
              </a:ext>
            </a:extLst>
          </a:blip>
          <a:srcRect r="45798"/>
          <a:stretch>
            <a:fillRect/>
          </a:stretch>
        </p:blipFill>
        <p:spPr>
          <a:xfrm>
            <a:off x="911352" y="2189570"/>
            <a:ext cx="7428889" cy="2076523"/>
          </a:xfrm>
          <a:prstGeom prst="rect">
            <a:avLst/>
          </a:prstGeom>
        </p:spPr>
      </p:pic>
      <p:pic>
        <p:nvPicPr>
          <p:cNvPr id="15" name="Picture 14">
            <a:extLst>
              <a:ext uri="{FF2B5EF4-FFF2-40B4-BE49-F238E27FC236}">
                <a16:creationId xmlns:a16="http://schemas.microsoft.com/office/drawing/2014/main" id="{DA050E25-EBDF-2C92-BC68-B6CA2CCD781F}"/>
              </a:ext>
            </a:extLst>
          </p:cNvPr>
          <p:cNvPicPr>
            <a:picLocks noChangeAspect="1"/>
          </p:cNvPicPr>
          <p:nvPr>
            <p:custDataLst>
              <p:tags r:id="rId3"/>
            </p:custDataLst>
          </p:nvPr>
        </p:nvPicPr>
        <p:blipFill>
          <a:blip r:embed="rId6">
            <a:extLst>
              <a:ext uri="{28A0092B-C50C-407E-A947-70E740481C1C}">
                <a14:useLocalDpi xmlns:a14="http://schemas.microsoft.com/office/drawing/2010/main" val="0"/>
              </a:ext>
            </a:extLst>
          </a:blip>
          <a:srcRect l="75865"/>
          <a:stretch>
            <a:fillRect/>
          </a:stretch>
        </p:blipFill>
        <p:spPr>
          <a:xfrm>
            <a:off x="8730385" y="2180010"/>
            <a:ext cx="3307994" cy="2076524"/>
          </a:xfrm>
          <a:prstGeom prst="rect">
            <a:avLst/>
          </a:prstGeom>
        </p:spPr>
      </p:pic>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FEA5188-B48C-98FB-D60D-23F687AFF9F8}"/>
                  </a:ext>
                </a:extLst>
              </p:cNvPr>
              <p:cNvSpPr txBox="1"/>
              <p:nvPr/>
            </p:nvSpPr>
            <p:spPr>
              <a:xfrm>
                <a:off x="2950310" y="1423215"/>
                <a:ext cx="1495044" cy="523220"/>
              </a:xfrm>
              <a:prstGeom prst="rect">
                <a:avLst/>
              </a:prstGeom>
              <a:solidFill>
                <a:schemeClr val="accent6">
                  <a:lumMod val="20000"/>
                  <a:lumOff val="80000"/>
                </a:schemeClr>
              </a:solidFill>
            </p:spPr>
            <p:txBody>
              <a:bodyPr wrap="square">
                <a:spAutoFit/>
              </a:bodyPr>
              <a:lstStyle/>
              <a:p>
                <a:pPr>
                  <a:buNone/>
                </a:pPr>
                <a:r>
                  <a:rPr lang="en-US" sz="1400" dirty="0"/>
                  <a:t>average, over </a:t>
                </a:r>
                <a14:m>
                  <m:oMath xmlns:m="http://schemas.openxmlformats.org/officeDocument/2006/math">
                    <m:r>
                      <a:rPr lang="en-US" sz="1400" i="1" dirty="0" smtClean="0">
                        <a:latin typeface="Cambria Math" panose="02040503050406030204" pitchFamily="18" charset="0"/>
                      </a:rPr>
                      <m:t>𝑧</m:t>
                    </m:r>
                  </m:oMath>
                </a14:m>
                <a:r>
                  <a:rPr lang="en-US" sz="1400" dirty="0"/>
                  <a:t> drawn from </a:t>
                </a:r>
                <a14:m>
                  <m:oMath xmlns:m="http://schemas.openxmlformats.org/officeDocument/2006/math">
                    <m:r>
                      <a:rPr lang="en-US" sz="1400" i="1" dirty="0" smtClean="0">
                        <a:latin typeface="Cambria Math" panose="02040503050406030204" pitchFamily="18" charset="0"/>
                      </a:rPr>
                      <m:t>𝑞</m:t>
                    </m:r>
                  </m:oMath>
                </a14:m>
                <a:endParaRPr lang="en-US" sz="1400" dirty="0"/>
              </a:p>
            </p:txBody>
          </p:sp>
        </mc:Choice>
        <mc:Fallback xmlns="">
          <p:sp>
            <p:nvSpPr>
              <p:cNvPr id="17" name="TextBox 16">
                <a:extLst>
                  <a:ext uri="{FF2B5EF4-FFF2-40B4-BE49-F238E27FC236}">
                    <a16:creationId xmlns:a16="http://schemas.microsoft.com/office/drawing/2014/main" id="{2FEA5188-B48C-98FB-D60D-23F687AFF9F8}"/>
                  </a:ext>
                </a:extLst>
              </p:cNvPr>
              <p:cNvSpPr txBox="1">
                <a:spLocks noRot="1" noChangeAspect="1" noMove="1" noResize="1" noEditPoints="1" noAdjustHandles="1" noChangeArrowheads="1" noChangeShapeType="1" noTextEdit="1"/>
              </p:cNvSpPr>
              <p:nvPr/>
            </p:nvSpPr>
            <p:spPr>
              <a:xfrm>
                <a:off x="2950310" y="1423215"/>
                <a:ext cx="1495044" cy="523220"/>
              </a:xfrm>
              <a:prstGeom prst="rect">
                <a:avLst/>
              </a:prstGeom>
              <a:blipFill>
                <a:blip r:embed="rId7"/>
                <a:stretch>
                  <a:fillRect l="-1695" b="-116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2ECF440-F7EF-09A1-FAF5-9134B85E58A3}"/>
                  </a:ext>
                </a:extLst>
              </p:cNvPr>
              <p:cNvSpPr txBox="1"/>
              <p:nvPr/>
            </p:nvSpPr>
            <p:spPr>
              <a:xfrm>
                <a:off x="6249931" y="1449397"/>
                <a:ext cx="1608154" cy="524567"/>
              </a:xfrm>
              <a:prstGeom prst="rect">
                <a:avLst/>
              </a:prstGeom>
              <a:solidFill>
                <a:schemeClr val="tx2">
                  <a:lumMod val="10000"/>
                  <a:lumOff val="90000"/>
                </a:schemeClr>
              </a:solidFill>
            </p:spPr>
            <p:txBody>
              <a:bodyPr wrap="square">
                <a:spAutoFit/>
              </a:bodyPr>
              <a:lstStyle/>
              <a:p>
                <a14:m>
                  <m:oMath xmlns:m="http://schemas.openxmlformats.org/officeDocument/2006/math">
                    <m:r>
                      <a:rPr lang="en-US" sz="1400" i="1" dirty="0" smtClean="0">
                        <a:latin typeface="Cambria Math" panose="02040503050406030204" pitchFamily="18" charset="0"/>
                      </a:rPr>
                      <m:t>𝑝</m:t>
                    </m:r>
                  </m:oMath>
                </a14:m>
                <a:r>
                  <a:rPr lang="en-US" sz="1400" dirty="0"/>
                  <a:t> is the true posterior </a:t>
                </a:r>
                <a14:m>
                  <m:oMath xmlns:m="http://schemas.openxmlformats.org/officeDocument/2006/math">
                    <m:r>
                      <a:rPr lang="en-US" sz="1400" i="1" dirty="0" smtClean="0">
                        <a:latin typeface="Cambria Math" panose="02040503050406030204" pitchFamily="18" charset="0"/>
                      </a:rPr>
                      <m:t>𝑝</m:t>
                    </m:r>
                    <m:d>
                      <m:dPr>
                        <m:ctrlPr>
                          <a:rPr lang="en-US" sz="1400" i="1" dirty="0">
                            <a:latin typeface="Cambria Math" panose="02040503050406030204" pitchFamily="18" charset="0"/>
                          </a:rPr>
                        </m:ctrlPr>
                      </m:dPr>
                      <m:e>
                        <m:r>
                          <a:rPr lang="en-US" sz="1400" i="1" dirty="0">
                            <a:latin typeface="Cambria Math" panose="02040503050406030204" pitchFamily="18" charset="0"/>
                          </a:rPr>
                          <m:t>𝑧</m:t>
                        </m:r>
                        <m:r>
                          <a:rPr lang="en-US" sz="1400" i="0" dirty="0">
                            <a:latin typeface="Cambria Math" panose="02040503050406030204" pitchFamily="18" charset="0"/>
                          </a:rPr>
                          <m:t>|</m:t>
                        </m:r>
                        <m:r>
                          <a:rPr lang="en-US" sz="1400" i="1" dirty="0">
                            <a:latin typeface="Cambria Math" panose="02040503050406030204" pitchFamily="18" charset="0"/>
                          </a:rPr>
                          <m:t>𝑥</m:t>
                        </m:r>
                        <m:r>
                          <a:rPr lang="en-US" sz="1400" i="0" dirty="0">
                            <a:latin typeface="Cambria Math" panose="02040503050406030204" pitchFamily="18" charset="0"/>
                          </a:rPr>
                          <m:t>⁽ⁱ⁾</m:t>
                        </m:r>
                      </m:e>
                    </m:d>
                  </m:oMath>
                </a14:m>
                <a:endParaRPr lang="en-US" sz="1400" dirty="0"/>
              </a:p>
            </p:txBody>
          </p:sp>
        </mc:Choice>
        <mc:Fallback xmlns="">
          <p:sp>
            <p:nvSpPr>
              <p:cNvPr id="18" name="TextBox 17">
                <a:extLst>
                  <a:ext uri="{FF2B5EF4-FFF2-40B4-BE49-F238E27FC236}">
                    <a16:creationId xmlns:a16="http://schemas.microsoft.com/office/drawing/2014/main" id="{02ECF440-F7EF-09A1-FAF5-9134B85E58A3}"/>
                  </a:ext>
                </a:extLst>
              </p:cNvPr>
              <p:cNvSpPr txBox="1">
                <a:spLocks noRot="1" noChangeAspect="1" noMove="1" noResize="1" noEditPoints="1" noAdjustHandles="1" noChangeArrowheads="1" noChangeShapeType="1" noTextEdit="1"/>
              </p:cNvSpPr>
              <p:nvPr/>
            </p:nvSpPr>
            <p:spPr>
              <a:xfrm>
                <a:off x="6249931" y="1449397"/>
                <a:ext cx="1608154" cy="524567"/>
              </a:xfrm>
              <a:prstGeom prst="rect">
                <a:avLst/>
              </a:prstGeom>
              <a:blipFill>
                <a:blip r:embed="rId8"/>
                <a:stretch>
                  <a:fillRect l="-1575"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BDE141A4-6F5E-5F68-71C1-7BBCACFE17B4}"/>
                  </a:ext>
                </a:extLst>
              </p:cNvPr>
              <p:cNvSpPr txBox="1"/>
              <p:nvPr/>
            </p:nvSpPr>
            <p:spPr>
              <a:xfrm>
                <a:off x="4543565" y="1437745"/>
                <a:ext cx="1608155" cy="548676"/>
              </a:xfrm>
              <a:prstGeom prst="rect">
                <a:avLst/>
              </a:prstGeom>
              <a:solidFill>
                <a:schemeClr val="accent2">
                  <a:lumMod val="20000"/>
                  <a:lumOff val="80000"/>
                </a:schemeClr>
              </a:solidFill>
            </p:spPr>
            <p:txBody>
              <a:bodyPr wrap="square">
                <a:spAutoFit/>
              </a:bodyPr>
              <a:lstStyle/>
              <a:p>
                <a14:m>
                  <m:oMath xmlns:m="http://schemas.openxmlformats.org/officeDocument/2006/math">
                    <m:r>
                      <a:rPr lang="en-US" sz="1400" i="1" dirty="0" smtClean="0">
                        <a:latin typeface="Cambria Math" panose="02040503050406030204" pitchFamily="18" charset="0"/>
                      </a:rPr>
                      <m:t>𝑞</m:t>
                    </m:r>
                  </m:oMath>
                </a14:m>
                <a:r>
                  <a:rPr lang="en-US" sz="1400" dirty="0"/>
                  <a:t> is the encoder's </a:t>
                </a:r>
                <a14:m>
                  <m:oMath xmlns:m="http://schemas.openxmlformats.org/officeDocument/2006/math">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𝑞</m:t>
                        </m:r>
                      </m:e>
                      <m:sub>
                        <m:r>
                          <a:rPr lang="en-US" sz="1400" i="1" dirty="0" err="1">
                            <a:latin typeface="Cambria Math" panose="02040503050406030204" pitchFamily="18" charset="0"/>
                          </a:rPr>
                          <m:t>𝜑</m:t>
                        </m:r>
                      </m:sub>
                    </m:sSub>
                    <m:d>
                      <m:dPr>
                        <m:ctrlPr>
                          <a:rPr lang="en-US" sz="1400" i="1" dirty="0" err="1">
                            <a:latin typeface="Cambria Math" panose="02040503050406030204" pitchFamily="18" charset="0"/>
                          </a:rPr>
                        </m:ctrlPr>
                      </m:dPr>
                      <m:e>
                        <m:r>
                          <a:rPr lang="en-US" sz="1400" i="1" dirty="0" err="1">
                            <a:latin typeface="Cambria Math" panose="02040503050406030204" pitchFamily="18" charset="0"/>
                          </a:rPr>
                          <m:t>𝑧</m:t>
                        </m:r>
                        <m:r>
                          <a:rPr lang="en-US" sz="1400" i="0" dirty="0" err="1">
                            <a:latin typeface="Cambria Math" panose="02040503050406030204" pitchFamily="18" charset="0"/>
                          </a:rPr>
                          <m:t>|</m:t>
                        </m:r>
                        <m:r>
                          <a:rPr lang="en-US" sz="1400" i="1" dirty="0" err="1">
                            <a:latin typeface="Cambria Math" panose="02040503050406030204" pitchFamily="18" charset="0"/>
                          </a:rPr>
                          <m:t>𝑥</m:t>
                        </m:r>
                        <m:r>
                          <a:rPr lang="en-US" sz="1400" i="0" dirty="0" err="1">
                            <a:latin typeface="Cambria Math" panose="02040503050406030204" pitchFamily="18" charset="0"/>
                          </a:rPr>
                          <m:t>⁽ⁱ⁾</m:t>
                        </m:r>
                      </m:e>
                    </m:d>
                  </m:oMath>
                </a14:m>
                <a:endParaRPr lang="en-US" sz="1400" dirty="0"/>
              </a:p>
            </p:txBody>
          </p:sp>
        </mc:Choice>
        <mc:Fallback xmlns="">
          <p:sp>
            <p:nvSpPr>
              <p:cNvPr id="19" name="TextBox 18">
                <a:extLst>
                  <a:ext uri="{FF2B5EF4-FFF2-40B4-BE49-F238E27FC236}">
                    <a16:creationId xmlns:a16="http://schemas.microsoft.com/office/drawing/2014/main" id="{BDE141A4-6F5E-5F68-71C1-7BBCACFE17B4}"/>
                  </a:ext>
                </a:extLst>
              </p:cNvPr>
              <p:cNvSpPr txBox="1">
                <a:spLocks noRot="1" noChangeAspect="1" noMove="1" noResize="1" noEditPoints="1" noAdjustHandles="1" noChangeArrowheads="1" noChangeShapeType="1" noTextEdit="1"/>
              </p:cNvSpPr>
              <p:nvPr/>
            </p:nvSpPr>
            <p:spPr>
              <a:xfrm>
                <a:off x="4543565" y="1437745"/>
                <a:ext cx="1608155" cy="548676"/>
              </a:xfrm>
              <a:prstGeom prst="rect">
                <a:avLst/>
              </a:prstGeom>
              <a:blipFill>
                <a:blip r:embed="rId9"/>
                <a:stretch>
                  <a:fillRect t="-2273" b="-2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1E45506C-4B72-0FC4-F0E2-C3DBDC2977BF}"/>
                  </a:ext>
                </a:extLst>
              </p:cNvPr>
              <p:cNvSpPr txBox="1"/>
              <p:nvPr/>
            </p:nvSpPr>
            <p:spPr>
              <a:xfrm>
                <a:off x="720344" y="5420255"/>
                <a:ext cx="10110200" cy="956800"/>
              </a:xfrm>
              <a:prstGeom prst="rect">
                <a:avLst/>
              </a:prstGeom>
              <a:noFill/>
            </p:spPr>
            <p:txBody>
              <a:bodyPr wrap="square">
                <a:spAutoFit/>
              </a:bodyPr>
              <a:lstStyle/>
              <a:p>
                <a:pPr marL="342900" lvl="0" indent="-342900">
                  <a:buFont typeface="+mj-lt"/>
                  <a:buAutoNum type="arabicPeriod"/>
                </a:pPr>
                <a:r>
                  <a:rPr lang="en-US" sz="1400" b="1" dirty="0">
                    <a:latin typeface="Google Sans" pitchFamily="2" charset="0"/>
                    <a:ea typeface="Google Sans" pitchFamily="2" charset="0"/>
                    <a:cs typeface="Google Sans" pitchFamily="2" charset="0"/>
                  </a:rPr>
                  <a:t>It is a bound.</a:t>
                </a:r>
                <a:r>
                  <a:rPr lang="en-US" sz="1400" dirty="0">
                    <a:latin typeface="Google Sans" pitchFamily="2" charset="0"/>
                    <a:ea typeface="Google Sans" pitchFamily="2" charset="0"/>
                    <a:cs typeface="Google Sans" pitchFamily="2" charset="0"/>
                  </a:rPr>
                  <a:t> A KL is never negative, so the ELBO is never above </a:t>
                </a:r>
                <a14:m>
                  <m:oMath xmlns:m="http://schemas.openxmlformats.org/officeDocument/2006/math">
                    <m:r>
                      <a:rPr lang="en-US" sz="1400" i="1" dirty="0" smtClean="0">
                        <a:latin typeface="Cambria Math" panose="02040503050406030204" pitchFamily="18" charset="0"/>
                      </a:rPr>
                      <m:t>𝑙𝑜𝑔𝑝</m:t>
                    </m:r>
                    <m:d>
                      <m:dPr>
                        <m:ctrlPr>
                          <a:rPr lang="en-US" sz="1400" i="1" dirty="0">
                            <a:latin typeface="Cambria Math" panose="02040503050406030204" pitchFamily="18" charset="0"/>
                          </a:rPr>
                        </m:ctrlPr>
                      </m:dPr>
                      <m:e>
                        <m:r>
                          <a:rPr lang="en-US" sz="1400" i="1" dirty="0">
                            <a:latin typeface="Cambria Math" panose="02040503050406030204" pitchFamily="18" charset="0"/>
                          </a:rPr>
                          <m:t>𝑥</m:t>
                        </m:r>
                        <m:r>
                          <a:rPr lang="en-US" sz="1400" i="0" dirty="0">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a:t>
                </a:r>
              </a:p>
              <a:p>
                <a:pPr marL="342900" lvl="0" indent="-342900">
                  <a:buFont typeface="+mj-lt"/>
                  <a:buAutoNum type="arabicPeriod"/>
                </a:pPr>
                <a:r>
                  <a:rPr lang="en-US" sz="1400" b="1" dirty="0">
                    <a:latin typeface="Google Sans" pitchFamily="2" charset="0"/>
                    <a:ea typeface="Google Sans" pitchFamily="2" charset="0"/>
                    <a:cs typeface="Google Sans" pitchFamily="2" charset="0"/>
                  </a:rPr>
                  <a:t>The gap is the encoder's error.</a:t>
                </a:r>
                <a:r>
                  <a:rPr lang="en-US" sz="1400" dirty="0">
                    <a:latin typeface="Google Sans" pitchFamily="2" charset="0"/>
                    <a:ea typeface="Google Sans" pitchFamily="2" charset="0"/>
                    <a:cs typeface="Google Sans" pitchFamily="2" charset="0"/>
                  </a:rPr>
                  <a:t> The bound is tight exactly when </a:t>
                </a:r>
                <a14:m>
                  <m:oMath xmlns:m="http://schemas.openxmlformats.org/officeDocument/2006/math">
                    <m:r>
                      <a:rPr lang="en-US" sz="1400" i="1" dirty="0" smtClean="0">
                        <a:latin typeface="Cambria Math" panose="02040503050406030204" pitchFamily="18" charset="0"/>
                      </a:rPr>
                      <m:t>𝑁</m:t>
                    </m:r>
                    <m:d>
                      <m:dPr>
                        <m:ctrlPr>
                          <a:rPr lang="en-US" sz="1400" i="1" dirty="0">
                            <a:latin typeface="Cambria Math" panose="02040503050406030204" pitchFamily="18" charset="0"/>
                          </a:rPr>
                        </m:ctrlPr>
                      </m:dPr>
                      <m:e>
                        <m:r>
                          <a:rPr lang="en-US" sz="1400" i="1" dirty="0">
                            <a:latin typeface="Cambria Math" panose="02040503050406030204" pitchFamily="18" charset="0"/>
                          </a:rPr>
                          <m:t>𝜇</m:t>
                        </m:r>
                        <m:r>
                          <a:rPr lang="en-US" sz="1400" i="0" dirty="0">
                            <a:latin typeface="Cambria Math" panose="02040503050406030204" pitchFamily="18" charset="0"/>
                          </a:rPr>
                          <m:t>⁽ⁱ⁾,</m:t>
                        </m:r>
                        <m:r>
                          <a:rPr lang="en-US" sz="1400" i="1" dirty="0">
                            <a:latin typeface="Cambria Math" panose="02040503050406030204" pitchFamily="18" charset="0"/>
                          </a:rPr>
                          <m:t>𝛴</m:t>
                        </m:r>
                        <m:r>
                          <a:rPr lang="en-US" sz="1400" i="0" dirty="0">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 equals the true posterior</a:t>
                </a:r>
              </a:p>
              <a:p>
                <a:pPr marL="342900" lvl="0" indent="-342900">
                  <a:buFont typeface="+mj-lt"/>
                  <a:buAutoNum type="arabicPeriod"/>
                </a:pPr>
                <a:r>
                  <a:rPr lang="en-US" sz="1400" b="1" dirty="0">
                    <a:latin typeface="Google Sans" pitchFamily="2" charset="0"/>
                    <a:ea typeface="Google Sans" pitchFamily="2" charset="0"/>
                    <a:cs typeface="Google Sans" pitchFamily="2" charset="0"/>
                  </a:rPr>
                  <a:t>Training does two jobs at once.</a:t>
                </a:r>
                <a:r>
                  <a:rPr lang="en-US" sz="1400" dirty="0">
                    <a:latin typeface="Google Sans" pitchFamily="2" charset="0"/>
                    <a:ea typeface="Google Sans" pitchFamily="2" charset="0"/>
                    <a:cs typeface="Google Sans" pitchFamily="2" charset="0"/>
                  </a:rPr>
                  <a:t> </a:t>
                </a:r>
                <a14:m>
                  <m:oMath xmlns:m="http://schemas.openxmlformats.org/officeDocument/2006/math">
                    <m:r>
                      <a:rPr lang="en-US" sz="1400" i="1" dirty="0" smtClean="0">
                        <a:latin typeface="Cambria Math" panose="02040503050406030204" pitchFamily="18" charset="0"/>
                      </a:rPr>
                      <m:t>𝑙𝑜𝑔𝑝</m:t>
                    </m:r>
                    <m:d>
                      <m:dPr>
                        <m:ctrlPr>
                          <a:rPr lang="en-US" sz="1400" i="1" dirty="0">
                            <a:latin typeface="Cambria Math" panose="02040503050406030204" pitchFamily="18" charset="0"/>
                          </a:rPr>
                        </m:ctrlPr>
                      </m:dPr>
                      <m:e>
                        <m:r>
                          <a:rPr lang="en-US" sz="1400" i="1" dirty="0">
                            <a:latin typeface="Cambria Math" panose="02040503050406030204" pitchFamily="18" charset="0"/>
                          </a:rPr>
                          <m:t>𝑥</m:t>
                        </m:r>
                        <m:r>
                          <a:rPr lang="en-US" sz="1400" i="0" dirty="0">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 does not depend on </a:t>
                </a:r>
                <a14:m>
                  <m:oMath xmlns:m="http://schemas.openxmlformats.org/officeDocument/2006/math">
                    <m:r>
                      <a:rPr lang="en-US" sz="1400" i="1" dirty="0" smtClean="0">
                        <a:latin typeface="Cambria Math" panose="02040503050406030204" pitchFamily="18" charset="0"/>
                      </a:rPr>
                      <m:t>𝜑</m:t>
                    </m:r>
                  </m:oMath>
                </a14:m>
                <a:r>
                  <a:rPr lang="en-US" sz="1400" dirty="0">
                    <a:latin typeface="Google Sans" pitchFamily="2" charset="0"/>
                    <a:ea typeface="Google Sans" pitchFamily="2" charset="0"/>
                    <a:cs typeface="Google Sans" pitchFamily="2" charset="0"/>
                  </a:rPr>
                  <a:t>, so raising the ELBO in </a:t>
                </a:r>
                <a14:m>
                  <m:oMath xmlns:m="http://schemas.openxmlformats.org/officeDocument/2006/math">
                    <m:r>
                      <a:rPr lang="en-US" sz="1400" i="1" dirty="0" smtClean="0">
                        <a:latin typeface="Cambria Math" panose="02040503050406030204" pitchFamily="18" charset="0"/>
                      </a:rPr>
                      <m:t>𝜑</m:t>
                    </m:r>
                  </m:oMath>
                </a14:m>
                <a:r>
                  <a:rPr lang="en-US" sz="1400" dirty="0">
                    <a:latin typeface="Google Sans" pitchFamily="2" charset="0"/>
                    <a:ea typeface="Google Sans" pitchFamily="2" charset="0"/>
                    <a:cs typeface="Google Sans" pitchFamily="2" charset="0"/>
                  </a:rPr>
                  <a:t> can only shrink the gap. Raising it in </a:t>
                </a:r>
                <a14:m>
                  <m:oMath xmlns:m="http://schemas.openxmlformats.org/officeDocument/2006/math">
                    <m:r>
                      <a:rPr lang="en-US" sz="1400" i="1" dirty="0" smtClean="0">
                        <a:latin typeface="Cambria Math" panose="02040503050406030204" pitchFamily="18" charset="0"/>
                      </a:rPr>
                      <m:t>𝜃</m:t>
                    </m:r>
                  </m:oMath>
                </a14:m>
                <a:r>
                  <a:rPr lang="en-US" sz="1400" dirty="0">
                    <a:latin typeface="Google Sans" pitchFamily="2" charset="0"/>
                    <a:ea typeface="Google Sans" pitchFamily="2" charset="0"/>
                    <a:cs typeface="Google Sans" pitchFamily="2" charset="0"/>
                  </a:rPr>
                  <a:t> either raises the likelihood or tightens the bound.</a:t>
                </a:r>
              </a:p>
            </p:txBody>
          </p:sp>
        </mc:Choice>
        <mc:Fallback xmlns="">
          <p:sp>
            <p:nvSpPr>
              <p:cNvPr id="25" name="TextBox 24">
                <a:extLst>
                  <a:ext uri="{FF2B5EF4-FFF2-40B4-BE49-F238E27FC236}">
                    <a16:creationId xmlns:a16="http://schemas.microsoft.com/office/drawing/2014/main" id="{1E45506C-4B72-0FC4-F0E2-C3DBDC2977BF}"/>
                  </a:ext>
                </a:extLst>
              </p:cNvPr>
              <p:cNvSpPr txBox="1">
                <a:spLocks noRot="1" noChangeAspect="1" noMove="1" noResize="1" noEditPoints="1" noAdjustHandles="1" noChangeArrowheads="1" noChangeShapeType="1" noTextEdit="1"/>
              </p:cNvSpPr>
              <p:nvPr/>
            </p:nvSpPr>
            <p:spPr>
              <a:xfrm>
                <a:off x="720344" y="5420255"/>
                <a:ext cx="10110200" cy="956800"/>
              </a:xfrm>
              <a:prstGeom prst="rect">
                <a:avLst/>
              </a:prstGeom>
              <a:blipFill>
                <a:blip r:embed="rId10"/>
                <a:stretch>
                  <a:fillRect l="-251" t="-2597" b="-6494"/>
                </a:stretch>
              </a:blipFill>
            </p:spPr>
            <p:txBody>
              <a:bodyPr/>
              <a:lstStyle/>
              <a:p>
                <a:r>
                  <a:rPr lang="en-US">
                    <a:noFill/>
                  </a:rPr>
                  <a:t> </a:t>
                </a:r>
              </a:p>
            </p:txBody>
          </p:sp>
        </mc:Fallback>
      </mc:AlternateContent>
    </p:spTree>
    <p:extLst>
      <p:ext uri="{BB962C8B-B14F-4D97-AF65-F5344CB8AC3E}">
        <p14:creationId xmlns:p14="http://schemas.microsoft.com/office/powerpoint/2010/main" val="485572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2347B-B832-9D8D-6BA9-3853ABC888F0}"/>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00216ACB-24C3-8DCD-9312-E509031765F6}"/>
              </a:ext>
            </a:extLst>
          </p:cNvPr>
          <p:cNvSpPr/>
          <p:nvPr/>
        </p:nvSpPr>
        <p:spPr>
          <a:xfrm>
            <a:off x="6249931" y="2180010"/>
            <a:ext cx="890016" cy="286113"/>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FED455B-E867-334F-3C56-69612721E1B8}"/>
              </a:ext>
            </a:extLst>
          </p:cNvPr>
          <p:cNvSpPr/>
          <p:nvPr/>
        </p:nvSpPr>
        <p:spPr>
          <a:xfrm>
            <a:off x="3941064" y="2259914"/>
            <a:ext cx="438912" cy="24427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BF1E129-369F-8631-08F0-4C807A7AD254}"/>
              </a:ext>
            </a:extLst>
          </p:cNvPr>
          <p:cNvSpPr/>
          <p:nvPr/>
        </p:nvSpPr>
        <p:spPr>
          <a:xfrm>
            <a:off x="4770120" y="2180229"/>
            <a:ext cx="926592" cy="286113"/>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C9399A-E204-549F-744F-8E7D040DC491}"/>
              </a:ext>
            </a:extLst>
          </p:cNvPr>
          <p:cNvSpPr>
            <a:spLocks noGrp="1"/>
          </p:cNvSpPr>
          <p:nvPr>
            <p:ph type="title"/>
          </p:nvPr>
        </p:nvSpPr>
        <p:spPr>
          <a:xfrm>
            <a:off x="838200" y="305856"/>
            <a:ext cx="10515600" cy="1325563"/>
          </a:xfrm>
        </p:spPr>
        <p:txBody>
          <a:bodyPr>
            <a:noAutofit/>
          </a:bodyPr>
          <a:lstStyle/>
          <a:p>
            <a:r>
              <a:rPr lang="en-US" sz="2800" dirty="0"/>
              <a:t>How tight is the bound?</a:t>
            </a:r>
            <a:br>
              <a:rPr lang="en-US" sz="2400" dirty="0"/>
            </a:br>
            <a:r>
              <a:rPr lang="en-US" sz="2400" dirty="0"/>
              <a:t>The gap is exactly a KL divergence</a:t>
            </a:r>
          </a:p>
        </p:txBody>
      </p:sp>
      <p:pic>
        <p:nvPicPr>
          <p:cNvPr id="23" name="Picture 22" descr="Figure 29. The gap log p(x⁽ⁱ⁾) − ELBO, which equals D_KL(q_φ(z | x⁽ⁱ⁾) ‖ p(z | x⁽ⁱ⁾)), for 12 test images: exact value on a grid (bars) and an importance-sampling estimate with S = 5,000 noisy codes (triangles)">
            <a:extLst>
              <a:ext uri="{FF2B5EF4-FFF2-40B4-BE49-F238E27FC236}">
                <a16:creationId xmlns:a16="http://schemas.microsoft.com/office/drawing/2014/main" id="{2CE0915F-4DDE-BE8F-CB40-04E3341CC522}"/>
              </a:ext>
            </a:extLst>
          </p:cNvPr>
          <p:cNvPicPr>
            <a:picLocks noChangeAspect="1"/>
          </p:cNvPicPr>
          <p:nvPr/>
        </p:nvPicPr>
        <p:blipFill>
          <a:blip r:embed="rId3"/>
          <a:stretch>
            <a:fillRect/>
          </a:stretch>
        </p:blipFill>
        <p:spPr>
          <a:xfrm>
            <a:off x="561524" y="1621400"/>
            <a:ext cx="7197991" cy="2979197"/>
          </a:xfrm>
          <a:prstGeom prst="rect">
            <a:avLst/>
          </a:prstGeom>
        </p:spPr>
      </p:pic>
      <p:pic>
        <p:nvPicPr>
          <p:cNvPr id="3" name="Picture 2">
            <a:extLst>
              <a:ext uri="{FF2B5EF4-FFF2-40B4-BE49-F238E27FC236}">
                <a16:creationId xmlns:a16="http://schemas.microsoft.com/office/drawing/2014/main" id="{C3BE907E-50D6-899A-2FCB-E3468BC9C66E}"/>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720344" y="4738760"/>
            <a:ext cx="7319264" cy="497840"/>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8CA4D56-7A50-4631-5D20-019F1B18E24B}"/>
                  </a:ext>
                </a:extLst>
              </p:cNvPr>
              <p:cNvSpPr txBox="1"/>
              <p:nvPr/>
            </p:nvSpPr>
            <p:spPr>
              <a:xfrm>
                <a:off x="720344" y="5420255"/>
                <a:ext cx="10110200" cy="956800"/>
              </a:xfrm>
              <a:prstGeom prst="rect">
                <a:avLst/>
              </a:prstGeom>
              <a:noFill/>
            </p:spPr>
            <p:txBody>
              <a:bodyPr wrap="square">
                <a:spAutoFit/>
              </a:bodyPr>
              <a:lstStyle/>
              <a:p>
                <a:pPr marL="342900" lvl="0" indent="-342900">
                  <a:buFont typeface="+mj-lt"/>
                  <a:buAutoNum type="arabicPeriod"/>
                </a:pPr>
                <a:r>
                  <a:rPr lang="en-US" sz="1400" b="1" dirty="0">
                    <a:latin typeface="Google Sans" pitchFamily="2" charset="0"/>
                    <a:ea typeface="Google Sans" pitchFamily="2" charset="0"/>
                    <a:cs typeface="Google Sans" pitchFamily="2" charset="0"/>
                  </a:rPr>
                  <a:t>It is a bound.</a:t>
                </a:r>
                <a:r>
                  <a:rPr lang="en-US" sz="1400" dirty="0">
                    <a:latin typeface="Google Sans" pitchFamily="2" charset="0"/>
                    <a:ea typeface="Google Sans" pitchFamily="2" charset="0"/>
                    <a:cs typeface="Google Sans" pitchFamily="2" charset="0"/>
                  </a:rPr>
                  <a:t> A KL is never negative, so the ELBO is never above </a:t>
                </a:r>
                <a14:m>
                  <m:oMath xmlns:m="http://schemas.openxmlformats.org/officeDocument/2006/math">
                    <m:r>
                      <a:rPr lang="en-US" sz="1400" i="1" dirty="0" smtClean="0">
                        <a:latin typeface="Cambria Math" panose="02040503050406030204" pitchFamily="18" charset="0"/>
                      </a:rPr>
                      <m:t>𝑙𝑜𝑔𝑝</m:t>
                    </m:r>
                    <m:d>
                      <m:dPr>
                        <m:ctrlPr>
                          <a:rPr lang="en-US" sz="1400" i="1" dirty="0">
                            <a:latin typeface="Cambria Math" panose="02040503050406030204" pitchFamily="18" charset="0"/>
                          </a:rPr>
                        </m:ctrlPr>
                      </m:dPr>
                      <m:e>
                        <m:r>
                          <a:rPr lang="en-US" sz="1400" i="1" dirty="0">
                            <a:latin typeface="Cambria Math" panose="02040503050406030204" pitchFamily="18" charset="0"/>
                          </a:rPr>
                          <m:t>𝑥</m:t>
                        </m:r>
                        <m:r>
                          <a:rPr lang="en-US" sz="1400" i="0" dirty="0">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a:t>
                </a:r>
              </a:p>
              <a:p>
                <a:pPr marL="342900" lvl="0" indent="-342900">
                  <a:buFont typeface="+mj-lt"/>
                  <a:buAutoNum type="arabicPeriod"/>
                </a:pPr>
                <a:r>
                  <a:rPr lang="en-US" sz="1400" b="1" dirty="0">
                    <a:latin typeface="Google Sans" pitchFamily="2" charset="0"/>
                    <a:ea typeface="Google Sans" pitchFamily="2" charset="0"/>
                    <a:cs typeface="Google Sans" pitchFamily="2" charset="0"/>
                  </a:rPr>
                  <a:t>The gap is the encoder's error.</a:t>
                </a:r>
                <a:r>
                  <a:rPr lang="en-US" sz="1400" dirty="0">
                    <a:latin typeface="Google Sans" pitchFamily="2" charset="0"/>
                    <a:ea typeface="Google Sans" pitchFamily="2" charset="0"/>
                    <a:cs typeface="Google Sans" pitchFamily="2" charset="0"/>
                  </a:rPr>
                  <a:t> The bound is tight exactly when </a:t>
                </a:r>
                <a14:m>
                  <m:oMath xmlns:m="http://schemas.openxmlformats.org/officeDocument/2006/math">
                    <m:r>
                      <a:rPr lang="en-US" sz="1400" i="1" dirty="0" smtClean="0">
                        <a:latin typeface="Cambria Math" panose="02040503050406030204" pitchFamily="18" charset="0"/>
                      </a:rPr>
                      <m:t>𝑁</m:t>
                    </m:r>
                    <m:d>
                      <m:dPr>
                        <m:ctrlPr>
                          <a:rPr lang="en-US" sz="1400" i="1" dirty="0">
                            <a:latin typeface="Cambria Math" panose="02040503050406030204" pitchFamily="18" charset="0"/>
                          </a:rPr>
                        </m:ctrlPr>
                      </m:dPr>
                      <m:e>
                        <m:r>
                          <a:rPr lang="en-US" sz="1400" i="1" dirty="0">
                            <a:latin typeface="Cambria Math" panose="02040503050406030204" pitchFamily="18" charset="0"/>
                          </a:rPr>
                          <m:t>𝜇</m:t>
                        </m:r>
                        <m:r>
                          <a:rPr lang="en-US" sz="1400" i="0" dirty="0">
                            <a:latin typeface="Cambria Math" panose="02040503050406030204" pitchFamily="18" charset="0"/>
                          </a:rPr>
                          <m:t>⁽ⁱ⁾,</m:t>
                        </m:r>
                        <m:r>
                          <a:rPr lang="en-US" sz="1400" i="1" dirty="0">
                            <a:latin typeface="Cambria Math" panose="02040503050406030204" pitchFamily="18" charset="0"/>
                          </a:rPr>
                          <m:t>𝛴</m:t>
                        </m:r>
                        <m:r>
                          <a:rPr lang="en-US" sz="1400" i="0" dirty="0">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 equals the true posterior</a:t>
                </a:r>
              </a:p>
              <a:p>
                <a:pPr marL="342900" lvl="0" indent="-342900">
                  <a:buFont typeface="+mj-lt"/>
                  <a:buAutoNum type="arabicPeriod"/>
                </a:pPr>
                <a:r>
                  <a:rPr lang="en-US" sz="1400" b="1" dirty="0">
                    <a:latin typeface="Google Sans" pitchFamily="2" charset="0"/>
                    <a:ea typeface="Google Sans" pitchFamily="2" charset="0"/>
                    <a:cs typeface="Google Sans" pitchFamily="2" charset="0"/>
                  </a:rPr>
                  <a:t>Training does two jobs at once.</a:t>
                </a:r>
                <a:r>
                  <a:rPr lang="en-US" sz="1400" dirty="0">
                    <a:latin typeface="Google Sans" pitchFamily="2" charset="0"/>
                    <a:ea typeface="Google Sans" pitchFamily="2" charset="0"/>
                    <a:cs typeface="Google Sans" pitchFamily="2" charset="0"/>
                  </a:rPr>
                  <a:t> </a:t>
                </a:r>
                <a14:m>
                  <m:oMath xmlns:m="http://schemas.openxmlformats.org/officeDocument/2006/math">
                    <m:r>
                      <a:rPr lang="en-US" sz="1400" i="1" dirty="0" smtClean="0">
                        <a:latin typeface="Cambria Math" panose="02040503050406030204" pitchFamily="18" charset="0"/>
                      </a:rPr>
                      <m:t>𝑙𝑜𝑔𝑝</m:t>
                    </m:r>
                    <m:d>
                      <m:dPr>
                        <m:ctrlPr>
                          <a:rPr lang="en-US" sz="1400" i="1" dirty="0">
                            <a:latin typeface="Cambria Math" panose="02040503050406030204" pitchFamily="18" charset="0"/>
                          </a:rPr>
                        </m:ctrlPr>
                      </m:dPr>
                      <m:e>
                        <m:r>
                          <a:rPr lang="en-US" sz="1400" i="1" dirty="0">
                            <a:latin typeface="Cambria Math" panose="02040503050406030204" pitchFamily="18" charset="0"/>
                          </a:rPr>
                          <m:t>𝑥</m:t>
                        </m:r>
                        <m:r>
                          <a:rPr lang="en-US" sz="1400" i="0" dirty="0">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 does not depend on </a:t>
                </a:r>
                <a14:m>
                  <m:oMath xmlns:m="http://schemas.openxmlformats.org/officeDocument/2006/math">
                    <m:r>
                      <a:rPr lang="en-US" sz="1400" i="1" dirty="0" smtClean="0">
                        <a:latin typeface="Cambria Math" panose="02040503050406030204" pitchFamily="18" charset="0"/>
                      </a:rPr>
                      <m:t>𝜑</m:t>
                    </m:r>
                  </m:oMath>
                </a14:m>
                <a:r>
                  <a:rPr lang="en-US" sz="1400" dirty="0">
                    <a:latin typeface="Google Sans" pitchFamily="2" charset="0"/>
                    <a:ea typeface="Google Sans" pitchFamily="2" charset="0"/>
                    <a:cs typeface="Google Sans" pitchFamily="2" charset="0"/>
                  </a:rPr>
                  <a:t>, so raising the ELBO in </a:t>
                </a:r>
                <a14:m>
                  <m:oMath xmlns:m="http://schemas.openxmlformats.org/officeDocument/2006/math">
                    <m:r>
                      <a:rPr lang="en-US" sz="1400" i="1" dirty="0" smtClean="0">
                        <a:latin typeface="Cambria Math" panose="02040503050406030204" pitchFamily="18" charset="0"/>
                      </a:rPr>
                      <m:t>𝜑</m:t>
                    </m:r>
                  </m:oMath>
                </a14:m>
                <a:r>
                  <a:rPr lang="en-US" sz="1400" dirty="0">
                    <a:latin typeface="Google Sans" pitchFamily="2" charset="0"/>
                    <a:ea typeface="Google Sans" pitchFamily="2" charset="0"/>
                    <a:cs typeface="Google Sans" pitchFamily="2" charset="0"/>
                  </a:rPr>
                  <a:t> can only shrink the gap. Raising it in </a:t>
                </a:r>
                <a14:m>
                  <m:oMath xmlns:m="http://schemas.openxmlformats.org/officeDocument/2006/math">
                    <m:r>
                      <a:rPr lang="en-US" sz="1400" i="1" dirty="0" smtClean="0">
                        <a:latin typeface="Cambria Math" panose="02040503050406030204" pitchFamily="18" charset="0"/>
                      </a:rPr>
                      <m:t>𝜃</m:t>
                    </m:r>
                  </m:oMath>
                </a14:m>
                <a:r>
                  <a:rPr lang="en-US" sz="1400" dirty="0">
                    <a:latin typeface="Google Sans" pitchFamily="2" charset="0"/>
                    <a:ea typeface="Google Sans" pitchFamily="2" charset="0"/>
                    <a:cs typeface="Google Sans" pitchFamily="2" charset="0"/>
                  </a:rPr>
                  <a:t> either raises the likelihood or tightens the bound.</a:t>
                </a:r>
              </a:p>
            </p:txBody>
          </p:sp>
        </mc:Choice>
        <mc:Fallback xmlns="">
          <p:sp>
            <p:nvSpPr>
              <p:cNvPr id="4" name="TextBox 3">
                <a:extLst>
                  <a:ext uri="{FF2B5EF4-FFF2-40B4-BE49-F238E27FC236}">
                    <a16:creationId xmlns:a16="http://schemas.microsoft.com/office/drawing/2014/main" id="{88CA4D56-7A50-4631-5D20-019F1B18E24B}"/>
                  </a:ext>
                </a:extLst>
              </p:cNvPr>
              <p:cNvSpPr txBox="1">
                <a:spLocks noRot="1" noChangeAspect="1" noMove="1" noResize="1" noEditPoints="1" noAdjustHandles="1" noChangeArrowheads="1" noChangeShapeType="1" noTextEdit="1"/>
              </p:cNvSpPr>
              <p:nvPr/>
            </p:nvSpPr>
            <p:spPr>
              <a:xfrm>
                <a:off x="720344" y="5420255"/>
                <a:ext cx="10110200" cy="956800"/>
              </a:xfrm>
              <a:prstGeom prst="rect">
                <a:avLst/>
              </a:prstGeom>
              <a:blipFill>
                <a:blip r:embed="rId5"/>
                <a:stretch>
                  <a:fillRect l="-251" t="-2597" b="-6494"/>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1501358D-3148-E0E0-F178-2B229A602A60}"/>
              </a:ext>
            </a:extLst>
          </p:cNvPr>
          <p:cNvSpPr txBox="1"/>
          <p:nvPr/>
        </p:nvSpPr>
        <p:spPr>
          <a:xfrm>
            <a:off x="8420916" y="1043682"/>
            <a:ext cx="3209560" cy="523220"/>
          </a:xfrm>
          <a:prstGeom prst="rect">
            <a:avLst/>
          </a:prstGeom>
          <a:noFill/>
        </p:spPr>
        <p:txBody>
          <a:bodyPr wrap="square">
            <a:spAutoFit/>
          </a:bodyPr>
          <a:lstStyle/>
          <a:p>
            <a:pPr>
              <a:buNone/>
            </a:pPr>
            <a:r>
              <a:rPr lang="en-US" sz="1400" dirty="0">
                <a:latin typeface="Aptos" panose="020B0004020202020204" pitchFamily="34" charset="0"/>
                <a:ea typeface="Google Sans" pitchFamily="2" charset="0"/>
                <a:cs typeface="Google Sans" pitchFamily="2" charset="0"/>
              </a:rPr>
              <a:t>8/12 images the encoder is nearly perfect, with gaps of 0.3 to 1.3 </a:t>
            </a:r>
            <a:r>
              <a:rPr lang="en-US" sz="1400" dirty="0" err="1">
                <a:latin typeface="Aptos" panose="020B0004020202020204" pitchFamily="34" charset="0"/>
                <a:ea typeface="Google Sans" pitchFamily="2" charset="0"/>
                <a:cs typeface="Google Sans" pitchFamily="2" charset="0"/>
              </a:rPr>
              <a:t>nats</a:t>
            </a:r>
            <a:endParaRPr lang="en-US" sz="1400" dirty="0">
              <a:latin typeface="Aptos" panose="020B0004020202020204" pitchFamily="34" charset="0"/>
              <a:ea typeface="Google Sans" pitchFamily="2" charset="0"/>
              <a:cs typeface="Google Sans" pitchFamily="2" charset="0"/>
            </a:endParaRPr>
          </a:p>
        </p:txBody>
      </p:sp>
      <p:sp>
        <p:nvSpPr>
          <p:cNvPr id="9" name="TextBox 8">
            <a:extLst>
              <a:ext uri="{FF2B5EF4-FFF2-40B4-BE49-F238E27FC236}">
                <a16:creationId xmlns:a16="http://schemas.microsoft.com/office/drawing/2014/main" id="{4C22DB40-54BB-E729-5831-336893A199D2}"/>
              </a:ext>
            </a:extLst>
          </p:cNvPr>
          <p:cNvSpPr txBox="1"/>
          <p:nvPr/>
        </p:nvSpPr>
        <p:spPr>
          <a:xfrm>
            <a:off x="10224256" y="2259914"/>
            <a:ext cx="1870483" cy="1815882"/>
          </a:xfrm>
          <a:prstGeom prst="rect">
            <a:avLst/>
          </a:prstGeom>
          <a:noFill/>
        </p:spPr>
        <p:txBody>
          <a:bodyPr wrap="square">
            <a:spAutoFit/>
          </a:bodyPr>
          <a:lstStyle/>
          <a:p>
            <a:r>
              <a:rPr lang="en-US" sz="1400" dirty="0">
                <a:latin typeface="Aptos" panose="020B0004020202020204" pitchFamily="34" charset="0"/>
                <a:ea typeface="Google Sans" pitchFamily="2" charset="0"/>
                <a:cs typeface="Google Sans" pitchFamily="2" charset="0"/>
              </a:rPr>
              <a:t>Images whose true posteriors are tilted or split, so </a:t>
            </a:r>
            <a:r>
              <a:rPr lang="en-US" sz="1400" dirty="0">
                <a:latin typeface="Aptos" panose="020B0004020202020204" pitchFamily="34" charset="0"/>
              </a:rPr>
              <a:t>a diagonal Gaussian cannot fit them well. That is the approximation and amortization gaps</a:t>
            </a:r>
          </a:p>
          <a:p>
            <a:pPr>
              <a:buNone/>
            </a:pPr>
            <a:endParaRPr lang="en-US" sz="1400" dirty="0">
              <a:latin typeface="Aptos" panose="020B0004020202020204" pitchFamily="34" charset="0"/>
              <a:ea typeface="Google Sans" pitchFamily="2" charset="0"/>
              <a:cs typeface="Google Sans" pitchFamily="2" charset="0"/>
            </a:endParaRPr>
          </a:p>
        </p:txBody>
      </p:sp>
      <p:pic>
        <p:nvPicPr>
          <p:cNvPr id="10" name="Picture 9">
            <a:extLst>
              <a:ext uri="{FF2B5EF4-FFF2-40B4-BE49-F238E27FC236}">
                <a16:creationId xmlns:a16="http://schemas.microsoft.com/office/drawing/2014/main" id="{E3D27C11-3A56-BB00-CFB6-E53A7D74E355}"/>
              </a:ext>
            </a:extLst>
          </p:cNvPr>
          <p:cNvPicPr>
            <a:picLocks noChangeAspect="1"/>
          </p:cNvPicPr>
          <p:nvPr/>
        </p:nvPicPr>
        <p:blipFill>
          <a:blip r:embed="rId6"/>
          <a:stretch>
            <a:fillRect/>
          </a:stretch>
        </p:blipFill>
        <p:spPr>
          <a:xfrm>
            <a:off x="8353774" y="2282055"/>
            <a:ext cx="1870483" cy="1822979"/>
          </a:xfrm>
          <a:prstGeom prst="rect">
            <a:avLst/>
          </a:prstGeom>
        </p:spPr>
      </p:pic>
      <p:cxnSp>
        <p:nvCxnSpPr>
          <p:cNvPr id="12" name="Straight Arrow Connector 11">
            <a:extLst>
              <a:ext uri="{FF2B5EF4-FFF2-40B4-BE49-F238E27FC236}">
                <a16:creationId xmlns:a16="http://schemas.microsoft.com/office/drawing/2014/main" id="{3C82EA54-7DAC-18FC-89F9-24F3616EA7D8}"/>
              </a:ext>
            </a:extLst>
          </p:cNvPr>
          <p:cNvCxnSpPr>
            <a:cxnSpLocks/>
          </p:cNvCxnSpPr>
          <p:nvPr/>
        </p:nvCxnSpPr>
        <p:spPr>
          <a:xfrm>
            <a:off x="2670048" y="2382050"/>
            <a:ext cx="5632704" cy="67954"/>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13" name="Straight Arrow Connector 12">
            <a:extLst>
              <a:ext uri="{FF2B5EF4-FFF2-40B4-BE49-F238E27FC236}">
                <a16:creationId xmlns:a16="http://schemas.microsoft.com/office/drawing/2014/main" id="{EC42F853-A1B5-8904-F928-43FAE01699C8}"/>
              </a:ext>
            </a:extLst>
          </p:cNvPr>
          <p:cNvCxnSpPr>
            <a:cxnSpLocks/>
          </p:cNvCxnSpPr>
          <p:nvPr/>
        </p:nvCxnSpPr>
        <p:spPr>
          <a:xfrm flipV="1">
            <a:off x="3127050" y="2612668"/>
            <a:ext cx="5175702" cy="500717"/>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24" name="Straight Arrow Connector 23">
            <a:extLst>
              <a:ext uri="{FF2B5EF4-FFF2-40B4-BE49-F238E27FC236}">
                <a16:creationId xmlns:a16="http://schemas.microsoft.com/office/drawing/2014/main" id="{DA2E60E9-F0BE-A9CC-0EE1-9E9202F10F03}"/>
              </a:ext>
            </a:extLst>
          </p:cNvPr>
          <p:cNvCxnSpPr>
            <a:cxnSpLocks/>
          </p:cNvCxnSpPr>
          <p:nvPr/>
        </p:nvCxnSpPr>
        <p:spPr>
          <a:xfrm flipV="1">
            <a:off x="3602736" y="2748759"/>
            <a:ext cx="4700016" cy="635697"/>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cxnSp>
        <p:nvCxnSpPr>
          <p:cNvPr id="27" name="Straight Arrow Connector 26">
            <a:extLst>
              <a:ext uri="{FF2B5EF4-FFF2-40B4-BE49-F238E27FC236}">
                <a16:creationId xmlns:a16="http://schemas.microsoft.com/office/drawing/2014/main" id="{EBB43D33-63E7-198E-2B88-E51D31613C04}"/>
              </a:ext>
            </a:extLst>
          </p:cNvPr>
          <p:cNvCxnSpPr>
            <a:cxnSpLocks/>
          </p:cNvCxnSpPr>
          <p:nvPr/>
        </p:nvCxnSpPr>
        <p:spPr>
          <a:xfrm flipV="1">
            <a:off x="7139947" y="2863026"/>
            <a:ext cx="1162805" cy="581481"/>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6787230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95FA8-94B2-70B2-7FF9-75EDCB6E0DA5}"/>
              </a:ext>
            </a:extLst>
          </p:cNvPr>
          <p:cNvSpPr>
            <a:spLocks noGrp="1"/>
          </p:cNvSpPr>
          <p:nvPr>
            <p:ph type="title"/>
          </p:nvPr>
        </p:nvSpPr>
        <p:spPr/>
        <p:txBody>
          <a:bodyPr>
            <a:normAutofit/>
          </a:bodyPr>
          <a:lstStyle/>
          <a:p>
            <a:r>
              <a:rPr lang="en-US" sz="2800" dirty="0"/>
              <a:t>What does the ELBO look like in terms of the network?</a:t>
            </a:r>
            <a:br>
              <a:rPr lang="en-US" sz="2800" dirty="0"/>
            </a:br>
            <a:r>
              <a:rPr lang="en-US" sz="2000" dirty="0"/>
              <a:t>Opening up the ELBO: reconstruction minus regularization</a:t>
            </a:r>
            <a:endParaRPr lang="en-US" sz="2800"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AFA9F42-060E-60E6-2A06-97B57689325A}"/>
                  </a:ext>
                </a:extLst>
              </p:cNvPr>
              <p:cNvSpPr txBox="1"/>
              <p:nvPr/>
            </p:nvSpPr>
            <p:spPr>
              <a:xfrm>
                <a:off x="838200" y="1690688"/>
                <a:ext cx="3253509" cy="3002040"/>
              </a:xfrm>
              <a:prstGeom prst="rect">
                <a:avLst/>
              </a:prstGeom>
              <a:solidFill>
                <a:schemeClr val="bg2"/>
              </a:solidFill>
            </p:spPr>
            <p:txBody>
              <a:bodyPr wrap="square">
                <a:spAutoFit/>
              </a:bodyPr>
              <a:lstStyle/>
              <a:p>
                <a:pPr>
                  <a:buNone/>
                </a:pPr>
                <a:r>
                  <a:rPr lang="en-US" sz="1400" dirty="0">
                    <a:latin typeface="Google Sans" pitchFamily="2" charset="0"/>
                    <a:ea typeface="Google Sans" pitchFamily="2" charset="0"/>
                    <a:cs typeface="Google Sans" pitchFamily="2" charset="0"/>
                  </a:rPr>
                  <a:t>We showed that the ELBO is the right thing to maximize: it is a lower bound on log p(x⁽ⁱ⁾), and it is tight when the encoder matches the posterior. </a:t>
                </a:r>
              </a:p>
              <a:p>
                <a:pPr>
                  <a:buNone/>
                </a:pPr>
                <a:endParaRPr lang="en-US" sz="1400" dirty="0">
                  <a:latin typeface="Google Sans" pitchFamily="2" charset="0"/>
                  <a:ea typeface="Google Sans" pitchFamily="2" charset="0"/>
                  <a:cs typeface="Google Sans" pitchFamily="2" charset="0"/>
                </a:endParaRPr>
              </a:p>
              <a:p>
                <a:pPr>
                  <a:buNone/>
                </a:pPr>
                <a:r>
                  <a:rPr lang="en-US" sz="1400" dirty="0">
                    <a:solidFill>
                      <a:srgbClr val="FF0000"/>
                    </a:solidFill>
                    <a:latin typeface="Google Sans" pitchFamily="2" charset="0"/>
                    <a:ea typeface="Google Sans" pitchFamily="2" charset="0"/>
                    <a:cs typeface="Google Sans" pitchFamily="2" charset="0"/>
                  </a:rPr>
                  <a:t>But in the form </a:t>
                </a:r>
                <a:br>
                  <a:rPr lang="en-US" sz="1400" b="0" i="1" dirty="0">
                    <a:solidFill>
                      <a:srgbClr val="FF0000"/>
                    </a:solidFill>
                    <a:latin typeface="Cambria Math" panose="02040503050406030204" pitchFamily="18" charset="0"/>
                  </a:rPr>
                </a:br>
                <a14:m>
                  <m:oMath xmlns:m="http://schemas.openxmlformats.org/officeDocument/2006/math">
                    <m:r>
                      <a:rPr lang="en-US" sz="1400" b="0" i="1" dirty="0" smtClean="0">
                        <a:solidFill>
                          <a:srgbClr val="FF0000"/>
                        </a:solidFill>
                        <a:latin typeface="Cambria Math" panose="02040503050406030204" pitchFamily="18" charset="0"/>
                      </a:rPr>
                      <m:t>𝐸𝐿𝐵𝑂</m:t>
                    </m:r>
                    <m:r>
                      <a:rPr lang="en-US" sz="1400" b="0" i="0" dirty="0" smtClean="0">
                        <a:solidFill>
                          <a:srgbClr val="FF0000"/>
                        </a:solidFill>
                        <a:latin typeface="Cambria Math" panose="02040503050406030204" pitchFamily="18" charset="0"/>
                      </a:rPr>
                      <m:t>=</m:t>
                    </m:r>
                    <m:sSub>
                      <m:sSubPr>
                        <m:ctrlPr>
                          <a:rPr lang="en-US" sz="1400" b="0" i="1" dirty="0" smtClean="0">
                            <a:solidFill>
                              <a:srgbClr val="FF0000"/>
                            </a:solidFill>
                            <a:latin typeface="Cambria Math" panose="02040503050406030204" pitchFamily="18" charset="0"/>
                          </a:rPr>
                        </m:ctrlPr>
                      </m:sSubPr>
                      <m:e>
                        <m:r>
                          <a:rPr lang="en-US" sz="1400" b="0" i="1" dirty="0" smtClean="0">
                            <a:solidFill>
                              <a:srgbClr val="FF0000"/>
                            </a:solidFill>
                            <a:latin typeface="Cambria Math" panose="02040503050406030204" pitchFamily="18" charset="0"/>
                          </a:rPr>
                          <m:t>𝐸</m:t>
                        </m:r>
                      </m:e>
                      <m:sub>
                        <m:r>
                          <a:rPr lang="en-US" sz="1400" b="0" i="1" dirty="0" smtClean="0">
                            <a:solidFill>
                              <a:srgbClr val="FF0000"/>
                            </a:solidFill>
                            <a:latin typeface="Cambria Math" panose="02040503050406030204" pitchFamily="18" charset="0"/>
                          </a:rPr>
                          <m:t>𝑞</m:t>
                        </m:r>
                      </m:sub>
                    </m:sSub>
                    <m:d>
                      <m:dPr>
                        <m:begChr m:val="["/>
                        <m:endChr m:val="]"/>
                        <m:ctrlPr>
                          <a:rPr lang="en-US" sz="1400" b="0" i="1" dirty="0" smtClean="0">
                            <a:solidFill>
                              <a:srgbClr val="FF0000"/>
                            </a:solidFill>
                            <a:latin typeface="Cambria Math" panose="02040503050406030204" pitchFamily="18" charset="0"/>
                          </a:rPr>
                        </m:ctrlPr>
                      </m:dPr>
                      <m:e>
                        <m:r>
                          <a:rPr lang="en-US" sz="1400" b="0" i="1" dirty="0" smtClean="0">
                            <a:solidFill>
                              <a:srgbClr val="FF0000"/>
                            </a:solidFill>
                            <a:latin typeface="Cambria Math" panose="02040503050406030204" pitchFamily="18" charset="0"/>
                          </a:rPr>
                          <m:t>𝑙𝑜𝑔𝑝</m:t>
                        </m:r>
                        <m:d>
                          <m:dPr>
                            <m:ctrlPr>
                              <a:rPr lang="en-US" sz="1400" b="0" i="1" dirty="0" smtClean="0">
                                <a:solidFill>
                                  <a:srgbClr val="FF0000"/>
                                </a:solidFill>
                                <a:latin typeface="Cambria Math" panose="02040503050406030204" pitchFamily="18" charset="0"/>
                              </a:rPr>
                            </m:ctrlPr>
                          </m:dPr>
                          <m:e>
                            <m:r>
                              <a:rPr lang="en-US" sz="1400" b="0" i="1" dirty="0" smtClean="0">
                                <a:solidFill>
                                  <a:srgbClr val="FF0000"/>
                                </a:solidFill>
                                <a:latin typeface="Cambria Math" panose="02040503050406030204" pitchFamily="18" charset="0"/>
                              </a:rPr>
                              <m:t>𝑥</m:t>
                            </m:r>
                            <m:r>
                              <a:rPr lang="en-US" sz="1400" b="0" i="0" dirty="0" smtClean="0">
                                <a:solidFill>
                                  <a:srgbClr val="FF0000"/>
                                </a:solidFill>
                                <a:latin typeface="Cambria Math" panose="02040503050406030204" pitchFamily="18" charset="0"/>
                              </a:rPr>
                              <m:t>,</m:t>
                            </m:r>
                            <m:r>
                              <a:rPr lang="en-US" sz="1400" b="0" i="1" dirty="0" smtClean="0">
                                <a:solidFill>
                                  <a:srgbClr val="FF0000"/>
                                </a:solidFill>
                                <a:latin typeface="Cambria Math" panose="02040503050406030204" pitchFamily="18" charset="0"/>
                              </a:rPr>
                              <m:t>𝑧</m:t>
                            </m:r>
                          </m:e>
                        </m:d>
                        <m:r>
                          <a:rPr lang="en-US" sz="1400" b="0" i="0" dirty="0" smtClean="0">
                            <a:solidFill>
                              <a:srgbClr val="FF0000"/>
                            </a:solidFill>
                            <a:latin typeface="Cambria Math" panose="02040503050406030204" pitchFamily="18" charset="0"/>
                          </a:rPr>
                          <m:t>−</m:t>
                        </m:r>
                        <m:r>
                          <a:rPr lang="en-US" sz="1400" b="0" i="1" dirty="0" smtClean="0">
                            <a:solidFill>
                              <a:srgbClr val="FF0000"/>
                            </a:solidFill>
                            <a:latin typeface="Cambria Math" panose="02040503050406030204" pitchFamily="18" charset="0"/>
                          </a:rPr>
                          <m:t>𝑙𝑜𝑔𝑞</m:t>
                        </m:r>
                        <m:d>
                          <m:dPr>
                            <m:ctrlPr>
                              <a:rPr lang="en-US" sz="1400" b="0" i="1" dirty="0" smtClean="0">
                                <a:solidFill>
                                  <a:srgbClr val="FF0000"/>
                                </a:solidFill>
                                <a:latin typeface="Cambria Math" panose="02040503050406030204" pitchFamily="18" charset="0"/>
                              </a:rPr>
                            </m:ctrlPr>
                          </m:dPr>
                          <m:e>
                            <m:r>
                              <a:rPr lang="en-US" sz="1400" b="0" i="1" dirty="0" smtClean="0">
                                <a:solidFill>
                                  <a:srgbClr val="FF0000"/>
                                </a:solidFill>
                                <a:latin typeface="Cambria Math" panose="02040503050406030204" pitchFamily="18" charset="0"/>
                              </a:rPr>
                              <m:t>𝑧</m:t>
                            </m:r>
                            <m:r>
                              <a:rPr lang="en-US" sz="1400" b="0" i="0" dirty="0" smtClean="0">
                                <a:solidFill>
                                  <a:srgbClr val="FF0000"/>
                                </a:solidFill>
                                <a:latin typeface="Cambria Math" panose="02040503050406030204" pitchFamily="18" charset="0"/>
                              </a:rPr>
                              <m:t>|</m:t>
                            </m:r>
                            <m:r>
                              <a:rPr lang="en-US" sz="1400" b="0" i="1" dirty="0" smtClean="0">
                                <a:solidFill>
                                  <a:srgbClr val="FF0000"/>
                                </a:solidFill>
                                <a:latin typeface="Cambria Math" panose="02040503050406030204" pitchFamily="18" charset="0"/>
                              </a:rPr>
                              <m:t>𝑥</m:t>
                            </m:r>
                          </m:e>
                        </m:d>
                      </m:e>
                    </m:d>
                  </m:oMath>
                </a14:m>
                <a:r>
                  <a:rPr lang="en-US" sz="1400" dirty="0">
                    <a:solidFill>
                      <a:srgbClr val="FF0000"/>
                    </a:solidFill>
                    <a:latin typeface="Google Sans" pitchFamily="2" charset="0"/>
                    <a:ea typeface="Google Sans" pitchFamily="2" charset="0"/>
                    <a:cs typeface="Google Sans" pitchFamily="2" charset="0"/>
                  </a:rPr>
                  <a:t>, </a:t>
                </a:r>
                <a:br>
                  <a:rPr lang="en-US" sz="1400" dirty="0">
                    <a:solidFill>
                      <a:srgbClr val="FF0000"/>
                    </a:solidFill>
                    <a:latin typeface="Google Sans" pitchFamily="2" charset="0"/>
                    <a:ea typeface="Google Sans" pitchFamily="2" charset="0"/>
                    <a:cs typeface="Google Sans" pitchFamily="2" charset="0"/>
                  </a:rPr>
                </a:br>
                <a:r>
                  <a:rPr lang="en-US" sz="1400" dirty="0">
                    <a:solidFill>
                      <a:srgbClr val="FF0000"/>
                    </a:solidFill>
                    <a:latin typeface="Google Sans" pitchFamily="2" charset="0"/>
                    <a:ea typeface="Google Sans" pitchFamily="2" charset="0"/>
                    <a:cs typeface="Google Sans" pitchFamily="2" charset="0"/>
                  </a:rPr>
                  <a:t>it is not yet something you can type into </a:t>
                </a:r>
                <a:r>
                  <a:rPr lang="en-US" sz="1400" dirty="0" err="1">
                    <a:solidFill>
                      <a:srgbClr val="FF0000"/>
                    </a:solidFill>
                    <a:latin typeface="Google Sans" pitchFamily="2" charset="0"/>
                    <a:ea typeface="Google Sans" pitchFamily="2" charset="0"/>
                    <a:cs typeface="Google Sans" pitchFamily="2" charset="0"/>
                  </a:rPr>
                  <a:t>PyTorch</a:t>
                </a:r>
                <a:r>
                  <a:rPr lang="en-US" sz="1400" dirty="0">
                    <a:solidFill>
                      <a:srgbClr val="FF0000"/>
                    </a:solidFill>
                    <a:latin typeface="Google Sans" pitchFamily="2" charset="0"/>
                    <a:ea typeface="Google Sans" pitchFamily="2" charset="0"/>
                    <a:cs typeface="Google Sans" pitchFamily="2" charset="0"/>
                  </a:rPr>
                  <a:t>.</a:t>
                </a:r>
              </a:p>
              <a:p>
                <a:pPr>
                  <a:buNone/>
                </a:pPr>
                <a:r>
                  <a:rPr lang="en-US" sz="1400" dirty="0">
                    <a:latin typeface="Google Sans" pitchFamily="2" charset="0"/>
                    <a:ea typeface="Google Sans" pitchFamily="2" charset="0"/>
                    <a:cs typeface="Google Sans" pitchFamily="2" charset="0"/>
                  </a:rPr>
                  <a:t> </a:t>
                </a:r>
              </a:p>
              <a:p>
                <a:pPr>
                  <a:buNone/>
                </a:pPr>
                <a:r>
                  <a:rPr lang="en-US" sz="1600" i="1" dirty="0">
                    <a:latin typeface="Google Sans" pitchFamily="2" charset="0"/>
                    <a:ea typeface="Google Sans" pitchFamily="2" charset="0"/>
                    <a:cs typeface="Google Sans" pitchFamily="2" charset="0"/>
                  </a:rPr>
                  <a:t>How is this related to the networks </a:t>
                </a:r>
                <a14:m>
                  <m:oMath xmlns:m="http://schemas.openxmlformats.org/officeDocument/2006/math">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𝑓</m:t>
                        </m:r>
                      </m:e>
                      <m:sub>
                        <m:r>
                          <a:rPr lang="en-US" sz="1600" b="0" i="1" dirty="0" smtClean="0">
                            <a:latin typeface="Cambria Math" panose="02040503050406030204" pitchFamily="18" charset="0"/>
                          </a:rPr>
                          <m:t>𝐸</m:t>
                        </m:r>
                      </m:sub>
                    </m:sSub>
                  </m:oMath>
                </a14:m>
                <a:r>
                  <a:rPr lang="en-US" sz="1600" i="1" dirty="0">
                    <a:latin typeface="Google Sans" pitchFamily="2" charset="0"/>
                    <a:ea typeface="Google Sans" pitchFamily="2" charset="0"/>
                    <a:cs typeface="Google Sans" pitchFamily="2" charset="0"/>
                  </a:rPr>
                  <a:t> and </a:t>
                </a:r>
                <a14:m>
                  <m:oMath xmlns:m="http://schemas.openxmlformats.org/officeDocument/2006/math">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𝑓</m:t>
                        </m:r>
                      </m:e>
                      <m:sub>
                        <m:r>
                          <a:rPr lang="en-US" sz="1600" b="0" i="1" dirty="0" smtClean="0">
                            <a:latin typeface="Cambria Math" panose="02040503050406030204" pitchFamily="18" charset="0"/>
                          </a:rPr>
                          <m:t>𝐷</m:t>
                        </m:r>
                      </m:sub>
                    </m:sSub>
                  </m:oMath>
                </a14:m>
                <a:r>
                  <a:rPr lang="en-US" sz="1600" i="1" dirty="0">
                    <a:latin typeface="Google Sans" pitchFamily="2" charset="0"/>
                    <a:ea typeface="Google Sans" pitchFamily="2" charset="0"/>
                    <a:cs typeface="Google Sans" pitchFamily="2" charset="0"/>
                  </a:rPr>
                  <a:t> or the pixels of an image?</a:t>
                </a:r>
              </a:p>
            </p:txBody>
          </p:sp>
        </mc:Choice>
        <mc:Fallback xmlns="">
          <p:sp>
            <p:nvSpPr>
              <p:cNvPr id="7" name="TextBox 6">
                <a:extLst>
                  <a:ext uri="{FF2B5EF4-FFF2-40B4-BE49-F238E27FC236}">
                    <a16:creationId xmlns:a16="http://schemas.microsoft.com/office/drawing/2014/main" id="{1AFA9F42-060E-60E6-2A06-97B57689325A}"/>
                  </a:ext>
                </a:extLst>
              </p:cNvPr>
              <p:cNvSpPr txBox="1">
                <a:spLocks noRot="1" noChangeAspect="1" noMove="1" noResize="1" noEditPoints="1" noAdjustHandles="1" noChangeArrowheads="1" noChangeShapeType="1" noTextEdit="1"/>
              </p:cNvSpPr>
              <p:nvPr/>
            </p:nvSpPr>
            <p:spPr>
              <a:xfrm>
                <a:off x="838200" y="1690688"/>
                <a:ext cx="3253509" cy="3002040"/>
              </a:xfrm>
              <a:prstGeom prst="rect">
                <a:avLst/>
              </a:prstGeom>
              <a:blipFill>
                <a:blip r:embed="rId3"/>
                <a:stretch>
                  <a:fillRect l="-1167" b="-16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0C9990A-6294-3DBA-A33E-66C30CC50B74}"/>
                  </a:ext>
                </a:extLst>
              </p:cNvPr>
              <p:cNvSpPr txBox="1"/>
              <p:nvPr/>
            </p:nvSpPr>
            <p:spPr>
              <a:xfrm>
                <a:off x="4502727" y="1690688"/>
                <a:ext cx="6604000" cy="1985159"/>
              </a:xfrm>
              <a:prstGeom prst="rect">
                <a:avLst/>
              </a:prstGeom>
              <a:solidFill>
                <a:schemeClr val="accent6">
                  <a:lumMod val="20000"/>
                  <a:lumOff val="80000"/>
                </a:schemeClr>
              </a:solidFill>
            </p:spPr>
            <p:txBody>
              <a:bodyPr wrap="square">
                <a:spAutoFit/>
              </a:bodyPr>
              <a:lstStyle/>
              <a:p>
                <a:pPr marL="342900" lvl="0" indent="-342900">
                  <a:buFont typeface="Arial" panose="020B0604020202020204" pitchFamily="34" charset="0"/>
                  <a:buChar char="•"/>
                </a:pPr>
                <a:r>
                  <a:rPr lang="en-US" sz="1500" b="1" dirty="0">
                    <a:latin typeface="Google Sans" pitchFamily="2" charset="0"/>
                    <a:ea typeface="Google Sans" pitchFamily="2" charset="0"/>
                    <a:cs typeface="Google Sans" pitchFamily="2" charset="0"/>
                  </a:rPr>
                  <a:t>Split it into two interpretable terms:</a:t>
                </a:r>
                <a:r>
                  <a:rPr lang="en-US" sz="1500" dirty="0">
                    <a:latin typeface="Google Sans" pitchFamily="2" charset="0"/>
                    <a:ea typeface="Google Sans" pitchFamily="2" charset="0"/>
                    <a:cs typeface="Google Sans" pitchFamily="2" charset="0"/>
                  </a:rPr>
                  <a:t> </a:t>
                </a:r>
                <a:br>
                  <a:rPr lang="en-US" sz="1500" dirty="0">
                    <a:latin typeface="Google Sans" pitchFamily="2" charset="0"/>
                    <a:ea typeface="Google Sans" pitchFamily="2" charset="0"/>
                    <a:cs typeface="Google Sans" pitchFamily="2" charset="0"/>
                  </a:rPr>
                </a:br>
                <a:r>
                  <a:rPr lang="en-US" sz="1500" dirty="0">
                    <a:latin typeface="Google Sans" pitchFamily="2" charset="0"/>
                    <a:ea typeface="Google Sans" pitchFamily="2" charset="0"/>
                    <a:cs typeface="Google Sans" pitchFamily="2" charset="0"/>
                  </a:rPr>
                  <a:t>how well the decoder reconstructs the image, and how far the encoder's Gaussian strays from the prior.</a:t>
                </a:r>
              </a:p>
              <a:p>
                <a:pPr marL="342900" lvl="0" indent="-342900">
                  <a:buFont typeface="Arial" panose="020B0604020202020204" pitchFamily="34" charset="0"/>
                  <a:buChar char="•"/>
                </a:pPr>
                <a:endParaRPr lang="en-US" sz="1500" dirty="0">
                  <a:latin typeface="Google Sans" pitchFamily="2" charset="0"/>
                  <a:ea typeface="Google Sans" pitchFamily="2" charset="0"/>
                  <a:cs typeface="Google Sans" pitchFamily="2" charset="0"/>
                </a:endParaRPr>
              </a:p>
              <a:p>
                <a:pPr marL="342900" lvl="0" indent="-342900">
                  <a:buFont typeface="Arial" panose="020B0604020202020204" pitchFamily="34" charset="0"/>
                  <a:buChar char="•"/>
                </a:pPr>
                <a:r>
                  <a:rPr lang="en-US" sz="1500" b="1" dirty="0">
                    <a:latin typeface="Google Sans" pitchFamily="2" charset="0"/>
                    <a:ea typeface="Google Sans" pitchFamily="2" charset="0"/>
                    <a:cs typeface="Google Sans" pitchFamily="2" charset="0"/>
                  </a:rPr>
                  <a:t>Plug in the Gaussian pixel model:</a:t>
                </a:r>
                <a:r>
                  <a:rPr lang="en-US" sz="1500" dirty="0">
                    <a:latin typeface="Google Sans" pitchFamily="2" charset="0"/>
                    <a:ea typeface="Google Sans" pitchFamily="2" charset="0"/>
                    <a:cs typeface="Google Sans" pitchFamily="2" charset="0"/>
                  </a:rPr>
                  <a:t> </a:t>
                </a:r>
                <a:br>
                  <a:rPr lang="en-US" sz="1500" dirty="0">
                    <a:latin typeface="Google Sans" pitchFamily="2" charset="0"/>
                    <a:ea typeface="Google Sans" pitchFamily="2" charset="0"/>
                    <a:cs typeface="Google Sans" pitchFamily="2" charset="0"/>
                  </a:rPr>
                </a:br>
                <a:r>
                  <a:rPr lang="en-US" sz="1500" dirty="0">
                    <a:latin typeface="Google Sans" pitchFamily="2" charset="0"/>
                    <a:ea typeface="Google Sans" pitchFamily="2" charset="0"/>
                    <a:cs typeface="Google Sans" pitchFamily="2" charset="0"/>
                  </a:rPr>
                  <a:t>the reconstruction term becomes an ordinary squared error.</a:t>
                </a:r>
              </a:p>
              <a:p>
                <a:pPr marL="342900" lvl="0" indent="-342900">
                  <a:buFont typeface="Arial" panose="020B0604020202020204" pitchFamily="34" charset="0"/>
                  <a:buChar char="•"/>
                </a:pPr>
                <a:endParaRPr lang="en-US" sz="1500" dirty="0">
                  <a:latin typeface="Google Sans" pitchFamily="2" charset="0"/>
                  <a:ea typeface="Google Sans" pitchFamily="2" charset="0"/>
                  <a:cs typeface="Google Sans" pitchFamily="2" charset="0"/>
                </a:endParaRPr>
              </a:p>
              <a:p>
                <a:r>
                  <a:rPr lang="en-US" dirty="0">
                    <a:solidFill>
                      <a:schemeClr val="accent5"/>
                    </a:solidFill>
                  </a:rPr>
                  <a:t>The result is exactly the objective </a:t>
                </a:r>
                <a14:m>
                  <m:oMath xmlns:m="http://schemas.openxmlformats.org/officeDocument/2006/math">
                    <m:r>
                      <a:rPr lang="en-US" i="1" dirty="0" smtClean="0">
                        <a:solidFill>
                          <a:schemeClr val="accent5"/>
                        </a:solidFill>
                        <a:latin typeface="Cambria Math" panose="02040503050406030204" pitchFamily="18" charset="0"/>
                      </a:rPr>
                      <m:t>𝐽</m:t>
                    </m:r>
                    <m:d>
                      <m:dPr>
                        <m:ctrlPr>
                          <a:rPr lang="en-US" i="1" dirty="0">
                            <a:solidFill>
                              <a:schemeClr val="accent5"/>
                            </a:solidFill>
                            <a:latin typeface="Cambria Math" panose="02040503050406030204" pitchFamily="18" charset="0"/>
                          </a:rPr>
                        </m:ctrlPr>
                      </m:dPr>
                      <m:e>
                        <m:r>
                          <a:rPr lang="en-US" i="1" dirty="0">
                            <a:solidFill>
                              <a:schemeClr val="accent5"/>
                            </a:solidFill>
                            <a:latin typeface="Cambria Math" panose="02040503050406030204" pitchFamily="18" charset="0"/>
                          </a:rPr>
                          <m:t>𝜃</m:t>
                        </m:r>
                        <m:r>
                          <a:rPr lang="en-US" i="0" dirty="0">
                            <a:solidFill>
                              <a:schemeClr val="accent5"/>
                            </a:solidFill>
                            <a:latin typeface="Cambria Math" panose="02040503050406030204" pitchFamily="18" charset="0"/>
                          </a:rPr>
                          <m:t>,</m:t>
                        </m:r>
                        <m:r>
                          <a:rPr lang="en-US" i="1" dirty="0">
                            <a:solidFill>
                              <a:schemeClr val="accent5"/>
                            </a:solidFill>
                            <a:latin typeface="Cambria Math" panose="02040503050406030204" pitchFamily="18" charset="0"/>
                          </a:rPr>
                          <m:t>𝜑</m:t>
                        </m:r>
                      </m:e>
                    </m:d>
                  </m:oMath>
                </a14:m>
                <a:r>
                  <a:rPr lang="en-US" dirty="0">
                    <a:solidFill>
                      <a:schemeClr val="accent5"/>
                    </a:solidFill>
                  </a:rPr>
                  <a:t> </a:t>
                </a:r>
              </a:p>
            </p:txBody>
          </p:sp>
        </mc:Choice>
        <mc:Fallback xmlns="">
          <p:sp>
            <p:nvSpPr>
              <p:cNvPr id="9" name="TextBox 8">
                <a:extLst>
                  <a:ext uri="{FF2B5EF4-FFF2-40B4-BE49-F238E27FC236}">
                    <a16:creationId xmlns:a16="http://schemas.microsoft.com/office/drawing/2014/main" id="{C0C9990A-6294-3DBA-A33E-66C30CC50B74}"/>
                  </a:ext>
                </a:extLst>
              </p:cNvPr>
              <p:cNvSpPr txBox="1">
                <a:spLocks noRot="1" noChangeAspect="1" noMove="1" noResize="1" noEditPoints="1" noAdjustHandles="1" noChangeArrowheads="1" noChangeShapeType="1" noTextEdit="1"/>
              </p:cNvSpPr>
              <p:nvPr/>
            </p:nvSpPr>
            <p:spPr>
              <a:xfrm>
                <a:off x="4502727" y="1690688"/>
                <a:ext cx="6604000" cy="1985159"/>
              </a:xfrm>
              <a:prstGeom prst="rect">
                <a:avLst/>
              </a:prstGeom>
              <a:blipFill>
                <a:blip r:embed="rId4"/>
                <a:stretch>
                  <a:fillRect l="-768" b="-4430"/>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D72B2A44-70C7-76A0-44CE-3D8FD05606FE}"/>
              </a:ext>
            </a:extLst>
          </p:cNvPr>
          <p:cNvPicPr>
            <a:picLocks noChangeAspect="1"/>
          </p:cNvPicPr>
          <p:nvPr>
            <p:custDataLst>
              <p:tags r:id="rId1"/>
            </p:custDataLst>
          </p:nvPr>
        </p:nvPicPr>
        <p:blipFill>
          <a:blip r:embed="rId5">
            <a:extLst>
              <a:ext uri="{28A0092B-C50C-407E-A947-70E740481C1C}">
                <a14:useLocalDpi xmlns:a14="http://schemas.microsoft.com/office/drawing/2010/main" val="0"/>
              </a:ext>
            </a:extLst>
          </a:blip>
          <a:srcRect r="53942" b="63614"/>
          <a:stretch>
            <a:fillRect/>
          </a:stretch>
        </p:blipFill>
        <p:spPr>
          <a:xfrm>
            <a:off x="4257792" y="3927763"/>
            <a:ext cx="5606645" cy="1639021"/>
          </a:xfrm>
          <a:prstGeom prst="rect">
            <a:avLst/>
          </a:prstGeom>
        </p:spPr>
      </p:pic>
    </p:spTree>
    <p:extLst>
      <p:ext uri="{BB962C8B-B14F-4D97-AF65-F5344CB8AC3E}">
        <p14:creationId xmlns:p14="http://schemas.microsoft.com/office/powerpoint/2010/main" val="19492695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0080B85-1883-97E0-A4DE-FD6BB3EE1BEF}"/>
              </a:ext>
            </a:extLst>
          </p:cNvPr>
          <p:cNvSpPr/>
          <p:nvPr/>
        </p:nvSpPr>
        <p:spPr>
          <a:xfrm>
            <a:off x="2454764" y="2943068"/>
            <a:ext cx="1082763" cy="28042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A0FE0C3-187E-E3E2-4F50-87DE93F5CF50}"/>
              </a:ext>
            </a:extLst>
          </p:cNvPr>
          <p:cNvSpPr/>
          <p:nvPr/>
        </p:nvSpPr>
        <p:spPr>
          <a:xfrm>
            <a:off x="6945745" y="1782433"/>
            <a:ext cx="4539738" cy="167646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BAE5B4C-3B53-2571-E49C-33D498A601FC}"/>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rcRect b="62440"/>
          <a:stretch>
            <a:fillRect/>
          </a:stretch>
        </p:blipFill>
        <p:spPr>
          <a:xfrm>
            <a:off x="838200" y="1893455"/>
            <a:ext cx="10457938" cy="1453533"/>
          </a:xfrm>
          <a:prstGeom prst="rect">
            <a:avLst/>
          </a:prstGeom>
        </p:spPr>
      </p:pic>
      <p:sp>
        <p:nvSpPr>
          <p:cNvPr id="14" name="TextBox 13">
            <a:extLst>
              <a:ext uri="{FF2B5EF4-FFF2-40B4-BE49-F238E27FC236}">
                <a16:creationId xmlns:a16="http://schemas.microsoft.com/office/drawing/2014/main" id="{D751691B-D3EB-768C-5857-99C0C6DABDC2}"/>
              </a:ext>
            </a:extLst>
          </p:cNvPr>
          <p:cNvSpPr txBox="1"/>
          <p:nvPr/>
        </p:nvSpPr>
        <p:spPr>
          <a:xfrm>
            <a:off x="7001163" y="2186365"/>
            <a:ext cx="2235201" cy="738664"/>
          </a:xfrm>
          <a:prstGeom prst="rect">
            <a:avLst/>
          </a:prstGeom>
          <a:noFill/>
        </p:spPr>
        <p:txBody>
          <a:bodyPr wrap="square">
            <a:spAutoFit/>
          </a:bodyPr>
          <a:lstStyle/>
          <a:p>
            <a:r>
              <a:rPr lang="en-US" sz="1400" dirty="0">
                <a:latin typeface="Google Sans" pitchFamily="2" charset="0"/>
                <a:ea typeface="Google Sans" pitchFamily="2" charset="0"/>
                <a:cs typeface="Google Sans" pitchFamily="2" charset="0"/>
              </a:rPr>
              <a:t>Opening up the ELBO: reconstruction minus regularization</a:t>
            </a:r>
          </a:p>
        </p:txBody>
      </p:sp>
      <p:sp>
        <p:nvSpPr>
          <p:cNvPr id="6" name="Title 1">
            <a:extLst>
              <a:ext uri="{FF2B5EF4-FFF2-40B4-BE49-F238E27FC236}">
                <a16:creationId xmlns:a16="http://schemas.microsoft.com/office/drawing/2014/main" id="{42727034-79C9-47AB-96A6-BA9C6461F326}"/>
              </a:ext>
            </a:extLst>
          </p:cNvPr>
          <p:cNvSpPr>
            <a:spLocks noGrp="1"/>
          </p:cNvSpPr>
          <p:nvPr>
            <p:ph type="title"/>
          </p:nvPr>
        </p:nvSpPr>
        <p:spPr>
          <a:xfrm>
            <a:off x="838200" y="365125"/>
            <a:ext cx="10515600" cy="1325563"/>
          </a:xfrm>
        </p:spPr>
        <p:txBody>
          <a:bodyPr>
            <a:normAutofit/>
          </a:bodyPr>
          <a:lstStyle/>
          <a:p>
            <a:r>
              <a:rPr lang="en-US" sz="2800" dirty="0"/>
              <a:t>What does the ELBO look like in terms of the network?</a:t>
            </a:r>
            <a:br>
              <a:rPr lang="en-US" sz="2800" dirty="0"/>
            </a:br>
            <a:r>
              <a:rPr lang="en-US" sz="2000" dirty="0"/>
              <a:t>Opening up the ELBO: reconstruction minus regularization</a:t>
            </a:r>
            <a:endParaRPr lang="en-US" sz="2800" dirty="0"/>
          </a:p>
        </p:txBody>
      </p:sp>
    </p:spTree>
    <p:extLst>
      <p:ext uri="{BB962C8B-B14F-4D97-AF65-F5344CB8AC3E}">
        <p14:creationId xmlns:p14="http://schemas.microsoft.com/office/powerpoint/2010/main" val="41213840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9DDC8-54B0-8839-6B5B-B5DC1CD5FFFF}"/>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BDB1620-9B07-E191-1A20-75C815E9BB93}"/>
              </a:ext>
            </a:extLst>
          </p:cNvPr>
          <p:cNvSpPr/>
          <p:nvPr/>
        </p:nvSpPr>
        <p:spPr>
          <a:xfrm>
            <a:off x="706517" y="5283200"/>
            <a:ext cx="6017556" cy="591127"/>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4A3F785-C828-44EE-9581-04769FD96921}"/>
              </a:ext>
            </a:extLst>
          </p:cNvPr>
          <p:cNvSpPr/>
          <p:nvPr/>
        </p:nvSpPr>
        <p:spPr>
          <a:xfrm>
            <a:off x="895862" y="3511012"/>
            <a:ext cx="1082763" cy="28042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4D337B-FACF-50A9-36B1-742DC02D1ADC}"/>
              </a:ext>
            </a:extLst>
          </p:cNvPr>
          <p:cNvSpPr/>
          <p:nvPr/>
        </p:nvSpPr>
        <p:spPr>
          <a:xfrm>
            <a:off x="2454764" y="2943068"/>
            <a:ext cx="1082763" cy="28042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C71ABB-27FE-A508-2399-C9CF4E892A8B}"/>
              </a:ext>
            </a:extLst>
          </p:cNvPr>
          <p:cNvSpPr/>
          <p:nvPr/>
        </p:nvSpPr>
        <p:spPr>
          <a:xfrm>
            <a:off x="6945745" y="3511012"/>
            <a:ext cx="4539738" cy="230441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8763E03-CC14-FDB2-1F3A-C67FACACCDAA}"/>
              </a:ext>
            </a:extLst>
          </p:cNvPr>
          <p:cNvSpPr/>
          <p:nvPr/>
        </p:nvSpPr>
        <p:spPr>
          <a:xfrm>
            <a:off x="6945745" y="1782433"/>
            <a:ext cx="4539738" cy="167646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7B5EF76-11A4-8100-7667-E4261083FAFC}"/>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838200" y="1893455"/>
            <a:ext cx="10457938" cy="3869850"/>
          </a:xfrm>
          <a:prstGeom prst="rect">
            <a:avLst/>
          </a:prstGeom>
        </p:spPr>
      </p:pic>
      <p:sp>
        <p:nvSpPr>
          <p:cNvPr id="14" name="TextBox 13">
            <a:extLst>
              <a:ext uri="{FF2B5EF4-FFF2-40B4-BE49-F238E27FC236}">
                <a16:creationId xmlns:a16="http://schemas.microsoft.com/office/drawing/2014/main" id="{9DF067CE-2C77-A715-E90B-F792FC7342D1}"/>
              </a:ext>
            </a:extLst>
          </p:cNvPr>
          <p:cNvSpPr txBox="1"/>
          <p:nvPr/>
        </p:nvSpPr>
        <p:spPr>
          <a:xfrm>
            <a:off x="7001163" y="2186365"/>
            <a:ext cx="2235201" cy="738664"/>
          </a:xfrm>
          <a:prstGeom prst="rect">
            <a:avLst/>
          </a:prstGeom>
          <a:noFill/>
        </p:spPr>
        <p:txBody>
          <a:bodyPr wrap="square">
            <a:spAutoFit/>
          </a:bodyPr>
          <a:lstStyle/>
          <a:p>
            <a:r>
              <a:rPr lang="en-US" sz="1400" dirty="0">
                <a:latin typeface="Google Sans" pitchFamily="2" charset="0"/>
                <a:ea typeface="Google Sans" pitchFamily="2" charset="0"/>
                <a:cs typeface="Google Sans" pitchFamily="2" charset="0"/>
              </a:rPr>
              <a:t>Opening up the ELBO: reconstruction minus regularization</a:t>
            </a:r>
          </a:p>
        </p:txBody>
      </p:sp>
      <p:sp>
        <p:nvSpPr>
          <p:cNvPr id="6" name="Title 1">
            <a:extLst>
              <a:ext uri="{FF2B5EF4-FFF2-40B4-BE49-F238E27FC236}">
                <a16:creationId xmlns:a16="http://schemas.microsoft.com/office/drawing/2014/main" id="{209E867F-E4FB-2A9F-F20D-C2EE71D9F546}"/>
              </a:ext>
            </a:extLst>
          </p:cNvPr>
          <p:cNvSpPr>
            <a:spLocks noGrp="1"/>
          </p:cNvSpPr>
          <p:nvPr>
            <p:ph type="title"/>
          </p:nvPr>
        </p:nvSpPr>
        <p:spPr>
          <a:xfrm>
            <a:off x="838200" y="365125"/>
            <a:ext cx="10515600" cy="1325563"/>
          </a:xfrm>
        </p:spPr>
        <p:txBody>
          <a:bodyPr>
            <a:normAutofit/>
          </a:bodyPr>
          <a:lstStyle/>
          <a:p>
            <a:r>
              <a:rPr lang="en-US" sz="2800" dirty="0"/>
              <a:t>What does the ELBO look like in terms of the network?</a:t>
            </a:r>
            <a:br>
              <a:rPr lang="en-US" sz="2800" dirty="0"/>
            </a:br>
            <a:r>
              <a:rPr lang="en-US" sz="2000" dirty="0"/>
              <a:t>Opening up the ELBO: reconstruction minus regularization</a:t>
            </a:r>
            <a:endParaRPr lang="en-US" sz="2800" dirty="0"/>
          </a:p>
        </p:txBody>
      </p:sp>
      <p:sp>
        <p:nvSpPr>
          <p:cNvPr id="11" name="TextBox 10">
            <a:extLst>
              <a:ext uri="{FF2B5EF4-FFF2-40B4-BE49-F238E27FC236}">
                <a16:creationId xmlns:a16="http://schemas.microsoft.com/office/drawing/2014/main" id="{7E5B3C23-5B08-E47A-D7F4-F8E82CB54041}"/>
              </a:ext>
            </a:extLst>
          </p:cNvPr>
          <p:cNvSpPr txBox="1"/>
          <p:nvPr/>
        </p:nvSpPr>
        <p:spPr>
          <a:xfrm>
            <a:off x="7001163" y="4087152"/>
            <a:ext cx="2235201" cy="738664"/>
          </a:xfrm>
          <a:prstGeom prst="rect">
            <a:avLst/>
          </a:prstGeom>
          <a:noFill/>
        </p:spPr>
        <p:txBody>
          <a:bodyPr wrap="square">
            <a:spAutoFit/>
          </a:bodyPr>
          <a:lstStyle/>
          <a:p>
            <a:r>
              <a:rPr lang="en-US" sz="1400" dirty="0">
                <a:latin typeface="Google Sans" pitchFamily="2" charset="0"/>
                <a:ea typeface="Google Sans" pitchFamily="2" charset="0"/>
                <a:cs typeface="Google Sans" pitchFamily="2" charset="0"/>
              </a:rPr>
              <a:t>Gaussian pixels turn reconstruction into squared error</a:t>
            </a:r>
          </a:p>
        </p:txBody>
      </p:sp>
    </p:spTree>
    <p:extLst>
      <p:ext uri="{BB962C8B-B14F-4D97-AF65-F5344CB8AC3E}">
        <p14:creationId xmlns:p14="http://schemas.microsoft.com/office/powerpoint/2010/main" val="8817170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AA1670F-9AE8-B043-352A-755218D68FF9}"/>
              </a:ext>
            </a:extLst>
          </p:cNvPr>
          <p:cNvSpPr/>
          <p:nvPr/>
        </p:nvSpPr>
        <p:spPr>
          <a:xfrm>
            <a:off x="470654" y="5641025"/>
            <a:ext cx="3417855" cy="591127"/>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D258866-3207-3F92-BC9D-5601DD0DBB8D}"/>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470654" y="1845601"/>
            <a:ext cx="11250691" cy="4231638"/>
          </a:xfrm>
          <a:prstGeom prst="rect">
            <a:avLst/>
          </a:prstGeom>
        </p:spPr>
      </p:pic>
      <mc:AlternateContent xmlns:mc="http://schemas.openxmlformats.org/markup-compatibility/2006" xmlns:a14="http://schemas.microsoft.com/office/drawing/2010/main">
        <mc:Choice Requires="a14">
          <p:sp>
            <p:nvSpPr>
              <p:cNvPr id="6" name="Title 1">
                <a:extLst>
                  <a:ext uri="{FF2B5EF4-FFF2-40B4-BE49-F238E27FC236}">
                    <a16:creationId xmlns:a16="http://schemas.microsoft.com/office/drawing/2014/main" id="{6825DD80-AB21-AC58-87F0-C6EB5D61A00B}"/>
                  </a:ext>
                </a:extLst>
              </p:cNvPr>
              <p:cNvSpPr>
                <a:spLocks noGrp="1"/>
              </p:cNvSpPr>
              <p:nvPr>
                <p:ph type="title"/>
              </p:nvPr>
            </p:nvSpPr>
            <p:spPr>
              <a:xfrm>
                <a:off x="838200" y="365125"/>
                <a:ext cx="10515600" cy="1325563"/>
              </a:xfrm>
            </p:spPr>
            <p:txBody>
              <a:bodyPr>
                <a:normAutofit/>
              </a:bodyPr>
              <a:lstStyle/>
              <a:p>
                <a:r>
                  <a:rPr lang="en-US" sz="2800" dirty="0"/>
                  <a:t>What does the ELBO look like in terms of the network?</a:t>
                </a:r>
                <a:br>
                  <a:rPr lang="en-US" sz="2800" dirty="0"/>
                </a:br>
                <a:r>
                  <a:rPr lang="en-US" sz="2000" dirty="0"/>
                  <a:t>From maximizing likelihood to minimizing  </a:t>
                </a:r>
                <a14:m>
                  <m:oMath xmlns:m="http://schemas.openxmlformats.org/officeDocument/2006/math">
                    <m:r>
                      <a:rPr lang="en-US" sz="2000" i="1" dirty="0" smtClean="0">
                        <a:latin typeface="Cambria Math" panose="02040503050406030204" pitchFamily="18" charset="0"/>
                      </a:rPr>
                      <m:t>𝐽</m:t>
                    </m:r>
                    <m:d>
                      <m:dPr>
                        <m:ctrlPr>
                          <a:rPr lang="en-US" sz="2000" i="1" dirty="0" smtClean="0">
                            <a:latin typeface="Cambria Math" panose="02040503050406030204" pitchFamily="18" charset="0"/>
                          </a:rPr>
                        </m:ctrlPr>
                      </m:dPr>
                      <m:e>
                        <m:r>
                          <a:rPr lang="en-US" sz="2000" i="1" dirty="0" smtClean="0">
                            <a:latin typeface="Cambria Math" panose="02040503050406030204" pitchFamily="18" charset="0"/>
                          </a:rPr>
                          <m:t>𝜃</m:t>
                        </m:r>
                        <m:r>
                          <a:rPr lang="en-US" sz="2000" i="0" dirty="0" smtClean="0">
                            <a:latin typeface="Cambria Math" panose="02040503050406030204" pitchFamily="18" charset="0"/>
                          </a:rPr>
                          <m:t>,</m:t>
                        </m:r>
                        <m:r>
                          <a:rPr lang="en-US" sz="2000" i="1" dirty="0" smtClean="0">
                            <a:latin typeface="Cambria Math" panose="02040503050406030204" pitchFamily="18" charset="0"/>
                          </a:rPr>
                          <m:t>𝜙</m:t>
                        </m:r>
                      </m:e>
                    </m:d>
                  </m:oMath>
                </a14:m>
                <a:endParaRPr lang="en-US" sz="2800" dirty="0"/>
              </a:p>
            </p:txBody>
          </p:sp>
        </mc:Choice>
        <mc:Fallback xmlns="">
          <p:sp>
            <p:nvSpPr>
              <p:cNvPr id="6" name="Title 1">
                <a:extLst>
                  <a:ext uri="{FF2B5EF4-FFF2-40B4-BE49-F238E27FC236}">
                    <a16:creationId xmlns:a16="http://schemas.microsoft.com/office/drawing/2014/main" id="{6825DD80-AB21-AC58-87F0-C6EB5D61A00B}"/>
                  </a:ext>
                </a:extLst>
              </p:cNvPr>
              <p:cNvSpPr>
                <a:spLocks noGrp="1" noRot="1" noChangeAspect="1" noMove="1" noResize="1" noEditPoints="1" noAdjustHandles="1" noChangeArrowheads="1" noChangeShapeType="1" noTextEdit="1"/>
              </p:cNvSpPr>
              <p:nvPr>
                <p:ph type="title"/>
              </p:nvPr>
            </p:nvSpPr>
            <p:spPr>
              <a:xfrm>
                <a:off x="838200" y="365125"/>
                <a:ext cx="10515600" cy="1325563"/>
              </a:xfrm>
              <a:blipFill>
                <a:blip r:embed="rId4"/>
                <a:stretch>
                  <a:fillRect l="-1206"/>
                </a:stretch>
              </a:blipFill>
            </p:spPr>
            <p:txBody>
              <a:bodyPr/>
              <a:lstStyle/>
              <a:p>
                <a:r>
                  <a:rPr lang="en-US">
                    <a:noFill/>
                  </a:rPr>
                  <a:t> </a:t>
                </a:r>
              </a:p>
            </p:txBody>
          </p:sp>
        </mc:Fallback>
      </mc:AlternateContent>
    </p:spTree>
    <p:extLst>
      <p:ext uri="{BB962C8B-B14F-4D97-AF65-F5344CB8AC3E}">
        <p14:creationId xmlns:p14="http://schemas.microsoft.com/office/powerpoint/2010/main" val="23592002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17FAB-96F5-B9CB-E5AF-BE84E8FAAAF5}"/>
            </a:ext>
          </a:extLst>
        </p:cNvPr>
        <p:cNvGrpSpPr/>
        <p:nvPr/>
      </p:nvGrpSpPr>
      <p:grpSpPr>
        <a:xfrm>
          <a:off x="0" y="0"/>
          <a:ext cx="0" cy="0"/>
          <a:chOff x="0" y="0"/>
          <a:chExt cx="0" cy="0"/>
        </a:xfrm>
      </p:grpSpPr>
      <p:pic>
        <p:nvPicPr>
          <p:cNvPr id="9" name="Picture 8" descr="Figure 37. Autoencoder codes (left) and VAE means μ⁽ⁱ⁾ with the 1, 2 and 3σ circles of N(0, I) (right), for all 10,000 test images">
            <a:extLst>
              <a:ext uri="{FF2B5EF4-FFF2-40B4-BE49-F238E27FC236}">
                <a16:creationId xmlns:a16="http://schemas.microsoft.com/office/drawing/2014/main" id="{19312EDF-6A71-B771-33A3-3B78AF53F9B8}"/>
              </a:ext>
            </a:extLst>
          </p:cNvPr>
          <p:cNvPicPr>
            <a:picLocks noChangeAspect="1"/>
          </p:cNvPicPr>
          <p:nvPr/>
        </p:nvPicPr>
        <p:blipFill>
          <a:blip r:embed="rId3"/>
          <a:stretch>
            <a:fillRect/>
          </a:stretch>
        </p:blipFill>
        <p:spPr>
          <a:xfrm>
            <a:off x="5257800" y="2223325"/>
            <a:ext cx="6769606" cy="3438388"/>
          </a:xfrm>
          <a:prstGeom prst="rect">
            <a:avLst/>
          </a:prstGeom>
        </p:spPr>
      </p:pic>
      <p:sp>
        <p:nvSpPr>
          <p:cNvPr id="2" name="Title 1">
            <a:extLst>
              <a:ext uri="{FF2B5EF4-FFF2-40B4-BE49-F238E27FC236}">
                <a16:creationId xmlns:a16="http://schemas.microsoft.com/office/drawing/2014/main" id="{7E819606-EB92-D0D3-2760-3408478287B3}"/>
              </a:ext>
            </a:extLst>
          </p:cNvPr>
          <p:cNvSpPr>
            <a:spLocks noGrp="1"/>
          </p:cNvSpPr>
          <p:nvPr>
            <p:ph type="title"/>
          </p:nvPr>
        </p:nvSpPr>
        <p:spPr/>
        <p:txBody>
          <a:bodyPr>
            <a:normAutofit/>
          </a:bodyPr>
          <a:lstStyle/>
          <a:p>
            <a:r>
              <a:rPr lang="en-US" sz="3200" dirty="0"/>
              <a:t>The KL term in closed form</a:t>
            </a:r>
          </a:p>
        </p:txBody>
      </p:sp>
      <p:pic>
        <p:nvPicPr>
          <p:cNvPr id="4" name="Picture 3">
            <a:extLst>
              <a:ext uri="{FF2B5EF4-FFF2-40B4-BE49-F238E27FC236}">
                <a16:creationId xmlns:a16="http://schemas.microsoft.com/office/drawing/2014/main" id="{A2A5B03F-0C3D-AD6F-5B8A-5372C173576C}"/>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977900" y="3849464"/>
            <a:ext cx="4279900" cy="229937"/>
          </a:xfrm>
          <a:prstGeom prst="rect">
            <a:avLst/>
          </a:prstGeom>
        </p:spPr>
      </p:pic>
      <p:sp>
        <p:nvSpPr>
          <p:cNvPr id="5" name="TextBox 4">
            <a:extLst>
              <a:ext uri="{FF2B5EF4-FFF2-40B4-BE49-F238E27FC236}">
                <a16:creationId xmlns:a16="http://schemas.microsoft.com/office/drawing/2014/main" id="{8B1EF1BB-2D10-8FA3-BFBE-02918E2DE82C}"/>
              </a:ext>
            </a:extLst>
          </p:cNvPr>
          <p:cNvSpPr txBox="1"/>
          <p:nvPr/>
        </p:nvSpPr>
        <p:spPr>
          <a:xfrm>
            <a:off x="838199" y="2223325"/>
            <a:ext cx="3613727" cy="1323439"/>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Both distributions in the KL term are Gaussians, so it can be computed exactly, with no sampling. </a:t>
            </a:r>
          </a:p>
          <a:p>
            <a:pPr>
              <a:buNone/>
            </a:pPr>
            <a:endParaRPr lang="en-US" sz="1600" dirty="0">
              <a:latin typeface="Google Sans" pitchFamily="2" charset="0"/>
              <a:ea typeface="Google Sans" pitchFamily="2" charset="0"/>
              <a:cs typeface="Google Sans" pitchFamily="2" charset="0"/>
            </a:endParaRPr>
          </a:p>
          <a:p>
            <a:pPr>
              <a:buNone/>
            </a:pPr>
            <a:r>
              <a:rPr lang="en-US" sz="1600" dirty="0">
                <a:latin typeface="Google Sans" pitchFamily="2" charset="0"/>
                <a:ea typeface="Google Sans" pitchFamily="2" charset="0"/>
                <a:cs typeface="Google Sans" pitchFamily="2" charset="0"/>
              </a:rPr>
              <a:t>For one dimension:</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830022D-52D0-CFA0-17D8-52D252E51FB6}"/>
                  </a:ext>
                </a:extLst>
              </p:cNvPr>
              <p:cNvSpPr txBox="1"/>
              <p:nvPr/>
            </p:nvSpPr>
            <p:spPr>
              <a:xfrm>
                <a:off x="838200" y="4456059"/>
                <a:ext cx="3613727" cy="832536"/>
              </a:xfrm>
              <a:prstGeom prst="rect">
                <a:avLst/>
              </a:prstGeom>
              <a:noFill/>
            </p:spPr>
            <p:txBody>
              <a:bodyPr wrap="square">
                <a:spAutoFit/>
              </a:bodyPr>
              <a:lstStyle/>
              <a:p>
                <a:pPr>
                  <a:buNone/>
                </a:pPr>
                <a:r>
                  <a:rPr lang="en-US" sz="1600" dirty="0">
                    <a:latin typeface="Google Sans" pitchFamily="2" charset="0"/>
                    <a:ea typeface="Google Sans" pitchFamily="2" charset="0"/>
                    <a:cs typeface="Google Sans" pitchFamily="2" charset="0"/>
                  </a:rPr>
                  <a:t>For a diagonal </a:t>
                </a:r>
                <a14:m>
                  <m:oMath xmlns:m="http://schemas.openxmlformats.org/officeDocument/2006/math">
                    <m:r>
                      <a:rPr lang="en-US" sz="1600" i="1" dirty="0" smtClean="0">
                        <a:latin typeface="Cambria Math" panose="02040503050406030204" pitchFamily="18" charset="0"/>
                      </a:rPr>
                      <m:t>𝛴</m:t>
                    </m:r>
                    <m:r>
                      <a:rPr lang="en-US" sz="1600" i="0" dirty="0" err="1">
                        <a:latin typeface="Cambria Math" panose="02040503050406030204" pitchFamily="18" charset="0"/>
                      </a:rPr>
                      <m:t>⁽ⁱ⁾</m:t>
                    </m:r>
                  </m:oMath>
                </a14:m>
                <a:r>
                  <a:rPr lang="en-US" sz="1600" dirty="0">
                    <a:latin typeface="Google Sans" pitchFamily="2" charset="0"/>
                    <a:ea typeface="Google Sans" pitchFamily="2" charset="0"/>
                    <a:cs typeface="Google Sans" pitchFamily="2" charset="0"/>
                  </a:rPr>
                  <a:t> the K dimensions are independent, so the KL term is this formula summed over k = 1, …, K</a:t>
                </a:r>
              </a:p>
            </p:txBody>
          </p:sp>
        </mc:Choice>
        <mc:Fallback xmlns="">
          <p:sp>
            <p:nvSpPr>
              <p:cNvPr id="7" name="TextBox 6">
                <a:extLst>
                  <a:ext uri="{FF2B5EF4-FFF2-40B4-BE49-F238E27FC236}">
                    <a16:creationId xmlns:a16="http://schemas.microsoft.com/office/drawing/2014/main" id="{0830022D-52D0-CFA0-17D8-52D252E51FB6}"/>
                  </a:ext>
                </a:extLst>
              </p:cNvPr>
              <p:cNvSpPr txBox="1">
                <a:spLocks noRot="1" noChangeAspect="1" noMove="1" noResize="1" noEditPoints="1" noAdjustHandles="1" noChangeArrowheads="1" noChangeShapeType="1" noTextEdit="1"/>
              </p:cNvSpPr>
              <p:nvPr/>
            </p:nvSpPr>
            <p:spPr>
              <a:xfrm>
                <a:off x="838200" y="4456059"/>
                <a:ext cx="3613727" cy="832536"/>
              </a:xfrm>
              <a:prstGeom prst="rect">
                <a:avLst/>
              </a:prstGeom>
              <a:blipFill>
                <a:blip r:embed="rId5"/>
                <a:stretch>
                  <a:fillRect l="-1053" t="-1493" b="-7463"/>
                </a:stretch>
              </a:blipFill>
            </p:spPr>
            <p:txBody>
              <a:bodyPr/>
              <a:lstStyle/>
              <a:p>
                <a:r>
                  <a:rPr lang="en-US">
                    <a:noFill/>
                  </a:rPr>
                  <a:t> </a:t>
                </a:r>
              </a:p>
            </p:txBody>
          </p:sp>
        </mc:Fallback>
      </mc:AlternateContent>
    </p:spTree>
    <p:extLst>
      <p:ext uri="{BB962C8B-B14F-4D97-AF65-F5344CB8AC3E}">
        <p14:creationId xmlns:p14="http://schemas.microsoft.com/office/powerpoint/2010/main" val="29351250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78763-52E0-EAF1-E809-A86FD079D6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1D1ACB-A25F-B2F1-7FB7-124A4CB4D802}"/>
              </a:ext>
            </a:extLst>
          </p:cNvPr>
          <p:cNvSpPr>
            <a:spLocks noGrp="1"/>
          </p:cNvSpPr>
          <p:nvPr>
            <p:ph type="title"/>
          </p:nvPr>
        </p:nvSpPr>
        <p:spPr>
          <a:xfrm>
            <a:off x="838200" y="2766218"/>
            <a:ext cx="10515600" cy="1325563"/>
          </a:xfrm>
        </p:spPr>
        <p:txBody>
          <a:bodyPr>
            <a:normAutofit fontScale="90000"/>
          </a:bodyPr>
          <a:lstStyle/>
          <a:p>
            <a:pPr algn="ctr"/>
            <a:r>
              <a:rPr lang="en-US" sz="3600" dirty="0"/>
              <a:t>Training: </a:t>
            </a:r>
            <a:br>
              <a:rPr lang="en-US" sz="3600" dirty="0"/>
            </a:br>
            <a:r>
              <a:rPr lang="en-US" sz="3600" dirty="0"/>
              <a:t>noisy codes </a:t>
            </a:r>
            <a:br>
              <a:rPr lang="en-US" sz="3600" dirty="0"/>
            </a:br>
            <a:r>
              <a:rPr lang="en-US" sz="3600" dirty="0"/>
              <a:t>and </a:t>
            </a:r>
            <a:br>
              <a:rPr lang="en-US" sz="3600" dirty="0"/>
            </a:br>
            <a:r>
              <a:rPr lang="en-US" sz="3600" dirty="0"/>
              <a:t>the reparameterization trick</a:t>
            </a:r>
          </a:p>
        </p:txBody>
      </p:sp>
      <p:sp>
        <p:nvSpPr>
          <p:cNvPr id="4" name="TextBox 3">
            <a:extLst>
              <a:ext uri="{FF2B5EF4-FFF2-40B4-BE49-F238E27FC236}">
                <a16:creationId xmlns:a16="http://schemas.microsoft.com/office/drawing/2014/main" id="{9609095B-59AA-8358-3492-62ABE3FECE22}"/>
              </a:ext>
            </a:extLst>
          </p:cNvPr>
          <p:cNvSpPr txBox="1"/>
          <p:nvPr/>
        </p:nvSpPr>
        <p:spPr>
          <a:xfrm>
            <a:off x="3048000" y="4739901"/>
            <a:ext cx="6096000" cy="646331"/>
          </a:xfrm>
          <a:prstGeom prst="rect">
            <a:avLst/>
          </a:prstGeom>
          <a:noFill/>
        </p:spPr>
        <p:txBody>
          <a:bodyPr wrap="square">
            <a:spAutoFit/>
          </a:bodyPr>
          <a:lstStyle/>
          <a:p>
            <a:r>
              <a:rPr lang="en-US" i="1" dirty="0"/>
              <a:t>How do we compute gradients through random codes?</a:t>
            </a:r>
            <a:r>
              <a:rPr lang="en-US" dirty="0"/>
              <a:t> (Monte Carlo, reparameterization)</a:t>
            </a:r>
          </a:p>
        </p:txBody>
      </p:sp>
    </p:spTree>
    <p:extLst>
      <p:ext uri="{BB962C8B-B14F-4D97-AF65-F5344CB8AC3E}">
        <p14:creationId xmlns:p14="http://schemas.microsoft.com/office/powerpoint/2010/main" val="18341803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50086-E4F5-8457-60E7-0C3BC840B7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4BFE1-EF07-BE0D-976A-C6047446C84C}"/>
              </a:ext>
            </a:extLst>
          </p:cNvPr>
          <p:cNvSpPr>
            <a:spLocks noGrp="1"/>
          </p:cNvSpPr>
          <p:nvPr>
            <p:ph type="title"/>
          </p:nvPr>
        </p:nvSpPr>
        <p:spPr/>
        <p:txBody>
          <a:bodyPr/>
          <a:lstStyle/>
          <a:p>
            <a:r>
              <a:rPr lang="en-US" dirty="0"/>
              <a:t>Monte Carlo Estimation</a:t>
            </a:r>
          </a:p>
        </p:txBody>
      </p:sp>
      <p:pic>
        <p:nvPicPr>
          <p:cNvPr id="4" name="Picture 3">
            <a:extLst>
              <a:ext uri="{FF2B5EF4-FFF2-40B4-BE49-F238E27FC236}">
                <a16:creationId xmlns:a16="http://schemas.microsoft.com/office/drawing/2014/main" id="{1191E84B-736A-B75B-4F77-19310A5C9D72}"/>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3634840" y="2097306"/>
            <a:ext cx="4922320" cy="606157"/>
          </a:xfrm>
          <a:prstGeom prst="rect">
            <a:avLst/>
          </a:prstGeom>
        </p:spPr>
      </p:pic>
      <p:sp>
        <p:nvSpPr>
          <p:cNvPr id="38" name="TextBox 37">
            <a:extLst>
              <a:ext uri="{FF2B5EF4-FFF2-40B4-BE49-F238E27FC236}">
                <a16:creationId xmlns:a16="http://schemas.microsoft.com/office/drawing/2014/main" id="{2E56D4A6-DF30-28E1-79FF-A2971FCAD32B}"/>
              </a:ext>
            </a:extLst>
          </p:cNvPr>
          <p:cNvSpPr txBox="1"/>
          <p:nvPr/>
        </p:nvSpPr>
        <p:spPr>
          <a:xfrm>
            <a:off x="4141923" y="3059668"/>
            <a:ext cx="3932694" cy="369332"/>
          </a:xfrm>
          <a:prstGeom prst="rect">
            <a:avLst/>
          </a:prstGeom>
          <a:solidFill>
            <a:schemeClr val="bg2"/>
          </a:solidFill>
        </p:spPr>
        <p:txBody>
          <a:bodyPr wrap="square">
            <a:spAutoFit/>
          </a:bodyPr>
          <a:lstStyle/>
          <a:p>
            <a:pPr>
              <a:buNone/>
            </a:pPr>
            <a:r>
              <a:rPr lang="en-US" dirty="0"/>
              <a:t>The reconstruction term for one image</a:t>
            </a:r>
          </a:p>
        </p:txBody>
      </p:sp>
    </p:spTree>
    <p:extLst>
      <p:ext uri="{BB962C8B-B14F-4D97-AF65-F5344CB8AC3E}">
        <p14:creationId xmlns:p14="http://schemas.microsoft.com/office/powerpoint/2010/main" val="39250553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A57C7-6868-F644-F33B-94A48D133546}"/>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D2BCA064-2E70-D4B1-FED2-B5C4D8BBF420}"/>
              </a:ext>
            </a:extLst>
          </p:cNvPr>
          <p:cNvSpPr/>
          <p:nvPr/>
        </p:nvSpPr>
        <p:spPr>
          <a:xfrm>
            <a:off x="3584058" y="2121198"/>
            <a:ext cx="2119318" cy="582265"/>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1D8BF65-067B-2172-869F-406B5B1DC902}"/>
              </a:ext>
            </a:extLst>
          </p:cNvPr>
          <p:cNvSpPr txBox="1"/>
          <p:nvPr/>
        </p:nvSpPr>
        <p:spPr>
          <a:xfrm>
            <a:off x="6601791" y="1492576"/>
            <a:ext cx="1413418" cy="523220"/>
          </a:xfrm>
          <a:prstGeom prst="rect">
            <a:avLst/>
          </a:prstGeom>
          <a:solidFill>
            <a:schemeClr val="accent5">
              <a:lumMod val="20000"/>
              <a:lumOff val="80000"/>
            </a:schemeClr>
          </a:solidFill>
        </p:spPr>
        <p:txBody>
          <a:bodyPr wrap="square">
            <a:spAutoFit/>
          </a:bodyPr>
          <a:lstStyle/>
          <a:p>
            <a:r>
              <a:rPr lang="en-US" sz="1400" dirty="0"/>
              <a:t>3. Measure the squared error</a:t>
            </a:r>
          </a:p>
        </p:txBody>
      </p:sp>
      <p:sp>
        <p:nvSpPr>
          <p:cNvPr id="35" name="Rectangle 34">
            <a:extLst>
              <a:ext uri="{FF2B5EF4-FFF2-40B4-BE49-F238E27FC236}">
                <a16:creationId xmlns:a16="http://schemas.microsoft.com/office/drawing/2014/main" id="{F1DB9AD0-63F0-0A7B-AEAA-FB3DBA4C89DF}"/>
              </a:ext>
            </a:extLst>
          </p:cNvPr>
          <p:cNvSpPr/>
          <p:nvPr/>
        </p:nvSpPr>
        <p:spPr>
          <a:xfrm>
            <a:off x="5839146" y="2097307"/>
            <a:ext cx="2661674" cy="635966"/>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66ADC2B-5DC7-9C95-AA25-4D3E3ACC0D85}"/>
              </a:ext>
            </a:extLst>
          </p:cNvPr>
          <p:cNvSpPr txBox="1"/>
          <p:nvPr/>
        </p:nvSpPr>
        <p:spPr>
          <a:xfrm>
            <a:off x="6917409" y="2797916"/>
            <a:ext cx="1261016" cy="307777"/>
          </a:xfrm>
          <a:prstGeom prst="rect">
            <a:avLst/>
          </a:prstGeom>
          <a:solidFill>
            <a:schemeClr val="accent6">
              <a:lumMod val="20000"/>
              <a:lumOff val="80000"/>
            </a:schemeClr>
          </a:solidFill>
        </p:spPr>
        <p:txBody>
          <a:bodyPr wrap="square">
            <a:spAutoFit/>
          </a:bodyPr>
          <a:lstStyle/>
          <a:p>
            <a:r>
              <a:rPr lang="en-US" sz="1400" dirty="0"/>
              <a:t>2. Decode it</a:t>
            </a:r>
          </a:p>
        </p:txBody>
      </p:sp>
      <p:sp>
        <p:nvSpPr>
          <p:cNvPr id="34" name="Rectangle 33">
            <a:extLst>
              <a:ext uri="{FF2B5EF4-FFF2-40B4-BE49-F238E27FC236}">
                <a16:creationId xmlns:a16="http://schemas.microsoft.com/office/drawing/2014/main" id="{D22FB294-A8B0-87E8-AC76-5CEA820B8976}"/>
              </a:ext>
            </a:extLst>
          </p:cNvPr>
          <p:cNvSpPr/>
          <p:nvPr/>
        </p:nvSpPr>
        <p:spPr>
          <a:xfrm>
            <a:off x="6917409" y="2176847"/>
            <a:ext cx="1261016" cy="46561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ADA1F3E-697D-991F-2D1E-EEBBFD76015C}"/>
              </a:ext>
            </a:extLst>
          </p:cNvPr>
          <p:cNvSpPr/>
          <p:nvPr/>
        </p:nvSpPr>
        <p:spPr>
          <a:xfrm>
            <a:off x="3879022" y="2326669"/>
            <a:ext cx="1824354" cy="376794"/>
          </a:xfrm>
          <a:prstGeom prst="rect">
            <a:avLst/>
          </a:prstGeom>
          <a:solidFill>
            <a:schemeClr val="tx2">
              <a:lumMod val="10000"/>
              <a:lumOff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8FD391-9B12-5D67-4132-D080733C95E1}"/>
              </a:ext>
            </a:extLst>
          </p:cNvPr>
          <p:cNvSpPr>
            <a:spLocks noGrp="1"/>
          </p:cNvSpPr>
          <p:nvPr>
            <p:ph type="title"/>
          </p:nvPr>
        </p:nvSpPr>
        <p:spPr/>
        <p:txBody>
          <a:bodyPr/>
          <a:lstStyle/>
          <a:p>
            <a:r>
              <a:rPr lang="en-US" dirty="0"/>
              <a:t>Monte Carlo Estimation</a:t>
            </a:r>
          </a:p>
        </p:txBody>
      </p:sp>
      <p:pic>
        <p:nvPicPr>
          <p:cNvPr id="4" name="Picture 3">
            <a:extLst>
              <a:ext uri="{FF2B5EF4-FFF2-40B4-BE49-F238E27FC236}">
                <a16:creationId xmlns:a16="http://schemas.microsoft.com/office/drawing/2014/main" id="{F6C9ECE4-C49F-D0E8-6D37-0B17118FAF5B}"/>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3634840" y="2097306"/>
            <a:ext cx="4922320" cy="606157"/>
          </a:xfrm>
          <a:prstGeom prst="rect">
            <a:avLst/>
          </a:prstGeom>
        </p:spPr>
      </p:pic>
      <p:sp>
        <p:nvSpPr>
          <p:cNvPr id="8" name="TextBox 7">
            <a:extLst>
              <a:ext uri="{FF2B5EF4-FFF2-40B4-BE49-F238E27FC236}">
                <a16:creationId xmlns:a16="http://schemas.microsoft.com/office/drawing/2014/main" id="{C1DD142C-1FB7-2293-C00A-90DC35DF3FEB}"/>
              </a:ext>
            </a:extLst>
          </p:cNvPr>
          <p:cNvSpPr txBox="1"/>
          <p:nvPr/>
        </p:nvSpPr>
        <p:spPr>
          <a:xfrm>
            <a:off x="3784168" y="2780614"/>
            <a:ext cx="1762932" cy="738664"/>
          </a:xfrm>
          <a:prstGeom prst="rect">
            <a:avLst/>
          </a:prstGeom>
          <a:solidFill>
            <a:schemeClr val="tx2">
              <a:lumMod val="10000"/>
              <a:lumOff val="90000"/>
            </a:schemeClr>
          </a:solidFill>
        </p:spPr>
        <p:txBody>
          <a:bodyPr wrap="square">
            <a:spAutoFit/>
          </a:bodyPr>
          <a:lstStyle/>
          <a:p>
            <a:r>
              <a:rPr lang="en-US" sz="1400" dirty="0"/>
              <a:t>1. Draw a noisy code from the encoder's Gaussian</a:t>
            </a:r>
          </a:p>
        </p:txBody>
      </p:sp>
      <p:sp>
        <p:nvSpPr>
          <p:cNvPr id="15" name="TextBox 14">
            <a:extLst>
              <a:ext uri="{FF2B5EF4-FFF2-40B4-BE49-F238E27FC236}">
                <a16:creationId xmlns:a16="http://schemas.microsoft.com/office/drawing/2014/main" id="{4E99D0FC-F6CB-2679-E44F-99A438F264AE}"/>
              </a:ext>
            </a:extLst>
          </p:cNvPr>
          <p:cNvSpPr txBox="1"/>
          <p:nvPr/>
        </p:nvSpPr>
        <p:spPr>
          <a:xfrm>
            <a:off x="3253193" y="1520827"/>
            <a:ext cx="1893377" cy="523220"/>
          </a:xfrm>
          <a:prstGeom prst="rect">
            <a:avLst/>
          </a:prstGeom>
          <a:solidFill>
            <a:schemeClr val="accent2">
              <a:lumMod val="20000"/>
              <a:lumOff val="80000"/>
            </a:schemeClr>
          </a:solidFill>
        </p:spPr>
        <p:txBody>
          <a:bodyPr wrap="square">
            <a:spAutoFit/>
          </a:bodyPr>
          <a:lstStyle/>
          <a:p>
            <a:r>
              <a:rPr lang="en-US" sz="1400" dirty="0"/>
              <a:t>4. Average this over </a:t>
            </a:r>
            <a:r>
              <a:rPr lang="en-US" sz="1400" i="1" dirty="0"/>
              <a:t>all</a:t>
            </a:r>
            <a:r>
              <a:rPr lang="en-US" sz="1400" dirty="0"/>
              <a:t> possible noisy codes</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D18AE603-2BB9-4BEB-C7F2-D68B4ABD126C}"/>
                  </a:ext>
                </a:extLst>
              </p:cNvPr>
              <p:cNvSpPr txBox="1"/>
              <p:nvPr/>
            </p:nvSpPr>
            <p:spPr>
              <a:xfrm>
                <a:off x="727377" y="1882251"/>
                <a:ext cx="2053525" cy="1169551"/>
              </a:xfrm>
              <a:prstGeom prst="rect">
                <a:avLst/>
              </a:prstGeom>
              <a:noFill/>
            </p:spPr>
            <p:txBody>
              <a:bodyPr wrap="square">
                <a:spAutoFit/>
              </a:bodyPr>
              <a:lstStyle/>
              <a:p>
                <a:pPr>
                  <a:buNone/>
                </a:pPr>
                <a:r>
                  <a:rPr lang="en-US" sz="1400" dirty="0">
                    <a:solidFill>
                      <a:srgbClr val="FF0000"/>
                    </a:solidFill>
                  </a:rPr>
                  <a:t>That average is an integral over </a:t>
                </a:r>
                <a14:m>
                  <m:oMath xmlns:m="http://schemas.openxmlformats.org/officeDocument/2006/math">
                    <m:r>
                      <a:rPr lang="en-US" sz="1400" i="1" dirty="0" smtClean="0">
                        <a:solidFill>
                          <a:srgbClr val="FF0000"/>
                        </a:solidFill>
                        <a:latin typeface="Cambria Math" panose="02040503050406030204" pitchFamily="18" charset="0"/>
                      </a:rPr>
                      <m:t>𝑧</m:t>
                    </m:r>
                  </m:oMath>
                </a14:m>
                <a:r>
                  <a:rPr lang="en-US" sz="1400" dirty="0">
                    <a:solidFill>
                      <a:srgbClr val="FF0000"/>
                    </a:solidFill>
                  </a:rPr>
                  <a:t>. </a:t>
                </a:r>
              </a:p>
              <a:p>
                <a:pPr>
                  <a:buNone/>
                </a:pPr>
                <a:r>
                  <a:rPr lang="en-US" sz="1400" dirty="0">
                    <a:solidFill>
                      <a:srgbClr val="FF0000"/>
                    </a:solidFill>
                  </a:rPr>
                  <a:t>Because </a:t>
                </a:r>
                <a14:m>
                  <m:oMath xmlns:m="http://schemas.openxmlformats.org/officeDocument/2006/math">
                    <m:sSub>
                      <m:sSubPr>
                        <m:ctrlPr>
                          <a:rPr lang="en-US" sz="1400" i="1" dirty="0" err="1">
                            <a:solidFill>
                              <a:srgbClr val="FF0000"/>
                            </a:solidFill>
                            <a:latin typeface="Cambria Math" panose="02040503050406030204" pitchFamily="18" charset="0"/>
                          </a:rPr>
                        </m:ctrlPr>
                      </m:sSubPr>
                      <m:e>
                        <m:r>
                          <a:rPr lang="en-US" sz="1400" i="1" dirty="0" err="1">
                            <a:solidFill>
                              <a:srgbClr val="FF0000"/>
                            </a:solidFill>
                            <a:latin typeface="Cambria Math" panose="02040503050406030204" pitchFamily="18" charset="0"/>
                          </a:rPr>
                          <m:t>𝑓</m:t>
                        </m:r>
                      </m:e>
                      <m:sub>
                        <m:r>
                          <a:rPr lang="en-US" sz="1400" i="1" dirty="0" err="1">
                            <a:solidFill>
                              <a:srgbClr val="FF0000"/>
                            </a:solidFill>
                            <a:latin typeface="Cambria Math" panose="02040503050406030204" pitchFamily="18" charset="0"/>
                          </a:rPr>
                          <m:t>𝐷</m:t>
                        </m:r>
                      </m:sub>
                    </m:sSub>
                  </m:oMath>
                </a14:m>
                <a:r>
                  <a:rPr lang="en-US" sz="1400" dirty="0">
                    <a:solidFill>
                      <a:srgbClr val="FF0000"/>
                    </a:solidFill>
                  </a:rPr>
                  <a:t> is a neural network, there is no closed-form solution</a:t>
                </a:r>
              </a:p>
            </p:txBody>
          </p:sp>
        </mc:Choice>
        <mc:Fallback xmlns="">
          <p:sp>
            <p:nvSpPr>
              <p:cNvPr id="32" name="TextBox 31">
                <a:extLst>
                  <a:ext uri="{FF2B5EF4-FFF2-40B4-BE49-F238E27FC236}">
                    <a16:creationId xmlns:a16="http://schemas.microsoft.com/office/drawing/2014/main" id="{D18AE603-2BB9-4BEB-C7F2-D68B4ABD126C}"/>
                  </a:ext>
                </a:extLst>
              </p:cNvPr>
              <p:cNvSpPr txBox="1">
                <a:spLocks noRot="1" noChangeAspect="1" noMove="1" noResize="1" noEditPoints="1" noAdjustHandles="1" noChangeArrowheads="1" noChangeShapeType="1" noTextEdit="1"/>
              </p:cNvSpPr>
              <p:nvPr/>
            </p:nvSpPr>
            <p:spPr>
              <a:xfrm>
                <a:off x="727377" y="1882251"/>
                <a:ext cx="2053525" cy="1169551"/>
              </a:xfrm>
              <a:prstGeom prst="rect">
                <a:avLst/>
              </a:prstGeom>
              <a:blipFill>
                <a:blip r:embed="rId4"/>
                <a:stretch>
                  <a:fillRect l="-1235" t="-1075" b="-4301"/>
                </a:stretch>
              </a:blipFill>
            </p:spPr>
            <p:txBody>
              <a:bodyPr/>
              <a:lstStyle/>
              <a:p>
                <a:r>
                  <a:rPr lang="en-US">
                    <a:noFill/>
                  </a:rPr>
                  <a:t> </a:t>
                </a:r>
              </a:p>
            </p:txBody>
          </p:sp>
        </mc:Fallback>
      </mc:AlternateContent>
    </p:spTree>
    <p:extLst>
      <p:ext uri="{BB962C8B-B14F-4D97-AF65-F5344CB8AC3E}">
        <p14:creationId xmlns:p14="http://schemas.microsoft.com/office/powerpoint/2010/main" val="27205324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B4CAC-0B65-EFCE-CE06-34EB2F0885AC}"/>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F56204BC-945D-9AA3-065E-6AC2F6B56C2F}"/>
              </a:ext>
            </a:extLst>
          </p:cNvPr>
          <p:cNvSpPr txBox="1"/>
          <p:nvPr/>
        </p:nvSpPr>
        <p:spPr>
          <a:xfrm>
            <a:off x="6601791" y="1492576"/>
            <a:ext cx="1413418" cy="523220"/>
          </a:xfrm>
          <a:prstGeom prst="rect">
            <a:avLst/>
          </a:prstGeom>
          <a:solidFill>
            <a:schemeClr val="accent5">
              <a:lumMod val="20000"/>
              <a:lumOff val="80000"/>
            </a:schemeClr>
          </a:solidFill>
        </p:spPr>
        <p:txBody>
          <a:bodyPr wrap="square">
            <a:spAutoFit/>
          </a:bodyPr>
          <a:lstStyle/>
          <a:p>
            <a:r>
              <a:rPr lang="en-US" sz="1400" dirty="0"/>
              <a:t>3. Measure the squared error</a:t>
            </a:r>
          </a:p>
        </p:txBody>
      </p:sp>
      <p:sp>
        <p:nvSpPr>
          <p:cNvPr id="9" name="TextBox 8">
            <a:extLst>
              <a:ext uri="{FF2B5EF4-FFF2-40B4-BE49-F238E27FC236}">
                <a16:creationId xmlns:a16="http://schemas.microsoft.com/office/drawing/2014/main" id="{C7ADD394-0563-327A-E1BF-4727E0457B75}"/>
              </a:ext>
            </a:extLst>
          </p:cNvPr>
          <p:cNvSpPr txBox="1"/>
          <p:nvPr/>
        </p:nvSpPr>
        <p:spPr>
          <a:xfrm>
            <a:off x="6917409" y="2797916"/>
            <a:ext cx="1261016" cy="307777"/>
          </a:xfrm>
          <a:prstGeom prst="rect">
            <a:avLst/>
          </a:prstGeom>
          <a:solidFill>
            <a:schemeClr val="accent6">
              <a:lumMod val="20000"/>
              <a:lumOff val="80000"/>
            </a:schemeClr>
          </a:solidFill>
        </p:spPr>
        <p:txBody>
          <a:bodyPr wrap="square">
            <a:spAutoFit/>
          </a:bodyPr>
          <a:lstStyle/>
          <a:p>
            <a:r>
              <a:rPr lang="en-US" sz="1400" dirty="0"/>
              <a:t>2. Decode it</a:t>
            </a:r>
          </a:p>
        </p:txBody>
      </p:sp>
      <p:sp>
        <p:nvSpPr>
          <p:cNvPr id="2" name="Title 1">
            <a:extLst>
              <a:ext uri="{FF2B5EF4-FFF2-40B4-BE49-F238E27FC236}">
                <a16:creationId xmlns:a16="http://schemas.microsoft.com/office/drawing/2014/main" id="{82807F9C-DA8C-CF85-84A6-B09FF66C255B}"/>
              </a:ext>
            </a:extLst>
          </p:cNvPr>
          <p:cNvSpPr>
            <a:spLocks noGrp="1"/>
          </p:cNvSpPr>
          <p:nvPr>
            <p:ph type="title"/>
          </p:nvPr>
        </p:nvSpPr>
        <p:spPr/>
        <p:txBody>
          <a:bodyPr/>
          <a:lstStyle/>
          <a:p>
            <a:r>
              <a:rPr lang="en-US" dirty="0"/>
              <a:t>Monte Carlo Estimation</a:t>
            </a:r>
          </a:p>
        </p:txBody>
      </p:sp>
      <p:pic>
        <p:nvPicPr>
          <p:cNvPr id="4" name="Picture 3">
            <a:extLst>
              <a:ext uri="{FF2B5EF4-FFF2-40B4-BE49-F238E27FC236}">
                <a16:creationId xmlns:a16="http://schemas.microsoft.com/office/drawing/2014/main" id="{17375597-D77E-F35A-074F-B8136E0F277B}"/>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3634840" y="2097306"/>
            <a:ext cx="4922320" cy="606157"/>
          </a:xfrm>
          <a:prstGeom prst="rect">
            <a:avLst/>
          </a:prstGeom>
        </p:spPr>
      </p:pic>
      <p:sp>
        <p:nvSpPr>
          <p:cNvPr id="8" name="TextBox 7">
            <a:extLst>
              <a:ext uri="{FF2B5EF4-FFF2-40B4-BE49-F238E27FC236}">
                <a16:creationId xmlns:a16="http://schemas.microsoft.com/office/drawing/2014/main" id="{A9984F05-AF48-81BD-A96F-9B192672ADBB}"/>
              </a:ext>
            </a:extLst>
          </p:cNvPr>
          <p:cNvSpPr txBox="1"/>
          <p:nvPr/>
        </p:nvSpPr>
        <p:spPr>
          <a:xfrm>
            <a:off x="3784168" y="2780614"/>
            <a:ext cx="1762932" cy="738664"/>
          </a:xfrm>
          <a:prstGeom prst="rect">
            <a:avLst/>
          </a:prstGeom>
          <a:solidFill>
            <a:schemeClr val="tx2">
              <a:lumMod val="10000"/>
              <a:lumOff val="90000"/>
            </a:schemeClr>
          </a:solidFill>
        </p:spPr>
        <p:txBody>
          <a:bodyPr wrap="square">
            <a:spAutoFit/>
          </a:bodyPr>
          <a:lstStyle/>
          <a:p>
            <a:r>
              <a:rPr lang="en-US" sz="1400" dirty="0"/>
              <a:t>1. Draw a noisy code from the encoder's Gaussian</a:t>
            </a:r>
          </a:p>
        </p:txBody>
      </p:sp>
      <p:sp>
        <p:nvSpPr>
          <p:cNvPr id="15" name="TextBox 14">
            <a:extLst>
              <a:ext uri="{FF2B5EF4-FFF2-40B4-BE49-F238E27FC236}">
                <a16:creationId xmlns:a16="http://schemas.microsoft.com/office/drawing/2014/main" id="{0E32635B-8D6C-3069-2839-748F2A54AA59}"/>
              </a:ext>
            </a:extLst>
          </p:cNvPr>
          <p:cNvSpPr txBox="1"/>
          <p:nvPr/>
        </p:nvSpPr>
        <p:spPr>
          <a:xfrm>
            <a:off x="3253193" y="1520827"/>
            <a:ext cx="1893377" cy="523220"/>
          </a:xfrm>
          <a:prstGeom prst="rect">
            <a:avLst/>
          </a:prstGeom>
          <a:solidFill>
            <a:schemeClr val="accent2">
              <a:lumMod val="20000"/>
              <a:lumOff val="80000"/>
            </a:schemeClr>
          </a:solidFill>
        </p:spPr>
        <p:txBody>
          <a:bodyPr wrap="square">
            <a:spAutoFit/>
          </a:bodyPr>
          <a:lstStyle/>
          <a:p>
            <a:r>
              <a:rPr lang="en-US" sz="1400" dirty="0"/>
              <a:t>4. Average this over </a:t>
            </a:r>
            <a:r>
              <a:rPr lang="en-US" sz="1400" i="1" dirty="0"/>
              <a:t>all</a:t>
            </a:r>
            <a:r>
              <a:rPr lang="en-US" sz="1400" dirty="0"/>
              <a:t> possible noisy codes</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9EDF29D4-EEB3-9800-898A-A9F8F878AD6E}"/>
                  </a:ext>
                </a:extLst>
              </p:cNvPr>
              <p:cNvSpPr txBox="1"/>
              <p:nvPr/>
            </p:nvSpPr>
            <p:spPr>
              <a:xfrm>
                <a:off x="727377" y="1882251"/>
                <a:ext cx="2053525" cy="1169551"/>
              </a:xfrm>
              <a:prstGeom prst="rect">
                <a:avLst/>
              </a:prstGeom>
              <a:noFill/>
            </p:spPr>
            <p:txBody>
              <a:bodyPr wrap="square">
                <a:spAutoFit/>
              </a:bodyPr>
              <a:lstStyle/>
              <a:p>
                <a:pPr>
                  <a:buNone/>
                </a:pPr>
                <a:r>
                  <a:rPr lang="en-US" sz="1400" dirty="0">
                    <a:solidFill>
                      <a:srgbClr val="FF0000"/>
                    </a:solidFill>
                  </a:rPr>
                  <a:t>That average is an integral over </a:t>
                </a:r>
                <a14:m>
                  <m:oMath xmlns:m="http://schemas.openxmlformats.org/officeDocument/2006/math">
                    <m:r>
                      <a:rPr lang="en-US" sz="1400" i="1" dirty="0" smtClean="0">
                        <a:solidFill>
                          <a:srgbClr val="FF0000"/>
                        </a:solidFill>
                        <a:latin typeface="Cambria Math" panose="02040503050406030204" pitchFamily="18" charset="0"/>
                      </a:rPr>
                      <m:t>𝑧</m:t>
                    </m:r>
                  </m:oMath>
                </a14:m>
                <a:r>
                  <a:rPr lang="en-US" sz="1400" dirty="0">
                    <a:solidFill>
                      <a:srgbClr val="FF0000"/>
                    </a:solidFill>
                  </a:rPr>
                  <a:t>. </a:t>
                </a:r>
              </a:p>
              <a:p>
                <a:pPr>
                  <a:buNone/>
                </a:pPr>
                <a:r>
                  <a:rPr lang="en-US" sz="1400" dirty="0">
                    <a:solidFill>
                      <a:srgbClr val="FF0000"/>
                    </a:solidFill>
                  </a:rPr>
                  <a:t>Because </a:t>
                </a:r>
                <a14:m>
                  <m:oMath xmlns:m="http://schemas.openxmlformats.org/officeDocument/2006/math">
                    <m:sSub>
                      <m:sSubPr>
                        <m:ctrlPr>
                          <a:rPr lang="en-US" sz="1400" i="1" dirty="0" err="1">
                            <a:solidFill>
                              <a:srgbClr val="FF0000"/>
                            </a:solidFill>
                            <a:latin typeface="Cambria Math" panose="02040503050406030204" pitchFamily="18" charset="0"/>
                          </a:rPr>
                        </m:ctrlPr>
                      </m:sSubPr>
                      <m:e>
                        <m:r>
                          <a:rPr lang="en-US" sz="1400" i="1" dirty="0" err="1">
                            <a:solidFill>
                              <a:srgbClr val="FF0000"/>
                            </a:solidFill>
                            <a:latin typeface="Cambria Math" panose="02040503050406030204" pitchFamily="18" charset="0"/>
                          </a:rPr>
                          <m:t>𝑓</m:t>
                        </m:r>
                      </m:e>
                      <m:sub>
                        <m:r>
                          <a:rPr lang="en-US" sz="1400" i="1" dirty="0" err="1">
                            <a:solidFill>
                              <a:srgbClr val="FF0000"/>
                            </a:solidFill>
                            <a:latin typeface="Cambria Math" panose="02040503050406030204" pitchFamily="18" charset="0"/>
                          </a:rPr>
                          <m:t>𝐷</m:t>
                        </m:r>
                      </m:sub>
                    </m:sSub>
                  </m:oMath>
                </a14:m>
                <a:r>
                  <a:rPr lang="en-US" sz="1400" dirty="0">
                    <a:solidFill>
                      <a:srgbClr val="FF0000"/>
                    </a:solidFill>
                  </a:rPr>
                  <a:t> is a neural network, there is no closed-form solution</a:t>
                </a:r>
              </a:p>
            </p:txBody>
          </p:sp>
        </mc:Choice>
        <mc:Fallback xmlns="">
          <p:sp>
            <p:nvSpPr>
              <p:cNvPr id="32" name="TextBox 31">
                <a:extLst>
                  <a:ext uri="{FF2B5EF4-FFF2-40B4-BE49-F238E27FC236}">
                    <a16:creationId xmlns:a16="http://schemas.microsoft.com/office/drawing/2014/main" id="{9EDF29D4-EEB3-9800-898A-A9F8F878AD6E}"/>
                  </a:ext>
                </a:extLst>
              </p:cNvPr>
              <p:cNvSpPr txBox="1">
                <a:spLocks noRot="1" noChangeAspect="1" noMove="1" noResize="1" noEditPoints="1" noAdjustHandles="1" noChangeArrowheads="1" noChangeShapeType="1" noTextEdit="1"/>
              </p:cNvSpPr>
              <p:nvPr/>
            </p:nvSpPr>
            <p:spPr>
              <a:xfrm>
                <a:off x="727377" y="1882251"/>
                <a:ext cx="2053525" cy="1169551"/>
              </a:xfrm>
              <a:prstGeom prst="rect">
                <a:avLst/>
              </a:prstGeom>
              <a:blipFill>
                <a:blip r:embed="rId4"/>
                <a:stretch>
                  <a:fillRect l="-1235" t="-1075" b="-4301"/>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90A1707C-09AF-15C5-8632-6C5E5138F0CC}"/>
              </a:ext>
            </a:extLst>
          </p:cNvPr>
          <p:cNvCxnSpPr>
            <a:stCxn id="15" idx="1"/>
            <a:endCxn id="32" idx="0"/>
          </p:cNvCxnSpPr>
          <p:nvPr/>
        </p:nvCxnSpPr>
        <p:spPr>
          <a:xfrm flipH="1">
            <a:off x="1754140" y="1782437"/>
            <a:ext cx="1499053" cy="9981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032555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A88D5-9D04-95F2-1AFD-61E326C74F9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F232A60-F7A7-9A2D-6ECD-00923A0C5AA8}"/>
              </a:ext>
            </a:extLst>
          </p:cNvPr>
          <p:cNvSpPr/>
          <p:nvPr/>
        </p:nvSpPr>
        <p:spPr>
          <a:xfrm>
            <a:off x="1294108" y="5131482"/>
            <a:ext cx="123987" cy="20013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07FFBBF-9C22-5C31-8D01-945364FAB216}"/>
              </a:ext>
            </a:extLst>
          </p:cNvPr>
          <p:cNvSpPr/>
          <p:nvPr/>
        </p:nvSpPr>
        <p:spPr>
          <a:xfrm>
            <a:off x="3536292" y="4959453"/>
            <a:ext cx="625003" cy="42068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CC229E-FCBC-61FC-2913-8406D32402EE}"/>
              </a:ext>
            </a:extLst>
          </p:cNvPr>
          <p:cNvSpPr/>
          <p:nvPr/>
        </p:nvSpPr>
        <p:spPr>
          <a:xfrm>
            <a:off x="4761705" y="4975409"/>
            <a:ext cx="267495" cy="42068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7AF268D-D59C-6346-4DD1-F118D7719D61}"/>
              </a:ext>
            </a:extLst>
          </p:cNvPr>
          <p:cNvSpPr txBox="1"/>
          <p:nvPr/>
        </p:nvSpPr>
        <p:spPr>
          <a:xfrm>
            <a:off x="6601791" y="1492576"/>
            <a:ext cx="1413418" cy="523220"/>
          </a:xfrm>
          <a:prstGeom prst="rect">
            <a:avLst/>
          </a:prstGeom>
          <a:solidFill>
            <a:schemeClr val="accent5">
              <a:lumMod val="20000"/>
              <a:lumOff val="80000"/>
            </a:schemeClr>
          </a:solidFill>
        </p:spPr>
        <p:txBody>
          <a:bodyPr wrap="square">
            <a:spAutoFit/>
          </a:bodyPr>
          <a:lstStyle/>
          <a:p>
            <a:r>
              <a:rPr lang="en-US" sz="1400" dirty="0"/>
              <a:t>3. Measure the squared error</a:t>
            </a:r>
          </a:p>
        </p:txBody>
      </p:sp>
      <p:sp>
        <p:nvSpPr>
          <p:cNvPr id="9" name="TextBox 8">
            <a:extLst>
              <a:ext uri="{FF2B5EF4-FFF2-40B4-BE49-F238E27FC236}">
                <a16:creationId xmlns:a16="http://schemas.microsoft.com/office/drawing/2014/main" id="{AC328D6C-00BE-124A-DA75-BD26CBD6E1CC}"/>
              </a:ext>
            </a:extLst>
          </p:cNvPr>
          <p:cNvSpPr txBox="1"/>
          <p:nvPr/>
        </p:nvSpPr>
        <p:spPr>
          <a:xfrm>
            <a:off x="6917409" y="2797916"/>
            <a:ext cx="1261016" cy="307777"/>
          </a:xfrm>
          <a:prstGeom prst="rect">
            <a:avLst/>
          </a:prstGeom>
          <a:solidFill>
            <a:schemeClr val="accent6">
              <a:lumMod val="20000"/>
              <a:lumOff val="80000"/>
            </a:schemeClr>
          </a:solidFill>
        </p:spPr>
        <p:txBody>
          <a:bodyPr wrap="square">
            <a:spAutoFit/>
          </a:bodyPr>
          <a:lstStyle/>
          <a:p>
            <a:r>
              <a:rPr lang="en-US" sz="1400" dirty="0"/>
              <a:t>2. Decode it</a:t>
            </a:r>
          </a:p>
        </p:txBody>
      </p:sp>
      <p:sp>
        <p:nvSpPr>
          <p:cNvPr id="2" name="Title 1">
            <a:extLst>
              <a:ext uri="{FF2B5EF4-FFF2-40B4-BE49-F238E27FC236}">
                <a16:creationId xmlns:a16="http://schemas.microsoft.com/office/drawing/2014/main" id="{3C581AD1-5D4F-BF8E-DD8B-A067429DF26B}"/>
              </a:ext>
            </a:extLst>
          </p:cNvPr>
          <p:cNvSpPr>
            <a:spLocks noGrp="1"/>
          </p:cNvSpPr>
          <p:nvPr>
            <p:ph type="title"/>
          </p:nvPr>
        </p:nvSpPr>
        <p:spPr/>
        <p:txBody>
          <a:bodyPr/>
          <a:lstStyle/>
          <a:p>
            <a:r>
              <a:rPr lang="en-US" dirty="0"/>
              <a:t>Monte Carlo Estimation</a:t>
            </a:r>
          </a:p>
        </p:txBody>
      </p:sp>
      <p:pic>
        <p:nvPicPr>
          <p:cNvPr id="4" name="Picture 3">
            <a:extLst>
              <a:ext uri="{FF2B5EF4-FFF2-40B4-BE49-F238E27FC236}">
                <a16:creationId xmlns:a16="http://schemas.microsoft.com/office/drawing/2014/main" id="{18DE5586-2D00-6E24-9B6E-A42EF8582E9B}"/>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3634840" y="2097306"/>
            <a:ext cx="4922320" cy="606157"/>
          </a:xfrm>
          <a:prstGeom prst="rect">
            <a:avLst/>
          </a:prstGeom>
        </p:spPr>
      </p:pic>
      <p:sp>
        <p:nvSpPr>
          <p:cNvPr id="8" name="TextBox 7">
            <a:extLst>
              <a:ext uri="{FF2B5EF4-FFF2-40B4-BE49-F238E27FC236}">
                <a16:creationId xmlns:a16="http://schemas.microsoft.com/office/drawing/2014/main" id="{05863C90-C555-A922-4422-BE27F22C8806}"/>
              </a:ext>
            </a:extLst>
          </p:cNvPr>
          <p:cNvSpPr txBox="1"/>
          <p:nvPr/>
        </p:nvSpPr>
        <p:spPr>
          <a:xfrm>
            <a:off x="3784168" y="2780614"/>
            <a:ext cx="1762932" cy="738664"/>
          </a:xfrm>
          <a:prstGeom prst="rect">
            <a:avLst/>
          </a:prstGeom>
          <a:solidFill>
            <a:schemeClr val="tx2">
              <a:lumMod val="10000"/>
              <a:lumOff val="90000"/>
            </a:schemeClr>
          </a:solidFill>
        </p:spPr>
        <p:txBody>
          <a:bodyPr wrap="square">
            <a:spAutoFit/>
          </a:bodyPr>
          <a:lstStyle/>
          <a:p>
            <a:r>
              <a:rPr lang="en-US" sz="1400" dirty="0"/>
              <a:t>1. Draw a noisy code from the encoder's Gaussian</a:t>
            </a:r>
          </a:p>
        </p:txBody>
      </p:sp>
      <p:sp>
        <p:nvSpPr>
          <p:cNvPr id="15" name="TextBox 14">
            <a:extLst>
              <a:ext uri="{FF2B5EF4-FFF2-40B4-BE49-F238E27FC236}">
                <a16:creationId xmlns:a16="http://schemas.microsoft.com/office/drawing/2014/main" id="{CD5CFB6C-AE0D-66EB-04D9-7291F8726A9B}"/>
              </a:ext>
            </a:extLst>
          </p:cNvPr>
          <p:cNvSpPr txBox="1"/>
          <p:nvPr/>
        </p:nvSpPr>
        <p:spPr>
          <a:xfrm>
            <a:off x="3253193" y="1520827"/>
            <a:ext cx="1893377" cy="523220"/>
          </a:xfrm>
          <a:prstGeom prst="rect">
            <a:avLst/>
          </a:prstGeom>
          <a:solidFill>
            <a:schemeClr val="accent2">
              <a:lumMod val="20000"/>
              <a:lumOff val="80000"/>
            </a:schemeClr>
          </a:solidFill>
        </p:spPr>
        <p:txBody>
          <a:bodyPr wrap="square">
            <a:spAutoFit/>
          </a:bodyPr>
          <a:lstStyle/>
          <a:p>
            <a:r>
              <a:rPr lang="en-US" sz="1400" dirty="0"/>
              <a:t>4. Average this over </a:t>
            </a:r>
            <a:r>
              <a:rPr lang="en-US" sz="1400" i="1" dirty="0"/>
              <a:t>all</a:t>
            </a:r>
            <a:r>
              <a:rPr lang="en-US" sz="1400" dirty="0"/>
              <a:t> possible noisy codes</a:t>
            </a:r>
          </a:p>
        </p:txBody>
      </p:sp>
      <p:sp>
        <p:nvSpPr>
          <p:cNvPr id="17" name="TextBox 16">
            <a:extLst>
              <a:ext uri="{FF2B5EF4-FFF2-40B4-BE49-F238E27FC236}">
                <a16:creationId xmlns:a16="http://schemas.microsoft.com/office/drawing/2014/main" id="{A19F81C6-130D-4383-3251-C14C464E7D73}"/>
              </a:ext>
            </a:extLst>
          </p:cNvPr>
          <p:cNvSpPr txBox="1"/>
          <p:nvPr/>
        </p:nvSpPr>
        <p:spPr>
          <a:xfrm>
            <a:off x="789121" y="3854616"/>
            <a:ext cx="5020159" cy="738664"/>
          </a:xfrm>
          <a:prstGeom prst="rect">
            <a:avLst/>
          </a:prstGeom>
          <a:noFill/>
        </p:spPr>
        <p:txBody>
          <a:bodyPr wrap="square">
            <a:spAutoFit/>
          </a:bodyPr>
          <a:lstStyle/>
          <a:p>
            <a:pPr>
              <a:buNone/>
            </a:pPr>
            <a:r>
              <a:rPr lang="en-US" sz="1400" b="1" dirty="0"/>
              <a:t>Solution: average over a few samples instead.</a:t>
            </a:r>
            <a:r>
              <a:rPr lang="en-US" sz="1400" dirty="0"/>
              <a:t> We cannot average over every code, but we can draw some codes and average over those. This is </a:t>
            </a:r>
            <a:r>
              <a:rPr lang="en-US" sz="1400" b="1" dirty="0"/>
              <a:t>Monte Carlo estimation</a:t>
            </a:r>
            <a:endParaRPr lang="en-US" sz="1400" dirty="0"/>
          </a:p>
        </p:txBody>
      </p:sp>
      <p:pic>
        <p:nvPicPr>
          <p:cNvPr id="19" name="Picture 18">
            <a:extLst>
              <a:ext uri="{FF2B5EF4-FFF2-40B4-BE49-F238E27FC236}">
                <a16:creationId xmlns:a16="http://schemas.microsoft.com/office/drawing/2014/main" id="{1CF991D4-9CF6-F3D7-BBB3-23EC89EEA95E}"/>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838200" y="4975408"/>
            <a:ext cx="5593597" cy="356211"/>
          </a:xfrm>
          <a:prstGeom prst="rect">
            <a:avLst/>
          </a:prstGeom>
        </p:spPr>
      </p:pic>
      <p:pic>
        <p:nvPicPr>
          <p:cNvPr id="25" name="Picture 24" descr="Figure 38. Running Monte Carlo estimates of E[z²] for z ~ N(1, 1) in five runs, with the true value 2 and a band of plus or minus one standard deviation">
            <a:extLst>
              <a:ext uri="{FF2B5EF4-FFF2-40B4-BE49-F238E27FC236}">
                <a16:creationId xmlns:a16="http://schemas.microsoft.com/office/drawing/2014/main" id="{9B67F738-2E1C-E188-0574-359499C8105C}"/>
              </a:ext>
            </a:extLst>
          </p:cNvPr>
          <p:cNvPicPr>
            <a:picLocks noChangeAspect="1"/>
          </p:cNvPicPr>
          <p:nvPr/>
        </p:nvPicPr>
        <p:blipFill>
          <a:blip r:embed="rId6"/>
          <a:stretch>
            <a:fillRect/>
          </a:stretch>
        </p:blipFill>
        <p:spPr>
          <a:xfrm>
            <a:off x="6681866" y="3803729"/>
            <a:ext cx="5076986" cy="2764045"/>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D51CF67-35F4-8643-9022-DEDA636388FA}"/>
                  </a:ext>
                </a:extLst>
              </p:cNvPr>
              <p:cNvSpPr txBox="1"/>
              <p:nvPr/>
            </p:nvSpPr>
            <p:spPr>
              <a:xfrm>
                <a:off x="502892" y="5667282"/>
                <a:ext cx="1666872" cy="524567"/>
              </a:xfrm>
              <a:prstGeom prst="rect">
                <a:avLst/>
              </a:prstGeom>
              <a:solidFill>
                <a:schemeClr val="bg2"/>
              </a:solidFill>
            </p:spPr>
            <p:txBody>
              <a:bodyPr wrap="square">
                <a:spAutoFit/>
              </a:bodyPr>
              <a:lstStyle/>
              <a:p>
                <a14:m>
                  <m:oMath xmlns:m="http://schemas.openxmlformats.org/officeDocument/2006/math">
                    <m:r>
                      <a:rPr lang="en-US" sz="1400" i="1" dirty="0" smtClean="0">
                        <a:latin typeface="Cambria Math" panose="02040503050406030204" pitchFamily="18" charset="0"/>
                      </a:rPr>
                      <m:t>𝑞</m:t>
                    </m:r>
                  </m:oMath>
                </a14:m>
                <a:r>
                  <a:rPr lang="en-US" sz="1400" dirty="0"/>
                  <a:t> is the encoder's </a:t>
                </a:r>
                <a14:m>
                  <m:oMath xmlns:m="http://schemas.openxmlformats.org/officeDocument/2006/math">
                    <m:r>
                      <a:rPr lang="en-US" sz="1400" i="1" dirty="0" smtClean="0">
                        <a:latin typeface="Cambria Math" panose="02040503050406030204" pitchFamily="18" charset="0"/>
                      </a:rPr>
                      <m:t>𝑁</m:t>
                    </m:r>
                    <m:d>
                      <m:dPr>
                        <m:ctrlPr>
                          <a:rPr lang="en-US" sz="1400" i="1" dirty="0">
                            <a:latin typeface="Cambria Math" panose="02040503050406030204" pitchFamily="18" charset="0"/>
                          </a:rPr>
                        </m:ctrlPr>
                      </m:dPr>
                      <m:e>
                        <m:r>
                          <a:rPr lang="en-US" sz="1400" i="1" dirty="0">
                            <a:latin typeface="Cambria Math" panose="02040503050406030204" pitchFamily="18" charset="0"/>
                          </a:rPr>
                          <m:t>𝜇</m:t>
                        </m:r>
                        <m:r>
                          <a:rPr lang="en-US" sz="1400" i="0" dirty="0">
                            <a:latin typeface="Cambria Math" panose="02040503050406030204" pitchFamily="18" charset="0"/>
                          </a:rPr>
                          <m:t>⁽ⁱ⁾,</m:t>
                        </m:r>
                        <m:r>
                          <a:rPr lang="en-US" sz="1400" i="1" dirty="0">
                            <a:latin typeface="Cambria Math" panose="02040503050406030204" pitchFamily="18" charset="0"/>
                          </a:rPr>
                          <m:t>𝛴</m:t>
                        </m:r>
                        <m:r>
                          <a:rPr lang="en-US" sz="1400" i="0" dirty="0">
                            <a:latin typeface="Cambria Math" panose="02040503050406030204" pitchFamily="18" charset="0"/>
                          </a:rPr>
                          <m:t>⁽ⁱ⁾</m:t>
                        </m:r>
                      </m:e>
                    </m:d>
                  </m:oMath>
                </a14:m>
                <a:endParaRPr lang="en-US" sz="1400" dirty="0"/>
              </a:p>
            </p:txBody>
          </p:sp>
        </mc:Choice>
        <mc:Fallback xmlns="">
          <p:sp>
            <p:nvSpPr>
              <p:cNvPr id="27" name="TextBox 26">
                <a:extLst>
                  <a:ext uri="{FF2B5EF4-FFF2-40B4-BE49-F238E27FC236}">
                    <a16:creationId xmlns:a16="http://schemas.microsoft.com/office/drawing/2014/main" id="{5D51CF67-35F4-8643-9022-DEDA636388FA}"/>
                  </a:ext>
                </a:extLst>
              </p:cNvPr>
              <p:cNvSpPr txBox="1">
                <a:spLocks noRot="1" noChangeAspect="1" noMove="1" noResize="1" noEditPoints="1" noAdjustHandles="1" noChangeArrowheads="1" noChangeShapeType="1" noTextEdit="1"/>
              </p:cNvSpPr>
              <p:nvPr/>
            </p:nvSpPr>
            <p:spPr>
              <a:xfrm>
                <a:off x="502892" y="5667282"/>
                <a:ext cx="1666872" cy="524567"/>
              </a:xfrm>
              <a:prstGeom prst="rect">
                <a:avLst/>
              </a:prstGeom>
              <a:blipFill>
                <a:blip r:embed="rId7"/>
                <a:stretch>
                  <a:fillRect t="-2381" b="-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55E8FA50-9799-58E4-4CF7-EBA016BA6BEB}"/>
                  </a:ext>
                </a:extLst>
              </p:cNvPr>
              <p:cNvSpPr txBox="1"/>
              <p:nvPr/>
            </p:nvSpPr>
            <p:spPr>
              <a:xfrm>
                <a:off x="4944444" y="5667282"/>
                <a:ext cx="1458227" cy="523220"/>
              </a:xfrm>
              <a:prstGeom prst="rect">
                <a:avLst/>
              </a:prstGeom>
              <a:solidFill>
                <a:schemeClr val="bg2"/>
              </a:solidFill>
            </p:spPr>
            <p:txBody>
              <a:bodyPr wrap="square">
                <a:spAutoFit/>
              </a:bodyPr>
              <a:lstStyle/>
              <a:p>
                <a:r>
                  <a:rPr lang="en-US" sz="1400" dirty="0"/>
                  <a:t>Each </a:t>
                </a:r>
                <a14:m>
                  <m:oMath xmlns:m="http://schemas.openxmlformats.org/officeDocument/2006/math">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𝑧</m:t>
                        </m:r>
                      </m:e>
                      <m:sub>
                        <m:r>
                          <a:rPr lang="en-US" sz="1400" i="1" dirty="0" err="1">
                            <a:latin typeface="Cambria Math" panose="02040503050406030204" pitchFamily="18" charset="0"/>
                          </a:rPr>
                          <m:t>𝑙</m:t>
                        </m:r>
                      </m:sub>
                    </m:sSub>
                  </m:oMath>
                </a14:m>
                <a:r>
                  <a:rPr lang="en-US" sz="1400" dirty="0"/>
                  <a:t> is one noisy code</a:t>
                </a:r>
              </a:p>
            </p:txBody>
          </p:sp>
        </mc:Choice>
        <mc:Fallback xmlns="">
          <p:sp>
            <p:nvSpPr>
              <p:cNvPr id="29" name="TextBox 28">
                <a:extLst>
                  <a:ext uri="{FF2B5EF4-FFF2-40B4-BE49-F238E27FC236}">
                    <a16:creationId xmlns:a16="http://schemas.microsoft.com/office/drawing/2014/main" id="{55E8FA50-9799-58E4-4CF7-EBA016BA6BEB}"/>
                  </a:ext>
                </a:extLst>
              </p:cNvPr>
              <p:cNvSpPr txBox="1">
                <a:spLocks noRot="1" noChangeAspect="1" noMove="1" noResize="1" noEditPoints="1" noAdjustHandles="1" noChangeArrowheads="1" noChangeShapeType="1" noTextEdit="1"/>
              </p:cNvSpPr>
              <p:nvPr/>
            </p:nvSpPr>
            <p:spPr>
              <a:xfrm>
                <a:off x="4944444" y="5667282"/>
                <a:ext cx="1458227" cy="523220"/>
              </a:xfrm>
              <a:prstGeom prst="rect">
                <a:avLst/>
              </a:prstGeom>
              <a:blipFill>
                <a:blip r:embed="rId8"/>
                <a:stretch>
                  <a:fillRect l="-1724"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4B83C37-2221-6E49-5D25-D0D7848054D9}"/>
                  </a:ext>
                </a:extLst>
              </p:cNvPr>
              <p:cNvSpPr txBox="1"/>
              <p:nvPr/>
            </p:nvSpPr>
            <p:spPr>
              <a:xfrm>
                <a:off x="2505561" y="5667282"/>
                <a:ext cx="1988365" cy="524567"/>
              </a:xfrm>
              <a:prstGeom prst="rect">
                <a:avLst/>
              </a:prstGeom>
              <a:solidFill>
                <a:schemeClr val="bg2"/>
              </a:solidFill>
            </p:spPr>
            <p:txBody>
              <a:bodyPr wrap="square">
                <a:spAutoFit/>
              </a:bodyPr>
              <a:lstStyle/>
              <a:p>
                <a:pPr/>
                <a14:m>
                  <m:oMathPara xmlns:m="http://schemas.openxmlformats.org/officeDocument/2006/math">
                    <m:oMathParaPr>
                      <m:jc m:val="left"/>
                    </m:oMathParaPr>
                    <m:oMath>
                      <m:r>
                        <a:rPr lang="en-US" sz="1400" i="1" dirty="0" smtClean="0">
                          <a:latin typeface="Cambria Math" panose="02040503050406030204" pitchFamily="18" charset="0"/>
                        </a:rPr>
                        <m:t>𝑓</m:t>
                      </m:r>
                      <m:d>
                        <m:dPr>
                          <m:ctrlPr>
                            <a:rPr lang="en-US" sz="1400" i="1" dirty="0">
                              <a:latin typeface="Cambria Math" panose="02040503050406030204" pitchFamily="18" charset="0"/>
                            </a:rPr>
                          </m:ctrlPr>
                        </m:dPr>
                        <m:e>
                          <m:sSub>
                            <m:sSubPr>
                              <m:ctrlPr>
                                <a:rPr lang="en-US" sz="1400" i="1" dirty="0">
                                  <a:latin typeface="Cambria Math" panose="02040503050406030204" pitchFamily="18" charset="0"/>
                                </a:rPr>
                              </m:ctrlPr>
                            </m:sSubPr>
                            <m:e>
                              <m:r>
                                <a:rPr lang="en-US" sz="1400" i="1" dirty="0">
                                  <a:latin typeface="Cambria Math" panose="02040503050406030204" pitchFamily="18" charset="0"/>
                                </a:rPr>
                                <m:t>𝑧</m:t>
                              </m:r>
                            </m:e>
                            <m:sub>
                              <m:r>
                                <a:rPr lang="en-US" sz="1400" i="1" dirty="0">
                                  <a:latin typeface="Cambria Math" panose="02040503050406030204" pitchFamily="18" charset="0"/>
                                </a:rPr>
                                <m:t>𝑙</m:t>
                              </m:r>
                            </m:sub>
                          </m:sSub>
                        </m:e>
                      </m:d>
                      <m:r>
                        <a:rPr lang="en-US" sz="1400" i="0" dirty="0">
                          <a:latin typeface="Cambria Math" panose="02040503050406030204" pitchFamily="18" charset="0"/>
                        </a:rPr>
                        <m:t>=‖</m:t>
                      </m:r>
                      <m:r>
                        <a:rPr lang="en-US" sz="1400" i="1" dirty="0">
                          <a:latin typeface="Cambria Math" panose="02040503050406030204" pitchFamily="18" charset="0"/>
                        </a:rPr>
                        <m:t>𝑥</m:t>
                      </m:r>
                      <m:r>
                        <a:rPr lang="en-US" sz="1400" i="0" dirty="0">
                          <a:latin typeface="Cambria Math" panose="02040503050406030204" pitchFamily="18" charset="0"/>
                        </a:rPr>
                        <m:t>⁽ⁱ⁾−</m:t>
                      </m:r>
                      <m:sSub>
                        <m:sSubPr>
                          <m:ctrlPr>
                            <a:rPr lang="en-US" sz="1400" i="1" dirty="0">
                              <a:latin typeface="Cambria Math" panose="02040503050406030204" pitchFamily="18" charset="0"/>
                            </a:rPr>
                          </m:ctrlPr>
                        </m:sSubPr>
                        <m:e>
                          <m:r>
                            <a:rPr lang="en-US" sz="1400" i="1" dirty="0">
                              <a:latin typeface="Cambria Math" panose="02040503050406030204" pitchFamily="18" charset="0"/>
                            </a:rPr>
                            <m:t>𝑓</m:t>
                          </m:r>
                        </m:e>
                        <m:sub>
                          <m:r>
                            <a:rPr lang="en-US" sz="1400" i="1" dirty="0">
                              <a:latin typeface="Cambria Math" panose="02040503050406030204" pitchFamily="18" charset="0"/>
                            </a:rPr>
                            <m:t>𝐷</m:t>
                          </m:r>
                        </m:sub>
                      </m:sSub>
                      <m:d>
                        <m:dPr>
                          <m:ctrlPr>
                            <a:rPr lang="en-US" sz="1400" i="1" dirty="0">
                              <a:latin typeface="Cambria Math" panose="02040503050406030204" pitchFamily="18" charset="0"/>
                            </a:rPr>
                          </m:ctrlPr>
                        </m:dPr>
                        <m:e>
                          <m:sSub>
                            <m:sSubPr>
                              <m:ctrlPr>
                                <a:rPr lang="en-US" sz="1400" i="1" dirty="0">
                                  <a:latin typeface="Cambria Math" panose="02040503050406030204" pitchFamily="18" charset="0"/>
                                </a:rPr>
                              </m:ctrlPr>
                            </m:sSubPr>
                            <m:e>
                              <m:r>
                                <a:rPr lang="en-US" sz="1400" i="1" dirty="0">
                                  <a:latin typeface="Cambria Math" panose="02040503050406030204" pitchFamily="18" charset="0"/>
                                </a:rPr>
                                <m:t>𝑧</m:t>
                              </m:r>
                            </m:e>
                            <m:sub>
                              <m:r>
                                <a:rPr lang="en-US" sz="1400" i="1" dirty="0">
                                  <a:latin typeface="Cambria Math" panose="02040503050406030204" pitchFamily="18" charset="0"/>
                                </a:rPr>
                                <m:t>𝑙</m:t>
                              </m:r>
                            </m:sub>
                          </m:sSub>
                        </m:e>
                      </m:d>
                      <m:r>
                        <a:rPr lang="en-US" sz="1400" i="0" dirty="0">
                          <a:latin typeface="Cambria Math" panose="02040503050406030204" pitchFamily="18" charset="0"/>
                        </a:rPr>
                        <m:t>‖</m:t>
                      </m:r>
                      <m:r>
                        <a:rPr lang="en-US" sz="1400" i="0" dirty="0" smtClean="0">
                          <a:latin typeface="Cambria Math" panose="02040503050406030204" pitchFamily="18" charset="0"/>
                        </a:rPr>
                        <m:t>²</m:t>
                      </m:r>
                    </m:oMath>
                  </m:oMathPara>
                </a14:m>
                <a:endParaRPr lang="en-US" sz="1400" dirty="0"/>
              </a:p>
              <a:p>
                <a:r>
                  <a:rPr lang="en-US" sz="1400" dirty="0"/>
                  <a:t>is its squared error</a:t>
                </a:r>
              </a:p>
            </p:txBody>
          </p:sp>
        </mc:Choice>
        <mc:Fallback xmlns="">
          <p:sp>
            <p:nvSpPr>
              <p:cNvPr id="31" name="TextBox 30">
                <a:extLst>
                  <a:ext uri="{FF2B5EF4-FFF2-40B4-BE49-F238E27FC236}">
                    <a16:creationId xmlns:a16="http://schemas.microsoft.com/office/drawing/2014/main" id="{44B83C37-2221-6E49-5D25-D0D7848054D9}"/>
                  </a:ext>
                </a:extLst>
              </p:cNvPr>
              <p:cNvSpPr txBox="1">
                <a:spLocks noRot="1" noChangeAspect="1" noMove="1" noResize="1" noEditPoints="1" noAdjustHandles="1" noChangeArrowheads="1" noChangeShapeType="1" noTextEdit="1"/>
              </p:cNvSpPr>
              <p:nvPr/>
            </p:nvSpPr>
            <p:spPr>
              <a:xfrm>
                <a:off x="2505561" y="5667282"/>
                <a:ext cx="1988365" cy="524567"/>
              </a:xfrm>
              <a:prstGeom prst="rect">
                <a:avLst/>
              </a:prstGeom>
              <a:blipFill>
                <a:blip r:embed="rId9"/>
                <a:stretch>
                  <a:fillRect l="-1274"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7F1C919-16AE-2645-04DD-AD8344AAE445}"/>
                  </a:ext>
                </a:extLst>
              </p:cNvPr>
              <p:cNvSpPr txBox="1"/>
              <p:nvPr/>
            </p:nvSpPr>
            <p:spPr>
              <a:xfrm>
                <a:off x="727377" y="1882251"/>
                <a:ext cx="2053525" cy="1169551"/>
              </a:xfrm>
              <a:prstGeom prst="rect">
                <a:avLst/>
              </a:prstGeom>
              <a:noFill/>
            </p:spPr>
            <p:txBody>
              <a:bodyPr wrap="square">
                <a:spAutoFit/>
              </a:bodyPr>
              <a:lstStyle/>
              <a:p>
                <a:pPr>
                  <a:buNone/>
                </a:pPr>
                <a:r>
                  <a:rPr lang="en-US" sz="1400" dirty="0">
                    <a:solidFill>
                      <a:srgbClr val="FF0000"/>
                    </a:solidFill>
                  </a:rPr>
                  <a:t>That average is an integral over </a:t>
                </a:r>
                <a14:m>
                  <m:oMath xmlns:m="http://schemas.openxmlformats.org/officeDocument/2006/math">
                    <m:r>
                      <a:rPr lang="en-US" sz="1400" i="1" dirty="0" smtClean="0">
                        <a:solidFill>
                          <a:srgbClr val="FF0000"/>
                        </a:solidFill>
                        <a:latin typeface="Cambria Math" panose="02040503050406030204" pitchFamily="18" charset="0"/>
                      </a:rPr>
                      <m:t>𝑧</m:t>
                    </m:r>
                  </m:oMath>
                </a14:m>
                <a:r>
                  <a:rPr lang="en-US" sz="1400" dirty="0">
                    <a:solidFill>
                      <a:srgbClr val="FF0000"/>
                    </a:solidFill>
                  </a:rPr>
                  <a:t>. </a:t>
                </a:r>
              </a:p>
              <a:p>
                <a:pPr>
                  <a:buNone/>
                </a:pPr>
                <a:r>
                  <a:rPr lang="en-US" sz="1400" dirty="0">
                    <a:solidFill>
                      <a:srgbClr val="FF0000"/>
                    </a:solidFill>
                  </a:rPr>
                  <a:t>Because </a:t>
                </a:r>
                <a14:m>
                  <m:oMath xmlns:m="http://schemas.openxmlformats.org/officeDocument/2006/math">
                    <m:sSub>
                      <m:sSubPr>
                        <m:ctrlPr>
                          <a:rPr lang="en-US" sz="1400" i="1" dirty="0" err="1">
                            <a:solidFill>
                              <a:srgbClr val="FF0000"/>
                            </a:solidFill>
                            <a:latin typeface="Cambria Math" panose="02040503050406030204" pitchFamily="18" charset="0"/>
                          </a:rPr>
                        </m:ctrlPr>
                      </m:sSubPr>
                      <m:e>
                        <m:r>
                          <a:rPr lang="en-US" sz="1400" i="1" dirty="0" err="1">
                            <a:solidFill>
                              <a:srgbClr val="FF0000"/>
                            </a:solidFill>
                            <a:latin typeface="Cambria Math" panose="02040503050406030204" pitchFamily="18" charset="0"/>
                          </a:rPr>
                          <m:t>𝑓</m:t>
                        </m:r>
                      </m:e>
                      <m:sub>
                        <m:r>
                          <a:rPr lang="en-US" sz="1400" i="1" dirty="0" err="1">
                            <a:solidFill>
                              <a:srgbClr val="FF0000"/>
                            </a:solidFill>
                            <a:latin typeface="Cambria Math" panose="02040503050406030204" pitchFamily="18" charset="0"/>
                          </a:rPr>
                          <m:t>𝐷</m:t>
                        </m:r>
                      </m:sub>
                    </m:sSub>
                  </m:oMath>
                </a14:m>
                <a:r>
                  <a:rPr lang="en-US" sz="1400" dirty="0">
                    <a:solidFill>
                      <a:srgbClr val="FF0000"/>
                    </a:solidFill>
                  </a:rPr>
                  <a:t> is a neural network, there is no closed-form solution</a:t>
                </a:r>
              </a:p>
            </p:txBody>
          </p:sp>
        </mc:Choice>
        <mc:Fallback xmlns="">
          <p:sp>
            <p:nvSpPr>
              <p:cNvPr id="3" name="TextBox 2">
                <a:extLst>
                  <a:ext uri="{FF2B5EF4-FFF2-40B4-BE49-F238E27FC236}">
                    <a16:creationId xmlns:a16="http://schemas.microsoft.com/office/drawing/2014/main" id="{F7F1C919-16AE-2645-04DD-AD8344AAE445}"/>
                  </a:ext>
                </a:extLst>
              </p:cNvPr>
              <p:cNvSpPr txBox="1">
                <a:spLocks noRot="1" noChangeAspect="1" noMove="1" noResize="1" noEditPoints="1" noAdjustHandles="1" noChangeArrowheads="1" noChangeShapeType="1" noTextEdit="1"/>
              </p:cNvSpPr>
              <p:nvPr/>
            </p:nvSpPr>
            <p:spPr>
              <a:xfrm>
                <a:off x="727377" y="1882251"/>
                <a:ext cx="2053525" cy="1169551"/>
              </a:xfrm>
              <a:prstGeom prst="rect">
                <a:avLst/>
              </a:prstGeom>
              <a:blipFill>
                <a:blip r:embed="rId10"/>
                <a:stretch>
                  <a:fillRect l="-1235" t="-1075" b="-4301"/>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78EE7B58-C9CB-9887-E96C-8875FFDF9BDD}"/>
              </a:ext>
            </a:extLst>
          </p:cNvPr>
          <p:cNvCxnSpPr>
            <a:endCxn id="3" idx="0"/>
          </p:cNvCxnSpPr>
          <p:nvPr/>
        </p:nvCxnSpPr>
        <p:spPr>
          <a:xfrm flipH="1">
            <a:off x="1754140" y="1782437"/>
            <a:ext cx="1499053" cy="9981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32992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5C74F-F3F3-B9DA-E56E-B0D3A083D1E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F2DB8AB-ED0B-DB20-62E9-7D71492D0204}"/>
              </a:ext>
            </a:extLst>
          </p:cNvPr>
          <p:cNvSpPr/>
          <p:nvPr/>
        </p:nvSpPr>
        <p:spPr>
          <a:xfrm>
            <a:off x="1294108" y="5131482"/>
            <a:ext cx="123987" cy="20013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8CEFCC-3F7F-C9A9-DA21-F22D2C076F2C}"/>
              </a:ext>
            </a:extLst>
          </p:cNvPr>
          <p:cNvSpPr/>
          <p:nvPr/>
        </p:nvSpPr>
        <p:spPr>
          <a:xfrm>
            <a:off x="3536292" y="4959453"/>
            <a:ext cx="625003" cy="42068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F197D36-3494-1494-1261-711E2B6AB341}"/>
              </a:ext>
            </a:extLst>
          </p:cNvPr>
          <p:cNvSpPr/>
          <p:nvPr/>
        </p:nvSpPr>
        <p:spPr>
          <a:xfrm>
            <a:off x="4761705" y="4975409"/>
            <a:ext cx="267495" cy="42068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169A9F2-8EEE-FD57-FDA3-FB3F94F4233B}"/>
              </a:ext>
            </a:extLst>
          </p:cNvPr>
          <p:cNvSpPr txBox="1"/>
          <p:nvPr/>
        </p:nvSpPr>
        <p:spPr>
          <a:xfrm>
            <a:off x="6601791" y="1492576"/>
            <a:ext cx="1413418" cy="523220"/>
          </a:xfrm>
          <a:prstGeom prst="rect">
            <a:avLst/>
          </a:prstGeom>
          <a:solidFill>
            <a:schemeClr val="accent5">
              <a:lumMod val="20000"/>
              <a:lumOff val="80000"/>
            </a:schemeClr>
          </a:solidFill>
        </p:spPr>
        <p:txBody>
          <a:bodyPr wrap="square">
            <a:spAutoFit/>
          </a:bodyPr>
          <a:lstStyle/>
          <a:p>
            <a:r>
              <a:rPr lang="en-US" sz="1400" dirty="0"/>
              <a:t>3. Measure the squared error</a:t>
            </a:r>
          </a:p>
        </p:txBody>
      </p:sp>
      <p:sp>
        <p:nvSpPr>
          <p:cNvPr id="9" name="TextBox 8">
            <a:extLst>
              <a:ext uri="{FF2B5EF4-FFF2-40B4-BE49-F238E27FC236}">
                <a16:creationId xmlns:a16="http://schemas.microsoft.com/office/drawing/2014/main" id="{CA3FE243-431D-5ADF-B4E7-BFDC1C6662A7}"/>
              </a:ext>
            </a:extLst>
          </p:cNvPr>
          <p:cNvSpPr txBox="1"/>
          <p:nvPr/>
        </p:nvSpPr>
        <p:spPr>
          <a:xfrm>
            <a:off x="6917409" y="2797916"/>
            <a:ext cx="1261016" cy="307777"/>
          </a:xfrm>
          <a:prstGeom prst="rect">
            <a:avLst/>
          </a:prstGeom>
          <a:solidFill>
            <a:schemeClr val="accent6">
              <a:lumMod val="20000"/>
              <a:lumOff val="80000"/>
            </a:schemeClr>
          </a:solidFill>
        </p:spPr>
        <p:txBody>
          <a:bodyPr wrap="square">
            <a:spAutoFit/>
          </a:bodyPr>
          <a:lstStyle/>
          <a:p>
            <a:r>
              <a:rPr lang="en-US" sz="1400" dirty="0"/>
              <a:t>2. Decode it</a:t>
            </a:r>
          </a:p>
        </p:txBody>
      </p:sp>
      <p:sp>
        <p:nvSpPr>
          <p:cNvPr id="2" name="Title 1">
            <a:extLst>
              <a:ext uri="{FF2B5EF4-FFF2-40B4-BE49-F238E27FC236}">
                <a16:creationId xmlns:a16="http://schemas.microsoft.com/office/drawing/2014/main" id="{92FA9FF1-0137-5402-9304-126086BA23FA}"/>
              </a:ext>
            </a:extLst>
          </p:cNvPr>
          <p:cNvSpPr>
            <a:spLocks noGrp="1"/>
          </p:cNvSpPr>
          <p:nvPr>
            <p:ph type="title"/>
          </p:nvPr>
        </p:nvSpPr>
        <p:spPr/>
        <p:txBody>
          <a:bodyPr/>
          <a:lstStyle/>
          <a:p>
            <a:r>
              <a:rPr lang="en-US" dirty="0"/>
              <a:t>Monte Carlo Estimation</a:t>
            </a:r>
          </a:p>
        </p:txBody>
      </p:sp>
      <p:pic>
        <p:nvPicPr>
          <p:cNvPr id="4" name="Picture 3">
            <a:extLst>
              <a:ext uri="{FF2B5EF4-FFF2-40B4-BE49-F238E27FC236}">
                <a16:creationId xmlns:a16="http://schemas.microsoft.com/office/drawing/2014/main" id="{70EA977E-54DC-AD30-BEFB-43316840556F}"/>
              </a:ext>
            </a:extLst>
          </p:cNvPr>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3634840" y="2097306"/>
            <a:ext cx="4922320" cy="606157"/>
          </a:xfrm>
          <a:prstGeom prst="rect">
            <a:avLst/>
          </a:prstGeom>
        </p:spPr>
      </p:pic>
      <p:sp>
        <p:nvSpPr>
          <p:cNvPr id="8" name="TextBox 7">
            <a:extLst>
              <a:ext uri="{FF2B5EF4-FFF2-40B4-BE49-F238E27FC236}">
                <a16:creationId xmlns:a16="http://schemas.microsoft.com/office/drawing/2014/main" id="{C69FAA04-5ED2-9FA7-C3B7-FD5680D1EA60}"/>
              </a:ext>
            </a:extLst>
          </p:cNvPr>
          <p:cNvSpPr txBox="1"/>
          <p:nvPr/>
        </p:nvSpPr>
        <p:spPr>
          <a:xfrm>
            <a:off x="3784168" y="2780614"/>
            <a:ext cx="1762932" cy="738664"/>
          </a:xfrm>
          <a:prstGeom prst="rect">
            <a:avLst/>
          </a:prstGeom>
          <a:solidFill>
            <a:schemeClr val="tx2">
              <a:lumMod val="10000"/>
              <a:lumOff val="90000"/>
            </a:schemeClr>
          </a:solidFill>
        </p:spPr>
        <p:txBody>
          <a:bodyPr wrap="square">
            <a:spAutoFit/>
          </a:bodyPr>
          <a:lstStyle/>
          <a:p>
            <a:r>
              <a:rPr lang="en-US" sz="1400" dirty="0"/>
              <a:t>1. Draw a noisy code from the encoder's Gaussian</a:t>
            </a:r>
          </a:p>
        </p:txBody>
      </p:sp>
      <p:sp>
        <p:nvSpPr>
          <p:cNvPr id="15" name="TextBox 14">
            <a:extLst>
              <a:ext uri="{FF2B5EF4-FFF2-40B4-BE49-F238E27FC236}">
                <a16:creationId xmlns:a16="http://schemas.microsoft.com/office/drawing/2014/main" id="{AB788ABF-6907-F3E8-D855-7A1F84BD5045}"/>
              </a:ext>
            </a:extLst>
          </p:cNvPr>
          <p:cNvSpPr txBox="1"/>
          <p:nvPr/>
        </p:nvSpPr>
        <p:spPr>
          <a:xfrm>
            <a:off x="3253193" y="1520827"/>
            <a:ext cx="1893377" cy="523220"/>
          </a:xfrm>
          <a:prstGeom prst="rect">
            <a:avLst/>
          </a:prstGeom>
          <a:solidFill>
            <a:schemeClr val="accent2">
              <a:lumMod val="20000"/>
              <a:lumOff val="80000"/>
            </a:schemeClr>
          </a:solidFill>
        </p:spPr>
        <p:txBody>
          <a:bodyPr wrap="square">
            <a:spAutoFit/>
          </a:bodyPr>
          <a:lstStyle/>
          <a:p>
            <a:r>
              <a:rPr lang="en-US" sz="1400" dirty="0"/>
              <a:t>4. Average this over </a:t>
            </a:r>
            <a:r>
              <a:rPr lang="en-US" sz="1400" i="1" dirty="0"/>
              <a:t>all</a:t>
            </a:r>
            <a:r>
              <a:rPr lang="en-US" sz="1400" dirty="0"/>
              <a:t> possible noisy codes</a:t>
            </a:r>
          </a:p>
        </p:txBody>
      </p:sp>
      <p:sp>
        <p:nvSpPr>
          <p:cNvPr id="17" name="TextBox 16">
            <a:extLst>
              <a:ext uri="{FF2B5EF4-FFF2-40B4-BE49-F238E27FC236}">
                <a16:creationId xmlns:a16="http://schemas.microsoft.com/office/drawing/2014/main" id="{D45CE3D0-3BDE-327D-EFA5-5A66A5256363}"/>
              </a:ext>
            </a:extLst>
          </p:cNvPr>
          <p:cNvSpPr txBox="1"/>
          <p:nvPr/>
        </p:nvSpPr>
        <p:spPr>
          <a:xfrm>
            <a:off x="789121" y="3854616"/>
            <a:ext cx="5020159" cy="738664"/>
          </a:xfrm>
          <a:prstGeom prst="rect">
            <a:avLst/>
          </a:prstGeom>
          <a:noFill/>
        </p:spPr>
        <p:txBody>
          <a:bodyPr wrap="square">
            <a:spAutoFit/>
          </a:bodyPr>
          <a:lstStyle/>
          <a:p>
            <a:pPr>
              <a:buNone/>
            </a:pPr>
            <a:r>
              <a:rPr lang="en-US" sz="1400" b="1" dirty="0"/>
              <a:t>Solution: average over a few samples instead.</a:t>
            </a:r>
            <a:r>
              <a:rPr lang="en-US" sz="1400" dirty="0"/>
              <a:t> We cannot average over every code, but we can draw some codes and average over those. This is </a:t>
            </a:r>
            <a:r>
              <a:rPr lang="en-US" sz="1400" b="1" dirty="0"/>
              <a:t>Monte Carlo estimation</a:t>
            </a:r>
            <a:endParaRPr lang="en-US" sz="1400" dirty="0"/>
          </a:p>
        </p:txBody>
      </p:sp>
      <p:pic>
        <p:nvPicPr>
          <p:cNvPr id="19" name="Picture 18">
            <a:extLst>
              <a:ext uri="{FF2B5EF4-FFF2-40B4-BE49-F238E27FC236}">
                <a16:creationId xmlns:a16="http://schemas.microsoft.com/office/drawing/2014/main" id="{1C477C5B-9809-E2ED-8196-AB364FF7D412}"/>
              </a:ext>
            </a:extLst>
          </p:cNvPr>
          <p:cNvPicPr>
            <a:picLocks noChangeAspect="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838200" y="4975408"/>
            <a:ext cx="5593597" cy="356211"/>
          </a:xfrm>
          <a:prstGeom prst="rect">
            <a:avLst/>
          </a:prstGeom>
        </p:spPr>
      </p:pic>
      <p:sp>
        <p:nvSpPr>
          <p:cNvPr id="23" name="TextBox 22">
            <a:extLst>
              <a:ext uri="{FF2B5EF4-FFF2-40B4-BE49-F238E27FC236}">
                <a16:creationId xmlns:a16="http://schemas.microsoft.com/office/drawing/2014/main" id="{9BDC6BB8-3A87-9C84-30F4-44422E51E465}"/>
              </a:ext>
            </a:extLst>
          </p:cNvPr>
          <p:cNvSpPr txBox="1"/>
          <p:nvPr/>
        </p:nvSpPr>
        <p:spPr>
          <a:xfrm>
            <a:off x="7087889" y="4477298"/>
            <a:ext cx="4436391" cy="1384995"/>
          </a:xfrm>
          <a:prstGeom prst="rect">
            <a:avLst/>
          </a:prstGeom>
          <a:noFill/>
        </p:spPr>
        <p:txBody>
          <a:bodyPr wrap="square">
            <a:spAutoFit/>
          </a:bodyPr>
          <a:lstStyle/>
          <a:p>
            <a:pPr marL="342900" lvl="0" indent="-342900">
              <a:buFont typeface="Arial" panose="020B0604020202020204" pitchFamily="34" charset="0"/>
              <a:buChar char="•"/>
            </a:pPr>
            <a:r>
              <a:rPr lang="en-US" sz="1400" b="1" dirty="0"/>
              <a:t>It is right on average (unbiased).</a:t>
            </a:r>
            <a:r>
              <a:rPr lang="en-US" sz="1400" dirty="0"/>
              <a:t> If you repeated the estimate many times with fresh samples, the results would average to the true value</a:t>
            </a:r>
          </a:p>
          <a:p>
            <a:pPr marL="342900" lvl="0" indent="-342900">
              <a:buFont typeface="Arial" panose="020B0604020202020204" pitchFamily="34" charset="0"/>
              <a:buChar char="•"/>
            </a:pPr>
            <a:endParaRPr lang="en-US" sz="1400" dirty="0"/>
          </a:p>
          <a:p>
            <a:pPr marL="342900" lvl="0" indent="-342900">
              <a:buFont typeface="Arial" panose="020B0604020202020204" pitchFamily="34" charset="0"/>
              <a:buChar char="•"/>
            </a:pPr>
            <a:r>
              <a:rPr lang="en-US" sz="1400" b="1" dirty="0"/>
              <a:t>Its error shrinks like 1/√L.</a:t>
            </a:r>
            <a:r>
              <a:rPr lang="en-US" sz="1400" dirty="0"/>
              <a:t> More samples give a more precise estimate</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2EDB840C-1BE8-57F0-2160-79BEE368C3D1}"/>
                  </a:ext>
                </a:extLst>
              </p:cNvPr>
              <p:cNvSpPr txBox="1"/>
              <p:nvPr/>
            </p:nvSpPr>
            <p:spPr>
              <a:xfrm>
                <a:off x="502892" y="5667282"/>
                <a:ext cx="1666872" cy="524567"/>
              </a:xfrm>
              <a:prstGeom prst="rect">
                <a:avLst/>
              </a:prstGeom>
              <a:solidFill>
                <a:schemeClr val="bg2"/>
              </a:solidFill>
            </p:spPr>
            <p:txBody>
              <a:bodyPr wrap="square">
                <a:spAutoFit/>
              </a:bodyPr>
              <a:lstStyle/>
              <a:p>
                <a14:m>
                  <m:oMath xmlns:m="http://schemas.openxmlformats.org/officeDocument/2006/math">
                    <m:r>
                      <a:rPr lang="en-US" sz="1400" i="1" dirty="0" smtClean="0">
                        <a:latin typeface="Cambria Math" panose="02040503050406030204" pitchFamily="18" charset="0"/>
                      </a:rPr>
                      <m:t>𝑞</m:t>
                    </m:r>
                  </m:oMath>
                </a14:m>
                <a:r>
                  <a:rPr lang="en-US" sz="1400" dirty="0"/>
                  <a:t> is the encoder's </a:t>
                </a:r>
                <a14:m>
                  <m:oMath xmlns:m="http://schemas.openxmlformats.org/officeDocument/2006/math">
                    <m:r>
                      <a:rPr lang="en-US" sz="1400" i="1" dirty="0" smtClean="0">
                        <a:latin typeface="Cambria Math" panose="02040503050406030204" pitchFamily="18" charset="0"/>
                      </a:rPr>
                      <m:t>𝑁</m:t>
                    </m:r>
                    <m:d>
                      <m:dPr>
                        <m:ctrlPr>
                          <a:rPr lang="en-US" sz="1400" i="1" dirty="0">
                            <a:latin typeface="Cambria Math" panose="02040503050406030204" pitchFamily="18" charset="0"/>
                          </a:rPr>
                        </m:ctrlPr>
                      </m:dPr>
                      <m:e>
                        <m:r>
                          <a:rPr lang="en-US" sz="1400" i="1" dirty="0">
                            <a:latin typeface="Cambria Math" panose="02040503050406030204" pitchFamily="18" charset="0"/>
                          </a:rPr>
                          <m:t>𝜇</m:t>
                        </m:r>
                        <m:r>
                          <a:rPr lang="en-US" sz="1400" i="0" dirty="0">
                            <a:latin typeface="Cambria Math" panose="02040503050406030204" pitchFamily="18" charset="0"/>
                          </a:rPr>
                          <m:t>⁽ⁱ⁾,</m:t>
                        </m:r>
                        <m:r>
                          <a:rPr lang="en-US" sz="1400" i="1" dirty="0">
                            <a:latin typeface="Cambria Math" panose="02040503050406030204" pitchFamily="18" charset="0"/>
                          </a:rPr>
                          <m:t>𝛴</m:t>
                        </m:r>
                        <m:r>
                          <a:rPr lang="en-US" sz="1400" i="0" dirty="0">
                            <a:latin typeface="Cambria Math" panose="02040503050406030204" pitchFamily="18" charset="0"/>
                          </a:rPr>
                          <m:t>⁽ⁱ⁾</m:t>
                        </m:r>
                      </m:e>
                    </m:d>
                  </m:oMath>
                </a14:m>
                <a:endParaRPr lang="en-US" sz="1400" dirty="0"/>
              </a:p>
            </p:txBody>
          </p:sp>
        </mc:Choice>
        <mc:Fallback xmlns="">
          <p:sp>
            <p:nvSpPr>
              <p:cNvPr id="27" name="TextBox 26">
                <a:extLst>
                  <a:ext uri="{FF2B5EF4-FFF2-40B4-BE49-F238E27FC236}">
                    <a16:creationId xmlns:a16="http://schemas.microsoft.com/office/drawing/2014/main" id="{2EDB840C-1BE8-57F0-2160-79BEE368C3D1}"/>
                  </a:ext>
                </a:extLst>
              </p:cNvPr>
              <p:cNvSpPr txBox="1">
                <a:spLocks noRot="1" noChangeAspect="1" noMove="1" noResize="1" noEditPoints="1" noAdjustHandles="1" noChangeArrowheads="1" noChangeShapeType="1" noTextEdit="1"/>
              </p:cNvSpPr>
              <p:nvPr/>
            </p:nvSpPr>
            <p:spPr>
              <a:xfrm>
                <a:off x="502892" y="5667282"/>
                <a:ext cx="1666872" cy="524567"/>
              </a:xfrm>
              <a:prstGeom prst="rect">
                <a:avLst/>
              </a:prstGeom>
              <a:blipFill>
                <a:blip r:embed="rId6"/>
                <a:stretch>
                  <a:fillRect t="-2381" b="-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06611440-08AF-3C48-99CA-7F93579CFD10}"/>
                  </a:ext>
                </a:extLst>
              </p:cNvPr>
              <p:cNvSpPr txBox="1"/>
              <p:nvPr/>
            </p:nvSpPr>
            <p:spPr>
              <a:xfrm>
                <a:off x="4944444" y="5667282"/>
                <a:ext cx="1458227" cy="523220"/>
              </a:xfrm>
              <a:prstGeom prst="rect">
                <a:avLst/>
              </a:prstGeom>
              <a:solidFill>
                <a:schemeClr val="bg2"/>
              </a:solidFill>
            </p:spPr>
            <p:txBody>
              <a:bodyPr wrap="square">
                <a:spAutoFit/>
              </a:bodyPr>
              <a:lstStyle/>
              <a:p>
                <a:r>
                  <a:rPr lang="en-US" sz="1400" dirty="0"/>
                  <a:t>Each </a:t>
                </a:r>
                <a14:m>
                  <m:oMath xmlns:m="http://schemas.openxmlformats.org/officeDocument/2006/math">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𝑧</m:t>
                        </m:r>
                      </m:e>
                      <m:sub>
                        <m:r>
                          <a:rPr lang="en-US" sz="1400" i="1" dirty="0" err="1">
                            <a:latin typeface="Cambria Math" panose="02040503050406030204" pitchFamily="18" charset="0"/>
                          </a:rPr>
                          <m:t>𝑙</m:t>
                        </m:r>
                      </m:sub>
                    </m:sSub>
                  </m:oMath>
                </a14:m>
                <a:r>
                  <a:rPr lang="en-US" sz="1400" dirty="0"/>
                  <a:t> is one noisy code</a:t>
                </a:r>
              </a:p>
            </p:txBody>
          </p:sp>
        </mc:Choice>
        <mc:Fallback xmlns="">
          <p:sp>
            <p:nvSpPr>
              <p:cNvPr id="29" name="TextBox 28">
                <a:extLst>
                  <a:ext uri="{FF2B5EF4-FFF2-40B4-BE49-F238E27FC236}">
                    <a16:creationId xmlns:a16="http://schemas.microsoft.com/office/drawing/2014/main" id="{06611440-08AF-3C48-99CA-7F93579CFD10}"/>
                  </a:ext>
                </a:extLst>
              </p:cNvPr>
              <p:cNvSpPr txBox="1">
                <a:spLocks noRot="1" noChangeAspect="1" noMove="1" noResize="1" noEditPoints="1" noAdjustHandles="1" noChangeArrowheads="1" noChangeShapeType="1" noTextEdit="1"/>
              </p:cNvSpPr>
              <p:nvPr/>
            </p:nvSpPr>
            <p:spPr>
              <a:xfrm>
                <a:off x="4944444" y="5667282"/>
                <a:ext cx="1458227" cy="523220"/>
              </a:xfrm>
              <a:prstGeom prst="rect">
                <a:avLst/>
              </a:prstGeom>
              <a:blipFill>
                <a:blip r:embed="rId7"/>
                <a:stretch>
                  <a:fillRect l="-1724" t="-2381"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9A13DF68-DA0E-6BE0-827E-6110CF664B7C}"/>
                  </a:ext>
                </a:extLst>
              </p:cNvPr>
              <p:cNvSpPr txBox="1"/>
              <p:nvPr/>
            </p:nvSpPr>
            <p:spPr>
              <a:xfrm>
                <a:off x="2505561" y="5667282"/>
                <a:ext cx="1988365" cy="524567"/>
              </a:xfrm>
              <a:prstGeom prst="rect">
                <a:avLst/>
              </a:prstGeom>
              <a:solidFill>
                <a:schemeClr val="bg2"/>
              </a:solidFill>
            </p:spPr>
            <p:txBody>
              <a:bodyPr wrap="square">
                <a:spAutoFit/>
              </a:bodyPr>
              <a:lstStyle/>
              <a:p>
                <a:pPr/>
                <a14:m>
                  <m:oMathPara xmlns:m="http://schemas.openxmlformats.org/officeDocument/2006/math">
                    <m:oMathParaPr>
                      <m:jc m:val="left"/>
                    </m:oMathParaPr>
                    <m:oMath>
                      <m:r>
                        <a:rPr lang="en-US" sz="1400" i="1" dirty="0" smtClean="0">
                          <a:latin typeface="Cambria Math" panose="02040503050406030204" pitchFamily="18" charset="0"/>
                        </a:rPr>
                        <m:t>𝑓</m:t>
                      </m:r>
                      <m:d>
                        <m:dPr>
                          <m:ctrlPr>
                            <a:rPr lang="en-US" sz="1400" i="1" dirty="0">
                              <a:latin typeface="Cambria Math" panose="02040503050406030204" pitchFamily="18" charset="0"/>
                            </a:rPr>
                          </m:ctrlPr>
                        </m:dPr>
                        <m:e>
                          <m:sSub>
                            <m:sSubPr>
                              <m:ctrlPr>
                                <a:rPr lang="en-US" sz="1400" i="1" dirty="0">
                                  <a:latin typeface="Cambria Math" panose="02040503050406030204" pitchFamily="18" charset="0"/>
                                </a:rPr>
                              </m:ctrlPr>
                            </m:sSubPr>
                            <m:e>
                              <m:r>
                                <a:rPr lang="en-US" sz="1400" i="1" dirty="0">
                                  <a:latin typeface="Cambria Math" panose="02040503050406030204" pitchFamily="18" charset="0"/>
                                </a:rPr>
                                <m:t>𝑧</m:t>
                              </m:r>
                            </m:e>
                            <m:sub>
                              <m:r>
                                <a:rPr lang="en-US" sz="1400" i="1" dirty="0">
                                  <a:latin typeface="Cambria Math" panose="02040503050406030204" pitchFamily="18" charset="0"/>
                                </a:rPr>
                                <m:t>𝑙</m:t>
                              </m:r>
                            </m:sub>
                          </m:sSub>
                        </m:e>
                      </m:d>
                      <m:r>
                        <a:rPr lang="en-US" sz="1400" i="0" dirty="0">
                          <a:latin typeface="Cambria Math" panose="02040503050406030204" pitchFamily="18" charset="0"/>
                        </a:rPr>
                        <m:t>=‖</m:t>
                      </m:r>
                      <m:r>
                        <a:rPr lang="en-US" sz="1400" i="1" dirty="0">
                          <a:latin typeface="Cambria Math" panose="02040503050406030204" pitchFamily="18" charset="0"/>
                        </a:rPr>
                        <m:t>𝑥</m:t>
                      </m:r>
                      <m:r>
                        <a:rPr lang="en-US" sz="1400" i="0" dirty="0">
                          <a:latin typeface="Cambria Math" panose="02040503050406030204" pitchFamily="18" charset="0"/>
                        </a:rPr>
                        <m:t>⁽ⁱ⁾−</m:t>
                      </m:r>
                      <m:sSub>
                        <m:sSubPr>
                          <m:ctrlPr>
                            <a:rPr lang="en-US" sz="1400" i="1" dirty="0">
                              <a:latin typeface="Cambria Math" panose="02040503050406030204" pitchFamily="18" charset="0"/>
                            </a:rPr>
                          </m:ctrlPr>
                        </m:sSubPr>
                        <m:e>
                          <m:r>
                            <a:rPr lang="en-US" sz="1400" i="1" dirty="0">
                              <a:latin typeface="Cambria Math" panose="02040503050406030204" pitchFamily="18" charset="0"/>
                            </a:rPr>
                            <m:t>𝑓</m:t>
                          </m:r>
                        </m:e>
                        <m:sub>
                          <m:r>
                            <a:rPr lang="en-US" sz="1400" i="1" dirty="0">
                              <a:latin typeface="Cambria Math" panose="02040503050406030204" pitchFamily="18" charset="0"/>
                            </a:rPr>
                            <m:t>𝐷</m:t>
                          </m:r>
                        </m:sub>
                      </m:sSub>
                      <m:d>
                        <m:dPr>
                          <m:ctrlPr>
                            <a:rPr lang="en-US" sz="1400" i="1" dirty="0">
                              <a:latin typeface="Cambria Math" panose="02040503050406030204" pitchFamily="18" charset="0"/>
                            </a:rPr>
                          </m:ctrlPr>
                        </m:dPr>
                        <m:e>
                          <m:sSub>
                            <m:sSubPr>
                              <m:ctrlPr>
                                <a:rPr lang="en-US" sz="1400" i="1" dirty="0">
                                  <a:latin typeface="Cambria Math" panose="02040503050406030204" pitchFamily="18" charset="0"/>
                                </a:rPr>
                              </m:ctrlPr>
                            </m:sSubPr>
                            <m:e>
                              <m:r>
                                <a:rPr lang="en-US" sz="1400" i="1" dirty="0">
                                  <a:latin typeface="Cambria Math" panose="02040503050406030204" pitchFamily="18" charset="0"/>
                                </a:rPr>
                                <m:t>𝑧</m:t>
                              </m:r>
                            </m:e>
                            <m:sub>
                              <m:r>
                                <a:rPr lang="en-US" sz="1400" i="1" dirty="0">
                                  <a:latin typeface="Cambria Math" panose="02040503050406030204" pitchFamily="18" charset="0"/>
                                </a:rPr>
                                <m:t>𝑙</m:t>
                              </m:r>
                            </m:sub>
                          </m:sSub>
                        </m:e>
                      </m:d>
                      <m:r>
                        <a:rPr lang="en-US" sz="1400" i="0" dirty="0">
                          <a:latin typeface="Cambria Math" panose="02040503050406030204" pitchFamily="18" charset="0"/>
                        </a:rPr>
                        <m:t>‖</m:t>
                      </m:r>
                      <m:r>
                        <a:rPr lang="en-US" sz="1400" i="0" dirty="0" smtClean="0">
                          <a:latin typeface="Cambria Math" panose="02040503050406030204" pitchFamily="18" charset="0"/>
                        </a:rPr>
                        <m:t>²</m:t>
                      </m:r>
                    </m:oMath>
                  </m:oMathPara>
                </a14:m>
                <a:endParaRPr lang="en-US" sz="1400" dirty="0"/>
              </a:p>
              <a:p>
                <a:r>
                  <a:rPr lang="en-US" sz="1400" dirty="0"/>
                  <a:t>is its squared error</a:t>
                </a:r>
              </a:p>
            </p:txBody>
          </p:sp>
        </mc:Choice>
        <mc:Fallback xmlns="">
          <p:sp>
            <p:nvSpPr>
              <p:cNvPr id="31" name="TextBox 30">
                <a:extLst>
                  <a:ext uri="{FF2B5EF4-FFF2-40B4-BE49-F238E27FC236}">
                    <a16:creationId xmlns:a16="http://schemas.microsoft.com/office/drawing/2014/main" id="{9A13DF68-DA0E-6BE0-827E-6110CF664B7C}"/>
                  </a:ext>
                </a:extLst>
              </p:cNvPr>
              <p:cNvSpPr txBox="1">
                <a:spLocks noRot="1" noChangeAspect="1" noMove="1" noResize="1" noEditPoints="1" noAdjustHandles="1" noChangeArrowheads="1" noChangeShapeType="1" noTextEdit="1"/>
              </p:cNvSpPr>
              <p:nvPr/>
            </p:nvSpPr>
            <p:spPr>
              <a:xfrm>
                <a:off x="2505561" y="5667282"/>
                <a:ext cx="1988365" cy="524567"/>
              </a:xfrm>
              <a:prstGeom prst="rect">
                <a:avLst/>
              </a:prstGeom>
              <a:blipFill>
                <a:blip r:embed="rId8"/>
                <a:stretch>
                  <a:fillRect l="-1274"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3304B12-1720-2BBA-E3BE-BD683A419337}"/>
                  </a:ext>
                </a:extLst>
              </p:cNvPr>
              <p:cNvSpPr txBox="1"/>
              <p:nvPr/>
            </p:nvSpPr>
            <p:spPr>
              <a:xfrm>
                <a:off x="727377" y="1882251"/>
                <a:ext cx="2053525" cy="1169551"/>
              </a:xfrm>
              <a:prstGeom prst="rect">
                <a:avLst/>
              </a:prstGeom>
              <a:noFill/>
            </p:spPr>
            <p:txBody>
              <a:bodyPr wrap="square">
                <a:spAutoFit/>
              </a:bodyPr>
              <a:lstStyle/>
              <a:p>
                <a:pPr>
                  <a:buNone/>
                </a:pPr>
                <a:r>
                  <a:rPr lang="en-US" sz="1400" dirty="0">
                    <a:solidFill>
                      <a:srgbClr val="FF0000"/>
                    </a:solidFill>
                  </a:rPr>
                  <a:t>That average is an integral over </a:t>
                </a:r>
                <a14:m>
                  <m:oMath xmlns:m="http://schemas.openxmlformats.org/officeDocument/2006/math">
                    <m:r>
                      <a:rPr lang="en-US" sz="1400" i="1" dirty="0" smtClean="0">
                        <a:solidFill>
                          <a:srgbClr val="FF0000"/>
                        </a:solidFill>
                        <a:latin typeface="Cambria Math" panose="02040503050406030204" pitchFamily="18" charset="0"/>
                      </a:rPr>
                      <m:t>𝑧</m:t>
                    </m:r>
                  </m:oMath>
                </a14:m>
                <a:r>
                  <a:rPr lang="en-US" sz="1400" dirty="0">
                    <a:solidFill>
                      <a:srgbClr val="FF0000"/>
                    </a:solidFill>
                  </a:rPr>
                  <a:t>. </a:t>
                </a:r>
              </a:p>
              <a:p>
                <a:pPr>
                  <a:buNone/>
                </a:pPr>
                <a:r>
                  <a:rPr lang="en-US" sz="1400" dirty="0">
                    <a:solidFill>
                      <a:srgbClr val="FF0000"/>
                    </a:solidFill>
                  </a:rPr>
                  <a:t>Because </a:t>
                </a:r>
                <a14:m>
                  <m:oMath xmlns:m="http://schemas.openxmlformats.org/officeDocument/2006/math">
                    <m:sSub>
                      <m:sSubPr>
                        <m:ctrlPr>
                          <a:rPr lang="en-US" sz="1400" i="1" dirty="0" err="1">
                            <a:solidFill>
                              <a:srgbClr val="FF0000"/>
                            </a:solidFill>
                            <a:latin typeface="Cambria Math" panose="02040503050406030204" pitchFamily="18" charset="0"/>
                          </a:rPr>
                        </m:ctrlPr>
                      </m:sSubPr>
                      <m:e>
                        <m:r>
                          <a:rPr lang="en-US" sz="1400" i="1" dirty="0" err="1">
                            <a:solidFill>
                              <a:srgbClr val="FF0000"/>
                            </a:solidFill>
                            <a:latin typeface="Cambria Math" panose="02040503050406030204" pitchFamily="18" charset="0"/>
                          </a:rPr>
                          <m:t>𝑓</m:t>
                        </m:r>
                      </m:e>
                      <m:sub>
                        <m:r>
                          <a:rPr lang="en-US" sz="1400" i="1" dirty="0" err="1">
                            <a:solidFill>
                              <a:srgbClr val="FF0000"/>
                            </a:solidFill>
                            <a:latin typeface="Cambria Math" panose="02040503050406030204" pitchFamily="18" charset="0"/>
                          </a:rPr>
                          <m:t>𝐷</m:t>
                        </m:r>
                      </m:sub>
                    </m:sSub>
                  </m:oMath>
                </a14:m>
                <a:r>
                  <a:rPr lang="en-US" sz="1400" dirty="0">
                    <a:solidFill>
                      <a:srgbClr val="FF0000"/>
                    </a:solidFill>
                  </a:rPr>
                  <a:t> is a neural network, there is no closed-form solution</a:t>
                </a:r>
              </a:p>
            </p:txBody>
          </p:sp>
        </mc:Choice>
        <mc:Fallback xmlns="">
          <p:sp>
            <p:nvSpPr>
              <p:cNvPr id="3" name="TextBox 2">
                <a:extLst>
                  <a:ext uri="{FF2B5EF4-FFF2-40B4-BE49-F238E27FC236}">
                    <a16:creationId xmlns:a16="http://schemas.microsoft.com/office/drawing/2014/main" id="{23304B12-1720-2BBA-E3BE-BD683A419337}"/>
                  </a:ext>
                </a:extLst>
              </p:cNvPr>
              <p:cNvSpPr txBox="1">
                <a:spLocks noRot="1" noChangeAspect="1" noMove="1" noResize="1" noEditPoints="1" noAdjustHandles="1" noChangeArrowheads="1" noChangeShapeType="1" noTextEdit="1"/>
              </p:cNvSpPr>
              <p:nvPr/>
            </p:nvSpPr>
            <p:spPr>
              <a:xfrm>
                <a:off x="727377" y="1882251"/>
                <a:ext cx="2053525" cy="1169551"/>
              </a:xfrm>
              <a:prstGeom prst="rect">
                <a:avLst/>
              </a:prstGeom>
              <a:blipFill>
                <a:blip r:embed="rId9"/>
                <a:stretch>
                  <a:fillRect l="-1235" t="-1075" b="-4301"/>
                </a:stretch>
              </a:blipFill>
            </p:spPr>
            <p:txBody>
              <a:bodyPr/>
              <a:lstStyle/>
              <a:p>
                <a:r>
                  <a:rPr lang="en-US">
                    <a:noFill/>
                  </a:rPr>
                  <a:t> </a:t>
                </a:r>
              </a:p>
            </p:txBody>
          </p:sp>
        </mc:Fallback>
      </mc:AlternateContent>
      <p:cxnSp>
        <p:nvCxnSpPr>
          <p:cNvPr id="5" name="Straight Arrow Connector 4">
            <a:extLst>
              <a:ext uri="{FF2B5EF4-FFF2-40B4-BE49-F238E27FC236}">
                <a16:creationId xmlns:a16="http://schemas.microsoft.com/office/drawing/2014/main" id="{6B28E006-6FF7-4C67-1F47-021F6491FE56}"/>
              </a:ext>
            </a:extLst>
          </p:cNvPr>
          <p:cNvCxnSpPr>
            <a:endCxn id="3" idx="0"/>
          </p:cNvCxnSpPr>
          <p:nvPr/>
        </p:nvCxnSpPr>
        <p:spPr>
          <a:xfrm flipH="1">
            <a:off x="1754140" y="1782437"/>
            <a:ext cx="1499053" cy="9981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50026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3E238-3102-8A1B-186D-EE4619CC5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704A96-BF96-3965-9040-0FA651995FF6}"/>
              </a:ext>
            </a:extLst>
          </p:cNvPr>
          <p:cNvSpPr>
            <a:spLocks noGrp="1"/>
          </p:cNvSpPr>
          <p:nvPr>
            <p:ph type="title"/>
          </p:nvPr>
        </p:nvSpPr>
        <p:spPr/>
        <p:txBody>
          <a:bodyPr>
            <a:normAutofit/>
          </a:bodyPr>
          <a:lstStyle/>
          <a:p>
            <a:r>
              <a:rPr lang="en-US" sz="3600" dirty="0"/>
              <a:t>The Reparameterization Trick</a:t>
            </a:r>
          </a:p>
        </p:txBody>
      </p:sp>
      <p:pic>
        <p:nvPicPr>
          <p:cNvPr id="4" name="Picture 3">
            <a:extLst>
              <a:ext uri="{FF2B5EF4-FFF2-40B4-BE49-F238E27FC236}">
                <a16:creationId xmlns:a16="http://schemas.microsoft.com/office/drawing/2014/main" id="{DA76E24B-0A69-FECD-C065-1F3BE36F1960}"/>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2425192" y="3686902"/>
            <a:ext cx="7341616" cy="400304"/>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D0FC987-17F2-26B5-3786-EF5FA10577BC}"/>
                  </a:ext>
                </a:extLst>
              </p:cNvPr>
              <p:cNvSpPr txBox="1"/>
              <p:nvPr/>
            </p:nvSpPr>
            <p:spPr>
              <a:xfrm>
                <a:off x="838199" y="1731892"/>
                <a:ext cx="9209868" cy="646331"/>
              </a:xfrm>
              <a:prstGeom prst="rect">
                <a:avLst/>
              </a:prstGeom>
              <a:noFill/>
            </p:spPr>
            <p:txBody>
              <a:bodyPr wrap="square">
                <a:spAutoFit/>
              </a:bodyPr>
              <a:lstStyle/>
              <a:p>
                <a:pPr>
                  <a:buNone/>
                </a:pPr>
                <a:r>
                  <a:rPr lang="en-US" dirty="0"/>
                  <a:t>Training with gradient descent requires the gradient of </a:t>
                </a:r>
                <a14:m>
                  <m:oMath xmlns:m="http://schemas.openxmlformats.org/officeDocument/2006/math">
                    <m:r>
                      <a:rPr lang="en-US" i="1" dirty="0" smtClean="0">
                        <a:latin typeface="Cambria Math" panose="02040503050406030204" pitchFamily="18" charset="0"/>
                      </a:rPr>
                      <m:t>𝐽</m:t>
                    </m:r>
                  </m:oMath>
                </a14:m>
                <a:r>
                  <a:rPr lang="en-US" dirty="0"/>
                  <a:t> with respect to every parameter. </a:t>
                </a:r>
              </a:p>
              <a:p>
                <a:pPr>
                  <a:buNone/>
                </a:pPr>
                <a:r>
                  <a:rPr lang="en-US" dirty="0"/>
                  <a:t>Follow the path backward from the loss for one image:</a:t>
                </a:r>
              </a:p>
            </p:txBody>
          </p:sp>
        </mc:Choice>
        <mc:Fallback xmlns="">
          <p:sp>
            <p:nvSpPr>
              <p:cNvPr id="6" name="TextBox 5">
                <a:extLst>
                  <a:ext uri="{FF2B5EF4-FFF2-40B4-BE49-F238E27FC236}">
                    <a16:creationId xmlns:a16="http://schemas.microsoft.com/office/drawing/2014/main" id="{BD0FC987-17F2-26B5-3786-EF5FA10577BC}"/>
                  </a:ext>
                </a:extLst>
              </p:cNvPr>
              <p:cNvSpPr txBox="1">
                <a:spLocks noRot="1" noChangeAspect="1" noMove="1" noResize="1" noEditPoints="1" noAdjustHandles="1" noChangeArrowheads="1" noChangeShapeType="1" noTextEdit="1"/>
              </p:cNvSpPr>
              <p:nvPr/>
            </p:nvSpPr>
            <p:spPr>
              <a:xfrm>
                <a:off x="838199" y="1731892"/>
                <a:ext cx="9209868" cy="646331"/>
              </a:xfrm>
              <a:prstGeom prst="rect">
                <a:avLst/>
              </a:prstGeom>
              <a:blipFill>
                <a:blip r:embed="rId4"/>
                <a:stretch>
                  <a:fillRect l="-550" t="-3846" b="-13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A4BAB80-B4AD-BB3B-F3C3-6059F38FAB9B}"/>
                  </a:ext>
                </a:extLst>
              </p:cNvPr>
              <p:cNvSpPr txBox="1"/>
              <p:nvPr/>
            </p:nvSpPr>
            <p:spPr>
              <a:xfrm>
                <a:off x="838199" y="5903893"/>
                <a:ext cx="9897533" cy="523220"/>
              </a:xfrm>
              <a:prstGeom prst="rect">
                <a:avLst/>
              </a:prstGeom>
              <a:noFill/>
            </p:spPr>
            <p:txBody>
              <a:bodyPr wrap="square">
                <a:spAutoFit/>
              </a:bodyPr>
              <a:lstStyle/>
              <a:p>
                <a:pPr>
                  <a:buNone/>
                </a:pPr>
                <a:r>
                  <a:rPr lang="en-US" sz="1400" dirty="0"/>
                  <a:t>Without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𝐽</m:t>
                    </m:r>
                    <m:r>
                      <a:rPr lang="en-US" sz="1400" i="0" dirty="0" smtClean="0">
                        <a:latin typeface="Cambria Math" panose="02040503050406030204" pitchFamily="18" charset="0"/>
                      </a:rPr>
                      <m:t>/</m:t>
                    </m:r>
                    <m:r>
                      <a:rPr lang="en-US" sz="1400" i="1" dirty="0" smtClean="0">
                        <a:latin typeface="Cambria Math" panose="02040503050406030204" pitchFamily="18" charset="0"/>
                      </a:rPr>
                      <m:t>𝜕𝜎</m:t>
                    </m:r>
                  </m:oMath>
                </a14:m>
                <a:r>
                  <a:rPr lang="en-US" sz="1400" dirty="0"/>
                  <a:t>, the encoder never learns how much noise to use. </a:t>
                </a:r>
                <a:br>
                  <a:rPr lang="en-US" sz="1400" dirty="0"/>
                </a:br>
                <a:r>
                  <a:rPr lang="en-US" sz="1400" dirty="0"/>
                  <a:t>“Learn how much noise” would be impossible, and the encoder's </a:t>
                </a:r>
                <a14:m>
                  <m:oMath xmlns:m="http://schemas.openxmlformats.org/officeDocument/2006/math">
                    <m:r>
                      <a:rPr lang="en-US" sz="1400" i="1" dirty="0" smtClean="0">
                        <a:latin typeface="Cambria Math" panose="02040503050406030204" pitchFamily="18" charset="0"/>
                      </a:rPr>
                      <m:t>𝜎</m:t>
                    </m:r>
                  </m:oMath>
                </a14:m>
                <a:r>
                  <a:rPr lang="en-US" sz="1400" dirty="0"/>
                  <a:t> outputs would stay wherever they started. </a:t>
                </a:r>
              </a:p>
            </p:txBody>
          </p:sp>
        </mc:Choice>
        <mc:Fallback xmlns="">
          <p:sp>
            <p:nvSpPr>
              <p:cNvPr id="8" name="TextBox 7">
                <a:extLst>
                  <a:ext uri="{FF2B5EF4-FFF2-40B4-BE49-F238E27FC236}">
                    <a16:creationId xmlns:a16="http://schemas.microsoft.com/office/drawing/2014/main" id="{4A4BAB80-B4AD-BB3B-F3C3-6059F38FAB9B}"/>
                  </a:ext>
                </a:extLst>
              </p:cNvPr>
              <p:cNvSpPr txBox="1">
                <a:spLocks noRot="1" noChangeAspect="1" noMove="1" noResize="1" noEditPoints="1" noAdjustHandles="1" noChangeArrowheads="1" noChangeShapeType="1" noTextEdit="1"/>
              </p:cNvSpPr>
              <p:nvPr/>
            </p:nvSpPr>
            <p:spPr>
              <a:xfrm>
                <a:off x="838199" y="5903893"/>
                <a:ext cx="9897533" cy="523220"/>
              </a:xfrm>
              <a:prstGeom prst="rect">
                <a:avLst/>
              </a:prstGeom>
              <a:blipFill>
                <a:blip r:embed="rId5"/>
                <a:stretch>
                  <a:fillRect l="-128" b="-14286"/>
                </a:stretch>
              </a:blipFill>
            </p:spPr>
            <p:txBody>
              <a:bodyPr/>
              <a:lstStyle/>
              <a:p>
                <a:r>
                  <a:rPr lang="en-US">
                    <a:noFill/>
                  </a:rPr>
                  <a:t> </a:t>
                </a:r>
              </a:p>
            </p:txBody>
          </p:sp>
        </mc:Fallback>
      </mc:AlternateContent>
    </p:spTree>
    <p:extLst>
      <p:ext uri="{BB962C8B-B14F-4D97-AF65-F5344CB8AC3E}">
        <p14:creationId xmlns:p14="http://schemas.microsoft.com/office/powerpoint/2010/main" val="137285906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C3C1D-7BBA-8506-5DF6-83B15192DE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3EA1572-2A7C-FBA3-55A5-652E4AC1ADF0}"/>
              </a:ext>
            </a:extLst>
          </p:cNvPr>
          <p:cNvSpPr/>
          <p:nvPr/>
        </p:nvSpPr>
        <p:spPr>
          <a:xfrm>
            <a:off x="8229600" y="3606714"/>
            <a:ext cx="177800" cy="3387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9BE56F-FBD2-D2BD-7EBF-59E11EBEE2BD}"/>
              </a:ext>
            </a:extLst>
          </p:cNvPr>
          <p:cNvSpPr>
            <a:spLocks noGrp="1"/>
          </p:cNvSpPr>
          <p:nvPr>
            <p:ph type="title"/>
          </p:nvPr>
        </p:nvSpPr>
        <p:spPr/>
        <p:txBody>
          <a:bodyPr>
            <a:normAutofit/>
          </a:bodyPr>
          <a:lstStyle/>
          <a:p>
            <a:r>
              <a:rPr lang="en-US" sz="3600" dirty="0"/>
              <a:t>The Reparameterization Trick</a:t>
            </a:r>
          </a:p>
        </p:txBody>
      </p:sp>
      <p:pic>
        <p:nvPicPr>
          <p:cNvPr id="4" name="Picture 3">
            <a:extLst>
              <a:ext uri="{FF2B5EF4-FFF2-40B4-BE49-F238E27FC236}">
                <a16:creationId xmlns:a16="http://schemas.microsoft.com/office/drawing/2014/main" id="{3E6ECACB-EA8A-8BE0-0C63-3C9D984C252F}"/>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2425192" y="3686902"/>
            <a:ext cx="7341616" cy="400304"/>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16D96A2-DAF1-C614-961E-03D61DE0A5A9}"/>
                  </a:ext>
                </a:extLst>
              </p:cNvPr>
              <p:cNvSpPr txBox="1"/>
              <p:nvPr/>
            </p:nvSpPr>
            <p:spPr>
              <a:xfrm>
                <a:off x="838199" y="1731892"/>
                <a:ext cx="9209868" cy="646331"/>
              </a:xfrm>
              <a:prstGeom prst="rect">
                <a:avLst/>
              </a:prstGeom>
              <a:noFill/>
            </p:spPr>
            <p:txBody>
              <a:bodyPr wrap="square">
                <a:spAutoFit/>
              </a:bodyPr>
              <a:lstStyle/>
              <a:p>
                <a:pPr>
                  <a:buNone/>
                </a:pPr>
                <a:r>
                  <a:rPr lang="en-US" dirty="0"/>
                  <a:t>Training with gradient descent requires the gradient of </a:t>
                </a:r>
                <a14:m>
                  <m:oMath xmlns:m="http://schemas.openxmlformats.org/officeDocument/2006/math">
                    <m:r>
                      <a:rPr lang="en-US" i="1" dirty="0" smtClean="0">
                        <a:latin typeface="Cambria Math" panose="02040503050406030204" pitchFamily="18" charset="0"/>
                      </a:rPr>
                      <m:t>𝐽</m:t>
                    </m:r>
                  </m:oMath>
                </a14:m>
                <a:r>
                  <a:rPr lang="en-US" dirty="0"/>
                  <a:t> with respect to every parameter. </a:t>
                </a:r>
              </a:p>
              <a:p>
                <a:pPr>
                  <a:buNone/>
                </a:pPr>
                <a:r>
                  <a:rPr lang="en-US" dirty="0"/>
                  <a:t>Follow the path backward from the loss for one image:</a:t>
                </a:r>
              </a:p>
            </p:txBody>
          </p:sp>
        </mc:Choice>
        <mc:Fallback xmlns="">
          <p:sp>
            <p:nvSpPr>
              <p:cNvPr id="6" name="TextBox 5">
                <a:extLst>
                  <a:ext uri="{FF2B5EF4-FFF2-40B4-BE49-F238E27FC236}">
                    <a16:creationId xmlns:a16="http://schemas.microsoft.com/office/drawing/2014/main" id="{A16D96A2-DAF1-C614-961E-03D61DE0A5A9}"/>
                  </a:ext>
                </a:extLst>
              </p:cNvPr>
              <p:cNvSpPr txBox="1">
                <a:spLocks noRot="1" noChangeAspect="1" noMove="1" noResize="1" noEditPoints="1" noAdjustHandles="1" noChangeArrowheads="1" noChangeShapeType="1" noTextEdit="1"/>
              </p:cNvSpPr>
              <p:nvPr/>
            </p:nvSpPr>
            <p:spPr>
              <a:xfrm>
                <a:off x="838199" y="1731892"/>
                <a:ext cx="9209868" cy="646331"/>
              </a:xfrm>
              <a:prstGeom prst="rect">
                <a:avLst/>
              </a:prstGeom>
              <a:blipFill>
                <a:blip r:embed="rId4"/>
                <a:stretch>
                  <a:fillRect l="-550" t="-3846" b="-13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5481BBE-D988-48FB-6932-9A33C62011FF}"/>
                  </a:ext>
                </a:extLst>
              </p:cNvPr>
              <p:cNvSpPr txBox="1"/>
              <p:nvPr/>
            </p:nvSpPr>
            <p:spPr>
              <a:xfrm>
                <a:off x="838199" y="5903893"/>
                <a:ext cx="9897533" cy="523220"/>
              </a:xfrm>
              <a:prstGeom prst="rect">
                <a:avLst/>
              </a:prstGeom>
              <a:noFill/>
            </p:spPr>
            <p:txBody>
              <a:bodyPr wrap="square">
                <a:spAutoFit/>
              </a:bodyPr>
              <a:lstStyle/>
              <a:p>
                <a:pPr>
                  <a:buNone/>
                </a:pPr>
                <a:r>
                  <a:rPr lang="en-US" sz="1400" dirty="0"/>
                  <a:t>Without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𝐽</m:t>
                    </m:r>
                    <m:r>
                      <a:rPr lang="en-US" sz="1400" i="0" dirty="0" smtClean="0">
                        <a:latin typeface="Cambria Math" panose="02040503050406030204" pitchFamily="18" charset="0"/>
                      </a:rPr>
                      <m:t>/</m:t>
                    </m:r>
                    <m:r>
                      <a:rPr lang="en-US" sz="1400" i="1" dirty="0" smtClean="0">
                        <a:latin typeface="Cambria Math" panose="02040503050406030204" pitchFamily="18" charset="0"/>
                      </a:rPr>
                      <m:t>𝜕𝜎</m:t>
                    </m:r>
                  </m:oMath>
                </a14:m>
                <a:r>
                  <a:rPr lang="en-US" sz="1400" dirty="0"/>
                  <a:t>, the encoder never learns how much noise to use. </a:t>
                </a:r>
                <a:br>
                  <a:rPr lang="en-US" sz="1400" dirty="0"/>
                </a:br>
                <a:r>
                  <a:rPr lang="en-US" sz="1400" dirty="0"/>
                  <a:t>“Learn how much noise” would be impossible, and the encoder's </a:t>
                </a:r>
                <a14:m>
                  <m:oMath xmlns:m="http://schemas.openxmlformats.org/officeDocument/2006/math">
                    <m:r>
                      <a:rPr lang="en-US" sz="1400" i="1" dirty="0" smtClean="0">
                        <a:latin typeface="Cambria Math" panose="02040503050406030204" pitchFamily="18" charset="0"/>
                      </a:rPr>
                      <m:t>𝜎</m:t>
                    </m:r>
                  </m:oMath>
                </a14:m>
                <a:r>
                  <a:rPr lang="en-US" sz="1400" dirty="0"/>
                  <a:t> outputs would stay wherever they started. </a:t>
                </a:r>
              </a:p>
            </p:txBody>
          </p:sp>
        </mc:Choice>
        <mc:Fallback xmlns="">
          <p:sp>
            <p:nvSpPr>
              <p:cNvPr id="8" name="TextBox 7">
                <a:extLst>
                  <a:ext uri="{FF2B5EF4-FFF2-40B4-BE49-F238E27FC236}">
                    <a16:creationId xmlns:a16="http://schemas.microsoft.com/office/drawing/2014/main" id="{E5481BBE-D988-48FB-6932-9A33C62011FF}"/>
                  </a:ext>
                </a:extLst>
              </p:cNvPr>
              <p:cNvSpPr txBox="1">
                <a:spLocks noRot="1" noChangeAspect="1" noMove="1" noResize="1" noEditPoints="1" noAdjustHandles="1" noChangeArrowheads="1" noChangeShapeType="1" noTextEdit="1"/>
              </p:cNvSpPr>
              <p:nvPr/>
            </p:nvSpPr>
            <p:spPr>
              <a:xfrm>
                <a:off x="838199" y="5903893"/>
                <a:ext cx="9897533" cy="523220"/>
              </a:xfrm>
              <a:prstGeom prst="rect">
                <a:avLst/>
              </a:prstGeom>
              <a:blipFill>
                <a:blip r:embed="rId5"/>
                <a:stretch>
                  <a:fillRect l="-128"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4B648DE-E04D-29F6-CD7E-8E3D2C91CE5E}"/>
                  </a:ext>
                </a:extLst>
              </p:cNvPr>
              <p:cNvSpPr txBox="1"/>
              <p:nvPr/>
            </p:nvSpPr>
            <p:spPr>
              <a:xfrm>
                <a:off x="7470612" y="2566648"/>
                <a:ext cx="2642462" cy="954107"/>
              </a:xfrm>
              <a:prstGeom prst="rect">
                <a:avLst/>
              </a:prstGeom>
              <a:solidFill>
                <a:schemeClr val="accent6">
                  <a:lumMod val="20000"/>
                  <a:lumOff val="80000"/>
                </a:schemeClr>
              </a:solidFill>
            </p:spPr>
            <p:txBody>
              <a:bodyPr wrap="square">
                <a:spAutoFit/>
              </a:bodyPr>
              <a:lstStyle/>
              <a:p>
                <a:pPr lvl="0"/>
                <a:r>
                  <a:rPr lang="en-US" sz="1400" b="1" dirty="0"/>
                  <a:t>The decoder </a:t>
                </a:r>
                <a14:m>
                  <m:oMath xmlns:m="http://schemas.openxmlformats.org/officeDocument/2006/math">
                    <m:r>
                      <a:rPr lang="en-US" sz="1400" b="1" i="1" dirty="0" smtClean="0">
                        <a:latin typeface="Cambria Math" panose="02040503050406030204" pitchFamily="18" charset="0"/>
                      </a:rPr>
                      <m:t>𝜃</m:t>
                    </m:r>
                  </m:oMath>
                </a14:m>
                <a:r>
                  <a:rPr lang="en-US" sz="1400" b="1" dirty="0"/>
                  <a:t> is fine.</a:t>
                </a:r>
                <a:r>
                  <a:rPr lang="en-US" sz="1400" dirty="0"/>
                  <a:t> </a:t>
                </a:r>
                <a:br>
                  <a:rPr lang="en-US" sz="1400" dirty="0"/>
                </a:br>
                <a14:m>
                  <m:oMath xmlns:m="http://schemas.openxmlformats.org/officeDocument/2006/math">
                    <m:r>
                      <a:rPr lang="en-US" sz="1400" i="1" dirty="0" smtClean="0">
                        <a:latin typeface="Cambria Math" panose="02040503050406030204" pitchFamily="18" charset="0"/>
                      </a:rPr>
                      <m:t>𝑧</m:t>
                    </m:r>
                  </m:oMath>
                </a14:m>
                <a:r>
                  <a:rPr lang="en-US" sz="1400" dirty="0"/>
                  <a:t> is just an input to </a:t>
                </a:r>
                <a14:m>
                  <m:oMath xmlns:m="http://schemas.openxmlformats.org/officeDocument/2006/math">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𝑓</m:t>
                        </m:r>
                      </m:e>
                      <m:sub>
                        <m:r>
                          <a:rPr lang="en-US" sz="1400" i="1" dirty="0" err="1">
                            <a:latin typeface="Cambria Math" panose="02040503050406030204" pitchFamily="18" charset="0"/>
                          </a:rPr>
                          <m:t>𝐷</m:t>
                        </m:r>
                      </m:sub>
                    </m:sSub>
                  </m:oMath>
                </a14:m>
                <a:r>
                  <a:rPr lang="en-US" sz="1400" dirty="0"/>
                  <a:t>, so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𝐽</m:t>
                    </m:r>
                    <m:r>
                      <a:rPr lang="en-US" sz="1400" i="0" dirty="0">
                        <a:latin typeface="Cambria Math" panose="02040503050406030204" pitchFamily="18" charset="0"/>
                      </a:rPr>
                      <m:t>/</m:t>
                    </m:r>
                    <m:r>
                      <a:rPr lang="en-US" sz="1400" i="1" dirty="0">
                        <a:latin typeface="Cambria Math" panose="02040503050406030204" pitchFamily="18" charset="0"/>
                      </a:rPr>
                      <m:t>𝜕𝜃</m:t>
                    </m:r>
                  </m:oMath>
                </a14:m>
                <a:r>
                  <a:rPr lang="en-US" sz="1400" dirty="0"/>
                  <a:t> is ordinary backpropagation through the decoder.</a:t>
                </a:r>
              </a:p>
            </p:txBody>
          </p:sp>
        </mc:Choice>
        <mc:Fallback xmlns="">
          <p:sp>
            <p:nvSpPr>
              <p:cNvPr id="10" name="TextBox 9">
                <a:extLst>
                  <a:ext uri="{FF2B5EF4-FFF2-40B4-BE49-F238E27FC236}">
                    <a16:creationId xmlns:a16="http://schemas.microsoft.com/office/drawing/2014/main" id="{44B648DE-E04D-29F6-CD7E-8E3D2C91CE5E}"/>
                  </a:ext>
                </a:extLst>
              </p:cNvPr>
              <p:cNvSpPr txBox="1">
                <a:spLocks noRot="1" noChangeAspect="1" noMove="1" noResize="1" noEditPoints="1" noAdjustHandles="1" noChangeArrowheads="1" noChangeShapeType="1" noTextEdit="1"/>
              </p:cNvSpPr>
              <p:nvPr/>
            </p:nvSpPr>
            <p:spPr>
              <a:xfrm>
                <a:off x="7470612" y="2566648"/>
                <a:ext cx="2642462" cy="954107"/>
              </a:xfrm>
              <a:prstGeom prst="rect">
                <a:avLst/>
              </a:prstGeom>
              <a:blipFill>
                <a:blip r:embed="rId6"/>
                <a:stretch>
                  <a:fillRect l="-957" t="-1316" b="-5263"/>
                </a:stretch>
              </a:blipFill>
            </p:spPr>
            <p:txBody>
              <a:bodyPr/>
              <a:lstStyle/>
              <a:p>
                <a:r>
                  <a:rPr lang="en-US">
                    <a:noFill/>
                  </a:rPr>
                  <a:t> </a:t>
                </a:r>
              </a:p>
            </p:txBody>
          </p:sp>
        </mc:Fallback>
      </mc:AlternateContent>
    </p:spTree>
    <p:extLst>
      <p:ext uri="{BB962C8B-B14F-4D97-AF65-F5344CB8AC3E}">
        <p14:creationId xmlns:p14="http://schemas.microsoft.com/office/powerpoint/2010/main" val="7003744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B299C-7E32-97CF-A728-4240EB504E4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A37BC22-9167-6D1B-0BFC-534113EBF8C7}"/>
              </a:ext>
            </a:extLst>
          </p:cNvPr>
          <p:cNvSpPr/>
          <p:nvPr/>
        </p:nvSpPr>
        <p:spPr>
          <a:xfrm>
            <a:off x="8229600" y="3606714"/>
            <a:ext cx="177800" cy="3387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C6D3B41-FFA3-2086-7162-D49E364BF667}"/>
              </a:ext>
            </a:extLst>
          </p:cNvPr>
          <p:cNvSpPr/>
          <p:nvPr/>
        </p:nvSpPr>
        <p:spPr>
          <a:xfrm>
            <a:off x="6273799" y="3606714"/>
            <a:ext cx="321733" cy="3387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F3F07D-E413-F47D-6B7E-666B67FD74F2}"/>
              </a:ext>
            </a:extLst>
          </p:cNvPr>
          <p:cNvSpPr>
            <a:spLocks noGrp="1"/>
          </p:cNvSpPr>
          <p:nvPr>
            <p:ph type="title"/>
          </p:nvPr>
        </p:nvSpPr>
        <p:spPr/>
        <p:txBody>
          <a:bodyPr>
            <a:normAutofit/>
          </a:bodyPr>
          <a:lstStyle/>
          <a:p>
            <a:r>
              <a:rPr lang="en-US" sz="3600" dirty="0"/>
              <a:t>The Reparameterization Trick</a:t>
            </a:r>
          </a:p>
        </p:txBody>
      </p:sp>
      <p:pic>
        <p:nvPicPr>
          <p:cNvPr id="4" name="Picture 3">
            <a:extLst>
              <a:ext uri="{FF2B5EF4-FFF2-40B4-BE49-F238E27FC236}">
                <a16:creationId xmlns:a16="http://schemas.microsoft.com/office/drawing/2014/main" id="{BCD93204-FA18-083C-7D2A-4BA1B7A7C566}"/>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2425192" y="3686902"/>
            <a:ext cx="7341616" cy="400304"/>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80BFE50-AFA3-FDD9-28F2-524057225F7A}"/>
                  </a:ext>
                </a:extLst>
              </p:cNvPr>
              <p:cNvSpPr txBox="1"/>
              <p:nvPr/>
            </p:nvSpPr>
            <p:spPr>
              <a:xfrm>
                <a:off x="838199" y="1731892"/>
                <a:ext cx="9209868" cy="646331"/>
              </a:xfrm>
              <a:prstGeom prst="rect">
                <a:avLst/>
              </a:prstGeom>
              <a:noFill/>
            </p:spPr>
            <p:txBody>
              <a:bodyPr wrap="square">
                <a:spAutoFit/>
              </a:bodyPr>
              <a:lstStyle/>
              <a:p>
                <a:pPr>
                  <a:buNone/>
                </a:pPr>
                <a:r>
                  <a:rPr lang="en-US" dirty="0"/>
                  <a:t>Training with gradient descent requires the gradient of </a:t>
                </a:r>
                <a14:m>
                  <m:oMath xmlns:m="http://schemas.openxmlformats.org/officeDocument/2006/math">
                    <m:r>
                      <a:rPr lang="en-US" i="1" dirty="0" smtClean="0">
                        <a:latin typeface="Cambria Math" panose="02040503050406030204" pitchFamily="18" charset="0"/>
                      </a:rPr>
                      <m:t>𝐽</m:t>
                    </m:r>
                  </m:oMath>
                </a14:m>
                <a:r>
                  <a:rPr lang="en-US" dirty="0"/>
                  <a:t> with respect to every parameter. </a:t>
                </a:r>
              </a:p>
              <a:p>
                <a:pPr>
                  <a:buNone/>
                </a:pPr>
                <a:r>
                  <a:rPr lang="en-US" dirty="0"/>
                  <a:t>Follow the path backward from the loss for one image:</a:t>
                </a:r>
              </a:p>
            </p:txBody>
          </p:sp>
        </mc:Choice>
        <mc:Fallback xmlns="">
          <p:sp>
            <p:nvSpPr>
              <p:cNvPr id="6" name="TextBox 5">
                <a:extLst>
                  <a:ext uri="{FF2B5EF4-FFF2-40B4-BE49-F238E27FC236}">
                    <a16:creationId xmlns:a16="http://schemas.microsoft.com/office/drawing/2014/main" id="{180BFE50-AFA3-FDD9-28F2-524057225F7A}"/>
                  </a:ext>
                </a:extLst>
              </p:cNvPr>
              <p:cNvSpPr txBox="1">
                <a:spLocks noRot="1" noChangeAspect="1" noMove="1" noResize="1" noEditPoints="1" noAdjustHandles="1" noChangeArrowheads="1" noChangeShapeType="1" noTextEdit="1"/>
              </p:cNvSpPr>
              <p:nvPr/>
            </p:nvSpPr>
            <p:spPr>
              <a:xfrm>
                <a:off x="838199" y="1731892"/>
                <a:ext cx="9209868" cy="646331"/>
              </a:xfrm>
              <a:prstGeom prst="rect">
                <a:avLst/>
              </a:prstGeom>
              <a:blipFill>
                <a:blip r:embed="rId4"/>
                <a:stretch>
                  <a:fillRect l="-550" t="-3846" b="-13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3E96486-9232-F54E-3BEE-35DA79CE35BB}"/>
                  </a:ext>
                </a:extLst>
              </p:cNvPr>
              <p:cNvSpPr txBox="1"/>
              <p:nvPr/>
            </p:nvSpPr>
            <p:spPr>
              <a:xfrm>
                <a:off x="838199" y="5903893"/>
                <a:ext cx="9897533" cy="523220"/>
              </a:xfrm>
              <a:prstGeom prst="rect">
                <a:avLst/>
              </a:prstGeom>
              <a:noFill/>
            </p:spPr>
            <p:txBody>
              <a:bodyPr wrap="square">
                <a:spAutoFit/>
              </a:bodyPr>
              <a:lstStyle/>
              <a:p>
                <a:pPr>
                  <a:buNone/>
                </a:pPr>
                <a:r>
                  <a:rPr lang="en-US" sz="1400" dirty="0"/>
                  <a:t>Without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𝐽</m:t>
                    </m:r>
                    <m:r>
                      <a:rPr lang="en-US" sz="1400" i="0" dirty="0" smtClean="0">
                        <a:latin typeface="Cambria Math" panose="02040503050406030204" pitchFamily="18" charset="0"/>
                      </a:rPr>
                      <m:t>/</m:t>
                    </m:r>
                    <m:r>
                      <a:rPr lang="en-US" sz="1400" i="1" dirty="0" smtClean="0">
                        <a:latin typeface="Cambria Math" panose="02040503050406030204" pitchFamily="18" charset="0"/>
                      </a:rPr>
                      <m:t>𝜕𝜎</m:t>
                    </m:r>
                  </m:oMath>
                </a14:m>
                <a:r>
                  <a:rPr lang="en-US" sz="1400" dirty="0"/>
                  <a:t>, the encoder never learns how much noise to use. </a:t>
                </a:r>
                <a:br>
                  <a:rPr lang="en-US" sz="1400" dirty="0"/>
                </a:br>
                <a:r>
                  <a:rPr lang="en-US" sz="1400" dirty="0"/>
                  <a:t>“Learn how much noise” would be impossible, and the encoder's </a:t>
                </a:r>
                <a14:m>
                  <m:oMath xmlns:m="http://schemas.openxmlformats.org/officeDocument/2006/math">
                    <m:r>
                      <a:rPr lang="en-US" sz="1400" i="1" dirty="0" smtClean="0">
                        <a:latin typeface="Cambria Math" panose="02040503050406030204" pitchFamily="18" charset="0"/>
                      </a:rPr>
                      <m:t>𝜎</m:t>
                    </m:r>
                  </m:oMath>
                </a14:m>
                <a:r>
                  <a:rPr lang="en-US" sz="1400" dirty="0"/>
                  <a:t> outputs would stay wherever they started. </a:t>
                </a:r>
              </a:p>
            </p:txBody>
          </p:sp>
        </mc:Choice>
        <mc:Fallback xmlns="">
          <p:sp>
            <p:nvSpPr>
              <p:cNvPr id="8" name="TextBox 7">
                <a:extLst>
                  <a:ext uri="{FF2B5EF4-FFF2-40B4-BE49-F238E27FC236}">
                    <a16:creationId xmlns:a16="http://schemas.microsoft.com/office/drawing/2014/main" id="{D3E96486-9232-F54E-3BEE-35DA79CE35BB}"/>
                  </a:ext>
                </a:extLst>
              </p:cNvPr>
              <p:cNvSpPr txBox="1">
                <a:spLocks noRot="1" noChangeAspect="1" noMove="1" noResize="1" noEditPoints="1" noAdjustHandles="1" noChangeArrowheads="1" noChangeShapeType="1" noTextEdit="1"/>
              </p:cNvSpPr>
              <p:nvPr/>
            </p:nvSpPr>
            <p:spPr>
              <a:xfrm>
                <a:off x="838199" y="5903893"/>
                <a:ext cx="9897533" cy="523220"/>
              </a:xfrm>
              <a:prstGeom prst="rect">
                <a:avLst/>
              </a:prstGeom>
              <a:blipFill>
                <a:blip r:embed="rId5"/>
                <a:stretch>
                  <a:fillRect l="-128"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00CE69A-0144-2AE8-202E-6714BC3F2704}"/>
                  </a:ext>
                </a:extLst>
              </p:cNvPr>
              <p:cNvSpPr txBox="1"/>
              <p:nvPr/>
            </p:nvSpPr>
            <p:spPr>
              <a:xfrm>
                <a:off x="7470612" y="2566648"/>
                <a:ext cx="2642462" cy="954107"/>
              </a:xfrm>
              <a:prstGeom prst="rect">
                <a:avLst/>
              </a:prstGeom>
              <a:solidFill>
                <a:schemeClr val="accent6">
                  <a:lumMod val="20000"/>
                  <a:lumOff val="80000"/>
                </a:schemeClr>
              </a:solidFill>
            </p:spPr>
            <p:txBody>
              <a:bodyPr wrap="square">
                <a:spAutoFit/>
              </a:bodyPr>
              <a:lstStyle/>
              <a:p>
                <a:pPr lvl="0"/>
                <a:r>
                  <a:rPr lang="en-US" sz="1400" b="1" dirty="0"/>
                  <a:t>The decoder </a:t>
                </a:r>
                <a14:m>
                  <m:oMath xmlns:m="http://schemas.openxmlformats.org/officeDocument/2006/math">
                    <m:r>
                      <a:rPr lang="en-US" sz="1400" b="1" i="1" dirty="0" smtClean="0">
                        <a:latin typeface="Cambria Math" panose="02040503050406030204" pitchFamily="18" charset="0"/>
                      </a:rPr>
                      <m:t>𝜃</m:t>
                    </m:r>
                  </m:oMath>
                </a14:m>
                <a:r>
                  <a:rPr lang="en-US" sz="1400" b="1" dirty="0"/>
                  <a:t> is fine.</a:t>
                </a:r>
                <a:r>
                  <a:rPr lang="en-US" sz="1400" dirty="0"/>
                  <a:t> </a:t>
                </a:r>
                <a:br>
                  <a:rPr lang="en-US" sz="1400" dirty="0"/>
                </a:br>
                <a14:m>
                  <m:oMath xmlns:m="http://schemas.openxmlformats.org/officeDocument/2006/math">
                    <m:r>
                      <a:rPr lang="en-US" sz="1400" i="1" dirty="0" smtClean="0">
                        <a:latin typeface="Cambria Math" panose="02040503050406030204" pitchFamily="18" charset="0"/>
                      </a:rPr>
                      <m:t>𝑧</m:t>
                    </m:r>
                  </m:oMath>
                </a14:m>
                <a:r>
                  <a:rPr lang="en-US" sz="1400" dirty="0"/>
                  <a:t> is just an input to </a:t>
                </a:r>
                <a14:m>
                  <m:oMath xmlns:m="http://schemas.openxmlformats.org/officeDocument/2006/math">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𝑓</m:t>
                        </m:r>
                      </m:e>
                      <m:sub>
                        <m:r>
                          <a:rPr lang="en-US" sz="1400" i="1" dirty="0" err="1">
                            <a:latin typeface="Cambria Math" panose="02040503050406030204" pitchFamily="18" charset="0"/>
                          </a:rPr>
                          <m:t>𝐷</m:t>
                        </m:r>
                      </m:sub>
                    </m:sSub>
                  </m:oMath>
                </a14:m>
                <a:r>
                  <a:rPr lang="en-US" sz="1400" dirty="0"/>
                  <a:t>, so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𝐽</m:t>
                    </m:r>
                    <m:r>
                      <a:rPr lang="en-US" sz="1400" i="0" dirty="0">
                        <a:latin typeface="Cambria Math" panose="02040503050406030204" pitchFamily="18" charset="0"/>
                      </a:rPr>
                      <m:t>/</m:t>
                    </m:r>
                    <m:r>
                      <a:rPr lang="en-US" sz="1400" i="1" dirty="0">
                        <a:latin typeface="Cambria Math" panose="02040503050406030204" pitchFamily="18" charset="0"/>
                      </a:rPr>
                      <m:t>𝜕𝜃</m:t>
                    </m:r>
                  </m:oMath>
                </a14:m>
                <a:r>
                  <a:rPr lang="en-US" sz="1400" dirty="0"/>
                  <a:t> is ordinary backpropagation through the decoder.</a:t>
                </a:r>
              </a:p>
            </p:txBody>
          </p:sp>
        </mc:Choice>
        <mc:Fallback xmlns="">
          <p:sp>
            <p:nvSpPr>
              <p:cNvPr id="10" name="TextBox 9">
                <a:extLst>
                  <a:ext uri="{FF2B5EF4-FFF2-40B4-BE49-F238E27FC236}">
                    <a16:creationId xmlns:a16="http://schemas.microsoft.com/office/drawing/2014/main" id="{900CE69A-0144-2AE8-202E-6714BC3F2704}"/>
                  </a:ext>
                </a:extLst>
              </p:cNvPr>
              <p:cNvSpPr txBox="1">
                <a:spLocks noRot="1" noChangeAspect="1" noMove="1" noResize="1" noEditPoints="1" noAdjustHandles="1" noChangeArrowheads="1" noChangeShapeType="1" noTextEdit="1"/>
              </p:cNvSpPr>
              <p:nvPr/>
            </p:nvSpPr>
            <p:spPr>
              <a:xfrm>
                <a:off x="7470612" y="2566648"/>
                <a:ext cx="2642462" cy="954107"/>
              </a:xfrm>
              <a:prstGeom prst="rect">
                <a:avLst/>
              </a:prstGeom>
              <a:blipFill>
                <a:blip r:embed="rId6"/>
                <a:stretch>
                  <a:fillRect l="-957" t="-1316"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5832773-0708-394F-E89C-08944C6880DE}"/>
                  </a:ext>
                </a:extLst>
              </p:cNvPr>
              <p:cNvSpPr txBox="1"/>
              <p:nvPr/>
            </p:nvSpPr>
            <p:spPr>
              <a:xfrm>
                <a:off x="4903599" y="2564560"/>
                <a:ext cx="2384802" cy="763286"/>
              </a:xfrm>
              <a:prstGeom prst="rect">
                <a:avLst/>
              </a:prstGeom>
              <a:solidFill>
                <a:schemeClr val="accent6">
                  <a:lumMod val="20000"/>
                  <a:lumOff val="80000"/>
                </a:schemeClr>
              </a:solidFill>
            </p:spPr>
            <p:txBody>
              <a:bodyPr wrap="square">
                <a:spAutoFit/>
              </a:bodyPr>
              <a:lstStyle/>
              <a:p>
                <a:pPr lvl="0"/>
                <a:r>
                  <a:rPr lang="en-US" sz="1400" b="1" dirty="0"/>
                  <a:t>The mean </a:t>
                </a:r>
                <a14:m>
                  <m:oMath xmlns:m="http://schemas.openxmlformats.org/officeDocument/2006/math">
                    <m:r>
                      <a:rPr lang="en-US" sz="1400" b="1" i="1" dirty="0" smtClean="0">
                        <a:latin typeface="Cambria Math" panose="02040503050406030204" pitchFamily="18" charset="0"/>
                      </a:rPr>
                      <m:t>𝜇</m:t>
                    </m:r>
                    <m:r>
                      <a:rPr lang="en-US" sz="1400" b="1" i="0" dirty="0" err="1">
                        <a:latin typeface="Cambria Math" panose="02040503050406030204" pitchFamily="18" charset="0"/>
                      </a:rPr>
                      <m:t>⁽ⁱ⁾</m:t>
                    </m:r>
                  </m:oMath>
                </a14:m>
                <a:r>
                  <a:rPr lang="en-US" sz="1400" b="1" dirty="0"/>
                  <a:t> is fine.</a:t>
                </a:r>
                <a:r>
                  <a:rPr lang="en-US" sz="1400" dirty="0"/>
                  <a:t> </a:t>
                </a:r>
                <a14:m>
                  <m:oMath xmlns:m="http://schemas.openxmlformats.org/officeDocument/2006/math">
                    <m:sSub>
                      <m:sSubPr>
                        <m:ctrlPr>
                          <a:rPr lang="en-US" sz="1400" i="1" dirty="0">
                            <a:latin typeface="Cambria Math" panose="02040503050406030204" pitchFamily="18" charset="0"/>
                          </a:rPr>
                        </m:ctrlPr>
                      </m:sSubPr>
                      <m:e>
                        <m:r>
                          <a:rPr lang="en-US" sz="1400" i="1" dirty="0">
                            <a:latin typeface="Cambria Math" panose="02040503050406030204" pitchFamily="18" charset="0"/>
                          </a:rPr>
                          <m:t>𝑧</m:t>
                        </m:r>
                      </m:e>
                      <m:sub>
                        <m:r>
                          <a:rPr lang="en-US" sz="1400" i="1" dirty="0">
                            <a:latin typeface="Cambria Math" panose="02040503050406030204" pitchFamily="18" charset="0"/>
                          </a:rPr>
                          <m:t>𝑛𝑜𝑖𝑠𝑦</m:t>
                        </m:r>
                      </m:sub>
                    </m:sSub>
                    <m:r>
                      <a:rPr lang="en-US" sz="1400" i="0" dirty="0">
                        <a:latin typeface="Cambria Math" panose="02040503050406030204" pitchFamily="18" charset="0"/>
                      </a:rPr>
                      <m:t>=</m:t>
                    </m:r>
                    <m:r>
                      <a:rPr lang="en-US" sz="1400" i="1" dirty="0">
                        <a:latin typeface="Cambria Math" panose="02040503050406030204" pitchFamily="18" charset="0"/>
                      </a:rPr>
                      <m:t>𝜇</m:t>
                    </m:r>
                    <m:r>
                      <a:rPr lang="en-US" sz="1400" i="0" dirty="0">
                        <a:latin typeface="Cambria Math" panose="02040503050406030204" pitchFamily="18" charset="0"/>
                      </a:rPr>
                      <m:t>⁽ⁱ⁾+</m:t>
                    </m:r>
                    <m:r>
                      <a:rPr lang="en-US" sz="1400" i="1" dirty="0">
                        <a:latin typeface="Cambria Math" panose="02040503050406030204" pitchFamily="18" charset="0"/>
                      </a:rPr>
                      <m:t>𝜀</m:t>
                    </m:r>
                  </m:oMath>
                </a14:m>
                <a:r>
                  <a:rPr lang="en-US" sz="1400" dirty="0"/>
                  <a:t> depends on </a:t>
                </a:r>
                <a14:m>
                  <m:oMath xmlns:m="http://schemas.openxmlformats.org/officeDocument/2006/math">
                    <m:r>
                      <a:rPr lang="en-US" sz="1400" i="1" dirty="0" smtClean="0">
                        <a:latin typeface="Cambria Math" panose="02040503050406030204" pitchFamily="18" charset="0"/>
                      </a:rPr>
                      <m:t>𝜇</m:t>
                    </m:r>
                    <m:r>
                      <a:rPr lang="en-US" sz="1400" i="0" dirty="0" err="1">
                        <a:latin typeface="Cambria Math" panose="02040503050406030204" pitchFamily="18" charset="0"/>
                      </a:rPr>
                      <m:t>⁽ⁱ⁾</m:t>
                    </m:r>
                  </m:oMath>
                </a14:m>
                <a:r>
                  <a:rPr lang="en-US" sz="1400" dirty="0"/>
                  <a:t> like any sum: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𝑧</m:t>
                    </m:r>
                    <m:r>
                      <a:rPr lang="en-US" sz="1400" i="0" dirty="0">
                        <a:latin typeface="Cambria Math" panose="02040503050406030204" pitchFamily="18" charset="0"/>
                      </a:rPr>
                      <m:t>/</m:t>
                    </m:r>
                    <m:r>
                      <a:rPr lang="en-US" sz="1400" i="1" dirty="0">
                        <a:latin typeface="Cambria Math" panose="02040503050406030204" pitchFamily="18" charset="0"/>
                      </a:rPr>
                      <m:t>𝜕𝜇</m:t>
                    </m:r>
                    <m:r>
                      <a:rPr lang="en-US" sz="1400" i="0" dirty="0">
                        <a:latin typeface="Cambria Math" panose="02040503050406030204" pitchFamily="18" charset="0"/>
                      </a:rPr>
                      <m:t>=1</m:t>
                    </m:r>
                  </m:oMath>
                </a14:m>
                <a:r>
                  <a:rPr lang="en-US" sz="1400" dirty="0"/>
                  <a:t>.</a:t>
                </a:r>
              </a:p>
            </p:txBody>
          </p:sp>
        </mc:Choice>
        <mc:Fallback xmlns="">
          <p:sp>
            <p:nvSpPr>
              <p:cNvPr id="12" name="TextBox 11">
                <a:extLst>
                  <a:ext uri="{FF2B5EF4-FFF2-40B4-BE49-F238E27FC236}">
                    <a16:creationId xmlns:a16="http://schemas.microsoft.com/office/drawing/2014/main" id="{15832773-0708-394F-E89C-08944C6880DE}"/>
                  </a:ext>
                </a:extLst>
              </p:cNvPr>
              <p:cNvSpPr txBox="1">
                <a:spLocks noRot="1" noChangeAspect="1" noMove="1" noResize="1" noEditPoints="1" noAdjustHandles="1" noChangeArrowheads="1" noChangeShapeType="1" noTextEdit="1"/>
              </p:cNvSpPr>
              <p:nvPr/>
            </p:nvSpPr>
            <p:spPr>
              <a:xfrm>
                <a:off x="4903599" y="2564560"/>
                <a:ext cx="2384802" cy="763286"/>
              </a:xfrm>
              <a:prstGeom prst="rect">
                <a:avLst/>
              </a:prstGeom>
              <a:blipFill>
                <a:blip r:embed="rId7"/>
                <a:stretch>
                  <a:fillRect l="-526" t="-1639" r="-526" b="-8197"/>
                </a:stretch>
              </a:blipFill>
            </p:spPr>
            <p:txBody>
              <a:bodyPr/>
              <a:lstStyle/>
              <a:p>
                <a:r>
                  <a:rPr lang="en-US">
                    <a:noFill/>
                  </a:rPr>
                  <a:t> </a:t>
                </a:r>
              </a:p>
            </p:txBody>
          </p:sp>
        </mc:Fallback>
      </mc:AlternateContent>
    </p:spTree>
    <p:extLst>
      <p:ext uri="{BB962C8B-B14F-4D97-AF65-F5344CB8AC3E}">
        <p14:creationId xmlns:p14="http://schemas.microsoft.com/office/powerpoint/2010/main" val="35462994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97693-1B27-9643-0AB6-67795C9967E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E3A768-74AE-9B52-62A7-8137DABB55D3}"/>
              </a:ext>
            </a:extLst>
          </p:cNvPr>
          <p:cNvSpPr/>
          <p:nvPr/>
        </p:nvSpPr>
        <p:spPr>
          <a:xfrm>
            <a:off x="8229600" y="3606714"/>
            <a:ext cx="177800" cy="3387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617098-A704-8B39-F855-5EE67327F4C0}"/>
              </a:ext>
            </a:extLst>
          </p:cNvPr>
          <p:cNvSpPr/>
          <p:nvPr/>
        </p:nvSpPr>
        <p:spPr>
          <a:xfrm>
            <a:off x="6273799" y="3606714"/>
            <a:ext cx="321733" cy="3387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0CDD872-7A8A-9E62-B4AF-4D0DC33BC9F4}"/>
              </a:ext>
            </a:extLst>
          </p:cNvPr>
          <p:cNvSpPr/>
          <p:nvPr/>
        </p:nvSpPr>
        <p:spPr>
          <a:xfrm>
            <a:off x="6709325" y="3606713"/>
            <a:ext cx="411142" cy="338753"/>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2A6322-7936-62D1-1AD2-1D2D7828407F}"/>
              </a:ext>
            </a:extLst>
          </p:cNvPr>
          <p:cNvSpPr>
            <a:spLocks noGrp="1"/>
          </p:cNvSpPr>
          <p:nvPr>
            <p:ph type="title"/>
          </p:nvPr>
        </p:nvSpPr>
        <p:spPr/>
        <p:txBody>
          <a:bodyPr>
            <a:normAutofit/>
          </a:bodyPr>
          <a:lstStyle/>
          <a:p>
            <a:r>
              <a:rPr lang="en-US" sz="3600" dirty="0"/>
              <a:t>The Reparameterization Trick</a:t>
            </a:r>
          </a:p>
        </p:txBody>
      </p:sp>
      <p:pic>
        <p:nvPicPr>
          <p:cNvPr id="4" name="Picture 3">
            <a:extLst>
              <a:ext uri="{FF2B5EF4-FFF2-40B4-BE49-F238E27FC236}">
                <a16:creationId xmlns:a16="http://schemas.microsoft.com/office/drawing/2014/main" id="{C7548CB2-F600-524E-9FCF-7FCDEAF54EE1}"/>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2425192" y="3686902"/>
            <a:ext cx="7341616" cy="400304"/>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67EF670-024E-B97A-77B6-8111B478D02D}"/>
                  </a:ext>
                </a:extLst>
              </p:cNvPr>
              <p:cNvSpPr txBox="1"/>
              <p:nvPr/>
            </p:nvSpPr>
            <p:spPr>
              <a:xfrm>
                <a:off x="838199" y="1731892"/>
                <a:ext cx="9209868" cy="646331"/>
              </a:xfrm>
              <a:prstGeom prst="rect">
                <a:avLst/>
              </a:prstGeom>
              <a:noFill/>
            </p:spPr>
            <p:txBody>
              <a:bodyPr wrap="square">
                <a:spAutoFit/>
              </a:bodyPr>
              <a:lstStyle/>
              <a:p>
                <a:pPr>
                  <a:buNone/>
                </a:pPr>
                <a:r>
                  <a:rPr lang="en-US" dirty="0"/>
                  <a:t>Training with gradient descent requires the gradient of </a:t>
                </a:r>
                <a14:m>
                  <m:oMath xmlns:m="http://schemas.openxmlformats.org/officeDocument/2006/math">
                    <m:r>
                      <a:rPr lang="en-US" i="1" dirty="0" smtClean="0">
                        <a:latin typeface="Cambria Math" panose="02040503050406030204" pitchFamily="18" charset="0"/>
                      </a:rPr>
                      <m:t>𝐽</m:t>
                    </m:r>
                  </m:oMath>
                </a14:m>
                <a:r>
                  <a:rPr lang="en-US" dirty="0"/>
                  <a:t> with respect to every parameter. </a:t>
                </a:r>
              </a:p>
              <a:p>
                <a:pPr>
                  <a:buNone/>
                </a:pPr>
                <a:r>
                  <a:rPr lang="en-US" dirty="0"/>
                  <a:t>Follow the path backward from the loss for one image:</a:t>
                </a:r>
              </a:p>
            </p:txBody>
          </p:sp>
        </mc:Choice>
        <mc:Fallback xmlns="">
          <p:sp>
            <p:nvSpPr>
              <p:cNvPr id="6" name="TextBox 5">
                <a:extLst>
                  <a:ext uri="{FF2B5EF4-FFF2-40B4-BE49-F238E27FC236}">
                    <a16:creationId xmlns:a16="http://schemas.microsoft.com/office/drawing/2014/main" id="{867EF670-024E-B97A-77B6-8111B478D02D}"/>
                  </a:ext>
                </a:extLst>
              </p:cNvPr>
              <p:cNvSpPr txBox="1">
                <a:spLocks noRot="1" noChangeAspect="1" noMove="1" noResize="1" noEditPoints="1" noAdjustHandles="1" noChangeArrowheads="1" noChangeShapeType="1" noTextEdit="1"/>
              </p:cNvSpPr>
              <p:nvPr/>
            </p:nvSpPr>
            <p:spPr>
              <a:xfrm>
                <a:off x="838199" y="1731892"/>
                <a:ext cx="9209868" cy="646331"/>
              </a:xfrm>
              <a:prstGeom prst="rect">
                <a:avLst/>
              </a:prstGeom>
              <a:blipFill>
                <a:blip r:embed="rId4"/>
                <a:stretch>
                  <a:fillRect l="-550" t="-3846" b="-13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4F9B8ED-4B70-1304-9C96-A4EE95188B75}"/>
                  </a:ext>
                </a:extLst>
              </p:cNvPr>
              <p:cNvSpPr txBox="1"/>
              <p:nvPr/>
            </p:nvSpPr>
            <p:spPr>
              <a:xfrm>
                <a:off x="7470612" y="2566648"/>
                <a:ext cx="2642462" cy="954107"/>
              </a:xfrm>
              <a:prstGeom prst="rect">
                <a:avLst/>
              </a:prstGeom>
              <a:solidFill>
                <a:schemeClr val="accent6">
                  <a:lumMod val="20000"/>
                  <a:lumOff val="80000"/>
                </a:schemeClr>
              </a:solidFill>
            </p:spPr>
            <p:txBody>
              <a:bodyPr wrap="square">
                <a:spAutoFit/>
              </a:bodyPr>
              <a:lstStyle/>
              <a:p>
                <a:pPr lvl="0"/>
                <a:r>
                  <a:rPr lang="en-US" sz="1400" b="1" dirty="0"/>
                  <a:t>The decoder </a:t>
                </a:r>
                <a14:m>
                  <m:oMath xmlns:m="http://schemas.openxmlformats.org/officeDocument/2006/math">
                    <m:r>
                      <a:rPr lang="en-US" sz="1400" b="1" i="1" dirty="0" smtClean="0">
                        <a:latin typeface="Cambria Math" panose="02040503050406030204" pitchFamily="18" charset="0"/>
                      </a:rPr>
                      <m:t>𝜃</m:t>
                    </m:r>
                  </m:oMath>
                </a14:m>
                <a:r>
                  <a:rPr lang="en-US" sz="1400" b="1" dirty="0"/>
                  <a:t> is fine.</a:t>
                </a:r>
                <a:r>
                  <a:rPr lang="en-US" sz="1400" dirty="0"/>
                  <a:t> </a:t>
                </a:r>
                <a:br>
                  <a:rPr lang="en-US" sz="1400" dirty="0"/>
                </a:br>
                <a14:m>
                  <m:oMath xmlns:m="http://schemas.openxmlformats.org/officeDocument/2006/math">
                    <m:r>
                      <a:rPr lang="en-US" sz="1400" i="1" dirty="0" smtClean="0">
                        <a:latin typeface="Cambria Math" panose="02040503050406030204" pitchFamily="18" charset="0"/>
                      </a:rPr>
                      <m:t>𝑧</m:t>
                    </m:r>
                  </m:oMath>
                </a14:m>
                <a:r>
                  <a:rPr lang="en-US" sz="1400" dirty="0"/>
                  <a:t> is just an input to </a:t>
                </a:r>
                <a14:m>
                  <m:oMath xmlns:m="http://schemas.openxmlformats.org/officeDocument/2006/math">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𝑓</m:t>
                        </m:r>
                      </m:e>
                      <m:sub>
                        <m:r>
                          <a:rPr lang="en-US" sz="1400" i="1" dirty="0" err="1">
                            <a:latin typeface="Cambria Math" panose="02040503050406030204" pitchFamily="18" charset="0"/>
                          </a:rPr>
                          <m:t>𝐷</m:t>
                        </m:r>
                      </m:sub>
                    </m:sSub>
                  </m:oMath>
                </a14:m>
                <a:r>
                  <a:rPr lang="en-US" sz="1400" dirty="0"/>
                  <a:t>, so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𝐽</m:t>
                    </m:r>
                    <m:r>
                      <a:rPr lang="en-US" sz="1400" i="0" dirty="0">
                        <a:latin typeface="Cambria Math" panose="02040503050406030204" pitchFamily="18" charset="0"/>
                      </a:rPr>
                      <m:t>/</m:t>
                    </m:r>
                    <m:r>
                      <a:rPr lang="en-US" sz="1400" i="1" dirty="0">
                        <a:latin typeface="Cambria Math" panose="02040503050406030204" pitchFamily="18" charset="0"/>
                      </a:rPr>
                      <m:t>𝜕𝜃</m:t>
                    </m:r>
                  </m:oMath>
                </a14:m>
                <a:r>
                  <a:rPr lang="en-US" sz="1400" dirty="0"/>
                  <a:t> is ordinary backpropagation through the decoder.</a:t>
                </a:r>
              </a:p>
            </p:txBody>
          </p:sp>
        </mc:Choice>
        <mc:Fallback xmlns="">
          <p:sp>
            <p:nvSpPr>
              <p:cNvPr id="10" name="TextBox 9">
                <a:extLst>
                  <a:ext uri="{FF2B5EF4-FFF2-40B4-BE49-F238E27FC236}">
                    <a16:creationId xmlns:a16="http://schemas.microsoft.com/office/drawing/2014/main" id="{84F9B8ED-4B70-1304-9C96-A4EE95188B75}"/>
                  </a:ext>
                </a:extLst>
              </p:cNvPr>
              <p:cNvSpPr txBox="1">
                <a:spLocks noRot="1" noChangeAspect="1" noMove="1" noResize="1" noEditPoints="1" noAdjustHandles="1" noChangeArrowheads="1" noChangeShapeType="1" noTextEdit="1"/>
              </p:cNvSpPr>
              <p:nvPr/>
            </p:nvSpPr>
            <p:spPr>
              <a:xfrm>
                <a:off x="7470612" y="2566648"/>
                <a:ext cx="2642462" cy="954107"/>
              </a:xfrm>
              <a:prstGeom prst="rect">
                <a:avLst/>
              </a:prstGeom>
              <a:blipFill>
                <a:blip r:embed="rId5"/>
                <a:stretch>
                  <a:fillRect l="-957" t="-1316"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4571FD0-708A-5E58-9F04-D219579442FA}"/>
                  </a:ext>
                </a:extLst>
              </p:cNvPr>
              <p:cNvSpPr txBox="1"/>
              <p:nvPr/>
            </p:nvSpPr>
            <p:spPr>
              <a:xfrm>
                <a:off x="4903599" y="2564560"/>
                <a:ext cx="2384802" cy="763286"/>
              </a:xfrm>
              <a:prstGeom prst="rect">
                <a:avLst/>
              </a:prstGeom>
              <a:solidFill>
                <a:schemeClr val="accent6">
                  <a:lumMod val="20000"/>
                  <a:lumOff val="80000"/>
                </a:schemeClr>
              </a:solidFill>
            </p:spPr>
            <p:txBody>
              <a:bodyPr wrap="square">
                <a:spAutoFit/>
              </a:bodyPr>
              <a:lstStyle/>
              <a:p>
                <a:pPr lvl="0"/>
                <a:r>
                  <a:rPr lang="en-US" sz="1400" b="1" dirty="0"/>
                  <a:t>The mean </a:t>
                </a:r>
                <a14:m>
                  <m:oMath xmlns:m="http://schemas.openxmlformats.org/officeDocument/2006/math">
                    <m:r>
                      <a:rPr lang="en-US" sz="1400" b="1" i="1" dirty="0" smtClean="0">
                        <a:latin typeface="Cambria Math" panose="02040503050406030204" pitchFamily="18" charset="0"/>
                      </a:rPr>
                      <m:t>𝜇</m:t>
                    </m:r>
                    <m:r>
                      <a:rPr lang="en-US" sz="1400" b="1" i="0" dirty="0" err="1">
                        <a:latin typeface="Cambria Math" panose="02040503050406030204" pitchFamily="18" charset="0"/>
                      </a:rPr>
                      <m:t>⁽ⁱ⁾</m:t>
                    </m:r>
                  </m:oMath>
                </a14:m>
                <a:r>
                  <a:rPr lang="en-US" sz="1400" b="1" dirty="0"/>
                  <a:t> is fine.</a:t>
                </a:r>
                <a:r>
                  <a:rPr lang="en-US" sz="1400" dirty="0"/>
                  <a:t> </a:t>
                </a:r>
                <a14:m>
                  <m:oMath xmlns:m="http://schemas.openxmlformats.org/officeDocument/2006/math">
                    <m:sSub>
                      <m:sSubPr>
                        <m:ctrlPr>
                          <a:rPr lang="en-US" sz="1400" i="1" dirty="0">
                            <a:latin typeface="Cambria Math" panose="02040503050406030204" pitchFamily="18" charset="0"/>
                          </a:rPr>
                        </m:ctrlPr>
                      </m:sSubPr>
                      <m:e>
                        <m:r>
                          <a:rPr lang="en-US" sz="1400" i="1" dirty="0">
                            <a:latin typeface="Cambria Math" panose="02040503050406030204" pitchFamily="18" charset="0"/>
                          </a:rPr>
                          <m:t>𝑧</m:t>
                        </m:r>
                      </m:e>
                      <m:sub>
                        <m:r>
                          <a:rPr lang="en-US" sz="1400" i="1" dirty="0">
                            <a:latin typeface="Cambria Math" panose="02040503050406030204" pitchFamily="18" charset="0"/>
                          </a:rPr>
                          <m:t>𝑛𝑜𝑖𝑠𝑦</m:t>
                        </m:r>
                      </m:sub>
                    </m:sSub>
                    <m:r>
                      <a:rPr lang="en-US" sz="1400" i="0" dirty="0">
                        <a:latin typeface="Cambria Math" panose="02040503050406030204" pitchFamily="18" charset="0"/>
                      </a:rPr>
                      <m:t>=</m:t>
                    </m:r>
                    <m:r>
                      <a:rPr lang="en-US" sz="1400" i="1" dirty="0">
                        <a:latin typeface="Cambria Math" panose="02040503050406030204" pitchFamily="18" charset="0"/>
                      </a:rPr>
                      <m:t>𝜇</m:t>
                    </m:r>
                    <m:r>
                      <a:rPr lang="en-US" sz="1400" i="0" dirty="0">
                        <a:latin typeface="Cambria Math" panose="02040503050406030204" pitchFamily="18" charset="0"/>
                      </a:rPr>
                      <m:t>⁽ⁱ⁾+</m:t>
                    </m:r>
                    <m:r>
                      <a:rPr lang="en-US" sz="1400" i="1" dirty="0">
                        <a:latin typeface="Cambria Math" panose="02040503050406030204" pitchFamily="18" charset="0"/>
                      </a:rPr>
                      <m:t>𝜀</m:t>
                    </m:r>
                  </m:oMath>
                </a14:m>
                <a:r>
                  <a:rPr lang="en-US" sz="1400" dirty="0"/>
                  <a:t> depends on </a:t>
                </a:r>
                <a14:m>
                  <m:oMath xmlns:m="http://schemas.openxmlformats.org/officeDocument/2006/math">
                    <m:r>
                      <a:rPr lang="en-US" sz="1400" i="1" dirty="0" smtClean="0">
                        <a:latin typeface="Cambria Math" panose="02040503050406030204" pitchFamily="18" charset="0"/>
                      </a:rPr>
                      <m:t>𝜇</m:t>
                    </m:r>
                    <m:r>
                      <a:rPr lang="en-US" sz="1400" i="0" dirty="0" err="1">
                        <a:latin typeface="Cambria Math" panose="02040503050406030204" pitchFamily="18" charset="0"/>
                      </a:rPr>
                      <m:t>⁽ⁱ⁾</m:t>
                    </m:r>
                  </m:oMath>
                </a14:m>
                <a:r>
                  <a:rPr lang="en-US" sz="1400" dirty="0"/>
                  <a:t> like any sum: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𝑧</m:t>
                    </m:r>
                    <m:r>
                      <a:rPr lang="en-US" sz="1400" i="0" dirty="0">
                        <a:latin typeface="Cambria Math" panose="02040503050406030204" pitchFamily="18" charset="0"/>
                      </a:rPr>
                      <m:t>/</m:t>
                    </m:r>
                    <m:r>
                      <a:rPr lang="en-US" sz="1400" i="1" dirty="0">
                        <a:latin typeface="Cambria Math" panose="02040503050406030204" pitchFamily="18" charset="0"/>
                      </a:rPr>
                      <m:t>𝜕𝜇</m:t>
                    </m:r>
                    <m:r>
                      <a:rPr lang="en-US" sz="1400" i="0" dirty="0">
                        <a:latin typeface="Cambria Math" panose="02040503050406030204" pitchFamily="18" charset="0"/>
                      </a:rPr>
                      <m:t>=1</m:t>
                    </m:r>
                  </m:oMath>
                </a14:m>
                <a:r>
                  <a:rPr lang="en-US" sz="1400" dirty="0"/>
                  <a:t>.</a:t>
                </a:r>
              </a:p>
            </p:txBody>
          </p:sp>
        </mc:Choice>
        <mc:Fallback xmlns="">
          <p:sp>
            <p:nvSpPr>
              <p:cNvPr id="12" name="TextBox 11">
                <a:extLst>
                  <a:ext uri="{FF2B5EF4-FFF2-40B4-BE49-F238E27FC236}">
                    <a16:creationId xmlns:a16="http://schemas.microsoft.com/office/drawing/2014/main" id="{84571FD0-708A-5E58-9F04-D219579442FA}"/>
                  </a:ext>
                </a:extLst>
              </p:cNvPr>
              <p:cNvSpPr txBox="1">
                <a:spLocks noRot="1" noChangeAspect="1" noMove="1" noResize="1" noEditPoints="1" noAdjustHandles="1" noChangeArrowheads="1" noChangeShapeType="1" noTextEdit="1"/>
              </p:cNvSpPr>
              <p:nvPr/>
            </p:nvSpPr>
            <p:spPr>
              <a:xfrm>
                <a:off x="4903599" y="2564560"/>
                <a:ext cx="2384802" cy="763286"/>
              </a:xfrm>
              <a:prstGeom prst="rect">
                <a:avLst/>
              </a:prstGeom>
              <a:blipFill>
                <a:blip r:embed="rId6"/>
                <a:stretch>
                  <a:fillRect l="-526" t="-1639" r="-526" b="-81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C424CC4-E2CF-41C3-824C-B58A3C4E5E7D}"/>
                  </a:ext>
                </a:extLst>
              </p:cNvPr>
              <p:cNvSpPr txBox="1"/>
              <p:nvPr/>
            </p:nvSpPr>
            <p:spPr>
              <a:xfrm>
                <a:off x="4903599" y="4293856"/>
                <a:ext cx="6098582" cy="1170898"/>
              </a:xfrm>
              <a:prstGeom prst="rect">
                <a:avLst/>
              </a:prstGeom>
              <a:solidFill>
                <a:schemeClr val="accent2">
                  <a:lumMod val="20000"/>
                  <a:lumOff val="80000"/>
                </a:schemeClr>
              </a:solidFill>
            </p:spPr>
            <p:txBody>
              <a:bodyPr wrap="square">
                <a:spAutoFit/>
              </a:bodyPr>
              <a:lstStyle/>
              <a:p>
                <a:pPr lvl="0"/>
                <a:r>
                  <a:rPr lang="en-US" sz="1400" b="1" dirty="0"/>
                  <a:t>The width </a:t>
                </a:r>
                <a14:m>
                  <m:oMath xmlns:m="http://schemas.openxmlformats.org/officeDocument/2006/math">
                    <m:r>
                      <a:rPr lang="en-US" sz="1400" b="1" i="1" dirty="0" smtClean="0">
                        <a:latin typeface="Cambria Math" panose="02040503050406030204" pitchFamily="18" charset="0"/>
                      </a:rPr>
                      <m:t>𝜎</m:t>
                    </m:r>
                    <m:r>
                      <a:rPr lang="en-US" sz="1400" b="1" i="0" dirty="0" err="1">
                        <a:latin typeface="Cambria Math" panose="02040503050406030204" pitchFamily="18" charset="0"/>
                      </a:rPr>
                      <m:t>⁽ⁱ⁾</m:t>
                    </m:r>
                  </m:oMath>
                </a14:m>
                <a:r>
                  <a:rPr lang="en-US" sz="1400" b="1" dirty="0"/>
                  <a:t> is the problem.</a:t>
                </a:r>
                <a:r>
                  <a:rPr lang="en-US" sz="1400" dirty="0"/>
                  <a:t> </a:t>
                </a:r>
              </a:p>
              <a:p>
                <a:pPr lvl="0"/>
                <a14:m>
                  <m:oMath xmlns:m="http://schemas.openxmlformats.org/officeDocument/2006/math">
                    <m:r>
                      <a:rPr lang="en-US" sz="1400" i="1" dirty="0" smtClean="0">
                        <a:latin typeface="Cambria Math" panose="02040503050406030204" pitchFamily="18" charset="0"/>
                      </a:rPr>
                      <m:t>𝜎</m:t>
                    </m:r>
                  </m:oMath>
                </a14:m>
                <a:r>
                  <a:rPr lang="en-US" sz="1400" dirty="0"/>
                  <a:t> does not appear in a formula for </a:t>
                </a:r>
                <a14:m>
                  <m:oMath xmlns:m="http://schemas.openxmlformats.org/officeDocument/2006/math">
                    <m:r>
                      <a:rPr lang="en-US" sz="1400" i="1" dirty="0" smtClean="0">
                        <a:latin typeface="Cambria Math" panose="02040503050406030204" pitchFamily="18" charset="0"/>
                      </a:rPr>
                      <m:t>𝑧</m:t>
                    </m:r>
                  </m:oMath>
                </a14:m>
                <a:r>
                  <a:rPr lang="en-US" sz="1400" dirty="0"/>
                  <a:t>. </a:t>
                </a:r>
              </a:p>
              <a:p>
                <a:pPr lvl="0"/>
                <a:r>
                  <a:rPr lang="en-US" sz="1400" dirty="0"/>
                  <a:t>It only sets how spread out the distribution is that </a:t>
                </a:r>
                <a14:m>
                  <m:oMath xmlns:m="http://schemas.openxmlformats.org/officeDocument/2006/math">
                    <m:r>
                      <a:rPr lang="en-US" sz="1400" i="1" dirty="0" smtClean="0">
                        <a:latin typeface="Cambria Math" panose="02040503050406030204" pitchFamily="18" charset="0"/>
                      </a:rPr>
                      <m:t>𝜀</m:t>
                    </m:r>
                  </m:oMath>
                </a14:m>
                <a:r>
                  <a:rPr lang="en-US" sz="1400" dirty="0"/>
                  <a:t> is drawn from. </a:t>
                </a:r>
              </a:p>
              <a:p>
                <a:pPr lvl="0"/>
                <a:r>
                  <a:rPr lang="en-US" sz="1400" dirty="0"/>
                  <a:t>“Draw a random number” is not a function of </a:t>
                </a:r>
                <a14:m>
                  <m:oMath xmlns:m="http://schemas.openxmlformats.org/officeDocument/2006/math">
                    <m:r>
                      <a:rPr lang="en-US" sz="1400" i="1" dirty="0" smtClean="0">
                        <a:latin typeface="Cambria Math" panose="02040503050406030204" pitchFamily="18" charset="0"/>
                      </a:rPr>
                      <m:t>𝜎</m:t>
                    </m:r>
                  </m:oMath>
                </a14:m>
                <a:r>
                  <a:rPr lang="en-US" sz="1400" dirty="0"/>
                  <a:t>: the same </a:t>
                </a:r>
                <a14:m>
                  <m:oMath xmlns:m="http://schemas.openxmlformats.org/officeDocument/2006/math">
                    <m:r>
                      <a:rPr lang="en-US" sz="1400" i="1" dirty="0" smtClean="0">
                        <a:latin typeface="Cambria Math" panose="02040503050406030204" pitchFamily="18" charset="0"/>
                      </a:rPr>
                      <m:t>𝜎</m:t>
                    </m:r>
                  </m:oMath>
                </a14:m>
                <a:r>
                  <a:rPr lang="en-US" sz="1400" dirty="0"/>
                  <a:t> gives a different </a:t>
                </a:r>
                <a14:m>
                  <m:oMath xmlns:m="http://schemas.openxmlformats.org/officeDocument/2006/math">
                    <m:r>
                      <a:rPr lang="en-US" sz="1400" i="1" dirty="0" smtClean="0">
                        <a:latin typeface="Cambria Math" panose="02040503050406030204" pitchFamily="18" charset="0"/>
                      </a:rPr>
                      <m:t>𝑧</m:t>
                    </m:r>
                  </m:oMath>
                </a14:m>
                <a:r>
                  <a:rPr lang="en-US" sz="1400" dirty="0"/>
                  <a:t> on every call, so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𝑧</m:t>
                    </m:r>
                    <m:r>
                      <a:rPr lang="en-US" sz="1400" i="0" dirty="0">
                        <a:latin typeface="Cambria Math" panose="02040503050406030204" pitchFamily="18" charset="0"/>
                      </a:rPr>
                      <m:t>/</m:t>
                    </m:r>
                    <m:r>
                      <a:rPr lang="en-US" sz="1400" i="1" dirty="0">
                        <a:latin typeface="Cambria Math" panose="02040503050406030204" pitchFamily="18" charset="0"/>
                      </a:rPr>
                      <m:t>𝜕𝜎</m:t>
                    </m:r>
                  </m:oMath>
                </a14:m>
                <a:r>
                  <a:rPr lang="en-US" sz="1400" dirty="0"/>
                  <a:t> is </a:t>
                </a:r>
                <a:r>
                  <a:rPr lang="en-US" sz="1400" b="1" i="1" dirty="0"/>
                  <a:t>undefined</a:t>
                </a:r>
                <a:r>
                  <a:rPr lang="en-US" sz="1400" dirty="0"/>
                  <a:t>. </a:t>
                </a:r>
              </a:p>
            </p:txBody>
          </p:sp>
        </mc:Choice>
        <mc:Fallback xmlns="">
          <p:sp>
            <p:nvSpPr>
              <p:cNvPr id="14" name="TextBox 13">
                <a:extLst>
                  <a:ext uri="{FF2B5EF4-FFF2-40B4-BE49-F238E27FC236}">
                    <a16:creationId xmlns:a16="http://schemas.microsoft.com/office/drawing/2014/main" id="{BC424CC4-E2CF-41C3-824C-B58A3C4E5E7D}"/>
                  </a:ext>
                </a:extLst>
              </p:cNvPr>
              <p:cNvSpPr txBox="1">
                <a:spLocks noRot="1" noChangeAspect="1" noMove="1" noResize="1" noEditPoints="1" noAdjustHandles="1" noChangeArrowheads="1" noChangeShapeType="1" noTextEdit="1"/>
              </p:cNvSpPr>
              <p:nvPr/>
            </p:nvSpPr>
            <p:spPr>
              <a:xfrm>
                <a:off x="4903599" y="4293856"/>
                <a:ext cx="6098582" cy="1170898"/>
              </a:xfrm>
              <a:prstGeom prst="rect">
                <a:avLst/>
              </a:prstGeom>
              <a:blipFill>
                <a:blip r:embed="rId7"/>
                <a:stretch>
                  <a:fillRect l="-207" b="-4255"/>
                </a:stretch>
              </a:blipFill>
            </p:spPr>
            <p:txBody>
              <a:bodyPr/>
              <a:lstStyle/>
              <a:p>
                <a:r>
                  <a:rPr lang="en-US">
                    <a:noFill/>
                  </a:rPr>
                  <a:t> </a:t>
                </a:r>
              </a:p>
            </p:txBody>
          </p:sp>
        </mc:Fallback>
      </mc:AlternateContent>
    </p:spTree>
    <p:extLst>
      <p:ext uri="{BB962C8B-B14F-4D97-AF65-F5344CB8AC3E}">
        <p14:creationId xmlns:p14="http://schemas.microsoft.com/office/powerpoint/2010/main" val="167079396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10BBA-CA0C-3A78-4342-267680AB381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5A8126F-7F89-242F-D286-FB78FBCF2F93}"/>
              </a:ext>
            </a:extLst>
          </p:cNvPr>
          <p:cNvSpPr/>
          <p:nvPr/>
        </p:nvSpPr>
        <p:spPr>
          <a:xfrm>
            <a:off x="8229600" y="3606714"/>
            <a:ext cx="177800" cy="3387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25B5254-F850-0409-F277-99DA320A5FCD}"/>
              </a:ext>
            </a:extLst>
          </p:cNvPr>
          <p:cNvSpPr/>
          <p:nvPr/>
        </p:nvSpPr>
        <p:spPr>
          <a:xfrm>
            <a:off x="6273799" y="3606714"/>
            <a:ext cx="321733" cy="338753"/>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BB190C4-9D5B-4FCA-750C-8D9B270B3C28}"/>
              </a:ext>
            </a:extLst>
          </p:cNvPr>
          <p:cNvSpPr/>
          <p:nvPr/>
        </p:nvSpPr>
        <p:spPr>
          <a:xfrm>
            <a:off x="6709325" y="3606713"/>
            <a:ext cx="411142" cy="338753"/>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42131-7B52-C607-79C7-6356E2F62537}"/>
              </a:ext>
            </a:extLst>
          </p:cNvPr>
          <p:cNvSpPr>
            <a:spLocks noGrp="1"/>
          </p:cNvSpPr>
          <p:nvPr>
            <p:ph type="title"/>
          </p:nvPr>
        </p:nvSpPr>
        <p:spPr/>
        <p:txBody>
          <a:bodyPr>
            <a:normAutofit/>
          </a:bodyPr>
          <a:lstStyle/>
          <a:p>
            <a:r>
              <a:rPr lang="en-US" sz="3600" dirty="0"/>
              <a:t>The Reparameterization Trick</a:t>
            </a:r>
          </a:p>
        </p:txBody>
      </p:sp>
      <p:pic>
        <p:nvPicPr>
          <p:cNvPr id="4" name="Picture 3">
            <a:extLst>
              <a:ext uri="{FF2B5EF4-FFF2-40B4-BE49-F238E27FC236}">
                <a16:creationId xmlns:a16="http://schemas.microsoft.com/office/drawing/2014/main" id="{0918B42B-D38D-B29A-8030-E1149949E62A}"/>
              </a:ext>
            </a:extLst>
          </p:cNvPr>
          <p:cNvPicPr>
            <a:picLocks noChangeAspect="1"/>
          </p:cNvPicPr>
          <p:nvPr>
            <p:custDataLst>
              <p:tags r:id="rId1"/>
            </p:custDataLst>
          </p:nvPr>
        </p:nvPicPr>
        <p:blipFill>
          <a:blip r:embed="rId3">
            <a:extLst>
              <a:ext uri="{28A0092B-C50C-407E-A947-70E740481C1C}">
                <a14:useLocalDpi xmlns:a14="http://schemas.microsoft.com/office/drawing/2010/main" val="0"/>
              </a:ext>
            </a:extLst>
          </a:blip>
          <a:stretch>
            <a:fillRect/>
          </a:stretch>
        </p:blipFill>
        <p:spPr>
          <a:xfrm>
            <a:off x="2425192" y="3686902"/>
            <a:ext cx="7341616" cy="400304"/>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34C7EF0-5478-5D07-B751-0E24717C7838}"/>
                  </a:ext>
                </a:extLst>
              </p:cNvPr>
              <p:cNvSpPr txBox="1"/>
              <p:nvPr/>
            </p:nvSpPr>
            <p:spPr>
              <a:xfrm>
                <a:off x="838199" y="1731892"/>
                <a:ext cx="9209868" cy="646331"/>
              </a:xfrm>
              <a:prstGeom prst="rect">
                <a:avLst/>
              </a:prstGeom>
              <a:noFill/>
            </p:spPr>
            <p:txBody>
              <a:bodyPr wrap="square">
                <a:spAutoFit/>
              </a:bodyPr>
              <a:lstStyle/>
              <a:p>
                <a:pPr>
                  <a:buNone/>
                </a:pPr>
                <a:r>
                  <a:rPr lang="en-US" dirty="0"/>
                  <a:t>Training with gradient descent requires the gradient of </a:t>
                </a:r>
                <a14:m>
                  <m:oMath xmlns:m="http://schemas.openxmlformats.org/officeDocument/2006/math">
                    <m:r>
                      <a:rPr lang="en-US" i="1" dirty="0" smtClean="0">
                        <a:latin typeface="Cambria Math" panose="02040503050406030204" pitchFamily="18" charset="0"/>
                      </a:rPr>
                      <m:t>𝐽</m:t>
                    </m:r>
                  </m:oMath>
                </a14:m>
                <a:r>
                  <a:rPr lang="en-US" dirty="0"/>
                  <a:t> with respect to every parameter. </a:t>
                </a:r>
              </a:p>
              <a:p>
                <a:pPr>
                  <a:buNone/>
                </a:pPr>
                <a:r>
                  <a:rPr lang="en-US" dirty="0"/>
                  <a:t>Follow the path backward from the loss for one image:</a:t>
                </a:r>
              </a:p>
            </p:txBody>
          </p:sp>
        </mc:Choice>
        <mc:Fallback xmlns="">
          <p:sp>
            <p:nvSpPr>
              <p:cNvPr id="6" name="TextBox 5">
                <a:extLst>
                  <a:ext uri="{FF2B5EF4-FFF2-40B4-BE49-F238E27FC236}">
                    <a16:creationId xmlns:a16="http://schemas.microsoft.com/office/drawing/2014/main" id="{134C7EF0-5478-5D07-B751-0E24717C7838}"/>
                  </a:ext>
                </a:extLst>
              </p:cNvPr>
              <p:cNvSpPr txBox="1">
                <a:spLocks noRot="1" noChangeAspect="1" noMove="1" noResize="1" noEditPoints="1" noAdjustHandles="1" noChangeArrowheads="1" noChangeShapeType="1" noTextEdit="1"/>
              </p:cNvSpPr>
              <p:nvPr/>
            </p:nvSpPr>
            <p:spPr>
              <a:xfrm>
                <a:off x="838199" y="1731892"/>
                <a:ext cx="9209868" cy="646331"/>
              </a:xfrm>
              <a:prstGeom prst="rect">
                <a:avLst/>
              </a:prstGeom>
              <a:blipFill>
                <a:blip r:embed="rId4"/>
                <a:stretch>
                  <a:fillRect l="-550" t="-3846" b="-13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2F84E8D-ADB7-E22E-8F03-C43B0D053FBB}"/>
                  </a:ext>
                </a:extLst>
              </p:cNvPr>
              <p:cNvSpPr txBox="1"/>
              <p:nvPr/>
            </p:nvSpPr>
            <p:spPr>
              <a:xfrm>
                <a:off x="838199" y="5903893"/>
                <a:ext cx="10972801" cy="646331"/>
              </a:xfrm>
              <a:prstGeom prst="rect">
                <a:avLst/>
              </a:prstGeom>
              <a:noFill/>
            </p:spPr>
            <p:txBody>
              <a:bodyPr wrap="square">
                <a:spAutoFit/>
              </a:bodyPr>
              <a:lstStyle/>
              <a:p>
                <a:pPr>
                  <a:buNone/>
                </a:pPr>
                <a:r>
                  <a:rPr lang="en-US" dirty="0">
                    <a:latin typeface="Aptos" panose="020B0004020202020204" pitchFamily="34" charset="0"/>
                  </a:rPr>
                  <a:t>Without </a:t>
                </a:r>
                <a14:m>
                  <m:oMath xmlns:m="http://schemas.openxmlformats.org/officeDocument/2006/math">
                    <m:r>
                      <a:rPr lang="en-US" i="1" dirty="0" smtClean="0">
                        <a:latin typeface="Cambria Math" panose="02040503050406030204" pitchFamily="18" charset="0"/>
                      </a:rPr>
                      <m:t>𝜕</m:t>
                    </m:r>
                    <m:r>
                      <a:rPr lang="en-US" i="1" dirty="0" smtClean="0">
                        <a:latin typeface="Cambria Math" panose="02040503050406030204" pitchFamily="18" charset="0"/>
                      </a:rPr>
                      <m:t>𝐽</m:t>
                    </m:r>
                    <m:r>
                      <a:rPr lang="en-US" i="0" dirty="0" smtClean="0">
                        <a:latin typeface="Cambria Math" panose="02040503050406030204" pitchFamily="18" charset="0"/>
                      </a:rPr>
                      <m:t>/</m:t>
                    </m:r>
                    <m:r>
                      <a:rPr lang="en-US" i="1" dirty="0" smtClean="0">
                        <a:latin typeface="Cambria Math" panose="02040503050406030204" pitchFamily="18" charset="0"/>
                      </a:rPr>
                      <m:t>𝜕𝜎</m:t>
                    </m:r>
                  </m:oMath>
                </a14:m>
                <a:r>
                  <a:rPr lang="en-US" dirty="0">
                    <a:latin typeface="Aptos" panose="020B0004020202020204" pitchFamily="34" charset="0"/>
                  </a:rPr>
                  <a:t>, the encoder never learns “how much noise to use”. </a:t>
                </a:r>
                <a:br>
                  <a:rPr lang="en-US" dirty="0">
                    <a:latin typeface="Aptos" panose="020B0004020202020204" pitchFamily="34" charset="0"/>
                  </a:rPr>
                </a:br>
                <a:endParaRPr lang="en-US" dirty="0">
                  <a:latin typeface="Aptos" panose="020B0004020202020204" pitchFamily="34" charset="0"/>
                </a:endParaRPr>
              </a:p>
            </p:txBody>
          </p:sp>
        </mc:Choice>
        <mc:Fallback xmlns="">
          <p:sp>
            <p:nvSpPr>
              <p:cNvPr id="8" name="TextBox 7">
                <a:extLst>
                  <a:ext uri="{FF2B5EF4-FFF2-40B4-BE49-F238E27FC236}">
                    <a16:creationId xmlns:a16="http://schemas.microsoft.com/office/drawing/2014/main" id="{82F84E8D-ADB7-E22E-8F03-C43B0D053FBB}"/>
                  </a:ext>
                </a:extLst>
              </p:cNvPr>
              <p:cNvSpPr txBox="1">
                <a:spLocks noRot="1" noChangeAspect="1" noMove="1" noResize="1" noEditPoints="1" noAdjustHandles="1" noChangeArrowheads="1" noChangeShapeType="1" noTextEdit="1"/>
              </p:cNvSpPr>
              <p:nvPr/>
            </p:nvSpPr>
            <p:spPr>
              <a:xfrm>
                <a:off x="838199" y="5903893"/>
                <a:ext cx="10972801" cy="646331"/>
              </a:xfrm>
              <a:prstGeom prst="rect">
                <a:avLst/>
              </a:prstGeom>
              <a:blipFill>
                <a:blip r:embed="rId5"/>
                <a:stretch>
                  <a:fillRect l="-462" t="-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4A367E7-4514-1324-2395-40B33ED48714}"/>
                  </a:ext>
                </a:extLst>
              </p:cNvPr>
              <p:cNvSpPr txBox="1"/>
              <p:nvPr/>
            </p:nvSpPr>
            <p:spPr>
              <a:xfrm>
                <a:off x="7470612" y="2566648"/>
                <a:ext cx="2642462" cy="954107"/>
              </a:xfrm>
              <a:prstGeom prst="rect">
                <a:avLst/>
              </a:prstGeom>
              <a:solidFill>
                <a:schemeClr val="accent6">
                  <a:lumMod val="20000"/>
                  <a:lumOff val="80000"/>
                </a:schemeClr>
              </a:solidFill>
            </p:spPr>
            <p:txBody>
              <a:bodyPr wrap="square">
                <a:spAutoFit/>
              </a:bodyPr>
              <a:lstStyle/>
              <a:p>
                <a:pPr lvl="0"/>
                <a:r>
                  <a:rPr lang="en-US" sz="1400" b="1" dirty="0"/>
                  <a:t>The decoder </a:t>
                </a:r>
                <a14:m>
                  <m:oMath xmlns:m="http://schemas.openxmlformats.org/officeDocument/2006/math">
                    <m:r>
                      <a:rPr lang="en-US" sz="1400" b="1" i="1" dirty="0" smtClean="0">
                        <a:latin typeface="Cambria Math" panose="02040503050406030204" pitchFamily="18" charset="0"/>
                      </a:rPr>
                      <m:t>𝜃</m:t>
                    </m:r>
                  </m:oMath>
                </a14:m>
                <a:r>
                  <a:rPr lang="en-US" sz="1400" b="1" dirty="0"/>
                  <a:t> is fine.</a:t>
                </a:r>
                <a:r>
                  <a:rPr lang="en-US" sz="1400" dirty="0"/>
                  <a:t> </a:t>
                </a:r>
                <a:br>
                  <a:rPr lang="en-US" sz="1400" dirty="0"/>
                </a:br>
                <a14:m>
                  <m:oMath xmlns:m="http://schemas.openxmlformats.org/officeDocument/2006/math">
                    <m:r>
                      <a:rPr lang="en-US" sz="1400" i="1" dirty="0" smtClean="0">
                        <a:latin typeface="Cambria Math" panose="02040503050406030204" pitchFamily="18" charset="0"/>
                      </a:rPr>
                      <m:t>𝑧</m:t>
                    </m:r>
                  </m:oMath>
                </a14:m>
                <a:r>
                  <a:rPr lang="en-US" sz="1400" dirty="0"/>
                  <a:t> is just an input to </a:t>
                </a:r>
                <a14:m>
                  <m:oMath xmlns:m="http://schemas.openxmlformats.org/officeDocument/2006/math">
                    <m:sSub>
                      <m:sSubPr>
                        <m:ctrlPr>
                          <a:rPr lang="en-US" sz="1400" i="1" dirty="0" err="1">
                            <a:latin typeface="Cambria Math" panose="02040503050406030204" pitchFamily="18" charset="0"/>
                          </a:rPr>
                        </m:ctrlPr>
                      </m:sSubPr>
                      <m:e>
                        <m:r>
                          <a:rPr lang="en-US" sz="1400" i="1" dirty="0" err="1">
                            <a:latin typeface="Cambria Math" panose="02040503050406030204" pitchFamily="18" charset="0"/>
                          </a:rPr>
                          <m:t>𝑓</m:t>
                        </m:r>
                      </m:e>
                      <m:sub>
                        <m:r>
                          <a:rPr lang="en-US" sz="1400" i="1" dirty="0" err="1">
                            <a:latin typeface="Cambria Math" panose="02040503050406030204" pitchFamily="18" charset="0"/>
                          </a:rPr>
                          <m:t>𝐷</m:t>
                        </m:r>
                      </m:sub>
                    </m:sSub>
                  </m:oMath>
                </a14:m>
                <a:r>
                  <a:rPr lang="en-US" sz="1400" dirty="0"/>
                  <a:t>, so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𝐽</m:t>
                    </m:r>
                    <m:r>
                      <a:rPr lang="en-US" sz="1400" i="0" dirty="0">
                        <a:latin typeface="Cambria Math" panose="02040503050406030204" pitchFamily="18" charset="0"/>
                      </a:rPr>
                      <m:t>/</m:t>
                    </m:r>
                    <m:r>
                      <a:rPr lang="en-US" sz="1400" i="1" dirty="0">
                        <a:latin typeface="Cambria Math" panose="02040503050406030204" pitchFamily="18" charset="0"/>
                      </a:rPr>
                      <m:t>𝜕𝜃</m:t>
                    </m:r>
                  </m:oMath>
                </a14:m>
                <a:r>
                  <a:rPr lang="en-US" sz="1400" dirty="0"/>
                  <a:t> is ordinary backpropagation through the decoder.</a:t>
                </a:r>
              </a:p>
            </p:txBody>
          </p:sp>
        </mc:Choice>
        <mc:Fallback xmlns="">
          <p:sp>
            <p:nvSpPr>
              <p:cNvPr id="10" name="TextBox 9">
                <a:extLst>
                  <a:ext uri="{FF2B5EF4-FFF2-40B4-BE49-F238E27FC236}">
                    <a16:creationId xmlns:a16="http://schemas.microsoft.com/office/drawing/2014/main" id="{C4A367E7-4514-1324-2395-40B33ED48714}"/>
                  </a:ext>
                </a:extLst>
              </p:cNvPr>
              <p:cNvSpPr txBox="1">
                <a:spLocks noRot="1" noChangeAspect="1" noMove="1" noResize="1" noEditPoints="1" noAdjustHandles="1" noChangeArrowheads="1" noChangeShapeType="1" noTextEdit="1"/>
              </p:cNvSpPr>
              <p:nvPr/>
            </p:nvSpPr>
            <p:spPr>
              <a:xfrm>
                <a:off x="7470612" y="2566648"/>
                <a:ext cx="2642462" cy="954107"/>
              </a:xfrm>
              <a:prstGeom prst="rect">
                <a:avLst/>
              </a:prstGeom>
              <a:blipFill>
                <a:blip r:embed="rId6"/>
                <a:stretch>
                  <a:fillRect l="-957" t="-1316" b="-52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59C6CAA-E5F6-6105-3991-197B101B03DC}"/>
                  </a:ext>
                </a:extLst>
              </p:cNvPr>
              <p:cNvSpPr txBox="1"/>
              <p:nvPr/>
            </p:nvSpPr>
            <p:spPr>
              <a:xfrm>
                <a:off x="4903599" y="2564560"/>
                <a:ext cx="2384802" cy="763286"/>
              </a:xfrm>
              <a:prstGeom prst="rect">
                <a:avLst/>
              </a:prstGeom>
              <a:solidFill>
                <a:schemeClr val="accent6">
                  <a:lumMod val="20000"/>
                  <a:lumOff val="80000"/>
                </a:schemeClr>
              </a:solidFill>
            </p:spPr>
            <p:txBody>
              <a:bodyPr wrap="square">
                <a:spAutoFit/>
              </a:bodyPr>
              <a:lstStyle/>
              <a:p>
                <a:pPr lvl="0"/>
                <a:r>
                  <a:rPr lang="en-US" sz="1400" b="1" dirty="0"/>
                  <a:t>The mean </a:t>
                </a:r>
                <a14:m>
                  <m:oMath xmlns:m="http://schemas.openxmlformats.org/officeDocument/2006/math">
                    <m:r>
                      <a:rPr lang="en-US" sz="1400" b="1" i="1" dirty="0" smtClean="0">
                        <a:latin typeface="Cambria Math" panose="02040503050406030204" pitchFamily="18" charset="0"/>
                      </a:rPr>
                      <m:t>𝜇</m:t>
                    </m:r>
                    <m:r>
                      <a:rPr lang="en-US" sz="1400" b="1" i="0" dirty="0" err="1">
                        <a:latin typeface="Cambria Math" panose="02040503050406030204" pitchFamily="18" charset="0"/>
                      </a:rPr>
                      <m:t>⁽ⁱ⁾</m:t>
                    </m:r>
                  </m:oMath>
                </a14:m>
                <a:r>
                  <a:rPr lang="en-US" sz="1400" b="1" dirty="0"/>
                  <a:t> is fine.</a:t>
                </a:r>
                <a:r>
                  <a:rPr lang="en-US" sz="1400" dirty="0"/>
                  <a:t> </a:t>
                </a:r>
                <a14:m>
                  <m:oMath xmlns:m="http://schemas.openxmlformats.org/officeDocument/2006/math">
                    <m:sSub>
                      <m:sSubPr>
                        <m:ctrlPr>
                          <a:rPr lang="en-US" sz="1400" i="1" dirty="0">
                            <a:latin typeface="Cambria Math" panose="02040503050406030204" pitchFamily="18" charset="0"/>
                          </a:rPr>
                        </m:ctrlPr>
                      </m:sSubPr>
                      <m:e>
                        <m:r>
                          <a:rPr lang="en-US" sz="1400" i="1" dirty="0">
                            <a:latin typeface="Cambria Math" panose="02040503050406030204" pitchFamily="18" charset="0"/>
                          </a:rPr>
                          <m:t>𝑧</m:t>
                        </m:r>
                      </m:e>
                      <m:sub>
                        <m:r>
                          <a:rPr lang="en-US" sz="1400" i="1" dirty="0">
                            <a:latin typeface="Cambria Math" panose="02040503050406030204" pitchFamily="18" charset="0"/>
                          </a:rPr>
                          <m:t>𝑛𝑜𝑖𝑠𝑦</m:t>
                        </m:r>
                      </m:sub>
                    </m:sSub>
                    <m:r>
                      <a:rPr lang="en-US" sz="1400" i="0" dirty="0">
                        <a:latin typeface="Cambria Math" panose="02040503050406030204" pitchFamily="18" charset="0"/>
                      </a:rPr>
                      <m:t>=</m:t>
                    </m:r>
                    <m:r>
                      <a:rPr lang="en-US" sz="1400" i="1" dirty="0">
                        <a:latin typeface="Cambria Math" panose="02040503050406030204" pitchFamily="18" charset="0"/>
                      </a:rPr>
                      <m:t>𝜇</m:t>
                    </m:r>
                    <m:r>
                      <a:rPr lang="en-US" sz="1400" i="0" dirty="0">
                        <a:latin typeface="Cambria Math" panose="02040503050406030204" pitchFamily="18" charset="0"/>
                      </a:rPr>
                      <m:t>⁽ⁱ⁾+</m:t>
                    </m:r>
                    <m:r>
                      <a:rPr lang="en-US" sz="1400" i="1" dirty="0">
                        <a:latin typeface="Cambria Math" panose="02040503050406030204" pitchFamily="18" charset="0"/>
                      </a:rPr>
                      <m:t>𝜀</m:t>
                    </m:r>
                  </m:oMath>
                </a14:m>
                <a:r>
                  <a:rPr lang="en-US" sz="1400" dirty="0"/>
                  <a:t> depends on </a:t>
                </a:r>
                <a14:m>
                  <m:oMath xmlns:m="http://schemas.openxmlformats.org/officeDocument/2006/math">
                    <m:r>
                      <a:rPr lang="en-US" sz="1400" i="1" dirty="0" smtClean="0">
                        <a:latin typeface="Cambria Math" panose="02040503050406030204" pitchFamily="18" charset="0"/>
                      </a:rPr>
                      <m:t>𝜇</m:t>
                    </m:r>
                    <m:r>
                      <a:rPr lang="en-US" sz="1400" i="0" dirty="0" err="1">
                        <a:latin typeface="Cambria Math" panose="02040503050406030204" pitchFamily="18" charset="0"/>
                      </a:rPr>
                      <m:t>⁽ⁱ⁾</m:t>
                    </m:r>
                  </m:oMath>
                </a14:m>
                <a:r>
                  <a:rPr lang="en-US" sz="1400" dirty="0"/>
                  <a:t> like any sum: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𝑧</m:t>
                    </m:r>
                    <m:r>
                      <a:rPr lang="en-US" sz="1400" i="0" dirty="0">
                        <a:latin typeface="Cambria Math" panose="02040503050406030204" pitchFamily="18" charset="0"/>
                      </a:rPr>
                      <m:t>/</m:t>
                    </m:r>
                    <m:r>
                      <a:rPr lang="en-US" sz="1400" i="1" dirty="0">
                        <a:latin typeface="Cambria Math" panose="02040503050406030204" pitchFamily="18" charset="0"/>
                      </a:rPr>
                      <m:t>𝜕𝜇</m:t>
                    </m:r>
                    <m:r>
                      <a:rPr lang="en-US" sz="1400" i="0" dirty="0">
                        <a:latin typeface="Cambria Math" panose="02040503050406030204" pitchFamily="18" charset="0"/>
                      </a:rPr>
                      <m:t>=1</m:t>
                    </m:r>
                  </m:oMath>
                </a14:m>
                <a:r>
                  <a:rPr lang="en-US" sz="1400" dirty="0"/>
                  <a:t>.</a:t>
                </a:r>
              </a:p>
            </p:txBody>
          </p:sp>
        </mc:Choice>
        <mc:Fallback xmlns="">
          <p:sp>
            <p:nvSpPr>
              <p:cNvPr id="12" name="TextBox 11">
                <a:extLst>
                  <a:ext uri="{FF2B5EF4-FFF2-40B4-BE49-F238E27FC236}">
                    <a16:creationId xmlns:a16="http://schemas.microsoft.com/office/drawing/2014/main" id="{B59C6CAA-E5F6-6105-3991-197B101B03DC}"/>
                  </a:ext>
                </a:extLst>
              </p:cNvPr>
              <p:cNvSpPr txBox="1">
                <a:spLocks noRot="1" noChangeAspect="1" noMove="1" noResize="1" noEditPoints="1" noAdjustHandles="1" noChangeArrowheads="1" noChangeShapeType="1" noTextEdit="1"/>
              </p:cNvSpPr>
              <p:nvPr/>
            </p:nvSpPr>
            <p:spPr>
              <a:xfrm>
                <a:off x="4903599" y="2564560"/>
                <a:ext cx="2384802" cy="763286"/>
              </a:xfrm>
              <a:prstGeom prst="rect">
                <a:avLst/>
              </a:prstGeom>
              <a:blipFill>
                <a:blip r:embed="rId7"/>
                <a:stretch>
                  <a:fillRect l="-526" t="-1639" r="-526" b="-81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666D3DCC-0F75-6096-AF8A-FDF171F96826}"/>
                  </a:ext>
                </a:extLst>
              </p:cNvPr>
              <p:cNvSpPr txBox="1"/>
              <p:nvPr/>
            </p:nvSpPr>
            <p:spPr>
              <a:xfrm>
                <a:off x="4903599" y="4293856"/>
                <a:ext cx="6098582" cy="1170898"/>
              </a:xfrm>
              <a:prstGeom prst="rect">
                <a:avLst/>
              </a:prstGeom>
              <a:solidFill>
                <a:schemeClr val="accent2">
                  <a:lumMod val="20000"/>
                  <a:lumOff val="80000"/>
                </a:schemeClr>
              </a:solidFill>
            </p:spPr>
            <p:txBody>
              <a:bodyPr wrap="square">
                <a:spAutoFit/>
              </a:bodyPr>
              <a:lstStyle/>
              <a:p>
                <a:pPr lvl="0"/>
                <a:r>
                  <a:rPr lang="en-US" sz="1400" b="1" dirty="0"/>
                  <a:t>The width </a:t>
                </a:r>
                <a14:m>
                  <m:oMath xmlns:m="http://schemas.openxmlformats.org/officeDocument/2006/math">
                    <m:r>
                      <a:rPr lang="en-US" sz="1400" b="1" i="1" dirty="0" smtClean="0">
                        <a:latin typeface="Cambria Math" panose="02040503050406030204" pitchFamily="18" charset="0"/>
                      </a:rPr>
                      <m:t>𝜎</m:t>
                    </m:r>
                    <m:r>
                      <a:rPr lang="en-US" sz="1400" b="1" i="0" dirty="0" err="1">
                        <a:latin typeface="Cambria Math" panose="02040503050406030204" pitchFamily="18" charset="0"/>
                      </a:rPr>
                      <m:t>⁽ⁱ⁾</m:t>
                    </m:r>
                  </m:oMath>
                </a14:m>
                <a:r>
                  <a:rPr lang="en-US" sz="1400" b="1" dirty="0"/>
                  <a:t> is the problem.</a:t>
                </a:r>
                <a:r>
                  <a:rPr lang="en-US" sz="1400" dirty="0"/>
                  <a:t> </a:t>
                </a:r>
              </a:p>
              <a:p>
                <a:pPr lvl="0"/>
                <a14:m>
                  <m:oMath xmlns:m="http://schemas.openxmlformats.org/officeDocument/2006/math">
                    <m:r>
                      <a:rPr lang="en-US" sz="1400" i="1" dirty="0" smtClean="0">
                        <a:latin typeface="Cambria Math" panose="02040503050406030204" pitchFamily="18" charset="0"/>
                      </a:rPr>
                      <m:t>𝜎</m:t>
                    </m:r>
                  </m:oMath>
                </a14:m>
                <a:r>
                  <a:rPr lang="en-US" sz="1400" dirty="0"/>
                  <a:t> does not appear in a formula for </a:t>
                </a:r>
                <a14:m>
                  <m:oMath xmlns:m="http://schemas.openxmlformats.org/officeDocument/2006/math">
                    <m:r>
                      <a:rPr lang="en-US" sz="1400" i="1" dirty="0" smtClean="0">
                        <a:latin typeface="Cambria Math" panose="02040503050406030204" pitchFamily="18" charset="0"/>
                      </a:rPr>
                      <m:t>𝑧</m:t>
                    </m:r>
                  </m:oMath>
                </a14:m>
                <a:r>
                  <a:rPr lang="en-US" sz="1400" dirty="0"/>
                  <a:t>. </a:t>
                </a:r>
              </a:p>
              <a:p>
                <a:pPr lvl="0"/>
                <a:r>
                  <a:rPr lang="en-US" sz="1400" dirty="0"/>
                  <a:t>It only sets how spread out the distribution is that </a:t>
                </a:r>
                <a14:m>
                  <m:oMath xmlns:m="http://schemas.openxmlformats.org/officeDocument/2006/math">
                    <m:r>
                      <a:rPr lang="en-US" sz="1400" i="1" dirty="0" smtClean="0">
                        <a:latin typeface="Cambria Math" panose="02040503050406030204" pitchFamily="18" charset="0"/>
                      </a:rPr>
                      <m:t>𝜀</m:t>
                    </m:r>
                  </m:oMath>
                </a14:m>
                <a:r>
                  <a:rPr lang="en-US" sz="1400" dirty="0"/>
                  <a:t> is drawn from. </a:t>
                </a:r>
              </a:p>
              <a:p>
                <a:pPr lvl="0"/>
                <a:r>
                  <a:rPr lang="en-US" sz="1400" dirty="0"/>
                  <a:t>“Draw a random number” is not a function of </a:t>
                </a:r>
                <a14:m>
                  <m:oMath xmlns:m="http://schemas.openxmlformats.org/officeDocument/2006/math">
                    <m:r>
                      <a:rPr lang="en-US" sz="1400" i="1" dirty="0" smtClean="0">
                        <a:latin typeface="Cambria Math" panose="02040503050406030204" pitchFamily="18" charset="0"/>
                      </a:rPr>
                      <m:t>𝜎</m:t>
                    </m:r>
                  </m:oMath>
                </a14:m>
                <a:r>
                  <a:rPr lang="en-US" sz="1400" dirty="0"/>
                  <a:t>: the same </a:t>
                </a:r>
                <a14:m>
                  <m:oMath xmlns:m="http://schemas.openxmlformats.org/officeDocument/2006/math">
                    <m:r>
                      <a:rPr lang="en-US" sz="1400" i="1" dirty="0" smtClean="0">
                        <a:latin typeface="Cambria Math" panose="02040503050406030204" pitchFamily="18" charset="0"/>
                      </a:rPr>
                      <m:t>𝜎</m:t>
                    </m:r>
                  </m:oMath>
                </a14:m>
                <a:r>
                  <a:rPr lang="en-US" sz="1400" dirty="0"/>
                  <a:t> gives a different </a:t>
                </a:r>
                <a14:m>
                  <m:oMath xmlns:m="http://schemas.openxmlformats.org/officeDocument/2006/math">
                    <m:r>
                      <a:rPr lang="en-US" sz="1400" i="1" dirty="0" smtClean="0">
                        <a:latin typeface="Cambria Math" panose="02040503050406030204" pitchFamily="18" charset="0"/>
                      </a:rPr>
                      <m:t>𝑧</m:t>
                    </m:r>
                  </m:oMath>
                </a14:m>
                <a:r>
                  <a:rPr lang="en-US" sz="1400" dirty="0"/>
                  <a:t> on every call, so </a:t>
                </a:r>
                <a14:m>
                  <m:oMath xmlns:m="http://schemas.openxmlformats.org/officeDocument/2006/math">
                    <m:r>
                      <a:rPr lang="en-US" sz="1400" i="1" dirty="0" smtClean="0">
                        <a:latin typeface="Cambria Math" panose="02040503050406030204" pitchFamily="18" charset="0"/>
                      </a:rPr>
                      <m:t>𝜕</m:t>
                    </m:r>
                    <m:r>
                      <a:rPr lang="en-US" sz="1400" i="1" dirty="0" smtClean="0">
                        <a:latin typeface="Cambria Math" panose="02040503050406030204" pitchFamily="18" charset="0"/>
                      </a:rPr>
                      <m:t>𝑧</m:t>
                    </m:r>
                    <m:r>
                      <a:rPr lang="en-US" sz="1400" i="0" dirty="0">
                        <a:latin typeface="Cambria Math" panose="02040503050406030204" pitchFamily="18" charset="0"/>
                      </a:rPr>
                      <m:t>/</m:t>
                    </m:r>
                    <m:r>
                      <a:rPr lang="en-US" sz="1400" i="1" dirty="0">
                        <a:latin typeface="Cambria Math" panose="02040503050406030204" pitchFamily="18" charset="0"/>
                      </a:rPr>
                      <m:t>𝜕𝜎</m:t>
                    </m:r>
                  </m:oMath>
                </a14:m>
                <a:r>
                  <a:rPr lang="en-US" sz="1400" dirty="0"/>
                  <a:t> is </a:t>
                </a:r>
                <a:r>
                  <a:rPr lang="en-US" sz="1400" b="1" i="1" dirty="0"/>
                  <a:t>undefined</a:t>
                </a:r>
                <a:r>
                  <a:rPr lang="en-US" sz="1400" dirty="0"/>
                  <a:t>. </a:t>
                </a:r>
              </a:p>
            </p:txBody>
          </p:sp>
        </mc:Choice>
        <mc:Fallback xmlns="">
          <p:sp>
            <p:nvSpPr>
              <p:cNvPr id="14" name="TextBox 13">
                <a:extLst>
                  <a:ext uri="{FF2B5EF4-FFF2-40B4-BE49-F238E27FC236}">
                    <a16:creationId xmlns:a16="http://schemas.microsoft.com/office/drawing/2014/main" id="{666D3DCC-0F75-6096-AF8A-FDF171F96826}"/>
                  </a:ext>
                </a:extLst>
              </p:cNvPr>
              <p:cNvSpPr txBox="1">
                <a:spLocks noRot="1" noChangeAspect="1" noMove="1" noResize="1" noEditPoints="1" noAdjustHandles="1" noChangeArrowheads="1" noChangeShapeType="1" noTextEdit="1"/>
              </p:cNvSpPr>
              <p:nvPr/>
            </p:nvSpPr>
            <p:spPr>
              <a:xfrm>
                <a:off x="4903599" y="4293856"/>
                <a:ext cx="6098582" cy="1170898"/>
              </a:xfrm>
              <a:prstGeom prst="rect">
                <a:avLst/>
              </a:prstGeom>
              <a:blipFill>
                <a:blip r:embed="rId8"/>
                <a:stretch>
                  <a:fillRect l="-207" b="-42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7ACF78C-BA5D-B6BA-6721-B6F3B4B174AC}"/>
                  </a:ext>
                </a:extLst>
              </p:cNvPr>
              <p:cNvSpPr txBox="1"/>
              <p:nvPr/>
            </p:nvSpPr>
            <p:spPr>
              <a:xfrm>
                <a:off x="838199" y="4541424"/>
                <a:ext cx="3403601" cy="923330"/>
              </a:xfrm>
              <a:prstGeom prst="rect">
                <a:avLst/>
              </a:prstGeom>
              <a:solidFill>
                <a:schemeClr val="bg2"/>
              </a:solidFill>
            </p:spPr>
            <p:txBody>
              <a:bodyPr wrap="square">
                <a:spAutoFit/>
              </a:bodyPr>
              <a:lstStyle/>
              <a:p>
                <a:pPr>
                  <a:buNone/>
                </a:pPr>
                <a:r>
                  <a:rPr lang="en-US" b="1" i="1" dirty="0">
                    <a:latin typeface="Google Sans" pitchFamily="2" charset="0"/>
                    <a:ea typeface="Google Sans" pitchFamily="2" charset="0"/>
                    <a:cs typeface="Google Sans" pitchFamily="2" charset="0"/>
                  </a:rPr>
                  <a:t>How to fixes: </a:t>
                </a:r>
              </a:p>
              <a:p>
                <a:pPr>
                  <a:buNone/>
                </a:pPr>
                <a:r>
                  <a:rPr lang="en-US" dirty="0">
                    <a:latin typeface="Google Sans" pitchFamily="2" charset="0"/>
                    <a:ea typeface="Google Sans" pitchFamily="2" charset="0"/>
                    <a:cs typeface="Google Sans" pitchFamily="2" charset="0"/>
                  </a:rPr>
                  <a:t>Rewrite the “draw” so that </a:t>
                </a:r>
                <a14:m>
                  <m:oMath xmlns:m="http://schemas.openxmlformats.org/officeDocument/2006/math">
                    <m:r>
                      <a:rPr lang="en-US" i="1" dirty="0" smtClean="0">
                        <a:latin typeface="Cambria Math" panose="02040503050406030204" pitchFamily="18" charset="0"/>
                      </a:rPr>
                      <m:t>𝜎</m:t>
                    </m:r>
                  </m:oMath>
                </a14:m>
                <a:r>
                  <a:rPr lang="en-US" dirty="0">
                    <a:latin typeface="Google Sans" pitchFamily="2" charset="0"/>
                    <a:ea typeface="Google Sans" pitchFamily="2" charset="0"/>
                    <a:cs typeface="Google Sans" pitchFamily="2" charset="0"/>
                  </a:rPr>
                  <a:t> </a:t>
                </a:r>
                <a:r>
                  <a:rPr lang="en-US" i="1" dirty="0">
                    <a:latin typeface="Google Sans" pitchFamily="2" charset="0"/>
                    <a:ea typeface="Google Sans" pitchFamily="2" charset="0"/>
                    <a:cs typeface="Google Sans" pitchFamily="2" charset="0"/>
                  </a:rPr>
                  <a:t>appears</a:t>
                </a:r>
                <a:r>
                  <a:rPr lang="en-US" dirty="0">
                    <a:latin typeface="Google Sans" pitchFamily="2" charset="0"/>
                    <a:ea typeface="Google Sans" pitchFamily="2" charset="0"/>
                    <a:cs typeface="Google Sans" pitchFamily="2" charset="0"/>
                  </a:rPr>
                  <a:t> in a formula for </a:t>
                </a:r>
                <a14:m>
                  <m:oMath xmlns:m="http://schemas.openxmlformats.org/officeDocument/2006/math">
                    <m:r>
                      <a:rPr lang="en-US" i="1" dirty="0" smtClean="0">
                        <a:latin typeface="Cambria Math" panose="02040503050406030204" pitchFamily="18" charset="0"/>
                      </a:rPr>
                      <m:t>𝑧</m:t>
                    </m:r>
                  </m:oMath>
                </a14:m>
                <a:endParaRPr lang="en-US" dirty="0">
                  <a:latin typeface="Google Sans" pitchFamily="2" charset="0"/>
                  <a:ea typeface="Google Sans" pitchFamily="2" charset="0"/>
                  <a:cs typeface="Google Sans" pitchFamily="2" charset="0"/>
                </a:endParaRPr>
              </a:p>
            </p:txBody>
          </p:sp>
        </mc:Choice>
        <mc:Fallback xmlns="">
          <p:sp>
            <p:nvSpPr>
              <p:cNvPr id="5" name="TextBox 4">
                <a:extLst>
                  <a:ext uri="{FF2B5EF4-FFF2-40B4-BE49-F238E27FC236}">
                    <a16:creationId xmlns:a16="http://schemas.microsoft.com/office/drawing/2014/main" id="{87ACF78C-BA5D-B6BA-6721-B6F3B4B174AC}"/>
                  </a:ext>
                </a:extLst>
              </p:cNvPr>
              <p:cNvSpPr txBox="1">
                <a:spLocks noRot="1" noChangeAspect="1" noMove="1" noResize="1" noEditPoints="1" noAdjustHandles="1" noChangeArrowheads="1" noChangeShapeType="1" noTextEdit="1"/>
              </p:cNvSpPr>
              <p:nvPr/>
            </p:nvSpPr>
            <p:spPr>
              <a:xfrm>
                <a:off x="838199" y="4541424"/>
                <a:ext cx="3403601" cy="923330"/>
              </a:xfrm>
              <a:prstGeom prst="rect">
                <a:avLst/>
              </a:prstGeom>
              <a:blipFill>
                <a:blip r:embed="rId9"/>
                <a:stretch>
                  <a:fillRect l="-1481" t="-2703" b="-9459"/>
                </a:stretch>
              </a:blipFill>
            </p:spPr>
            <p:txBody>
              <a:bodyPr/>
              <a:lstStyle/>
              <a:p>
                <a:r>
                  <a:rPr lang="en-US">
                    <a:noFill/>
                  </a:rPr>
                  <a:t> </a:t>
                </a:r>
              </a:p>
            </p:txBody>
          </p:sp>
        </mc:Fallback>
      </mc:AlternateContent>
    </p:spTree>
    <p:extLst>
      <p:ext uri="{BB962C8B-B14F-4D97-AF65-F5344CB8AC3E}">
        <p14:creationId xmlns:p14="http://schemas.microsoft.com/office/powerpoint/2010/main" val="494834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09327-7DF3-C656-CC06-798BEB5040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08E3E1-87F9-5B8F-71D4-7DE267E5ED03}"/>
              </a:ext>
            </a:extLst>
          </p:cNvPr>
          <p:cNvSpPr>
            <a:spLocks noGrp="1"/>
          </p:cNvSpPr>
          <p:nvPr>
            <p:ph type="title"/>
          </p:nvPr>
        </p:nvSpPr>
        <p:spPr/>
        <p:txBody>
          <a:bodyPr/>
          <a:lstStyle/>
          <a:p>
            <a:r>
              <a:rPr lang="en-US" dirty="0"/>
              <a:t>The Reparameterization Trick</a:t>
            </a:r>
          </a:p>
        </p:txBody>
      </p:sp>
      <p:pic>
        <p:nvPicPr>
          <p:cNvPr id="3" name="Picture 2" descr="Figure 40. Histogram of standard normal samples and of 2 + 0.5 times the same samples, with the N(2, 0.5²) density">
            <a:extLst>
              <a:ext uri="{FF2B5EF4-FFF2-40B4-BE49-F238E27FC236}">
                <a16:creationId xmlns:a16="http://schemas.microsoft.com/office/drawing/2014/main" id="{D8224602-330B-3901-31C7-CDCE0197CEE8}"/>
              </a:ext>
            </a:extLst>
          </p:cNvPr>
          <p:cNvPicPr>
            <a:picLocks noChangeAspect="1"/>
          </p:cNvPicPr>
          <p:nvPr/>
        </p:nvPicPr>
        <p:blipFill>
          <a:blip r:embed="rId2"/>
          <a:stretch>
            <a:fillRect/>
          </a:stretch>
        </p:blipFill>
        <p:spPr>
          <a:xfrm>
            <a:off x="5808396" y="2527070"/>
            <a:ext cx="5995538" cy="3264130"/>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D95215B-C258-F523-46B5-1F3B2912883D}"/>
                  </a:ext>
                </a:extLst>
              </p:cNvPr>
              <p:cNvSpPr txBox="1"/>
              <p:nvPr/>
            </p:nvSpPr>
            <p:spPr>
              <a:xfrm>
                <a:off x="838199" y="1644712"/>
                <a:ext cx="8652933" cy="646331"/>
              </a:xfrm>
              <a:prstGeom prst="rect">
                <a:avLst/>
              </a:prstGeom>
              <a:noFill/>
            </p:spPr>
            <p:txBody>
              <a:bodyPr wrap="square">
                <a:spAutoFit/>
              </a:bodyPr>
              <a:lstStyle/>
              <a:p>
                <a:pPr>
                  <a:buNone/>
                </a:pPr>
                <a:r>
                  <a:rPr lang="en-US" dirty="0"/>
                  <a:t>Any Gaussian sample can be made by shifting and scaling a standard one</a:t>
                </a:r>
              </a:p>
              <a:p>
                <a:pPr>
                  <a:buNone/>
                </a:pPr>
                <a:r>
                  <a:rPr lang="en-US" dirty="0"/>
                  <a:t>if </a:t>
                </a:r>
                <a14:m>
                  <m:oMath xmlns:m="http://schemas.openxmlformats.org/officeDocument/2006/math">
                    <m:r>
                      <a:rPr lang="en-US" i="1" dirty="0" smtClean="0">
                        <a:latin typeface="Cambria Math" panose="02040503050406030204" pitchFamily="18" charset="0"/>
                      </a:rPr>
                      <m:t>𝜀</m:t>
                    </m:r>
                    <m:r>
                      <a:rPr lang="en-US" i="0" dirty="0" err="1">
                        <a:latin typeface="Cambria Math" panose="02040503050406030204" pitchFamily="18" charset="0"/>
                      </a:rPr>
                      <m:t>₀∼</m:t>
                    </m:r>
                    <m:r>
                      <a:rPr lang="en-US" i="1" dirty="0" err="1">
                        <a:latin typeface="Cambria Math" panose="02040503050406030204" pitchFamily="18" charset="0"/>
                      </a:rPr>
                      <m:t>𝑁</m:t>
                    </m:r>
                    <m:d>
                      <m:dPr>
                        <m:ctrlPr>
                          <a:rPr lang="en-US" i="0" dirty="0" err="1">
                            <a:latin typeface="Cambria Math" panose="02040503050406030204" pitchFamily="18" charset="0"/>
                          </a:rPr>
                        </m:ctrlPr>
                      </m:dPr>
                      <m:e>
                        <m:r>
                          <a:rPr lang="en-US" i="0" dirty="0" err="1">
                            <a:latin typeface="Cambria Math" panose="02040503050406030204" pitchFamily="18" charset="0"/>
                          </a:rPr>
                          <m:t>0,1</m:t>
                        </m:r>
                      </m:e>
                    </m:d>
                  </m:oMath>
                </a14:m>
                <a:r>
                  <a:rPr lang="en-US" dirty="0"/>
                  <a:t>, then </a:t>
                </a:r>
                <a14:m>
                  <m:oMath xmlns:m="http://schemas.openxmlformats.org/officeDocument/2006/math">
                    <m:r>
                      <a:rPr lang="en-US" i="1" dirty="0" smtClean="0">
                        <a:latin typeface="Cambria Math" panose="02040503050406030204" pitchFamily="18" charset="0"/>
                      </a:rPr>
                      <m:t>𝜇</m:t>
                    </m:r>
                    <m:r>
                      <a:rPr lang="en-US" i="0" dirty="0" err="1">
                        <a:latin typeface="Cambria Math" panose="02040503050406030204" pitchFamily="18" charset="0"/>
                      </a:rPr>
                      <m:t>+</m:t>
                    </m:r>
                    <m:r>
                      <a:rPr lang="en-US" i="1" dirty="0" err="1">
                        <a:latin typeface="Cambria Math" panose="02040503050406030204" pitchFamily="18" charset="0"/>
                      </a:rPr>
                      <m:t>𝜎𝜀</m:t>
                    </m:r>
                    <m:r>
                      <a:rPr lang="en-US" i="0" dirty="0" err="1">
                        <a:latin typeface="Cambria Math" panose="02040503050406030204" pitchFamily="18" charset="0"/>
                      </a:rPr>
                      <m:t>₀∼</m:t>
                    </m:r>
                    <m:r>
                      <a:rPr lang="en-US" i="1" dirty="0" err="1">
                        <a:latin typeface="Cambria Math" panose="02040503050406030204" pitchFamily="18" charset="0"/>
                      </a:rPr>
                      <m:t>𝑁</m:t>
                    </m:r>
                    <m:d>
                      <m:dPr>
                        <m:ctrlPr>
                          <a:rPr lang="en-US" i="1" dirty="0" err="1">
                            <a:latin typeface="Cambria Math" panose="02040503050406030204" pitchFamily="18" charset="0"/>
                          </a:rPr>
                        </m:ctrlPr>
                      </m:dPr>
                      <m:e>
                        <m:r>
                          <a:rPr lang="en-US" i="1" dirty="0" err="1">
                            <a:latin typeface="Cambria Math" panose="02040503050406030204" pitchFamily="18" charset="0"/>
                          </a:rPr>
                          <m:t>𝜇</m:t>
                        </m:r>
                        <m:r>
                          <a:rPr lang="en-US" i="0" dirty="0" err="1">
                            <a:latin typeface="Cambria Math" panose="02040503050406030204" pitchFamily="18" charset="0"/>
                          </a:rPr>
                          <m:t>,</m:t>
                        </m:r>
                        <m:r>
                          <a:rPr lang="en-US" i="1" dirty="0" err="1">
                            <a:latin typeface="Cambria Math" panose="02040503050406030204" pitchFamily="18" charset="0"/>
                          </a:rPr>
                          <m:t>𝜎</m:t>
                        </m:r>
                        <m:r>
                          <a:rPr lang="en-US" i="0" dirty="0" err="1">
                            <a:latin typeface="Cambria Math" panose="02040503050406030204" pitchFamily="18" charset="0"/>
                          </a:rPr>
                          <m:t>²</m:t>
                        </m:r>
                      </m:e>
                    </m:d>
                  </m:oMath>
                </a14:m>
                <a:endParaRPr lang="en-US" dirty="0"/>
              </a:p>
            </p:txBody>
          </p:sp>
        </mc:Choice>
        <mc:Fallback xmlns="">
          <p:sp>
            <p:nvSpPr>
              <p:cNvPr id="5" name="TextBox 4">
                <a:extLst>
                  <a:ext uri="{FF2B5EF4-FFF2-40B4-BE49-F238E27FC236}">
                    <a16:creationId xmlns:a16="http://schemas.microsoft.com/office/drawing/2014/main" id="{7D95215B-C258-F523-46B5-1F3B2912883D}"/>
                  </a:ext>
                </a:extLst>
              </p:cNvPr>
              <p:cNvSpPr txBox="1">
                <a:spLocks noRot="1" noChangeAspect="1" noMove="1" noResize="1" noEditPoints="1" noAdjustHandles="1" noChangeArrowheads="1" noChangeShapeType="1" noTextEdit="1"/>
              </p:cNvSpPr>
              <p:nvPr/>
            </p:nvSpPr>
            <p:spPr>
              <a:xfrm>
                <a:off x="838199" y="1644712"/>
                <a:ext cx="8652933" cy="646331"/>
              </a:xfrm>
              <a:prstGeom prst="rect">
                <a:avLst/>
              </a:prstGeom>
              <a:blipFill>
                <a:blip r:embed="rId3"/>
                <a:stretch>
                  <a:fillRect l="-586" t="-3846" b="-13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53A1DBE-5EF0-033B-DC22-5C6608CFE528}"/>
                  </a:ext>
                </a:extLst>
              </p:cNvPr>
              <p:cNvSpPr txBox="1"/>
              <p:nvPr/>
            </p:nvSpPr>
            <p:spPr>
              <a:xfrm>
                <a:off x="838199" y="2668965"/>
                <a:ext cx="4970197" cy="2677656"/>
              </a:xfrm>
              <a:prstGeom prst="rect">
                <a:avLst/>
              </a:prstGeom>
              <a:noFill/>
            </p:spPr>
            <p:txBody>
              <a:bodyPr wrap="square">
                <a:spAutoFit/>
              </a:bodyPr>
              <a:lstStyle/>
              <a:p>
                <a:pPr marL="342900" lvl="0" indent="-342900">
                  <a:buFont typeface="+mj-lt"/>
                  <a:buAutoNum type="arabicPeriod"/>
                </a:pPr>
                <a:r>
                  <a:rPr lang="en-US" sz="1400" b="1" dirty="0">
                    <a:latin typeface="Google Sans" pitchFamily="2" charset="0"/>
                    <a:ea typeface="Google Sans" pitchFamily="2" charset="0"/>
                    <a:cs typeface="Google Sans" pitchFamily="2" charset="0"/>
                  </a:rPr>
                  <a:t>Draw the noise.</a:t>
                </a:r>
                <a:r>
                  <a:rPr lang="en-US" sz="1400" dirty="0">
                    <a:latin typeface="Google Sans" pitchFamily="2" charset="0"/>
                    <a:ea typeface="Google Sans" pitchFamily="2" charset="0"/>
                    <a:cs typeface="Google Sans" pitchFamily="2" charset="0"/>
                  </a:rPr>
                  <a:t> Sample </a:t>
                </a:r>
                <a14:m>
                  <m:oMath xmlns:m="http://schemas.openxmlformats.org/officeDocument/2006/math">
                    <m:r>
                      <a:rPr lang="en-US" sz="1400" i="1" dirty="0" smtClean="0">
                        <a:latin typeface="Cambria Math" panose="02040503050406030204" pitchFamily="18" charset="0"/>
                      </a:rPr>
                      <m:t>𝜀</m:t>
                    </m:r>
                    <m:r>
                      <a:rPr lang="en-US" sz="1400" i="0" dirty="0" err="1">
                        <a:latin typeface="Cambria Math" panose="02040503050406030204" pitchFamily="18" charset="0"/>
                      </a:rPr>
                      <m:t>₀∼</m:t>
                    </m:r>
                    <m:r>
                      <a:rPr lang="en-US" sz="1400" i="1" dirty="0" err="1">
                        <a:latin typeface="Cambria Math" panose="02040503050406030204" pitchFamily="18" charset="0"/>
                      </a:rPr>
                      <m:t>𝑁</m:t>
                    </m:r>
                    <m:d>
                      <m:dPr>
                        <m:ctrlPr>
                          <a:rPr lang="en-US" sz="1400" i="0" dirty="0" err="1">
                            <a:latin typeface="Cambria Math" panose="02040503050406030204" pitchFamily="18" charset="0"/>
                          </a:rPr>
                        </m:ctrlPr>
                      </m:dPr>
                      <m:e>
                        <m:r>
                          <a:rPr lang="en-US" sz="1400" i="0" dirty="0" err="1">
                            <a:latin typeface="Cambria Math" panose="02040503050406030204" pitchFamily="18" charset="0"/>
                          </a:rPr>
                          <m:t>0,</m:t>
                        </m:r>
                        <m:r>
                          <a:rPr lang="en-US" sz="1400" i="1" dirty="0" err="1">
                            <a:latin typeface="Cambria Math" panose="02040503050406030204" pitchFamily="18" charset="0"/>
                          </a:rPr>
                          <m:t>𝐼</m:t>
                        </m:r>
                      </m:e>
                    </m:d>
                    <m:r>
                      <a:rPr lang="en-US" sz="1400" i="0" dirty="0" err="1">
                        <a:latin typeface="Cambria Math" panose="02040503050406030204" pitchFamily="18" charset="0"/>
                      </a:rPr>
                      <m:t>,</m:t>
                    </m:r>
                  </m:oMath>
                </a14:m>
                <a:r>
                  <a:rPr lang="en-US" sz="1400" dirty="0">
                    <a:latin typeface="Google Sans" pitchFamily="2" charset="0"/>
                    <a:ea typeface="Google Sans" pitchFamily="2" charset="0"/>
                    <a:cs typeface="Google Sans" pitchFamily="2" charset="0"/>
                  </a:rPr>
                  <a:t>one standard-normal number per code dimension (</a:t>
                </a:r>
                <a14:m>
                  <m:oMath xmlns:m="http://schemas.openxmlformats.org/officeDocument/2006/math">
                    <m:r>
                      <a:rPr lang="en-US" sz="1400" i="1" dirty="0" smtClean="0">
                        <a:latin typeface="Cambria Math" panose="02040503050406030204" pitchFamily="18" charset="0"/>
                      </a:rPr>
                      <m:t>𝐾</m:t>
                    </m:r>
                  </m:oMath>
                </a14:m>
                <a:r>
                  <a:rPr lang="en-US" sz="1400" dirty="0">
                    <a:latin typeface="Google Sans" pitchFamily="2" charset="0"/>
                    <a:ea typeface="Google Sans" pitchFamily="2" charset="0"/>
                    <a:cs typeface="Google Sans" pitchFamily="2" charset="0"/>
                  </a:rPr>
                  <a:t> numbers). This is the only random step, and </a:t>
                </a:r>
                <a:r>
                  <a:rPr lang="en-US" sz="1400" b="1" i="1" dirty="0">
                    <a:solidFill>
                      <a:srgbClr val="FF0000"/>
                    </a:solidFill>
                    <a:latin typeface="Google Sans" pitchFamily="2" charset="0"/>
                    <a:ea typeface="Google Sans" pitchFamily="2" charset="0"/>
                    <a:cs typeface="Google Sans" pitchFamily="2" charset="0"/>
                  </a:rPr>
                  <a:t>it does not involve the encoder at all.</a:t>
                </a:r>
              </a:p>
              <a:p>
                <a:pPr marL="342900" lvl="0" indent="-342900">
                  <a:buFont typeface="+mj-lt"/>
                  <a:buAutoNum type="arabicPeriod"/>
                </a:pPr>
                <a:endParaRPr lang="en-US" sz="1400" dirty="0">
                  <a:latin typeface="Google Sans" pitchFamily="2" charset="0"/>
                  <a:ea typeface="Google Sans" pitchFamily="2" charset="0"/>
                  <a:cs typeface="Google Sans" pitchFamily="2" charset="0"/>
                </a:endParaRPr>
              </a:p>
              <a:p>
                <a:pPr marL="342900" lvl="0" indent="-342900">
                  <a:buFont typeface="+mj-lt"/>
                  <a:buAutoNum type="arabicPeriod"/>
                </a:pPr>
                <a:r>
                  <a:rPr lang="en-US" sz="1400" b="1" dirty="0">
                    <a:latin typeface="Google Sans" pitchFamily="2" charset="0"/>
                    <a:ea typeface="Google Sans" pitchFamily="2" charset="0"/>
                    <a:cs typeface="Google Sans" pitchFamily="2" charset="0"/>
                  </a:rPr>
                  <a:t>Scale.</a:t>
                </a:r>
                <a:r>
                  <a:rPr lang="en-US" sz="1400" dirty="0">
                    <a:latin typeface="Google Sans" pitchFamily="2" charset="0"/>
                    <a:ea typeface="Google Sans" pitchFamily="2" charset="0"/>
                    <a:cs typeface="Google Sans" pitchFamily="2" charset="0"/>
                  </a:rPr>
                  <a:t> Multiply by the encoder's width, element by element: </a:t>
                </a:r>
                <a14:m>
                  <m:oMath xmlns:m="http://schemas.openxmlformats.org/officeDocument/2006/math">
                    <m:r>
                      <a:rPr lang="en-US" sz="1400" i="1" dirty="0" smtClean="0">
                        <a:latin typeface="Cambria Math" panose="02040503050406030204" pitchFamily="18" charset="0"/>
                      </a:rPr>
                      <m:t>𝜎</m:t>
                    </m:r>
                    <m:r>
                      <a:rPr lang="en-US" sz="1400" i="0" dirty="0" err="1">
                        <a:latin typeface="Cambria Math" panose="02040503050406030204" pitchFamily="18" charset="0"/>
                      </a:rPr>
                      <m:t>⁽ⁱ⁾⊙</m:t>
                    </m:r>
                    <m:r>
                      <a:rPr lang="en-US" sz="1400" i="1" dirty="0" err="1">
                        <a:latin typeface="Cambria Math" panose="02040503050406030204" pitchFamily="18" charset="0"/>
                      </a:rPr>
                      <m:t>𝜀</m:t>
                    </m:r>
                    <m:r>
                      <a:rPr lang="en-US" sz="1400" i="0" dirty="0" err="1">
                        <a:latin typeface="Cambria Math" panose="02040503050406030204" pitchFamily="18" charset="0"/>
                      </a:rPr>
                      <m:t>₀</m:t>
                    </m:r>
                  </m:oMath>
                </a14:m>
                <a:r>
                  <a:rPr lang="en-US" sz="1400" dirty="0">
                    <a:latin typeface="Google Sans" pitchFamily="2" charset="0"/>
                    <a:ea typeface="Google Sans" pitchFamily="2" charset="0"/>
                    <a:cs typeface="Google Sans" pitchFamily="2" charset="0"/>
                  </a:rPr>
                  <a:t>. This is now noise with standard deviation </a:t>
                </a:r>
                <a14:m>
                  <m:oMath xmlns:m="http://schemas.openxmlformats.org/officeDocument/2006/math">
                    <m:r>
                      <a:rPr lang="en-US" sz="1400" i="1" dirty="0" smtClean="0">
                        <a:latin typeface="Cambria Math" panose="02040503050406030204" pitchFamily="18" charset="0"/>
                      </a:rPr>
                      <m:t>𝜎</m:t>
                    </m:r>
                    <m:r>
                      <a:rPr lang="en-US" sz="1400" i="0" dirty="0" err="1">
                        <a:latin typeface="Cambria Math" panose="02040503050406030204" pitchFamily="18" charset="0"/>
                      </a:rPr>
                      <m:t>⁽ⁱ⁾</m:t>
                    </m:r>
                  </m:oMath>
                </a14:m>
                <a:r>
                  <a:rPr lang="en-US" sz="1400" dirty="0">
                    <a:latin typeface="Google Sans" pitchFamily="2" charset="0"/>
                    <a:ea typeface="Google Sans" pitchFamily="2" charset="0"/>
                    <a:cs typeface="Google Sans" pitchFamily="2" charset="0"/>
                  </a:rPr>
                  <a:t>, i.e. </a:t>
                </a:r>
                <a14:m>
                  <m:oMath xmlns:m="http://schemas.openxmlformats.org/officeDocument/2006/math">
                    <m:r>
                      <a:rPr lang="en-US" sz="1400" i="1" dirty="0" smtClean="0">
                        <a:latin typeface="Cambria Math" panose="02040503050406030204" pitchFamily="18" charset="0"/>
                      </a:rPr>
                      <m:t>𝜀</m:t>
                    </m:r>
                    <m:r>
                      <a:rPr lang="en-US" sz="1400" i="0" dirty="0" err="1">
                        <a:latin typeface="Cambria Math" panose="02040503050406030204" pitchFamily="18" charset="0"/>
                      </a:rPr>
                      <m:t>∼</m:t>
                    </m:r>
                    <m:r>
                      <a:rPr lang="en-US" sz="1400" i="1" dirty="0" err="1">
                        <a:latin typeface="Cambria Math" panose="02040503050406030204" pitchFamily="18" charset="0"/>
                      </a:rPr>
                      <m:t>𝑁</m:t>
                    </m:r>
                    <m:d>
                      <m:dPr>
                        <m:ctrlPr>
                          <a:rPr lang="en-US" sz="1400" i="0" dirty="0" err="1">
                            <a:latin typeface="Cambria Math" panose="02040503050406030204" pitchFamily="18" charset="0"/>
                          </a:rPr>
                        </m:ctrlPr>
                      </m:dPr>
                      <m:e>
                        <m:r>
                          <a:rPr lang="en-US" sz="1400" i="0" dirty="0" err="1">
                            <a:latin typeface="Cambria Math" panose="02040503050406030204" pitchFamily="18" charset="0"/>
                          </a:rPr>
                          <m:t>0,</m:t>
                        </m:r>
                        <m:r>
                          <a:rPr lang="en-US" sz="1400" i="1" dirty="0" err="1">
                            <a:latin typeface="Cambria Math" panose="02040503050406030204" pitchFamily="18" charset="0"/>
                          </a:rPr>
                          <m:t>𝛴</m:t>
                        </m:r>
                        <m:r>
                          <a:rPr lang="en-US" sz="1400" i="0" dirty="0" err="1">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a:t>
                </a:r>
              </a:p>
              <a:p>
                <a:pPr marL="342900" lvl="0" indent="-342900">
                  <a:buFont typeface="+mj-lt"/>
                  <a:buAutoNum type="arabicPeriod"/>
                </a:pPr>
                <a:endParaRPr lang="en-US" sz="1400" dirty="0">
                  <a:latin typeface="Google Sans" pitchFamily="2" charset="0"/>
                  <a:ea typeface="Google Sans" pitchFamily="2" charset="0"/>
                  <a:cs typeface="Google Sans" pitchFamily="2" charset="0"/>
                </a:endParaRPr>
              </a:p>
              <a:p>
                <a:pPr marL="342900" lvl="0" indent="-342900">
                  <a:buFont typeface="+mj-lt"/>
                  <a:buAutoNum type="arabicPeriod"/>
                </a:pPr>
                <a:r>
                  <a:rPr lang="en-US" sz="1400" b="1" dirty="0">
                    <a:latin typeface="Google Sans" pitchFamily="2" charset="0"/>
                    <a:ea typeface="Google Sans" pitchFamily="2" charset="0"/>
                    <a:cs typeface="Google Sans" pitchFamily="2" charset="0"/>
                  </a:rPr>
                  <a:t>Shift.</a:t>
                </a:r>
                <a:r>
                  <a:rPr lang="en-US" sz="1400" dirty="0">
                    <a:latin typeface="Google Sans" pitchFamily="2" charset="0"/>
                    <a:ea typeface="Google Sans" pitchFamily="2" charset="0"/>
                    <a:cs typeface="Google Sans" pitchFamily="2" charset="0"/>
                  </a:rPr>
                  <a:t> Add the encoder's mean: </a:t>
                </a:r>
                <a14:m>
                  <m:oMath xmlns:m="http://schemas.openxmlformats.org/officeDocument/2006/math">
                    <m:r>
                      <a:rPr lang="en-US" sz="1400" i="1" dirty="0" smtClean="0">
                        <a:highlight>
                          <a:srgbClr val="FFFF00"/>
                        </a:highlight>
                        <a:latin typeface="Cambria Math" panose="02040503050406030204" pitchFamily="18" charset="0"/>
                      </a:rPr>
                      <m:t>𝑧</m:t>
                    </m:r>
                    <m:r>
                      <a:rPr lang="en-US" sz="1400" i="0" dirty="0">
                        <a:highlight>
                          <a:srgbClr val="FFFF00"/>
                        </a:highlight>
                        <a:latin typeface="Cambria Math" panose="02040503050406030204" pitchFamily="18" charset="0"/>
                      </a:rPr>
                      <m:t>=</m:t>
                    </m:r>
                    <m:r>
                      <a:rPr lang="en-US" sz="1400" i="1" dirty="0">
                        <a:highlight>
                          <a:srgbClr val="FFFF00"/>
                        </a:highlight>
                        <a:latin typeface="Cambria Math" panose="02040503050406030204" pitchFamily="18" charset="0"/>
                      </a:rPr>
                      <m:t>𝜇</m:t>
                    </m:r>
                    <m:r>
                      <a:rPr lang="en-US" sz="1400" i="0" dirty="0">
                        <a:highlight>
                          <a:srgbClr val="FFFF00"/>
                        </a:highlight>
                        <a:latin typeface="Cambria Math" panose="02040503050406030204" pitchFamily="18" charset="0"/>
                      </a:rPr>
                      <m:t>⁽ⁱ⁾+</m:t>
                    </m:r>
                    <m:r>
                      <a:rPr lang="en-US" sz="1400" i="1" dirty="0">
                        <a:highlight>
                          <a:srgbClr val="FFFF00"/>
                        </a:highlight>
                        <a:latin typeface="Cambria Math" panose="02040503050406030204" pitchFamily="18" charset="0"/>
                      </a:rPr>
                      <m:t>𝜎</m:t>
                    </m:r>
                    <m:r>
                      <a:rPr lang="en-US" sz="1400" i="0" dirty="0">
                        <a:highlight>
                          <a:srgbClr val="FFFF00"/>
                        </a:highlight>
                        <a:latin typeface="Cambria Math" panose="02040503050406030204" pitchFamily="18" charset="0"/>
                      </a:rPr>
                      <m:t>⁽ⁱ⁾⊙</m:t>
                    </m:r>
                    <m:r>
                      <a:rPr lang="en-US" sz="1400" i="1" dirty="0">
                        <a:highlight>
                          <a:srgbClr val="FFFF00"/>
                        </a:highlight>
                        <a:latin typeface="Cambria Math" panose="02040503050406030204" pitchFamily="18" charset="0"/>
                      </a:rPr>
                      <m:t>𝜀</m:t>
                    </m:r>
                    <m:r>
                      <a:rPr lang="en-US" sz="1400" i="0" dirty="0">
                        <a:highlight>
                          <a:srgbClr val="FFFF00"/>
                        </a:highlight>
                        <a:latin typeface="Cambria Math" panose="02040503050406030204" pitchFamily="18" charset="0"/>
                      </a:rPr>
                      <m:t>₀</m:t>
                    </m:r>
                  </m:oMath>
                </a14:m>
                <a:r>
                  <a:rPr lang="en-US" sz="1400" dirty="0">
                    <a:latin typeface="Google Sans" pitchFamily="2" charset="0"/>
                    <a:ea typeface="Google Sans" pitchFamily="2" charset="0"/>
                    <a:cs typeface="Google Sans" pitchFamily="2" charset="0"/>
                  </a:rPr>
                  <a:t>. </a:t>
                </a:r>
                <a:br>
                  <a:rPr lang="en-US" sz="1400" dirty="0">
                    <a:latin typeface="Google Sans" pitchFamily="2" charset="0"/>
                    <a:ea typeface="Google Sans" pitchFamily="2" charset="0"/>
                    <a:cs typeface="Google Sans" pitchFamily="2" charset="0"/>
                  </a:rPr>
                </a:br>
                <a:r>
                  <a:rPr lang="en-US" sz="1400" dirty="0">
                    <a:latin typeface="Google Sans" pitchFamily="2" charset="0"/>
                    <a:ea typeface="Google Sans" pitchFamily="2" charset="0"/>
                    <a:cs typeface="Google Sans" pitchFamily="2" charset="0"/>
                  </a:rPr>
                  <a:t>The result has mean </a:t>
                </a:r>
                <a14:m>
                  <m:oMath xmlns:m="http://schemas.openxmlformats.org/officeDocument/2006/math">
                    <m:r>
                      <a:rPr lang="en-US" sz="1400" i="1" dirty="0" smtClean="0">
                        <a:latin typeface="Cambria Math" panose="02040503050406030204" pitchFamily="18" charset="0"/>
                      </a:rPr>
                      <m:t>𝜇</m:t>
                    </m:r>
                    <m:r>
                      <a:rPr lang="en-US" sz="1400" i="0" dirty="0" err="1">
                        <a:latin typeface="Cambria Math" panose="02040503050406030204" pitchFamily="18" charset="0"/>
                      </a:rPr>
                      <m:t>⁽ⁱ⁾</m:t>
                    </m:r>
                  </m:oMath>
                </a14:m>
                <a:r>
                  <a:rPr lang="en-US" sz="1400" dirty="0">
                    <a:latin typeface="Google Sans" pitchFamily="2" charset="0"/>
                    <a:ea typeface="Google Sans" pitchFamily="2" charset="0"/>
                    <a:cs typeface="Google Sans" pitchFamily="2" charset="0"/>
                  </a:rPr>
                  <a:t> and standard deviation </a:t>
                </a:r>
                <a14:m>
                  <m:oMath xmlns:m="http://schemas.openxmlformats.org/officeDocument/2006/math">
                    <m:r>
                      <a:rPr lang="en-US" sz="1400" i="1" dirty="0" smtClean="0">
                        <a:latin typeface="Cambria Math" panose="02040503050406030204" pitchFamily="18" charset="0"/>
                      </a:rPr>
                      <m:t>𝜎</m:t>
                    </m:r>
                    <m:r>
                      <a:rPr lang="en-US" sz="1400" i="0" dirty="0" err="1">
                        <a:latin typeface="Cambria Math" panose="02040503050406030204" pitchFamily="18" charset="0"/>
                      </a:rPr>
                      <m:t>⁽ⁱ⁾</m:t>
                    </m:r>
                  </m:oMath>
                </a14:m>
                <a:r>
                  <a:rPr lang="en-US" sz="1400" dirty="0">
                    <a:latin typeface="Google Sans" pitchFamily="2" charset="0"/>
                    <a:ea typeface="Google Sans" pitchFamily="2" charset="0"/>
                    <a:cs typeface="Google Sans" pitchFamily="2" charset="0"/>
                  </a:rPr>
                  <a:t>, so </a:t>
                </a:r>
                <a14:m>
                  <m:oMath xmlns:m="http://schemas.openxmlformats.org/officeDocument/2006/math">
                    <m:r>
                      <a:rPr lang="en-US" sz="1400" i="1" dirty="0" smtClean="0">
                        <a:latin typeface="Cambria Math" panose="02040503050406030204" pitchFamily="18" charset="0"/>
                      </a:rPr>
                      <m:t>𝑧</m:t>
                    </m:r>
                    <m:r>
                      <a:rPr lang="en-US" sz="1400" i="0" dirty="0">
                        <a:latin typeface="Cambria Math" panose="02040503050406030204" pitchFamily="18" charset="0"/>
                      </a:rPr>
                      <m:t>∼</m:t>
                    </m:r>
                    <m:r>
                      <a:rPr lang="en-US" sz="1400" i="1" dirty="0">
                        <a:latin typeface="Cambria Math" panose="02040503050406030204" pitchFamily="18" charset="0"/>
                      </a:rPr>
                      <m:t>𝑁</m:t>
                    </m:r>
                    <m:d>
                      <m:dPr>
                        <m:ctrlPr>
                          <a:rPr lang="en-US" sz="1400" i="1" dirty="0">
                            <a:latin typeface="Cambria Math" panose="02040503050406030204" pitchFamily="18" charset="0"/>
                          </a:rPr>
                        </m:ctrlPr>
                      </m:dPr>
                      <m:e>
                        <m:r>
                          <a:rPr lang="en-US" sz="1400" i="1" dirty="0">
                            <a:latin typeface="Cambria Math" panose="02040503050406030204" pitchFamily="18" charset="0"/>
                          </a:rPr>
                          <m:t>𝜇</m:t>
                        </m:r>
                        <m:r>
                          <a:rPr lang="en-US" sz="1400" i="0" dirty="0">
                            <a:latin typeface="Cambria Math" panose="02040503050406030204" pitchFamily="18" charset="0"/>
                          </a:rPr>
                          <m:t>⁽ⁱ⁾,</m:t>
                        </m:r>
                        <m:r>
                          <a:rPr lang="en-US" sz="1400" i="1" dirty="0">
                            <a:latin typeface="Cambria Math" panose="02040503050406030204" pitchFamily="18" charset="0"/>
                          </a:rPr>
                          <m:t>𝛴</m:t>
                        </m:r>
                        <m:r>
                          <a:rPr lang="en-US" sz="1400" i="0" dirty="0">
                            <a:latin typeface="Cambria Math" panose="02040503050406030204" pitchFamily="18" charset="0"/>
                          </a:rPr>
                          <m:t>⁽ⁱ⁾</m:t>
                        </m:r>
                      </m:e>
                    </m:d>
                  </m:oMath>
                </a14:m>
                <a:r>
                  <a:rPr lang="en-US" sz="1400" dirty="0">
                    <a:latin typeface="Google Sans" pitchFamily="2" charset="0"/>
                    <a:ea typeface="Google Sans" pitchFamily="2" charset="0"/>
                    <a:cs typeface="Google Sans" pitchFamily="2" charset="0"/>
                  </a:rPr>
                  <a:t>.</a:t>
                </a:r>
              </a:p>
            </p:txBody>
          </p:sp>
        </mc:Choice>
        <mc:Fallback xmlns="">
          <p:sp>
            <p:nvSpPr>
              <p:cNvPr id="6" name="TextBox 5">
                <a:extLst>
                  <a:ext uri="{FF2B5EF4-FFF2-40B4-BE49-F238E27FC236}">
                    <a16:creationId xmlns:a16="http://schemas.microsoft.com/office/drawing/2014/main" id="{353A1DBE-5EF0-033B-DC22-5C6608CFE528}"/>
                  </a:ext>
                </a:extLst>
              </p:cNvPr>
              <p:cNvSpPr txBox="1">
                <a:spLocks noRot="1" noChangeAspect="1" noMove="1" noResize="1" noEditPoints="1" noAdjustHandles="1" noChangeArrowheads="1" noChangeShapeType="1" noTextEdit="1"/>
              </p:cNvSpPr>
              <p:nvPr/>
            </p:nvSpPr>
            <p:spPr>
              <a:xfrm>
                <a:off x="838199" y="2668965"/>
                <a:ext cx="4970197" cy="2677656"/>
              </a:xfrm>
              <a:prstGeom prst="rect">
                <a:avLst/>
              </a:prstGeom>
              <a:blipFill>
                <a:blip r:embed="rId4"/>
                <a:stretch>
                  <a:fillRect l="-509" t="-1422" b="-1896"/>
                </a:stretch>
              </a:blipFill>
            </p:spPr>
            <p:txBody>
              <a:bodyPr/>
              <a:lstStyle/>
              <a:p>
                <a:r>
                  <a:rPr lang="en-US">
                    <a:noFill/>
                  </a:rPr>
                  <a:t> </a:t>
                </a:r>
              </a:p>
            </p:txBody>
          </p:sp>
        </mc:Fallback>
      </mc:AlternateContent>
    </p:spTree>
    <p:extLst>
      <p:ext uri="{BB962C8B-B14F-4D97-AF65-F5344CB8AC3E}">
        <p14:creationId xmlns:p14="http://schemas.microsoft.com/office/powerpoint/2010/main" val="20972113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0A6FC-532D-DD41-44C5-B2ACA297CE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CB6FF9-80A9-F562-B994-2CC82E76598E}"/>
              </a:ext>
            </a:extLst>
          </p:cNvPr>
          <p:cNvSpPr>
            <a:spLocks noGrp="1"/>
          </p:cNvSpPr>
          <p:nvPr>
            <p:ph type="title"/>
          </p:nvPr>
        </p:nvSpPr>
        <p:spPr/>
        <p:txBody>
          <a:bodyPr/>
          <a:lstStyle/>
          <a:p>
            <a:r>
              <a:rPr lang="en-US" dirty="0"/>
              <a:t>The Reparameterization Trick</a:t>
            </a:r>
          </a:p>
        </p:txBody>
      </p:sp>
      <p:pic>
        <p:nvPicPr>
          <p:cNvPr id="18" name="Picture 17">
            <a:extLst>
              <a:ext uri="{FF2B5EF4-FFF2-40B4-BE49-F238E27FC236}">
                <a16:creationId xmlns:a16="http://schemas.microsoft.com/office/drawing/2014/main" id="{42F0E55A-C8D5-2EBD-C15B-01D251773AB8}"/>
              </a:ext>
            </a:extLst>
          </p:cNvPr>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939800" y="2137567"/>
            <a:ext cx="1349248" cy="260096"/>
          </a:xfrm>
          <a:prstGeom prst="rect">
            <a:avLst/>
          </a:prstGeom>
        </p:spPr>
      </p:pic>
      <p:pic>
        <p:nvPicPr>
          <p:cNvPr id="9" name="Picture 8">
            <a:extLst>
              <a:ext uri="{FF2B5EF4-FFF2-40B4-BE49-F238E27FC236}">
                <a16:creationId xmlns:a16="http://schemas.microsoft.com/office/drawing/2014/main" id="{73FA9F42-3C5B-3F26-11B7-9C6377635D95}"/>
              </a:ext>
            </a:extLst>
          </p:cNvPr>
          <p:cNvPicPr>
            <a:picLocks noChangeAspect="1"/>
          </p:cNvPicPr>
          <p:nvPr>
            <p:custDataLst>
              <p:tags r:id="rId2"/>
            </p:custDataLst>
          </p:nvPr>
        </p:nvPicPr>
        <p:blipFill>
          <a:blip r:embed="rId7">
            <a:extLst>
              <a:ext uri="{28A0092B-C50C-407E-A947-70E740481C1C}">
                <a14:useLocalDpi xmlns:a14="http://schemas.microsoft.com/office/drawing/2010/main" val="0"/>
              </a:ext>
            </a:extLst>
          </a:blip>
          <a:stretch>
            <a:fillRect/>
          </a:stretch>
        </p:blipFill>
        <p:spPr>
          <a:xfrm>
            <a:off x="838200" y="5666401"/>
            <a:ext cx="6634480" cy="327152"/>
          </a:xfrm>
          <a:prstGeom prst="rect">
            <a:avLst/>
          </a:prstGeom>
        </p:spPr>
      </p:pic>
      <p:pic>
        <p:nvPicPr>
          <p:cNvPr id="10" name="Picture 9">
            <a:extLst>
              <a:ext uri="{FF2B5EF4-FFF2-40B4-BE49-F238E27FC236}">
                <a16:creationId xmlns:a16="http://schemas.microsoft.com/office/drawing/2014/main" id="{86EA8868-9FF0-CA8A-3D2E-185C60F727FA}"/>
              </a:ext>
            </a:extLst>
          </p:cNvPr>
          <p:cNvPicPr>
            <a:picLocks noChangeAspect="1"/>
          </p:cNvPicPr>
          <p:nvPr/>
        </p:nvPicPr>
        <p:blipFill>
          <a:blip r:embed="rId8"/>
          <a:stretch>
            <a:fillRect/>
          </a:stretch>
        </p:blipFill>
        <p:spPr>
          <a:xfrm>
            <a:off x="5797924" y="1477741"/>
            <a:ext cx="6002493" cy="3705575"/>
          </a:xfrm>
          <a:prstGeom prst="rect">
            <a:avLst/>
          </a:prstGeom>
        </p:spPr>
      </p:pic>
      <p:sp>
        <p:nvSpPr>
          <p:cNvPr id="12" name="TextBox 11">
            <a:extLst>
              <a:ext uri="{FF2B5EF4-FFF2-40B4-BE49-F238E27FC236}">
                <a16:creationId xmlns:a16="http://schemas.microsoft.com/office/drawing/2014/main" id="{68F8C495-B746-C317-2A85-A64FA244D593}"/>
              </a:ext>
            </a:extLst>
          </p:cNvPr>
          <p:cNvSpPr txBox="1"/>
          <p:nvPr/>
        </p:nvSpPr>
        <p:spPr>
          <a:xfrm>
            <a:off x="838200" y="1555495"/>
            <a:ext cx="6096000" cy="369332"/>
          </a:xfrm>
          <a:prstGeom prst="rect">
            <a:avLst/>
          </a:prstGeom>
          <a:noFill/>
        </p:spPr>
        <p:txBody>
          <a:bodyPr wrap="square">
            <a:spAutoFit/>
          </a:bodyPr>
          <a:lstStyle/>
          <a:p>
            <a:pPr>
              <a:buNone/>
            </a:pPr>
            <a:r>
              <a:rPr lang="en-US" dirty="0">
                <a:latin typeface="Google Sans" pitchFamily="2" charset="0"/>
                <a:ea typeface="Google Sans" pitchFamily="2" charset="0"/>
                <a:cs typeface="Google Sans" pitchFamily="2" charset="0"/>
              </a:rPr>
              <a:t>Rewrite the noise as scaled standard noise</a:t>
            </a:r>
          </a:p>
        </p:txBody>
      </p:sp>
      <p:pic>
        <p:nvPicPr>
          <p:cNvPr id="16" name="Picture 15">
            <a:extLst>
              <a:ext uri="{FF2B5EF4-FFF2-40B4-BE49-F238E27FC236}">
                <a16:creationId xmlns:a16="http://schemas.microsoft.com/office/drawing/2014/main" id="{3F23F3BA-3919-083C-EDE4-51EA89B2B930}"/>
              </a:ext>
            </a:extLst>
          </p:cNvPr>
          <p:cNvPicPr>
            <a:picLocks noChangeAspect="1"/>
          </p:cNvPicPr>
          <p:nvPr>
            <p:custDataLst>
              <p:tags r:id="rId3"/>
            </p:custDataLst>
          </p:nvPr>
        </p:nvPicPr>
        <p:blipFill>
          <a:blip r:embed="rId9">
            <a:extLst>
              <a:ext uri="{28A0092B-C50C-407E-A947-70E740481C1C}">
                <a14:useLocalDpi xmlns:a14="http://schemas.microsoft.com/office/drawing/2010/main" val="0"/>
              </a:ext>
            </a:extLst>
          </a:blip>
          <a:stretch>
            <a:fillRect/>
          </a:stretch>
        </p:blipFill>
        <p:spPr>
          <a:xfrm>
            <a:off x="939800" y="3031825"/>
            <a:ext cx="2529840" cy="298704"/>
          </a:xfrm>
          <a:prstGeom prst="rect">
            <a:avLst/>
          </a:prstGeom>
        </p:spPr>
      </p:pic>
      <p:pic>
        <p:nvPicPr>
          <p:cNvPr id="20" name="Picture 19">
            <a:extLst>
              <a:ext uri="{FF2B5EF4-FFF2-40B4-BE49-F238E27FC236}">
                <a16:creationId xmlns:a16="http://schemas.microsoft.com/office/drawing/2014/main" id="{942357B6-8DB9-D981-6D68-770949D30DEA}"/>
              </a:ext>
            </a:extLst>
          </p:cNvPr>
          <p:cNvPicPr>
            <a:picLocks noChangeAspect="1"/>
          </p:cNvPicPr>
          <p:nvPr>
            <p:custDataLst>
              <p:tags r:id="rId4"/>
            </p:custDataLst>
          </p:nvPr>
        </p:nvPicPr>
        <p:blipFill>
          <a:blip r:embed="rId10">
            <a:extLst>
              <a:ext uri="{28A0092B-C50C-407E-A947-70E740481C1C}">
                <a14:useLocalDpi xmlns:a14="http://schemas.microsoft.com/office/drawing/2010/main" val="0"/>
              </a:ext>
            </a:extLst>
          </a:blip>
          <a:stretch>
            <a:fillRect/>
          </a:stretch>
        </p:blipFill>
        <p:spPr>
          <a:xfrm>
            <a:off x="939800" y="2571488"/>
            <a:ext cx="2804160" cy="286512"/>
          </a:xfrm>
          <a:prstGeom prst="rect">
            <a:avLst/>
          </a:prstGeom>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7268814-8637-E659-EE7D-43D5B8BB8123}"/>
                  </a:ext>
                </a:extLst>
              </p:cNvPr>
              <p:cNvSpPr txBox="1"/>
              <p:nvPr/>
            </p:nvSpPr>
            <p:spPr>
              <a:xfrm>
                <a:off x="838200" y="3898300"/>
                <a:ext cx="5088467" cy="1499257"/>
              </a:xfrm>
              <a:prstGeom prst="rect">
                <a:avLst/>
              </a:prstGeom>
              <a:solidFill>
                <a:schemeClr val="bg2"/>
              </a:solidFill>
            </p:spPr>
            <p:txBody>
              <a:bodyPr wrap="square">
                <a:spAutoFit/>
              </a:bodyPr>
              <a:lstStyle/>
              <a:p>
                <a:pPr>
                  <a:buNone/>
                </a:pPr>
                <a:r>
                  <a:rPr lang="en-US" dirty="0">
                    <a:latin typeface="Google Sans" pitchFamily="2" charset="0"/>
                    <a:ea typeface="Google Sans" pitchFamily="2" charset="0"/>
                    <a:cs typeface="Google Sans" pitchFamily="2" charset="0"/>
                  </a:rPr>
                  <a:t>The randomness now lives in </a:t>
                </a:r>
                <a14:m>
                  <m:oMath xmlns:m="http://schemas.openxmlformats.org/officeDocument/2006/math">
                    <m:r>
                      <a:rPr lang="en-US" i="1" dirty="0" smtClean="0">
                        <a:latin typeface="Cambria Math" panose="02040503050406030204" pitchFamily="18" charset="0"/>
                      </a:rPr>
                      <m:t>𝜀</m:t>
                    </m:r>
                    <m:r>
                      <a:rPr lang="en-US" i="0" dirty="0" err="1">
                        <a:latin typeface="Cambria Math" panose="02040503050406030204" pitchFamily="18" charset="0"/>
                      </a:rPr>
                      <m:t>₀</m:t>
                    </m:r>
                  </m:oMath>
                </a14:m>
                <a:r>
                  <a:rPr lang="en-US" dirty="0">
                    <a:latin typeface="Google Sans" pitchFamily="2" charset="0"/>
                    <a:ea typeface="Google Sans" pitchFamily="2" charset="0"/>
                    <a:cs typeface="Google Sans" pitchFamily="2" charset="0"/>
                  </a:rPr>
                  <a:t>, which does not depend on </a:t>
                </a:r>
                <a14:m>
                  <m:oMath xmlns:m="http://schemas.openxmlformats.org/officeDocument/2006/math">
                    <m:r>
                      <a:rPr lang="en-US" i="1" dirty="0" smtClean="0">
                        <a:latin typeface="Cambria Math" panose="02040503050406030204" pitchFamily="18" charset="0"/>
                      </a:rPr>
                      <m:t>𝜑</m:t>
                    </m:r>
                  </m:oMath>
                </a14:m>
                <a:r>
                  <a:rPr lang="en-US" dirty="0">
                    <a:latin typeface="Google Sans" pitchFamily="2" charset="0"/>
                    <a:ea typeface="Google Sans" pitchFamily="2" charset="0"/>
                    <a:cs typeface="Google Sans" pitchFamily="2" charset="0"/>
                  </a:rPr>
                  <a:t>, and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𝑧</m:t>
                        </m:r>
                      </m:e>
                      <m:sub>
                        <m:r>
                          <a:rPr lang="en-US" i="1" dirty="0">
                            <a:latin typeface="Cambria Math" panose="02040503050406030204" pitchFamily="18" charset="0"/>
                          </a:rPr>
                          <m:t>𝑛𝑜𝑖𝑠𝑦</m:t>
                        </m:r>
                      </m:sub>
                    </m:sSub>
                  </m:oMath>
                </a14:m>
                <a:r>
                  <a:rPr lang="en-US" dirty="0">
                    <a:latin typeface="Google Sans" pitchFamily="2" charset="0"/>
                    <a:ea typeface="Google Sans" pitchFamily="2" charset="0"/>
                    <a:cs typeface="Google Sans" pitchFamily="2" charset="0"/>
                  </a:rPr>
                  <a:t> is an ordinary function of </a:t>
                </a:r>
                <a14:m>
                  <m:oMath xmlns:m="http://schemas.openxmlformats.org/officeDocument/2006/math">
                    <m:r>
                      <a:rPr lang="en-US" i="1" dirty="0" smtClean="0">
                        <a:latin typeface="Cambria Math" panose="02040503050406030204" pitchFamily="18" charset="0"/>
                      </a:rPr>
                      <m:t>𝜇</m:t>
                    </m:r>
                  </m:oMath>
                </a14:m>
                <a:r>
                  <a:rPr lang="en-US" dirty="0">
                    <a:latin typeface="Google Sans" pitchFamily="2" charset="0"/>
                    <a:ea typeface="Google Sans" pitchFamily="2" charset="0"/>
                    <a:cs typeface="Google Sans" pitchFamily="2" charset="0"/>
                  </a:rPr>
                  <a:t> and </a:t>
                </a:r>
                <a14:m>
                  <m:oMath xmlns:m="http://schemas.openxmlformats.org/officeDocument/2006/math">
                    <m:r>
                      <a:rPr lang="en-US" i="1" dirty="0" smtClean="0">
                        <a:latin typeface="Cambria Math" panose="02040503050406030204" pitchFamily="18" charset="0"/>
                      </a:rPr>
                      <m:t>𝜎</m:t>
                    </m:r>
                  </m:oMath>
                </a14:m>
                <a:r>
                  <a:rPr lang="en-US" dirty="0">
                    <a:latin typeface="Google Sans" pitchFamily="2" charset="0"/>
                    <a:ea typeface="Google Sans" pitchFamily="2" charset="0"/>
                    <a:cs typeface="Google Sans" pitchFamily="2" charset="0"/>
                  </a:rPr>
                  <a:t> with </a:t>
                </a:r>
                <a14:m>
                  <m:oMath xmlns:m="http://schemas.openxmlformats.org/officeDocument/2006/math">
                    <m:r>
                      <a:rPr lang="en-US" i="1" dirty="0" smtClean="0">
                        <a:latin typeface="Cambria Math" panose="02040503050406030204" pitchFamily="18" charset="0"/>
                      </a:rPr>
                      <m:t>𝜕</m:t>
                    </m:r>
                    <m:r>
                      <a:rPr lang="en-US" i="1" dirty="0" smtClean="0">
                        <a:latin typeface="Cambria Math" panose="02040503050406030204" pitchFamily="18" charset="0"/>
                      </a:rPr>
                      <m:t>𝑧</m:t>
                    </m:r>
                    <m:r>
                      <a:rPr lang="en-US" i="0" dirty="0">
                        <a:latin typeface="Cambria Math" panose="02040503050406030204" pitchFamily="18" charset="0"/>
                      </a:rPr>
                      <m:t>/</m:t>
                    </m:r>
                    <m:r>
                      <a:rPr lang="en-US" i="1" dirty="0">
                        <a:latin typeface="Cambria Math" panose="02040503050406030204" pitchFamily="18" charset="0"/>
                      </a:rPr>
                      <m:t>𝜕𝜇</m:t>
                    </m:r>
                    <m:r>
                      <a:rPr lang="en-US" i="0" dirty="0">
                        <a:latin typeface="Cambria Math" panose="02040503050406030204" pitchFamily="18" charset="0"/>
                      </a:rPr>
                      <m:t>=1</m:t>
                    </m:r>
                  </m:oMath>
                </a14:m>
                <a:r>
                  <a:rPr lang="en-US" dirty="0">
                    <a:latin typeface="Google Sans" pitchFamily="2" charset="0"/>
                    <a:ea typeface="Google Sans" pitchFamily="2" charset="0"/>
                    <a:cs typeface="Google Sans" pitchFamily="2" charset="0"/>
                  </a:rPr>
                  <a:t> and </a:t>
                </a:r>
                <a14:m>
                  <m:oMath xmlns:m="http://schemas.openxmlformats.org/officeDocument/2006/math">
                    <m:r>
                      <a:rPr lang="en-US" i="1" dirty="0" smtClean="0">
                        <a:latin typeface="Cambria Math" panose="02040503050406030204" pitchFamily="18" charset="0"/>
                      </a:rPr>
                      <m:t>𝜕</m:t>
                    </m:r>
                    <m:r>
                      <a:rPr lang="en-US" i="1" dirty="0" smtClean="0">
                        <a:latin typeface="Cambria Math" panose="02040503050406030204" pitchFamily="18" charset="0"/>
                      </a:rPr>
                      <m:t>𝑧</m:t>
                    </m:r>
                    <m:r>
                      <a:rPr lang="en-US" i="0" dirty="0">
                        <a:latin typeface="Cambria Math" panose="02040503050406030204" pitchFamily="18" charset="0"/>
                      </a:rPr>
                      <m:t>/</m:t>
                    </m:r>
                    <m:r>
                      <a:rPr lang="en-US" i="1" dirty="0">
                        <a:latin typeface="Cambria Math" panose="02040503050406030204" pitchFamily="18" charset="0"/>
                      </a:rPr>
                      <m:t>𝜕𝜎</m:t>
                    </m:r>
                    <m:r>
                      <a:rPr lang="en-US" i="0" dirty="0">
                        <a:latin typeface="Cambria Math" panose="02040503050406030204" pitchFamily="18" charset="0"/>
                      </a:rPr>
                      <m:t>=</m:t>
                    </m:r>
                    <m:r>
                      <a:rPr lang="en-US" i="1" dirty="0">
                        <a:latin typeface="Cambria Math" panose="02040503050406030204" pitchFamily="18" charset="0"/>
                      </a:rPr>
                      <m:t>𝜀</m:t>
                    </m:r>
                    <m:r>
                      <a:rPr lang="en-US" i="0" dirty="0">
                        <a:latin typeface="Cambria Math" panose="02040503050406030204" pitchFamily="18" charset="0"/>
                      </a:rPr>
                      <m:t>₀</m:t>
                    </m:r>
                  </m:oMath>
                </a14:m>
                <a:r>
                  <a:rPr lang="en-US" dirty="0">
                    <a:latin typeface="Google Sans" pitchFamily="2" charset="0"/>
                    <a:ea typeface="Google Sans" pitchFamily="2" charset="0"/>
                    <a:cs typeface="Google Sans" pitchFamily="2" charset="0"/>
                  </a:rPr>
                  <a:t>. </a:t>
                </a:r>
              </a:p>
              <a:p>
                <a:pPr>
                  <a:buNone/>
                </a:pPr>
                <a:endParaRPr lang="en-US" dirty="0">
                  <a:latin typeface="Google Sans" pitchFamily="2" charset="0"/>
                  <a:ea typeface="Google Sans" pitchFamily="2" charset="0"/>
                  <a:cs typeface="Google Sans" pitchFamily="2" charset="0"/>
                </a:endParaRPr>
              </a:p>
              <a:p>
                <a:pPr>
                  <a:buNone/>
                </a:pPr>
                <a:r>
                  <a:rPr lang="en-US" dirty="0">
                    <a:latin typeface="Google Sans" pitchFamily="2" charset="0"/>
                    <a:ea typeface="Google Sans" pitchFamily="2" charset="0"/>
                    <a:cs typeface="Google Sans" pitchFamily="2" charset="0"/>
                  </a:rPr>
                  <a:t>The gradient moves inside the average:</a:t>
                </a:r>
              </a:p>
            </p:txBody>
          </p:sp>
        </mc:Choice>
        <mc:Fallback xmlns="">
          <p:sp>
            <p:nvSpPr>
              <p:cNvPr id="22" name="TextBox 21">
                <a:extLst>
                  <a:ext uri="{FF2B5EF4-FFF2-40B4-BE49-F238E27FC236}">
                    <a16:creationId xmlns:a16="http://schemas.microsoft.com/office/drawing/2014/main" id="{57268814-8637-E659-EE7D-43D5B8BB8123}"/>
                  </a:ext>
                </a:extLst>
              </p:cNvPr>
              <p:cNvSpPr txBox="1">
                <a:spLocks noRot="1" noChangeAspect="1" noMove="1" noResize="1" noEditPoints="1" noAdjustHandles="1" noChangeArrowheads="1" noChangeShapeType="1" noTextEdit="1"/>
              </p:cNvSpPr>
              <p:nvPr/>
            </p:nvSpPr>
            <p:spPr>
              <a:xfrm>
                <a:off x="838200" y="3898300"/>
                <a:ext cx="5088467" cy="1499257"/>
              </a:xfrm>
              <a:prstGeom prst="rect">
                <a:avLst/>
              </a:prstGeom>
              <a:blipFill>
                <a:blip r:embed="rId11"/>
                <a:stretch>
                  <a:fillRect l="-1247" t="-1681" r="-748" b="-6723"/>
                </a:stretch>
              </a:blipFill>
            </p:spPr>
            <p:txBody>
              <a:bodyPr/>
              <a:lstStyle/>
              <a:p>
                <a:r>
                  <a:rPr lang="en-US">
                    <a:noFill/>
                  </a:rPr>
                  <a:t> </a:t>
                </a:r>
              </a:p>
            </p:txBody>
          </p:sp>
        </mc:Fallback>
      </mc:AlternateContent>
    </p:spTree>
    <p:extLst>
      <p:ext uri="{BB962C8B-B14F-4D97-AF65-F5344CB8AC3E}">
        <p14:creationId xmlns:p14="http://schemas.microsoft.com/office/powerpoint/2010/main" val="38630782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3197"/>
  <p:tag name="OUTPUTTYPE" val="PNG"/>
  <p:tag name="IGUANATEXVERSION" val="162"/>
  <p:tag name="LATEXADDIN" val="\documentclass{article}&#10;\usepackage{amsmath}&#10;\pagestyle{empty}&#10;\begin{document}&#10;&#10;&#10;$\text{encode: } z^{(i)} = U^\top (x^{(i)} - m), \qquad \text{decode: } \hat{x}^{(i)} = U z^{(i)} + m$&#10;&#10;\end{document}"/>
  <p:tag name="IGUANATEXSIZE" val="20"/>
  <p:tag name="IGUANATEXCURSOR" val="1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xml><?xml version="1.0" encoding="utf-8"?>
<p:tagLst xmlns:a="http://schemas.openxmlformats.org/drawingml/2006/main" xmlns:r="http://schemas.openxmlformats.org/officeDocument/2006/relationships" xmlns:p="http://schemas.openxmlformats.org/presentationml/2006/main">
  <p:tag name="OUTPUTDPI" val=" 1200"/>
  <p:tag name="ORIGINALHEIGHT" val=" 182"/>
  <p:tag name="ORIGINALWIDTH" val=" 2455"/>
  <p:tag name="OUTPUTTYPE" val="PNG"/>
  <p:tag name="IGUANATEXVERSION" val="162"/>
  <p:tag name="LATEXADDIN" val="\documentclass{article}&#10;\usepackage{amsmath}&#10;\pagestyle{empty}&#10;\begin{document}&#10;&#10;&#10;$J(\theta, \phi) = \frac{1}{N} \sum_{i=1}^{N} \big\| x^{(i)} - f_D\big(f_E(x^{(i)}; \phi); \theta\big) \big\|_2^2$&#10;&#10;\end{document}"/>
  <p:tag name="IGUANATEXSIZE" val="20"/>
  <p:tag name="IGUANATEXCURSOR" val="19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xml><?xml version="1.0" encoding="utf-8"?>
<p:tagLst xmlns:a="http://schemas.openxmlformats.org/drawingml/2006/main" xmlns:r="http://schemas.openxmlformats.org/officeDocument/2006/relationships" xmlns:p="http://schemas.openxmlformats.org/presentationml/2006/main">
  <p:tag name="OUTPUTDPI" val=" 1200"/>
  <p:tag name="ORIGINALHEIGHT" val=" 322"/>
  <p:tag name="ORIGINALWIDTH" val=" 2679"/>
  <p:tag name="OUTPUTTYPE" val="PNG"/>
  <p:tag name="IGUANATEXVERSION" val="162"/>
  <p:tag name="LATEXADDIN" val="\documentclass{article}&#10;\usepackage{amsmath}&#10;\pagestyle{empty}&#10;\begin{document}&#10;&#10;&#10;$p(x, z) \;=\; \underbrace{p(z)}_{\text{step 1: } \mathcal{N}(z;\, 0,\, I)} \;\times\; \underbrace{p(x \mid z)}_{\text{step 2: } \mathcal{N}(x;\, f_D(z;\theta),\, \tau^2 I)}$&#10;&#10;\end{document}"/>
  <p:tag name="IGUANATEXSIZE" val="20"/>
  <p:tag name="IGUANATEXCURSOR" val="25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xml><?xml version="1.0" encoding="utf-8"?>
<p:tagLst xmlns:a="http://schemas.openxmlformats.org/drawingml/2006/main" xmlns:r="http://schemas.openxmlformats.org/officeDocument/2006/relationships" xmlns:p="http://schemas.openxmlformats.org/presentationml/2006/main">
  <p:tag name="OUTPUTDPI" val=" 1200"/>
  <p:tag name="ORIGINALHEIGHT" val=" 153"/>
  <p:tag name="ORIGINALWIDTH" val=" 2130"/>
  <p:tag name="OUTPUTTYPE" val="PNG"/>
  <p:tag name="IGUANATEXVERSION" val="162"/>
  <p:tag name="LATEXADDIN" val="\documentclass{article}&#10;\usepackage{amsmath}&#10;\pagestyle{empty}&#10;\begin{document}&#10;&#10;&#10;$z^{(i)} = f_E\big(x^{(i)}; \phi\big), \qquad \hat{x}^{(i)} = f_D\big(z^{(i)}; \theta\big)$&#10;&#10;\end{document}"/>
  <p:tag name="IGUANATEXSIZE" val="20"/>
  <p:tag name="IGUANATEXCURSOR" val="17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xml><?xml version="1.0" encoding="utf-8"?>
<p:tagLst xmlns:a="http://schemas.openxmlformats.org/drawingml/2006/main" xmlns:r="http://schemas.openxmlformats.org/officeDocument/2006/relationships" xmlns:p="http://schemas.openxmlformats.org/presentationml/2006/main">
  <p:tag name="OUTPUTDPI" val=" 1200"/>
  <p:tag name="ORIGINALHEIGHT" val=" 224"/>
  <p:tag name="ORIGINALWIDTH" val=" 4045"/>
  <p:tag name="OUTPUTTYPE" val="PNG"/>
  <p:tag name="IGUANATEXVERSION" val="162"/>
  <p:tag name="LATEXADDIN" val="\documentclass{article}&#10;\usepackage{amsmath}&#10;\pagestyle{empty}&#10;\begin{document}&#10;&#10;&#10;$p_\theta(x_j \mid z) = \mathcal{N}\big(x_j;\, \hat{x}_j,\, \tau^2\big) = \frac{1}{\sqrt{2\pi\tau^2}} \exp\!\Big(-\frac{(x_j - \hat{x}_j)^2}{2\tau^2}\Big), \qquad \hat{x}_j = \big[f_D(z; \theta)\big]_j$&#10;&#10;\end{document}"/>
  <p:tag name="IGUANATEXSIZE" val="20"/>
  <p:tag name="IGUANATEXCURSOR" val="2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xml><?xml version="1.0" encoding="utf-8"?>
<p:tagLst xmlns:a="http://schemas.openxmlformats.org/drawingml/2006/main" xmlns:r="http://schemas.openxmlformats.org/officeDocument/2006/relationships" xmlns:p="http://schemas.openxmlformats.org/presentationml/2006/main">
  <p:tag name="OUTPUTDPI" val=" 1200"/>
  <p:tag name="ORIGINALHEIGHT" val=" 182"/>
  <p:tag name="ORIGINALWIDTH" val=" 1701"/>
  <p:tag name="OUTPUTTYPE" val="PNG"/>
  <p:tag name="IGUANATEXVERSION" val="162"/>
  <p:tag name="LATEXADDIN" val="\documentclass{article}&#10;\usepackage{amsmath}&#10;\pagestyle{empty}&#10;\begin{document}&#10;&#10;&#10;$J(\theta, \phi) = \frac{1}{N} \sum_{i=1}^{N} \big\| x^{(i)} - \hat{x}^{(i)} \big\|_2^2$&#10;&#10;\end{document}"/>
  <p:tag name="IGUANATEXSIZE" val="20"/>
  <p:tag name="IGUANATEXCURSOR" val="16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xml><?xml version="1.0" encoding="utf-8"?>
<p:tagLst xmlns:a="http://schemas.openxmlformats.org/drawingml/2006/main" xmlns:r="http://schemas.openxmlformats.org/officeDocument/2006/relationships" xmlns:p="http://schemas.openxmlformats.org/presentationml/2006/main">
  <p:tag name="OUTPUTDPI" val=" 1200"/>
  <p:tag name="ORIGINALHEIGHT" val=" 186"/>
  <p:tag name="ORIGINALWIDTH" val=" 2161"/>
  <p:tag name="OUTPUTTYPE" val="PNG"/>
  <p:tag name="IGUANATEXVERSION" val="162"/>
  <p:tag name="LATEXADDIN" val="\documentclass{article}&#10;\usepackage{amsmath}&#10;\pagestyle{empty}&#10;\begin{document}&#10;&#10;&#10;$-\log p_\theta(x_j \mid z) = \frac{(x_j - \hat{x}_j)^2}{2\tau^2} + \tfrac12 \log(2\pi\tau^2)$&#10;&#10;\end{document}"/>
  <p:tag name="IGUANATEXSIZE" val="20"/>
  <p:tag name="IGUANATEXCURSOR" val="17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8.xml><?xml version="1.0" encoding="utf-8"?>
<p:tagLst xmlns:a="http://schemas.openxmlformats.org/drawingml/2006/main" xmlns:r="http://schemas.openxmlformats.org/officeDocument/2006/relationships" xmlns:p="http://schemas.openxmlformats.org/presentationml/2006/main">
  <p:tag name="OUTPUTDPI" val=" 1200"/>
  <p:tag name="ORIGINALHEIGHT" val=" 186"/>
  <p:tag name="ORIGINALWIDTH" val=" 2161"/>
  <p:tag name="OUTPUTTYPE" val="PNG"/>
  <p:tag name="IGUANATEXVERSION" val="162"/>
  <p:tag name="LATEXADDIN" val="\documentclass{article}&#10;\usepackage{amsmath}&#10;\pagestyle{empty}&#10;\begin{document}&#10;&#10;&#10;$-\log p_\theta(x_j \mid z) = \frac{(x_j - \hat{x}_j)^2}{2\tau^2} + \tfrac12 \log(2\pi\tau^2)$&#10;&#10;\end{document}"/>
  <p:tag name="IGUANATEXSIZE" val="20"/>
  <p:tag name="IGUANATEXCURSOR" val="17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9.xml><?xml version="1.0" encoding="utf-8"?>
<p:tagLst xmlns:a="http://schemas.openxmlformats.org/drawingml/2006/main" xmlns:r="http://schemas.openxmlformats.org/officeDocument/2006/relationships" xmlns:p="http://schemas.openxmlformats.org/presentationml/2006/main">
  <p:tag name="OUTPUTDPI" val=" 1200"/>
  <p:tag name="ORIGINALHEIGHT" val=" 460"/>
  <p:tag name="ORIGINALWIDTH" val=" 2283"/>
  <p:tag name="OUTPUTTYPE" val="PNG"/>
  <p:tag name="IGUANATEXVERSION" val="162"/>
  <p:tag name="LATEXADDIN" val="\documentclass{article}&#10;\usepackage{amsmath}&#10;\pagestyle{empty}&#10;\begin{document}&#10;&#10;\begin{align*}&#10;\text{cost of image } x &amp;= -\log p(x \mid z) \\ &#10;&amp;= \frac{\| x - f_D(z; \theta) \|_2^2}{2\tau^2} + \text{const}&#10;\end{align*}&#10;&#10;\end{document}"/>
  <p:tag name="IGUANATEXSIZE" val="18"/>
  <p:tag name="IGUANATEXCURSOR" val="22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0.xml><?xml version="1.0" encoding="utf-8"?>
<p:tagLst xmlns:a="http://schemas.openxmlformats.org/drawingml/2006/main" xmlns:r="http://schemas.openxmlformats.org/officeDocument/2006/relationships" xmlns:p="http://schemas.openxmlformats.org/presentationml/2006/main">
  <p:tag name="OUTPUTDPI" val=" 1200"/>
  <p:tag name="ORIGINALHEIGHT" val=" 186"/>
  <p:tag name="ORIGINALWIDTH" val=" 2161"/>
  <p:tag name="OUTPUTTYPE" val="PNG"/>
  <p:tag name="IGUANATEXVERSION" val="162"/>
  <p:tag name="LATEXADDIN" val="\documentclass{article}&#10;\usepackage{amsmath}&#10;\pagestyle{empty}&#10;\begin{document}&#10;&#10;&#10;$-\log p_\theta(x_j \mid z) = \frac{(x_j - \hat{x}_j)^2}{2\tau^2} + \tfrac12 \log(2\pi\tau^2)$&#10;&#10;\end{document}"/>
  <p:tag name="IGUANATEXSIZE" val="20"/>
  <p:tag name="IGUANATEXCURSOR" val="17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1.xml><?xml version="1.0" encoding="utf-8"?>
<p:tagLst xmlns:a="http://schemas.openxmlformats.org/drawingml/2006/main" xmlns:r="http://schemas.openxmlformats.org/officeDocument/2006/relationships" xmlns:p="http://schemas.openxmlformats.org/presentationml/2006/main">
  <p:tag name="OUTPUTDPI" val=" 1200"/>
  <p:tag name="ORIGINALHEIGHT" val=" 185"/>
  <p:tag name="ORIGINALWIDTH" val=" 2601"/>
  <p:tag name="OUTPUTTYPE" val="PNG"/>
  <p:tag name="IGUANATEXVERSION" val="162"/>
  <p:tag name="LATEXADDIN" val="\documentclass{article}&#10;\usepackage{amsmath}&#10;\pagestyle{empty}&#10;\begin{document}&#10;&#10;&#10;$-\log p(D \mid \theta, \phi) = -\sum_{i=1}^{N} \sum_{j=1}^{M} \log p\big(x_j^{(i)} \mid z^{(i)}\big)$&#10;&#10;\end{document}"/>
  <p:tag name="IGUANATEXSIZE" val="20"/>
  <p:tag name="IGUANATEXCURSOR" val="1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2.xml><?xml version="1.0" encoding="utf-8"?>
<p:tagLst xmlns:a="http://schemas.openxmlformats.org/drawingml/2006/main" xmlns:r="http://schemas.openxmlformats.org/officeDocument/2006/relationships" xmlns:p="http://schemas.openxmlformats.org/presentationml/2006/main">
  <p:tag name="OUTPUTDPI" val=" 1200"/>
  <p:tag name="ORIGINALHEIGHT" val=" 182"/>
  <p:tag name="ORIGINALWIDTH" val=" 1431"/>
  <p:tag name="OUTPUTTYPE" val="PNG"/>
  <p:tag name="IGUANATEXVERSION" val="162"/>
  <p:tag name="LATEXADDIN" val="\documentclass{article}&#10;\usepackage{amsmath}&#10;\pagestyle{empty}&#10;\begin{document}&#10;&#10;&#10;$p\big(x_j^{(i)} \mid z^{(i)}\big) = \mathcal{N}\big(\hat{x}_j^{(i)},\, \tau^2\big)$&#10;&#10;\end{document}"/>
  <p:tag name="IGUANATEXSIZE" val="20"/>
  <p:tag name="IGUANATEXCURSOR" val="8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3.xml><?xml version="1.0" encoding="utf-8"?>
<p:tagLst xmlns:a="http://schemas.openxmlformats.org/drawingml/2006/main" xmlns:r="http://schemas.openxmlformats.org/officeDocument/2006/relationships" xmlns:p="http://schemas.openxmlformats.org/presentationml/2006/main">
  <p:tag name="OUTPUTDPI" val=" 1200"/>
  <p:tag name="ORIGINALHEIGHT" val=" 279"/>
  <p:tag name="ORIGINALWIDTH" val=" 3358"/>
  <p:tag name="OUTPUTTYPE" val="PNG"/>
  <p:tag name="IGUANATEXVERSION" val="162"/>
  <p:tag name="LATEXADDIN" val="\documentclass{article}&#10;\usepackage{amsmath}&#10;\pagestyle{empty}&#10;\begin{document}&#10;&#10;&#10;$-\log\Big(\frac{1}{\sqrt{2\pi\tau^2}} \exp\Big(-\frac{\big(x_j^{(i)} - \hat{x}_j^{(i)}\big)^2}{2\tau^2}\Big)\Big) = \frac{\big(x_j^{(i)} - \hat{x}_j^{(i)}\big)^2}{2\tau^2} + \log\sqrt{2\pi\tau^2}$&#10;&#10;\end{document}"/>
  <p:tag name="IGUANATEXSIZE" val="20"/>
  <p:tag name="IGUANATEXCURSOR" val="27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4.xml><?xml version="1.0" encoding="utf-8"?>
<p:tagLst xmlns:a="http://schemas.openxmlformats.org/drawingml/2006/main" xmlns:r="http://schemas.openxmlformats.org/officeDocument/2006/relationships" xmlns:p="http://schemas.openxmlformats.org/presentationml/2006/main">
  <p:tag name="OUTPUTDPI" val=" 1200"/>
  <p:tag name="ORIGINALHEIGHT" val=" 182"/>
  <p:tag name="ORIGINALWIDTH" val=" 3237"/>
  <p:tag name="OUTPUTTYPE" val="PNG"/>
  <p:tag name="IGUANATEXVERSION" val="162"/>
  <p:tag name="LATEXADDIN" val="\documentclass{article}&#10;\usepackage{amsmath}&#10;\pagestyle{empty}&#10;\begin{document}&#10;&#10;&#10;$-\log p(D \mid \theta, \phi) = \frac{1}{2\tau^2} \sum_{i=1}^{N} \big\| x^{(i)} - \hat{x}^{(i)} \big\|_2^2 + NM \log\sqrt{2\pi\tau^2}$&#10;&#10;\end{document}"/>
  <p:tag name="IGUANATEXSIZE" val="20"/>
  <p:tag name="IGUANATEXCURSOR" val="21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5.xml><?xml version="1.0" encoding="utf-8"?>
<p:tagLst xmlns:a="http://schemas.openxmlformats.org/drawingml/2006/main" xmlns:r="http://schemas.openxmlformats.org/officeDocument/2006/relationships" xmlns:p="http://schemas.openxmlformats.org/presentationml/2006/main">
  <p:tag name="OUTPUTDPI" val=" 1200"/>
  <p:tag name="ORIGINALHEIGHT" val=" 816"/>
  <p:tag name="ORIGINALWIDTH" val=" 3540"/>
  <p:tag name="OUTPUTTYPE" val="PNG"/>
  <p:tag name="IGUANATEXVERSION" val="162"/>
  <p:tag name="LATEXADDIN" val="\documentclass{article}&#10;\usepackage{amsmath}&#10;\pagestyle{empty}&#10;\begin{document}&#10;&#10;\begin{align*}&#10;\arg\min_{\theta, \phi} -\log p(D \mid \theta, \phi)  &amp;=  \arg\min_{\theta, \phi} \sum_{i=1}^{N} \sum_{j=1}^{M} \big(x_j^{(i)} - \hat{x}_j^{(i)}\big)^2 \\ &amp;= &#10;\arg\min_{\theta, \phi} \sum_{i=1}^{N} \big\| x^{(i)} - f_D\big(f_E(x^{(i)}; \phi); \theta\big) \big\|_2^2&#10;\end{align*}&#10;\end{document}"/>
  <p:tag name="IGUANATEXSIZE" val="20"/>
  <p:tag name="IGUANATEXCURSOR" val="14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6.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2669"/>
  <p:tag name="OUTPUTTYPE" val="PNG"/>
  <p:tag name="IGUANATEXVERSION" val="162"/>
  <p:tag name="LATEXADDIN" val="\documentclass{article}&#10;\usepackage{amsmath}&#10;\usepackage{amssymb}&#10;\pagestyle{empty}&#10;\begin{document}&#10;&#10;&#10;$p_\theta(x) = \int p_\theta(x \mid z)\, p(z)\, dz = \mathbb{E}_{z \sim \mathcal{N}(0, I)}\big[\, p_\theta(x \mid z) \,\big]$&#10;&#10;\end{document}"/>
  <p:tag name="IGUANATEXSIZE" val="18"/>
  <p:tag name="IGUANATEXCURSOR" val="6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7.xml><?xml version="1.0" encoding="utf-8"?>
<p:tagLst xmlns:a="http://schemas.openxmlformats.org/drawingml/2006/main" xmlns:r="http://schemas.openxmlformats.org/officeDocument/2006/relationships" xmlns:p="http://schemas.openxmlformats.org/presentationml/2006/main">
  <p:tag name="OUTPUTDPI" val=" 1200"/>
  <p:tag name="ORIGINALHEIGHT" val=" 168"/>
  <p:tag name="ORIGINALWIDTH" val=" 2267"/>
  <p:tag name="OUTPUTTYPE" val="PNG"/>
  <p:tag name="IGUANATEXVERSION" val="162"/>
  <p:tag name="LATEXADDIN" val="\documentclass{article}&#10;\usepackage{amsmath}&#10;\pagestyle{empty}&#10;\begin{document}&#10;&#10;&#10;$\hat p_S(x) = \frac{1}{S} \sum_{s=1}^{S} p_\theta(x \mid z_s), \quad z_s \sim \mathcal{N}(0, I)$&#10;&#10;\end{document}"/>
  <p:tag name="IGUANATEXSIZE" val="20"/>
  <p:tag name="IGUANATEXCURSOR" val="17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8.xml><?xml version="1.0" encoding="utf-8"?>
<p:tagLst xmlns:a="http://schemas.openxmlformats.org/drawingml/2006/main" xmlns:r="http://schemas.openxmlformats.org/officeDocument/2006/relationships" xmlns:p="http://schemas.openxmlformats.org/presentationml/2006/main">
  <p:tag name="OUTPUTDPI" val=" 1200"/>
  <p:tag name="ORIGINALHEIGHT" val=" 167"/>
  <p:tag name="ORIGINALWIDTH" val=" 3356"/>
  <p:tag name="OUTPUTTYPE" val="PNG"/>
  <p:tag name="IGUANATEXVERSION" val="162"/>
  <p:tag name="LATEXADDIN" val="\documentclass{article}&#10;\usepackage{amsmath}&#10;\pagestyle{empty}&#10;\begin{document}&#10;&#10;&#10;$\log \hat p_S(x) = \log \sum_{s=1}^{S} \exp\!\big(-\|x - f_D(z_s)\|_2^2\big) - \log S - \tfrac{M}{2}\log \pi$&#10;&#10;\end{document}"/>
  <p:tag name="IGUANATEXSIZE" val="20"/>
  <p:tag name="IGUANATEXCURSOR" val="19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19.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2669"/>
  <p:tag name="OUTPUTTYPE" val="PNG"/>
  <p:tag name="IGUANATEXVERSION" val="162"/>
  <p:tag name="LATEXADDIN" val="\documentclass{article}&#10;\usepackage{amsmath}&#10;\usepackage{amssymb}&#10;\pagestyle{empty}&#10;\begin{document}&#10;&#10;&#10;$p_\theta(x) = \int p_\theta(x \mid z)\, p(z)\, dz = \mathbb{E}_{z \sim \mathcal{N}(0, I)}\big[\, p_\theta(x \mid z) \,\big]$&#10;&#10;\end{document}"/>
  <p:tag name="IGUANATEXSIZE" val="18"/>
  <p:tag name="IGUANATEXCURSOR" val="6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0.xml><?xml version="1.0" encoding="utf-8"?>
<p:tagLst xmlns:a="http://schemas.openxmlformats.org/drawingml/2006/main" xmlns:r="http://schemas.openxmlformats.org/officeDocument/2006/relationships" xmlns:p="http://schemas.openxmlformats.org/presentationml/2006/main">
  <p:tag name="OUTPUTDPI" val=" 1200"/>
  <p:tag name="ORIGINALHEIGHT" val=" 168"/>
  <p:tag name="ORIGINALWIDTH" val=" 2267"/>
  <p:tag name="OUTPUTTYPE" val="PNG"/>
  <p:tag name="IGUANATEXVERSION" val="162"/>
  <p:tag name="LATEXADDIN" val="\documentclass{article}&#10;\usepackage{amsmath}&#10;\pagestyle{empty}&#10;\begin{document}&#10;&#10;&#10;$\hat p_S(x) = \frac{1}{S} \sum_{s=1}^{S} p_\theta(x \mid z_s), \quad z_s \sim \mathcal{N}(0, I)$&#10;&#10;\end{document}"/>
  <p:tag name="IGUANATEXSIZE" val="20"/>
  <p:tag name="IGUANATEXCURSOR" val="17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1.xml><?xml version="1.0" encoding="utf-8"?>
<p:tagLst xmlns:a="http://schemas.openxmlformats.org/drawingml/2006/main" xmlns:r="http://schemas.openxmlformats.org/officeDocument/2006/relationships" xmlns:p="http://schemas.openxmlformats.org/presentationml/2006/main">
  <p:tag name="OUTPUTDPI" val=" 1200"/>
  <p:tag name="ORIGINALHEIGHT" val=" 167"/>
  <p:tag name="ORIGINALWIDTH" val=" 3356"/>
  <p:tag name="OUTPUTTYPE" val="PNG"/>
  <p:tag name="IGUANATEXVERSION" val="162"/>
  <p:tag name="LATEXADDIN" val="\documentclass{article}&#10;\usepackage{amsmath}&#10;\pagestyle{empty}&#10;\begin{document}&#10;&#10;&#10;$\log \hat p_S(x) = \log \sum_{s=1}^{S} \exp\!\big(-\|x - f_D(z_s)\|_2^2\big) - \log S - \tfrac{M}{2}\log \pi$&#10;&#10;\end{document}"/>
  <p:tag name="IGUANATEXSIZE" val="20"/>
  <p:tag name="IGUANATEXCURSOR" val="19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2.xml><?xml version="1.0" encoding="utf-8"?>
<p:tagLst xmlns:a="http://schemas.openxmlformats.org/drawingml/2006/main" xmlns:r="http://schemas.openxmlformats.org/officeDocument/2006/relationships" xmlns:p="http://schemas.openxmlformats.org/presentationml/2006/main">
  <p:tag name="OUTPUTDPI" val=" 1200"/>
  <p:tag name="ORIGINALHEIGHT" val=" 258"/>
  <p:tag name="ORIGINALWIDTH" val=" 2054"/>
  <p:tag name="OUTPUTTYPE" val="PNG"/>
  <p:tag name="IGUANATEXVERSION" val="162"/>
  <p:tag name="LATEXADDIN" val="\documentclass{article}&#10;\usepackage{amsmath}&#10;\pagestyle{empty}&#10;\begin{document}&#10;&#10;&#10;$p(z \mid x^{(i)}) = \frac{\mathcal{N}\big(x^{(i)};\, f_D(z; \theta),\, \tau^2 I\big)\, \mathcal{N}(z; 0, I)}{p(x^{(i)})}$&#10;&#10;\end{document}"/>
  <p:tag name="IGUANATEXSIZE" val="20"/>
  <p:tag name="IGUANATEXCURSOR" val="203"/>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3.xml><?xml version="1.0" encoding="utf-8"?>
<p:tagLst xmlns:a="http://schemas.openxmlformats.org/drawingml/2006/main" xmlns:r="http://schemas.openxmlformats.org/officeDocument/2006/relationships" xmlns:p="http://schemas.openxmlformats.org/presentationml/2006/main">
  <p:tag name="OUTPUTDPI" val=" 1200"/>
  <p:tag name="ORIGINALHEIGHT" val=" 153"/>
  <p:tag name="ORIGINALWIDTH" val=" 2040"/>
  <p:tag name="OUTPUTTYPE" val="PNG"/>
  <p:tag name="IGUANATEXVERSION" val="162"/>
  <p:tag name="LATEXADDIN" val="\documentclass{article}&#10;\usepackage[margin=0in, paperwidth=32.6cm, verbose]{geometry}&#10;\usepackage{amsmath}&#10;\usepackage{amssymb}&#10;\pagestyle{empty}&#10;\begin{document}&#10;&#10;&#10;$z \sim q_\phi(z \mid x^{(i)}) = \mathcal{N}\big(\mu^{(i)}, \Sigma^{(i)}\big)&#10;\quad\Longleftrightarrow$&#10;&#10;\end{document}"/>
  <p:tag name="IGUANATEXSIZE" val="20"/>
  <p:tag name="IGUANATEXCURSOR" val="26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4.xml><?xml version="1.0" encoding="utf-8"?>
<p:tagLst xmlns:a="http://schemas.openxmlformats.org/drawingml/2006/main" xmlns:r="http://schemas.openxmlformats.org/officeDocument/2006/relationships" xmlns:p="http://schemas.openxmlformats.org/presentationml/2006/main">
  <p:tag name="OUTPUTDPI" val=" 1200"/>
  <p:tag name="ORIGINALHEIGHT" val=" 330"/>
  <p:tag name="ORIGINALWIDTH" val=" 2279"/>
  <p:tag name="OUTPUTTYPE" val="PNG"/>
  <p:tag name="IGUANATEXVERSION" val="162"/>
  <p:tag name="LATEXADDIN" val="\documentclass{article}&#10;\usepackage[margin=0in, paperwidth=32.6cm, verbose]{geometry}&#10;\usepackage{amsmath}&#10;\usepackage{amssymb}&#10;\pagestyle{empty}&#10;\begin{document}&#10;&#10;&#10;$z = \underbrace{\mu^{(i)}}_{z_{\text{original}}} + \underbrace{\varepsilon}_{\text{added noise}}, \qquad \varepsilon \sim \mathcal{N}\big(0, \Sigma^{(i)}\big)$&#10;&#10;\end{document}"/>
  <p:tag name="IGUANATEXSIZE" val="20"/>
  <p:tag name="IGUANATEXCURSOR" val="16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5.xml><?xml version="1.0" encoding="utf-8"?>
<p:tagLst xmlns:a="http://schemas.openxmlformats.org/drawingml/2006/main" xmlns:r="http://schemas.openxmlformats.org/officeDocument/2006/relationships" xmlns:p="http://schemas.openxmlformats.org/presentationml/2006/main">
  <p:tag name="OUTPUTDPI" val=" 1200"/>
  <p:tag name="ORIGINALHEIGHT" val=" 165"/>
  <p:tag name="ORIGINALWIDTH" val=" 3045"/>
  <p:tag name="OUTPUTTYPE" val="PNG"/>
  <p:tag name="IGUANATEXVERSION" val="162"/>
  <p:tag name="LATEXADDIN" val="\documentclass{article}&#10;\usepackage{amsmath}&#10;\usepackage{amssymb}&#10;\pagestyle{empty}&#10;\begin{document}&#10;&#10;&#10;$q(z) = \mathcal{N}\big(z;\, \mu,\, \mathrm{diag}(\sigma_1^2, \dots, \sigma_K^2)\big) = \prod_{k=1}^{K} \mathcal{N}(z_k;\, \mu_k,\, \sigma_k^2)$&#10;&#10;\end{document}"/>
  <p:tag name="IGUANATEXSIZE" val="20"/>
  <p:tag name="IGUANATEXCURSOR" val="24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6.xml><?xml version="1.0" encoding="utf-8"?>
<p:tagLst xmlns:a="http://schemas.openxmlformats.org/drawingml/2006/main" xmlns:r="http://schemas.openxmlformats.org/officeDocument/2006/relationships" xmlns:p="http://schemas.openxmlformats.org/presentationml/2006/main">
  <p:tag name="OUTPUTDPI" val=" 1200"/>
  <p:tag name="ORIGINALHEIGHT" val=" 165"/>
  <p:tag name="ORIGINALWIDTH" val=" 3045"/>
  <p:tag name="OUTPUTTYPE" val="PNG"/>
  <p:tag name="IGUANATEXVERSION" val="162"/>
  <p:tag name="LATEXADDIN" val="\documentclass{article}&#10;\usepackage{amsmath}&#10;\usepackage{amssymb}&#10;\pagestyle{empty}&#10;\begin{document}&#10;&#10;&#10;$q(z) = \mathcal{N}\big(z;\, \mu,\, \mathrm{diag}(\sigma_1^2, \dots, \sigma_K^2)\big) = \prod_{k=1}^{K} \mathcal{N}(z_k;\, \mu_k,\, \sigma_k^2)$&#10;&#10;\end{document}"/>
  <p:tag name="IGUANATEXSIZE" val="20"/>
  <p:tag name="IGUANATEXCURSOR" val="24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7.xml><?xml version="1.0" encoding="utf-8"?>
<p:tagLst xmlns:a="http://schemas.openxmlformats.org/drawingml/2006/main" xmlns:r="http://schemas.openxmlformats.org/officeDocument/2006/relationships" xmlns:p="http://schemas.openxmlformats.org/presentationml/2006/main">
  <p:tag name="OUTPUTDPI" val=" 1200"/>
  <p:tag name="ORIGINALHEIGHT" val=" 149"/>
  <p:tag name="ORIGINALWIDTH" val=" 3354"/>
  <p:tag name="OUTPUTTYPE" val="PNG"/>
  <p:tag name="IGUANATEXVERSION" val="162"/>
  <p:tag name="LATEXADDIN" val="\documentclass{article}&#10;\usepackage{amsmath}&#10;\usepackage{amssymb}&#10;\pagestyle{empty}&#10;\begin{document}&#10;&#10;&#10;$D_{KL}(Q \,\|\, P) = \mathbb{E}_{z \sim Q}\big[\log Q(z) - \log P(z)\big] = H(Q, P) - H(Q)$&#10;&#10;\end{document}"/>
  <p:tag name="IGUANATEXSIZE" val="20"/>
  <p:tag name="IGUANATEXCURSOR" val="19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8.xml><?xml version="1.0" encoding="utf-8"?>
<p:tagLst xmlns:a="http://schemas.openxmlformats.org/drawingml/2006/main" xmlns:r="http://schemas.openxmlformats.org/officeDocument/2006/relationships" xmlns:p="http://schemas.openxmlformats.org/presentationml/2006/main">
  <p:tag name="OUTPUTDPI" val=" 1200"/>
  <p:tag name="ORIGINALHEIGHT" val=" 165"/>
  <p:tag name="ORIGINALWIDTH" val=" 3045"/>
  <p:tag name="OUTPUTTYPE" val="PNG"/>
  <p:tag name="IGUANATEXVERSION" val="162"/>
  <p:tag name="LATEXADDIN" val="\documentclass{article}&#10;\usepackage{amsmath}&#10;\usepackage{amssymb}&#10;\pagestyle{empty}&#10;\begin{document}&#10;&#10;&#10;$q(z) = \mathcal{N}\big(z;\, \mu,\, \mathrm{diag}(\sigma_1^2, \dots, \sigma_K^2)\big) = \prod_{k=1}^{K} \mathcal{N}(z_k;\, \mu_k,\, \sigma_k^2)$&#10;&#10;\end{document}"/>
  <p:tag name="IGUANATEXSIZE" val="20"/>
  <p:tag name="IGUANATEXCURSOR" val="24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29.xml><?xml version="1.0" encoding="utf-8"?>
<p:tagLst xmlns:a="http://schemas.openxmlformats.org/drawingml/2006/main" xmlns:r="http://schemas.openxmlformats.org/officeDocument/2006/relationships" xmlns:p="http://schemas.openxmlformats.org/presentationml/2006/main">
  <p:tag name="OUTPUTDPI" val=" 1200"/>
  <p:tag name="ORIGINALHEIGHT" val=" 149"/>
  <p:tag name="ORIGINALWIDTH" val=" 3354"/>
  <p:tag name="OUTPUTTYPE" val="PNG"/>
  <p:tag name="IGUANATEXVERSION" val="162"/>
  <p:tag name="LATEXADDIN" val="\documentclass{article}&#10;\usepackage{amsmath}&#10;\usepackage{amssymb}&#10;\pagestyle{empty}&#10;\begin{document}&#10;&#10;&#10;$D_{KL}(Q \,\|\, P) = \mathbb{E}_{z \sim Q}\big[\log Q(z) - \log P(z)\big] = H(Q, P) - H(Q)$&#10;&#10;\end{document}"/>
  <p:tag name="IGUANATEXSIZE" val="20"/>
  <p:tag name="IGUANATEXCURSOR" val="19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0.xml><?xml version="1.0" encoding="utf-8"?>
<p:tagLst xmlns:a="http://schemas.openxmlformats.org/drawingml/2006/main" xmlns:r="http://schemas.openxmlformats.org/officeDocument/2006/relationships" xmlns:p="http://schemas.openxmlformats.org/presentationml/2006/main">
  <p:tag name="OUTPUTDPI" val=" 1200"/>
  <p:tag name="ORIGINALHEIGHT" val=" 153"/>
  <p:tag name="ORIGINALWIDTH" val=" 2201"/>
  <p:tag name="OUTPUTTYPE" val="PNG"/>
  <p:tag name="IGUANATEXVERSION" val="162"/>
  <p:tag name="LATEXADDIN" val="\documentclass{article}&#10;\usepackage{amsmath}&#10;\usepackage{amssymb}&#10;\pagestyle{empty}&#10;\begin{document}&#10;&#10;&#10;$q^\star = \arg\min_{q \in \mathcal{Q}} \; D_{KL}\big(q(z) \,\|\, p_\theta(z \mid x^{(i)})\big)$&#10;&#10;\end{document}"/>
  <p:tag name="IGUANATEXSIZE" val="20"/>
  <p:tag name="IGUANATEXCURSOR" val="19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1.xml><?xml version="1.0" encoding="utf-8"?>
<p:tagLst xmlns:a="http://schemas.openxmlformats.org/drawingml/2006/main" xmlns:r="http://schemas.openxmlformats.org/officeDocument/2006/relationships" xmlns:p="http://schemas.openxmlformats.org/presentationml/2006/main">
  <p:tag name="OUTPUTDPI" val=" 1200"/>
  <p:tag name="ORIGINALHEIGHT" val=" 153"/>
  <p:tag name="ORIGINALWIDTH" val=" 3660"/>
  <p:tag name="OUTPUTTYPE" val="PNG"/>
  <p:tag name="IGUANATEXVERSION" val="162"/>
  <p:tag name="LATEXADDIN" val="\documentclass{article}&#10;\usepackage{amsmath}&#10;\usepackage{amssymb}&#10;\pagestyle{empty}&#10;\begin{document}&#10;&#10;&#10;$D_{KL}\big(q \,\|\, p_\theta(z \mid x^{(i)})\big) = \mathbb{E}_{z \sim q}\big[\log q(z) - \log p_\theta(x^{(i)}, z)\big] + \log p_\theta(x^{(i)})$&#10;&#10;\end{document}"/>
  <p:tag name="IGUANATEXSIZE" val="20"/>
  <p:tag name="IGUANATEXCURSOR" val="24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2.xml><?xml version="1.0" encoding="utf-8"?>
<p:tagLst xmlns:a="http://schemas.openxmlformats.org/drawingml/2006/main" xmlns:r="http://schemas.openxmlformats.org/officeDocument/2006/relationships" xmlns:p="http://schemas.openxmlformats.org/presentationml/2006/main">
  <p:tag name="OUTPUTDPI" val=" 1200"/>
  <p:tag name="ORIGINALHEIGHT" val=" 153"/>
  <p:tag name="ORIGINALWIDTH" val=" 1600"/>
  <p:tag name="OUTPUTTYPE" val="PNG"/>
  <p:tag name="IGUANATEXVERSION" val="162"/>
  <p:tag name="LATEXADDIN" val="\documentclass{article}&#10;\usepackage{amsmath}&#10;\pagestyle{empty}&#10;\begin{document}&#10;&#10;&#10;$q_\phi(z \mid x^{(i)}) = \mathcal{N}\big(z;\; \mu^{(i)},\; \Sigma^{(i)}\big)$&#10;&#10;\end{document}"/>
  <p:tag name="IGUANATEXSIZE" val="20"/>
  <p:tag name="IGUANATEXCURSOR" val="15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3.xml><?xml version="1.0" encoding="utf-8"?>
<p:tagLst xmlns:a="http://schemas.openxmlformats.org/drawingml/2006/main" xmlns:r="http://schemas.openxmlformats.org/officeDocument/2006/relationships" xmlns:p="http://schemas.openxmlformats.org/presentationml/2006/main">
  <p:tag name="OUTPUTDPI" val=" 1200"/>
  <p:tag name="ORIGINALHEIGHT" val=" 173"/>
  <p:tag name="ORIGINALWIDTH" val=" 1459"/>
  <p:tag name="OUTPUTTYPE" val="PNG"/>
  <p:tag name="IGUANATEXVERSION" val="162"/>
  <p:tag name="LATEXADDIN" val="\documentclass{article}&#10;\usepackage{amsmath}&#10;\pagestyle{empty}&#10;\begin{document}&#10;&#10;&#10;$\Sigma^{(i)} = \mathrm{diag}\big(\sigma_1^{(i)2}, \dots, \sigma_K^{(i)2}\big)$&#10;&#10;\end{document}"/>
  <p:tag name="IGUANATEXSIZE" val="20"/>
  <p:tag name="IGUANATEXCURSOR" val="160"/>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4.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259"/>
  <p:tag name="OUTPUTTYPE" val="PNG"/>
  <p:tag name="IGUANATEXVERSION" val="162"/>
  <p:tag name="LATEXADDIN" val="\documentclass{article}&#10;\usepackage{amsmath}&#10;\pagestyle{empty}&#10;\begin{document}&#10;&#10;&#10;$(\mu^{(i)}, \Sigma^{(i)}) = f_E(x^{(i)}; \phi)$&#10;&#10;\end{document}"/>
  <p:tag name="IGUANATEXSIZE" val="20"/>
  <p:tag name="IGUANATEXCURSOR" val="12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5.xml><?xml version="1.0" encoding="utf-8"?>
<p:tagLst xmlns:a="http://schemas.openxmlformats.org/drawingml/2006/main" xmlns:r="http://schemas.openxmlformats.org/officeDocument/2006/relationships" xmlns:p="http://schemas.openxmlformats.org/presentationml/2006/main">
  <p:tag name="OUTPUTDPI" val=" 1200"/>
  <p:tag name="ORIGINALHEIGHT" val=" 324"/>
  <p:tag name="ORIGINALWIDTH" val=" 2253"/>
  <p:tag name="OUTPUTTYPE" val="PNG"/>
  <p:tag name="IGUANATEXVERSION" val="162"/>
  <p:tag name="LATEXADDIN" val="\documentclass{article}&#10;\usepackage{amsmath}&#10;\usepackage{amssymb}&#10;\pagestyle{empty}&#10;\begin{document}&#10;&#10;\begin{align*}&#10;D_{KL}(Q \,\|\, P) &amp;= \mathbb{E}_{z \sim Q}\big[\log Q(z) - \log P(z)\big] \\ &#10;&amp;= H(Q, P) - H(Q),&#10;\end{align*}&#10;&#10;\end{document}"/>
  <p:tag name="IGUANATEXSIZE" val="20"/>
  <p:tag name="IGUANATEXCURSOR" val="6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6.xml><?xml version="1.0" encoding="utf-8"?>
<p:tagLst xmlns:a="http://schemas.openxmlformats.org/drawingml/2006/main" xmlns:r="http://schemas.openxmlformats.org/officeDocument/2006/relationships" xmlns:p="http://schemas.openxmlformats.org/presentationml/2006/main">
  <p:tag name="OUTPUTDPI" val=" 1200"/>
  <p:tag name="ORIGINALHEIGHT" val=" 347"/>
  <p:tag name="ORIGINALWIDTH" val=" 5404"/>
  <p:tag name="OUTPUTTYPE" val="PNG"/>
  <p:tag name="IGUANATEXVERSION" val="162"/>
  <p:tag name="LATEXADDIN" val="\documentclass{article}&#10;\usepackage{amsmath}&#10;\usepackage{amssymb}&#10;\pagestyle{empty}&#10;\begin{document}&#10;&#10;&#10;$\underbrace{D_{KL}\big(q_\phi(z \mid x^{(i)}) \,\|\, p(z \mid x^{(i)})\big)}_{\text{total error}} = \underbrace{D_{KL}\big(q^\star \,\|\, p(z \mid x^{(i)})\big)}_{\text{approximation gap}} + \underbrace{D_{KL}\big(q_\phi \,\|\, p(z \mid x^{(i)})\big) - D_{KL}\big(q^\star \,\|\, p(z \mid x^{(i)})\big)}_{\text{amortization gap}}$&#10;&#10;\end{document}"/>
  <p:tag name="IGUANATEXSIZE" val="20"/>
  <p:tag name="IGUANATEXCURSOR" val="43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7.xml><?xml version="1.0" encoding="utf-8"?>
<p:tagLst xmlns:a="http://schemas.openxmlformats.org/drawingml/2006/main" xmlns:r="http://schemas.openxmlformats.org/officeDocument/2006/relationships" xmlns:p="http://schemas.openxmlformats.org/presentationml/2006/main">
  <p:tag name="OUTPUTDPI" val=" 1200"/>
  <p:tag name="ORIGINALHEIGHT" val=" 153"/>
  <p:tag name="ORIGINALWIDTH" val=" 3916"/>
  <p:tag name="OUTPUTTYPE" val="PNG"/>
  <p:tag name="IGUANATEXVERSION" val="162"/>
  <p:tag name="LATEXADDIN" val="\documentclass{article}&#10;\usepackage{amsmath}&#10;\usepackage{amssymb}&#10;\pagestyle{empty}&#10;\begin{document}&#10;&#10;&#10;$\log p(x^{(i)}) = \mathrm{ELBO}(x^{(i)}) + D_{KL}\big(q_\phi(z \mid x^{(i)}) \,\|\, p(z \mid x^{(i)})\big) \;\ge\; \mathrm{ELBO}(x^{(i)})$&#10;&#10;\end{document}"/>
  <p:tag name="IGUANATEXSIZE" val="20"/>
  <p:tag name="IGUANATEXCURSOR" val="241"/>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8.xml><?xml version="1.0" encoding="utf-8"?>
<p:tagLst xmlns:a="http://schemas.openxmlformats.org/drawingml/2006/main" xmlns:r="http://schemas.openxmlformats.org/officeDocument/2006/relationships" xmlns:p="http://schemas.openxmlformats.org/presentationml/2006/main">
  <p:tag name="OUTPUTDPI" val=" 1200"/>
  <p:tag name="ORIGINALHEIGHT" val=" 187"/>
  <p:tag name="ORIGINALWIDTH" val=" 4836"/>
  <p:tag name="OUTPUTTYPE" val="PNG"/>
  <p:tag name="IGUANATEXVERSION" val="162"/>
  <p:tag name="LATEXADDIN" val="&#10;\documentclass{article}&#10;\usepackage[margin=0in, paperwidth=32.6cm, verbose]{geometry}&#10;\usepackage{amsmath}&#10;\usepackage{amssymb}&#10;\pagestyle{empty}&#10;\begin{document}&#10;&#10;&#10;$\mathrm{ELBO}(x^{(i)}) = -\,\mathbb{E}_{z \sim q_\phi(z \mid x^{(i)})}\big\|x^{(i)} - f_D(z; \theta)\big\|_2^2 \;-\; D_{KL}\big(q_\phi(z \mid x^{(i)}) \,\|\, \mathcal{N}(0, I)\big) \;-\; \tfrac{M}{2}\log \pi$&#10;&#10;\end{document}"/>
  <p:tag name="IGUANATEXSIZE" val="20"/>
  <p:tag name="IGUANATEXCURSOR" val="8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39.xml><?xml version="1.0" encoding="utf-8"?>
<p:tagLst xmlns:a="http://schemas.openxmlformats.org/drawingml/2006/main" xmlns:r="http://schemas.openxmlformats.org/officeDocument/2006/relationships" xmlns:p="http://schemas.openxmlformats.org/presentationml/2006/main">
  <p:tag name="OUTPUTDPI" val=" 1200"/>
  <p:tag name="ORIGINALHEIGHT" val=" 799"/>
  <p:tag name="ORIGINALWIDTH" val=" 3556"/>
  <p:tag name="OUTPUTTYPE" val="PNG"/>
  <p:tag name="IGUANATEXVERSION" val="162"/>
  <p:tag name="LATEXADDIN" val="\documentclass{article}&#10;\usepackage{amsmath}&#10;\usepackage{amssymb}&#10;\pagestyle{empty}&#10;\begin{document}&#10;&#10;\begin{align*}&#10;J(\theta, \phi) &amp;= \sum_{i=1}^{N} \Big[\, \mathbb{E}_{z}\big\|x^{(i)} - f_D(z; \theta)\big\|_2^2 + D_{KL}\big(q_\phi(z \mid x^{(i)}) \,\|\, \mathcal{N}(0, I)\big) \Big] \\ &#10;&amp;= -\sum_{i=1}^{N} \mathrm{ELBO}(x^{(i)}) + \text{const}&#10;\end{align*}&#10;&#10;\end{document}"/>
  <p:tag name="IGUANATEXSIZE" val="20"/>
  <p:tag name="IGUANATEXCURSOR" val="34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0.xml><?xml version="1.0" encoding="utf-8"?>
<p:tagLst xmlns:a="http://schemas.openxmlformats.org/drawingml/2006/main" xmlns:r="http://schemas.openxmlformats.org/officeDocument/2006/relationships" xmlns:p="http://schemas.openxmlformats.org/presentationml/2006/main">
  <p:tag name="OUTPUTDPI" val=" 1200"/>
  <p:tag name="ORIGINALHEIGHT" val=" 225"/>
  <p:tag name="ORIGINALWIDTH" val=" 3181"/>
  <p:tag name="OUTPUTTYPE" val="PNG"/>
  <p:tag name="IGUANATEXVERSION" val="162"/>
  <p:tag name="LATEXADDIN" val="\documentclass{article}&#10;\usepackage{amsmath}&#10;\usepackage{amssymb}&#10;\pagestyle{empty}&#10;\begin{document}&#10;&#10;&#10;$p(x^{(i)}) = \int q_\phi(z \mid x^{(i)})\, \frac{p(x^{(i)}, z)}{q_\phi(z \mid x^{(i)})}\, dz = \mathbb{E}_{z \sim q_\phi(z \mid x^{(i)})}\Big[\frac{p(x^{(i)}, z)}{q_\phi(z \mid x^{(i)})}\Big]$&#10;&#10;\end{document}"/>
  <p:tag name="IGUANATEXSIZE" val="20"/>
  <p:tag name="IGUANATEXCURSOR" val="29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1.xml><?xml version="1.0" encoding="utf-8"?>
<p:tagLst xmlns:a="http://schemas.openxmlformats.org/drawingml/2006/main" xmlns:r="http://schemas.openxmlformats.org/officeDocument/2006/relationships" xmlns:p="http://schemas.openxmlformats.org/presentationml/2006/main">
  <p:tag name="OUTPUTDPI" val=" 1200"/>
  <p:tag name="ORIGINALHEIGHT" val=" 225"/>
  <p:tag name="ORIGINALWIDTH" val=" 3000"/>
  <p:tag name="OUTPUTTYPE" val="PNG"/>
  <p:tag name="IGUANATEXVERSION" val="162"/>
  <p:tag name="LATEXADDIN" val="\documentclass{article}&#10;\usepackage{amsmath}&#10;\usepackage{amssymb}&#10;\pagestyle{empty}&#10;\begin{document}&#10;&#10;&#10;$\log p(x^{(i)}) \;\ge\; \mathbb{E}_{z \sim q_\phi}\Big[\log \frac{p(x^{(i)}, z)}{q_\phi(z \mid x^{(i)})}\Big] \;=:\; \mathrm{ELBO}(x^{(i)}; \theta, \phi)$&#10;&#10;\end{document}"/>
  <p:tag name="IGUANATEXSIZE" val="20"/>
  <p:tag name="IGUANATEXCURSOR" val="25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2.xml><?xml version="1.0" encoding="utf-8"?>
<p:tagLst xmlns:a="http://schemas.openxmlformats.org/drawingml/2006/main" xmlns:r="http://schemas.openxmlformats.org/officeDocument/2006/relationships" xmlns:p="http://schemas.openxmlformats.org/presentationml/2006/main">
  <p:tag name="OUTPUTDPI" val=" 1200"/>
  <p:tag name="ORIGINALHEIGHT" val=" 784"/>
  <p:tag name="ORIGINALWIDTH" val=" 4622"/>
  <p:tag name="OUTPUTTYPE" val="PNG"/>
  <p:tag name="IGUANATEXVERSION" val="162"/>
  <p:tag name="LATEXADDIN" val="\documentclass{article}&#10;\usepackage[margin=0in, paperwidth=32.6cm, verbose]{geometry}&#10;\usepackage{amsmath}&#10;\usepackage{amssymb}&#10;\pagestyle{empty}&#10;\begin{document}&#10;&#10;&#10;$\begin{aligned}&#10;&amp;\mathbb{E}[\log Y] \;\le\; \log \mathbb{E}[Y] &amp;&amp; \text{(Jensen, concave } \log) \\[6pt]&#10;&amp;\underbrace{\mathbb{E}_{z \sim q_\phi}\Big[\log \frac{p(x^{(i)}, z)}{q_\phi(z \mid x^{(i)})}\Big]}_{\mathrm{ELBO}(x^{(i)})} \;\le\; \underbrace{\log \mathbb{E}_{z \sim q_\phi}\Big[\frac{p(x^{(i)}, z)}{q_\phi(z \mid x^{(i)})}\Big]}_{\log p(x^{(i)})} &amp;&amp; \text{(the VAE: } Y = p(x, z)/q_\phi(z \mid x))&#10;\end{aligned}$&#10;&#10;\end{document}"/>
  <p:tag name="IGUANATEXSIZE" val="20"/>
  <p:tag name="IGUANATEXCURSOR" val="23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3.xml><?xml version="1.0" encoding="utf-8"?>
<p:tagLst xmlns:a="http://schemas.openxmlformats.org/drawingml/2006/main" xmlns:r="http://schemas.openxmlformats.org/officeDocument/2006/relationships" xmlns:p="http://schemas.openxmlformats.org/presentationml/2006/main">
  <p:tag name="OUTPUTDPI" val=" 1200"/>
  <p:tag name="ORIGINALHEIGHT" val=" 784"/>
  <p:tag name="ORIGINALWIDTH" val=" 4622"/>
  <p:tag name="OUTPUTTYPE" val="PNG"/>
  <p:tag name="IGUANATEXVERSION" val="162"/>
  <p:tag name="LATEXADDIN" val="\documentclass{article}&#10;\usepackage[margin=0in, paperwidth=32.6cm, verbose]{geometry}&#10;\usepackage{amsmath}&#10;\usepackage{amssymb}&#10;\pagestyle{empty}&#10;\begin{document}&#10;&#10;&#10;$\begin{aligned}&#10;&amp;\mathbb{E}[\log Y] \;\le\; \log \mathbb{E}[Y] &amp;&amp; \text{(Jensen, concave } \log) \\[6pt]&#10;&amp;\underbrace{\mathbb{E}_{z \sim q_\phi}\Big[\log \frac{p(x^{(i)}, z)}{q_\phi(z \mid x^{(i)})}\Big]}_{\mathrm{ELBO}(x^{(i)})} \;\le\; \underbrace{\log \mathbb{E}_{z \sim q_\phi}\Big[\frac{p(x^{(i)}, z)}{q_\phi(z \mid x^{(i)})}\Big]}_{\log p(x^{(i)})} &amp;&amp; \text{(the VAE: } Y = p(x, z)/q_\phi(z \mid x))&#10;\end{aligned}$&#10;&#10;\end{document}"/>
  <p:tag name="IGUANATEXSIZE" val="20"/>
  <p:tag name="IGUANATEXCURSOR" val="23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4.xml><?xml version="1.0" encoding="utf-8"?>
<p:tagLst xmlns:a="http://schemas.openxmlformats.org/drawingml/2006/main" xmlns:r="http://schemas.openxmlformats.org/officeDocument/2006/relationships" xmlns:p="http://schemas.openxmlformats.org/presentationml/2006/main">
  <p:tag name="OUTPUTDPI" val=" 1200"/>
  <p:tag name="ORIGINALHEIGHT" val=" 225"/>
  <p:tag name="ORIGINALWIDTH" val=" 3181"/>
  <p:tag name="OUTPUTTYPE" val="PNG"/>
  <p:tag name="IGUANATEXVERSION" val="162"/>
  <p:tag name="LATEXADDIN" val="\documentclass{article}&#10;\usepackage{amsmath}&#10;\usepackage{amssymb}&#10;\pagestyle{empty}&#10;\begin{document}&#10;&#10;&#10;$p(x^{(i)}) = \int q_\phi(z \mid x^{(i)})\, \frac{p(x^{(i)}, z)}{q_\phi(z \mid x^{(i)})}\, dz = \mathbb{E}_{z \sim q_\phi(z \mid x^{(i)})}\Big[\frac{p(x^{(i)}, z)}{q_\phi(z \mid x^{(i)})}\Big]$&#10;&#10;\end{document}"/>
  <p:tag name="IGUANATEXSIZE" val="20"/>
  <p:tag name="IGUANATEXCURSOR" val="29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5.xml><?xml version="1.0" encoding="utf-8"?>
<p:tagLst xmlns:a="http://schemas.openxmlformats.org/drawingml/2006/main" xmlns:r="http://schemas.openxmlformats.org/officeDocument/2006/relationships" xmlns:p="http://schemas.openxmlformats.org/presentationml/2006/main">
  <p:tag name="OUTPUTDPI" val=" 1200"/>
  <p:tag name="ORIGINALHEIGHT" val=" 225"/>
  <p:tag name="ORIGINALWIDTH" val=" 3000"/>
  <p:tag name="OUTPUTTYPE" val="PNG"/>
  <p:tag name="IGUANATEXVERSION" val="162"/>
  <p:tag name="LATEXADDIN" val="\documentclass{article}&#10;\usepackage{amsmath}&#10;\usepackage{amssymb}&#10;\pagestyle{empty}&#10;\begin{document}&#10;&#10;&#10;$\log p(x^{(i)}) \;\ge\; \mathbb{E}_{z \sim q_\phi}\Big[\log \frac{p(x^{(i)}, z)}{q_\phi(z \mid x^{(i)})}\Big] \;=:\; \mathrm{ELBO}(x^{(i)}; \theta, \phi)$&#10;&#10;\end{document}"/>
  <p:tag name="IGUANATEXSIZE" val="20"/>
  <p:tag name="IGUANATEXCURSOR" val="25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6.xml><?xml version="1.0" encoding="utf-8"?>
<p:tagLst xmlns:a="http://schemas.openxmlformats.org/drawingml/2006/main" xmlns:r="http://schemas.openxmlformats.org/officeDocument/2006/relationships" xmlns:p="http://schemas.openxmlformats.org/presentationml/2006/main">
  <p:tag name="OUTPUTDPI" val=" 1200"/>
  <p:tag name="ORIGINALHEIGHT" val=" 225"/>
  <p:tag name="ORIGINALWIDTH" val=" 3181"/>
  <p:tag name="OUTPUTTYPE" val="PNG"/>
  <p:tag name="IGUANATEXVERSION" val="162"/>
  <p:tag name="LATEXADDIN" val="\documentclass{article}&#10;\usepackage{amsmath}&#10;\usepackage{amssymb}&#10;\pagestyle{empty}&#10;\begin{document}&#10;&#10;&#10;$p(x^{(i)}) = \int q_\phi(z \mid x^{(i)})\, \frac{p(x^{(i)}, z)}{q_\phi(z \mid x^{(i)})}\, dz = \mathbb{E}_{z \sim q_\phi(z \mid x^{(i)})}\Big[\frac{p(x^{(i)}, z)}{q_\phi(z \mid x^{(i)})}\Big]$&#10;&#10;\end{document}"/>
  <p:tag name="IGUANATEXSIZE" val="20"/>
  <p:tag name="IGUANATEXCURSOR" val="29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7.xml><?xml version="1.0" encoding="utf-8"?>
<p:tagLst xmlns:a="http://schemas.openxmlformats.org/drawingml/2006/main" xmlns:r="http://schemas.openxmlformats.org/officeDocument/2006/relationships" xmlns:p="http://schemas.openxmlformats.org/presentationml/2006/main">
  <p:tag name="OUTPUTDPI" val=" 1200"/>
  <p:tag name="ORIGINALHEIGHT" val=" 225"/>
  <p:tag name="ORIGINALWIDTH" val=" 3000"/>
  <p:tag name="OUTPUTTYPE" val="PNG"/>
  <p:tag name="IGUANATEXVERSION" val="162"/>
  <p:tag name="LATEXADDIN" val="\documentclass{article}&#10;\usepackage{amsmath}&#10;\usepackage{amssymb}&#10;\pagestyle{empty}&#10;\begin{document}&#10;&#10;&#10;$\log p(x^{(i)}) \;\ge\; \mathbb{E}_{z \sim q_\phi}\Big[\log \frac{p(x^{(i)}, z)}{q_\phi(z \mid x^{(i)})}\Big] \;=:\; \mathrm{ELBO}(x^{(i)}; \theta, \phi)$&#10;&#10;\end{document}"/>
  <p:tag name="IGUANATEXSIZE" val="20"/>
  <p:tag name="IGUANATEXCURSOR" val="257"/>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8.xml><?xml version="1.0" encoding="utf-8"?>
<p:tagLst xmlns:a="http://schemas.openxmlformats.org/drawingml/2006/main" xmlns:r="http://schemas.openxmlformats.org/officeDocument/2006/relationships" xmlns:p="http://schemas.openxmlformats.org/presentationml/2006/main">
  <p:tag name="OUTPUTDPI" val=" 1200"/>
  <p:tag name="ORIGINALHEIGHT" val=" 245"/>
  <p:tag name="ORIGINALWIDTH" val=" 3602"/>
  <p:tag name="OUTPUTTYPE" val="PNG"/>
  <p:tag name="IGUANATEXVERSION" val="162"/>
  <p:tag name="LATEXADDIN" val="\documentclass{article}&#10;\usepackage{amsmath}&#10;\usepackage{amssymb}&#10;\pagestyle{empty}&#10;\begin{document}&#10;&#10;&#10;$\boxed{\;\log p(x^{(i)}) \;=\; \mathrm{ELBO}(x^{(i)}; \theta, \phi) \;+\; D_{KL}\big(q_\phi(z \mid x^{(i)}) \,\|\, p(z \mid x^{(i)})\big)\;}$&#10;&#10;\end{document}"/>
  <p:tag name="IGUANATEXSIZE" val="20"/>
  <p:tag name="IGUANATEXCURSOR" val="24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49.xml><?xml version="1.0" encoding="utf-8"?>
<p:tagLst xmlns:a="http://schemas.openxmlformats.org/drawingml/2006/main" xmlns:r="http://schemas.openxmlformats.org/officeDocument/2006/relationships" xmlns:p="http://schemas.openxmlformats.org/presentationml/2006/main">
  <p:tag name="OUTPUTDPI" val=" 1200"/>
  <p:tag name="ORIGINALHEIGHT" val=" 1249"/>
  <p:tag name="ORIGINALWIDTH" val=" 8244"/>
  <p:tag name="OUTPUTTYPE" val="PNG"/>
  <p:tag name="IGUANATEXVERSION" val="162"/>
  <p:tag name="LATEXADDIN" val="\documentclass{article}&#10;\usepackage[margin=0in, paperwidth=32.6cm, verbose]{geometry}&#10;\usepackage{amsmath}&#10;\usepackage{amssymb}&#10;\pagestyle{empty}&#10;\begin{document}&#10;&#10;&#10;\begin{align*}&#10;D_{KL}\big(q_\phi(z \mid x^{(i)}) \,\|\, p(z \mid x^{(i)})\big)&#10;&amp;= \mathbb{E}_{z \sim q_\phi}\big[\log q_\phi(z \mid x^{(i)}) - \log p(z \mid x^{(i)})\big] &amp;&amp; \text{(a) definition of KL} \\[2pt]&#10;&amp;= \mathbb{E}_{z \sim q_\phi}\big[\log q_\phi(z \mid x^{(i)}) - \log p(x^{(i)}, z) + \log p(x^{(i)})\big] &amp;&amp; \text{(b) Bayes' rule} \\[2pt]&#10;&amp;= \mathbb{E}_{z \sim q_\phi}\big[\log q_\phi(z \mid x^{(i)}) - \log p(x^{(i)}, z)\big] + \log p(x^{(i)}) &amp;&amp; \text{(c) } \log p(x^{(i)}) \text{ does not depend on } z \\[2pt]&#10;&amp;= -\,\mathbb{E}_{z \sim q_\phi}\Big[\log \frac{p(x^{(i)}, z)}{q_\phi(z \mid x^{(i)})}\Big] + \log p(x^{(i)}) &amp;&amp; \text{(d) combine the logs} \\[2pt]&#10;&amp;= -\,\mathrm{ELBO}(x^{(i)}) + \log p(x^{(i)}) &amp;&amp; \text{(e) definition of the ELBO (Section 4.1)}&#10;\end{align*}&#10;&#10;\end{document}"/>
  <p:tag name="IGUANATEXSIZE" val="20"/>
  <p:tag name="IGUANATEXCURSOR" val="83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0.xml><?xml version="1.0" encoding="utf-8"?>
<p:tagLst xmlns:a="http://schemas.openxmlformats.org/drawingml/2006/main" xmlns:r="http://schemas.openxmlformats.org/officeDocument/2006/relationships" xmlns:p="http://schemas.openxmlformats.org/presentationml/2006/main">
  <p:tag name="OUTPUTDPI" val=" 1200"/>
  <p:tag name="ORIGINALHEIGHT" val=" 1249"/>
  <p:tag name="ORIGINALWIDTH" val=" 8244"/>
  <p:tag name="OUTPUTTYPE" val="PNG"/>
  <p:tag name="IGUANATEXVERSION" val="162"/>
  <p:tag name="LATEXADDIN" val="\documentclass{article}&#10;\usepackage[margin=0in, paperwidth=32.6cm, verbose]{geometry}&#10;\usepackage{amsmath}&#10;\usepackage{amssymb}&#10;\pagestyle{empty}&#10;\begin{document}&#10;&#10;&#10;\begin{align*}&#10;D_{KL}\big(q_\phi(z \mid x^{(i)}) \,\|\, p(z \mid x^{(i)})\big)&#10;&amp;= \mathbb{E}_{z \sim q_\phi}\big[\log q_\phi(z \mid x^{(i)}) - \log p(z \mid x^{(i)})\big] &amp;&amp; \text{(a) definition of KL} \\[2pt]&#10;&amp;= \mathbb{E}_{z \sim q_\phi}\big[\log q_\phi(z \mid x^{(i)}) - \log p(x^{(i)}, z) + \log p(x^{(i)})\big] &amp;&amp; \text{(b) Bayes' rule} \\[2pt]&#10;&amp;= \mathbb{E}_{z \sim q_\phi}\big[\log q_\phi(z \mid x^{(i)}) - \log p(x^{(i)}, z)\big] + \log p(x^{(i)}) &amp;&amp; \text{(c) } \log p(x^{(i)}) \text{ does not depend on } z \\[2pt]&#10;&amp;= -\,\mathbb{E}_{z \sim q_\phi}\Big[\log \frac{p(x^{(i)}, z)}{q_\phi(z \mid x^{(i)})}\Big] + \log p(x^{(i)}) &amp;&amp; \text{(d) combine the logs} \\[2pt]&#10;&amp;= -\,\mathrm{ELBO}(x^{(i)}) + \log p(x^{(i)}) &amp;&amp; \text{(e) definition of the ELBO (Section 4.1)}&#10;\end{align*}&#10;&#10;\end{document}"/>
  <p:tag name="IGUANATEXSIZE" val="20"/>
  <p:tag name="IGUANATEXCURSOR" val="835"/>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1.xml><?xml version="1.0" encoding="utf-8"?>
<p:tagLst xmlns:a="http://schemas.openxmlformats.org/drawingml/2006/main" xmlns:r="http://schemas.openxmlformats.org/officeDocument/2006/relationships" xmlns:p="http://schemas.openxmlformats.org/presentationml/2006/main">
  <p:tag name="OUTPUTDPI" val=" 1200"/>
  <p:tag name="ORIGINALHEIGHT" val=" 245"/>
  <p:tag name="ORIGINALWIDTH" val=" 3602"/>
  <p:tag name="OUTPUTTYPE" val="PNG"/>
  <p:tag name="IGUANATEXVERSION" val="162"/>
  <p:tag name="LATEXADDIN" val="\documentclass{article}&#10;\usepackage{amsmath}&#10;\usepackage{amssymb}&#10;\pagestyle{empty}&#10;\begin{document}&#10;&#10;&#10;$\boxed{\;\log p(x^{(i)}) \;=\; \mathrm{ELBO}(x^{(i)}; \theta, \phi) \;+\; D_{KL}\big(q_\phi(z \mid x^{(i)}) \,\|\, p(z \mid x^{(i)})\big)\;}$&#10;&#10;\end{document}"/>
  <p:tag name="IGUANATEXSIZE" val="20"/>
  <p:tag name="IGUANATEXCURSOR" val="244"/>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2.xml><?xml version="1.0" encoding="utf-8"?>
<p:tagLst xmlns:a="http://schemas.openxmlformats.org/drawingml/2006/main" xmlns:r="http://schemas.openxmlformats.org/officeDocument/2006/relationships" xmlns:p="http://schemas.openxmlformats.org/presentationml/2006/main">
  <p:tag name="OUTPUTDPI" val=" 1200"/>
  <p:tag name="ORIGINALHEIGHT" val=" 2816"/>
  <p:tag name="ORIGINALWIDTH" val=" 7610"/>
  <p:tag name="OUTPUTTYPE" val="PNG"/>
  <p:tag name="IGUANATEXVERSION" val="162"/>
  <p:tag name="LATEXADDIN" val="\documentclass{article}&#10;\usepackage[margin=0in, paperwidth=32.6cm, verbose]{geometry}&#10;\usepackage{amsmath}&#10;\usepackage{amssymb}&#10;\pagestyle{empty}&#10;\begin{document}&#10;&#10;\begin{align*}&#10;\mathrm{ELBO}(x^{(i)})&#10;&amp;= \mathbb{E}_{q}\big[\log p(x^{(i)}, z) - \log q(z)\big] &amp;&amp; \text{(a) definition (Section 4.1)} \\[4pt]&#10;&amp;= \mathbb{E}_{q}\big[\log p_\theta(x^{(i)} \mid z) + \log p(z) - \log q(z)\big] &amp;&amp; \text{(b) joint = decoder} \times \text{prior} \\[4pt]&#10;&amp;= \mathbb{E}_{q}\big[\log p_\theta(x^{(i)} \mid z)\big] - \mathbb{E}_{q}\big[\log q(z) - \log p(z)\big] &amp;&amp; \text{(c) split the expectation} \\[4pt]&#10;&amp;= \mathbb{E}_{q}\big[\log p_\theta(x^{(i)} \mid z)\big] - D_{KL}\big(q \,\|\, \mathcal{N}(0, I)\big) &amp;&amp; \text{(d) definition of KL} \\[8pt]&#10;\log p_\theta(x^{(i)} \mid z) &amp;= \sum_{j=1}^{M} \log \mathcal{N}\big(x^{(i)}_j;\, f_D(z)_j,\, \tau^2\big) &amp;&amp; \text{(e) independent pixels} \\[4pt]&#10;&amp;= \sum_{j=1}^{M} \Big[-\tfrac{1}{2}\log(2\pi\tau^2) - \frac{\big(x^{(i)}_j - f_D(z)_j\big)^2}{2\tau^2}\Big] &amp;&amp; \text{(f) log of a 1-D Gaussian} \\[4pt]&#10;&amp;= -\frac{\|x^{(i)} - f_D(z)\|_2^2}{2\tau^2} - \frac{M}{2}\log(2\pi\tau^2) &amp;&amp; \text{(g) sum over the } M \text{ pixels} \\[8pt]&#10;\Rightarrow\; \mathrm{ELBO}(x^{(i)}) &amp;= -\,\mathbb{E}_{q}\Big[\frac{\|x^{(i)} - f_D(z)\|_2^2}{2\tau^2}\Big] - D_{KL}\big(q \,\|\, \mathcal{N}(0, I)\big) - \frac{M}{2}\log(2\pi\tau^2) &amp;&amp; \text{(h) put (g) into (d)}&#10;\end{align*}&#10;\end{document}"/>
  <p:tag name="IGUANATEXSIZE" val="20"/>
  <p:tag name="IGUANATEXCURSOR" val="138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3.xml><?xml version="1.0" encoding="utf-8"?>
<p:tagLst xmlns:a="http://schemas.openxmlformats.org/drawingml/2006/main" xmlns:r="http://schemas.openxmlformats.org/officeDocument/2006/relationships" xmlns:p="http://schemas.openxmlformats.org/presentationml/2006/main">
  <p:tag name="OUTPUTDPI" val=" 1200"/>
  <p:tag name="ORIGINALHEIGHT" val=" 2816"/>
  <p:tag name="ORIGINALWIDTH" val=" 7610"/>
  <p:tag name="OUTPUTTYPE" val="PNG"/>
  <p:tag name="IGUANATEXVERSION" val="162"/>
  <p:tag name="LATEXADDIN" val="\documentclass{article}&#10;\usepackage[margin=0in, paperwidth=32.6cm, verbose]{geometry}&#10;\usepackage{amsmath}&#10;\usepackage{amssymb}&#10;\pagestyle{empty}&#10;\begin{document}&#10;&#10;\begin{align*}&#10;\mathrm{ELBO}(x^{(i)})&#10;&amp;= \mathbb{E}_{q}\big[\log p(x^{(i)}, z) - \log q(z)\big] &amp;&amp; \text{(a) definition (Section 4.1)} \\[4pt]&#10;&amp;= \mathbb{E}_{q}\big[\log p_\theta(x^{(i)} \mid z) + \log p(z) - \log q(z)\big] &amp;&amp; \text{(b) joint = decoder} \times \text{prior} \\[4pt]&#10;&amp;= \mathbb{E}_{q}\big[\log p_\theta(x^{(i)} \mid z)\big] - \mathbb{E}_{q}\big[\log q(z) - \log p(z)\big] &amp;&amp; \text{(c) split the expectation} \\[4pt]&#10;&amp;= \mathbb{E}_{q}\big[\log p_\theta(x^{(i)} \mid z)\big] - D_{KL}\big(q \,\|\, \mathcal{N}(0, I)\big) &amp;&amp; \text{(d) definition of KL} \\[8pt]&#10;\log p_\theta(x^{(i)} \mid z) &amp;= \sum_{j=1}^{M} \log \mathcal{N}\big(x^{(i)}_j;\, f_D(z)_j,\, \tau^2\big) &amp;&amp; \text{(e) independent pixels} \\[4pt]&#10;&amp;= \sum_{j=1}^{M} \Big[-\tfrac{1}{2}\log(2\pi\tau^2) - \frac{\big(x^{(i)}_j - f_D(z)_j\big)^2}{2\tau^2}\Big] &amp;&amp; \text{(f) log of a 1-D Gaussian} \\[4pt]&#10;&amp;= -\frac{\|x^{(i)} - f_D(z)\|_2^2}{2\tau^2} - \frac{M}{2}\log(2\pi\tau^2) &amp;&amp; \text{(g) sum over the } M \text{ pixels} \\[8pt]&#10;\Rightarrow\; \mathrm{ELBO}(x^{(i)}) &amp;= -\,\mathbb{E}_{q}\Big[\frac{\|x^{(i)} - f_D(z)\|_2^2}{2\tau^2}\Big] - D_{KL}\big(q \,\|\, \mathcal{N}(0, I)\big) - \frac{M}{2}\log(2\pi\tau^2) &amp;&amp; \text{(h) put (g) into (d)}&#10;\end{align*}&#10;\end{document}"/>
  <p:tag name="IGUANATEXSIZE" val="20"/>
  <p:tag name="IGUANATEXCURSOR" val="138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4.xml><?xml version="1.0" encoding="utf-8"?>
<p:tagLst xmlns:a="http://schemas.openxmlformats.org/drawingml/2006/main" xmlns:r="http://schemas.openxmlformats.org/officeDocument/2006/relationships" xmlns:p="http://schemas.openxmlformats.org/presentationml/2006/main">
  <p:tag name="OUTPUTDPI" val=" 1200"/>
  <p:tag name="ORIGINALHEIGHT" val=" 2816"/>
  <p:tag name="ORIGINALWIDTH" val=" 7610"/>
  <p:tag name="OUTPUTTYPE" val="PNG"/>
  <p:tag name="IGUANATEXVERSION" val="162"/>
  <p:tag name="LATEXADDIN" val="\documentclass{article}&#10;\usepackage[margin=0in, paperwidth=32.6cm, verbose]{geometry}&#10;\usepackage{amsmath}&#10;\usepackage{amssymb}&#10;\pagestyle{empty}&#10;\begin{document}&#10;&#10;\begin{align*}&#10;\mathrm{ELBO}(x^{(i)})&#10;&amp;= \mathbb{E}_{q}\big[\log p(x^{(i)}, z) - \log q(z)\big] &amp;&amp; \text{(a) definition (Section 4.1)} \\[4pt]&#10;&amp;= \mathbb{E}_{q}\big[\log p_\theta(x^{(i)} \mid z) + \log p(z) - \log q(z)\big] &amp;&amp; \text{(b) joint = decoder} \times \text{prior} \\[4pt]&#10;&amp;= \mathbb{E}_{q}\big[\log p_\theta(x^{(i)} \mid z)\big] - \mathbb{E}_{q}\big[\log q(z) - \log p(z)\big] &amp;&amp; \text{(c) split the expectation} \\[4pt]&#10;&amp;= \mathbb{E}_{q}\big[\log p_\theta(x^{(i)} \mid z)\big] - D_{KL}\big(q \,\|\, \mathcal{N}(0, I)\big) &amp;&amp; \text{(d) definition of KL} \\[8pt]&#10;\log p_\theta(x^{(i)} \mid z) &amp;= \sum_{j=1}^{M} \log \mathcal{N}\big(x^{(i)}_j;\, f_D(z)_j,\, \tau^2\big) &amp;&amp; \text{(e) independent pixels} \\[4pt]&#10;&amp;= \sum_{j=1}^{M} \Big[-\tfrac{1}{2}\log(2\pi\tau^2) - \frac{\big(x^{(i)}_j - f_D(z)_j\big)^2}{2\tau^2}\Big] &amp;&amp; \text{(f) log of a 1-D Gaussian} \\[4pt]&#10;&amp;= -\frac{\|x^{(i)} - f_D(z)\|_2^2}{2\tau^2} - \frac{M}{2}\log(2\pi\tau^2) &amp;&amp; \text{(g) sum over the } M \text{ pixels} \\[8pt]&#10;\Rightarrow\; \mathrm{ELBO}(x^{(i)}) &amp;= -\,\mathbb{E}_{q}\Big[\frac{\|x^{(i)} - f_D(z)\|_2^2}{2\tau^2}\Big] - D_{KL}\big(q \,\|\, \mathcal{N}(0, I)\big) - \frac{M}{2}\log(2\pi\tau^2) &amp;&amp; \text{(h) put (g) into (d)}&#10;\end{align*}&#10;\end{document}"/>
  <p:tag name="IGUANATEXSIZE" val="20"/>
  <p:tag name="IGUANATEXCURSOR" val="138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5.xml><?xml version="1.0" encoding="utf-8"?>
<p:tagLst xmlns:a="http://schemas.openxmlformats.org/drawingml/2006/main" xmlns:r="http://schemas.openxmlformats.org/officeDocument/2006/relationships" xmlns:p="http://schemas.openxmlformats.org/presentationml/2006/main">
  <p:tag name="OUTPUTDPI" val=" 1200"/>
  <p:tag name="ORIGINALHEIGHT" val=" 3267"/>
  <p:tag name="ORIGINALWIDTH" val=" 8686"/>
  <p:tag name="OUTPUTTYPE" val="PNG"/>
  <p:tag name="IGUANATEXVERSION" val="162"/>
  <p:tag name="LATEXADDIN" val="\documentclass{article}&#10;\usepackage[margin=0in, paperwidth=32.6cm, verbose]{geometry}&#10;\usepackage{amsmath}&#10;\usepackage{amssymb}&#10;\pagestyle{empty}&#10;\begin{document}&#10;&#10;&#10;\begin{align*}&#10;&amp;\max_{\theta}\; \sum_{i=1}^{N} \log p_\theta(x^{(i)}) &amp;&amp; \text{(a) the goal: maximum likelihood (intractable)} \\[4pt]&#10;&amp;\max_{\theta, \phi}\; \sum_{i=1}^{N} \mathrm{ELBO}(x^{(i)}) &amp;&amp; \text{(b) maximize the lower bound instead} \\[4pt]&#10;&amp;\min_{\theta, \phi}\; -\sum_{i=1}^{N} \mathrm{ELBO}(x^{(i)}) &amp;&amp; \text{(c) maximizing } f \text{ = minimizing } -f \\[8pt]&#10;-\mathrm{ELBO}(x^{(i)}) &amp;= \mathbb{E}_{q}\Big[\frac{\|x^{(i)} - f_D(z)\|_2^2}{2\tau^2}\Big] + D_{KL}\big(q \,\|\, \mathcal{N}(0, I)\big) + \frac{M}{2}\log(2\pi\tau^2) &amp;&amp; \text{(d) negate the ELBO above} \\[4pt]&#10;&amp;= \mathbb{E}_{q}\big\|x^{(i)} - f_D(z)\big\|_2^2 + D_{KL}\big(q \,\|\, \mathcal{N}(0, I)\big) + \frac{M}{2}\log \pi &amp;&amp; \text{(e) set } \tau^2 = 0.5, \text{ so } 2\tau^2 = 1 \\[8pt]&#10;-\sum_{i=1}^{N} \mathrm{ELBO}(x^{(i)}) &amp;= \underbrace{\sum_{i=1}^{N} \Big[\mathbb{E}_{q}\big\|x^{(i)} - f_D(z)\big\|_2^2 + D_{KL}\big(q \,\|\, \mathcal{N}(0, I)\big)\Big]}_{J(\theta, \phi)} + \underbrace{\frac{NM}{2}\log \pi}_{\text{const}} &amp;&amp; \text{(f) sum over the training set} \\[4pt]&#10;\Rightarrow\; \arg\min_{\theta, \phi}\Big(-\sum_{i} \mathrm{ELBO}\Big) &amp;= \arg\min_{\theta, \phi}\; J(\theta, \phi) &amp;&amp; \text{(g) a constant does not move the minimum}&#10;\end{align*}&#10;&#10;\end{document}"/>
  <p:tag name="IGUANATEXSIZE" val="20"/>
  <p:tag name="IGUANATEXCURSOR" val="17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6.xml><?xml version="1.0" encoding="utf-8"?>
<p:tagLst xmlns:a="http://schemas.openxmlformats.org/drawingml/2006/main" xmlns:r="http://schemas.openxmlformats.org/officeDocument/2006/relationships" xmlns:p="http://schemas.openxmlformats.org/presentationml/2006/main">
  <p:tag name="OUTPUTDPI" val=" 1200"/>
  <p:tag name="ORIGINALHEIGHT" val=" 150"/>
  <p:tag name="ORIGINALWIDTH" val=" 2792"/>
  <p:tag name="OUTPUTTYPE" val="PNG"/>
  <p:tag name="IGUANATEXVERSION" val="162"/>
  <p:tag name="LATEXADDIN" val="\documentclass{article}&#10;\usepackage{amsmath}&#10;\usepackage{amssymb}&#10;\pagestyle{empty}&#10;\begin{document}&#10;&#10;&#10;$D_{KL}\big(\mathcal{N}(\mu, \sigma^2) \,\|\, \mathcal{N}(0, 1)\big) = \tfrac12\big(\mu^2 + \sigma^2 - 1 - \log \sigma^2\big)$&#10;&#10;\end{document}"/>
  <p:tag name="IGUANATEXSIZE" val="20"/>
  <p:tag name="IGUANATEXCURSOR" val="22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7.xml><?xml version="1.0" encoding="utf-8"?>
<p:tagLst xmlns:a="http://schemas.openxmlformats.org/drawingml/2006/main" xmlns:r="http://schemas.openxmlformats.org/officeDocument/2006/relationships" xmlns:p="http://schemas.openxmlformats.org/presentationml/2006/main">
  <p:tag name="OUTPUTDPI" val=" 1200"/>
  <p:tag name="ORIGINALHEIGHT" val=" 224"/>
  <p:tag name="ORIGINALWIDTH" val=" 1819"/>
  <p:tag name="OUTPUTTYPE" val="PNG"/>
  <p:tag name="IGUANATEXVERSION" val="162"/>
  <p:tag name="LATEXADDIN" val="\documentclass{article}&#10;\usepackage[margin=0in, paperwidth=32.6cm, verbose]{geometry}&#10;\usepackage{amsmath}&#10;\usepackage{amssymb}&#10;\pagestyle{empty}&#10;\begin{document}&#10;&#10;&#10;$\mathbb{E}_{z \sim \mathcal{N}(\mu^{(i)}, \Sigma^{(i)})}\Big[\big\|x^{(i)} - f_D(z; \theta)\big\|_2^2\Big]$&#10;&#10;\end{document}"/>
  <p:tag name="IGUANATEXSIZE" val="20"/>
  <p:tag name="IGUANATEXCURSOR" val="27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8.xml><?xml version="1.0" encoding="utf-8"?>
<p:tagLst xmlns:a="http://schemas.openxmlformats.org/drawingml/2006/main" xmlns:r="http://schemas.openxmlformats.org/officeDocument/2006/relationships" xmlns:p="http://schemas.openxmlformats.org/presentationml/2006/main">
  <p:tag name="OUTPUTDPI" val=" 1200"/>
  <p:tag name="ORIGINALHEIGHT" val=" 224"/>
  <p:tag name="ORIGINALWIDTH" val=" 1819"/>
  <p:tag name="OUTPUTTYPE" val="PNG"/>
  <p:tag name="IGUANATEXVERSION" val="162"/>
  <p:tag name="LATEXADDIN" val="\documentclass{article}&#10;\usepackage[margin=0in, paperwidth=32.6cm, verbose]{geometry}&#10;\usepackage{amsmath}&#10;\usepackage{amssymb}&#10;\pagestyle{empty}&#10;\begin{document}&#10;&#10;&#10;$\mathbb{E}_{z \sim \mathcal{N}(\mu^{(i)}, \Sigma^{(i)})}\Big[\big\|x^{(i)} - f_D(z; \theta)\big\|_2^2\Big]$&#10;&#10;\end{document}"/>
  <p:tag name="IGUANATEXSIZE" val="20"/>
  <p:tag name="IGUANATEXCURSOR" val="27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59.xml><?xml version="1.0" encoding="utf-8"?>
<p:tagLst xmlns:a="http://schemas.openxmlformats.org/drawingml/2006/main" xmlns:r="http://schemas.openxmlformats.org/officeDocument/2006/relationships" xmlns:p="http://schemas.openxmlformats.org/presentationml/2006/main">
  <p:tag name="OUTPUTDPI" val=" 1200"/>
  <p:tag name="ORIGINALHEIGHT" val=" 224"/>
  <p:tag name="ORIGINALWIDTH" val=" 1819"/>
  <p:tag name="OUTPUTTYPE" val="PNG"/>
  <p:tag name="IGUANATEXVERSION" val="162"/>
  <p:tag name="LATEXADDIN" val="\documentclass{article}&#10;\usepackage[margin=0in, paperwidth=32.6cm, verbose]{geometry}&#10;\usepackage{amsmath}&#10;\usepackage{amssymb}&#10;\pagestyle{empty}&#10;\begin{document}&#10;&#10;&#10;$\mathbb{E}_{z \sim \mathcal{N}(\mu^{(i)}, \Sigma^{(i)})}\Big[\big\|x^{(i)} - f_D(z; \theta)\big\|_2^2\Big]$&#10;&#10;\end{document}"/>
  <p:tag name="IGUANATEXSIZE" val="20"/>
  <p:tag name="IGUANATEXCURSOR" val="27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0.xml><?xml version="1.0" encoding="utf-8"?>
<p:tagLst xmlns:a="http://schemas.openxmlformats.org/drawingml/2006/main" xmlns:r="http://schemas.openxmlformats.org/officeDocument/2006/relationships" xmlns:p="http://schemas.openxmlformats.org/presentationml/2006/main">
  <p:tag name="OUTPUTDPI" val=" 1200"/>
  <p:tag name="ORIGINALHEIGHT" val=" 224"/>
  <p:tag name="ORIGINALWIDTH" val=" 1819"/>
  <p:tag name="OUTPUTTYPE" val="PNG"/>
  <p:tag name="IGUANATEXVERSION" val="162"/>
  <p:tag name="LATEXADDIN" val="\documentclass{article}&#10;\usepackage[margin=0in, paperwidth=32.6cm, verbose]{geometry}&#10;\usepackage{amsmath}&#10;\usepackage{amssymb}&#10;\pagestyle{empty}&#10;\begin{document}&#10;&#10;&#10;$\mathbb{E}_{z \sim \mathcal{N}(\mu^{(i)}, \Sigma^{(i)})}\Big[\big\|x^{(i)} - f_D(z; \theta)\big\|_2^2\Big]$&#10;&#10;\end{document}"/>
  <p:tag name="IGUANATEXSIZE" val="20"/>
  <p:tag name="IGUANATEXCURSOR" val="27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1.xml><?xml version="1.0" encoding="utf-8"?>
<p:tagLst xmlns:a="http://schemas.openxmlformats.org/drawingml/2006/main" xmlns:r="http://schemas.openxmlformats.org/officeDocument/2006/relationships" xmlns:p="http://schemas.openxmlformats.org/presentationml/2006/main">
  <p:tag name="OUTPUTDPI" val=" 1200"/>
  <p:tag name="ORIGINALHEIGHT" val=" 165"/>
  <p:tag name="ORIGINALWIDTH" val=" 2591"/>
  <p:tag name="OUTPUTTYPE" val="PNG"/>
  <p:tag name="IGUANATEXVERSION" val="162"/>
  <p:tag name="LATEXADDIN" val="\documentclass{article}&#10;\usepackage[margin=0in, paperwidth=32.6cm, verbose]{geometry}&#10;\usepackage{amsmath}&#10;\usepackage{amssymb}&#10;\pagestyle{empty}&#10;\begin{document}&#10;&#10;&#10;$\mathbb{E}_{z \sim q}\big[f(z)\big] \;\approx\; \frac{1}{L} \sum_{l=1}^{L} f(z_l), \qquad z_1, \dots, z_L \sim q$&#10;&#10;\end{document}"/>
  <p:tag name="IGUANATEXSIZE" val="14"/>
  <p:tag name="IGUANATEXCURSOR" val="27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2.xml><?xml version="1.0" encoding="utf-8"?>
<p:tagLst xmlns:a="http://schemas.openxmlformats.org/drawingml/2006/main" xmlns:r="http://schemas.openxmlformats.org/officeDocument/2006/relationships" xmlns:p="http://schemas.openxmlformats.org/presentationml/2006/main">
  <p:tag name="OUTPUTDPI" val=" 1200"/>
  <p:tag name="ORIGINALHEIGHT" val=" 224"/>
  <p:tag name="ORIGINALWIDTH" val=" 1819"/>
  <p:tag name="OUTPUTTYPE" val="PNG"/>
  <p:tag name="IGUANATEXVERSION" val="162"/>
  <p:tag name="LATEXADDIN" val="\documentclass{article}&#10;\usepackage[margin=0in, paperwidth=32.6cm, verbose]{geometry}&#10;\usepackage{amsmath}&#10;\usepackage{amssymb}&#10;\pagestyle{empty}&#10;\begin{document}&#10;&#10;&#10;$\mathbb{E}_{z \sim \mathcal{N}(\mu^{(i)}, \Sigma^{(i)})}\Big[\big\|x^{(i)} - f_D(z; \theta)\big\|_2^2\Big]$&#10;&#10;\end{document}"/>
  <p:tag name="IGUANATEXSIZE" val="20"/>
  <p:tag name="IGUANATEXCURSOR" val="27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3.xml><?xml version="1.0" encoding="utf-8"?>
<p:tagLst xmlns:a="http://schemas.openxmlformats.org/drawingml/2006/main" xmlns:r="http://schemas.openxmlformats.org/officeDocument/2006/relationships" xmlns:p="http://schemas.openxmlformats.org/presentationml/2006/main">
  <p:tag name="OUTPUTDPI" val=" 1200"/>
  <p:tag name="ORIGINALHEIGHT" val=" 165"/>
  <p:tag name="ORIGINALWIDTH" val=" 2591"/>
  <p:tag name="OUTPUTTYPE" val="PNG"/>
  <p:tag name="IGUANATEXVERSION" val="162"/>
  <p:tag name="LATEXADDIN" val="\documentclass{article}&#10;\usepackage[margin=0in, paperwidth=32.6cm, verbose]{geometry}&#10;\usepackage{amsmath}&#10;\usepackage{amssymb}&#10;\pagestyle{empty}&#10;\begin{document}&#10;&#10;&#10;$\mathbb{E}_{z \sim q}\big[f(z)\big] \;\approx\; \frac{1}{L} \sum_{l=1}^{L} f(z_l), \qquad z_1, \dots, z_L \sim q$&#10;&#10;\end{document}"/>
  <p:tag name="IGUANATEXSIZE" val="14"/>
  <p:tag name="IGUANATEXCURSOR" val="278"/>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4.xml><?xml version="1.0" encoding="utf-8"?>
<p:tagLst xmlns:a="http://schemas.openxmlformats.org/drawingml/2006/main" xmlns:r="http://schemas.openxmlformats.org/officeDocument/2006/relationships" xmlns:p="http://schemas.openxmlformats.org/presentationml/2006/main">
  <p:tag name="OUTPUTDPI" val=" 1200"/>
  <p:tag name="ORIGINALHEIGHT" val=" 197"/>
  <p:tag name="ORIGINALWIDTH" val=" 3613"/>
  <p:tag name="OUTPUTTYPE" val="PNG"/>
  <p:tag name="IGUANATEXVERSION" val="162"/>
  <p:tag name="LATEXADDIN" val="\documentclass{article}&#10;\usepackage[margin=0in, paperwidth=32.6cm, verbose]{geometry}&#10;\usepackage{amsmath}&#10;\usepackage{amssymb}&#10;\pagestyle{empty}&#10;\begin{document}&#10;&#10;&#10;$x^{(i)} \xrightarrow{\;f_E(\cdot;\,\phi)\;} (\mu^{(i)}, \sigma^{(i)}) \xrightarrow{\;\text{draw } z \,\sim\, \mathcal{N}(\mu^{(i)},\, \sigma^{(i)2})\;} z \xrightarrow{\;f_D(\cdot;\,\theta)\;} \hat{x}^{(i)} \longrightarrow J$&#10;&#10;\end{document}"/>
  <p:tag name="IGUANATEXSIZE" val="20"/>
  <p:tag name="IGUANATEXCURSOR" val="38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5.xml><?xml version="1.0" encoding="utf-8"?>
<p:tagLst xmlns:a="http://schemas.openxmlformats.org/drawingml/2006/main" xmlns:r="http://schemas.openxmlformats.org/officeDocument/2006/relationships" xmlns:p="http://schemas.openxmlformats.org/presentationml/2006/main">
  <p:tag name="OUTPUTDPI" val=" 1200"/>
  <p:tag name="ORIGINALHEIGHT" val=" 197"/>
  <p:tag name="ORIGINALWIDTH" val=" 3613"/>
  <p:tag name="OUTPUTTYPE" val="PNG"/>
  <p:tag name="IGUANATEXVERSION" val="162"/>
  <p:tag name="LATEXADDIN" val="\documentclass{article}&#10;\usepackage[margin=0in, paperwidth=32.6cm, verbose]{geometry}&#10;\usepackage{amsmath}&#10;\usepackage{amssymb}&#10;\pagestyle{empty}&#10;\begin{document}&#10;&#10;&#10;$x^{(i)} \xrightarrow{\;f_E(\cdot;\,\phi)\;} (\mu^{(i)}, \sigma^{(i)}) \xrightarrow{\;\text{draw } z \,\sim\, \mathcal{N}(\mu^{(i)},\, \sigma^{(i)2})\;} z \xrightarrow{\;f_D(\cdot;\,\theta)\;} \hat{x}^{(i)} \longrightarrow J$&#10;&#10;\end{document}"/>
  <p:tag name="IGUANATEXSIZE" val="20"/>
  <p:tag name="IGUANATEXCURSOR" val="38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6.xml><?xml version="1.0" encoding="utf-8"?>
<p:tagLst xmlns:a="http://schemas.openxmlformats.org/drawingml/2006/main" xmlns:r="http://schemas.openxmlformats.org/officeDocument/2006/relationships" xmlns:p="http://schemas.openxmlformats.org/presentationml/2006/main">
  <p:tag name="OUTPUTDPI" val=" 1200"/>
  <p:tag name="ORIGINALHEIGHT" val=" 197"/>
  <p:tag name="ORIGINALWIDTH" val=" 3613"/>
  <p:tag name="OUTPUTTYPE" val="PNG"/>
  <p:tag name="IGUANATEXVERSION" val="162"/>
  <p:tag name="LATEXADDIN" val="\documentclass{article}&#10;\usepackage[margin=0in, paperwidth=32.6cm, verbose]{geometry}&#10;\usepackage{amsmath}&#10;\usepackage{amssymb}&#10;\pagestyle{empty}&#10;\begin{document}&#10;&#10;&#10;$x^{(i)} \xrightarrow{\;f_E(\cdot;\,\phi)\;} (\mu^{(i)}, \sigma^{(i)}) \xrightarrow{\;\text{draw } z \,\sim\, \mathcal{N}(\mu^{(i)},\, \sigma^{(i)2})\;} z \xrightarrow{\;f_D(\cdot;\,\theta)\;} \hat{x}^{(i)} \longrightarrow J$&#10;&#10;\end{document}"/>
  <p:tag name="IGUANATEXSIZE" val="20"/>
  <p:tag name="IGUANATEXCURSOR" val="38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7.xml><?xml version="1.0" encoding="utf-8"?>
<p:tagLst xmlns:a="http://schemas.openxmlformats.org/drawingml/2006/main" xmlns:r="http://schemas.openxmlformats.org/officeDocument/2006/relationships" xmlns:p="http://schemas.openxmlformats.org/presentationml/2006/main">
  <p:tag name="OUTPUTDPI" val=" 1200"/>
  <p:tag name="ORIGINALHEIGHT" val=" 197"/>
  <p:tag name="ORIGINALWIDTH" val=" 3613"/>
  <p:tag name="OUTPUTTYPE" val="PNG"/>
  <p:tag name="IGUANATEXVERSION" val="162"/>
  <p:tag name="LATEXADDIN" val="\documentclass{article}&#10;\usepackage[margin=0in, paperwidth=32.6cm, verbose]{geometry}&#10;\usepackage{amsmath}&#10;\usepackage{amssymb}&#10;\pagestyle{empty}&#10;\begin{document}&#10;&#10;&#10;$x^{(i)} \xrightarrow{\;f_E(\cdot;\,\phi)\;} (\mu^{(i)}, \sigma^{(i)}) \xrightarrow{\;\text{draw } z \,\sim\, \mathcal{N}(\mu^{(i)},\, \sigma^{(i)2})\;} z \xrightarrow{\;f_D(\cdot;\,\theta)\;} \hat{x}^{(i)} \longrightarrow J$&#10;&#10;\end{document}"/>
  <p:tag name="IGUANATEXSIZE" val="20"/>
  <p:tag name="IGUANATEXCURSOR" val="38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8.xml><?xml version="1.0" encoding="utf-8"?>
<p:tagLst xmlns:a="http://schemas.openxmlformats.org/drawingml/2006/main" xmlns:r="http://schemas.openxmlformats.org/officeDocument/2006/relationships" xmlns:p="http://schemas.openxmlformats.org/presentationml/2006/main">
  <p:tag name="OUTPUTDPI" val=" 1200"/>
  <p:tag name="ORIGINALHEIGHT" val=" 197"/>
  <p:tag name="ORIGINALWIDTH" val=" 3613"/>
  <p:tag name="OUTPUTTYPE" val="PNG"/>
  <p:tag name="IGUANATEXVERSION" val="162"/>
  <p:tag name="LATEXADDIN" val="\documentclass{article}&#10;\usepackage[margin=0in, paperwidth=32.6cm, verbose]{geometry}&#10;\usepackage{amsmath}&#10;\usepackage{amssymb}&#10;\pagestyle{empty}&#10;\begin{document}&#10;&#10;&#10;$x^{(i)} \xrightarrow{\;f_E(\cdot;\,\phi)\;} (\mu^{(i)}, \sigma^{(i)}) \xrightarrow{\;\text{draw } z \,\sim\, \mathcal{N}(\mu^{(i)},\, \sigma^{(i)2})\;} z \xrightarrow{\;f_D(\cdot;\,\theta)\;} \hat{x}^{(i)} \longrightarrow J$&#10;&#10;\end{document}"/>
  <p:tag name="IGUANATEXSIZE" val="20"/>
  <p:tag name="IGUANATEXCURSOR" val="38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69.xml><?xml version="1.0" encoding="utf-8"?>
<p:tagLst xmlns:a="http://schemas.openxmlformats.org/drawingml/2006/main" xmlns:r="http://schemas.openxmlformats.org/officeDocument/2006/relationships" xmlns:p="http://schemas.openxmlformats.org/presentationml/2006/main">
  <p:tag name="OUTPUTDPI" val=" 1200"/>
  <p:tag name="ORIGINALHEIGHT" val=" 128"/>
  <p:tag name="ORIGINALWIDTH" val=" 664"/>
  <p:tag name="OUTPUTTYPE" val="PNG"/>
  <p:tag name="IGUANATEXVERSION" val="162"/>
  <p:tag name="LATEXADDIN" val="\documentclass{article}&#10;\usepackage[margin=0in, paperwidth=32.6cm, verbose]{geometry}&#10;\usepackage{amsmath}&#10;\usepackage{amssymb}&#10;\pagestyle{empty}&#10;\begin{document}&#10;&#10;&#10;$\varepsilon_0 \sim \mathcal{N}(0, I)$&#10;&#10;\end{document}"/>
  <p:tag name="IGUANATEXSIZE" val="20"/>
  <p:tag name="IGUANATEXCURSOR" val="202"/>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0.xml><?xml version="1.0" encoding="utf-8"?>
<p:tagLst xmlns:a="http://schemas.openxmlformats.org/drawingml/2006/main" xmlns:r="http://schemas.openxmlformats.org/officeDocument/2006/relationships" xmlns:p="http://schemas.openxmlformats.org/presentationml/2006/main">
  <p:tag name="OUTPUTDPI" val=" 1200"/>
  <p:tag name="ORIGINALHEIGHT" val=" 161"/>
  <p:tag name="ORIGINALWIDTH" val=" 3265"/>
  <p:tag name="OUTPUTTYPE" val="PNG"/>
  <p:tag name="IGUANATEXVERSION" val="162"/>
  <p:tag name="LATEXADDIN" val="\documentclass{article}&#10;\usepackage[margin=0in, paperwidth=32.6cm, verbose]{geometry}&#10;\usepackage{amsmath}&#10;\usepackage{amssymb}&#10;\pagestyle{empty}&#10;\begin{document}&#10;&#10;&#10;$\nabla_\phi\, \mathbb{E}_{z \sim \mathcal{N}(\mu^{(i)}, \Sigma^{(i)})}\big[f(z)\big] = \mathbb{E}_{\varepsilon_0 \sim \mathcal{N}(0, I)}\big[\nabla_\phi f\big(\mu^{(i)} + \sigma^{(i)} \odot \varepsilon_0\big)\big]$&#10;&#10;\end{document}"/>
  <p:tag name="IGUANATEXSIZE" val="20"/>
  <p:tag name="IGUANATEXCURSOR" val="37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1.xml><?xml version="1.0" encoding="utf-8"?>
<p:tagLst xmlns:a="http://schemas.openxmlformats.org/drawingml/2006/main" xmlns:r="http://schemas.openxmlformats.org/officeDocument/2006/relationships" xmlns:p="http://schemas.openxmlformats.org/presentationml/2006/main">
  <p:tag name="OUTPUTDPI" val=" 1200"/>
  <p:tag name="ORIGINALHEIGHT" val=" 147"/>
  <p:tag name="ORIGINALWIDTH" val=" 1245"/>
  <p:tag name="OUTPUTTYPE" val="PNG"/>
  <p:tag name="IGUANATEXVERSION" val="162"/>
  <p:tag name="LATEXADDIN" val="\documentclass{article}&#10;\usepackage[margin=0in, paperwidth=32.6cm, verbose]{geometry}&#10;\usepackage{amsmath}&#10;\usepackage{amssymb}&#10;\pagestyle{empty}&#10;\begin{document}&#10;&#10;&#10;$z_{\text{noisy}} = \mu^{(i)} + \sigma^{(i)} \odot \varepsilon_0$&#10;&#10;\end{document}"/>
  <p:tag name="IGUANATEXSIZE" val="20"/>
  <p:tag name="IGUANATEXCURSOR" val="229"/>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ags/tag72.xml><?xml version="1.0" encoding="utf-8"?>
<p:tagLst xmlns:a="http://schemas.openxmlformats.org/drawingml/2006/main" xmlns:r="http://schemas.openxmlformats.org/officeDocument/2006/relationships" xmlns:p="http://schemas.openxmlformats.org/presentationml/2006/main">
  <p:tag name="OUTPUTDPI" val=" 1200"/>
  <p:tag name="ORIGINALHEIGHT" val=" 141"/>
  <p:tag name="ORIGINALWIDTH" val=" 1380"/>
  <p:tag name="OUTPUTTYPE" val="PNG"/>
  <p:tag name="IGUANATEXVERSION" val="162"/>
  <p:tag name="LATEXADDIN" val="\documentclass{article}&#10;\usepackage[margin=0in, paperwidth=32.6cm, verbose]{geometry}&#10;\usepackage{amsmath}&#10;\usepackage{amssymb}&#10;\pagestyle{empty}&#10;\begin{document}&#10;&#10;&#10;$\varepsilon = \sigma^{(i)} \odot \varepsilon_0 \sim \mathcal{N}(0, \Sigma^{(i)})$&#10;&#10;\end{document}"/>
  <p:tag name="IGUANATEXSIZE" val="20"/>
  <p:tag name="IGUANATEXCURSOR" val="246"/>
  <p:tag name="TRANSPARENCY" val="True"/>
  <p:tag name="CHOOSECOLOR" val="False"/>
  <p:tag name="COLORHEX" val="000000"/>
  <p:tag name="LATEXENGINEID" val="0"/>
  <p:tag name="TEMPFOLDER" val="/Users/msalameh/Library/Containers/com.microsoft.Powerpoint/Data/tmp/TemporaryItems/"/>
  <p:tag name="LATEXFORMHEIGHT" val=" 426.65"/>
  <p:tag name="LATEXFORMWIDTH" val=" 513.35"/>
  <p:tag name="LATEXFORMWRAP" val="True"/>
  <p:tag name="BITMAPVECTOR"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11362</TotalTime>
  <Words>9446</Words>
  <Application>Microsoft Macintosh PowerPoint</Application>
  <PresentationFormat>Widescreen</PresentationFormat>
  <Paragraphs>626</Paragraphs>
  <Slides>79</Slides>
  <Notes>21</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79</vt:i4>
      </vt:variant>
    </vt:vector>
  </HeadingPairs>
  <TitlesOfParts>
    <vt:vector size="88" baseType="lpstr">
      <vt:lpstr>Aptos</vt:lpstr>
      <vt:lpstr>Aptos SemiBold</vt:lpstr>
      <vt:lpstr>Aptos Slab</vt:lpstr>
      <vt:lpstr>Aptos Slab Black</vt:lpstr>
      <vt:lpstr>Arial</vt:lpstr>
      <vt:lpstr>Cambria Math</vt:lpstr>
      <vt:lpstr>Courier New</vt:lpstr>
      <vt:lpstr>Google Sans</vt:lpstr>
      <vt:lpstr>Office Theme</vt:lpstr>
      <vt:lpstr>Variational AutoEncoder</vt:lpstr>
      <vt:lpstr>What is a generative model?</vt:lpstr>
      <vt:lpstr>What is a generative model?</vt:lpstr>
      <vt:lpstr>Images are points in a huge space</vt:lpstr>
      <vt:lpstr>Images are points in a huge space</vt:lpstr>
      <vt:lpstr>Images are points in a huge space</vt:lpstr>
      <vt:lpstr>The Manifold hypothesis</vt:lpstr>
      <vt:lpstr>The Manifold hypothesis</vt:lpstr>
      <vt:lpstr>The Manifold hypothesis</vt:lpstr>
      <vt:lpstr>The Manifold hypothesis</vt:lpstr>
      <vt:lpstr>PCA: the best straight-line compression</vt:lpstr>
      <vt:lpstr>PCA: the best straight-line compression</vt:lpstr>
      <vt:lpstr>From PCA to the autoencoder</vt:lpstr>
      <vt:lpstr>The AutoEncoder</vt:lpstr>
      <vt:lpstr>Why an AutoEncoder cannot generate?</vt:lpstr>
      <vt:lpstr>Why an AutoEncoder cannot generate?</vt:lpstr>
      <vt:lpstr>Why an AutoEncoder cannot generate?</vt:lpstr>
      <vt:lpstr>Why an AutoEncoder cannot generate?</vt:lpstr>
      <vt:lpstr>Variational autoencoder (VAE)</vt:lpstr>
      <vt:lpstr>VAE: Training vs Generation</vt:lpstr>
      <vt:lpstr>VAE Summary</vt:lpstr>
      <vt:lpstr>VAE Summary</vt:lpstr>
      <vt:lpstr>The Generative Process The Decoder</vt:lpstr>
      <vt:lpstr>How images are made (the decoder)?</vt:lpstr>
      <vt:lpstr>How images are made (the decoder)?</vt:lpstr>
      <vt:lpstr>How images are made?</vt:lpstr>
      <vt:lpstr>… a simple guide on Gaussian</vt:lpstr>
      <vt:lpstr>PowerPoint Presentation</vt:lpstr>
      <vt:lpstr>PowerPoint Presentation</vt:lpstr>
      <vt:lpstr>PowerPoint Presentation</vt:lpstr>
      <vt:lpstr>The whole story in one line</vt:lpstr>
      <vt:lpstr>The whole story in one line</vt:lpstr>
      <vt:lpstr>The decoder predicts the center of a Gaussian for each pixel</vt:lpstr>
      <vt:lpstr>L2 Loss example</vt:lpstr>
      <vt:lpstr>Maximum likelihood to L2 Loss</vt:lpstr>
      <vt:lpstr>The marginal likelihood p(x) How likely is an image?</vt:lpstr>
      <vt:lpstr>The marginal likelihood p(x) How likely is an image?</vt:lpstr>
      <vt:lpstr>How likely is an image?</vt:lpstr>
      <vt:lpstr>Inference:  the Posterior  and  the Encoder</vt:lpstr>
      <vt:lpstr>The inference problem:  the posterior</vt:lpstr>
      <vt:lpstr>Approximating the posterior with a Gaussian</vt:lpstr>
      <vt:lpstr>Amortized inference:  one encoder for all images</vt:lpstr>
      <vt:lpstr>Variational inference</vt:lpstr>
      <vt:lpstr>Variational inference</vt:lpstr>
      <vt:lpstr>Variational inference</vt:lpstr>
      <vt:lpstr>Variational inference</vt:lpstr>
      <vt:lpstr>Amortized inference: the encoder q_φ (z|x)</vt:lpstr>
      <vt:lpstr>A point versus a distribution</vt:lpstr>
      <vt:lpstr>The effect of “add noise”</vt:lpstr>
      <vt:lpstr>The effect of “add noise”</vt:lpstr>
      <vt:lpstr>How good is the approximation?</vt:lpstr>
      <vt:lpstr>Two sources of error:  The approximation and amortization gaps </vt:lpstr>
      <vt:lpstr>The ELBO  and  The objective J(θ,φ)</vt:lpstr>
      <vt:lpstr>The goal and the obstacle</vt:lpstr>
      <vt:lpstr>The goal and the obstacle</vt:lpstr>
      <vt:lpstr>The goal and the obstacle</vt:lpstr>
      <vt:lpstr>The ELBO: A lower bound we can compute Importance sampling and Jensen's inequality </vt:lpstr>
      <vt:lpstr>The ELBO: A lower bound we can compute Importance sampling and Jensen's inequality </vt:lpstr>
      <vt:lpstr>The ELBO: A lower bound we can compute Importance sampling and Jensen's inequality </vt:lpstr>
      <vt:lpstr>How tight is the bound? The gap is exactly a KL divergence</vt:lpstr>
      <vt:lpstr>How tight is the bound? The gap is exactly a KL divergence</vt:lpstr>
      <vt:lpstr>What does the ELBO look like in terms of the network? Opening up the ELBO: reconstruction minus regularization</vt:lpstr>
      <vt:lpstr>What does the ELBO look like in terms of the network? Opening up the ELBO: reconstruction minus regularization</vt:lpstr>
      <vt:lpstr>What does the ELBO look like in terms of the network? Opening up the ELBO: reconstruction minus regularization</vt:lpstr>
      <vt:lpstr>What does the ELBO look like in terms of the network? From maximizing likelihood to minimizing  J(θ,ϕ)</vt:lpstr>
      <vt:lpstr>The KL term in closed form</vt:lpstr>
      <vt:lpstr>Training:  noisy codes  and  the reparameterization trick</vt:lpstr>
      <vt:lpstr>Monte Carlo Estimation</vt:lpstr>
      <vt:lpstr>Monte Carlo Estimation</vt:lpstr>
      <vt:lpstr>Monte Carlo Estimation</vt:lpstr>
      <vt:lpstr>Monte Carlo Estimation</vt:lpstr>
      <vt:lpstr>Monte Carlo Estimation</vt:lpstr>
      <vt:lpstr>The Reparameterization Trick</vt:lpstr>
      <vt:lpstr>The Reparameterization Trick</vt:lpstr>
      <vt:lpstr>The Reparameterization Trick</vt:lpstr>
      <vt:lpstr>The Reparameterization Trick</vt:lpstr>
      <vt:lpstr>The Reparameterization Trick</vt:lpstr>
      <vt:lpstr>The Reparameterization Trick</vt:lpstr>
      <vt:lpstr>The Reparameterization Trick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Mohammad Salameh</dc:creator>
  <cp:lastModifiedBy>Patrick Virtue</cp:lastModifiedBy>
  <cp:revision>84</cp:revision>
  <dcterms:created xsi:type="dcterms:W3CDTF">2026-06-03T18:36:12Z</dcterms:created>
  <dcterms:modified xsi:type="dcterms:W3CDTF">2026-10-26T16:40:32Z</dcterms:modified>
</cp:coreProperties>
</file>