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3.xml" ContentType="application/vnd.openxmlformats-officedocument.presentationml.notesSlide+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notesSlides/notesSlide5.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8.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9.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10.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1.xml" ContentType="application/vnd.openxmlformats-officedocument.presentationml.notesSlide+xml"/>
  <Override PartName="/ppt/tags/tag53.xml" ContentType="application/vnd.openxmlformats-officedocument.presentationml.tags+xml"/>
  <Override PartName="/ppt/notesSlides/notesSlide12.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3.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notesSlides/notesSlide1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5.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16.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7.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notesSlides/notesSlide18.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9.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notesSlides/notesSlide20.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21.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22.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notesSlides/notesSlide23.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259" r:id="rId3"/>
    <p:sldId id="260" r:id="rId4"/>
    <p:sldId id="267" r:id="rId5"/>
    <p:sldId id="268" r:id="rId6"/>
    <p:sldId id="270" r:id="rId7"/>
    <p:sldId id="322" r:id="rId8"/>
    <p:sldId id="271" r:id="rId9"/>
    <p:sldId id="275" r:id="rId10"/>
    <p:sldId id="274" r:id="rId11"/>
    <p:sldId id="276" r:id="rId12"/>
    <p:sldId id="262" r:id="rId13"/>
    <p:sldId id="277" r:id="rId14"/>
    <p:sldId id="279" r:id="rId15"/>
    <p:sldId id="278" r:id="rId16"/>
    <p:sldId id="263" r:id="rId17"/>
    <p:sldId id="264" r:id="rId18"/>
    <p:sldId id="266" r:id="rId19"/>
    <p:sldId id="265" r:id="rId20"/>
    <p:sldId id="323" r:id="rId21"/>
    <p:sldId id="286" r:id="rId22"/>
    <p:sldId id="280" r:id="rId23"/>
    <p:sldId id="287" r:id="rId24"/>
    <p:sldId id="285" r:id="rId25"/>
    <p:sldId id="281" r:id="rId26"/>
    <p:sldId id="289" r:id="rId27"/>
    <p:sldId id="288" r:id="rId28"/>
    <p:sldId id="283" r:id="rId29"/>
    <p:sldId id="282" r:id="rId30"/>
    <p:sldId id="284" r:id="rId31"/>
    <p:sldId id="290" r:id="rId32"/>
    <p:sldId id="302" r:id="rId33"/>
    <p:sldId id="291" r:id="rId34"/>
    <p:sldId id="325" r:id="rId35"/>
    <p:sldId id="324" r:id="rId36"/>
    <p:sldId id="292" r:id="rId37"/>
    <p:sldId id="293" r:id="rId38"/>
    <p:sldId id="356" r:id="rId39"/>
    <p:sldId id="357" r:id="rId40"/>
    <p:sldId id="304" r:id="rId41"/>
    <p:sldId id="308" r:id="rId42"/>
    <p:sldId id="307" r:id="rId43"/>
    <p:sldId id="294" r:id="rId44"/>
    <p:sldId id="310" r:id="rId45"/>
    <p:sldId id="311" r:id="rId46"/>
    <p:sldId id="313" r:id="rId47"/>
    <p:sldId id="333" r:id="rId48"/>
    <p:sldId id="334" r:id="rId49"/>
    <p:sldId id="361" r:id="rId50"/>
    <p:sldId id="331" r:id="rId51"/>
    <p:sldId id="360" r:id="rId52"/>
    <p:sldId id="359" r:id="rId53"/>
    <p:sldId id="358" r:id="rId54"/>
    <p:sldId id="332" r:id="rId55"/>
    <p:sldId id="314" r:id="rId56"/>
    <p:sldId id="335" r:id="rId57"/>
    <p:sldId id="336" r:id="rId58"/>
    <p:sldId id="317" r:id="rId59"/>
    <p:sldId id="340" r:id="rId60"/>
    <p:sldId id="338" r:id="rId61"/>
    <p:sldId id="341" r:id="rId62"/>
    <p:sldId id="342" r:id="rId63"/>
    <p:sldId id="330" r:id="rId64"/>
    <p:sldId id="297" r:id="rId65"/>
    <p:sldId id="363" r:id="rId66"/>
    <p:sldId id="346" r:id="rId67"/>
    <p:sldId id="345" r:id="rId68"/>
    <p:sldId id="347" r:id="rId69"/>
    <p:sldId id="318" r:id="rId70"/>
    <p:sldId id="348" r:id="rId71"/>
    <p:sldId id="364" r:id="rId72"/>
    <p:sldId id="298" r:id="rId73"/>
    <p:sldId id="319" r:id="rId74"/>
    <p:sldId id="327" r:id="rId75"/>
    <p:sldId id="365" r:id="rId76"/>
    <p:sldId id="355" r:id="rId77"/>
    <p:sldId id="354" r:id="rId78"/>
    <p:sldId id="353" r:id="rId79"/>
    <p:sldId id="352" r:id="rId80"/>
    <p:sldId id="350"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51" autoAdjust="0"/>
    <p:restoredTop sz="77918"/>
  </p:normalViewPr>
  <p:slideViewPr>
    <p:cSldViewPr snapToGrid="0">
      <p:cViewPr varScale="1">
        <p:scale>
          <a:sx n="129" d="100"/>
          <a:sy n="129" d="100"/>
        </p:scale>
        <p:origin x="153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6ABA6-B41A-8C4C-A67A-F66985F14382}"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9FF24-6915-1241-9250-7A580F9B9F41}" type="slidenum">
              <a:rPr lang="en-US" smtClean="0"/>
              <a:t>‹#›</a:t>
            </a:fld>
            <a:endParaRPr lang="en-US"/>
          </a:p>
        </p:txBody>
      </p:sp>
    </p:spTree>
    <p:extLst>
      <p:ext uri="{BB962C8B-B14F-4D97-AF65-F5344CB8AC3E}">
        <p14:creationId xmlns:p14="http://schemas.microsoft.com/office/powerpoint/2010/main" val="365898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Compute it by differentiating twice. For L(w) = ½(w − 1)² + ½ we get L′ = w − 1, and then L″ = 1.</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9</a:t>
            </a:fld>
            <a:endParaRPr lang="en-US"/>
          </a:p>
        </p:txBody>
      </p:sp>
    </p:spTree>
    <p:extLst>
      <p:ext uri="{BB962C8B-B14F-4D97-AF65-F5344CB8AC3E}">
        <p14:creationId xmlns:p14="http://schemas.microsoft.com/office/powerpoint/2010/main" val="745668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Flat through has a whole line of minimizers</a:t>
            </a:r>
          </a:p>
        </p:txBody>
      </p:sp>
      <p:sp>
        <p:nvSpPr>
          <p:cNvPr id="4" name="Slide Number Placeholder 3"/>
          <p:cNvSpPr>
            <a:spLocks noGrp="1"/>
          </p:cNvSpPr>
          <p:nvPr>
            <p:ph type="sldNum" sz="quarter" idx="5"/>
          </p:nvPr>
        </p:nvSpPr>
        <p:spPr/>
        <p:txBody>
          <a:bodyPr/>
          <a:lstStyle/>
          <a:p>
            <a:fld id="{6689FF24-6915-1241-9250-7A580F9B9F41}" type="slidenum">
              <a:rPr lang="en-US" smtClean="0"/>
              <a:t>15</a:t>
            </a:fld>
            <a:endParaRPr lang="en-US"/>
          </a:p>
        </p:txBody>
      </p:sp>
    </p:spTree>
    <p:extLst>
      <p:ext uri="{BB962C8B-B14F-4D97-AF65-F5344CB8AC3E}">
        <p14:creationId xmlns:p14="http://schemas.microsoft.com/office/powerpoint/2010/main" val="1005444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B105D-F5CE-268E-7659-B21E54C7E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84DCE-BB34-7FCC-EF6B-7310407EC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271BD-ADE7-A04D-B536-BA86F6FA1A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B185E52D-6DA1-D50A-ABFB-47C8FFA92D90}"/>
              </a:ext>
            </a:extLst>
          </p:cNvPr>
          <p:cNvSpPr>
            <a:spLocks noGrp="1"/>
          </p:cNvSpPr>
          <p:nvPr>
            <p:ph type="sldNum" sz="quarter" idx="5"/>
          </p:nvPr>
        </p:nvSpPr>
        <p:spPr/>
        <p:txBody>
          <a:bodyPr/>
          <a:lstStyle/>
          <a:p>
            <a:fld id="{6689FF24-6915-1241-9250-7A580F9B9F41}" type="slidenum">
              <a:rPr lang="en-US" smtClean="0"/>
              <a:t>21</a:t>
            </a:fld>
            <a:endParaRPr lang="en-US"/>
          </a:p>
        </p:txBody>
      </p:sp>
    </p:spTree>
    <p:extLst>
      <p:ext uri="{BB962C8B-B14F-4D97-AF65-F5344CB8AC3E}">
        <p14:creationId xmlns:p14="http://schemas.microsoft.com/office/powerpoint/2010/main" val="1737885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22</a:t>
            </a:fld>
            <a:endParaRPr lang="en-US"/>
          </a:p>
        </p:txBody>
      </p:sp>
    </p:spTree>
    <p:extLst>
      <p:ext uri="{BB962C8B-B14F-4D97-AF65-F5344CB8AC3E}">
        <p14:creationId xmlns:p14="http://schemas.microsoft.com/office/powerpoint/2010/main" val="1112038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070D-32E3-8139-4121-CBEC3C206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8D591-7EA7-5962-7A63-5106ECC34D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015DC-1689-2F71-9078-5634261E59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35526875-03C0-D8F2-458B-AD69F00BEE2F}"/>
              </a:ext>
            </a:extLst>
          </p:cNvPr>
          <p:cNvSpPr>
            <a:spLocks noGrp="1"/>
          </p:cNvSpPr>
          <p:nvPr>
            <p:ph type="sldNum" sz="quarter" idx="5"/>
          </p:nvPr>
        </p:nvSpPr>
        <p:spPr/>
        <p:txBody>
          <a:bodyPr/>
          <a:lstStyle/>
          <a:p>
            <a:fld id="{6689FF24-6915-1241-9250-7A580F9B9F41}" type="slidenum">
              <a:rPr lang="en-US" smtClean="0"/>
              <a:t>23</a:t>
            </a:fld>
            <a:endParaRPr lang="en-US"/>
          </a:p>
        </p:txBody>
      </p:sp>
    </p:spTree>
    <p:extLst>
      <p:ext uri="{BB962C8B-B14F-4D97-AF65-F5344CB8AC3E}">
        <p14:creationId xmlns:p14="http://schemas.microsoft.com/office/powerpoint/2010/main" val="3311885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BB0DE-1D56-1696-E16F-FD90A783C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CAA33A-40D3-0944-037B-1E71B6C6B2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890983-B4B2-AFC2-9DC8-F744FF7911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E92D45CD-6308-3B1C-C4C3-2E1F2B7DCDBE}"/>
              </a:ext>
            </a:extLst>
          </p:cNvPr>
          <p:cNvSpPr>
            <a:spLocks noGrp="1"/>
          </p:cNvSpPr>
          <p:nvPr>
            <p:ph type="sldNum" sz="quarter" idx="5"/>
          </p:nvPr>
        </p:nvSpPr>
        <p:spPr/>
        <p:txBody>
          <a:bodyPr/>
          <a:lstStyle/>
          <a:p>
            <a:fld id="{6689FF24-6915-1241-9250-7A580F9B9F41}" type="slidenum">
              <a:rPr lang="en-US" smtClean="0"/>
              <a:t>24</a:t>
            </a:fld>
            <a:endParaRPr lang="en-US"/>
          </a:p>
        </p:txBody>
      </p:sp>
    </p:spTree>
    <p:extLst>
      <p:ext uri="{BB962C8B-B14F-4D97-AF65-F5344CB8AC3E}">
        <p14:creationId xmlns:p14="http://schemas.microsoft.com/office/powerpoint/2010/main" val="2601692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26D6F-8F02-A348-D597-5A65AE7D2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5D02F-4364-AEB1-B2DB-A79CBF430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A2093-E126-32B2-7625-84F400A948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7017EE17-FCD9-DAF6-7FAE-91E8AAB96008}"/>
              </a:ext>
            </a:extLst>
          </p:cNvPr>
          <p:cNvSpPr>
            <a:spLocks noGrp="1"/>
          </p:cNvSpPr>
          <p:nvPr>
            <p:ph type="sldNum" sz="quarter" idx="5"/>
          </p:nvPr>
        </p:nvSpPr>
        <p:spPr/>
        <p:txBody>
          <a:bodyPr/>
          <a:lstStyle/>
          <a:p>
            <a:fld id="{6689FF24-6915-1241-9250-7A580F9B9F41}" type="slidenum">
              <a:rPr lang="en-US" smtClean="0"/>
              <a:t>25</a:t>
            </a:fld>
            <a:endParaRPr lang="en-US"/>
          </a:p>
        </p:txBody>
      </p:sp>
    </p:spTree>
    <p:extLst>
      <p:ext uri="{BB962C8B-B14F-4D97-AF65-F5344CB8AC3E}">
        <p14:creationId xmlns:p14="http://schemas.microsoft.com/office/powerpoint/2010/main" val="3426736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00622-3D7D-FEB6-F26F-BE68FB9372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B1E17A-966B-A4B9-119F-367F04DA42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CFA47-736C-114F-D772-080B92F1EA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FA23CE41-A3D3-22F7-3466-CF67FABECF32}"/>
              </a:ext>
            </a:extLst>
          </p:cNvPr>
          <p:cNvSpPr>
            <a:spLocks noGrp="1"/>
          </p:cNvSpPr>
          <p:nvPr>
            <p:ph type="sldNum" sz="quarter" idx="5"/>
          </p:nvPr>
        </p:nvSpPr>
        <p:spPr/>
        <p:txBody>
          <a:bodyPr/>
          <a:lstStyle/>
          <a:p>
            <a:fld id="{6689FF24-6915-1241-9250-7A580F9B9F41}" type="slidenum">
              <a:rPr lang="en-US" smtClean="0"/>
              <a:t>26</a:t>
            </a:fld>
            <a:endParaRPr lang="en-US"/>
          </a:p>
        </p:txBody>
      </p:sp>
    </p:spTree>
    <p:extLst>
      <p:ext uri="{BB962C8B-B14F-4D97-AF65-F5344CB8AC3E}">
        <p14:creationId xmlns:p14="http://schemas.microsoft.com/office/powerpoint/2010/main" val="518321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65E7D-5D43-46F3-1633-40DDBAD10D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DEC54-2F78-FF4B-9231-6AFEF77D6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8DFA1-3F53-A065-B132-857A5849EA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0A021CEF-347C-3CD1-B3B5-818BF2CD2BBA}"/>
              </a:ext>
            </a:extLst>
          </p:cNvPr>
          <p:cNvSpPr>
            <a:spLocks noGrp="1"/>
          </p:cNvSpPr>
          <p:nvPr>
            <p:ph type="sldNum" sz="quarter" idx="5"/>
          </p:nvPr>
        </p:nvSpPr>
        <p:spPr/>
        <p:txBody>
          <a:bodyPr/>
          <a:lstStyle/>
          <a:p>
            <a:fld id="{6689FF24-6915-1241-9250-7A580F9B9F41}" type="slidenum">
              <a:rPr lang="en-US" smtClean="0"/>
              <a:t>27</a:t>
            </a:fld>
            <a:endParaRPr lang="en-US"/>
          </a:p>
        </p:txBody>
      </p:sp>
    </p:spTree>
    <p:extLst>
      <p:ext uri="{BB962C8B-B14F-4D97-AF65-F5344CB8AC3E}">
        <p14:creationId xmlns:p14="http://schemas.microsoft.com/office/powerpoint/2010/main" val="2494062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6D9D-F55D-1969-7CAA-846A0E3F4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BBC9F-DFA1-76DB-69BD-F0A9381948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003F1-5C53-1E07-FB9B-B19419CE23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9B15F0B9-E66E-9F8E-75FA-5E8387EBCD5B}"/>
              </a:ext>
            </a:extLst>
          </p:cNvPr>
          <p:cNvSpPr>
            <a:spLocks noGrp="1"/>
          </p:cNvSpPr>
          <p:nvPr>
            <p:ph type="sldNum" sz="quarter" idx="5"/>
          </p:nvPr>
        </p:nvSpPr>
        <p:spPr/>
        <p:txBody>
          <a:bodyPr/>
          <a:lstStyle/>
          <a:p>
            <a:fld id="{6689FF24-6915-1241-9250-7A580F9B9F41}" type="slidenum">
              <a:rPr lang="en-US" smtClean="0"/>
              <a:t>28</a:t>
            </a:fld>
            <a:endParaRPr lang="en-US"/>
          </a:p>
        </p:txBody>
      </p:sp>
    </p:spTree>
    <p:extLst>
      <p:ext uri="{BB962C8B-B14F-4D97-AF65-F5344CB8AC3E}">
        <p14:creationId xmlns:p14="http://schemas.microsoft.com/office/powerpoint/2010/main" val="606071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8F83D-CAD8-3B5F-48EA-A139868C4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63FB6-4EAB-FF28-C963-CDAD28DCA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1DF0BB-423A-1693-AEFF-CDF24440C1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DC9B6276-1A07-D990-9DF2-1E5BC8A11D93}"/>
              </a:ext>
            </a:extLst>
          </p:cNvPr>
          <p:cNvSpPr>
            <a:spLocks noGrp="1"/>
          </p:cNvSpPr>
          <p:nvPr>
            <p:ph type="sldNum" sz="quarter" idx="5"/>
          </p:nvPr>
        </p:nvSpPr>
        <p:spPr/>
        <p:txBody>
          <a:bodyPr/>
          <a:lstStyle/>
          <a:p>
            <a:fld id="{6689FF24-6915-1241-9250-7A580F9B9F41}" type="slidenum">
              <a:rPr lang="en-US" smtClean="0"/>
              <a:t>29</a:t>
            </a:fld>
            <a:endParaRPr lang="en-US"/>
          </a:p>
        </p:txBody>
      </p:sp>
    </p:spTree>
    <p:extLst>
      <p:ext uri="{BB962C8B-B14F-4D97-AF65-F5344CB8AC3E}">
        <p14:creationId xmlns:p14="http://schemas.microsoft.com/office/powerpoint/2010/main" val="1803957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C32C7-0E61-D57C-8C1D-E0BA878BF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85337-1869-5EDB-8FFF-F02DD2EBA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B0CA58-6AF0-A53A-4662-AD6A2F360B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oogle Sans" pitchFamily="2" charset="0"/>
                <a:ea typeface="Google Sans" pitchFamily="2" charset="0"/>
                <a:cs typeface="Google Sans" pitchFamily="2" charset="0"/>
              </a:rPr>
              <a:t>A running average that and mixes in a fraction 1 − β of the new value, starting from s₀ = 0</a:t>
            </a:r>
          </a:p>
          <a:p>
            <a:endParaRPr lang="en-US" dirty="0"/>
          </a:p>
        </p:txBody>
      </p:sp>
      <p:sp>
        <p:nvSpPr>
          <p:cNvPr id="4" name="Slide Number Placeholder 3">
            <a:extLst>
              <a:ext uri="{FF2B5EF4-FFF2-40B4-BE49-F238E27FC236}">
                <a16:creationId xmlns:a16="http://schemas.microsoft.com/office/drawing/2014/main" id="{FDFFA947-495E-6407-1525-600252F40BD3}"/>
              </a:ext>
            </a:extLst>
          </p:cNvPr>
          <p:cNvSpPr>
            <a:spLocks noGrp="1"/>
          </p:cNvSpPr>
          <p:nvPr>
            <p:ph type="sldNum" sz="quarter" idx="5"/>
          </p:nvPr>
        </p:nvSpPr>
        <p:spPr/>
        <p:txBody>
          <a:bodyPr/>
          <a:lstStyle/>
          <a:p>
            <a:fld id="{6689FF24-6915-1241-9250-7A580F9B9F41}" type="slidenum">
              <a:rPr lang="en-US" smtClean="0"/>
              <a:t>30</a:t>
            </a:fld>
            <a:endParaRPr lang="en-US"/>
          </a:p>
        </p:txBody>
      </p:sp>
    </p:spTree>
    <p:extLst>
      <p:ext uri="{BB962C8B-B14F-4D97-AF65-F5344CB8AC3E}">
        <p14:creationId xmlns:p14="http://schemas.microsoft.com/office/powerpoint/2010/main" val="3973493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many weights there is one such limit per direction, and the </a:t>
            </a:r>
            <a:r>
              <a:rPr lang="en-US" b="1" dirty="0"/>
              <a:t>steepest</a:t>
            </a:r>
            <a:r>
              <a:rPr lang="en-US" dirty="0"/>
              <a:t> direction (the largest </a:t>
            </a:r>
            <a:r>
              <a:rPr lang="en-US" dirty="0" err="1"/>
              <a:t>λ</a:t>
            </a:r>
            <a:r>
              <a:rPr lang="en-US" dirty="0"/>
              <a:t>) sets the limit for everyone: </a:t>
            </a:r>
            <a:r>
              <a:rPr lang="en-US" dirty="0" err="1"/>
              <a:t>η</a:t>
            </a:r>
            <a:r>
              <a:rPr lang="en-US" dirty="0"/>
              <a:t> &lt; 2/</a:t>
            </a:r>
            <a:r>
              <a:rPr lang="en-US" dirty="0" err="1"/>
              <a:t>λ_max</a:t>
            </a:r>
            <a:r>
              <a:rPr lang="en-US" dirty="0"/>
              <a:t>. Keep that in mind; it is the root of the problems </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33</a:t>
            </a:fld>
            <a:endParaRPr lang="en-US"/>
          </a:p>
        </p:txBody>
      </p:sp>
    </p:spTree>
    <p:extLst>
      <p:ext uri="{BB962C8B-B14F-4D97-AF65-F5344CB8AC3E}">
        <p14:creationId xmlns:p14="http://schemas.microsoft.com/office/powerpoint/2010/main" val="803224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56C90-C521-7CFF-7AAE-BE6421896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4F4B7-422F-945F-90D8-FFFA7FBB51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769EA5-E0F5-71D8-E226-ED5CB77738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many weights there is one such limit per direction, and the </a:t>
            </a:r>
            <a:r>
              <a:rPr lang="en-US" b="1" dirty="0"/>
              <a:t>steepest</a:t>
            </a:r>
            <a:r>
              <a:rPr lang="en-US" dirty="0"/>
              <a:t> direction (the largest </a:t>
            </a:r>
            <a:r>
              <a:rPr lang="en-US" dirty="0" err="1"/>
              <a:t>λ</a:t>
            </a:r>
            <a:r>
              <a:rPr lang="en-US" dirty="0"/>
              <a:t>) sets the limit for everyone: </a:t>
            </a:r>
            <a:r>
              <a:rPr lang="en-US" dirty="0" err="1"/>
              <a:t>η</a:t>
            </a:r>
            <a:r>
              <a:rPr lang="en-US" dirty="0"/>
              <a:t> &lt; 2/</a:t>
            </a:r>
            <a:r>
              <a:rPr lang="en-US" dirty="0" err="1"/>
              <a:t>λ_max</a:t>
            </a:r>
            <a:r>
              <a:rPr lang="en-US" dirty="0"/>
              <a:t>. Keep that in mind; it is the root of the problems </a:t>
            </a:r>
          </a:p>
          <a:p>
            <a:endParaRPr lang="en-US" dirty="0"/>
          </a:p>
        </p:txBody>
      </p:sp>
      <p:sp>
        <p:nvSpPr>
          <p:cNvPr id="4" name="Slide Number Placeholder 3">
            <a:extLst>
              <a:ext uri="{FF2B5EF4-FFF2-40B4-BE49-F238E27FC236}">
                <a16:creationId xmlns:a16="http://schemas.microsoft.com/office/drawing/2014/main" id="{BA60CD2E-0EC0-4355-3F6B-8789AEBC34D9}"/>
              </a:ext>
            </a:extLst>
          </p:cNvPr>
          <p:cNvSpPr>
            <a:spLocks noGrp="1"/>
          </p:cNvSpPr>
          <p:nvPr>
            <p:ph type="sldNum" sz="quarter" idx="5"/>
          </p:nvPr>
        </p:nvSpPr>
        <p:spPr/>
        <p:txBody>
          <a:bodyPr/>
          <a:lstStyle/>
          <a:p>
            <a:fld id="{6689FF24-6915-1241-9250-7A580F9B9F41}" type="slidenum">
              <a:rPr lang="en-US" smtClean="0"/>
              <a:t>34</a:t>
            </a:fld>
            <a:endParaRPr lang="en-US"/>
          </a:p>
        </p:txBody>
      </p:sp>
    </p:spTree>
    <p:extLst>
      <p:ext uri="{BB962C8B-B14F-4D97-AF65-F5344CB8AC3E}">
        <p14:creationId xmlns:p14="http://schemas.microsoft.com/office/powerpoint/2010/main" val="572848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6B722-EBE0-C08C-4459-B2E8DEDB3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0F355-3C27-771C-C38A-80A6BABC25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934E8-ED8D-9A35-F8A3-4A4BEB550B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many weights there is one such limit per direction, and the </a:t>
            </a:r>
            <a:r>
              <a:rPr lang="en-US" b="1" dirty="0"/>
              <a:t>steepest</a:t>
            </a:r>
            <a:r>
              <a:rPr lang="en-US" dirty="0"/>
              <a:t> direction (the largest </a:t>
            </a:r>
            <a:r>
              <a:rPr lang="en-US" dirty="0" err="1"/>
              <a:t>λ</a:t>
            </a:r>
            <a:r>
              <a:rPr lang="en-US" dirty="0"/>
              <a:t>) sets the limit for everyone: </a:t>
            </a:r>
            <a:r>
              <a:rPr lang="en-US" dirty="0" err="1"/>
              <a:t>η</a:t>
            </a:r>
            <a:r>
              <a:rPr lang="en-US" dirty="0"/>
              <a:t> &lt; 2/</a:t>
            </a:r>
            <a:r>
              <a:rPr lang="en-US" dirty="0" err="1"/>
              <a:t>λ_max</a:t>
            </a:r>
            <a:r>
              <a:rPr lang="en-US" dirty="0"/>
              <a:t>. Keep that in mind; it is the root of the problems </a:t>
            </a:r>
          </a:p>
          <a:p>
            <a:endParaRPr lang="en-US" dirty="0"/>
          </a:p>
        </p:txBody>
      </p:sp>
      <p:sp>
        <p:nvSpPr>
          <p:cNvPr id="4" name="Slide Number Placeholder 3">
            <a:extLst>
              <a:ext uri="{FF2B5EF4-FFF2-40B4-BE49-F238E27FC236}">
                <a16:creationId xmlns:a16="http://schemas.microsoft.com/office/drawing/2014/main" id="{A54BA071-2134-2007-20B5-25BBBF669689}"/>
              </a:ext>
            </a:extLst>
          </p:cNvPr>
          <p:cNvSpPr>
            <a:spLocks noGrp="1"/>
          </p:cNvSpPr>
          <p:nvPr>
            <p:ph type="sldNum" sz="quarter" idx="5"/>
          </p:nvPr>
        </p:nvSpPr>
        <p:spPr/>
        <p:txBody>
          <a:bodyPr/>
          <a:lstStyle/>
          <a:p>
            <a:fld id="{6689FF24-6915-1241-9250-7A580F9B9F41}" type="slidenum">
              <a:rPr lang="en-US" smtClean="0"/>
              <a:t>35</a:t>
            </a:fld>
            <a:endParaRPr lang="en-US"/>
          </a:p>
        </p:txBody>
      </p:sp>
    </p:spTree>
    <p:extLst>
      <p:ext uri="{BB962C8B-B14F-4D97-AF65-F5344CB8AC3E}">
        <p14:creationId xmlns:p14="http://schemas.microsoft.com/office/powerpoint/2010/main" val="2196804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Why it still works.</a:t>
            </a:r>
            <a:r>
              <a:rPr lang="en-US" dirty="0"/>
              <a:t> Because the minibatch is random, </a:t>
            </a:r>
            <a:r>
              <a:rPr lang="en-US" dirty="0" err="1"/>
              <a:t>g_t</a:t>
            </a:r>
            <a:r>
              <a:rPr lang="en-US" dirty="0"/>
              <a:t> is right </a:t>
            </a:r>
            <a:r>
              <a:rPr lang="en-US" i="1" dirty="0"/>
              <a:t>on average</a:t>
            </a:r>
            <a:r>
              <a:rPr lang="en-US" dirty="0"/>
              <a:t>: E[</a:t>
            </a:r>
            <a:r>
              <a:rPr lang="en-US" dirty="0" err="1"/>
              <a:t>g_t</a:t>
            </a:r>
            <a:r>
              <a:rPr lang="en-US" dirty="0"/>
              <a:t>] = ∇L (Part 3: the expected value is the long-run average). Each step has some noise, but the noise points in random directions and largely cancels over many steps. Averaging b examples shrinks the noise's standard deviation by a factor of √b.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Near the minimum the true gradient becomes tiny, but the noise does not, so SGD keeps jittering around the bottom . That is why learning rates are usually lowered later in training. From here on, "the gradient g" means this minibatch estimate.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36</a:t>
            </a:fld>
            <a:endParaRPr lang="en-US"/>
          </a:p>
        </p:txBody>
      </p:sp>
    </p:spTree>
    <p:extLst>
      <p:ext uri="{BB962C8B-B14F-4D97-AF65-F5344CB8AC3E}">
        <p14:creationId xmlns:p14="http://schemas.microsoft.com/office/powerpoint/2010/main" val="764963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a:t>
            </a:r>
            <a:r>
              <a:rPr lang="en-US" b="1" dirty="0"/>
              <a:t>Nesterov = a momentum step to the look-ahead point, then an ordinary gradient step from there.</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Momentum makes the same momentum step but corrects with ∇J(𝛉⁽ᵗ⁾), the gradient back at the starting point, which may be out of date by the time the parameters have moved.</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54</a:t>
            </a:fld>
            <a:endParaRPr lang="en-US"/>
          </a:p>
        </p:txBody>
      </p:sp>
    </p:spTree>
    <p:extLst>
      <p:ext uri="{BB962C8B-B14F-4D97-AF65-F5344CB8AC3E}">
        <p14:creationId xmlns:p14="http://schemas.microsoft.com/office/powerpoint/2010/main" val="2454810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SGD moves y eight times further than x, which is the zig-zag. </a:t>
            </a:r>
            <a:r>
              <a:rPr lang="en-US" sz="1200" dirty="0" err="1"/>
              <a:t>Adagrad</a:t>
            </a:r>
            <a:r>
              <a:rPr lang="en-US" sz="1200" dirty="0"/>
              <a:t> divides each slope by its own size, so both weights move by the same amount and the path heads much more directly toward the minimum.</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58</a:t>
            </a:fld>
            <a:endParaRPr lang="en-US"/>
          </a:p>
        </p:txBody>
      </p:sp>
    </p:spTree>
    <p:extLst>
      <p:ext uri="{BB962C8B-B14F-4D97-AF65-F5344CB8AC3E}">
        <p14:creationId xmlns:p14="http://schemas.microsoft.com/office/powerpoint/2010/main" val="261318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9811E-6ED7-0724-4612-E5BE7F5BF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143CDD-C358-B352-997F-22B9C14DB7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6F8C2-6C98-7106-5488-092E7E6B41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SGD moves y eight times further than x, which is the zig-zag. </a:t>
            </a:r>
            <a:r>
              <a:rPr lang="en-US" sz="1200" dirty="0" err="1"/>
              <a:t>Adagrad</a:t>
            </a:r>
            <a:r>
              <a:rPr lang="en-US" sz="1200" dirty="0"/>
              <a:t> divides each slope by its own size, so both weights move by the same amount and the path heads much more directly toward the minimum.</a:t>
            </a:r>
          </a:p>
          <a:p>
            <a:endParaRPr lang="en-US" dirty="0"/>
          </a:p>
        </p:txBody>
      </p:sp>
      <p:sp>
        <p:nvSpPr>
          <p:cNvPr id="4" name="Slide Number Placeholder 3">
            <a:extLst>
              <a:ext uri="{FF2B5EF4-FFF2-40B4-BE49-F238E27FC236}">
                <a16:creationId xmlns:a16="http://schemas.microsoft.com/office/drawing/2014/main" id="{9B6A1AA7-4387-5E4B-3584-3A966348B6F7}"/>
              </a:ext>
            </a:extLst>
          </p:cNvPr>
          <p:cNvSpPr>
            <a:spLocks noGrp="1"/>
          </p:cNvSpPr>
          <p:nvPr>
            <p:ph type="sldNum" sz="quarter" idx="5"/>
          </p:nvPr>
        </p:nvSpPr>
        <p:spPr/>
        <p:txBody>
          <a:bodyPr/>
          <a:lstStyle/>
          <a:p>
            <a:fld id="{6689FF24-6915-1241-9250-7A580F9B9F41}" type="slidenum">
              <a:rPr lang="en-US" smtClean="0"/>
              <a:t>59</a:t>
            </a:fld>
            <a:endParaRPr lang="en-US"/>
          </a:p>
        </p:txBody>
      </p:sp>
    </p:spTree>
    <p:extLst>
      <p:ext uri="{BB962C8B-B14F-4D97-AF65-F5344CB8AC3E}">
        <p14:creationId xmlns:p14="http://schemas.microsoft.com/office/powerpoint/2010/main" val="1926832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56E5-C1F8-8A43-A34E-833FDA2C3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E2E3B-80E1-FACB-C602-78BF2BF25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83F297-8BC1-CE22-2446-0D064156DD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SGD moves y eight times further than x, which is the zig-zag. </a:t>
            </a:r>
            <a:r>
              <a:rPr lang="en-US" sz="1200" dirty="0" err="1"/>
              <a:t>Adagrad</a:t>
            </a:r>
            <a:r>
              <a:rPr lang="en-US" sz="1200" dirty="0"/>
              <a:t> divides each slope by its own size, so both weights move by the same amount and the path heads much more directly toward the minimum.</a:t>
            </a:r>
          </a:p>
          <a:p>
            <a:endParaRPr lang="en-US" dirty="0"/>
          </a:p>
        </p:txBody>
      </p:sp>
      <p:sp>
        <p:nvSpPr>
          <p:cNvPr id="4" name="Slide Number Placeholder 3">
            <a:extLst>
              <a:ext uri="{FF2B5EF4-FFF2-40B4-BE49-F238E27FC236}">
                <a16:creationId xmlns:a16="http://schemas.microsoft.com/office/drawing/2014/main" id="{869FAA29-9457-857E-2193-7DAF9EEE0614}"/>
              </a:ext>
            </a:extLst>
          </p:cNvPr>
          <p:cNvSpPr>
            <a:spLocks noGrp="1"/>
          </p:cNvSpPr>
          <p:nvPr>
            <p:ph type="sldNum" sz="quarter" idx="5"/>
          </p:nvPr>
        </p:nvSpPr>
        <p:spPr/>
        <p:txBody>
          <a:bodyPr/>
          <a:lstStyle/>
          <a:p>
            <a:fld id="{6689FF24-6915-1241-9250-7A580F9B9F41}" type="slidenum">
              <a:rPr lang="en-US" smtClean="0"/>
              <a:t>60</a:t>
            </a:fld>
            <a:endParaRPr lang="en-US"/>
          </a:p>
        </p:txBody>
      </p:sp>
    </p:spTree>
    <p:extLst>
      <p:ext uri="{BB962C8B-B14F-4D97-AF65-F5344CB8AC3E}">
        <p14:creationId xmlns:p14="http://schemas.microsoft.com/office/powerpoint/2010/main" val="3247048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73E88-7BD7-5BD9-139B-43D0D97FE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5B2D4-88B1-C538-E892-728B25F54A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7D7984-FB71-7D24-9B35-F91AB4F993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SGD moves y eight times further than x, which is the zig-zag. </a:t>
            </a:r>
            <a:r>
              <a:rPr lang="en-US" sz="1200" dirty="0" err="1"/>
              <a:t>Adagrad</a:t>
            </a:r>
            <a:r>
              <a:rPr lang="en-US" sz="1200" dirty="0"/>
              <a:t> divides each slope by its own size, so both weights move by the same amount and the path heads much more directly toward the minimum.</a:t>
            </a:r>
          </a:p>
          <a:p>
            <a:endParaRPr lang="en-US" dirty="0"/>
          </a:p>
        </p:txBody>
      </p:sp>
      <p:sp>
        <p:nvSpPr>
          <p:cNvPr id="4" name="Slide Number Placeholder 3">
            <a:extLst>
              <a:ext uri="{FF2B5EF4-FFF2-40B4-BE49-F238E27FC236}">
                <a16:creationId xmlns:a16="http://schemas.microsoft.com/office/drawing/2014/main" id="{1D1B9EF6-8E98-DD7A-E455-74961047CDFE}"/>
              </a:ext>
            </a:extLst>
          </p:cNvPr>
          <p:cNvSpPr>
            <a:spLocks noGrp="1"/>
          </p:cNvSpPr>
          <p:nvPr>
            <p:ph type="sldNum" sz="quarter" idx="5"/>
          </p:nvPr>
        </p:nvSpPr>
        <p:spPr/>
        <p:txBody>
          <a:bodyPr/>
          <a:lstStyle/>
          <a:p>
            <a:fld id="{6689FF24-6915-1241-9250-7A580F9B9F41}" type="slidenum">
              <a:rPr lang="en-US" smtClean="0"/>
              <a:t>61</a:t>
            </a:fld>
            <a:endParaRPr lang="en-US"/>
          </a:p>
        </p:txBody>
      </p:sp>
    </p:spTree>
    <p:extLst>
      <p:ext uri="{BB962C8B-B14F-4D97-AF65-F5344CB8AC3E}">
        <p14:creationId xmlns:p14="http://schemas.microsoft.com/office/powerpoint/2010/main" val="4037930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2DB97-0033-A4A6-2F70-C56382252E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DC6D2-2116-8A28-2A04-1609CB968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58A214-655F-0AB6-10E5-EF9291DE16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SGD moves y eight times further than x, which is the zig-zag. </a:t>
            </a:r>
            <a:r>
              <a:rPr lang="en-US" sz="1200" dirty="0" err="1"/>
              <a:t>Adagrad</a:t>
            </a:r>
            <a:r>
              <a:rPr lang="en-US" sz="1200" dirty="0"/>
              <a:t> divides each slope by its own size, so both weights move by the same amount and the path heads much more directly toward the minimum.</a:t>
            </a:r>
          </a:p>
          <a:p>
            <a:endParaRPr lang="en-US" dirty="0"/>
          </a:p>
        </p:txBody>
      </p:sp>
      <p:sp>
        <p:nvSpPr>
          <p:cNvPr id="4" name="Slide Number Placeholder 3">
            <a:extLst>
              <a:ext uri="{FF2B5EF4-FFF2-40B4-BE49-F238E27FC236}">
                <a16:creationId xmlns:a16="http://schemas.microsoft.com/office/drawing/2014/main" id="{CAE51BF3-3BEF-774A-12FB-BE28B919007C}"/>
              </a:ext>
            </a:extLst>
          </p:cNvPr>
          <p:cNvSpPr>
            <a:spLocks noGrp="1"/>
          </p:cNvSpPr>
          <p:nvPr>
            <p:ph type="sldNum" sz="quarter" idx="5"/>
          </p:nvPr>
        </p:nvSpPr>
        <p:spPr/>
        <p:txBody>
          <a:bodyPr/>
          <a:lstStyle/>
          <a:p>
            <a:fld id="{6689FF24-6915-1241-9250-7A580F9B9F41}" type="slidenum">
              <a:rPr lang="en-US" smtClean="0"/>
              <a:t>62</a:t>
            </a:fld>
            <a:endParaRPr lang="en-US"/>
          </a:p>
        </p:txBody>
      </p:sp>
    </p:spTree>
    <p:extLst>
      <p:ext uri="{BB962C8B-B14F-4D97-AF65-F5344CB8AC3E}">
        <p14:creationId xmlns:p14="http://schemas.microsoft.com/office/powerpoint/2010/main" val="2526422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342900" lvl="0" indent="-342900">
                  <a:buFont typeface="+mj-lt"/>
                  <a:buAutoNum type="arabicPeriod"/>
                </a:pPr>
                <a:r>
                  <a:rPr lang="en-US" sz="1200" b="1" dirty="0">
                    <a:latin typeface="Google Sans" pitchFamily="2" charset="0"/>
                    <a:ea typeface="Google Sans" pitchFamily="2" charset="0"/>
                    <a:cs typeface="Google Sans" pitchFamily="2" charset="0"/>
                  </a:rPr>
                  <a:t>Scale doesn't matter.</a:t>
                </a:r>
                <a:r>
                  <a:rPr lang="en-US" sz="1200" dirty="0">
                    <a:latin typeface="Google Sans" pitchFamily="2" charset="0"/>
                    <a:ea typeface="Google Sans" pitchFamily="2" charset="0"/>
                    <a:cs typeface="Google Sans" pitchFamily="2" charset="0"/>
                  </a:rPr>
                  <a:t> Multiply every gradient of a weight by 1,000: G grows by 1,000,000, </a:t>
                </a:r>
                <a14:m>
                  <m:oMath xmlns:m="http://schemas.openxmlformats.org/officeDocument/2006/math">
                    <m:r>
                      <a:rPr lang="en-US" sz="1200" dirty="0" smtClean="0">
                        <a:latin typeface="Cambria Math" panose="02040503050406030204" pitchFamily="18" charset="0"/>
                      </a:rPr>
                      <m:t>√</m:t>
                    </m:r>
                    <m:r>
                      <a:rPr lang="en-US" sz="1200" i="1" dirty="0">
                        <a:latin typeface="Cambria Math" panose="02040503050406030204" pitchFamily="18" charset="0"/>
                      </a:rPr>
                      <m:t>𝐺</m:t>
                    </m:r>
                  </m:oMath>
                </a14:m>
                <a:r>
                  <a:rPr lang="en-US" sz="1200" dirty="0">
                    <a:latin typeface="Google Sans" pitchFamily="2" charset="0"/>
                    <a:ea typeface="Google Sans" pitchFamily="2" charset="0"/>
                    <a:cs typeface="Google Sans" pitchFamily="2" charset="0"/>
                  </a:rPr>
                  <a:t> by 1,000, and the step is unchanged. Weights with naturally tiny or huge gradients are put on the same footing.</a:t>
                </a:r>
              </a:p>
              <a:p>
                <a:pPr marL="342900" lvl="0" indent="-342900">
                  <a:buFont typeface="+mj-lt"/>
                  <a:buAutoNum type="arabicPeriod"/>
                </a:pPr>
                <a:endParaRPr lang="en-US" sz="1200" dirty="0">
                  <a:latin typeface="Google Sans" pitchFamily="2" charset="0"/>
                  <a:ea typeface="Google Sans" pitchFamily="2" charset="0"/>
                  <a:cs typeface="Google Sans" pitchFamily="2" charset="0"/>
                </a:endParaRPr>
              </a:p>
              <a:p>
                <a:pPr marL="342900" lvl="0" indent="-342900">
                  <a:buFont typeface="+mj-lt"/>
                  <a:buAutoNum type="arabicPeriod"/>
                </a:pPr>
                <a:r>
                  <a:rPr lang="en-US" sz="1200" b="1" dirty="0">
                    <a:latin typeface="Google Sans" pitchFamily="2" charset="0"/>
                    <a:ea typeface="Google Sans" pitchFamily="2" charset="0"/>
                    <a:cs typeface="Google Sans" pitchFamily="2" charset="0"/>
                  </a:rPr>
                  <a:t>Rare features learn fast.</a:t>
                </a:r>
                <a:r>
                  <a:rPr lang="en-US" sz="1200" dirty="0">
                    <a:latin typeface="Google Sans" pitchFamily="2" charset="0"/>
                    <a:ea typeface="Google Sans" pitchFamily="2" charset="0"/>
                    <a:cs typeface="Google Sans" pitchFamily="2" charset="0"/>
                  </a:rPr>
                  <a:t> If a weight gets a gradient of typical size </a:t>
                </a:r>
                <a14:m>
                  <m:oMath xmlns:m="http://schemas.openxmlformats.org/officeDocument/2006/math">
                    <m:r>
                      <a:rPr lang="en-US" sz="1200" i="1" dirty="0" smtClean="0">
                        <a:latin typeface="Cambria Math" panose="02040503050406030204" pitchFamily="18" charset="0"/>
                      </a:rPr>
                      <m:t>𝜎</m:t>
                    </m:r>
                  </m:oMath>
                </a14:m>
                <a:r>
                  <a:rPr lang="en-US" sz="1200" dirty="0">
                    <a:latin typeface="Google Sans" pitchFamily="2" charset="0"/>
                    <a:ea typeface="Google Sans" pitchFamily="2" charset="0"/>
                    <a:cs typeface="Google Sans" pitchFamily="2" charset="0"/>
                  </a:rPr>
                  <a:t> in only </a:t>
                </a:r>
                <a14:m>
                  <m:oMath xmlns:m="http://schemas.openxmlformats.org/officeDocument/2006/math">
                    <m:r>
                      <a:rPr lang="en-US" sz="1200" i="1" dirty="0" smtClean="0">
                        <a:latin typeface="Cambria Math" panose="02040503050406030204" pitchFamily="18" charset="0"/>
                      </a:rPr>
                      <m:t>𝑛</m:t>
                    </m:r>
                  </m:oMath>
                </a14:m>
                <a:r>
                  <a:rPr lang="en-US" sz="1200" dirty="0">
                    <a:latin typeface="Google Sans" pitchFamily="2" charset="0"/>
                    <a:ea typeface="Google Sans" pitchFamily="2" charset="0"/>
                    <a:cs typeface="Google Sans" pitchFamily="2" charset="0"/>
                  </a:rPr>
                  <a:t> of the steps, then </a:t>
                </a:r>
                <a14:m>
                  <m:oMath xmlns:m="http://schemas.openxmlformats.org/officeDocument/2006/math">
                    <m:r>
                      <a:rPr lang="en-US" sz="1200" dirty="0" smtClean="0">
                        <a:latin typeface="Cambria Math" panose="02040503050406030204" pitchFamily="18" charset="0"/>
                      </a:rPr>
                      <m:t>√</m:t>
                    </m:r>
                    <m:r>
                      <a:rPr lang="en-US" sz="1200" i="1" dirty="0">
                        <a:latin typeface="Cambria Math" panose="02040503050406030204" pitchFamily="18" charset="0"/>
                      </a:rPr>
                      <m:t>𝐺</m:t>
                    </m:r>
                    <m:r>
                      <a:rPr lang="en-US" sz="1200" i="0" dirty="0">
                        <a:latin typeface="Cambria Math" panose="02040503050406030204" pitchFamily="18" charset="0"/>
                      </a:rPr>
                      <m:t>≈</m:t>
                    </m:r>
                    <m:r>
                      <a:rPr lang="en-US" sz="1200" i="1" dirty="0">
                        <a:latin typeface="Cambria Math" panose="02040503050406030204" pitchFamily="18" charset="0"/>
                      </a:rPr>
                      <m:t>𝜎</m:t>
                    </m:r>
                    <m:r>
                      <a:rPr lang="en-US" sz="1200" i="0" dirty="0">
                        <a:latin typeface="Cambria Math" panose="02040503050406030204" pitchFamily="18" charset="0"/>
                      </a:rPr>
                      <m:t>√</m:t>
                    </m:r>
                    <m:r>
                      <a:rPr lang="en-US" sz="1200" i="1" dirty="0">
                        <a:latin typeface="Cambria Math" panose="02040503050406030204" pitchFamily="18" charset="0"/>
                      </a:rPr>
                      <m:t>𝑛</m:t>
                    </m:r>
                  </m:oMath>
                </a14:m>
                <a:r>
                  <a:rPr lang="en-US" sz="1200" dirty="0">
                    <a:latin typeface="Google Sans" pitchFamily="2" charset="0"/>
                    <a:ea typeface="Google Sans" pitchFamily="2" charset="0"/>
                    <a:cs typeface="Google Sans" pitchFamily="2" charset="0"/>
                  </a:rPr>
                  <a:t>, and each update moves it by about </a:t>
                </a:r>
                <a14:m>
                  <m:oMath xmlns:m="http://schemas.openxmlformats.org/officeDocument/2006/math">
                    <m:r>
                      <a:rPr lang="en-US" sz="1200" i="1" dirty="0" smtClean="0">
                        <a:latin typeface="Cambria Math" panose="02040503050406030204" pitchFamily="18" charset="0"/>
                      </a:rPr>
                      <m:t>𝜂</m:t>
                    </m:r>
                    <m:r>
                      <a:rPr lang="en-US" sz="1200" i="0" dirty="0" err="1">
                        <a:latin typeface="Cambria Math" panose="02040503050406030204" pitchFamily="18" charset="0"/>
                      </a:rPr>
                      <m:t>/√</m:t>
                    </m:r>
                    <m:r>
                      <a:rPr lang="en-US" sz="1200" i="1" dirty="0" err="1">
                        <a:latin typeface="Cambria Math" panose="02040503050406030204" pitchFamily="18" charset="0"/>
                      </a:rPr>
                      <m:t>𝑛</m:t>
                    </m:r>
                  </m:oMath>
                </a14:m>
                <a:r>
                  <a:rPr lang="en-US" sz="1200" dirty="0">
                    <a:latin typeface="Google Sans" pitchFamily="2" charset="0"/>
                    <a:ea typeface="Google Sans" pitchFamily="2" charset="0"/>
                    <a:cs typeface="Google Sans" pitchFamily="2" charset="0"/>
                  </a:rPr>
                  <a:t>. </a:t>
                </a:r>
                <a:br>
                  <a:rPr lang="en-US" sz="1200" dirty="0">
                    <a:latin typeface="Google Sans" pitchFamily="2" charset="0"/>
                    <a:ea typeface="Google Sans" pitchFamily="2" charset="0"/>
                    <a:cs typeface="Google Sans" pitchFamily="2" charset="0"/>
                  </a:rPr>
                </a:br>
                <a:r>
                  <a:rPr lang="en-US" sz="1200" dirty="0">
                    <a:latin typeface="Google Sans" pitchFamily="2" charset="0"/>
                    <a:ea typeface="Google Sans" pitchFamily="2" charset="0"/>
                    <a:cs typeface="Google Sans" pitchFamily="2" charset="0"/>
                  </a:rPr>
                  <a:t>In NLP, a word seen 10,000 times moves </a:t>
                </a:r>
                <a14:m>
                  <m:oMath xmlns:m="http://schemas.openxmlformats.org/officeDocument/2006/math">
                    <m:r>
                      <a:rPr lang="en-US" sz="1200" i="1" dirty="0" smtClean="0">
                        <a:latin typeface="Cambria Math" panose="02040503050406030204" pitchFamily="18" charset="0"/>
                      </a:rPr>
                      <m:t>𝜂</m:t>
                    </m:r>
                    <m:r>
                      <a:rPr lang="en-US" sz="1200" i="0" dirty="0" err="1">
                        <a:latin typeface="Cambria Math" panose="02040503050406030204" pitchFamily="18" charset="0"/>
                      </a:rPr>
                      <m:t>/100</m:t>
                    </m:r>
                  </m:oMath>
                </a14:m>
                <a:r>
                  <a:rPr lang="en-US" sz="1200" dirty="0">
                    <a:latin typeface="Google Sans" pitchFamily="2" charset="0"/>
                    <a:ea typeface="Google Sans" pitchFamily="2" charset="0"/>
                    <a:cs typeface="Google Sans" pitchFamily="2" charset="0"/>
                  </a:rPr>
                  <a:t> per occurrence; a word seen 100 times moves </a:t>
                </a:r>
                <a14:m>
                  <m:oMath xmlns:m="http://schemas.openxmlformats.org/officeDocument/2006/math">
                    <m:r>
                      <a:rPr lang="en-US" sz="1200" i="1" dirty="0" smtClean="0">
                        <a:latin typeface="Cambria Math" panose="02040503050406030204" pitchFamily="18" charset="0"/>
                      </a:rPr>
                      <m:t>𝜂</m:t>
                    </m:r>
                    <m:r>
                      <a:rPr lang="en-US" sz="1200" i="0" dirty="0" err="1">
                        <a:latin typeface="Cambria Math" panose="02040503050406030204" pitchFamily="18" charset="0"/>
                      </a:rPr>
                      <m:t>/10</m:t>
                    </m:r>
                  </m:oMath>
                </a14:m>
                <a:r>
                  <a:rPr lang="en-US" sz="1200" dirty="0">
                    <a:latin typeface="Google Sans" pitchFamily="2" charset="0"/>
                    <a:ea typeface="Google Sans" pitchFamily="2" charset="0"/>
                    <a:cs typeface="Google Sans" pitchFamily="2" charset="0"/>
                  </a:rPr>
                  <a:t>, ten times more. That is why </a:t>
                </a:r>
                <a:r>
                  <a:rPr lang="en-US" sz="1200" dirty="0" err="1">
                    <a:latin typeface="Google Sans" pitchFamily="2" charset="0"/>
                    <a:ea typeface="Google Sans" pitchFamily="2" charset="0"/>
                    <a:cs typeface="Google Sans" pitchFamily="2" charset="0"/>
                  </a:rPr>
                  <a:t>Adagrad</a:t>
                </a:r>
                <a:r>
                  <a:rPr lang="en-US" sz="1200" dirty="0">
                    <a:latin typeface="Google Sans" pitchFamily="2" charset="0"/>
                    <a:ea typeface="Google Sans" pitchFamily="2" charset="0"/>
                    <a:cs typeface="Google Sans" pitchFamily="2" charset="0"/>
                  </a:rPr>
                  <a:t> suited </a:t>
                </a:r>
                <a:r>
                  <a:rPr lang="en-US" sz="1200" b="1" dirty="0">
                    <a:latin typeface="Google Sans" pitchFamily="2" charset="0"/>
                    <a:ea typeface="Google Sans" pitchFamily="2" charset="0"/>
                    <a:cs typeface="Google Sans" pitchFamily="2" charset="0"/>
                  </a:rPr>
                  <a:t>word embeddings</a:t>
                </a:r>
                <a:r>
                  <a:rPr lang="en-US" sz="1200" dirty="0">
                    <a:latin typeface="Google Sans" pitchFamily="2" charset="0"/>
                    <a:ea typeface="Google Sans" pitchFamily="2" charset="0"/>
                    <a:cs typeface="Google Sans" pitchFamily="2" charset="0"/>
                  </a:rPr>
                  <a:t> in NLP.</a:t>
                </a:r>
              </a:p>
              <a:p>
                <a:endParaRPr lang="en-US" dirty="0"/>
              </a:p>
            </p:txBody>
          </p:sp>
        </mc:Choice>
        <mc:Fallback xmlns="">
          <p:sp>
            <p:nvSpPr>
              <p:cNvPr id="3" name="Notes Placeholder 2"/>
              <p:cNvSpPr>
                <a:spLocks noGrp="1"/>
              </p:cNvSpPr>
              <p:nvPr>
                <p:ph type="body" idx="1"/>
              </p:nvPr>
            </p:nvSpPr>
            <p:spPr/>
            <p:txBody>
              <a:bodyPr/>
              <a:lstStyle/>
              <a:p>
                <a:pPr marL="342900" lvl="0" indent="-342900">
                  <a:buFont typeface="+mj-lt"/>
                  <a:buAutoNum type="arabicPeriod"/>
                </a:pPr>
                <a:r>
                  <a:rPr lang="en-US" sz="1200" b="1" dirty="0">
                    <a:latin typeface="Google Sans" pitchFamily="2" charset="0"/>
                    <a:ea typeface="Google Sans" pitchFamily="2" charset="0"/>
                    <a:cs typeface="Google Sans" pitchFamily="2" charset="0"/>
                  </a:rPr>
                  <a:t>Scale doesn't matter.</a:t>
                </a:r>
                <a:r>
                  <a:rPr lang="en-US" sz="1200" dirty="0">
                    <a:latin typeface="Google Sans" pitchFamily="2" charset="0"/>
                    <a:ea typeface="Google Sans" pitchFamily="2" charset="0"/>
                    <a:cs typeface="Google Sans" pitchFamily="2" charset="0"/>
                  </a:rPr>
                  <a:t> Multiply every gradient of a weight by 1,000: G grows by 1,000,000, </a:t>
                </a:r>
                <a:r>
                  <a:rPr lang="en-US" sz="1200" i="0" dirty="0">
                    <a:latin typeface="Cambria Math" panose="02040503050406030204" pitchFamily="18" charset="0"/>
                  </a:rPr>
                  <a:t>√𝐺</a:t>
                </a:r>
                <a:r>
                  <a:rPr lang="en-US" sz="1200" dirty="0">
                    <a:latin typeface="Google Sans" pitchFamily="2" charset="0"/>
                    <a:ea typeface="Google Sans" pitchFamily="2" charset="0"/>
                    <a:cs typeface="Google Sans" pitchFamily="2" charset="0"/>
                  </a:rPr>
                  <a:t> by 1,000, and the step is unchanged. Weights with naturally tiny or huge gradients are put on the same footing.</a:t>
                </a:r>
              </a:p>
              <a:p>
                <a:pPr marL="342900" lvl="0" indent="-342900">
                  <a:buFont typeface="+mj-lt"/>
                  <a:buAutoNum type="arabicPeriod"/>
                </a:pPr>
                <a:endParaRPr lang="en-US" sz="1200" dirty="0">
                  <a:latin typeface="Google Sans" pitchFamily="2" charset="0"/>
                  <a:ea typeface="Google Sans" pitchFamily="2" charset="0"/>
                  <a:cs typeface="Google Sans" pitchFamily="2" charset="0"/>
                </a:endParaRPr>
              </a:p>
              <a:p>
                <a:pPr marL="342900" lvl="0" indent="-342900">
                  <a:buFont typeface="+mj-lt"/>
                  <a:buAutoNum type="arabicPeriod"/>
                </a:pPr>
                <a:r>
                  <a:rPr lang="en-US" sz="1200" b="1" dirty="0">
                    <a:latin typeface="Google Sans" pitchFamily="2" charset="0"/>
                    <a:ea typeface="Google Sans" pitchFamily="2" charset="0"/>
                    <a:cs typeface="Google Sans" pitchFamily="2" charset="0"/>
                  </a:rPr>
                  <a:t>Rare features learn fast.</a:t>
                </a:r>
                <a:r>
                  <a:rPr lang="en-US" sz="1200" dirty="0">
                    <a:latin typeface="Google Sans" pitchFamily="2" charset="0"/>
                    <a:ea typeface="Google Sans" pitchFamily="2" charset="0"/>
                    <a:cs typeface="Google Sans" pitchFamily="2" charset="0"/>
                  </a:rPr>
                  <a:t> If a weight gets a gradient of typical size </a:t>
                </a:r>
                <a:r>
                  <a:rPr lang="en-US" sz="1200" i="0" dirty="0">
                    <a:latin typeface="Cambria Math" panose="02040503050406030204" pitchFamily="18" charset="0"/>
                  </a:rPr>
                  <a:t>𝜎</a:t>
                </a:r>
                <a:r>
                  <a:rPr lang="en-US" sz="1200" dirty="0">
                    <a:latin typeface="Google Sans" pitchFamily="2" charset="0"/>
                    <a:ea typeface="Google Sans" pitchFamily="2" charset="0"/>
                    <a:cs typeface="Google Sans" pitchFamily="2" charset="0"/>
                  </a:rPr>
                  <a:t> in only </a:t>
                </a:r>
                <a:r>
                  <a:rPr lang="en-US" sz="1200" i="0" dirty="0">
                    <a:latin typeface="Cambria Math" panose="02040503050406030204" pitchFamily="18" charset="0"/>
                  </a:rPr>
                  <a:t>𝑛</a:t>
                </a:r>
                <a:r>
                  <a:rPr lang="en-US" sz="1200" dirty="0">
                    <a:latin typeface="Google Sans" pitchFamily="2" charset="0"/>
                    <a:ea typeface="Google Sans" pitchFamily="2" charset="0"/>
                    <a:cs typeface="Google Sans" pitchFamily="2" charset="0"/>
                  </a:rPr>
                  <a:t> of the steps, then </a:t>
                </a:r>
                <a:r>
                  <a:rPr lang="en-US" sz="1200" i="0" dirty="0">
                    <a:latin typeface="Cambria Math" panose="02040503050406030204" pitchFamily="18" charset="0"/>
                  </a:rPr>
                  <a:t>√𝐺≈𝜎√𝑛</a:t>
                </a:r>
                <a:r>
                  <a:rPr lang="en-US" sz="1200" dirty="0">
                    <a:latin typeface="Google Sans" pitchFamily="2" charset="0"/>
                    <a:ea typeface="Google Sans" pitchFamily="2" charset="0"/>
                    <a:cs typeface="Google Sans" pitchFamily="2" charset="0"/>
                  </a:rPr>
                  <a:t>, and each update moves it by about </a:t>
                </a:r>
                <a:r>
                  <a:rPr lang="en-US" sz="1200" i="0" dirty="0">
                    <a:latin typeface="Cambria Math" panose="02040503050406030204" pitchFamily="18" charset="0"/>
                  </a:rPr>
                  <a:t>𝜂</a:t>
                </a:r>
                <a:r>
                  <a:rPr lang="en-US" sz="1200" i="0" dirty="0" err="1">
                    <a:latin typeface="Cambria Math" panose="02040503050406030204" pitchFamily="18" charset="0"/>
                  </a:rPr>
                  <a:t>/√𝑛</a:t>
                </a:r>
                <a:r>
                  <a:rPr lang="en-US" sz="1200" dirty="0">
                    <a:latin typeface="Google Sans" pitchFamily="2" charset="0"/>
                    <a:ea typeface="Google Sans" pitchFamily="2" charset="0"/>
                    <a:cs typeface="Google Sans" pitchFamily="2" charset="0"/>
                  </a:rPr>
                  <a:t>. </a:t>
                </a:r>
                <a:br>
                  <a:rPr lang="en-US" sz="1200" dirty="0">
                    <a:latin typeface="Google Sans" pitchFamily="2" charset="0"/>
                    <a:ea typeface="Google Sans" pitchFamily="2" charset="0"/>
                    <a:cs typeface="Google Sans" pitchFamily="2" charset="0"/>
                  </a:rPr>
                </a:br>
                <a:r>
                  <a:rPr lang="en-US" sz="1200" dirty="0">
                    <a:latin typeface="Google Sans" pitchFamily="2" charset="0"/>
                    <a:ea typeface="Google Sans" pitchFamily="2" charset="0"/>
                    <a:cs typeface="Google Sans" pitchFamily="2" charset="0"/>
                  </a:rPr>
                  <a:t>In NLP, a word seen 10,000 times moves </a:t>
                </a:r>
                <a:r>
                  <a:rPr lang="en-US" sz="1200" i="0" dirty="0">
                    <a:latin typeface="Cambria Math" panose="02040503050406030204" pitchFamily="18" charset="0"/>
                  </a:rPr>
                  <a:t>𝜂</a:t>
                </a:r>
                <a:r>
                  <a:rPr lang="en-US" sz="1200" i="0" dirty="0" err="1">
                    <a:latin typeface="Cambria Math" panose="02040503050406030204" pitchFamily="18" charset="0"/>
                  </a:rPr>
                  <a:t>/100</a:t>
                </a:r>
                <a:r>
                  <a:rPr lang="en-US" sz="1200" dirty="0">
                    <a:latin typeface="Google Sans" pitchFamily="2" charset="0"/>
                    <a:ea typeface="Google Sans" pitchFamily="2" charset="0"/>
                    <a:cs typeface="Google Sans" pitchFamily="2" charset="0"/>
                  </a:rPr>
                  <a:t> per occurrence; a word seen 100 times moves </a:t>
                </a:r>
                <a:r>
                  <a:rPr lang="en-US" sz="1200" i="0" dirty="0">
                    <a:latin typeface="Cambria Math" panose="02040503050406030204" pitchFamily="18" charset="0"/>
                  </a:rPr>
                  <a:t>𝜂</a:t>
                </a:r>
                <a:r>
                  <a:rPr lang="en-US" sz="1200" i="0" dirty="0" err="1">
                    <a:latin typeface="Cambria Math" panose="02040503050406030204" pitchFamily="18" charset="0"/>
                  </a:rPr>
                  <a:t>/10</a:t>
                </a:r>
                <a:r>
                  <a:rPr lang="en-US" sz="1200" dirty="0">
                    <a:latin typeface="Google Sans" pitchFamily="2" charset="0"/>
                    <a:ea typeface="Google Sans" pitchFamily="2" charset="0"/>
                    <a:cs typeface="Google Sans" pitchFamily="2" charset="0"/>
                  </a:rPr>
                  <a:t>, ten times more. That is why </a:t>
                </a:r>
                <a:r>
                  <a:rPr lang="en-US" sz="1200" dirty="0" err="1">
                    <a:latin typeface="Google Sans" pitchFamily="2" charset="0"/>
                    <a:ea typeface="Google Sans" pitchFamily="2" charset="0"/>
                    <a:cs typeface="Google Sans" pitchFamily="2" charset="0"/>
                  </a:rPr>
                  <a:t>Adagrad</a:t>
                </a:r>
                <a:r>
                  <a:rPr lang="en-US" sz="1200" dirty="0">
                    <a:latin typeface="Google Sans" pitchFamily="2" charset="0"/>
                    <a:ea typeface="Google Sans" pitchFamily="2" charset="0"/>
                    <a:cs typeface="Google Sans" pitchFamily="2" charset="0"/>
                  </a:rPr>
                  <a:t> suited </a:t>
                </a:r>
                <a:r>
                  <a:rPr lang="en-US" sz="1200" b="1" dirty="0">
                    <a:latin typeface="Google Sans" pitchFamily="2" charset="0"/>
                    <a:ea typeface="Google Sans" pitchFamily="2" charset="0"/>
                    <a:cs typeface="Google Sans" pitchFamily="2" charset="0"/>
                  </a:rPr>
                  <a:t>word embeddings</a:t>
                </a:r>
                <a:r>
                  <a:rPr lang="en-US" sz="1200" dirty="0">
                    <a:latin typeface="Google Sans" pitchFamily="2" charset="0"/>
                    <a:ea typeface="Google Sans" pitchFamily="2" charset="0"/>
                    <a:cs typeface="Google Sans" pitchFamily="2" charset="0"/>
                  </a:rPr>
                  <a:t> in NLP.</a:t>
                </a:r>
              </a:p>
              <a:p>
                <a:endParaRPr lang="en-US" dirty="0"/>
              </a:p>
            </p:txBody>
          </p:sp>
        </mc:Fallback>
      </mc:AlternateContent>
      <p:sp>
        <p:nvSpPr>
          <p:cNvPr id="4" name="Slide Number Placeholder 3"/>
          <p:cNvSpPr>
            <a:spLocks noGrp="1"/>
          </p:cNvSpPr>
          <p:nvPr>
            <p:ph type="sldNum" sz="quarter" idx="5"/>
          </p:nvPr>
        </p:nvSpPr>
        <p:spPr/>
        <p:txBody>
          <a:bodyPr/>
          <a:lstStyle/>
          <a:p>
            <a:fld id="{6689FF24-6915-1241-9250-7A580F9B9F41}" type="slidenum">
              <a:rPr lang="en-US" smtClean="0"/>
              <a:t>63</a:t>
            </a:fld>
            <a:endParaRPr lang="en-US"/>
          </a:p>
        </p:txBody>
      </p:sp>
    </p:spTree>
    <p:extLst>
      <p:ext uri="{BB962C8B-B14F-4D97-AF65-F5344CB8AC3E}">
        <p14:creationId xmlns:p14="http://schemas.microsoft.com/office/powerpoint/2010/main" val="1146812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b="1" dirty="0"/>
              <a:t>Start, steps 1–20 (the spike).</a:t>
            </a:r>
            <a:r>
              <a:rPr lang="en-US" dirty="0"/>
              <a:t> v starts at 0, so after the first step it holds only 10% of a squared slope: v = 0.1 and √v ≈ 0.32. Dividing by that too-small number makes the first step 3 times too big. It settles within about 20 steps. This “startup jolt” is what Adam’s bias correction fixes.</a:t>
            </a:r>
          </a:p>
          <a:p>
            <a:pPr lvl="0" rtl="0"/>
            <a:r>
              <a:rPr lang="en-US" b="1" dirty="0"/>
              <a:t>Steady, steps 20–300 (the flat green line).</a:t>
            </a:r>
            <a:r>
              <a:rPr lang="en-US" dirty="0"/>
              <a:t> With the same slope every step, v settles at 1, so every step is exactly 1 × the learning rate. RMSprop does not get tired. </a:t>
            </a:r>
            <a:r>
              <a:rPr lang="en-US" dirty="0" err="1"/>
              <a:t>Adagrad’s</a:t>
            </a:r>
            <a:r>
              <a:rPr lang="en-US" dirty="0"/>
              <a:t> step keeps sinking over the same steps.</a:t>
            </a:r>
          </a:p>
          <a:p>
            <a:pPr lvl="0" rtl="0"/>
            <a:r>
              <a:rPr lang="en-US" b="1" dirty="0"/>
              <a:t>The drop, step 300 onward (the dip and recovery).</a:t>
            </a:r>
            <a:r>
              <a:rPr lang="en-US" dirty="0"/>
              <a:t> Right after the slope falls to 0.1, v still remembers the old big slopes (√v ≈ 0.95), so the step briefly shrinks to about 0.1. But the old memory fades by 10% each step, so √v drops toward 0.1 and the step climbs back to about 1 within roughly 60 steps. </a:t>
            </a:r>
            <a:r>
              <a:rPr lang="en-US" dirty="0" err="1"/>
              <a:t>Adagrad’s</a:t>
            </a:r>
            <a:r>
              <a:rPr lang="en-US" dirty="0"/>
              <a:t> total still contains all 300 big slopes (√G ≈ 17), so its step falls to 0.006 and </a:t>
            </a:r>
            <a:r>
              <a:rPr lang="en-US" b="1" dirty="0"/>
              <a:t>can never recover</a:t>
            </a:r>
            <a:r>
              <a:rPr lang="en-US" dirty="0"/>
              <a:t>.</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69</a:t>
            </a:fld>
            <a:endParaRPr lang="en-US"/>
          </a:p>
        </p:txBody>
      </p:sp>
    </p:spTree>
    <p:extLst>
      <p:ext uri="{BB962C8B-B14F-4D97-AF65-F5344CB8AC3E}">
        <p14:creationId xmlns:p14="http://schemas.microsoft.com/office/powerpoint/2010/main" val="1485610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89773-EF27-D5AD-C59D-05DBE450B7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24D012-5C0B-1CE2-4C94-63E0A1C61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BD1E07-F84D-3F5C-7F15-E28B5FB9A267}"/>
              </a:ext>
            </a:extLst>
          </p:cNvPr>
          <p:cNvSpPr>
            <a:spLocks noGrp="1"/>
          </p:cNvSpPr>
          <p:nvPr>
            <p:ph type="body" idx="1"/>
          </p:nvPr>
        </p:nvSpPr>
        <p:spPr/>
        <p:txBody>
          <a:bodyPr/>
          <a:lstStyle/>
          <a:p>
            <a:pPr lvl="0" rtl="0"/>
            <a:r>
              <a:rPr lang="en-US" b="1" dirty="0"/>
              <a:t>Start, steps 1–20 (the spike).</a:t>
            </a:r>
            <a:r>
              <a:rPr lang="en-US" dirty="0"/>
              <a:t> v starts at 0, so after the first step it holds only 10% of a squared slope: v = 0.1 and √v ≈ 0.32. Dividing by that too-small number makes the first step 3 times too big. It settles within about 20 steps. This “startup jolt” is what Adam’s bias correction fixes.</a:t>
            </a:r>
          </a:p>
          <a:p>
            <a:pPr lvl="0" rtl="0"/>
            <a:r>
              <a:rPr lang="en-US" b="1" dirty="0"/>
              <a:t>Steady, steps 20–300 (the flat green line).</a:t>
            </a:r>
            <a:r>
              <a:rPr lang="en-US" dirty="0"/>
              <a:t> With the same slope every step, v settles at 1, so every step is exactly 1 × the learning rate. RMSprop does not get tired. </a:t>
            </a:r>
            <a:r>
              <a:rPr lang="en-US" dirty="0" err="1"/>
              <a:t>Adagrad’s</a:t>
            </a:r>
            <a:r>
              <a:rPr lang="en-US" dirty="0"/>
              <a:t> step keeps sinking over the same steps.</a:t>
            </a:r>
          </a:p>
          <a:p>
            <a:pPr lvl="0" rtl="0"/>
            <a:r>
              <a:rPr lang="en-US" b="1" dirty="0"/>
              <a:t>The drop, step 300 onward (the dip and recovery).</a:t>
            </a:r>
            <a:r>
              <a:rPr lang="en-US" dirty="0"/>
              <a:t> Right after the slope falls to 0.1, v still remembers the old big slopes (√v ≈ 0.95), so the step briefly shrinks to about 0.1. But the old memory fades by 10% each step, so √v drops toward 0.1 and the step climbs back to about 1 within roughly 60 steps. </a:t>
            </a:r>
            <a:r>
              <a:rPr lang="en-US" dirty="0" err="1"/>
              <a:t>Adagrad’s</a:t>
            </a:r>
            <a:r>
              <a:rPr lang="en-US" dirty="0"/>
              <a:t> total still contains all 300 big slopes (√G ≈ 17), so its step falls to 0.006 and </a:t>
            </a:r>
            <a:r>
              <a:rPr lang="en-US" b="1" dirty="0"/>
              <a:t>can never recover</a:t>
            </a:r>
            <a:r>
              <a:rPr lang="en-US" dirty="0"/>
              <a:t>.</a:t>
            </a:r>
          </a:p>
          <a:p>
            <a:endParaRPr lang="en-US" dirty="0"/>
          </a:p>
        </p:txBody>
      </p:sp>
      <p:sp>
        <p:nvSpPr>
          <p:cNvPr id="4" name="Slide Number Placeholder 3">
            <a:extLst>
              <a:ext uri="{FF2B5EF4-FFF2-40B4-BE49-F238E27FC236}">
                <a16:creationId xmlns:a16="http://schemas.microsoft.com/office/drawing/2014/main" id="{8F7EAB38-E6C5-2854-754B-DF68B16B5E56}"/>
              </a:ext>
            </a:extLst>
          </p:cNvPr>
          <p:cNvSpPr>
            <a:spLocks noGrp="1"/>
          </p:cNvSpPr>
          <p:nvPr>
            <p:ph type="sldNum" sz="quarter" idx="5"/>
          </p:nvPr>
        </p:nvSpPr>
        <p:spPr/>
        <p:txBody>
          <a:bodyPr/>
          <a:lstStyle/>
          <a:p>
            <a:fld id="{6689FF24-6915-1241-9250-7A580F9B9F41}" type="slidenum">
              <a:rPr lang="en-US" smtClean="0"/>
              <a:t>70</a:t>
            </a:fld>
            <a:endParaRPr lang="en-US"/>
          </a:p>
        </p:txBody>
      </p:sp>
    </p:spTree>
    <p:extLst>
      <p:ext uri="{BB962C8B-B14F-4D97-AF65-F5344CB8AC3E}">
        <p14:creationId xmlns:p14="http://schemas.microsoft.com/office/powerpoint/2010/main" val="3545011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5D635-5AB9-C3B8-F867-8320B6560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FFDE0-AD8D-09C4-079B-FA59DD0513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2BD6B-3412-D0CD-74D9-F4DDB92F1874}"/>
              </a:ext>
            </a:extLst>
          </p:cNvPr>
          <p:cNvSpPr>
            <a:spLocks noGrp="1"/>
          </p:cNvSpPr>
          <p:nvPr>
            <p:ph type="body" idx="1"/>
          </p:nvPr>
        </p:nvSpPr>
        <p:spPr/>
        <p:txBody>
          <a:bodyPr/>
          <a:lstStyle/>
          <a:p>
            <a:pPr lvl="0" rtl="0"/>
            <a:r>
              <a:rPr lang="en-US" b="1" dirty="0"/>
              <a:t>Start, steps 1–20 (the spike).</a:t>
            </a:r>
            <a:r>
              <a:rPr lang="en-US" dirty="0"/>
              <a:t> v starts at 0, so after the first step it holds only 10% of a squared slope: v = 0.1 and √v ≈ 0.32. Dividing by that too-small number makes the first step 3 times too big. It settles within about 20 steps. This “startup jolt” is what Adam’s bias correction fixes.</a:t>
            </a:r>
          </a:p>
          <a:p>
            <a:pPr lvl="0" rtl="0"/>
            <a:r>
              <a:rPr lang="en-US" b="1" dirty="0"/>
              <a:t>Steady, steps 20–300 (the flat green line).</a:t>
            </a:r>
            <a:r>
              <a:rPr lang="en-US" dirty="0"/>
              <a:t> With the same slope every step, v settles at 1, so every step is exactly 1 × the learning rate. RMSprop does not get tired. </a:t>
            </a:r>
            <a:r>
              <a:rPr lang="en-US" dirty="0" err="1"/>
              <a:t>Adagrad’s</a:t>
            </a:r>
            <a:r>
              <a:rPr lang="en-US" dirty="0"/>
              <a:t> step keeps sinking over the same steps.</a:t>
            </a:r>
          </a:p>
          <a:p>
            <a:pPr lvl="0" rtl="0"/>
            <a:r>
              <a:rPr lang="en-US" b="1" dirty="0"/>
              <a:t>The drop, step 300 onward (the dip and recovery).</a:t>
            </a:r>
            <a:r>
              <a:rPr lang="en-US" dirty="0"/>
              <a:t> Right after the slope falls to 0.1, v still remembers the old big slopes (√v ≈ 0.95), so the step briefly shrinks to about 0.1. But the old memory fades by 10% each step, so √v drops toward 0.1 and the step climbs back to about 1 within roughly 60 steps. </a:t>
            </a:r>
            <a:r>
              <a:rPr lang="en-US" dirty="0" err="1"/>
              <a:t>Adagrad’s</a:t>
            </a:r>
            <a:r>
              <a:rPr lang="en-US" dirty="0"/>
              <a:t> total still contains all 300 big slopes (√G ≈ 17), so its step falls to 0.006 and </a:t>
            </a:r>
            <a:r>
              <a:rPr lang="en-US" b="1" dirty="0"/>
              <a:t>can never recover</a:t>
            </a:r>
            <a:r>
              <a:rPr lang="en-US" dirty="0"/>
              <a:t>.</a:t>
            </a:r>
          </a:p>
          <a:p>
            <a:endParaRPr lang="en-US" dirty="0"/>
          </a:p>
        </p:txBody>
      </p:sp>
      <p:sp>
        <p:nvSpPr>
          <p:cNvPr id="4" name="Slide Number Placeholder 3">
            <a:extLst>
              <a:ext uri="{FF2B5EF4-FFF2-40B4-BE49-F238E27FC236}">
                <a16:creationId xmlns:a16="http://schemas.microsoft.com/office/drawing/2014/main" id="{4BEEA99A-66E8-BDE1-2F6A-3098E418939C}"/>
              </a:ext>
            </a:extLst>
          </p:cNvPr>
          <p:cNvSpPr>
            <a:spLocks noGrp="1"/>
          </p:cNvSpPr>
          <p:nvPr>
            <p:ph type="sldNum" sz="quarter" idx="5"/>
          </p:nvPr>
        </p:nvSpPr>
        <p:spPr/>
        <p:txBody>
          <a:bodyPr/>
          <a:lstStyle/>
          <a:p>
            <a:fld id="{6689FF24-6915-1241-9250-7A580F9B9F41}" type="slidenum">
              <a:rPr lang="en-US" smtClean="0"/>
              <a:t>71</a:t>
            </a:fld>
            <a:endParaRPr lang="en-US"/>
          </a:p>
        </p:txBody>
      </p:sp>
    </p:spTree>
    <p:extLst>
      <p:ext uri="{BB962C8B-B14F-4D97-AF65-F5344CB8AC3E}">
        <p14:creationId xmlns:p14="http://schemas.microsoft.com/office/powerpoint/2010/main" val="1701787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6AFD2-4EE3-58E3-9784-12E1740C679F}"/>
              </a:ext>
            </a:extLst>
          </p:cNvPr>
          <p:cNvSpPr>
            <a:spLocks noGrp="1"/>
          </p:cNvSpPr>
          <p:nvPr>
            <p:ph type="ctrTitle"/>
          </p:nvPr>
        </p:nvSpPr>
        <p:spPr>
          <a:xfrm>
            <a:off x="1524000" y="1122363"/>
            <a:ext cx="9144000" cy="2387600"/>
          </a:xfrm>
        </p:spPr>
        <p:txBody>
          <a:bodyPr anchor="b"/>
          <a:lstStyle>
            <a:lvl1pPr algn="ctr">
              <a:defRPr sz="6000">
                <a:latin typeface="Aptos Slab Black"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94F3F87-1D93-9C92-8894-4FFEE028F3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715FEA-B4AD-5F07-A459-6241944BDFB1}"/>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5" name="Footer Placeholder 4">
            <a:extLst>
              <a:ext uri="{FF2B5EF4-FFF2-40B4-BE49-F238E27FC236}">
                <a16:creationId xmlns:a16="http://schemas.microsoft.com/office/drawing/2014/main" id="{F87EE119-EE97-7F1F-5A0F-150CD1A737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4FE596-C33C-6EEF-4D02-5E09088A2A33}"/>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3796835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6EAF-7F32-3E16-7D75-1298ECEB24AD}"/>
              </a:ext>
            </a:extLst>
          </p:cNvPr>
          <p:cNvSpPr>
            <a:spLocks noGrp="1"/>
          </p:cNvSpPr>
          <p:nvPr>
            <p:ph type="title"/>
          </p:nvPr>
        </p:nvSpPr>
        <p:spPr/>
        <p:txBody>
          <a:bodyPr/>
          <a:lstStyle>
            <a:lvl1pPr>
              <a:defRPr>
                <a:latin typeface="Aptos Slab Black" panose="020B00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4E69A8-DC56-64B8-C12C-035DD7627FF2}"/>
              </a:ext>
            </a:extLst>
          </p:cNvPr>
          <p:cNvSpPr>
            <a:spLocks noGrp="1"/>
          </p:cNvSpPr>
          <p:nvPr>
            <p:ph idx="1"/>
          </p:nvPr>
        </p:nvSpPr>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44787DC-5F2D-C947-ADA4-01B0A7735876}"/>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5" name="Footer Placeholder 4">
            <a:extLst>
              <a:ext uri="{FF2B5EF4-FFF2-40B4-BE49-F238E27FC236}">
                <a16:creationId xmlns:a16="http://schemas.microsoft.com/office/drawing/2014/main" id="{65881752-0B36-4C0E-3903-5BF27130E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542151-1CB2-4872-F5F9-CEFB87B3C5F6}"/>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107761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42D8C-B3F6-DB54-DB87-45ED3ABEDE29}"/>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48F1577B-AD0D-5E39-68A7-59A813A542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158217-0812-6AA2-4632-3DC72126FF1E}"/>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5" name="Footer Placeholder 4">
            <a:extLst>
              <a:ext uri="{FF2B5EF4-FFF2-40B4-BE49-F238E27FC236}">
                <a16:creationId xmlns:a16="http://schemas.microsoft.com/office/drawing/2014/main" id="{24A7A768-3454-3DE4-4793-5579F8685C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F9D32-5AC4-C9A8-79E2-7275EE9B1CC2}"/>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67806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86249-9C53-0C10-3EC9-4A7FA4DC2A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E7482D-F27D-91E9-4661-A3DFF40D30F5}"/>
              </a:ext>
            </a:extLst>
          </p:cNvPr>
          <p:cNvSpPr>
            <a:spLocks noGrp="1"/>
          </p:cNvSpPr>
          <p:nvPr>
            <p:ph sz="half" idx="1"/>
          </p:nvPr>
        </p:nvSpPr>
        <p:spPr>
          <a:xfrm>
            <a:off x="838200" y="1825625"/>
            <a:ext cx="5181600" cy="435133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102730-2970-7CDC-A974-3037A44E093D}"/>
              </a:ext>
            </a:extLst>
          </p:cNvPr>
          <p:cNvSpPr>
            <a:spLocks noGrp="1"/>
          </p:cNvSpPr>
          <p:nvPr>
            <p:ph sz="half" idx="2"/>
          </p:nvPr>
        </p:nvSpPr>
        <p:spPr>
          <a:xfrm>
            <a:off x="6172200" y="1825625"/>
            <a:ext cx="5181600" cy="435133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5E33A10-0F9B-EEB7-0213-AF52C581B4B0}"/>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6" name="Footer Placeholder 5">
            <a:extLst>
              <a:ext uri="{FF2B5EF4-FFF2-40B4-BE49-F238E27FC236}">
                <a16:creationId xmlns:a16="http://schemas.microsoft.com/office/drawing/2014/main" id="{64A309F8-7EB5-95B2-2F2E-C576162356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4A3FDC-293D-A408-288A-D5701D2CA03D}"/>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3226854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E977B-7C98-8052-F7D5-386A32CC5B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FF051B-841E-2B1B-667F-CD76E2B6E1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03869175-4A11-9066-E337-690B55694DD4}"/>
              </a:ext>
            </a:extLst>
          </p:cNvPr>
          <p:cNvSpPr>
            <a:spLocks noGrp="1"/>
          </p:cNvSpPr>
          <p:nvPr>
            <p:ph sz="half" idx="2"/>
          </p:nvPr>
        </p:nvSpPr>
        <p:spPr>
          <a:xfrm>
            <a:off x="839788" y="2505075"/>
            <a:ext cx="5157787" cy="368458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0E67C4F-B67B-49C3-EF0E-361A30778E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A67694-B1B2-104D-20E0-9CE94BD948ED}"/>
              </a:ext>
            </a:extLst>
          </p:cNvPr>
          <p:cNvSpPr>
            <a:spLocks noGrp="1"/>
          </p:cNvSpPr>
          <p:nvPr>
            <p:ph sz="quarter" idx="4"/>
          </p:nvPr>
        </p:nvSpPr>
        <p:spPr>
          <a:xfrm>
            <a:off x="6172200" y="2505075"/>
            <a:ext cx="5183188" cy="368458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B6838A0-37D3-2137-C61A-BBEBD8916637}"/>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8" name="Footer Placeholder 7">
            <a:extLst>
              <a:ext uri="{FF2B5EF4-FFF2-40B4-BE49-F238E27FC236}">
                <a16:creationId xmlns:a16="http://schemas.microsoft.com/office/drawing/2014/main" id="{CF374E5F-CCA3-9439-BEBC-4B3225035C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0E3403-D5C6-3E49-E3DB-A5ADABE0C2AB}"/>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957453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07638-EA05-7F48-1C80-45A894039FD8}"/>
              </a:ext>
            </a:extLst>
          </p:cNvPr>
          <p:cNvSpPr>
            <a:spLocks noGrp="1"/>
          </p:cNvSpPr>
          <p:nvPr>
            <p:ph type="title"/>
          </p:nvPr>
        </p:nvSpPr>
        <p:spPr/>
        <p:txBody>
          <a:bodyPr/>
          <a:lstStyle>
            <a:lvl1pPr>
              <a:defRPr b="1"/>
            </a:lvl1pPr>
          </a:lstStyle>
          <a:p>
            <a:r>
              <a:rPr lang="en-US" dirty="0"/>
              <a:t>Click to edit Master title style</a:t>
            </a:r>
          </a:p>
        </p:txBody>
      </p:sp>
      <p:sp>
        <p:nvSpPr>
          <p:cNvPr id="3" name="Date Placeholder 2">
            <a:extLst>
              <a:ext uri="{FF2B5EF4-FFF2-40B4-BE49-F238E27FC236}">
                <a16:creationId xmlns:a16="http://schemas.microsoft.com/office/drawing/2014/main" id="{E0652CEC-3106-62A8-F957-505615BDD24D}"/>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4" name="Footer Placeholder 3">
            <a:extLst>
              <a:ext uri="{FF2B5EF4-FFF2-40B4-BE49-F238E27FC236}">
                <a16:creationId xmlns:a16="http://schemas.microsoft.com/office/drawing/2014/main" id="{2CB5A98D-8AE1-5C69-9405-9FD2629F8C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DB3AE5-638B-757D-6D8B-4B6BAD9518DC}"/>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4135235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E95D97-31E8-C470-EC96-12CAB05CC218}"/>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3" name="Footer Placeholder 2">
            <a:extLst>
              <a:ext uri="{FF2B5EF4-FFF2-40B4-BE49-F238E27FC236}">
                <a16:creationId xmlns:a16="http://schemas.microsoft.com/office/drawing/2014/main" id="{EF2434FC-C35B-2F2F-21C1-A867444E1B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F41EC5-C240-5D7F-F86B-CEF6FE852804}"/>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2058353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9545-AA62-B5E7-43F4-4BA2E3B9E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D07350-939A-6581-38E4-02B89DF71E12}"/>
              </a:ext>
            </a:extLst>
          </p:cNvPr>
          <p:cNvSpPr>
            <a:spLocks noGrp="1"/>
          </p:cNvSpPr>
          <p:nvPr>
            <p:ph idx="1"/>
          </p:nvPr>
        </p:nvSpPr>
        <p:spPr>
          <a:xfrm>
            <a:off x="5183188" y="987425"/>
            <a:ext cx="6172200" cy="4873625"/>
          </a:xfrm>
        </p:spPr>
        <p:txBody>
          <a:bodyPr/>
          <a:lstStyle>
            <a:lvl1pPr>
              <a:defRPr sz="3200">
                <a:latin typeface="Google Sans" pitchFamily="2" charset="0"/>
                <a:ea typeface="Google Sans" pitchFamily="2" charset="0"/>
                <a:cs typeface="Google Sans" pitchFamily="2" charset="0"/>
              </a:defRPr>
            </a:lvl1pPr>
            <a:lvl2pPr>
              <a:defRPr sz="2800">
                <a:latin typeface="Google Sans" pitchFamily="2" charset="0"/>
                <a:ea typeface="Google Sans" pitchFamily="2" charset="0"/>
                <a:cs typeface="Google Sans" pitchFamily="2" charset="0"/>
              </a:defRPr>
            </a:lvl2pPr>
            <a:lvl3pPr>
              <a:defRPr sz="2400">
                <a:latin typeface="Google Sans" pitchFamily="2" charset="0"/>
                <a:ea typeface="Google Sans" pitchFamily="2" charset="0"/>
                <a:cs typeface="Google Sans" pitchFamily="2" charset="0"/>
              </a:defRPr>
            </a:lvl3pPr>
            <a:lvl4pPr>
              <a:defRPr sz="2000">
                <a:latin typeface="Google Sans" pitchFamily="2" charset="0"/>
                <a:ea typeface="Google Sans" pitchFamily="2" charset="0"/>
                <a:cs typeface="Google Sans" pitchFamily="2" charset="0"/>
              </a:defRPr>
            </a:lvl4pPr>
            <a:lvl5pPr>
              <a:defRPr sz="2000">
                <a:latin typeface="Google Sans" pitchFamily="2" charset="0"/>
                <a:ea typeface="Google Sans" pitchFamily="2" charset="0"/>
                <a:cs typeface="Google Sans"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0318038-63B5-158D-EE7F-CB556A8684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2056E0-E82D-C61E-24AC-AF0062A1963A}"/>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6" name="Footer Placeholder 5">
            <a:extLst>
              <a:ext uri="{FF2B5EF4-FFF2-40B4-BE49-F238E27FC236}">
                <a16:creationId xmlns:a16="http://schemas.microsoft.com/office/drawing/2014/main" id="{F3019093-8192-6581-12BE-DF9970F4A2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11CF17-6EE7-E2BA-7C26-7635B586D372}"/>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594386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8687-0514-01C8-337D-05DFF0F09B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739577-FA51-CB63-45B4-01701E0221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54F985-9C74-3D3B-F745-EFEB0ACAD6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0F133-988E-CF39-C6C9-DCDF3BCDA9EC}"/>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6" name="Footer Placeholder 5">
            <a:extLst>
              <a:ext uri="{FF2B5EF4-FFF2-40B4-BE49-F238E27FC236}">
                <a16:creationId xmlns:a16="http://schemas.microsoft.com/office/drawing/2014/main" id="{075EC8E9-A4CC-8EFA-F2B7-7B02AB47EE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85E3CA-3C74-7308-504C-401C15103486}"/>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4083681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04BB1-4299-07F0-3351-0878DE634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905EFE-70EB-3404-3FDF-CBE2F0830195}"/>
              </a:ext>
            </a:extLst>
          </p:cNvPr>
          <p:cNvSpPr>
            <a:spLocks noGrp="1"/>
          </p:cNvSpPr>
          <p:nvPr>
            <p:ph type="body" orient="vert" idx="1"/>
          </p:nvPr>
        </p:nvSpPr>
        <p:spPr/>
        <p:txBody>
          <a:bodyPr vert="eaVert"/>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0E6DFA-EDFB-C7A4-1051-5B351259FCD2}"/>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5" name="Footer Placeholder 4">
            <a:extLst>
              <a:ext uri="{FF2B5EF4-FFF2-40B4-BE49-F238E27FC236}">
                <a16:creationId xmlns:a16="http://schemas.microsoft.com/office/drawing/2014/main" id="{8956F48D-BCA0-5C18-A254-DAFF518D39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191E3-94A5-6EA9-0648-959B8B246EC5}"/>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28254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DF61E7-0914-4A14-B44E-F089D97925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8B8EBC-4F49-03EB-AE84-40E15E97CA9F}"/>
              </a:ext>
            </a:extLst>
          </p:cNvPr>
          <p:cNvSpPr>
            <a:spLocks noGrp="1"/>
          </p:cNvSpPr>
          <p:nvPr>
            <p:ph type="body" orient="vert" idx="1"/>
          </p:nvPr>
        </p:nvSpPr>
        <p:spPr>
          <a:xfrm>
            <a:off x="838200" y="365125"/>
            <a:ext cx="7734300" cy="5811838"/>
          </a:xfrm>
        </p:spPr>
        <p:txBody>
          <a:bodyPr vert="eaVert"/>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A332C8-6803-8B03-B1C8-1AA509F4F557}"/>
              </a:ext>
            </a:extLst>
          </p:cNvPr>
          <p:cNvSpPr>
            <a:spLocks noGrp="1"/>
          </p:cNvSpPr>
          <p:nvPr>
            <p:ph type="dt" sz="half" idx="10"/>
          </p:nvPr>
        </p:nvSpPr>
        <p:spPr/>
        <p:txBody>
          <a:bodyPr/>
          <a:lstStyle/>
          <a:p>
            <a:fld id="{C3D6A224-2459-4485-8A3E-3B1B42FEADA0}" type="datetimeFigureOut">
              <a:rPr lang="en-US" smtClean="0"/>
              <a:t>10/21/26</a:t>
            </a:fld>
            <a:endParaRPr lang="en-US"/>
          </a:p>
        </p:txBody>
      </p:sp>
      <p:sp>
        <p:nvSpPr>
          <p:cNvPr id="5" name="Footer Placeholder 4">
            <a:extLst>
              <a:ext uri="{FF2B5EF4-FFF2-40B4-BE49-F238E27FC236}">
                <a16:creationId xmlns:a16="http://schemas.microsoft.com/office/drawing/2014/main" id="{5CA8A9FE-9653-5011-2F03-592659AE05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FB4F72-B75F-0318-3D3F-12C8C2415A78}"/>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1637889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870065-E1EB-FD3C-526E-7A6BB1F39A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6B9524-3237-CA75-92C9-E0289B7A8D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39503C-9E1B-A9DB-39AD-05E4A2264C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D6A224-2459-4485-8A3E-3B1B42FEADA0}" type="datetimeFigureOut">
              <a:rPr lang="en-US" smtClean="0"/>
              <a:t>10/21/26</a:t>
            </a:fld>
            <a:endParaRPr lang="en-US"/>
          </a:p>
        </p:txBody>
      </p:sp>
      <p:sp>
        <p:nvSpPr>
          <p:cNvPr id="5" name="Footer Placeholder 4">
            <a:extLst>
              <a:ext uri="{FF2B5EF4-FFF2-40B4-BE49-F238E27FC236}">
                <a16:creationId xmlns:a16="http://schemas.microsoft.com/office/drawing/2014/main" id="{32C0F1F9-FCD5-5A2A-1D70-D6562574BC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39A5F8-BDD1-FDEC-A22A-C1E6E914BE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20F4CF-8F82-4C16-BB35-FD9B3FEE2334}" type="slidenum">
              <a:rPr lang="en-US" smtClean="0"/>
              <a:t>‹#›</a:t>
            </a:fld>
            <a:endParaRPr lang="en-US"/>
          </a:p>
        </p:txBody>
      </p:sp>
    </p:spTree>
    <p:extLst>
      <p:ext uri="{BB962C8B-B14F-4D97-AF65-F5344CB8AC3E}">
        <p14:creationId xmlns:p14="http://schemas.microsoft.com/office/powerpoint/2010/main" val="2524110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Aptos Slab"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210.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8.png"/><Relationship Id="rId5" Type="http://schemas.openxmlformats.org/officeDocument/2006/relationships/image" Target="../media/image160.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8.png"/><Relationship Id="rId3" Type="http://schemas.openxmlformats.org/officeDocument/2006/relationships/tags" Target="../tags/tag10.xml"/><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2.xml"/><Relationship Id="rId11" Type="http://schemas.openxmlformats.org/officeDocument/2006/relationships/image" Target="../media/image26.png"/><Relationship Id="rId5" Type="http://schemas.openxmlformats.org/officeDocument/2006/relationships/tags" Target="../tags/tag12.xml"/><Relationship Id="rId10" Type="http://schemas.openxmlformats.org/officeDocument/2006/relationships/image" Target="../media/image25.png"/><Relationship Id="rId4" Type="http://schemas.openxmlformats.org/officeDocument/2006/relationships/tags" Target="../tags/tag11.xml"/><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25.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9.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5.png"/><Relationship Id="rId5" Type="http://schemas.openxmlformats.org/officeDocument/2006/relationships/image" Target="../media/image30.png"/><Relationship Id="rId4" Type="http://schemas.openxmlformats.org/officeDocument/2006/relationships/image" Target="../media/image29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0.png"/><Relationship Id="rId5" Type="http://schemas.openxmlformats.org/officeDocument/2006/relationships/image" Target="../media/image31.png"/><Relationship Id="rId4"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xml"/><Relationship Id="rId7" Type="http://schemas.openxmlformats.org/officeDocument/2006/relationships/image" Target="../media/image34.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22.xml"/><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7.png"/><Relationship Id="rId11" Type="http://schemas.openxmlformats.org/officeDocument/2006/relationships/image" Target="../media/image47.png"/><Relationship Id="rId5" Type="http://schemas.openxmlformats.org/officeDocument/2006/relationships/slideLayout" Target="../slideLayouts/slideLayout2.xml"/><Relationship Id="rId10" Type="http://schemas.openxmlformats.org/officeDocument/2006/relationships/image" Target="../media/image44.png"/><Relationship Id="rId4" Type="http://schemas.openxmlformats.org/officeDocument/2006/relationships/tags" Target="../tags/tag23.xml"/><Relationship Id="rId9" Type="http://schemas.openxmlformats.org/officeDocument/2006/relationships/image" Target="../media/image42.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01.png"/><Relationship Id="rId3" Type="http://schemas.openxmlformats.org/officeDocument/2006/relationships/tags" Target="../tags/tag26.xml"/><Relationship Id="rId7" Type="http://schemas.openxmlformats.org/officeDocument/2006/relationships/image" Target="../media/image45.png"/><Relationship Id="rId12" Type="http://schemas.openxmlformats.org/officeDocument/2006/relationships/image" Target="../media/image42.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xml"/><Relationship Id="rId11" Type="http://schemas.openxmlformats.org/officeDocument/2006/relationships/image" Target="../media/image51.png"/><Relationship Id="rId5" Type="http://schemas.openxmlformats.org/officeDocument/2006/relationships/tags" Target="../tags/tag28.xml"/><Relationship Id="rId10" Type="http://schemas.openxmlformats.org/officeDocument/2006/relationships/image" Target="../media/image50.png"/><Relationship Id="rId4" Type="http://schemas.openxmlformats.org/officeDocument/2006/relationships/tags" Target="../tags/tag27.xml"/><Relationship Id="rId9"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tags" Target="../tags/tag31.xml"/><Relationship Id="rId7" Type="http://schemas.openxmlformats.org/officeDocument/2006/relationships/image" Target="../media/image52.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45.png"/><Relationship Id="rId5" Type="http://schemas.openxmlformats.org/officeDocument/2006/relationships/slideLayout" Target="../slideLayouts/slideLayout2.xml"/><Relationship Id="rId10" Type="http://schemas.openxmlformats.org/officeDocument/2006/relationships/image" Target="../media/image55.png"/><Relationship Id="rId4" Type="http://schemas.openxmlformats.org/officeDocument/2006/relationships/tags" Target="../tags/tag32.xml"/><Relationship Id="rId9"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460.png"/><Relationship Id="rId3" Type="http://schemas.openxmlformats.org/officeDocument/2006/relationships/notesSlide" Target="../notesSlides/notesSlide4.xml"/><Relationship Id="rId7" Type="http://schemas.openxmlformats.org/officeDocument/2006/relationships/image" Target="../media/image450.pn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440.png"/><Relationship Id="rId5" Type="http://schemas.openxmlformats.org/officeDocument/2006/relationships/image" Target="../media/image430.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8" Type="http://schemas.openxmlformats.org/officeDocument/2006/relationships/image" Target="../media/image450.png"/><Relationship Id="rId3" Type="http://schemas.openxmlformats.org/officeDocument/2006/relationships/notesSlide" Target="../notesSlides/notesSlide5.xml"/><Relationship Id="rId7" Type="http://schemas.openxmlformats.org/officeDocument/2006/relationships/image" Target="../media/image57.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440.png"/><Relationship Id="rId5" Type="http://schemas.openxmlformats.org/officeDocument/2006/relationships/image" Target="../media/image430.png"/><Relationship Id="rId4" Type="http://schemas.openxmlformats.org/officeDocument/2006/relationships/image" Target="../media/image56.png"/><Relationship Id="rId9" Type="http://schemas.openxmlformats.org/officeDocument/2006/relationships/image" Target="../media/image460.png"/></Relationships>
</file>

<file path=ppt/slides/_rels/slide24.xml.rels><?xml version="1.0" encoding="UTF-8" standalone="yes"?>
<Relationships xmlns="http://schemas.openxmlformats.org/package/2006/relationships"><Relationship Id="rId8" Type="http://schemas.openxmlformats.org/officeDocument/2006/relationships/image" Target="../media/image430.png"/><Relationship Id="rId13" Type="http://schemas.openxmlformats.org/officeDocument/2006/relationships/image" Target="../media/image58.png"/><Relationship Id="rId3" Type="http://schemas.openxmlformats.org/officeDocument/2006/relationships/tags" Target="../tags/tag38.xml"/><Relationship Id="rId7" Type="http://schemas.openxmlformats.org/officeDocument/2006/relationships/image" Target="../media/image56.png"/><Relationship Id="rId12" Type="http://schemas.openxmlformats.org/officeDocument/2006/relationships/image" Target="../media/image460.png"/><Relationship Id="rId2" Type="http://schemas.openxmlformats.org/officeDocument/2006/relationships/tags" Target="../tags/tag37.xml"/><Relationship Id="rId16" Type="http://schemas.openxmlformats.org/officeDocument/2006/relationships/image" Target="../media/image510.png"/><Relationship Id="rId1" Type="http://schemas.openxmlformats.org/officeDocument/2006/relationships/tags" Target="../tags/tag36.xml"/><Relationship Id="rId6" Type="http://schemas.openxmlformats.org/officeDocument/2006/relationships/notesSlide" Target="../notesSlides/notesSlide6.xml"/><Relationship Id="rId11" Type="http://schemas.openxmlformats.org/officeDocument/2006/relationships/image" Target="../media/image450.png"/><Relationship Id="rId5" Type="http://schemas.openxmlformats.org/officeDocument/2006/relationships/slideLayout" Target="../slideLayouts/slideLayout2.xml"/><Relationship Id="rId15" Type="http://schemas.openxmlformats.org/officeDocument/2006/relationships/image" Target="../media/image500.png"/><Relationship Id="rId10" Type="http://schemas.openxmlformats.org/officeDocument/2006/relationships/image" Target="../media/image470.png"/><Relationship Id="rId4" Type="http://schemas.openxmlformats.org/officeDocument/2006/relationships/tags" Target="../tags/tag39.xml"/><Relationship Id="rId9" Type="http://schemas.openxmlformats.org/officeDocument/2006/relationships/image" Target="../media/image440.png"/><Relationship Id="rId1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540.png"/><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60.png"/><Relationship Id="rId5" Type="http://schemas.openxmlformats.org/officeDocument/2006/relationships/image" Target="../media/image520.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8" Type="http://schemas.openxmlformats.org/officeDocument/2006/relationships/image" Target="../media/image540.png"/><Relationship Id="rId3" Type="http://schemas.openxmlformats.org/officeDocument/2006/relationships/slideLayout" Target="../slideLayouts/slideLayout2.xml"/><Relationship Id="rId7" Type="http://schemas.openxmlformats.org/officeDocument/2006/relationships/image" Target="../media/image60.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520.png"/><Relationship Id="rId5" Type="http://schemas.openxmlformats.org/officeDocument/2006/relationships/image" Target="../media/image56.png"/><Relationship Id="rId10" Type="http://schemas.openxmlformats.org/officeDocument/2006/relationships/image" Target="../media/image560.png"/><Relationship Id="rId4" Type="http://schemas.openxmlformats.org/officeDocument/2006/relationships/notesSlide" Target="../notesSlides/notesSlide8.xml"/><Relationship Id="rId9" Type="http://schemas.openxmlformats.org/officeDocument/2006/relationships/image" Target="../media/image61.png"/></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560.png"/><Relationship Id="rId3" Type="http://schemas.openxmlformats.org/officeDocument/2006/relationships/tags" Target="../tags/tag45.xml"/><Relationship Id="rId7" Type="http://schemas.openxmlformats.org/officeDocument/2006/relationships/notesSlide" Target="../notesSlides/notesSlide9.xml"/><Relationship Id="rId12" Type="http://schemas.openxmlformats.org/officeDocument/2006/relationships/image" Target="../media/image61.png"/><Relationship Id="rId2" Type="http://schemas.openxmlformats.org/officeDocument/2006/relationships/tags" Target="../tags/tag44.xml"/><Relationship Id="rId16" Type="http://schemas.openxmlformats.org/officeDocument/2006/relationships/image" Target="../media/image58.png"/><Relationship Id="rId1" Type="http://schemas.openxmlformats.org/officeDocument/2006/relationships/tags" Target="../tags/tag43.xml"/><Relationship Id="rId6" Type="http://schemas.openxmlformats.org/officeDocument/2006/relationships/slideLayout" Target="../slideLayouts/slideLayout2.xml"/><Relationship Id="rId11" Type="http://schemas.openxmlformats.org/officeDocument/2006/relationships/image" Target="../media/image540.png"/><Relationship Id="rId5" Type="http://schemas.openxmlformats.org/officeDocument/2006/relationships/tags" Target="../tags/tag47.xml"/><Relationship Id="rId15" Type="http://schemas.openxmlformats.org/officeDocument/2006/relationships/image" Target="../media/image63.png"/><Relationship Id="rId10" Type="http://schemas.openxmlformats.org/officeDocument/2006/relationships/image" Target="../media/image60.png"/><Relationship Id="rId4" Type="http://schemas.openxmlformats.org/officeDocument/2006/relationships/tags" Target="../tags/tag46.xml"/><Relationship Id="rId9" Type="http://schemas.openxmlformats.org/officeDocument/2006/relationships/image" Target="../media/image520.png"/><Relationship Id="rId14" Type="http://schemas.openxmlformats.org/officeDocument/2006/relationships/image" Target="../media/image62.png"/></Relationships>
</file>

<file path=ppt/slides/_rels/slide28.xml.rels><?xml version="1.0" encoding="UTF-8" standalone="yes"?>
<Relationships xmlns="http://schemas.openxmlformats.org/package/2006/relationships"><Relationship Id="rId8" Type="http://schemas.openxmlformats.org/officeDocument/2006/relationships/image" Target="../media/image540.png"/><Relationship Id="rId3" Type="http://schemas.openxmlformats.org/officeDocument/2006/relationships/slideLayout" Target="../slideLayouts/slideLayout2.xml"/><Relationship Id="rId7" Type="http://schemas.openxmlformats.org/officeDocument/2006/relationships/image" Target="../media/image60.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520.png"/><Relationship Id="rId5" Type="http://schemas.openxmlformats.org/officeDocument/2006/relationships/image" Target="../media/image56.png"/><Relationship Id="rId4" Type="http://schemas.openxmlformats.org/officeDocument/2006/relationships/notesSlide" Target="../notesSlides/notesSlide10.xml"/><Relationship Id="rId9" Type="http://schemas.openxmlformats.org/officeDocument/2006/relationships/image" Target="../media/image61.png"/></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tags" Target="../tags/tag52.xml"/><Relationship Id="rId7" Type="http://schemas.openxmlformats.org/officeDocument/2006/relationships/image" Target="../media/image65.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64.png"/><Relationship Id="rId5" Type="http://schemas.openxmlformats.org/officeDocument/2006/relationships/notesSlide" Target="../notesSlides/notesSlide11.xml"/><Relationship Id="rId10" Type="http://schemas.openxmlformats.org/officeDocument/2006/relationships/image" Target="../media/image63.png"/><Relationship Id="rId4" Type="http://schemas.openxmlformats.org/officeDocument/2006/relationships/slideLayout" Target="../slideLayouts/slideLayout2.xml"/><Relationship Id="rId9" Type="http://schemas.openxmlformats.org/officeDocument/2006/relationships/image" Target="../media/image620.png"/></Relationships>
</file>

<file path=ppt/slides/_rels/slide30.xml.rels><?xml version="1.0" encoding="UTF-8" standalone="yes"?>
<Relationships xmlns="http://schemas.openxmlformats.org/package/2006/relationships"><Relationship Id="rId8" Type="http://schemas.openxmlformats.org/officeDocument/2006/relationships/image" Target="../media/image660.png"/><Relationship Id="rId3" Type="http://schemas.openxmlformats.org/officeDocument/2006/relationships/notesSlide" Target="../notesSlides/notesSlide12.xml"/><Relationship Id="rId7" Type="http://schemas.openxmlformats.org/officeDocument/2006/relationships/image" Target="../media/image650.png"/><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67.png"/><Relationship Id="rId5" Type="http://schemas.openxmlformats.org/officeDocument/2006/relationships/image" Target="../media/image68.png"/><Relationship Id="rId4" Type="http://schemas.openxmlformats.org/officeDocument/2006/relationships/image" Target="../media/image64.png"/><Relationship Id="rId9" Type="http://schemas.openxmlformats.org/officeDocument/2006/relationships/image" Target="../media/image67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slideLayout" Target="../slideLayouts/slideLayout2.xml"/><Relationship Id="rId7" Type="http://schemas.openxmlformats.org/officeDocument/2006/relationships/image" Target="../media/image72.pn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71.png"/><Relationship Id="rId5" Type="http://schemas.openxmlformats.org/officeDocument/2006/relationships/image" Target="../media/image700.png"/><Relationship Id="rId4" Type="http://schemas.openxmlformats.org/officeDocument/2006/relationships/image" Target="../media/image69.png"/><Relationship Id="rId9" Type="http://schemas.openxmlformats.org/officeDocument/2006/relationships/image" Target="../media/image73.png"/></Relationships>
</file>

<file path=ppt/slides/_rels/slide3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slideLayout" Target="../slideLayouts/slideLayout2.xml"/><Relationship Id="rId7" Type="http://schemas.openxmlformats.org/officeDocument/2006/relationships/image" Target="../media/image77.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76.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notesSlide" Target="../notesSlides/notesSlide13.xml"/><Relationship Id="rId9" Type="http://schemas.openxmlformats.org/officeDocument/2006/relationships/image" Target="../media/image78.png"/></Relationships>
</file>

<file path=ppt/slides/_rels/slide34.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slideLayout" Target="../slideLayouts/slideLayout2.xml"/><Relationship Id="rId7" Type="http://schemas.openxmlformats.org/officeDocument/2006/relationships/image" Target="../media/image78.pn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80.png"/><Relationship Id="rId5" Type="http://schemas.openxmlformats.org/officeDocument/2006/relationships/image" Target="../media/image80.png"/><Relationship Id="rId4" Type="http://schemas.openxmlformats.org/officeDocument/2006/relationships/notesSlide" Target="../notesSlides/notesSlide14.xml"/><Relationship Id="rId9" Type="http://schemas.openxmlformats.org/officeDocument/2006/relationships/image" Target="../media/image81.png"/></Relationships>
</file>

<file path=ppt/slides/_rels/slide35.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tags" Target="../tags/tag62.xml"/><Relationship Id="rId7" Type="http://schemas.openxmlformats.org/officeDocument/2006/relationships/image" Target="../media/image77.png"/><Relationship Id="rId12" Type="http://schemas.openxmlformats.org/officeDocument/2006/relationships/image" Target="../media/image79.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76.png"/><Relationship Id="rId11" Type="http://schemas.openxmlformats.org/officeDocument/2006/relationships/image" Target="../media/image78.png"/><Relationship Id="rId5" Type="http://schemas.openxmlformats.org/officeDocument/2006/relationships/notesSlide" Target="../notesSlides/notesSlide15.xml"/><Relationship Id="rId10" Type="http://schemas.openxmlformats.org/officeDocument/2006/relationships/image" Target="../media/image75.png"/><Relationship Id="rId4" Type="http://schemas.openxmlformats.org/officeDocument/2006/relationships/slideLayout" Target="../slideLayouts/slideLayout2.xml"/><Relationship Id="rId9" Type="http://schemas.openxmlformats.org/officeDocument/2006/relationships/image" Target="../media/image83.png"/></Relationships>
</file>

<file path=ppt/slides/_rels/slide36.xml.rels><?xml version="1.0" encoding="UTF-8" standalone="yes"?>
<Relationships xmlns="http://schemas.openxmlformats.org/package/2006/relationships"><Relationship Id="rId8" Type="http://schemas.openxmlformats.org/officeDocument/2006/relationships/image" Target="../media/image830.png"/><Relationship Id="rId3" Type="http://schemas.openxmlformats.org/officeDocument/2006/relationships/slideLayout" Target="../slideLayouts/slideLayout2.xml"/><Relationship Id="rId7" Type="http://schemas.openxmlformats.org/officeDocument/2006/relationships/image" Target="../media/image86.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notesSlide" Target="../notesSlides/notesSlide16.xml"/><Relationship Id="rId9" Type="http://schemas.openxmlformats.org/officeDocument/2006/relationships/image" Target="../media/image840.png"/></Relationships>
</file>

<file path=ppt/slides/_rels/slide37.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tags" Target="../tags/tag67.xml"/><Relationship Id="rId7" Type="http://schemas.openxmlformats.org/officeDocument/2006/relationships/image" Target="../media/image89.png"/><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tags" Target="../tags/tag68.xml"/><Relationship Id="rId5" Type="http://schemas.openxmlformats.org/officeDocument/2006/relationships/image" Target="../media/image921.png"/><Relationship Id="rId4" Type="http://schemas.openxmlformats.org/officeDocument/2006/relationships/image" Target="../media/image92.png"/></Relationships>
</file>

<file path=ppt/slides/_rels/slide3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tags" Target="../tags/tag69.xml"/><Relationship Id="rId5" Type="http://schemas.openxmlformats.org/officeDocument/2006/relationships/image" Target="../media/image921.png"/><Relationship Id="rId4" Type="http://schemas.openxmlformats.org/officeDocument/2006/relationships/image" Target="../media/image92.png"/></Relationships>
</file>

<file path=ppt/slides/_rels/slide4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7.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20.pn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70.pn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slideLayout" Target="../slideLayouts/slideLayout2.xml"/><Relationship Id="rId7" Type="http://schemas.openxmlformats.org/officeDocument/2006/relationships/image" Target="../media/image95.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94.png"/><Relationship Id="rId5" Type="http://schemas.openxmlformats.org/officeDocument/2006/relationships/image" Target="../media/image98.png"/><Relationship Id="rId4" Type="http://schemas.openxmlformats.org/officeDocument/2006/relationships/image" Target="../media/image970.png"/></Relationships>
</file>

<file path=ppt/slides/_rels/slide45.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tags" Target="../tags/tag80.xml"/><Relationship Id="rId7" Type="http://schemas.openxmlformats.org/officeDocument/2006/relationships/image" Target="../media/image970.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96.png"/><Relationship Id="rId5" Type="http://schemas.openxmlformats.org/officeDocument/2006/relationships/image" Target="../media/image99.png"/><Relationship Id="rId10" Type="http://schemas.openxmlformats.org/officeDocument/2006/relationships/image" Target="../media/image95.png"/><Relationship Id="rId4" Type="http://schemas.openxmlformats.org/officeDocument/2006/relationships/slideLayout" Target="../slideLayouts/slideLayout2.xml"/><Relationship Id="rId9" Type="http://schemas.openxmlformats.org/officeDocument/2006/relationships/image" Target="../media/image94.png"/></Relationships>
</file>

<file path=ppt/slides/_rels/slide46.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tags" Target="../tags/tag83.xml"/><Relationship Id="rId7" Type="http://schemas.openxmlformats.org/officeDocument/2006/relationships/image" Target="../media/image102.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101.png"/><Relationship Id="rId5" Type="http://schemas.openxmlformats.org/officeDocument/2006/relationships/image" Target="../media/image100.png"/><Relationship Id="rId10" Type="http://schemas.openxmlformats.org/officeDocument/2006/relationships/image" Target="../media/image96.png"/><Relationship Id="rId4" Type="http://schemas.openxmlformats.org/officeDocument/2006/relationships/slideLayout" Target="../slideLayouts/slideLayout2.xml"/><Relationship Id="rId9" Type="http://schemas.openxmlformats.org/officeDocument/2006/relationships/image" Target="../media/image99.png"/></Relationships>
</file>

<file path=ppt/slides/_rels/slide4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99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Layout" Target="../slideLayouts/slideLayout2.xml"/><Relationship Id="rId1" Type="http://schemas.openxmlformats.org/officeDocument/2006/relationships/tags" Target="../tags/tag84.xml"/><Relationship Id="rId4" Type="http://schemas.openxmlformats.org/officeDocument/2006/relationships/image" Target="../media/image106.png"/></Relationships>
</file>

<file path=ppt/slides/_rels/slide51.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slideLayout" Target="../slideLayouts/slideLayout2.xml"/><Relationship Id="rId7" Type="http://schemas.openxmlformats.org/officeDocument/2006/relationships/image" Target="../media/image1050.png"/><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image" Target="../media/image105.png"/><Relationship Id="rId9" Type="http://schemas.openxmlformats.org/officeDocument/2006/relationships/image" Target="../media/image107.png"/></Relationships>
</file>

<file path=ppt/slides/_rels/slide5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tags" Target="../tags/tag89.xml"/><Relationship Id="rId7" Type="http://schemas.openxmlformats.org/officeDocument/2006/relationships/image" Target="../media/image1050.png"/><Relationship Id="rId2" Type="http://schemas.openxmlformats.org/officeDocument/2006/relationships/tags" Target="../tags/tag88.xml"/><Relationship Id="rId1" Type="http://schemas.openxmlformats.org/officeDocument/2006/relationships/tags" Target="../tags/tag87.xml"/><Relationship Id="rId11" Type="http://schemas.openxmlformats.org/officeDocument/2006/relationships/image" Target="../media/image109.png"/><Relationship Id="rId5" Type="http://schemas.openxmlformats.org/officeDocument/2006/relationships/image" Target="../media/image105.png"/><Relationship Id="rId10" Type="http://schemas.openxmlformats.org/officeDocument/2006/relationships/image" Target="../media/image107.png"/><Relationship Id="rId4" Type="http://schemas.openxmlformats.org/officeDocument/2006/relationships/slideLayout" Target="../slideLayouts/slideLayout2.xml"/><Relationship Id="rId9" Type="http://schemas.openxmlformats.org/officeDocument/2006/relationships/image" Target="../media/image108.png"/></Relationships>
</file>

<file path=ppt/slides/_rels/slide53.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tags" Target="../tags/tag92.xml"/><Relationship Id="rId7" Type="http://schemas.openxmlformats.org/officeDocument/2006/relationships/image" Target="../media/image1050.png"/><Relationship Id="rId12" Type="http://schemas.openxmlformats.org/officeDocument/2006/relationships/image" Target="../media/image94.pn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image" Target="../media/image105.png"/><Relationship Id="rId11" Type="http://schemas.openxmlformats.org/officeDocument/2006/relationships/image" Target="../media/image109.png"/><Relationship Id="rId5" Type="http://schemas.openxmlformats.org/officeDocument/2006/relationships/slideLayout" Target="../slideLayouts/slideLayout2.xml"/><Relationship Id="rId10" Type="http://schemas.openxmlformats.org/officeDocument/2006/relationships/image" Target="../media/image107.png"/><Relationship Id="rId4" Type="http://schemas.openxmlformats.org/officeDocument/2006/relationships/tags" Target="../tags/tag93.xml"/><Relationship Id="rId9" Type="http://schemas.openxmlformats.org/officeDocument/2006/relationships/image" Target="../media/image108.png"/></Relationships>
</file>

<file path=ppt/slides/_rels/slide54.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09.png"/><Relationship Id="rId3" Type="http://schemas.openxmlformats.org/officeDocument/2006/relationships/tags" Target="../tags/tag96.xml"/><Relationship Id="rId7" Type="http://schemas.openxmlformats.org/officeDocument/2006/relationships/notesSlide" Target="../notesSlides/notesSlide17.xml"/><Relationship Id="rId12" Type="http://schemas.openxmlformats.org/officeDocument/2006/relationships/image" Target="../media/image107.pn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Layout" Target="../slideLayouts/slideLayout2.xml"/><Relationship Id="rId11" Type="http://schemas.openxmlformats.org/officeDocument/2006/relationships/image" Target="../media/image108.png"/><Relationship Id="rId5" Type="http://schemas.openxmlformats.org/officeDocument/2006/relationships/tags" Target="../tags/tag98.xml"/><Relationship Id="rId15" Type="http://schemas.openxmlformats.org/officeDocument/2006/relationships/image" Target="../media/image110.png"/><Relationship Id="rId10" Type="http://schemas.openxmlformats.org/officeDocument/2006/relationships/image" Target="../media/image108.png"/><Relationship Id="rId4" Type="http://schemas.openxmlformats.org/officeDocument/2006/relationships/tags" Target="../tags/tag97.xml"/><Relationship Id="rId9" Type="http://schemas.openxmlformats.org/officeDocument/2006/relationships/image" Target="../media/image1050.png"/><Relationship Id="rId14" Type="http://schemas.openxmlformats.org/officeDocument/2006/relationships/image" Target="../media/image94.png"/></Relationships>
</file>

<file path=ppt/slides/_rels/slide5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4.png"/><Relationship Id="rId4" Type="http://schemas.openxmlformats.org/officeDocument/2006/relationships/image" Target="../media/image1120.png"/></Relationships>
</file>

<file path=ppt/slides/_rels/slide5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slideLayout" Target="../slideLayouts/slideLayout2.xml"/><Relationship Id="rId1" Type="http://schemas.openxmlformats.org/officeDocument/2006/relationships/tags" Target="../tags/tag99.xml"/><Relationship Id="rId6" Type="http://schemas.openxmlformats.org/officeDocument/2006/relationships/image" Target="../media/image117.png"/><Relationship Id="rId5" Type="http://schemas.openxmlformats.org/officeDocument/2006/relationships/image" Target="../media/image115.png"/><Relationship Id="rId4" Type="http://schemas.openxmlformats.org/officeDocument/2006/relationships/image" Target="../media/image104.png"/></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slideLayout" Target="../slideLayouts/slideLayout2.xml"/><Relationship Id="rId1" Type="http://schemas.openxmlformats.org/officeDocument/2006/relationships/tags" Target="../tags/tag100.xml"/><Relationship Id="rId6" Type="http://schemas.openxmlformats.org/officeDocument/2006/relationships/image" Target="../media/image117.png"/><Relationship Id="rId5" Type="http://schemas.openxmlformats.org/officeDocument/2006/relationships/image" Target="../media/image115.png"/><Relationship Id="rId4" Type="http://schemas.openxmlformats.org/officeDocument/2006/relationships/image" Target="../media/image104.png"/></Relationships>
</file>

<file path=ppt/slides/_rels/slide5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5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tags" Target="../tags/tag103.xml"/><Relationship Id="rId7" Type="http://schemas.openxmlformats.org/officeDocument/2006/relationships/image" Target="../media/image121.png"/><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120.png"/><Relationship Id="rId5" Type="http://schemas.openxmlformats.org/officeDocument/2006/relationships/notesSlide" Target="../notesSlides/notesSlide19.xml"/><Relationship Id="rId4" Type="http://schemas.openxmlformats.org/officeDocument/2006/relationships/slideLayout" Target="../slideLayouts/slideLayout2.xml"/><Relationship Id="rId9" Type="http://schemas.openxmlformats.org/officeDocument/2006/relationships/image" Target="../media/image122.png"/></Relationships>
</file>

<file path=ppt/slides/_rels/slide60.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slideLayout" Target="../slideLayouts/slideLayout2.xml"/><Relationship Id="rId7" Type="http://schemas.openxmlformats.org/officeDocument/2006/relationships/image" Target="../media/image121.pn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image" Target="../media/image123.png"/><Relationship Id="rId5" Type="http://schemas.openxmlformats.org/officeDocument/2006/relationships/image" Target="../media/image120.png"/><Relationship Id="rId4" Type="http://schemas.openxmlformats.org/officeDocument/2006/relationships/notesSlide" Target="../notesSlides/notesSlide20.xml"/><Relationship Id="rId9" Type="http://schemas.openxmlformats.org/officeDocument/2006/relationships/image" Target="../media/image126.png"/></Relationships>
</file>

<file path=ppt/slides/_rels/slide61.xml.rels><?xml version="1.0" encoding="UTF-8" standalone="yes"?>
<Relationships xmlns="http://schemas.openxmlformats.org/package/2006/relationships"><Relationship Id="rId13" Type="http://schemas.openxmlformats.org/officeDocument/2006/relationships/image" Target="../media/image123.png"/><Relationship Id="rId3" Type="http://schemas.openxmlformats.org/officeDocument/2006/relationships/tags" Target="../tags/tag108.xml"/><Relationship Id="rId12" Type="http://schemas.openxmlformats.org/officeDocument/2006/relationships/image" Target="../media/image127.png"/><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notesSlide" Target="../notesSlides/notesSlide21.xml"/><Relationship Id="rId10" Type="http://schemas.openxmlformats.org/officeDocument/2006/relationships/image" Target="../media/image1221.png"/><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tags" Target="../tags/tag116.xml"/><Relationship Id="rId13" Type="http://schemas.openxmlformats.org/officeDocument/2006/relationships/image" Target="../media/image1221.png"/><Relationship Id="rId18" Type="http://schemas.openxmlformats.org/officeDocument/2006/relationships/image" Target="../media/image131.png"/><Relationship Id="rId3" Type="http://schemas.openxmlformats.org/officeDocument/2006/relationships/tags" Target="../tags/tag111.xml"/><Relationship Id="rId7" Type="http://schemas.openxmlformats.org/officeDocument/2006/relationships/tags" Target="../tags/tag115.xml"/><Relationship Id="rId12" Type="http://schemas.openxmlformats.org/officeDocument/2006/relationships/image" Target="../media/image128.png"/><Relationship Id="rId17" Type="http://schemas.openxmlformats.org/officeDocument/2006/relationships/image" Target="../media/image129.png"/><Relationship Id="rId2" Type="http://schemas.openxmlformats.org/officeDocument/2006/relationships/tags" Target="../tags/tag110.xml"/><Relationship Id="rId16" Type="http://schemas.openxmlformats.org/officeDocument/2006/relationships/image" Target="../media/image123.png"/><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image" Target="../media/image120.png"/><Relationship Id="rId5" Type="http://schemas.openxmlformats.org/officeDocument/2006/relationships/tags" Target="../tags/tag113.xml"/><Relationship Id="rId15" Type="http://schemas.openxmlformats.org/officeDocument/2006/relationships/image" Target="../media/image127.png"/><Relationship Id="rId10" Type="http://schemas.openxmlformats.org/officeDocument/2006/relationships/notesSlide" Target="../notesSlides/notesSlide22.xml"/><Relationship Id="rId4" Type="http://schemas.openxmlformats.org/officeDocument/2006/relationships/tags" Target="../tags/tag112.xml"/><Relationship Id="rId9" Type="http://schemas.openxmlformats.org/officeDocument/2006/relationships/slideLayout" Target="../slideLayouts/slideLayout2.xml"/><Relationship Id="rId14" Type="http://schemas.openxmlformats.org/officeDocument/2006/relationships/image" Target="../media/image130.png"/></Relationships>
</file>

<file path=ppt/slides/_rels/slide63.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slideLayout" Target="../slideLayouts/slideLayout2.xml"/><Relationship Id="rId7" Type="http://schemas.openxmlformats.org/officeDocument/2006/relationships/image" Target="../media/image132.png"/><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image" Target="../media/image1230.png"/><Relationship Id="rId11" Type="http://schemas.openxmlformats.org/officeDocument/2006/relationships/image" Target="../media/image135.png"/><Relationship Id="rId5" Type="http://schemas.openxmlformats.org/officeDocument/2006/relationships/image" Target="../media/image1220.png"/><Relationship Id="rId10" Type="http://schemas.openxmlformats.org/officeDocument/2006/relationships/image" Target="../media/image123.png"/><Relationship Id="rId4" Type="http://schemas.openxmlformats.org/officeDocument/2006/relationships/notesSlide" Target="../notesSlides/notesSlide23.xml"/><Relationship Id="rId9" Type="http://schemas.openxmlformats.org/officeDocument/2006/relationships/image" Target="../media/image134.png"/></Relationships>
</file>

<file path=ppt/slides/_rels/slide64.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slideLayout" Target="../slideLayouts/slideLayout2.xml"/><Relationship Id="rId1" Type="http://schemas.openxmlformats.org/officeDocument/2006/relationships/tags" Target="../tags/tag119.xml"/><Relationship Id="rId4" Type="http://schemas.openxmlformats.org/officeDocument/2006/relationships/image" Target="../media/image1360.png"/></Relationships>
</file>

<file path=ppt/slides/_rels/slide6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slideLayout" Target="../slideLayouts/slideLayout2.xml"/><Relationship Id="rId1" Type="http://schemas.openxmlformats.org/officeDocument/2006/relationships/tags" Target="../tags/tag120.xml"/><Relationship Id="rId4" Type="http://schemas.openxmlformats.org/officeDocument/2006/relationships/image" Target="../media/image138.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0.png"/><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138.png"/><Relationship Id="rId5" Type="http://schemas.openxmlformats.org/officeDocument/2006/relationships/image" Target="../media/image139.png"/><Relationship Id="rId4" Type="http://schemas.openxmlformats.org/officeDocument/2006/relationships/image" Target="../media/image137.png"/></Relationships>
</file>

<file path=ppt/slides/_rels/slide68.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tags" Target="../tags/tag125.xml"/><Relationship Id="rId7" Type="http://schemas.openxmlformats.org/officeDocument/2006/relationships/image" Target="../media/image141.pn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image" Target="../media/image139.png"/><Relationship Id="rId5" Type="http://schemas.openxmlformats.org/officeDocument/2006/relationships/image" Target="../media/image137.png"/><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notesSlide" Target="../notesSlides/notesSlide24.xml"/><Relationship Id="rId7" Type="http://schemas.openxmlformats.org/officeDocument/2006/relationships/image" Target="../media/image142.png"/><Relationship Id="rId2" Type="http://schemas.openxmlformats.org/officeDocument/2006/relationships/slideLayout" Target="../slideLayouts/slideLayout2.xml"/><Relationship Id="rId1" Type="http://schemas.openxmlformats.org/officeDocument/2006/relationships/tags" Target="../tags/tag126.xml"/><Relationship Id="rId6" Type="http://schemas.openxmlformats.org/officeDocument/2006/relationships/image" Target="../media/image1410.png"/><Relationship Id="rId5" Type="http://schemas.openxmlformats.org/officeDocument/2006/relationships/image" Target="../media/image1400.png"/><Relationship Id="rId4" Type="http://schemas.openxmlformats.org/officeDocument/2006/relationships/image" Target="../media/image136.png"/><Relationship Id="rId9" Type="http://schemas.openxmlformats.org/officeDocument/2006/relationships/image" Target="../media/image144.png"/></Relationships>
</file>

<file path=ppt/slides/_rels/slide7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image" Target="../media/image1410.png"/><Relationship Id="rId4" Type="http://schemas.openxmlformats.org/officeDocument/2006/relationships/image" Target="../media/image1400.png"/></Relationships>
</file>

<file path=ppt/slides/_rels/slide7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42.png"/><Relationship Id="rId5" Type="http://schemas.openxmlformats.org/officeDocument/2006/relationships/image" Target="../media/image1410.png"/><Relationship Id="rId4" Type="http://schemas.openxmlformats.org/officeDocument/2006/relationships/image" Target="../media/image1400.png"/></Relationships>
</file>

<file path=ppt/slides/_rels/slide72.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tags" Target="../tags/tag129.xml"/><Relationship Id="rId7" Type="http://schemas.openxmlformats.org/officeDocument/2006/relationships/image" Target="../media/image146.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145.png"/><Relationship Id="rId5" Type="http://schemas.openxmlformats.org/officeDocument/2006/relationships/slideLayout" Target="../slideLayouts/slideLayout2.xml"/><Relationship Id="rId10" Type="http://schemas.openxmlformats.org/officeDocument/2006/relationships/image" Target="../media/image149.png"/><Relationship Id="rId4" Type="http://schemas.openxmlformats.org/officeDocument/2006/relationships/tags" Target="../tags/tag130.xml"/><Relationship Id="rId9" Type="http://schemas.openxmlformats.org/officeDocument/2006/relationships/image" Target="../media/image148.png"/></Relationships>
</file>

<file path=ppt/slides/_rels/slide73.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tags" Target="../tags/tag133.xml"/><Relationship Id="rId7" Type="http://schemas.openxmlformats.org/officeDocument/2006/relationships/image" Target="../media/image146.png"/><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image" Target="../media/image145.png"/><Relationship Id="rId5" Type="http://schemas.openxmlformats.org/officeDocument/2006/relationships/slideLayout" Target="../slideLayouts/slideLayout2.xml"/><Relationship Id="rId10" Type="http://schemas.openxmlformats.org/officeDocument/2006/relationships/image" Target="../media/image149.png"/><Relationship Id="rId4" Type="http://schemas.openxmlformats.org/officeDocument/2006/relationships/tags" Target="../tags/tag134.xml"/><Relationship Id="rId9" Type="http://schemas.openxmlformats.org/officeDocument/2006/relationships/image" Target="../media/image14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slideLayout" Target="../slideLayouts/slideLayout2.xml"/><Relationship Id="rId1" Type="http://schemas.openxmlformats.org/officeDocument/2006/relationships/tags" Target="../tags/tag135.xml"/><Relationship Id="rId4" Type="http://schemas.openxmlformats.org/officeDocument/2006/relationships/image" Target="../media/image151.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7.xml"/><Relationship Id="rId1" Type="http://schemas.openxmlformats.org/officeDocument/2006/relationships/tags" Target="../tags/tag136.xml"/><Relationship Id="rId5" Type="http://schemas.openxmlformats.org/officeDocument/2006/relationships/image" Target="../media/image152.png"/><Relationship Id="rId4" Type="http://schemas.openxmlformats.org/officeDocument/2006/relationships/image" Target="../media/image150.png"/></Relationships>
</file>

<file path=ppt/slides/_rels/slide77.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tags" Target="../tags/tag140.xml"/><Relationship Id="rId7" Type="http://schemas.openxmlformats.org/officeDocument/2006/relationships/image" Target="../media/image153.pn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152.png"/><Relationship Id="rId5" Type="http://schemas.openxmlformats.org/officeDocument/2006/relationships/image" Target="../media/image150.png"/><Relationship Id="rId4"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tags" Target="../tags/tag143.xml"/><Relationship Id="rId7" Type="http://schemas.openxmlformats.org/officeDocument/2006/relationships/image" Target="../media/image152.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150.png"/><Relationship Id="rId5" Type="http://schemas.openxmlformats.org/officeDocument/2006/relationships/slideLayout" Target="../slideLayouts/slideLayout2.xml"/><Relationship Id="rId10" Type="http://schemas.openxmlformats.org/officeDocument/2006/relationships/image" Target="../media/image156.png"/><Relationship Id="rId4" Type="http://schemas.openxmlformats.org/officeDocument/2006/relationships/tags" Target="../tags/tag144.xml"/><Relationship Id="rId9" Type="http://schemas.openxmlformats.org/officeDocument/2006/relationships/image" Target="../media/image155.png"/></Relationships>
</file>

<file path=ppt/slides/_rels/slide79.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tags" Target="../tags/tag147.xml"/><Relationship Id="rId7" Type="http://schemas.openxmlformats.org/officeDocument/2006/relationships/image" Target="../media/image150.png"/><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2.xml"/><Relationship Id="rId11" Type="http://schemas.openxmlformats.org/officeDocument/2006/relationships/image" Target="../media/image157.png"/><Relationship Id="rId5" Type="http://schemas.openxmlformats.org/officeDocument/2006/relationships/tags" Target="../tags/tag149.xml"/><Relationship Id="rId10" Type="http://schemas.openxmlformats.org/officeDocument/2006/relationships/image" Target="../media/image155.png"/><Relationship Id="rId4" Type="http://schemas.openxmlformats.org/officeDocument/2006/relationships/tags" Target="../tags/tag148.xml"/><Relationship Id="rId9" Type="http://schemas.openxmlformats.org/officeDocument/2006/relationships/image" Target="../media/image153.png"/></Relationships>
</file>

<file path=ppt/slides/_rels/slide8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9B0927-863B-8D04-2081-33569306A858}"/>
              </a:ext>
            </a:extLst>
          </p:cNvPr>
          <p:cNvPicPr>
            <a:picLocks noChangeAspect="1"/>
          </p:cNvPicPr>
          <p:nvPr/>
        </p:nvPicPr>
        <p:blipFill>
          <a:blip r:embed="rId2"/>
          <a:stretch>
            <a:fillRect/>
          </a:stretch>
        </p:blipFill>
        <p:spPr>
          <a:xfrm>
            <a:off x="1438077" y="3429000"/>
            <a:ext cx="9508218" cy="4278698"/>
          </a:xfrm>
          <a:prstGeom prst="rect">
            <a:avLst/>
          </a:prstGeom>
        </p:spPr>
      </p:pic>
      <p:sp>
        <p:nvSpPr>
          <p:cNvPr id="2" name="Title 1">
            <a:extLst>
              <a:ext uri="{FF2B5EF4-FFF2-40B4-BE49-F238E27FC236}">
                <a16:creationId xmlns:a16="http://schemas.microsoft.com/office/drawing/2014/main" id="{0EBFAB95-8201-1197-1FD0-21DA539FA37B}"/>
              </a:ext>
            </a:extLst>
          </p:cNvPr>
          <p:cNvSpPr>
            <a:spLocks noGrp="1"/>
          </p:cNvSpPr>
          <p:nvPr>
            <p:ph type="ctrTitle"/>
          </p:nvPr>
        </p:nvSpPr>
        <p:spPr/>
        <p:txBody>
          <a:bodyPr/>
          <a:lstStyle/>
          <a:p>
            <a:r>
              <a:rPr lang="en-US" dirty="0"/>
              <a:t>Deep Learning Optimization</a:t>
            </a:r>
          </a:p>
        </p:txBody>
      </p:sp>
      <p:sp>
        <p:nvSpPr>
          <p:cNvPr id="3" name="Subtitle 2">
            <a:extLst>
              <a:ext uri="{FF2B5EF4-FFF2-40B4-BE49-F238E27FC236}">
                <a16:creationId xmlns:a16="http://schemas.microsoft.com/office/drawing/2014/main" id="{6803ECB2-39EF-7A7C-2A63-8336AB4A973B}"/>
              </a:ext>
            </a:extLst>
          </p:cNvPr>
          <p:cNvSpPr>
            <a:spLocks noGrp="1"/>
          </p:cNvSpPr>
          <p:nvPr>
            <p:ph type="subTitle" idx="1"/>
          </p:nvPr>
        </p:nvSpPr>
        <p:spPr/>
        <p:txBody>
          <a:bodyPr/>
          <a:lstStyle/>
          <a:p>
            <a:r>
              <a:rPr lang="en-US" dirty="0"/>
              <a:t>Mohammad Salameh and Pat Virtue</a:t>
            </a:r>
          </a:p>
        </p:txBody>
      </p:sp>
    </p:spTree>
    <p:extLst>
      <p:ext uri="{BB962C8B-B14F-4D97-AF65-F5344CB8AC3E}">
        <p14:creationId xmlns:p14="http://schemas.microsoft.com/office/powerpoint/2010/main" val="2387280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38D20-5625-9CC5-CBA1-82408C8C672E}"/>
              </a:ext>
            </a:extLst>
          </p:cNvPr>
          <p:cNvSpPr>
            <a:spLocks noGrp="1"/>
          </p:cNvSpPr>
          <p:nvPr>
            <p:ph type="title"/>
          </p:nvPr>
        </p:nvSpPr>
        <p:spPr/>
        <p:txBody>
          <a:bodyPr/>
          <a:lstStyle/>
          <a:p>
            <a:r>
              <a:rPr lang="en-US" dirty="0"/>
              <a:t>Functions and the Objective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5B1A0E4-C14D-F2AA-6157-7595BFAC781A}"/>
                  </a:ext>
                </a:extLst>
              </p:cNvPr>
              <p:cNvSpPr txBox="1"/>
              <p:nvPr/>
            </p:nvSpPr>
            <p:spPr>
              <a:xfrm>
                <a:off x="767080" y="1985556"/>
                <a:ext cx="6096000" cy="1200329"/>
              </a:xfrm>
              <a:prstGeom prst="rect">
                <a:avLst/>
              </a:prstGeom>
              <a:noFill/>
            </p:spPr>
            <p:txBody>
              <a:bodyPr wrap="square">
                <a:spAutoFit/>
              </a:bodyPr>
              <a:lstStyle/>
              <a:p>
                <a:pPr>
                  <a:buNone/>
                </a:pPr>
                <a:r>
                  <a:rPr lang="en-US" dirty="0"/>
                  <a:t>A model has parameters 𝛉. The </a:t>
                </a:r>
                <a:r>
                  <a:rPr lang="en-US" b="1" dirty="0"/>
                  <a:t>objective</a:t>
                </a:r>
                <a:r>
                  <a:rPr lang="en-US" dirty="0"/>
                  <a:t> </a:t>
                </a:r>
                <a14:m>
                  <m:oMath xmlns:m="http://schemas.openxmlformats.org/officeDocument/2006/math">
                    <m:r>
                      <a:rPr lang="en-US" i="1" dirty="0" smtClean="0">
                        <a:latin typeface="Cambria Math" panose="02040503050406030204" pitchFamily="18" charset="0"/>
                      </a:rPr>
                      <m:t>𝐽</m:t>
                    </m:r>
                    <m:d>
                      <m:dPr>
                        <m:ctrlPr>
                          <a:rPr lang="en-US" b="1" i="0" dirty="0">
                            <a:latin typeface="Cambria Math" panose="02040503050406030204" pitchFamily="18" charset="0"/>
                          </a:rPr>
                        </m:ctrlPr>
                      </m:dPr>
                      <m:e>
                        <m:r>
                          <a:rPr lang="en-US" b="1" i="0" dirty="0">
                            <a:latin typeface="Cambria Math" panose="02040503050406030204" pitchFamily="18" charset="0"/>
                          </a:rPr>
                          <m:t>𝛉</m:t>
                        </m:r>
                      </m:e>
                    </m:d>
                  </m:oMath>
                </a14:m>
                <a:r>
                  <a:rPr lang="en-US" dirty="0"/>
                  <a:t>is a single number measuring how badly the model does with those parameters, usually an average over the N training examples:</a:t>
                </a:r>
              </a:p>
            </p:txBody>
          </p:sp>
        </mc:Choice>
        <mc:Fallback xmlns="">
          <p:sp>
            <p:nvSpPr>
              <p:cNvPr id="4" name="TextBox 3">
                <a:extLst>
                  <a:ext uri="{FF2B5EF4-FFF2-40B4-BE49-F238E27FC236}">
                    <a16:creationId xmlns:a16="http://schemas.microsoft.com/office/drawing/2014/main" id="{55B1A0E4-C14D-F2AA-6157-7595BFAC781A}"/>
                  </a:ext>
                </a:extLst>
              </p:cNvPr>
              <p:cNvSpPr txBox="1">
                <a:spLocks noRot="1" noChangeAspect="1" noMove="1" noResize="1" noEditPoints="1" noAdjustHandles="1" noChangeArrowheads="1" noChangeShapeType="1" noTextEdit="1"/>
              </p:cNvSpPr>
              <p:nvPr/>
            </p:nvSpPr>
            <p:spPr>
              <a:xfrm>
                <a:off x="767080" y="1985556"/>
                <a:ext cx="6096000" cy="1200329"/>
              </a:xfrm>
              <a:prstGeom prst="rect">
                <a:avLst/>
              </a:prstGeom>
              <a:blipFill>
                <a:blip r:embed="rId3"/>
                <a:stretch>
                  <a:fillRect l="-832" t="-2083" b="-6250"/>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4F3F150B-B548-3991-22A9-E37DAA9EF78D}"/>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973817" y="2143758"/>
            <a:ext cx="4155447" cy="558801"/>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F819612-BAA1-F4CF-9FCD-D3C49E509409}"/>
                  </a:ext>
                </a:extLst>
              </p:cNvPr>
              <p:cNvSpPr txBox="1"/>
              <p:nvPr/>
            </p:nvSpPr>
            <p:spPr>
              <a:xfrm>
                <a:off x="767080" y="3481755"/>
                <a:ext cx="6096000" cy="646331"/>
              </a:xfrm>
              <a:prstGeom prst="rect">
                <a:avLst/>
              </a:prstGeom>
              <a:noFill/>
            </p:spPr>
            <p:txBody>
              <a:bodyPr wrap="square">
                <a:spAutoFit/>
              </a:bodyPr>
              <a:lstStyle/>
              <a:p>
                <a:pPr>
                  <a:buNone/>
                </a:pPr>
                <a:r>
                  <a:rPr lang="en-US" dirty="0"/>
                  <a:t>Training means finding parameters that make </a:t>
                </a:r>
                <a14:m>
                  <m:oMath xmlns:m="http://schemas.openxmlformats.org/officeDocument/2006/math">
                    <m:r>
                      <a:rPr lang="en-US" i="1" dirty="0" smtClean="0">
                        <a:latin typeface="Cambria Math" panose="02040503050406030204" pitchFamily="18" charset="0"/>
                      </a:rPr>
                      <m:t>𝐽</m:t>
                    </m:r>
                    <m:d>
                      <m:dPr>
                        <m:ctrlPr>
                          <a:rPr lang="en-US" b="1" i="0" dirty="0">
                            <a:latin typeface="Cambria Math" panose="02040503050406030204" pitchFamily="18" charset="0"/>
                          </a:rPr>
                        </m:ctrlPr>
                      </m:dPr>
                      <m:e>
                        <m:r>
                          <a:rPr lang="en-US" b="1" i="0" dirty="0">
                            <a:latin typeface="Cambria Math" panose="02040503050406030204" pitchFamily="18" charset="0"/>
                          </a:rPr>
                          <m:t>𝛉</m:t>
                        </m:r>
                      </m:e>
                    </m:d>
                  </m:oMath>
                </a14:m>
                <a:r>
                  <a:rPr lang="en-US" dirty="0"/>
                  <a:t> as small as possible</a:t>
                </a:r>
              </a:p>
            </p:txBody>
          </p:sp>
        </mc:Choice>
        <mc:Fallback xmlns="">
          <p:sp>
            <p:nvSpPr>
              <p:cNvPr id="9" name="TextBox 8">
                <a:extLst>
                  <a:ext uri="{FF2B5EF4-FFF2-40B4-BE49-F238E27FC236}">
                    <a16:creationId xmlns:a16="http://schemas.microsoft.com/office/drawing/2014/main" id="{3F819612-BAA1-F4CF-9FCD-D3C49E509409}"/>
                  </a:ext>
                </a:extLst>
              </p:cNvPr>
              <p:cNvSpPr txBox="1">
                <a:spLocks noRot="1" noChangeAspect="1" noMove="1" noResize="1" noEditPoints="1" noAdjustHandles="1" noChangeArrowheads="1" noChangeShapeType="1" noTextEdit="1"/>
              </p:cNvSpPr>
              <p:nvPr/>
            </p:nvSpPr>
            <p:spPr>
              <a:xfrm>
                <a:off x="767080" y="3481755"/>
                <a:ext cx="6096000" cy="646331"/>
              </a:xfrm>
              <a:prstGeom prst="rect">
                <a:avLst/>
              </a:prstGeom>
              <a:blipFill>
                <a:blip r:embed="rId5"/>
                <a:stretch>
                  <a:fillRect l="-832" t="-3922" b="-15686"/>
                </a:stretch>
              </a:blipFill>
            </p:spPr>
            <p:txBody>
              <a:bodyPr/>
              <a:lstStyle/>
              <a:p>
                <a:r>
                  <a:rPr lang="en-US">
                    <a:noFill/>
                  </a:rPr>
                  <a:t> </a:t>
                </a:r>
              </a:p>
            </p:txBody>
          </p:sp>
        </mc:Fallback>
      </mc:AlternateContent>
    </p:spTree>
    <p:extLst>
      <p:ext uri="{BB962C8B-B14F-4D97-AF65-F5344CB8AC3E}">
        <p14:creationId xmlns:p14="http://schemas.microsoft.com/office/powerpoint/2010/main" val="379486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5CF6F-FEE2-4FCC-3FAA-6DC76EF95FC1}"/>
              </a:ext>
            </a:extLst>
          </p:cNvPr>
          <p:cNvSpPr>
            <a:spLocks noGrp="1"/>
          </p:cNvSpPr>
          <p:nvPr>
            <p:ph type="title"/>
          </p:nvPr>
        </p:nvSpPr>
        <p:spPr/>
        <p:txBody>
          <a:bodyPr/>
          <a:lstStyle/>
          <a:p>
            <a:r>
              <a:rPr lang="en-US" dirty="0"/>
              <a:t>The derivative: </a:t>
            </a:r>
            <a:br>
              <a:rPr lang="en-US" dirty="0"/>
            </a:br>
            <a:r>
              <a:rPr lang="en-US" dirty="0"/>
              <a:t>slope with one parameter</a:t>
            </a:r>
          </a:p>
        </p:txBody>
      </p:sp>
      <p:pic>
        <p:nvPicPr>
          <p:cNvPr id="6" name="Picture 5">
            <a:extLst>
              <a:ext uri="{FF2B5EF4-FFF2-40B4-BE49-F238E27FC236}">
                <a16:creationId xmlns:a16="http://schemas.microsoft.com/office/drawing/2014/main" id="{DDF55B29-7963-80FC-A79B-E931E3315923}"/>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107685" y="2012226"/>
            <a:ext cx="3637494" cy="48586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4D82420-0FE9-96CB-5E07-EC96C7D73AF7}"/>
                  </a:ext>
                </a:extLst>
              </p:cNvPr>
              <p:cNvSpPr txBox="1"/>
              <p:nvPr/>
            </p:nvSpPr>
            <p:spPr>
              <a:xfrm>
                <a:off x="1034948" y="2926417"/>
                <a:ext cx="4765270" cy="3293209"/>
              </a:xfrm>
              <a:prstGeom prst="rect">
                <a:avLst/>
              </a:prstGeom>
              <a:solidFill>
                <a:schemeClr val="bg2"/>
              </a:solidFill>
            </p:spPr>
            <p:txBody>
              <a:bodyPr wrap="square">
                <a:spAutoFit/>
              </a:bodyPr>
              <a:lstStyle/>
              <a:p>
                <a:pPr>
                  <a:buNone/>
                </a:pPr>
                <a:r>
                  <a:rPr lang="en-US" sz="1600" dirty="0">
                    <a:latin typeface="Google Sans" pitchFamily="2" charset="0"/>
                    <a:ea typeface="Google Sans" pitchFamily="2" charset="0"/>
                    <a:cs typeface="Google Sans" pitchFamily="2" charset="0"/>
                  </a:rPr>
                  <a:t>How to read a derivative:</a:t>
                </a:r>
              </a:p>
              <a:p>
                <a:pPr>
                  <a:buNone/>
                </a:pPr>
                <a:endParaRPr lang="en-US" sz="1600" dirty="0">
                  <a:latin typeface="Google Sans" pitchFamily="2" charset="0"/>
                  <a:ea typeface="Google Sans" pitchFamily="2" charset="0"/>
                  <a:cs typeface="Google Sans" pitchFamily="2" charset="0"/>
                </a:endParaRPr>
              </a:p>
              <a:p>
                <a:pPr lvl="0"/>
                <a:r>
                  <a:rPr lang="en-US" sz="1600" b="1" dirty="0">
                    <a:latin typeface="Google Sans" pitchFamily="2" charset="0"/>
                    <a:ea typeface="Google Sans" pitchFamily="2" charset="0"/>
                    <a:cs typeface="Google Sans" pitchFamily="2" charset="0"/>
                  </a:rPr>
                  <a:t>Sign = direction</a:t>
                </a:r>
              </a:p>
              <a:p>
                <a:pPr marL="34290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Negative slope: the </a:t>
                </a:r>
                <a14:m>
                  <m:oMath xmlns:m="http://schemas.openxmlformats.org/officeDocument/2006/math">
                    <m:r>
                      <a:rPr lang="en-US" sz="1600" i="1" dirty="0" smtClean="0">
                        <a:latin typeface="Cambria Math" panose="02040503050406030204" pitchFamily="18" charset="0"/>
                      </a:rPr>
                      <m:t>𝐽</m:t>
                    </m:r>
                  </m:oMath>
                </a14:m>
                <a:r>
                  <a:rPr lang="en-US" sz="1600" dirty="0">
                    <a:latin typeface="Google Sans" pitchFamily="2" charset="0"/>
                    <a:ea typeface="Google Sans" pitchFamily="2" charset="0"/>
                    <a:cs typeface="Google Sans" pitchFamily="2" charset="0"/>
                  </a:rPr>
                  <a:t> goes </a:t>
                </a:r>
                <a:r>
                  <a:rPr lang="en-US" sz="1600" i="1" dirty="0">
                    <a:latin typeface="Google Sans" pitchFamily="2" charset="0"/>
                    <a:ea typeface="Google Sans" pitchFamily="2" charset="0"/>
                    <a:cs typeface="Google Sans" pitchFamily="2" charset="0"/>
                  </a:rPr>
                  <a:t>down</a:t>
                </a:r>
                <a:r>
                  <a:rPr lang="en-US" sz="1600" dirty="0">
                    <a:latin typeface="Google Sans" pitchFamily="2" charset="0"/>
                    <a:ea typeface="Google Sans" pitchFamily="2" charset="0"/>
                    <a:cs typeface="Google Sans" pitchFamily="2" charset="0"/>
                  </a:rPr>
                  <a:t> as </a:t>
                </a:r>
                <a14:m>
                  <m:oMath xmlns:m="http://schemas.openxmlformats.org/officeDocument/2006/math">
                    <m:r>
                      <a:rPr lang="en-US" sz="1600" i="1" dirty="0" smtClean="0">
                        <a:latin typeface="Cambria Math" panose="02040503050406030204" pitchFamily="18" charset="0"/>
                      </a:rPr>
                      <m:t>𝜃</m:t>
                    </m:r>
                  </m:oMath>
                </a14:m>
                <a:r>
                  <a:rPr lang="en-US" sz="1600" dirty="0">
                    <a:latin typeface="Google Sans" pitchFamily="2" charset="0"/>
                    <a:ea typeface="Google Sans" pitchFamily="2" charset="0"/>
                    <a:cs typeface="Google Sans" pitchFamily="2" charset="0"/>
                  </a:rPr>
                  <a:t> increases, so move right. </a:t>
                </a:r>
              </a:p>
              <a:p>
                <a:pPr marL="34290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Positive slope: move left.</a:t>
                </a:r>
              </a:p>
              <a:p>
                <a:pPr marL="800100" lvl="1"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lvl="0"/>
                <a:r>
                  <a:rPr lang="en-US" sz="1600" b="1" dirty="0">
                    <a:latin typeface="Google Sans" pitchFamily="2" charset="0"/>
                    <a:ea typeface="Google Sans" pitchFamily="2" charset="0"/>
                    <a:cs typeface="Google Sans" pitchFamily="2" charset="0"/>
                  </a:rPr>
                  <a:t>Size = steepness</a:t>
                </a:r>
                <a:br>
                  <a:rPr lang="en-US" sz="1600" dirty="0">
                    <a:latin typeface="Google Sans" pitchFamily="2" charset="0"/>
                    <a:ea typeface="Google Sans" pitchFamily="2" charset="0"/>
                    <a:cs typeface="Google Sans" pitchFamily="2" charset="0"/>
                  </a:rPr>
                </a:br>
                <a:r>
                  <a:rPr lang="en-US" sz="1600" dirty="0">
                    <a:latin typeface="Google Sans" pitchFamily="2" charset="0"/>
                    <a:ea typeface="Google Sans" pitchFamily="2" charset="0"/>
                    <a:cs typeface="Google Sans" pitchFamily="2" charset="0"/>
                  </a:rPr>
                  <a:t>A slope of −2.5 is steeper than −0.5.</a:t>
                </a:r>
              </a:p>
              <a:p>
                <a:pPr marL="342900" lvl="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lvl="0"/>
                <a:r>
                  <a:rPr lang="en-US" sz="1600" b="1" dirty="0">
                    <a:latin typeface="Google Sans" pitchFamily="2" charset="0"/>
                    <a:ea typeface="Google Sans" pitchFamily="2" charset="0"/>
                    <a:cs typeface="Google Sans" pitchFamily="2" charset="0"/>
                  </a:rPr>
                  <a:t>Zero = flat</a:t>
                </a:r>
                <a:br>
                  <a:rPr lang="en-US" sz="1600" dirty="0">
                    <a:latin typeface="Google Sans" pitchFamily="2" charset="0"/>
                    <a:ea typeface="Google Sans" pitchFamily="2" charset="0"/>
                    <a:cs typeface="Google Sans" pitchFamily="2" charset="0"/>
                  </a:rPr>
                </a:br>
                <a:r>
                  <a:rPr lang="en-US" sz="1600" dirty="0">
                    <a:latin typeface="Google Sans" pitchFamily="2" charset="0"/>
                    <a:ea typeface="Google Sans" pitchFamily="2" charset="0"/>
                    <a:cs typeface="Google Sans" pitchFamily="2" charset="0"/>
                  </a:rPr>
                  <a:t>At the bottom of the bowl the slope is 0; that is how we recognize a minimum.</a:t>
                </a:r>
              </a:p>
            </p:txBody>
          </p:sp>
        </mc:Choice>
        <mc:Fallback xmlns="">
          <p:sp>
            <p:nvSpPr>
              <p:cNvPr id="7" name="TextBox 6">
                <a:extLst>
                  <a:ext uri="{FF2B5EF4-FFF2-40B4-BE49-F238E27FC236}">
                    <a16:creationId xmlns:a16="http://schemas.microsoft.com/office/drawing/2014/main" id="{D4D82420-0FE9-96CB-5E07-EC96C7D73AF7}"/>
                  </a:ext>
                </a:extLst>
              </p:cNvPr>
              <p:cNvSpPr txBox="1">
                <a:spLocks noRot="1" noChangeAspect="1" noMove="1" noResize="1" noEditPoints="1" noAdjustHandles="1" noChangeArrowheads="1" noChangeShapeType="1" noTextEdit="1"/>
              </p:cNvSpPr>
              <p:nvPr/>
            </p:nvSpPr>
            <p:spPr>
              <a:xfrm>
                <a:off x="1034948" y="2926417"/>
                <a:ext cx="4765270" cy="3293209"/>
              </a:xfrm>
              <a:prstGeom prst="rect">
                <a:avLst/>
              </a:prstGeom>
              <a:blipFill>
                <a:blip r:embed="rId4"/>
                <a:stretch>
                  <a:fillRect l="-798" t="-769" b="-1154"/>
                </a:stretch>
              </a:blipFill>
            </p:spPr>
            <p:txBody>
              <a:bodyPr/>
              <a:lstStyle/>
              <a:p>
                <a:r>
                  <a:rPr lang="en-US">
                    <a:noFill/>
                  </a:rPr>
                  <a:t> </a:t>
                </a:r>
              </a:p>
            </p:txBody>
          </p:sp>
        </mc:Fallback>
      </mc:AlternateContent>
      <p:pic>
        <p:nvPicPr>
          <p:cNvPr id="8" name="Picture 7" descr="Left: tangent lines with slope -2.5, 0 and +2 on a bowl-shaped objective. Right: rise-over-run slopes approach the tangent slope -2 as h shrinks">
            <a:extLst>
              <a:ext uri="{FF2B5EF4-FFF2-40B4-BE49-F238E27FC236}">
                <a16:creationId xmlns:a16="http://schemas.microsoft.com/office/drawing/2014/main" id="{DAA5727F-93BD-E08A-AC55-6141FC9A8885}"/>
              </a:ext>
            </a:extLst>
          </p:cNvPr>
          <p:cNvPicPr>
            <a:picLocks noChangeAspect="1"/>
          </p:cNvPicPr>
          <p:nvPr/>
        </p:nvPicPr>
        <p:blipFill>
          <a:blip r:embed="rId5"/>
          <a:srcRect t="13726" r="53670"/>
          <a:stretch>
            <a:fillRect/>
          </a:stretch>
        </p:blipFill>
        <p:spPr>
          <a:xfrm>
            <a:off x="6147259" y="2085766"/>
            <a:ext cx="5500131" cy="3624154"/>
          </a:xfrm>
          <a:prstGeom prst="rect">
            <a:avLst/>
          </a:prstGeom>
        </p:spPr>
      </p:pic>
    </p:spTree>
    <p:extLst>
      <p:ext uri="{BB962C8B-B14F-4D97-AF65-F5344CB8AC3E}">
        <p14:creationId xmlns:p14="http://schemas.microsoft.com/office/powerpoint/2010/main" val="4237473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E306C-1434-B53E-9022-78BE1769C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79621-682C-69CD-044E-B7D0D193E373}"/>
              </a:ext>
            </a:extLst>
          </p:cNvPr>
          <p:cNvSpPr>
            <a:spLocks noGrp="1"/>
          </p:cNvSpPr>
          <p:nvPr>
            <p:ph type="title"/>
          </p:nvPr>
        </p:nvSpPr>
        <p:spPr/>
        <p:txBody>
          <a:bodyPr/>
          <a:lstStyle/>
          <a:p>
            <a:r>
              <a:rPr lang="en-US" dirty="0"/>
              <a:t>The derivative: </a:t>
            </a:r>
            <a:br>
              <a:rPr lang="en-US" dirty="0"/>
            </a:br>
            <a:r>
              <a:rPr lang="en-US" dirty="0"/>
              <a:t>slope with one parameter</a:t>
            </a:r>
          </a:p>
        </p:txBody>
      </p:sp>
      <p:pic>
        <p:nvPicPr>
          <p:cNvPr id="4" name="Picture 3">
            <a:extLst>
              <a:ext uri="{FF2B5EF4-FFF2-40B4-BE49-F238E27FC236}">
                <a16:creationId xmlns:a16="http://schemas.microsoft.com/office/drawing/2014/main" id="{8BA5600F-E116-ADE9-BDD2-82CAEB0D73F5}"/>
              </a:ext>
            </a:extLst>
          </p:cNvPr>
          <p:cNvPicPr>
            <a:picLocks noChangeAspect="1"/>
          </p:cNvPicPr>
          <p:nvPr/>
        </p:nvPicPr>
        <p:blipFill>
          <a:blip r:embed="rId3"/>
          <a:srcRect t="12949" r="49845"/>
          <a:stretch>
            <a:fillRect/>
          </a:stretch>
        </p:blipFill>
        <p:spPr>
          <a:xfrm>
            <a:off x="6096000" y="2177206"/>
            <a:ext cx="5628674" cy="3530792"/>
          </a:xfrm>
          <a:prstGeom prst="rect">
            <a:avLst/>
          </a:prstGeom>
        </p:spPr>
      </p:pic>
      <p:pic>
        <p:nvPicPr>
          <p:cNvPr id="11" name="Picture 10">
            <a:extLst>
              <a:ext uri="{FF2B5EF4-FFF2-40B4-BE49-F238E27FC236}">
                <a16:creationId xmlns:a16="http://schemas.microsoft.com/office/drawing/2014/main" id="{1E98222A-7466-832E-5330-444AD1C6AC05}"/>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035289" y="4888174"/>
            <a:ext cx="4141658" cy="532679"/>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C095FB1-A969-9E48-6C91-348E3D808E7A}"/>
                  </a:ext>
                </a:extLst>
              </p:cNvPr>
              <p:cNvSpPr txBox="1"/>
              <p:nvPr/>
            </p:nvSpPr>
            <p:spPr>
              <a:xfrm>
                <a:off x="838199" y="2047440"/>
                <a:ext cx="4866861" cy="2031325"/>
              </a:xfrm>
              <a:prstGeom prst="rect">
                <a:avLst/>
              </a:prstGeom>
              <a:solidFill>
                <a:schemeClr val="bg2"/>
              </a:solidFill>
            </p:spPr>
            <p:txBody>
              <a:bodyPr wrap="square">
                <a:spAutoFit/>
              </a:bodyPr>
              <a:lstStyle/>
              <a:p>
                <a:pPr>
                  <a:buNone/>
                </a:pPr>
                <a:r>
                  <a:rPr lang="en-US" dirty="0">
                    <a:latin typeface="Google Sans" pitchFamily="2" charset="0"/>
                    <a:ea typeface="Google Sans" pitchFamily="2" charset="0"/>
                    <a:cs typeface="Google Sans" pitchFamily="2" charset="0"/>
                  </a:rPr>
                  <a:t>The </a:t>
                </a:r>
                <a:r>
                  <a:rPr lang="en-US" b="1" dirty="0">
                    <a:latin typeface="Google Sans" pitchFamily="2" charset="0"/>
                    <a:ea typeface="Google Sans" pitchFamily="2" charset="0"/>
                    <a:cs typeface="Google Sans" pitchFamily="2" charset="0"/>
                  </a:rPr>
                  <a:t>derivative</a:t>
                </a:r>
                <a:r>
                  <a:rPr lang="en-US" dirty="0">
                    <a:latin typeface="Google Sans" pitchFamily="2" charset="0"/>
                    <a:ea typeface="Google Sans" pitchFamily="2" charset="0"/>
                    <a:cs typeface="Google Sans" pitchFamily="2" charset="0"/>
                  </a:rPr>
                  <a:t> </a:t>
                </a:r>
                <a14:m>
                  <m:oMath xmlns:m="http://schemas.openxmlformats.org/officeDocument/2006/math">
                    <m:r>
                      <a:rPr lang="en-US" i="1" dirty="0" smtClean="0">
                        <a:latin typeface="Cambria Math" panose="02040503050406030204" pitchFamily="18" charset="0"/>
                      </a:rPr>
                      <m:t>𝑑𝐽</m:t>
                    </m:r>
                    <m:r>
                      <a:rPr lang="en-US" i="1" dirty="0" smtClean="0">
                        <a:latin typeface="Cambria Math" panose="02040503050406030204" pitchFamily="18" charset="0"/>
                      </a:rPr>
                      <m:t>/</m:t>
                    </m:r>
                    <m:r>
                      <a:rPr lang="en-US" i="1" dirty="0" smtClean="0">
                        <a:latin typeface="Cambria Math" panose="02040503050406030204" pitchFamily="18" charset="0"/>
                      </a:rPr>
                      <m:t>𝑑</m:t>
                    </m:r>
                    <m:r>
                      <a:rPr lang="en-US" i="1" dirty="0" smtClean="0">
                        <a:latin typeface="Cambria Math" panose="02040503050406030204" pitchFamily="18" charset="0"/>
                      </a:rPr>
                      <m:t>𝜃</m:t>
                    </m:r>
                  </m:oMath>
                </a14:m>
                <a:r>
                  <a:rPr lang="en-US" dirty="0">
                    <a:latin typeface="Google Sans" pitchFamily="2" charset="0"/>
                    <a:ea typeface="Google Sans" pitchFamily="2" charset="0"/>
                    <a:cs typeface="Google Sans" pitchFamily="2" charset="0"/>
                  </a:rPr>
                  <a:t> (also written </a:t>
                </a:r>
                <a14:m>
                  <m:oMath xmlns:m="http://schemas.openxmlformats.org/officeDocument/2006/math">
                    <m:r>
                      <a:rPr lang="en-US" i="1" dirty="0" smtClean="0">
                        <a:latin typeface="Cambria Math" panose="02040503050406030204" pitchFamily="18" charset="0"/>
                      </a:rPr>
                      <m:t>𝐽</m:t>
                    </m:r>
                    <m:r>
                      <a:rPr lang="en-US" i="0" dirty="0" smtClean="0">
                        <a:latin typeface="Cambria Math" panose="02040503050406030204" pitchFamily="18" charset="0"/>
                      </a:rPr>
                      <m:t>’</m:t>
                    </m:r>
                    <m:d>
                      <m:dPr>
                        <m:ctrlPr>
                          <a:rPr lang="en-US" i="1" dirty="0" smtClean="0">
                            <a:latin typeface="Cambria Math" panose="02040503050406030204" pitchFamily="18" charset="0"/>
                          </a:rPr>
                        </m:ctrlPr>
                      </m:dPr>
                      <m:e>
                        <m:r>
                          <a:rPr lang="en-US" i="1" dirty="0" smtClean="0">
                            <a:latin typeface="Cambria Math" panose="02040503050406030204" pitchFamily="18" charset="0"/>
                          </a:rPr>
                          <m:t>𝜃</m:t>
                        </m:r>
                      </m:e>
                    </m:d>
                  </m:oMath>
                </a14:m>
                <a:r>
                  <a:rPr lang="en-US" dirty="0">
                    <a:latin typeface="Google Sans" pitchFamily="2" charset="0"/>
                    <a:ea typeface="Google Sans" pitchFamily="2" charset="0"/>
                    <a:cs typeface="Google Sans" pitchFamily="2" charset="0"/>
                  </a:rPr>
                  <a:t>) is the slope of the objective curve at </a:t>
                </a:r>
                <a14:m>
                  <m:oMath xmlns:m="http://schemas.openxmlformats.org/officeDocument/2006/math">
                    <m:r>
                      <a:rPr lang="en-US" b="0" i="1" dirty="0" smtClean="0">
                        <a:latin typeface="Cambria Math" panose="02040503050406030204" pitchFamily="18" charset="0"/>
                      </a:rPr>
                      <m:t>𝜃</m:t>
                    </m:r>
                  </m:oMath>
                </a14:m>
                <a:r>
                  <a:rPr lang="en-US" dirty="0">
                    <a:latin typeface="Google Sans" pitchFamily="2" charset="0"/>
                    <a:ea typeface="Google Sans" pitchFamily="2" charset="0"/>
                    <a:cs typeface="Google Sans" pitchFamily="2" charset="0"/>
                  </a:rPr>
                  <a:t>: </a:t>
                </a:r>
              </a:p>
              <a:p>
                <a:pPr>
                  <a:buNone/>
                </a:pPr>
                <a:endParaRPr lang="en-US" dirty="0">
                  <a:latin typeface="Google Sans" pitchFamily="2" charset="0"/>
                  <a:ea typeface="Google Sans" pitchFamily="2" charset="0"/>
                  <a:cs typeface="Google Sans" pitchFamily="2" charset="0"/>
                </a:endParaRPr>
              </a:p>
              <a:p>
                <a:pPr>
                  <a:buNone/>
                </a:pPr>
                <a:r>
                  <a:rPr lang="en-US" dirty="0">
                    <a:latin typeface="Google Sans" pitchFamily="2" charset="0"/>
                    <a:ea typeface="Google Sans" pitchFamily="2" charset="0"/>
                    <a:cs typeface="Google Sans" pitchFamily="2" charset="0"/>
                  </a:rPr>
                  <a:t>Indicates how </a:t>
                </a:r>
                <a14:m>
                  <m:oMath xmlns:m="http://schemas.openxmlformats.org/officeDocument/2006/math">
                    <m:r>
                      <a:rPr lang="en-US" i="1" dirty="0" smtClean="0">
                        <a:latin typeface="Cambria Math" panose="02040503050406030204" pitchFamily="18" charset="0"/>
                      </a:rPr>
                      <m:t>𝐽</m:t>
                    </m:r>
                  </m:oMath>
                </a14:m>
                <a:r>
                  <a:rPr lang="en-US" dirty="0">
                    <a:latin typeface="Google Sans" pitchFamily="2" charset="0"/>
                    <a:ea typeface="Google Sans" pitchFamily="2" charset="0"/>
                    <a:cs typeface="Google Sans" pitchFamily="2" charset="0"/>
                  </a:rPr>
                  <a:t>changes per unit change in </a:t>
                </a:r>
                <a14:m>
                  <m:oMath xmlns:m="http://schemas.openxmlformats.org/officeDocument/2006/math">
                    <m:r>
                      <a:rPr lang="en-US" b="0" i="1" dirty="0" smtClean="0">
                        <a:latin typeface="Cambria Math" panose="02040503050406030204" pitchFamily="18" charset="0"/>
                      </a:rPr>
                      <m:t>𝜃</m:t>
                    </m:r>
                  </m:oMath>
                </a14:m>
                <a:r>
                  <a:rPr lang="en-US" dirty="0">
                    <a:latin typeface="Google Sans" pitchFamily="2" charset="0"/>
                    <a:ea typeface="Google Sans" pitchFamily="2" charset="0"/>
                    <a:cs typeface="Google Sans" pitchFamily="2" charset="0"/>
                  </a:rPr>
                  <a:t>. </a:t>
                </a:r>
              </a:p>
              <a:p>
                <a:pPr>
                  <a:buNone/>
                </a:pPr>
                <a:endParaRPr lang="en-US" dirty="0">
                  <a:latin typeface="Google Sans" pitchFamily="2" charset="0"/>
                  <a:ea typeface="Google Sans" pitchFamily="2" charset="0"/>
                  <a:cs typeface="Google Sans" pitchFamily="2" charset="0"/>
                </a:endParaRPr>
              </a:p>
              <a:p>
                <a:pPr>
                  <a:buNone/>
                </a:pPr>
                <a:r>
                  <a:rPr lang="en-US" dirty="0">
                    <a:latin typeface="Google Sans" pitchFamily="2" charset="0"/>
                    <a:ea typeface="Google Sans" pitchFamily="2" charset="0"/>
                    <a:cs typeface="Google Sans" pitchFamily="2" charset="0"/>
                  </a:rPr>
                  <a:t>Measure it as "rise over run" with a small step </a:t>
                </a:r>
                <a14:m>
                  <m:oMath xmlns:m="http://schemas.openxmlformats.org/officeDocument/2006/math">
                    <m:r>
                      <a:rPr lang="en-US" i="1" dirty="0" smtClean="0">
                        <a:latin typeface="Cambria Math" panose="02040503050406030204" pitchFamily="18" charset="0"/>
                      </a:rPr>
                      <m:t>ℎ</m:t>
                    </m:r>
                  </m:oMath>
                </a14:m>
                <a:r>
                  <a:rPr lang="en-US" dirty="0">
                    <a:latin typeface="Google Sans" pitchFamily="2" charset="0"/>
                    <a:ea typeface="Google Sans" pitchFamily="2" charset="0"/>
                    <a:cs typeface="Google Sans" pitchFamily="2" charset="0"/>
                  </a:rPr>
                  <a:t>, and let </a:t>
                </a:r>
                <a14:m>
                  <m:oMath xmlns:m="http://schemas.openxmlformats.org/officeDocument/2006/math">
                    <m:r>
                      <a:rPr lang="en-US" i="1" dirty="0" smtClean="0">
                        <a:latin typeface="Cambria Math" panose="02040503050406030204" pitchFamily="18" charset="0"/>
                      </a:rPr>
                      <m:t>ℎ</m:t>
                    </m:r>
                  </m:oMath>
                </a14:m>
                <a:r>
                  <a:rPr lang="en-US" dirty="0">
                    <a:latin typeface="Google Sans" pitchFamily="2" charset="0"/>
                    <a:ea typeface="Google Sans" pitchFamily="2" charset="0"/>
                    <a:cs typeface="Google Sans" pitchFamily="2" charset="0"/>
                  </a:rPr>
                  <a:t> decrease</a:t>
                </a:r>
              </a:p>
            </p:txBody>
          </p:sp>
        </mc:Choice>
        <mc:Fallback xmlns="">
          <p:sp>
            <p:nvSpPr>
              <p:cNvPr id="7" name="TextBox 6">
                <a:extLst>
                  <a:ext uri="{FF2B5EF4-FFF2-40B4-BE49-F238E27FC236}">
                    <a16:creationId xmlns:a16="http://schemas.microsoft.com/office/drawing/2014/main" id="{EC095FB1-A969-9E48-6C91-348E3D808E7A}"/>
                  </a:ext>
                </a:extLst>
              </p:cNvPr>
              <p:cNvSpPr txBox="1">
                <a:spLocks noRot="1" noChangeAspect="1" noMove="1" noResize="1" noEditPoints="1" noAdjustHandles="1" noChangeArrowheads="1" noChangeShapeType="1" noTextEdit="1"/>
              </p:cNvSpPr>
              <p:nvPr/>
            </p:nvSpPr>
            <p:spPr>
              <a:xfrm>
                <a:off x="838199" y="2047440"/>
                <a:ext cx="4866861" cy="2031325"/>
              </a:xfrm>
              <a:prstGeom prst="rect">
                <a:avLst/>
              </a:prstGeom>
              <a:blipFill>
                <a:blip r:embed="rId5"/>
                <a:stretch>
                  <a:fillRect l="-1039" t="-1863" r="-1818" b="-3106"/>
                </a:stretch>
              </a:blipFill>
            </p:spPr>
            <p:txBody>
              <a:bodyPr/>
              <a:lstStyle/>
              <a:p>
                <a:r>
                  <a:rPr lang="en-US">
                    <a:noFill/>
                  </a:rPr>
                  <a:t> </a:t>
                </a:r>
              </a:p>
            </p:txBody>
          </p:sp>
        </mc:Fallback>
      </mc:AlternateContent>
      <p:pic>
        <p:nvPicPr>
          <p:cNvPr id="6" name="Picture 5" descr="Left: tangent lines with slope -2.5, 0 and +2 on a bowl-shaped objective. Right: rise-over-run slopes approach the tangent slope -2 as h shrinks">
            <a:extLst>
              <a:ext uri="{FF2B5EF4-FFF2-40B4-BE49-F238E27FC236}">
                <a16:creationId xmlns:a16="http://schemas.microsoft.com/office/drawing/2014/main" id="{213A9425-E957-ED08-89DF-7B1E852A4C32}"/>
              </a:ext>
            </a:extLst>
          </p:cNvPr>
          <p:cNvPicPr>
            <a:picLocks noChangeAspect="1"/>
          </p:cNvPicPr>
          <p:nvPr/>
        </p:nvPicPr>
        <p:blipFill>
          <a:blip r:embed="rId6"/>
          <a:srcRect l="47846" t="9526" r="3034" b="4201"/>
          <a:stretch>
            <a:fillRect/>
          </a:stretch>
        </p:blipFill>
        <p:spPr>
          <a:xfrm>
            <a:off x="6147259" y="2085766"/>
            <a:ext cx="5831381" cy="3624154"/>
          </a:xfrm>
          <a:prstGeom prst="rect">
            <a:avLst/>
          </a:prstGeom>
        </p:spPr>
      </p:pic>
    </p:spTree>
    <p:extLst>
      <p:ext uri="{BB962C8B-B14F-4D97-AF65-F5344CB8AC3E}">
        <p14:creationId xmlns:p14="http://schemas.microsoft.com/office/powerpoint/2010/main" val="1105415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D64E7-0B3E-0B8F-1F7E-45E468232230}"/>
              </a:ext>
            </a:extLst>
          </p:cNvPr>
          <p:cNvSpPr>
            <a:spLocks noGrp="1"/>
          </p:cNvSpPr>
          <p:nvPr>
            <p:ph type="title"/>
          </p:nvPr>
        </p:nvSpPr>
        <p:spPr/>
        <p:txBody>
          <a:bodyPr>
            <a:normAutofit/>
          </a:bodyPr>
          <a:lstStyle/>
          <a:p>
            <a:r>
              <a:rPr lang="en-US" dirty="0"/>
              <a:t>Partial derivatives: </a:t>
            </a:r>
            <a:br>
              <a:rPr lang="en-US" dirty="0"/>
            </a:br>
            <a:r>
              <a:rPr lang="en-US" dirty="0"/>
              <a:t>slopes of objective for each parameter</a:t>
            </a:r>
          </a:p>
        </p:txBody>
      </p:sp>
      <p:pic>
        <p:nvPicPr>
          <p:cNvPr id="3" name="Picture 2" descr="Left: the two partial derivatives combine into the gradient arrow pointing uphill; the negative gradient points downhill. Right: negative-gradient arrows everywhere cross the contour lines toward the minimum">
            <a:extLst>
              <a:ext uri="{FF2B5EF4-FFF2-40B4-BE49-F238E27FC236}">
                <a16:creationId xmlns:a16="http://schemas.microsoft.com/office/drawing/2014/main" id="{ADAF16D7-4664-7FF0-79AB-71C35A728B84}"/>
              </a:ext>
            </a:extLst>
          </p:cNvPr>
          <p:cNvPicPr>
            <a:picLocks noChangeAspect="1"/>
          </p:cNvPicPr>
          <p:nvPr/>
        </p:nvPicPr>
        <p:blipFill>
          <a:blip r:embed="rId4"/>
          <a:srcRect t="11876" r="49282" b="-2368"/>
          <a:stretch>
            <a:fillRect/>
          </a:stretch>
        </p:blipFill>
        <p:spPr>
          <a:xfrm>
            <a:off x="6096000" y="2119961"/>
            <a:ext cx="5809519" cy="3986751"/>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659FC78-48C4-0AB2-5EB4-6E6C8B706A24}"/>
                  </a:ext>
                </a:extLst>
              </p:cNvPr>
              <p:cNvSpPr txBox="1"/>
              <p:nvPr/>
            </p:nvSpPr>
            <p:spPr>
              <a:xfrm>
                <a:off x="749575" y="2237393"/>
                <a:ext cx="5392958" cy="2308324"/>
              </a:xfrm>
              <a:prstGeom prst="rect">
                <a:avLst/>
              </a:prstGeom>
              <a:solidFill>
                <a:schemeClr val="bg1">
                  <a:lumMod val="95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With </a:t>
                </a:r>
                <a14:m>
                  <m:oMath xmlns:m="http://schemas.openxmlformats.org/officeDocument/2006/math">
                    <m:r>
                      <a:rPr lang="en-US" sz="1600" i="1" dirty="0" smtClean="0">
                        <a:latin typeface="Cambria Math" panose="02040503050406030204" pitchFamily="18" charset="0"/>
                      </a:rPr>
                      <m:t>𝑀</m:t>
                    </m:r>
                  </m:oMath>
                </a14:m>
                <a:r>
                  <a:rPr lang="en-US" sz="1600" dirty="0">
                    <a:latin typeface="Google Sans" pitchFamily="2" charset="0"/>
                    <a:ea typeface="Google Sans" pitchFamily="2" charset="0"/>
                    <a:cs typeface="Google Sans" pitchFamily="2" charset="0"/>
                  </a:rPr>
                  <a:t> parameters, calculate the slope for one parameter at a time, while holding the other fixed. </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That is a </a:t>
                </a:r>
                <a:r>
                  <a:rPr lang="en-US" sz="1600" b="1" dirty="0">
                    <a:latin typeface="Google Sans" pitchFamily="2" charset="0"/>
                    <a:ea typeface="Google Sans" pitchFamily="2" charset="0"/>
                    <a:cs typeface="Google Sans" pitchFamily="2" charset="0"/>
                  </a:rPr>
                  <a:t>partial derivative</a:t>
                </a:r>
                <a:r>
                  <a:rPr lang="en-US" sz="1600" dirty="0">
                    <a:latin typeface="Google Sans" pitchFamily="2" charset="0"/>
                    <a:ea typeface="Google Sans" pitchFamily="2" charset="0"/>
                    <a:cs typeface="Google Sans" pitchFamily="2" charset="0"/>
                  </a:rPr>
                  <a:t>, written with a curly </a:t>
                </a:r>
                <a14:m>
                  <m:oMath xmlns:m="http://schemas.openxmlformats.org/officeDocument/2006/math">
                    <m:r>
                      <a:rPr lang="en-US" sz="1600" i="1" dirty="0" smtClean="0">
                        <a:latin typeface="Cambria Math" panose="02040503050406030204" pitchFamily="18" charset="0"/>
                      </a:rPr>
                      <m:t>𝜕</m:t>
                    </m:r>
                    <m:r>
                      <a:rPr lang="en-US" sz="1600" i="1" dirty="0" smtClean="0">
                        <a:latin typeface="Cambria Math" panose="02040503050406030204" pitchFamily="18" charset="0"/>
                      </a:rPr>
                      <m:t>𝐽</m:t>
                    </m:r>
                    <m:r>
                      <a:rPr lang="en-US" sz="1600" i="1" dirty="0" smtClean="0">
                        <a:latin typeface="Cambria Math" panose="02040503050406030204" pitchFamily="18" charset="0"/>
                      </a:rPr>
                      <m:t>/</m:t>
                    </m:r>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𝜃</m:t>
                        </m:r>
                      </m:e>
                      <m:sub>
                        <m:r>
                          <a:rPr lang="en-US" sz="1600" i="1" dirty="0" smtClean="0">
                            <a:latin typeface="Cambria Math" panose="02040503050406030204" pitchFamily="18" charset="0"/>
                          </a:rPr>
                          <m:t>𝑚</m:t>
                        </m:r>
                      </m:sub>
                    </m:sSub>
                  </m:oMath>
                </a14:m>
                <a:endParaRPr lang="en-US" sz="1600" b="0" dirty="0">
                  <a:latin typeface="Google Sans" pitchFamily="2" charset="0"/>
                  <a:ea typeface="Google Sans" pitchFamily="2" charset="0"/>
                  <a:cs typeface="Google Sans" pitchFamily="2" charset="0"/>
                </a:endParaRPr>
              </a:p>
              <a:p>
                <a:pPr>
                  <a:buNone/>
                </a:pPr>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gradient</a:t>
                </a:r>
                <a:r>
                  <a:rPr lang="en-US" sz="1600" dirty="0">
                    <a:latin typeface="Google Sans" pitchFamily="2" charset="0"/>
                    <a:ea typeface="Google Sans" pitchFamily="2" charset="0"/>
                    <a:cs typeface="Google Sans" pitchFamily="2" charset="0"/>
                  </a:rPr>
                  <a:t> stacks all </a:t>
                </a:r>
                <a14:m>
                  <m:oMath xmlns:m="http://schemas.openxmlformats.org/officeDocument/2006/math">
                    <m:r>
                      <a:rPr lang="en-US" sz="1600" i="1" dirty="0" smtClean="0">
                        <a:latin typeface="Cambria Math" panose="02040503050406030204" pitchFamily="18" charset="0"/>
                      </a:rPr>
                      <m:t>𝑀</m:t>
                    </m:r>
                  </m:oMath>
                </a14:m>
                <a:r>
                  <a:rPr lang="en-US" sz="1600" dirty="0">
                    <a:latin typeface="Google Sans" pitchFamily="2" charset="0"/>
                    <a:ea typeface="Google Sans" pitchFamily="2" charset="0"/>
                    <a:cs typeface="Google Sans" pitchFamily="2" charset="0"/>
                  </a:rPr>
                  <a:t> partial derivatives into a column vector</a:t>
                </a:r>
              </a:p>
              <a:p>
                <a:endParaRPr lang="en-US" sz="1600" dirty="0">
                  <a:latin typeface="Google Sans" pitchFamily="2" charset="0"/>
                  <a:ea typeface="Google Sans" pitchFamily="2" charset="0"/>
                  <a:cs typeface="Google Sans" pitchFamily="2" charset="0"/>
                </a:endParaRPr>
              </a:p>
              <a:p>
                <a:pPr>
                  <a:buNone/>
                </a:pPr>
                <a:endParaRPr lang="en-US" sz="1600" dirty="0">
                  <a:latin typeface="Google Sans" pitchFamily="2" charset="0"/>
                  <a:ea typeface="Google Sans" pitchFamily="2" charset="0"/>
                  <a:cs typeface="Google Sans" pitchFamily="2" charset="0"/>
                </a:endParaRPr>
              </a:p>
            </p:txBody>
          </p:sp>
        </mc:Choice>
        <mc:Fallback xmlns="">
          <p:sp>
            <p:nvSpPr>
              <p:cNvPr id="6" name="TextBox 5">
                <a:extLst>
                  <a:ext uri="{FF2B5EF4-FFF2-40B4-BE49-F238E27FC236}">
                    <a16:creationId xmlns:a16="http://schemas.microsoft.com/office/drawing/2014/main" id="{F659FC78-48C4-0AB2-5EB4-6E6C8B706A24}"/>
                  </a:ext>
                </a:extLst>
              </p:cNvPr>
              <p:cNvSpPr txBox="1">
                <a:spLocks noRot="1" noChangeAspect="1" noMove="1" noResize="1" noEditPoints="1" noAdjustHandles="1" noChangeArrowheads="1" noChangeShapeType="1" noTextEdit="1"/>
              </p:cNvSpPr>
              <p:nvPr/>
            </p:nvSpPr>
            <p:spPr>
              <a:xfrm>
                <a:off x="749575" y="2237393"/>
                <a:ext cx="5392958" cy="2308324"/>
              </a:xfrm>
              <a:prstGeom prst="rect">
                <a:avLst/>
              </a:prstGeom>
              <a:blipFill>
                <a:blip r:embed="rId5"/>
                <a:stretch>
                  <a:fillRect l="-706" t="-1093" b="-1639"/>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950F5DA6-067A-4BA1-B5B4-2CC0FB458D10}"/>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2130753" y="3980102"/>
            <a:ext cx="2630603" cy="456402"/>
          </a:xfrm>
          <a:prstGeom prst="rect">
            <a:avLst/>
          </a:prstGeom>
        </p:spPr>
      </p:pic>
      <p:sp>
        <p:nvSpPr>
          <p:cNvPr id="13" name="TextBox 12">
            <a:extLst>
              <a:ext uri="{FF2B5EF4-FFF2-40B4-BE49-F238E27FC236}">
                <a16:creationId xmlns:a16="http://schemas.microsoft.com/office/drawing/2014/main" id="{E4373A5B-2989-E40A-792C-1ABE74705F55}"/>
              </a:ext>
            </a:extLst>
          </p:cNvPr>
          <p:cNvSpPr txBox="1"/>
          <p:nvPr/>
        </p:nvSpPr>
        <p:spPr>
          <a:xfrm>
            <a:off x="1014170" y="4620607"/>
            <a:ext cx="6096000" cy="369332"/>
          </a:xfrm>
          <a:prstGeom prst="rect">
            <a:avLst/>
          </a:prstGeom>
          <a:noFill/>
        </p:spPr>
        <p:txBody>
          <a:bodyPr wrap="square">
            <a:spAutoFit/>
          </a:bodyPr>
          <a:lstStyle/>
          <a:p>
            <a:pPr>
              <a:buNone/>
            </a:pPr>
            <a:r>
              <a:rPr lang="en-US" b="1" dirty="0"/>
              <a:t>Example</a:t>
            </a:r>
            <a:r>
              <a:rPr lang="en-US" dirty="0"/>
              <a:t> with M = 2</a:t>
            </a:r>
          </a:p>
        </p:txBody>
      </p:sp>
      <p:pic>
        <p:nvPicPr>
          <p:cNvPr id="17" name="Picture 16">
            <a:extLst>
              <a:ext uri="{FF2B5EF4-FFF2-40B4-BE49-F238E27FC236}">
                <a16:creationId xmlns:a16="http://schemas.microsoft.com/office/drawing/2014/main" id="{30DF7EDB-D17F-EF0B-EE25-B63EF2772621}"/>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975435" y="5184453"/>
            <a:ext cx="5167098" cy="304800"/>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97356841-5885-A3C8-2057-D3D1046F574B}"/>
                  </a:ext>
                </a:extLst>
              </p:cNvPr>
              <p:cNvSpPr txBox="1"/>
              <p:nvPr/>
            </p:nvSpPr>
            <p:spPr>
              <a:xfrm>
                <a:off x="919480" y="5919094"/>
                <a:ext cx="4953000" cy="369332"/>
              </a:xfrm>
              <a:prstGeom prst="rect">
                <a:avLst/>
              </a:prstGeom>
              <a:noFill/>
            </p:spPr>
            <p:txBody>
              <a:bodyPr wrap="square">
                <a:spAutoFit/>
              </a:bodyPr>
              <a:lstStyle/>
              <a:p>
                <a:pPr>
                  <a:buNone/>
                </a:pPr>
                <a:r>
                  <a:rPr lang="en-US" dirty="0">
                    <a:latin typeface="Google Sans" pitchFamily="2" charset="0"/>
                    <a:ea typeface="Google Sans" pitchFamily="2" charset="0"/>
                    <a:cs typeface="Google Sans" pitchFamily="2" charset="0"/>
                  </a:rPr>
                  <a:t>At </a:t>
                </a:r>
                <a14:m>
                  <m:oMath xmlns:m="http://schemas.openxmlformats.org/officeDocument/2006/math">
                    <m:r>
                      <a:rPr lang="en-US" b="1" dirty="0" smtClean="0">
                        <a:latin typeface="Cambria Math" panose="02040503050406030204" pitchFamily="18" charset="0"/>
                      </a:rPr>
                      <m:t>𝛉</m:t>
                    </m:r>
                    <m:r>
                      <a:rPr lang="en-US" b="0" i="0" dirty="0">
                        <a:latin typeface="Cambria Math" panose="02040503050406030204" pitchFamily="18" charset="0"/>
                      </a:rPr>
                      <m:t>=</m:t>
                    </m:r>
                    <m:d>
                      <m:dPr>
                        <m:begChr m:val="["/>
                        <m:endChr m:val="]"/>
                        <m:ctrlPr>
                          <a:rPr lang="en-US" b="0" i="0" dirty="0">
                            <a:latin typeface="Cambria Math" panose="02040503050406030204" pitchFamily="18" charset="0"/>
                          </a:rPr>
                        </m:ctrlPr>
                      </m:dPr>
                      <m:e>
                        <m:r>
                          <a:rPr lang="en-US" b="0" i="0" dirty="0">
                            <a:latin typeface="Cambria Math" panose="02040503050406030204" pitchFamily="18" charset="0"/>
                          </a:rPr>
                          <m:t>−2,0.8</m:t>
                        </m:r>
                      </m:e>
                    </m:d>
                    <m:r>
                      <a:rPr lang="en-US" b="0" i="0" dirty="0">
                        <a:latin typeface="Cambria Math" panose="02040503050406030204" pitchFamily="18" charset="0"/>
                      </a:rPr>
                      <m:t>ᵀ</m:t>
                    </m:r>
                  </m:oMath>
                </a14:m>
                <a:r>
                  <a:rPr lang="en-US" dirty="0">
                    <a:latin typeface="Google Sans" pitchFamily="2" charset="0"/>
                    <a:ea typeface="Google Sans" pitchFamily="2" charset="0"/>
                    <a:cs typeface="Google Sans" pitchFamily="2" charset="0"/>
                  </a:rPr>
                  <a:t>,  the gradient is </a:t>
                </a:r>
                <a14:m>
                  <m:oMath xmlns:m="http://schemas.openxmlformats.org/officeDocument/2006/math">
                    <m:d>
                      <m:dPr>
                        <m:begChr m:val="["/>
                        <m:endChr m:val="]"/>
                        <m:ctrlPr>
                          <a:rPr lang="en-US" i="0" dirty="0">
                            <a:latin typeface="Cambria Math" panose="02040503050406030204" pitchFamily="18" charset="0"/>
                          </a:rPr>
                        </m:ctrlPr>
                      </m:dPr>
                      <m:e>
                        <m:r>
                          <a:rPr lang="en-US" i="0" dirty="0">
                            <a:latin typeface="Cambria Math" panose="02040503050406030204" pitchFamily="18" charset="0"/>
                          </a:rPr>
                          <m:t>−2,2.4</m:t>
                        </m:r>
                      </m:e>
                    </m:d>
                    <m:r>
                      <a:rPr lang="en-US" i="0" dirty="0">
                        <a:latin typeface="Cambria Math" panose="02040503050406030204" pitchFamily="18" charset="0"/>
                      </a:rPr>
                      <m:t>ᵀ</m:t>
                    </m:r>
                  </m:oMath>
                </a14:m>
                <a:endParaRPr lang="en-US" dirty="0">
                  <a:latin typeface="Google Sans" pitchFamily="2" charset="0"/>
                  <a:ea typeface="Google Sans" pitchFamily="2" charset="0"/>
                  <a:cs typeface="Google Sans" pitchFamily="2" charset="0"/>
                </a:endParaRPr>
              </a:p>
            </p:txBody>
          </p:sp>
        </mc:Choice>
        <mc:Fallback xmlns="">
          <p:sp>
            <p:nvSpPr>
              <p:cNvPr id="19" name="TextBox 18">
                <a:extLst>
                  <a:ext uri="{FF2B5EF4-FFF2-40B4-BE49-F238E27FC236}">
                    <a16:creationId xmlns:a16="http://schemas.microsoft.com/office/drawing/2014/main" id="{97356841-5885-A3C8-2057-D3D1046F574B}"/>
                  </a:ext>
                </a:extLst>
              </p:cNvPr>
              <p:cNvSpPr txBox="1">
                <a:spLocks noRot="1" noChangeAspect="1" noMove="1" noResize="1" noEditPoints="1" noAdjustHandles="1" noChangeArrowheads="1" noChangeShapeType="1" noTextEdit="1"/>
              </p:cNvSpPr>
              <p:nvPr/>
            </p:nvSpPr>
            <p:spPr>
              <a:xfrm>
                <a:off x="919480" y="5919094"/>
                <a:ext cx="4953000" cy="369332"/>
              </a:xfrm>
              <a:prstGeom prst="rect">
                <a:avLst/>
              </a:prstGeom>
              <a:blipFill>
                <a:blip r:embed="rId8"/>
                <a:stretch>
                  <a:fillRect l="-1023" t="-6667" b="-26667"/>
                </a:stretch>
              </a:blipFill>
            </p:spPr>
            <p:txBody>
              <a:bodyPr/>
              <a:lstStyle/>
              <a:p>
                <a:r>
                  <a:rPr lang="en-US">
                    <a:noFill/>
                  </a:rPr>
                  <a:t> </a:t>
                </a:r>
              </a:p>
            </p:txBody>
          </p:sp>
        </mc:Fallback>
      </mc:AlternateContent>
    </p:spTree>
    <p:extLst>
      <p:ext uri="{BB962C8B-B14F-4D97-AF65-F5344CB8AC3E}">
        <p14:creationId xmlns:p14="http://schemas.microsoft.com/office/powerpoint/2010/main" val="942365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1616A-7906-87D4-6CBA-B9D811C68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F2419-8E94-24A4-C6A6-B7695E5F2507}"/>
              </a:ext>
            </a:extLst>
          </p:cNvPr>
          <p:cNvSpPr>
            <a:spLocks noGrp="1"/>
          </p:cNvSpPr>
          <p:nvPr>
            <p:ph type="title"/>
          </p:nvPr>
        </p:nvSpPr>
        <p:spPr/>
        <p:txBody>
          <a:bodyPr>
            <a:normAutofit/>
          </a:bodyPr>
          <a:lstStyle/>
          <a:p>
            <a:r>
              <a:rPr lang="en-US" dirty="0"/>
              <a:t>The gradient: </a:t>
            </a:r>
            <a:br>
              <a:rPr lang="en-US" dirty="0"/>
            </a:br>
            <a:r>
              <a:rPr lang="en-US" dirty="0"/>
              <a:t>all the slopes in one arrow</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60D99EE-050F-3867-9C83-FB73409D728E}"/>
                  </a:ext>
                </a:extLst>
              </p:cNvPr>
              <p:cNvSpPr txBox="1"/>
              <p:nvPr/>
            </p:nvSpPr>
            <p:spPr>
              <a:xfrm>
                <a:off x="838200" y="2284859"/>
                <a:ext cx="5257800" cy="2862322"/>
              </a:xfrm>
              <a:prstGeom prst="rect">
                <a:avLst/>
              </a:prstGeom>
              <a:solidFill>
                <a:schemeClr val="bg2"/>
              </a:solidFill>
            </p:spPr>
            <p:txBody>
              <a:bodyPr wrap="square">
                <a:spAutoFit/>
              </a:bodyPr>
              <a:lstStyle/>
              <a:p>
                <a:r>
                  <a:rPr lang="en-US" dirty="0"/>
                  <a:t>The grey ovals are </a:t>
                </a:r>
                <a:r>
                  <a:rPr lang="en-US" b="1" dirty="0"/>
                  <a:t>contour lines</a:t>
                </a:r>
                <a:r>
                  <a:rPr lang="en-US" dirty="0"/>
                  <a:t>: each joins points with the same value of </a:t>
                </a:r>
                <a14:m>
                  <m:oMath xmlns:m="http://schemas.openxmlformats.org/officeDocument/2006/math">
                    <m:r>
                      <a:rPr lang="en-US" i="1" dirty="0" smtClean="0">
                        <a:latin typeface="Cambria Math" panose="02040503050406030204" pitchFamily="18" charset="0"/>
                      </a:rPr>
                      <m:t>𝐽</m:t>
                    </m:r>
                  </m:oMath>
                </a14:m>
                <a:endParaRPr lang="en-US" dirty="0"/>
              </a:p>
              <a:p>
                <a:pPr>
                  <a:buNone/>
                </a:pPr>
                <a:endParaRPr lang="en-US" dirty="0">
                  <a:latin typeface="Google Sans" pitchFamily="2" charset="0"/>
                  <a:ea typeface="Google Sans" pitchFamily="2" charset="0"/>
                  <a:cs typeface="Google Sans" pitchFamily="2" charset="0"/>
                </a:endParaRPr>
              </a:p>
              <a:p>
                <a:pPr marL="285750" lvl="0" indent="-285750">
                  <a:buFont typeface="Arial" panose="020B0604020202020204" pitchFamily="34" charset="0"/>
                  <a:buChar char="•"/>
                </a:pPr>
                <a:r>
                  <a:rPr lang="en-US" dirty="0"/>
                  <a:t>The gradient points </a:t>
                </a:r>
                <a:r>
                  <a:rPr lang="en-US" b="1" dirty="0"/>
                  <a:t>uphill</a:t>
                </a:r>
                <a:r>
                  <a:rPr lang="en-US" dirty="0"/>
                  <a:t>, so </a:t>
                </a:r>
                <a14:m>
                  <m:oMath xmlns:m="http://schemas.openxmlformats.org/officeDocument/2006/math">
                    <m:r>
                      <a:rPr lang="en-US" b="1" dirty="0" smtClean="0">
                        <a:latin typeface="Cambria Math" panose="02040503050406030204" pitchFamily="18" charset="0"/>
                      </a:rPr>
                      <m:t>−</m:t>
                    </m:r>
                    <m:r>
                      <a:rPr lang="en-US" b="1" i="1" dirty="0">
                        <a:latin typeface="Cambria Math" panose="02040503050406030204" pitchFamily="18" charset="0"/>
                      </a:rPr>
                      <m:t>𝛻</m:t>
                    </m:r>
                    <m:r>
                      <a:rPr lang="en-US" b="1" i="1" dirty="0">
                        <a:latin typeface="Cambria Math" panose="02040503050406030204" pitchFamily="18" charset="0"/>
                      </a:rPr>
                      <m:t>𝐽</m:t>
                    </m:r>
                    <m:d>
                      <m:dPr>
                        <m:ctrlPr>
                          <a:rPr lang="en-US" b="1" i="0" dirty="0">
                            <a:latin typeface="Cambria Math" panose="02040503050406030204" pitchFamily="18" charset="0"/>
                          </a:rPr>
                        </m:ctrlPr>
                      </m:dPr>
                      <m:e>
                        <m:r>
                          <a:rPr lang="en-US" b="1" i="0" dirty="0">
                            <a:latin typeface="Cambria Math" panose="02040503050406030204" pitchFamily="18" charset="0"/>
                          </a:rPr>
                          <m:t>𝛉</m:t>
                        </m:r>
                      </m:e>
                    </m:d>
                  </m:oMath>
                </a14:m>
                <a:r>
                  <a:rPr lang="en-US" dirty="0"/>
                  <a:t> points downhill.</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It is always </a:t>
                </a:r>
                <a:r>
                  <a:rPr lang="en-US" b="1" dirty="0"/>
                  <a:t>perpendicular to the contour lines</a:t>
                </a:r>
              </a:p>
              <a:p>
                <a:pPr lvl="0"/>
                <a:r>
                  <a:rPr lang="en-US" dirty="0"/>
                  <a:t> </a:t>
                </a:r>
              </a:p>
              <a:p>
                <a:pPr marL="285750" lvl="0" indent="-285750">
                  <a:buFont typeface="Arial" panose="020B0604020202020204" pitchFamily="34" charset="0"/>
                  <a:buChar char="•"/>
                </a:pPr>
                <a:r>
                  <a:rPr lang="en-US" dirty="0"/>
                  <a:t>Its </a:t>
                </a:r>
                <a:r>
                  <a:rPr lang="en-US" b="1" dirty="0"/>
                  <a:t>length</a:t>
                </a:r>
                <a:r>
                  <a:rPr lang="en-US" dirty="0"/>
                  <a:t> measures the steepness; at a minimum the gradient is the zero vector.</a:t>
                </a:r>
              </a:p>
            </p:txBody>
          </p:sp>
        </mc:Choice>
        <mc:Fallback xmlns="">
          <p:sp>
            <p:nvSpPr>
              <p:cNvPr id="7" name="TextBox 6">
                <a:extLst>
                  <a:ext uri="{FF2B5EF4-FFF2-40B4-BE49-F238E27FC236}">
                    <a16:creationId xmlns:a16="http://schemas.microsoft.com/office/drawing/2014/main" id="{460D99EE-050F-3867-9C83-FB73409D728E}"/>
                  </a:ext>
                </a:extLst>
              </p:cNvPr>
              <p:cNvSpPr txBox="1">
                <a:spLocks noRot="1" noChangeAspect="1" noMove="1" noResize="1" noEditPoints="1" noAdjustHandles="1" noChangeArrowheads="1" noChangeShapeType="1" noTextEdit="1"/>
              </p:cNvSpPr>
              <p:nvPr/>
            </p:nvSpPr>
            <p:spPr>
              <a:xfrm>
                <a:off x="838200" y="2284859"/>
                <a:ext cx="5257800" cy="2862322"/>
              </a:xfrm>
              <a:prstGeom prst="rect">
                <a:avLst/>
              </a:prstGeom>
              <a:blipFill>
                <a:blip r:embed="rId2"/>
                <a:stretch>
                  <a:fillRect l="-1205" t="-1327" b="-2212"/>
                </a:stretch>
              </a:blipFill>
            </p:spPr>
            <p:txBody>
              <a:bodyPr/>
              <a:lstStyle/>
              <a:p>
                <a:r>
                  <a:rPr lang="en-US">
                    <a:noFill/>
                  </a:rPr>
                  <a:t> </a:t>
                </a:r>
              </a:p>
            </p:txBody>
          </p:sp>
        </mc:Fallback>
      </mc:AlternateContent>
      <p:pic>
        <p:nvPicPr>
          <p:cNvPr id="5" name="Picture 4" descr="Left: the two partial derivatives combine into the gradient arrow pointing uphill; the negative gradient points downhill. Right: negative-gradient arrows everywhere cross the contour lines toward the minimum">
            <a:extLst>
              <a:ext uri="{FF2B5EF4-FFF2-40B4-BE49-F238E27FC236}">
                <a16:creationId xmlns:a16="http://schemas.microsoft.com/office/drawing/2014/main" id="{F32CB73F-2281-6917-4A31-D3255A459AAC}"/>
              </a:ext>
            </a:extLst>
          </p:cNvPr>
          <p:cNvPicPr>
            <a:picLocks noChangeAspect="1"/>
          </p:cNvPicPr>
          <p:nvPr/>
        </p:nvPicPr>
        <p:blipFill>
          <a:blip r:embed="rId3"/>
          <a:srcRect t="11875" r="49282" b="-9043"/>
          <a:stretch>
            <a:fillRect/>
          </a:stretch>
        </p:blipFill>
        <p:spPr>
          <a:xfrm>
            <a:off x="6096000" y="2119961"/>
            <a:ext cx="5809519" cy="4280839"/>
          </a:xfrm>
          <a:prstGeom prst="rect">
            <a:avLst/>
          </a:prstGeom>
        </p:spPr>
      </p:pic>
    </p:spTree>
    <p:extLst>
      <p:ext uri="{BB962C8B-B14F-4D97-AF65-F5344CB8AC3E}">
        <p14:creationId xmlns:p14="http://schemas.microsoft.com/office/powerpoint/2010/main" val="198493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32AE8-1126-389F-28EF-27F2134081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31D12-B6E5-7502-1F2C-D42D1752EC98}"/>
              </a:ext>
            </a:extLst>
          </p:cNvPr>
          <p:cNvSpPr>
            <a:spLocks noGrp="1"/>
          </p:cNvSpPr>
          <p:nvPr>
            <p:ph type="title"/>
          </p:nvPr>
        </p:nvSpPr>
        <p:spPr/>
        <p:txBody>
          <a:bodyPr>
            <a:normAutofit/>
          </a:bodyPr>
          <a:lstStyle/>
          <a:p>
            <a:r>
              <a:rPr lang="en-US" dirty="0"/>
              <a:t>The gradient: </a:t>
            </a:r>
            <a:br>
              <a:rPr lang="en-US" dirty="0"/>
            </a:br>
            <a:r>
              <a:rPr lang="en-US" dirty="0"/>
              <a:t>all the slopes in one arrow</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53CA820-4A0E-CE89-E38F-FF324BB270B6}"/>
                  </a:ext>
                </a:extLst>
              </p:cNvPr>
              <p:cNvSpPr txBox="1"/>
              <p:nvPr/>
            </p:nvSpPr>
            <p:spPr>
              <a:xfrm>
                <a:off x="838200" y="2284859"/>
                <a:ext cx="5257800" cy="2862322"/>
              </a:xfrm>
              <a:prstGeom prst="rect">
                <a:avLst/>
              </a:prstGeom>
              <a:solidFill>
                <a:schemeClr val="bg2"/>
              </a:solidFill>
            </p:spPr>
            <p:txBody>
              <a:bodyPr wrap="square">
                <a:spAutoFit/>
              </a:bodyPr>
              <a:lstStyle/>
              <a:p>
                <a:r>
                  <a:rPr lang="en-US" dirty="0"/>
                  <a:t>The grey ovals are </a:t>
                </a:r>
                <a:r>
                  <a:rPr lang="en-US" b="1" dirty="0"/>
                  <a:t>contour lines</a:t>
                </a:r>
                <a:r>
                  <a:rPr lang="en-US" dirty="0"/>
                  <a:t>: each joins points with the same value of </a:t>
                </a:r>
                <a14:m>
                  <m:oMath xmlns:m="http://schemas.openxmlformats.org/officeDocument/2006/math">
                    <m:r>
                      <a:rPr lang="en-US" i="1" dirty="0" smtClean="0">
                        <a:latin typeface="Cambria Math" panose="02040503050406030204" pitchFamily="18" charset="0"/>
                      </a:rPr>
                      <m:t>𝐽</m:t>
                    </m:r>
                  </m:oMath>
                </a14:m>
                <a:endParaRPr lang="en-US" dirty="0"/>
              </a:p>
              <a:p>
                <a:pPr>
                  <a:buNone/>
                </a:pPr>
                <a:endParaRPr lang="en-US" dirty="0">
                  <a:latin typeface="Google Sans" pitchFamily="2" charset="0"/>
                  <a:ea typeface="Google Sans" pitchFamily="2" charset="0"/>
                  <a:cs typeface="Google Sans" pitchFamily="2" charset="0"/>
                </a:endParaRPr>
              </a:p>
              <a:p>
                <a:pPr marL="285750" lvl="0" indent="-285750">
                  <a:buFont typeface="Arial" panose="020B0604020202020204" pitchFamily="34" charset="0"/>
                  <a:buChar char="•"/>
                </a:pPr>
                <a:r>
                  <a:rPr lang="en-US" dirty="0"/>
                  <a:t>The gradient points </a:t>
                </a:r>
                <a:r>
                  <a:rPr lang="en-US" b="1" dirty="0"/>
                  <a:t>uphill</a:t>
                </a:r>
                <a:r>
                  <a:rPr lang="en-US" dirty="0"/>
                  <a:t>, so </a:t>
                </a:r>
                <a14:m>
                  <m:oMath xmlns:m="http://schemas.openxmlformats.org/officeDocument/2006/math">
                    <m:r>
                      <a:rPr lang="en-US" b="1" dirty="0" smtClean="0">
                        <a:latin typeface="Cambria Math" panose="02040503050406030204" pitchFamily="18" charset="0"/>
                      </a:rPr>
                      <m:t>−</m:t>
                    </m:r>
                    <m:r>
                      <a:rPr lang="en-US" b="1" i="1" dirty="0">
                        <a:latin typeface="Cambria Math" panose="02040503050406030204" pitchFamily="18" charset="0"/>
                      </a:rPr>
                      <m:t>𝛻</m:t>
                    </m:r>
                    <m:r>
                      <a:rPr lang="en-US" b="1" i="1" dirty="0">
                        <a:latin typeface="Cambria Math" panose="02040503050406030204" pitchFamily="18" charset="0"/>
                      </a:rPr>
                      <m:t>𝐽</m:t>
                    </m:r>
                    <m:d>
                      <m:dPr>
                        <m:ctrlPr>
                          <a:rPr lang="en-US" b="1" i="0" dirty="0">
                            <a:latin typeface="Cambria Math" panose="02040503050406030204" pitchFamily="18" charset="0"/>
                          </a:rPr>
                        </m:ctrlPr>
                      </m:dPr>
                      <m:e>
                        <m:r>
                          <a:rPr lang="en-US" b="1" i="0" dirty="0">
                            <a:latin typeface="Cambria Math" panose="02040503050406030204" pitchFamily="18" charset="0"/>
                          </a:rPr>
                          <m:t>𝛉</m:t>
                        </m:r>
                      </m:e>
                    </m:d>
                  </m:oMath>
                </a14:m>
                <a:r>
                  <a:rPr lang="en-US" dirty="0"/>
                  <a:t> points downhill.</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n-US" dirty="0"/>
                  <a:t>It is always </a:t>
                </a:r>
                <a:r>
                  <a:rPr lang="en-US" b="1" dirty="0"/>
                  <a:t>perpendicular to the contour lines</a:t>
                </a:r>
              </a:p>
              <a:p>
                <a:pPr lvl="0"/>
                <a:r>
                  <a:rPr lang="en-US" dirty="0"/>
                  <a:t> </a:t>
                </a:r>
              </a:p>
              <a:p>
                <a:pPr marL="285750" lvl="0" indent="-285750">
                  <a:buFont typeface="Arial" panose="020B0604020202020204" pitchFamily="34" charset="0"/>
                  <a:buChar char="•"/>
                </a:pPr>
                <a:r>
                  <a:rPr lang="en-US" dirty="0"/>
                  <a:t>Its </a:t>
                </a:r>
                <a:r>
                  <a:rPr lang="en-US" b="1" dirty="0"/>
                  <a:t>length</a:t>
                </a:r>
                <a:r>
                  <a:rPr lang="en-US" dirty="0"/>
                  <a:t> measures the steepness; at a minimum the gradient is the zero vector.</a:t>
                </a:r>
              </a:p>
            </p:txBody>
          </p:sp>
        </mc:Choice>
        <mc:Fallback xmlns="">
          <p:sp>
            <p:nvSpPr>
              <p:cNvPr id="7" name="TextBox 6">
                <a:extLst>
                  <a:ext uri="{FF2B5EF4-FFF2-40B4-BE49-F238E27FC236}">
                    <a16:creationId xmlns:a16="http://schemas.microsoft.com/office/drawing/2014/main" id="{B53CA820-4A0E-CE89-E38F-FF324BB270B6}"/>
                  </a:ext>
                </a:extLst>
              </p:cNvPr>
              <p:cNvSpPr txBox="1">
                <a:spLocks noRot="1" noChangeAspect="1" noMove="1" noResize="1" noEditPoints="1" noAdjustHandles="1" noChangeArrowheads="1" noChangeShapeType="1" noTextEdit="1"/>
              </p:cNvSpPr>
              <p:nvPr/>
            </p:nvSpPr>
            <p:spPr>
              <a:xfrm>
                <a:off x="838200" y="2284859"/>
                <a:ext cx="5257800" cy="2862322"/>
              </a:xfrm>
              <a:prstGeom prst="rect">
                <a:avLst/>
              </a:prstGeom>
              <a:blipFill>
                <a:blip r:embed="rId2"/>
                <a:stretch>
                  <a:fillRect l="-1205" t="-1327" b="-2212"/>
                </a:stretch>
              </a:blipFill>
            </p:spPr>
            <p:txBody>
              <a:bodyPr/>
              <a:lstStyle/>
              <a:p>
                <a:r>
                  <a:rPr lang="en-US">
                    <a:noFill/>
                  </a:rPr>
                  <a:t> </a:t>
                </a:r>
              </a:p>
            </p:txBody>
          </p:sp>
        </mc:Fallback>
      </mc:AlternateContent>
      <p:pic>
        <p:nvPicPr>
          <p:cNvPr id="3" name="Picture 2" descr="Left: the two partial derivatives combine into the gradient arrow pointing uphill; the negative gradient points downhill. Right: negative-gradient arrows everywhere cross the contour lines toward the minimum">
            <a:extLst>
              <a:ext uri="{FF2B5EF4-FFF2-40B4-BE49-F238E27FC236}">
                <a16:creationId xmlns:a16="http://schemas.microsoft.com/office/drawing/2014/main" id="{77499308-286A-2731-90B2-D4EE24939104}"/>
              </a:ext>
            </a:extLst>
          </p:cNvPr>
          <p:cNvPicPr>
            <a:picLocks noChangeAspect="1"/>
          </p:cNvPicPr>
          <p:nvPr/>
        </p:nvPicPr>
        <p:blipFill>
          <a:blip r:embed="rId3"/>
          <a:srcRect l="50000" t="9744" r="-718" b="-236"/>
          <a:stretch>
            <a:fillRect/>
          </a:stretch>
        </p:blipFill>
        <p:spPr>
          <a:xfrm>
            <a:off x="6096000" y="2119961"/>
            <a:ext cx="5809519" cy="3986751"/>
          </a:xfrm>
          <a:prstGeom prst="rect">
            <a:avLst/>
          </a:prstGeom>
        </p:spPr>
      </p:pic>
    </p:spTree>
    <p:extLst>
      <p:ext uri="{BB962C8B-B14F-4D97-AF65-F5344CB8AC3E}">
        <p14:creationId xmlns:p14="http://schemas.microsoft.com/office/powerpoint/2010/main" val="2706740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A6C5A0-6D9F-B1ED-DB95-F7923958A54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6F1D4DDA-E1C9-AF65-59F7-6D9E47625462}"/>
              </a:ext>
            </a:extLst>
          </p:cNvPr>
          <p:cNvSpPr/>
          <p:nvPr/>
        </p:nvSpPr>
        <p:spPr>
          <a:xfrm>
            <a:off x="706583" y="1756415"/>
            <a:ext cx="5347342" cy="485751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DD800-B1C7-8B43-24D2-14E2FBEF4333}"/>
              </a:ext>
            </a:extLst>
          </p:cNvPr>
          <p:cNvSpPr>
            <a:spLocks noGrp="1"/>
          </p:cNvSpPr>
          <p:nvPr>
            <p:ph type="title"/>
          </p:nvPr>
        </p:nvSpPr>
        <p:spPr/>
        <p:txBody>
          <a:bodyPr>
            <a:normAutofit/>
          </a:bodyPr>
          <a:lstStyle/>
          <a:p>
            <a:r>
              <a:rPr lang="en-US" dirty="0"/>
              <a:t>The gradient: all the slopes in one arrow</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AFAE95E-88A5-6DCB-A9E6-20E80B7D5F5C}"/>
                  </a:ext>
                </a:extLst>
              </p:cNvPr>
              <p:cNvSpPr txBox="1"/>
              <p:nvPr/>
            </p:nvSpPr>
            <p:spPr>
              <a:xfrm>
                <a:off x="838200" y="1877442"/>
                <a:ext cx="5215725" cy="2062103"/>
              </a:xfrm>
              <a:prstGeom prst="rect">
                <a:avLst/>
              </a:prstGeom>
              <a:noFill/>
            </p:spPr>
            <p:txBody>
              <a:bodyPr wrap="square">
                <a:spAutoFit/>
              </a:bodyPr>
              <a:lstStyle/>
              <a:p>
                <a:r>
                  <a:rPr lang="en-US" sz="1600" b="1" dirty="0">
                    <a:latin typeface="Google Sans" pitchFamily="2" charset="0"/>
                    <a:ea typeface="Google Sans" pitchFamily="2" charset="0"/>
                    <a:cs typeface="Google Sans" pitchFamily="2" charset="0"/>
                  </a:rPr>
                  <a:t>Why “−gradient” </a:t>
                </a:r>
                <a14:m>
                  <m:oMath xmlns:m="http://schemas.openxmlformats.org/officeDocument/2006/math">
                    <m:r>
                      <a:rPr lang="en-US" sz="1600" b="1" dirty="0" smtClean="0">
                        <a:latin typeface="Cambria Math" panose="02040503050406030204" pitchFamily="18" charset="0"/>
                      </a:rPr>
                      <m:t>−</m:t>
                    </m:r>
                    <m:r>
                      <a:rPr lang="en-US" sz="1600" b="1" i="1" dirty="0">
                        <a:latin typeface="Cambria Math" panose="02040503050406030204" pitchFamily="18" charset="0"/>
                      </a:rPr>
                      <m:t>𝛻</m:t>
                    </m:r>
                    <m:r>
                      <a:rPr lang="en-US" sz="1600" b="1" i="1" dirty="0">
                        <a:latin typeface="Cambria Math" panose="02040503050406030204" pitchFamily="18" charset="0"/>
                      </a:rPr>
                      <m:t>𝐽</m:t>
                    </m:r>
                  </m:oMath>
                </a14:m>
                <a:r>
                  <a:rPr lang="en-US" sz="1600" b="1" dirty="0">
                    <a:latin typeface="Google Sans" pitchFamily="2" charset="0"/>
                    <a:ea typeface="Google Sans" pitchFamily="2" charset="0"/>
                    <a:cs typeface="Google Sans" pitchFamily="2" charset="0"/>
                  </a:rPr>
                  <a:t> is the best downhill direction?</a:t>
                </a:r>
              </a:p>
              <a:p>
                <a:pPr>
                  <a:buNone/>
                </a:pPr>
                <a:r>
                  <a:rPr lang="en-US" sz="1600" dirty="0">
                    <a:latin typeface="Google Sans" pitchFamily="2" charset="0"/>
                    <a:ea typeface="Google Sans" pitchFamily="2" charset="0"/>
                    <a:cs typeface="Google Sans" pitchFamily="2" charset="0"/>
                  </a:rPr>
                  <a:t>Move the weights by a small step </a:t>
                </a:r>
                <a14:m>
                  <m:oMath xmlns:m="http://schemas.openxmlformats.org/officeDocument/2006/math">
                    <m:r>
                      <a:rPr lang="en-US" sz="1600" i="1" dirty="0" smtClean="0">
                        <a:latin typeface="Cambria Math" panose="02040503050406030204" pitchFamily="18" charset="0"/>
                      </a:rPr>
                      <m:t>𝛥</m:t>
                    </m:r>
                    <m:r>
                      <a:rPr lang="en-US" sz="1600" i="0" dirty="0" err="1">
                        <a:latin typeface="Cambria Math" panose="02040503050406030204" pitchFamily="18" charset="0"/>
                      </a:rPr>
                      <m:t>=</m:t>
                    </m:r>
                    <m:d>
                      <m:dPr>
                        <m:ctrlPr>
                          <a:rPr lang="en-US" sz="1600" i="1" dirty="0" err="1">
                            <a:latin typeface="Cambria Math" panose="02040503050406030204" pitchFamily="18" charset="0"/>
                          </a:rPr>
                        </m:ctrlPr>
                      </m:dPr>
                      <m:e>
                        <m:r>
                          <a:rPr lang="en-US" sz="1600" i="1" dirty="0" err="1">
                            <a:latin typeface="Cambria Math" panose="02040503050406030204" pitchFamily="18" charset="0"/>
                          </a:rPr>
                          <m:t>𝛥</m:t>
                        </m:r>
                        <m:r>
                          <a:rPr lang="en-US" sz="1600" i="1" dirty="0" err="1">
                            <a:latin typeface="Cambria Math" panose="02040503050406030204" pitchFamily="18" charset="0"/>
                          </a:rPr>
                          <m:t>𝑥</m:t>
                        </m:r>
                        <m:r>
                          <a:rPr lang="en-US" sz="1600" i="0" dirty="0" err="1">
                            <a:latin typeface="Cambria Math" panose="02040503050406030204" pitchFamily="18" charset="0"/>
                          </a:rPr>
                          <m:t>,</m:t>
                        </m:r>
                        <m:r>
                          <a:rPr lang="en-US" sz="1600" i="1" dirty="0" err="1">
                            <a:latin typeface="Cambria Math" panose="02040503050406030204" pitchFamily="18" charset="0"/>
                          </a:rPr>
                          <m:t>𝛥</m:t>
                        </m:r>
                        <m:r>
                          <a:rPr lang="en-US" sz="1600" i="1" dirty="0" err="1">
                            <a:latin typeface="Cambria Math" panose="02040503050406030204" pitchFamily="18" charset="0"/>
                          </a:rPr>
                          <m:t>𝑦</m:t>
                        </m:r>
                      </m:e>
                    </m:d>
                  </m:oMath>
                </a14:m>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Each weight contributes: </a:t>
                </a:r>
              </a:p>
              <a:p>
                <a:pPr>
                  <a:buNone/>
                </a:pPr>
                <a:endParaRPr lang="en-US" sz="1600" dirty="0">
                  <a:latin typeface="Google Sans" pitchFamily="2" charset="0"/>
                  <a:ea typeface="Google Sans" pitchFamily="2" charset="0"/>
                  <a:cs typeface="Google Sans" pitchFamily="2" charset="0"/>
                </a:endParaRPr>
              </a:p>
              <a:p>
                <a:pPr algn="ctr">
                  <a:buNone/>
                </a:pPr>
                <a:r>
                  <a:rPr lang="en-US" sz="1600" dirty="0">
                    <a:latin typeface="Aptos Slab" panose="020B0004020202020204" pitchFamily="34" charset="0"/>
                    <a:ea typeface="Google Sans" pitchFamily="2" charset="0"/>
                    <a:cs typeface="Google Sans" pitchFamily="2" charset="0"/>
                  </a:rPr>
                  <a:t>(its slope) × (how far it moved)</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So the loss changes by about</a:t>
                </a:r>
              </a:p>
              <a:p>
                <a:pPr>
                  <a:buNone/>
                </a:pPr>
                <a:endParaRPr lang="en-US" sz="1600" dirty="0">
                  <a:latin typeface="Google Sans" pitchFamily="2" charset="0"/>
                  <a:ea typeface="Google Sans" pitchFamily="2" charset="0"/>
                  <a:cs typeface="Google Sans" pitchFamily="2" charset="0"/>
                </a:endParaRPr>
              </a:p>
            </p:txBody>
          </p:sp>
        </mc:Choice>
        <mc:Fallback xmlns="">
          <p:sp>
            <p:nvSpPr>
              <p:cNvPr id="7" name="TextBox 6">
                <a:extLst>
                  <a:ext uri="{FF2B5EF4-FFF2-40B4-BE49-F238E27FC236}">
                    <a16:creationId xmlns:a16="http://schemas.microsoft.com/office/drawing/2014/main" id="{4AFAE95E-88A5-6DCB-A9E6-20E80B7D5F5C}"/>
                  </a:ext>
                </a:extLst>
              </p:cNvPr>
              <p:cNvSpPr txBox="1">
                <a:spLocks noRot="1" noChangeAspect="1" noMove="1" noResize="1" noEditPoints="1" noAdjustHandles="1" noChangeArrowheads="1" noChangeShapeType="1" noTextEdit="1"/>
              </p:cNvSpPr>
              <p:nvPr/>
            </p:nvSpPr>
            <p:spPr>
              <a:xfrm>
                <a:off x="838200" y="1877442"/>
                <a:ext cx="5215725" cy="2062103"/>
              </a:xfrm>
              <a:prstGeom prst="rect">
                <a:avLst/>
              </a:prstGeom>
              <a:blipFill>
                <a:blip r:embed="rId3"/>
                <a:stretch>
                  <a:fillRect l="-730" t="-610" r="-243" b="-2439"/>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03354581-344D-5B5D-7F14-675C1B5A9773}"/>
              </a:ext>
            </a:extLst>
          </p:cNvPr>
          <p:cNvPicPr>
            <a:picLocks noChangeAspect="1"/>
          </p:cNvPicPr>
          <p:nvPr>
            <p:custDataLst>
              <p:tags r:id="rId1"/>
            </p:custDataLst>
          </p:nvPr>
        </p:nvPicPr>
        <p:blipFill>
          <a:blip r:embed="rId4"/>
          <a:stretch>
            <a:fillRect/>
          </a:stretch>
        </p:blipFill>
        <p:spPr>
          <a:xfrm>
            <a:off x="1288531" y="3741486"/>
            <a:ext cx="4173563" cy="411849"/>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0BBDF82-E7A8-E0F7-2710-E4AD263A396C}"/>
                  </a:ext>
                </a:extLst>
              </p:cNvPr>
              <p:cNvSpPr txBox="1"/>
              <p:nvPr/>
            </p:nvSpPr>
            <p:spPr>
              <a:xfrm>
                <a:off x="838200" y="4352581"/>
                <a:ext cx="5074227" cy="2308324"/>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The right side is a </a:t>
                </a:r>
                <a:r>
                  <a:rPr lang="en-US" sz="1600" b="1" dirty="0">
                    <a:latin typeface="Google Sans" pitchFamily="2" charset="0"/>
                    <a:ea typeface="Google Sans" pitchFamily="2" charset="0"/>
                    <a:cs typeface="Google Sans" pitchFamily="2" charset="0"/>
                  </a:rPr>
                  <a:t>dot product</a:t>
                </a:r>
                <a:r>
                  <a:rPr lang="en-US" sz="1600" dirty="0">
                    <a:latin typeface="Google Sans" pitchFamily="2" charset="0"/>
                    <a:ea typeface="Google Sans" pitchFamily="2" charset="0"/>
                    <a:cs typeface="Google Sans" pitchFamily="2" charset="0"/>
                  </a:rPr>
                  <a:t>: multiply matching entries and add. </a:t>
                </a:r>
              </a:p>
              <a:p>
                <a:pPr>
                  <a:buNone/>
                </a:pPr>
                <a:r>
                  <a:rPr lang="en-US" sz="1600" dirty="0">
                    <a:latin typeface="Google Sans" pitchFamily="2" charset="0"/>
                    <a:ea typeface="Google Sans" pitchFamily="2" charset="0"/>
                    <a:cs typeface="Google Sans" pitchFamily="2" charset="0"/>
                  </a:rPr>
                  <a:t>A dot product equals </a:t>
                </a:r>
              </a:p>
              <a:p>
                <a:pPr>
                  <a:buNone/>
                </a:pPr>
                <a:r>
                  <a:rPr lang="en-US" sz="1600" dirty="0">
                    <a:latin typeface="Google Sans" pitchFamily="2" charset="0"/>
                    <a:ea typeface="Google Sans" pitchFamily="2" charset="0"/>
                    <a:cs typeface="Google Sans" pitchFamily="2" charset="0"/>
                  </a:rPr>
                  <a:t>(length of </a:t>
                </a:r>
                <a14:m>
                  <m:oMath xmlns:m="http://schemas.openxmlformats.org/officeDocument/2006/math">
                    <m:r>
                      <a:rPr lang="en-US" sz="1600" i="1" dirty="0" smtClean="0">
                        <a:latin typeface="Cambria Math" panose="02040503050406030204" pitchFamily="18" charset="0"/>
                      </a:rPr>
                      <m:t>𝛻</m:t>
                    </m:r>
                    <m:r>
                      <a:rPr lang="en-US" sz="1600" i="1" dirty="0" smtClean="0">
                        <a:latin typeface="Cambria Math" panose="02040503050406030204" pitchFamily="18" charset="0"/>
                      </a:rPr>
                      <m:t>𝐿</m:t>
                    </m:r>
                  </m:oMath>
                </a14:m>
                <a:r>
                  <a:rPr lang="en-US" sz="1600" dirty="0">
                    <a:latin typeface="Google Sans" pitchFamily="2" charset="0"/>
                    <a:ea typeface="Google Sans" pitchFamily="2" charset="0"/>
                    <a:cs typeface="Google Sans" pitchFamily="2" charset="0"/>
                  </a:rPr>
                  <a:t>) × (length of </a:t>
                </a:r>
                <a14:m>
                  <m:oMath xmlns:m="http://schemas.openxmlformats.org/officeDocument/2006/math">
                    <m:r>
                      <a:rPr lang="en-US" sz="1600" i="1" dirty="0" smtClean="0">
                        <a:latin typeface="Cambria Math" panose="02040503050406030204" pitchFamily="18" charset="0"/>
                      </a:rPr>
                      <m:t>𝛥</m:t>
                    </m:r>
                  </m:oMath>
                </a14:m>
                <a:r>
                  <a:rPr lang="en-US" sz="1600" dirty="0">
                    <a:latin typeface="Google Sans" pitchFamily="2" charset="0"/>
                    <a:ea typeface="Google Sans" pitchFamily="2" charset="0"/>
                    <a:cs typeface="Google Sans" pitchFamily="2" charset="0"/>
                  </a:rPr>
                  <a:t>) × </a:t>
                </a:r>
                <a14:m>
                  <m:oMath xmlns:m="http://schemas.openxmlformats.org/officeDocument/2006/math">
                    <m:r>
                      <a:rPr lang="en-US" sz="1600" i="1" dirty="0" smtClean="0">
                        <a:latin typeface="Cambria Math" panose="02040503050406030204" pitchFamily="18" charset="0"/>
                      </a:rPr>
                      <m:t>𝑐𝑜𝑠</m:t>
                    </m:r>
                  </m:oMath>
                </a14:m>
                <a:r>
                  <a:rPr lang="en-US" sz="1600" dirty="0">
                    <a:latin typeface="Google Sans" pitchFamily="2" charset="0"/>
                    <a:ea typeface="Google Sans" pitchFamily="2" charset="0"/>
                    <a:cs typeface="Google Sans" pitchFamily="2" charset="0"/>
                  </a:rPr>
                  <a:t>(angle between them). </a:t>
                </a:r>
              </a:p>
              <a:p>
                <a:pPr>
                  <a:buNone/>
                </a:pPr>
                <a:r>
                  <a:rPr lang="en-US" sz="1600" dirty="0">
                    <a:latin typeface="Google Sans" pitchFamily="2" charset="0"/>
                    <a:ea typeface="Google Sans" pitchFamily="2" charset="0"/>
                    <a:cs typeface="Google Sans" pitchFamily="2" charset="0"/>
                  </a:rPr>
                  <a:t>For a step of fixed length, it is most negative when the angle is 180°, so the loss drops fastest when </a:t>
                </a:r>
                <a:r>
                  <a:rPr lang="en-US" sz="1600" dirty="0" err="1">
                    <a:latin typeface="Google Sans" pitchFamily="2" charset="0"/>
                    <a:ea typeface="Google Sans" pitchFamily="2" charset="0"/>
                    <a:cs typeface="Google Sans" pitchFamily="2" charset="0"/>
                  </a:rPr>
                  <a:t>Δ</a:t>
                </a:r>
                <a:r>
                  <a:rPr lang="en-US" sz="1600" dirty="0">
                    <a:latin typeface="Google Sans" pitchFamily="2" charset="0"/>
                    <a:ea typeface="Google Sans" pitchFamily="2" charset="0"/>
                    <a:cs typeface="Google Sans" pitchFamily="2" charset="0"/>
                  </a:rPr>
                  <a:t> points exactly opposite the gradient. That is the whole reason every method below starts from −∇L.</a:t>
                </a:r>
              </a:p>
            </p:txBody>
          </p:sp>
        </mc:Choice>
        <mc:Fallback xmlns="">
          <p:sp>
            <p:nvSpPr>
              <p:cNvPr id="10" name="TextBox 9">
                <a:extLst>
                  <a:ext uri="{FF2B5EF4-FFF2-40B4-BE49-F238E27FC236}">
                    <a16:creationId xmlns:a16="http://schemas.microsoft.com/office/drawing/2014/main" id="{60BBDF82-E7A8-E0F7-2710-E4AD263A396C}"/>
                  </a:ext>
                </a:extLst>
              </p:cNvPr>
              <p:cNvSpPr txBox="1">
                <a:spLocks noRot="1" noChangeAspect="1" noMove="1" noResize="1" noEditPoints="1" noAdjustHandles="1" noChangeArrowheads="1" noChangeShapeType="1" noTextEdit="1"/>
              </p:cNvSpPr>
              <p:nvPr/>
            </p:nvSpPr>
            <p:spPr>
              <a:xfrm>
                <a:off x="838200" y="4352581"/>
                <a:ext cx="5074227" cy="2308324"/>
              </a:xfrm>
              <a:prstGeom prst="rect">
                <a:avLst/>
              </a:prstGeom>
              <a:blipFill>
                <a:blip r:embed="rId6"/>
                <a:stretch>
                  <a:fillRect l="-750" t="-546" b="-1639"/>
                </a:stretch>
              </a:blipFill>
            </p:spPr>
            <p:txBody>
              <a:bodyPr/>
              <a:lstStyle/>
              <a:p>
                <a:r>
                  <a:rPr lang="en-US">
                    <a:noFill/>
                  </a:rPr>
                  <a:t> </a:t>
                </a:r>
              </a:p>
            </p:txBody>
          </p:sp>
        </mc:Fallback>
      </mc:AlternateContent>
      <p:pic>
        <p:nvPicPr>
          <p:cNvPr id="3" name="Picture 2" descr="Left: the two partial derivatives combine into the gradient arrow pointing uphill; the negative gradient points downhill. Right: negative-gradient arrows everywhere cross the contour lines toward the minimum">
            <a:extLst>
              <a:ext uri="{FF2B5EF4-FFF2-40B4-BE49-F238E27FC236}">
                <a16:creationId xmlns:a16="http://schemas.microsoft.com/office/drawing/2014/main" id="{061C394C-0C0D-73B4-E471-E998AE528583}"/>
              </a:ext>
            </a:extLst>
          </p:cNvPr>
          <p:cNvPicPr>
            <a:picLocks noChangeAspect="1"/>
          </p:cNvPicPr>
          <p:nvPr/>
        </p:nvPicPr>
        <p:blipFill>
          <a:blip r:embed="rId7"/>
          <a:srcRect l="50000" t="9744" r="-718" b="-236"/>
          <a:stretch>
            <a:fillRect/>
          </a:stretch>
        </p:blipFill>
        <p:spPr>
          <a:xfrm>
            <a:off x="6096000" y="2119961"/>
            <a:ext cx="5809519" cy="3986751"/>
          </a:xfrm>
          <a:prstGeom prst="rect">
            <a:avLst/>
          </a:prstGeom>
        </p:spPr>
      </p:pic>
    </p:spTree>
    <p:extLst>
      <p:ext uri="{BB962C8B-B14F-4D97-AF65-F5344CB8AC3E}">
        <p14:creationId xmlns:p14="http://schemas.microsoft.com/office/powerpoint/2010/main" val="993444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96A82-9730-5F1C-5164-E0D3C9D294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27B77-9D4E-A0CB-0633-F17D833570EC}"/>
              </a:ext>
            </a:extLst>
          </p:cNvPr>
          <p:cNvSpPr>
            <a:spLocks noGrp="1"/>
          </p:cNvSpPr>
          <p:nvPr>
            <p:ph type="title"/>
          </p:nvPr>
        </p:nvSpPr>
        <p:spPr/>
        <p:txBody>
          <a:bodyPr/>
          <a:lstStyle/>
          <a:p>
            <a:r>
              <a:rPr lang="en-US" dirty="0"/>
              <a:t>Curvature</a:t>
            </a:r>
          </a:p>
        </p:txBody>
      </p:sp>
      <p:sp>
        <p:nvSpPr>
          <p:cNvPr id="5" name="TextBox 4">
            <a:extLst>
              <a:ext uri="{FF2B5EF4-FFF2-40B4-BE49-F238E27FC236}">
                <a16:creationId xmlns:a16="http://schemas.microsoft.com/office/drawing/2014/main" id="{AD382288-7AFA-5AAE-7EC3-BD92D05A4568}"/>
              </a:ext>
            </a:extLst>
          </p:cNvPr>
          <p:cNvSpPr txBox="1"/>
          <p:nvPr/>
        </p:nvSpPr>
        <p:spPr>
          <a:xfrm>
            <a:off x="838200" y="1976825"/>
            <a:ext cx="4424680" cy="1323439"/>
          </a:xfrm>
          <a:prstGeom prst="rect">
            <a:avLst/>
          </a:prstGeom>
          <a:solidFill>
            <a:schemeClr val="bg2"/>
          </a:solidFill>
        </p:spPr>
        <p:txBody>
          <a:bodyPr wrap="square">
            <a:spAutoFit/>
          </a:bodyPr>
          <a:lstStyle/>
          <a:p>
            <a:pPr>
              <a:buNone/>
            </a:pPr>
            <a:r>
              <a:rPr lang="en-US" sz="1600" b="1" dirty="0">
                <a:latin typeface="Google Sans" pitchFamily="2" charset="0"/>
                <a:ea typeface="Google Sans" pitchFamily="2" charset="0"/>
                <a:cs typeface="Google Sans" pitchFamily="2" charset="0"/>
              </a:rPr>
              <a:t>Slope </a:t>
            </a:r>
            <a:r>
              <a:rPr lang="en-US" sz="1600" dirty="0">
                <a:latin typeface="Google Sans" pitchFamily="2" charset="0"/>
                <a:ea typeface="Google Sans" pitchFamily="2" charset="0"/>
                <a:cs typeface="Google Sans" pitchFamily="2" charset="0"/>
              </a:rPr>
              <a:t>tells us which way is downhill. </a:t>
            </a:r>
          </a:p>
          <a:p>
            <a:pPr>
              <a:buNone/>
            </a:pPr>
            <a:endParaRPr lang="en-US" sz="1600" b="1" dirty="0">
              <a:latin typeface="Google Sans" pitchFamily="2" charset="0"/>
              <a:ea typeface="Google Sans" pitchFamily="2" charset="0"/>
              <a:cs typeface="Google Sans" pitchFamily="2" charset="0"/>
            </a:endParaRPr>
          </a:p>
          <a:p>
            <a:pPr>
              <a:buNone/>
            </a:pPr>
            <a:r>
              <a:rPr lang="en-US" sz="1600" b="1" dirty="0">
                <a:latin typeface="Google Sans" pitchFamily="2" charset="0"/>
                <a:ea typeface="Google Sans" pitchFamily="2" charset="0"/>
                <a:cs typeface="Google Sans" pitchFamily="2" charset="0"/>
              </a:rPr>
              <a:t>Curvature</a:t>
            </a:r>
            <a:r>
              <a:rPr lang="en-US" sz="1600" dirty="0">
                <a:latin typeface="Google Sans" pitchFamily="2" charset="0"/>
                <a:ea typeface="Google Sans" pitchFamily="2" charset="0"/>
                <a:cs typeface="Google Sans" pitchFamily="2" charset="0"/>
              </a:rPr>
              <a:t> tells us how quickly that slope changes and that decides how large a </a:t>
            </a:r>
            <a:r>
              <a:rPr lang="en-US" sz="1600" b="1" dirty="0">
                <a:latin typeface="Google Sans" pitchFamily="2" charset="0"/>
                <a:ea typeface="Google Sans" pitchFamily="2" charset="0"/>
                <a:cs typeface="Google Sans" pitchFamily="2" charset="0"/>
              </a:rPr>
              <a:t>step</a:t>
            </a:r>
            <a:r>
              <a:rPr lang="en-US" sz="1600" dirty="0">
                <a:latin typeface="Google Sans" pitchFamily="2" charset="0"/>
                <a:ea typeface="Google Sans" pitchFamily="2" charset="0"/>
                <a:cs typeface="Google Sans" pitchFamily="2" charset="0"/>
              </a:rPr>
              <a:t> you can safely take. </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3BA1C45-6370-D515-2B5B-955E4CA9182D}"/>
                  </a:ext>
                </a:extLst>
              </p:cNvPr>
              <p:cNvSpPr txBox="1"/>
              <p:nvPr/>
            </p:nvSpPr>
            <p:spPr>
              <a:xfrm>
                <a:off x="838200" y="3897759"/>
                <a:ext cx="4424680" cy="2062103"/>
              </a:xfrm>
              <a:prstGeom prst="rect">
                <a:avLst/>
              </a:prstGeom>
              <a:solidFill>
                <a:schemeClr val="bg2"/>
              </a:solidFill>
            </p:spPr>
            <p:txBody>
              <a:bodyPr wrap="square">
                <a:spAutoFit/>
              </a:bodyPr>
              <a:lstStyle/>
              <a:p>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second derivative</a:t>
                </a:r>
                <a:r>
                  <a:rPr lang="en-US" sz="1600" dirty="0">
                    <a:latin typeface="Google Sans" pitchFamily="2" charset="0"/>
                    <a:ea typeface="Google Sans" pitchFamily="2" charset="0"/>
                    <a:cs typeface="Google Sans" pitchFamily="2" charset="0"/>
                  </a:rPr>
                  <a:t> </a:t>
                </a:r>
                <a14:m>
                  <m:oMath xmlns:m="http://schemas.openxmlformats.org/officeDocument/2006/math">
                    <m:r>
                      <a:rPr lang="en-US" sz="1600" i="1" dirty="0" smtClean="0">
                        <a:latin typeface="Cambria Math" panose="02040503050406030204" pitchFamily="18" charset="0"/>
                      </a:rPr>
                      <m:t>𝐽</m:t>
                    </m:r>
                    <m:r>
                      <a:rPr lang="en-US" sz="1600" i="0" dirty="0">
                        <a:latin typeface="Cambria Math" panose="02040503050406030204" pitchFamily="18" charset="0"/>
                      </a:rPr>
                      <m:t>″</m:t>
                    </m:r>
                    <m:d>
                      <m:dPr>
                        <m:ctrlPr>
                          <a:rPr lang="en-US" sz="1600" i="1" dirty="0">
                            <a:latin typeface="Cambria Math" panose="02040503050406030204" pitchFamily="18" charset="0"/>
                          </a:rPr>
                        </m:ctrlPr>
                      </m:dPr>
                      <m:e>
                        <m:r>
                          <a:rPr lang="en-US" sz="1600" i="1" dirty="0">
                            <a:latin typeface="Cambria Math" panose="02040503050406030204" pitchFamily="18" charset="0"/>
                          </a:rPr>
                          <m:t>𝜃</m:t>
                        </m:r>
                      </m:e>
                    </m:d>
                  </m:oMath>
                </a14:m>
                <a:r>
                  <a:rPr lang="en-US" sz="1600" dirty="0">
                    <a:latin typeface="Google Sans" pitchFamily="2" charset="0"/>
                    <a:ea typeface="Google Sans" pitchFamily="2" charset="0"/>
                    <a:cs typeface="Google Sans" pitchFamily="2" charset="0"/>
                  </a:rPr>
                  <a:t> is the slope of the slope, how fast the slope changes as you move. </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Its </a:t>
                </a:r>
                <a:r>
                  <a:rPr lang="en-US" sz="1600" b="1" dirty="0">
                    <a:latin typeface="Google Sans" pitchFamily="2" charset="0"/>
                    <a:ea typeface="Google Sans" pitchFamily="2" charset="0"/>
                    <a:cs typeface="Google Sans" pitchFamily="2" charset="0"/>
                  </a:rPr>
                  <a:t>sign</a:t>
                </a:r>
                <a:r>
                  <a:rPr lang="en-US" sz="1600" dirty="0">
                    <a:latin typeface="Google Sans" pitchFamily="2" charset="0"/>
                    <a:ea typeface="Google Sans" pitchFamily="2" charset="0"/>
                    <a:cs typeface="Google Sans" pitchFamily="2" charset="0"/>
                  </a:rPr>
                  <a:t> tells us the shape of the objective.</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Its </a:t>
                </a:r>
                <a:r>
                  <a:rPr lang="en-US" sz="1600" b="1" dirty="0">
                    <a:latin typeface="Google Sans" pitchFamily="2" charset="0"/>
                    <a:ea typeface="Google Sans" pitchFamily="2" charset="0"/>
                    <a:cs typeface="Google Sans" pitchFamily="2" charset="0"/>
                  </a:rPr>
                  <a:t>size</a:t>
                </a:r>
                <a:r>
                  <a:rPr lang="en-US" sz="1600" dirty="0">
                    <a:latin typeface="Google Sans" pitchFamily="2" charset="0"/>
                    <a:ea typeface="Google Sans" pitchFamily="2" charset="0"/>
                    <a:cs typeface="Google Sans" pitchFamily="2" charset="0"/>
                  </a:rPr>
                  <a:t> tells us how sharply the objective bends. </a:t>
                </a:r>
              </a:p>
            </p:txBody>
          </p:sp>
        </mc:Choice>
        <mc:Fallback xmlns="">
          <p:sp>
            <p:nvSpPr>
              <p:cNvPr id="9" name="TextBox 8">
                <a:extLst>
                  <a:ext uri="{FF2B5EF4-FFF2-40B4-BE49-F238E27FC236}">
                    <a16:creationId xmlns:a16="http://schemas.microsoft.com/office/drawing/2014/main" id="{A3BA1C45-6370-D515-2B5B-955E4CA9182D}"/>
                  </a:ext>
                </a:extLst>
              </p:cNvPr>
              <p:cNvSpPr txBox="1">
                <a:spLocks noRot="1" noChangeAspect="1" noMove="1" noResize="1" noEditPoints="1" noAdjustHandles="1" noChangeArrowheads="1" noChangeShapeType="1" noTextEdit="1"/>
              </p:cNvSpPr>
              <p:nvPr/>
            </p:nvSpPr>
            <p:spPr>
              <a:xfrm>
                <a:off x="838200" y="3897759"/>
                <a:ext cx="4424680" cy="2062103"/>
              </a:xfrm>
              <a:prstGeom prst="rect">
                <a:avLst/>
              </a:prstGeom>
              <a:blipFill>
                <a:blip r:embed="rId3"/>
                <a:stretch>
                  <a:fillRect l="-860" t="-610" b="-2439"/>
                </a:stretch>
              </a:blipFill>
            </p:spPr>
            <p:txBody>
              <a:bodyPr/>
              <a:lstStyle/>
              <a:p>
                <a:r>
                  <a:rPr lang="en-US">
                    <a:noFill/>
                  </a:rPr>
                  <a:t> </a:t>
                </a:r>
              </a:p>
            </p:txBody>
          </p:sp>
        </mc:Fallback>
      </mc:AlternateContent>
      <p:pic>
        <p:nvPicPr>
          <p:cNvPr id="6" name="Picture 5" descr="Five panels: a bowl with slopes -2, 0, +2; a hilltop with slopes +2, 0, -2; a straight line with slope 0.8 everywhere; an S-curve with slopes 1, 0, 1; and a sharp bowl with curvature 3 next to a wide bowl with curvature 0.6">
            <a:extLst>
              <a:ext uri="{FF2B5EF4-FFF2-40B4-BE49-F238E27FC236}">
                <a16:creationId xmlns:a16="http://schemas.microsoft.com/office/drawing/2014/main" id="{B2ED5A95-01E4-2338-309E-0AAB9245DA0F}"/>
              </a:ext>
            </a:extLst>
          </p:cNvPr>
          <p:cNvPicPr>
            <a:picLocks noChangeAspect="1"/>
          </p:cNvPicPr>
          <p:nvPr/>
        </p:nvPicPr>
        <p:blipFill>
          <a:blip r:embed="rId4"/>
          <a:srcRect t="13786" r="59412"/>
          <a:stretch>
            <a:fillRect/>
          </a:stretch>
        </p:blipFill>
        <p:spPr>
          <a:xfrm>
            <a:off x="5262880" y="365125"/>
            <a:ext cx="6715760" cy="3223401"/>
          </a:xfrm>
          <a:prstGeom prst="rect">
            <a:avLst/>
          </a:prstGeom>
        </p:spPr>
      </p:pic>
      <p:pic>
        <p:nvPicPr>
          <p:cNvPr id="8" name="Picture 7" descr="Five panels: a bowl with slopes -2, 0, +2; a hilltop with slopes +2, 0, -2; a straight line with slope 0.8 everywhere; an S-curve with slopes 1, 0, 1; and a sharp bowl with curvature 3 next to a wide bowl with curvature 0.6">
            <a:extLst>
              <a:ext uri="{FF2B5EF4-FFF2-40B4-BE49-F238E27FC236}">
                <a16:creationId xmlns:a16="http://schemas.microsoft.com/office/drawing/2014/main" id="{853FB535-30A3-6E78-5577-0241305A0564}"/>
              </a:ext>
            </a:extLst>
          </p:cNvPr>
          <p:cNvPicPr>
            <a:picLocks noChangeAspect="1"/>
          </p:cNvPicPr>
          <p:nvPr/>
        </p:nvPicPr>
        <p:blipFill>
          <a:blip r:embed="rId4"/>
          <a:srcRect l="39539" t="12384" r="19873" b="1402"/>
          <a:stretch>
            <a:fillRect/>
          </a:stretch>
        </p:blipFill>
        <p:spPr>
          <a:xfrm>
            <a:off x="5262880" y="3508238"/>
            <a:ext cx="6715760" cy="3223401"/>
          </a:xfrm>
          <a:prstGeom prst="rect">
            <a:avLst/>
          </a:prstGeom>
        </p:spPr>
      </p:pic>
    </p:spTree>
    <p:extLst>
      <p:ext uri="{BB962C8B-B14F-4D97-AF65-F5344CB8AC3E}">
        <p14:creationId xmlns:p14="http://schemas.microsoft.com/office/powerpoint/2010/main" val="230090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CFE1D-D796-4354-FBEB-4AFC62EB1A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D6D75-0169-51BF-75B7-C418C5552C81}"/>
              </a:ext>
            </a:extLst>
          </p:cNvPr>
          <p:cNvSpPr>
            <a:spLocks noGrp="1"/>
          </p:cNvSpPr>
          <p:nvPr>
            <p:ph type="title"/>
          </p:nvPr>
        </p:nvSpPr>
        <p:spPr/>
        <p:txBody>
          <a:bodyPr/>
          <a:lstStyle/>
          <a:p>
            <a:r>
              <a:rPr lang="en-US" dirty="0"/>
              <a:t>Curvature</a:t>
            </a:r>
          </a:p>
        </p:txBody>
      </p:sp>
      <p:sp>
        <p:nvSpPr>
          <p:cNvPr id="3" name="TextBox 2">
            <a:extLst>
              <a:ext uri="{FF2B5EF4-FFF2-40B4-BE49-F238E27FC236}">
                <a16:creationId xmlns:a16="http://schemas.microsoft.com/office/drawing/2014/main" id="{D9CE2EDF-6E7F-5C06-2B30-0B1AF0A541C1}"/>
              </a:ext>
            </a:extLst>
          </p:cNvPr>
          <p:cNvSpPr txBox="1"/>
          <p:nvPr/>
        </p:nvSpPr>
        <p:spPr>
          <a:xfrm>
            <a:off x="838200" y="1962835"/>
            <a:ext cx="4780738" cy="923330"/>
          </a:xfrm>
          <a:prstGeom prst="rect">
            <a:avLst/>
          </a:prstGeom>
          <a:noFill/>
        </p:spPr>
        <p:txBody>
          <a:bodyPr wrap="square">
            <a:spAutoFit/>
          </a:bodyPr>
          <a:lstStyle/>
          <a:p>
            <a:pPr>
              <a:buNone/>
            </a:pPr>
            <a:r>
              <a:rPr lang="en-US" dirty="0">
                <a:solidFill>
                  <a:srgbClr val="FF0000"/>
                </a:solidFill>
                <a:latin typeface="Google Sans" pitchFamily="2" charset="0"/>
                <a:ea typeface="Google Sans" pitchFamily="2" charset="0"/>
                <a:cs typeface="Google Sans" pitchFamily="2" charset="0"/>
              </a:rPr>
              <a:t>Most of the trouble in optimization comes from curvature varying widely across directions.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ED732EE-9189-779B-8722-1D3396E78594}"/>
                  </a:ext>
                </a:extLst>
              </p:cNvPr>
              <p:cNvSpPr txBox="1"/>
              <p:nvPr/>
            </p:nvSpPr>
            <p:spPr>
              <a:xfrm>
                <a:off x="838200" y="3254993"/>
                <a:ext cx="4617027" cy="2800767"/>
              </a:xfrm>
              <a:prstGeom prst="rect">
                <a:avLst/>
              </a:prstGeom>
              <a:solidFill>
                <a:schemeClr val="bg1">
                  <a:lumMod val="95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Two bowls can both have positive curvature but bend very differently. </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A large </a:t>
                </a:r>
                <a14:m>
                  <m:oMath xmlns:m="http://schemas.openxmlformats.org/officeDocument/2006/math">
                    <m:r>
                      <a:rPr lang="en-US" sz="1600" i="1" dirty="0" smtClean="0">
                        <a:latin typeface="Cambria Math" panose="02040503050406030204" pitchFamily="18" charset="0"/>
                      </a:rPr>
                      <m:t>𝐽</m:t>
                    </m:r>
                    <m:r>
                      <a:rPr lang="en-US" sz="1600" i="0" dirty="0" smtClean="0">
                        <a:latin typeface="Cambria Math" panose="02040503050406030204" pitchFamily="18" charset="0"/>
                      </a:rPr>
                      <m:t>’’</m:t>
                    </m:r>
                  </m:oMath>
                </a14:m>
                <a:r>
                  <a:rPr lang="en-US" sz="1600" dirty="0">
                    <a:latin typeface="Google Sans" pitchFamily="2" charset="0"/>
                    <a:ea typeface="Google Sans" pitchFamily="2" charset="0"/>
                    <a:cs typeface="Google Sans" pitchFamily="2" charset="0"/>
                  </a:rPr>
                  <a:t> (here 3) is a narrow, </a:t>
                </a:r>
                <a:r>
                  <a:rPr lang="en-US" sz="1600" b="1" dirty="0">
                    <a:latin typeface="Google Sans" pitchFamily="2" charset="0"/>
                    <a:ea typeface="Google Sans" pitchFamily="2" charset="0"/>
                    <a:cs typeface="Google Sans" pitchFamily="2" charset="0"/>
                  </a:rPr>
                  <a:t>sharp</a:t>
                </a:r>
                <a:r>
                  <a:rPr lang="en-US" sz="1600" dirty="0">
                    <a:latin typeface="Google Sans" pitchFamily="2" charset="0"/>
                    <a:ea typeface="Google Sans" pitchFamily="2" charset="0"/>
                    <a:cs typeface="Google Sans" pitchFamily="2" charset="0"/>
                  </a:rPr>
                  <a:t> bowl: the slope changes quickly, so a step that looks reasonable from one side lands high on the other side. </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A small </a:t>
                </a:r>
                <a14:m>
                  <m:oMath xmlns:m="http://schemas.openxmlformats.org/officeDocument/2006/math">
                    <m:r>
                      <a:rPr lang="en-US" sz="1600" i="1" dirty="0" smtClean="0">
                        <a:latin typeface="Cambria Math" panose="02040503050406030204" pitchFamily="18" charset="0"/>
                      </a:rPr>
                      <m:t>𝐽</m:t>
                    </m:r>
                    <m:r>
                      <a:rPr lang="en-US" sz="1600" i="0" dirty="0" smtClean="0">
                        <a:latin typeface="Cambria Math" panose="02040503050406030204" pitchFamily="18" charset="0"/>
                      </a:rPr>
                      <m:t>″</m:t>
                    </m:r>
                  </m:oMath>
                </a14:m>
                <a:r>
                  <a:rPr lang="en-US" sz="1600" dirty="0">
                    <a:latin typeface="Google Sans" pitchFamily="2" charset="0"/>
                    <a:ea typeface="Google Sans" pitchFamily="2" charset="0"/>
                    <a:cs typeface="Google Sans" pitchFamily="2" charset="0"/>
                  </a:rPr>
                  <a:t> (here 0.6) is a </a:t>
                </a:r>
                <a:r>
                  <a:rPr lang="en-US" sz="1600" b="1" dirty="0">
                    <a:latin typeface="Google Sans" pitchFamily="2" charset="0"/>
                    <a:ea typeface="Google Sans" pitchFamily="2" charset="0"/>
                    <a:cs typeface="Google Sans" pitchFamily="2" charset="0"/>
                  </a:rPr>
                  <a:t>wide</a:t>
                </a:r>
                <a:r>
                  <a:rPr lang="en-US" sz="1600" dirty="0">
                    <a:latin typeface="Google Sans" pitchFamily="2" charset="0"/>
                    <a:ea typeface="Google Sans" pitchFamily="2" charset="0"/>
                    <a:cs typeface="Google Sans" pitchFamily="2" charset="0"/>
                  </a:rPr>
                  <a:t> bowl where big steps are safe. The learning rate must stay below </a:t>
                </a:r>
                <a14:m>
                  <m:oMath xmlns:m="http://schemas.openxmlformats.org/officeDocument/2006/math">
                    <m:r>
                      <a:rPr lang="en-US" sz="1600" dirty="0" smtClean="0">
                        <a:latin typeface="Cambria Math" panose="02040503050406030204" pitchFamily="18" charset="0"/>
                      </a:rPr>
                      <m:t>2</m:t>
                    </m:r>
                    <m:r>
                      <a:rPr lang="en-US" sz="1600" i="0" dirty="0" smtClean="0">
                        <a:latin typeface="Cambria Math" panose="02040503050406030204" pitchFamily="18" charset="0"/>
                      </a:rPr>
                      <m:t>/</m:t>
                    </m:r>
                    <m:r>
                      <a:rPr lang="en-US" sz="1600" i="1" dirty="0" smtClean="0">
                        <a:latin typeface="Cambria Math" panose="02040503050406030204" pitchFamily="18" charset="0"/>
                      </a:rPr>
                      <m:t>𝐽</m:t>
                    </m:r>
                    <m:r>
                      <a:rPr lang="en-US" sz="1600" i="0" dirty="0" smtClean="0">
                        <a:latin typeface="Cambria Math" panose="02040503050406030204" pitchFamily="18" charset="0"/>
                      </a:rPr>
                      <m:t>″</m:t>
                    </m:r>
                  </m:oMath>
                </a14:m>
                <a:r>
                  <a:rPr lang="en-US" sz="1600" dirty="0">
                    <a:latin typeface="Google Sans" pitchFamily="2" charset="0"/>
                    <a:ea typeface="Google Sans" pitchFamily="2" charset="0"/>
                    <a:cs typeface="Google Sans" pitchFamily="2" charset="0"/>
                  </a:rPr>
                  <a:t>.</a:t>
                </a:r>
              </a:p>
            </p:txBody>
          </p:sp>
        </mc:Choice>
        <mc:Fallback xmlns="">
          <p:sp>
            <p:nvSpPr>
              <p:cNvPr id="6" name="TextBox 5">
                <a:extLst>
                  <a:ext uri="{FF2B5EF4-FFF2-40B4-BE49-F238E27FC236}">
                    <a16:creationId xmlns:a16="http://schemas.microsoft.com/office/drawing/2014/main" id="{EED732EE-9189-779B-8722-1D3396E78594}"/>
                  </a:ext>
                </a:extLst>
              </p:cNvPr>
              <p:cNvSpPr txBox="1">
                <a:spLocks noRot="1" noChangeAspect="1" noMove="1" noResize="1" noEditPoints="1" noAdjustHandles="1" noChangeArrowheads="1" noChangeShapeType="1" noTextEdit="1"/>
              </p:cNvSpPr>
              <p:nvPr/>
            </p:nvSpPr>
            <p:spPr>
              <a:xfrm>
                <a:off x="838200" y="3254993"/>
                <a:ext cx="4617027" cy="2800767"/>
              </a:xfrm>
              <a:prstGeom prst="rect">
                <a:avLst/>
              </a:prstGeom>
              <a:blipFill>
                <a:blip r:embed="rId2"/>
                <a:stretch>
                  <a:fillRect l="-824" t="-905" r="-1374" b="-1810"/>
                </a:stretch>
              </a:blipFill>
            </p:spPr>
            <p:txBody>
              <a:bodyPr/>
              <a:lstStyle/>
              <a:p>
                <a:r>
                  <a:rPr lang="en-US">
                    <a:noFill/>
                  </a:rPr>
                  <a:t> </a:t>
                </a:r>
              </a:p>
            </p:txBody>
          </p:sp>
        </mc:Fallback>
      </mc:AlternateContent>
      <p:pic>
        <p:nvPicPr>
          <p:cNvPr id="4" name="Picture 3" descr="Five panels: a bowl with slopes -2, 0, +2; a hilltop with slopes +2, 0, -2; a straight line with slope 0.8 everywhere; an S-curve with slopes 1, 0, 1; and a sharp bowl with curvature 3 next to a wide bowl with curvature 0.6">
            <a:extLst>
              <a:ext uri="{FF2B5EF4-FFF2-40B4-BE49-F238E27FC236}">
                <a16:creationId xmlns:a16="http://schemas.microsoft.com/office/drawing/2014/main" id="{92A404EE-AA7F-9A48-A6C1-58BB88C1CFC1}"/>
              </a:ext>
            </a:extLst>
          </p:cNvPr>
          <p:cNvPicPr>
            <a:picLocks noChangeAspect="1"/>
          </p:cNvPicPr>
          <p:nvPr/>
        </p:nvPicPr>
        <p:blipFill>
          <a:blip r:embed="rId3"/>
          <a:srcRect l="79279" t="15764" r="-11" b="-1979"/>
          <a:stretch>
            <a:fillRect/>
          </a:stretch>
        </p:blipFill>
        <p:spPr>
          <a:xfrm>
            <a:off x="6573064" y="1553528"/>
            <a:ext cx="4925755" cy="4628519"/>
          </a:xfrm>
          <a:prstGeom prst="rect">
            <a:avLst/>
          </a:prstGeom>
        </p:spPr>
      </p:pic>
    </p:spTree>
    <p:extLst>
      <p:ext uri="{BB962C8B-B14F-4D97-AF65-F5344CB8AC3E}">
        <p14:creationId xmlns:p14="http://schemas.microsoft.com/office/powerpoint/2010/main" val="1459191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B30D8-228B-8FAC-0842-3AA6B6295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BC3A8-C876-1A6A-A7FC-3BD84C965A56}"/>
              </a:ext>
            </a:extLst>
          </p:cNvPr>
          <p:cNvSpPr>
            <a:spLocks noGrp="1"/>
          </p:cNvSpPr>
          <p:nvPr>
            <p:ph type="title"/>
          </p:nvPr>
        </p:nvSpPr>
        <p:spPr/>
        <p:txBody>
          <a:bodyPr/>
          <a:lstStyle/>
          <a:p>
            <a:r>
              <a:rPr lang="en-US" dirty="0"/>
              <a:t>Curvature</a:t>
            </a:r>
          </a:p>
        </p:txBody>
      </p:sp>
      <p:pic>
        <p:nvPicPr>
          <p:cNvPr id="4" name="Picture 3">
            <a:extLst>
              <a:ext uri="{FF2B5EF4-FFF2-40B4-BE49-F238E27FC236}">
                <a16:creationId xmlns:a16="http://schemas.microsoft.com/office/drawing/2014/main" id="{BEF5BE6E-1A96-0026-819A-35554BA17871}"/>
              </a:ext>
            </a:extLst>
          </p:cNvPr>
          <p:cNvPicPr>
            <a:picLocks noChangeAspect="1"/>
          </p:cNvPicPr>
          <p:nvPr>
            <p:custDataLst>
              <p:tags r:id="rId1"/>
            </p:custDataLst>
          </p:nvPr>
        </p:nvPicPr>
        <p:blipFill>
          <a:blip r:embed="rId3"/>
          <a:stretch>
            <a:fillRect/>
          </a:stretch>
        </p:blipFill>
        <p:spPr>
          <a:xfrm>
            <a:off x="2061070" y="2774638"/>
            <a:ext cx="2456053" cy="407490"/>
          </a:xfrm>
          <a:prstGeom prst="rect">
            <a:avLst/>
          </a:prstGeom>
        </p:spPr>
      </p:pic>
      <p:sp>
        <p:nvSpPr>
          <p:cNvPr id="7" name="TextBox 6">
            <a:extLst>
              <a:ext uri="{FF2B5EF4-FFF2-40B4-BE49-F238E27FC236}">
                <a16:creationId xmlns:a16="http://schemas.microsoft.com/office/drawing/2014/main" id="{181877B8-96B0-BFA1-DE23-AB66426BE6C8}"/>
              </a:ext>
            </a:extLst>
          </p:cNvPr>
          <p:cNvSpPr txBox="1"/>
          <p:nvPr/>
        </p:nvSpPr>
        <p:spPr>
          <a:xfrm>
            <a:off x="961159" y="5274516"/>
            <a:ext cx="4857750" cy="646331"/>
          </a:xfrm>
          <a:prstGeom prst="rect">
            <a:avLst/>
          </a:prstGeom>
          <a:noFill/>
        </p:spPr>
        <p:txBody>
          <a:bodyPr wrap="square">
            <a:spAutoFit/>
          </a:bodyPr>
          <a:lstStyle/>
          <a:p>
            <a:pPr>
              <a:buNone/>
            </a:pPr>
            <a:r>
              <a:rPr lang="en-US" dirty="0"/>
              <a:t>In a sharp direction, even a small distance produces a big slope.</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6EB3AE1-42B0-077C-E915-EF27D958286B}"/>
                  </a:ext>
                </a:extLst>
              </p:cNvPr>
              <p:cNvSpPr txBox="1"/>
              <p:nvPr/>
            </p:nvSpPr>
            <p:spPr>
              <a:xfrm>
                <a:off x="1423554" y="3783076"/>
                <a:ext cx="3932959" cy="646331"/>
              </a:xfrm>
              <a:prstGeom prst="rect">
                <a:avLst/>
              </a:prstGeom>
              <a:noFill/>
            </p:spPr>
            <p:txBody>
              <a:bodyPr wrap="square">
                <a:spAutoFit/>
              </a:bodyPr>
              <a:lstStyle/>
              <a:p>
                <a:pPr>
                  <a:buNone/>
                </a:pPr>
                <a14:m>
                  <m:oMath xmlns:m="http://schemas.openxmlformats.org/officeDocument/2006/math">
                    <m:r>
                      <a:rPr lang="en-US" i="1" dirty="0" smtClean="0">
                        <a:latin typeface="Cambria Math" panose="02040503050406030204" pitchFamily="18" charset="0"/>
                      </a:rPr>
                      <m:t>𝑑</m:t>
                    </m:r>
                  </m:oMath>
                </a14:m>
                <a:r>
                  <a:rPr lang="en-US" dirty="0"/>
                  <a:t> is the distance from the minimum </a:t>
                </a:r>
              </a:p>
              <a:p>
                <a:pPr>
                  <a:buNone/>
                </a:pPr>
                <a14:m>
                  <m:oMath xmlns:m="http://schemas.openxmlformats.org/officeDocument/2006/math">
                    <m:r>
                      <a:rPr lang="en-US" i="1" dirty="0" smtClean="0">
                        <a:latin typeface="Cambria Math" panose="02040503050406030204" pitchFamily="18" charset="0"/>
                      </a:rPr>
                      <m:t>𝜆</m:t>
                    </m:r>
                  </m:oMath>
                </a14:m>
                <a:r>
                  <a:rPr lang="en-US" dirty="0"/>
                  <a:t> is the curvature</a:t>
                </a:r>
              </a:p>
            </p:txBody>
          </p:sp>
        </mc:Choice>
        <mc:Fallback xmlns="">
          <p:sp>
            <p:nvSpPr>
              <p:cNvPr id="10" name="TextBox 9">
                <a:extLst>
                  <a:ext uri="{FF2B5EF4-FFF2-40B4-BE49-F238E27FC236}">
                    <a16:creationId xmlns:a16="http://schemas.microsoft.com/office/drawing/2014/main" id="{26EB3AE1-42B0-077C-E915-EF27D958286B}"/>
                  </a:ext>
                </a:extLst>
              </p:cNvPr>
              <p:cNvSpPr txBox="1">
                <a:spLocks noRot="1" noChangeAspect="1" noMove="1" noResize="1" noEditPoints="1" noAdjustHandles="1" noChangeArrowheads="1" noChangeShapeType="1" noTextEdit="1"/>
              </p:cNvSpPr>
              <p:nvPr/>
            </p:nvSpPr>
            <p:spPr>
              <a:xfrm>
                <a:off x="1423554" y="3783076"/>
                <a:ext cx="3932959" cy="646331"/>
              </a:xfrm>
              <a:prstGeom prst="rect">
                <a:avLst/>
              </a:prstGeom>
              <a:blipFill>
                <a:blip r:embed="rId5"/>
                <a:stretch>
                  <a:fillRect t="-5882" b="-13725"/>
                </a:stretch>
              </a:blipFill>
            </p:spPr>
            <p:txBody>
              <a:bodyPr/>
              <a:lstStyle/>
              <a:p>
                <a:r>
                  <a:rPr lang="en-US">
                    <a:noFill/>
                  </a:rPr>
                  <a:t> </a:t>
                </a:r>
              </a:p>
            </p:txBody>
          </p:sp>
        </mc:Fallback>
      </mc:AlternateContent>
      <p:pic>
        <p:nvPicPr>
          <p:cNvPr id="3" name="Picture 2" descr="Five panels: a bowl with slopes -2, 0, +2; a hilltop with slopes +2, 0, -2; a straight line with slope 0.8 everywhere; an S-curve with slopes 1, 0, 1; and a sharp bowl with curvature 3 next to a wide bowl with curvature 0.6">
            <a:extLst>
              <a:ext uri="{FF2B5EF4-FFF2-40B4-BE49-F238E27FC236}">
                <a16:creationId xmlns:a16="http://schemas.microsoft.com/office/drawing/2014/main" id="{9836B827-5CDA-C5C6-1E67-164D15CC3A49}"/>
              </a:ext>
            </a:extLst>
          </p:cNvPr>
          <p:cNvPicPr>
            <a:picLocks noChangeAspect="1"/>
          </p:cNvPicPr>
          <p:nvPr/>
        </p:nvPicPr>
        <p:blipFill>
          <a:blip r:embed="rId6"/>
          <a:srcRect l="79279" t="15764" r="-11" b="-1979"/>
          <a:stretch>
            <a:fillRect/>
          </a:stretch>
        </p:blipFill>
        <p:spPr>
          <a:xfrm>
            <a:off x="6573064" y="1553528"/>
            <a:ext cx="4925755" cy="4628519"/>
          </a:xfrm>
          <a:prstGeom prst="rect">
            <a:avLst/>
          </a:prstGeom>
        </p:spPr>
      </p:pic>
    </p:spTree>
    <p:extLst>
      <p:ext uri="{BB962C8B-B14F-4D97-AF65-F5344CB8AC3E}">
        <p14:creationId xmlns:p14="http://schemas.microsoft.com/office/powerpoint/2010/main" val="2709163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B1007-B8BE-51BD-96F6-94B9B124A86A}"/>
              </a:ext>
            </a:extLst>
          </p:cNvPr>
          <p:cNvSpPr>
            <a:spLocks noGrp="1"/>
          </p:cNvSpPr>
          <p:nvPr>
            <p:ph type="title"/>
          </p:nvPr>
        </p:nvSpPr>
        <p:spPr/>
        <p:txBody>
          <a:bodyPr>
            <a:normAutofit/>
          </a:bodyPr>
          <a:lstStyle/>
          <a:p>
            <a:r>
              <a:rPr lang="en-US" dirty="0"/>
              <a:t>The Hessian: </a:t>
            </a:r>
            <a:br>
              <a:rPr lang="en-US" dirty="0"/>
            </a:br>
            <a:r>
              <a:rPr lang="en-US" dirty="0"/>
              <a:t>all the curvatures in one matrix</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E7DCBFF-CC0C-FE10-C8A1-81A575524A85}"/>
                  </a:ext>
                </a:extLst>
              </p:cNvPr>
              <p:cNvSpPr txBox="1"/>
              <p:nvPr/>
            </p:nvSpPr>
            <p:spPr>
              <a:xfrm>
                <a:off x="838200" y="2127495"/>
                <a:ext cx="5013960" cy="1477328"/>
              </a:xfrm>
              <a:prstGeom prst="rect">
                <a:avLst/>
              </a:prstGeom>
              <a:solidFill>
                <a:schemeClr val="bg2"/>
              </a:solidFill>
            </p:spPr>
            <p:txBody>
              <a:bodyPr wrap="square">
                <a:spAutoFit/>
              </a:bodyPr>
              <a:lstStyle/>
              <a:p>
                <a:pPr>
                  <a:buNone/>
                </a:pPr>
                <a:r>
                  <a:rPr lang="en-US" dirty="0"/>
                  <a:t>With </a:t>
                </a:r>
                <a14:m>
                  <m:oMath xmlns:m="http://schemas.openxmlformats.org/officeDocument/2006/math">
                    <m:r>
                      <a:rPr lang="en-US" i="1" dirty="0" smtClean="0">
                        <a:latin typeface="Cambria Math" panose="02040503050406030204" pitchFamily="18" charset="0"/>
                      </a:rPr>
                      <m:t>𝑀</m:t>
                    </m:r>
                  </m:oMath>
                </a14:m>
                <a:r>
                  <a:rPr lang="en-US" dirty="0"/>
                  <a:t> parameters, there is a </a:t>
                </a:r>
                <a:r>
                  <a:rPr lang="en-US" b="1" dirty="0"/>
                  <a:t>second derivative </a:t>
                </a:r>
                <a:r>
                  <a:rPr lang="en-US" dirty="0"/>
                  <a:t>for every pair of parameters. </a:t>
                </a:r>
              </a:p>
              <a:p>
                <a:pPr>
                  <a:buNone/>
                </a:pPr>
                <a:endParaRPr lang="en-US" dirty="0"/>
              </a:p>
              <a:p>
                <a:r>
                  <a:rPr lang="en-US" dirty="0"/>
                  <a:t>The </a:t>
                </a:r>
                <a:r>
                  <a:rPr lang="en-US" b="1" dirty="0"/>
                  <a:t>Hessian</a:t>
                </a:r>
                <a:r>
                  <a:rPr lang="en-US" dirty="0"/>
                  <a:t> </a:t>
                </a:r>
                <a14:m>
                  <m:oMath xmlns:m="http://schemas.openxmlformats.org/officeDocument/2006/math">
                    <m:r>
                      <a:rPr lang="en-US" i="1" dirty="0" smtClean="0">
                        <a:latin typeface="Cambria Math" panose="02040503050406030204" pitchFamily="18" charset="0"/>
                      </a:rPr>
                      <m:t>𝐻</m:t>
                    </m:r>
                  </m:oMath>
                </a14:m>
                <a:r>
                  <a:rPr lang="en-US" dirty="0"/>
                  <a:t> collects them in an </a:t>
                </a:r>
                <a14:m>
                  <m:oMath xmlns:m="http://schemas.openxmlformats.org/officeDocument/2006/math">
                    <m:r>
                      <a:rPr lang="en-US" i="1" dirty="0" smtClean="0">
                        <a:latin typeface="Cambria Math" panose="02040503050406030204" pitchFamily="18" charset="0"/>
                      </a:rPr>
                      <m:t>𝑀</m:t>
                    </m:r>
                    <m:r>
                      <a:rPr lang="en-US" i="0" dirty="0">
                        <a:latin typeface="Cambria Math" panose="02040503050406030204" pitchFamily="18" charset="0"/>
                      </a:rPr>
                      <m:t>×</m:t>
                    </m:r>
                    <m:r>
                      <a:rPr lang="en-US" i="1" dirty="0">
                        <a:latin typeface="Cambria Math" panose="02040503050406030204" pitchFamily="18" charset="0"/>
                      </a:rPr>
                      <m:t>𝑀</m:t>
                    </m:r>
                  </m:oMath>
                </a14:m>
                <a:r>
                  <a:rPr lang="en-US" dirty="0"/>
                  <a:t> matrix.</a:t>
                </a:r>
              </a:p>
              <a:p>
                <a:pPr>
                  <a:buNone/>
                </a:pPr>
                <a:endParaRPr lang="en-US" dirty="0"/>
              </a:p>
            </p:txBody>
          </p:sp>
        </mc:Choice>
        <mc:Fallback xmlns="">
          <p:sp>
            <p:nvSpPr>
              <p:cNvPr id="5" name="TextBox 4">
                <a:extLst>
                  <a:ext uri="{FF2B5EF4-FFF2-40B4-BE49-F238E27FC236}">
                    <a16:creationId xmlns:a16="http://schemas.microsoft.com/office/drawing/2014/main" id="{8E7DCBFF-CC0C-FE10-C8A1-81A575524A85}"/>
                  </a:ext>
                </a:extLst>
              </p:cNvPr>
              <p:cNvSpPr txBox="1">
                <a:spLocks noRot="1" noChangeAspect="1" noMove="1" noResize="1" noEditPoints="1" noAdjustHandles="1" noChangeArrowheads="1" noChangeShapeType="1" noTextEdit="1"/>
              </p:cNvSpPr>
              <p:nvPr/>
            </p:nvSpPr>
            <p:spPr>
              <a:xfrm>
                <a:off x="838200" y="2127495"/>
                <a:ext cx="5013960" cy="1477328"/>
              </a:xfrm>
              <a:prstGeom prst="rect">
                <a:avLst/>
              </a:prstGeom>
              <a:blipFill>
                <a:blip r:embed="rId7"/>
                <a:stretch>
                  <a:fillRect l="-1266" t="-1709" r="-7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6915444-AB71-0B4F-7CF4-0C70A6B72E85}"/>
                  </a:ext>
                </a:extLst>
              </p:cNvPr>
              <p:cNvSpPr txBox="1"/>
              <p:nvPr/>
            </p:nvSpPr>
            <p:spPr>
              <a:xfrm>
                <a:off x="838199" y="3604823"/>
                <a:ext cx="5013961" cy="1754326"/>
              </a:xfrm>
              <a:prstGeom prst="rect">
                <a:avLst/>
              </a:prstGeom>
              <a:solidFill>
                <a:schemeClr val="bg2"/>
              </a:solidFill>
            </p:spPr>
            <p:txBody>
              <a:bodyPr wrap="square">
                <a:spAutoFit/>
              </a:bodyPr>
              <a:lstStyle/>
              <a:p>
                <a:pPr marL="285750" indent="-285750">
                  <a:buFont typeface="Arial" panose="020B0604020202020204" pitchFamily="34" charset="0"/>
                  <a:buChar char="•"/>
                </a:pPr>
                <a:r>
                  <a:rPr lang="en-US" dirty="0"/>
                  <a:t>The </a:t>
                </a:r>
                <a:r>
                  <a:rPr lang="en-US" b="1" dirty="0"/>
                  <a:t>diagonal</a:t>
                </a:r>
                <a:r>
                  <a:rPr lang="en-US" dirty="0"/>
                  <a:t> entries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𝐻</m:t>
                        </m:r>
                      </m:e>
                      <m:sub>
                        <m:r>
                          <a:rPr lang="en-US" i="1" dirty="0" smtClean="0">
                            <a:latin typeface="Cambria Math" panose="02040503050406030204" pitchFamily="18" charset="0"/>
                          </a:rPr>
                          <m:t>𝑚𝑚</m:t>
                        </m:r>
                      </m:sub>
                    </m:sSub>
                  </m:oMath>
                </a14:m>
                <a:r>
                  <a:rPr lang="en-US" dirty="0"/>
                  <a:t> are the curvatures along each parameter.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a:t>
                </a:r>
                <a:r>
                  <a:rPr lang="en-US" b="1" dirty="0"/>
                  <a:t>off-diagonal</a:t>
                </a:r>
                <a:r>
                  <a:rPr lang="en-US" dirty="0"/>
                  <a:t> ones say how the slope in one parameter changes when another parameter moves</a:t>
                </a:r>
              </a:p>
            </p:txBody>
          </p:sp>
        </mc:Choice>
        <mc:Fallback xmlns="">
          <p:sp>
            <p:nvSpPr>
              <p:cNvPr id="10" name="TextBox 9">
                <a:extLst>
                  <a:ext uri="{FF2B5EF4-FFF2-40B4-BE49-F238E27FC236}">
                    <a16:creationId xmlns:a16="http://schemas.microsoft.com/office/drawing/2014/main" id="{66915444-AB71-0B4F-7CF4-0C70A6B72E85}"/>
                  </a:ext>
                </a:extLst>
              </p:cNvPr>
              <p:cNvSpPr txBox="1">
                <a:spLocks noRot="1" noChangeAspect="1" noMove="1" noResize="1" noEditPoints="1" noAdjustHandles="1" noChangeArrowheads="1" noChangeShapeType="1" noTextEdit="1"/>
              </p:cNvSpPr>
              <p:nvPr/>
            </p:nvSpPr>
            <p:spPr>
              <a:xfrm>
                <a:off x="838199" y="3604823"/>
                <a:ext cx="5013961" cy="1754326"/>
              </a:xfrm>
              <a:prstGeom prst="rect">
                <a:avLst/>
              </a:prstGeom>
              <a:blipFill>
                <a:blip r:embed="rId8"/>
                <a:stretch>
                  <a:fillRect l="-758" t="-1439" b="-5036"/>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BC34C17E-E028-CC8C-A2B3-29C737CFE26D}"/>
              </a:ext>
            </a:extLst>
          </p:cNvPr>
          <p:cNvPicPr>
            <a:picLocks noChangeAspect="1"/>
          </p:cNvPicPr>
          <p:nvPr>
            <p:custDataLst>
              <p:tags r:id="rId1"/>
            </p:custDataLst>
          </p:nvPr>
        </p:nvPicPr>
        <p:blipFill>
          <a:blip r:embed="rId9"/>
          <a:stretch>
            <a:fillRect/>
          </a:stretch>
        </p:blipFill>
        <p:spPr>
          <a:xfrm>
            <a:off x="9092177" y="6121865"/>
            <a:ext cx="1580896" cy="607568"/>
          </a:xfrm>
          <a:prstGeom prst="rect">
            <a:avLst/>
          </a:prstGeom>
        </p:spPr>
      </p:pic>
      <p:sp>
        <p:nvSpPr>
          <p:cNvPr id="23" name="TextBox 22">
            <a:extLst>
              <a:ext uri="{FF2B5EF4-FFF2-40B4-BE49-F238E27FC236}">
                <a16:creationId xmlns:a16="http://schemas.microsoft.com/office/drawing/2014/main" id="{ED1B5655-8886-245C-7BD2-BD71C4C2E239}"/>
              </a:ext>
            </a:extLst>
          </p:cNvPr>
          <p:cNvSpPr txBox="1"/>
          <p:nvPr/>
        </p:nvSpPr>
        <p:spPr>
          <a:xfrm>
            <a:off x="7974577" y="4682775"/>
            <a:ext cx="3682936" cy="369332"/>
          </a:xfrm>
          <a:prstGeom prst="rect">
            <a:avLst/>
          </a:prstGeom>
          <a:noFill/>
        </p:spPr>
        <p:txBody>
          <a:bodyPr wrap="square">
            <a:spAutoFit/>
          </a:bodyPr>
          <a:lstStyle/>
          <a:p>
            <a:pPr>
              <a:buNone/>
            </a:pPr>
            <a:r>
              <a:rPr lang="en-US" sz="1800" dirty="0"/>
              <a:t>For the ravine used in our example, </a:t>
            </a:r>
            <a:endParaRPr lang="en-US" sz="1800" i="1" dirty="0">
              <a:latin typeface="Cambria Math" panose="02040503050406030204" pitchFamily="18" charset="0"/>
            </a:endParaRPr>
          </a:p>
        </p:txBody>
      </p:sp>
      <p:pic>
        <p:nvPicPr>
          <p:cNvPr id="4" name="Picture 3">
            <a:extLst>
              <a:ext uri="{FF2B5EF4-FFF2-40B4-BE49-F238E27FC236}">
                <a16:creationId xmlns:a16="http://schemas.microsoft.com/office/drawing/2014/main" id="{B7F0002F-0FBD-2F69-74EC-7251E2A1535B}"/>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8817857" y="5082151"/>
            <a:ext cx="2129536" cy="272288"/>
          </a:xfrm>
          <a:prstGeom prst="rect">
            <a:avLst/>
          </a:prstGeom>
        </p:spPr>
      </p:pic>
      <p:pic>
        <p:nvPicPr>
          <p:cNvPr id="19" name="Picture 18">
            <a:extLst>
              <a:ext uri="{FF2B5EF4-FFF2-40B4-BE49-F238E27FC236}">
                <a16:creationId xmlns:a16="http://schemas.microsoft.com/office/drawing/2014/main" id="{04F22690-5A7B-822D-0D67-AC308B356395}"/>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8593321" y="5619280"/>
            <a:ext cx="2598928" cy="278384"/>
          </a:xfrm>
          <a:prstGeom prst="rect">
            <a:avLst/>
          </a:prstGeom>
        </p:spPr>
      </p:pic>
      <p:pic>
        <p:nvPicPr>
          <p:cNvPr id="15" name="Picture 14">
            <a:extLst>
              <a:ext uri="{FF2B5EF4-FFF2-40B4-BE49-F238E27FC236}">
                <a16:creationId xmlns:a16="http://schemas.microsoft.com/office/drawing/2014/main" id="{D8F5DE6E-7A51-8904-A68A-0B38310B1A36}"/>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6335229" y="2006285"/>
            <a:ext cx="3480816" cy="398272"/>
          </a:xfrm>
          <a:prstGeom prst="rect">
            <a:avLst/>
          </a:prstGeom>
        </p:spPr>
      </p:pic>
      <p:pic>
        <p:nvPicPr>
          <p:cNvPr id="17" name="Picture 16">
            <a:extLst>
              <a:ext uri="{FF2B5EF4-FFF2-40B4-BE49-F238E27FC236}">
                <a16:creationId xmlns:a16="http://schemas.microsoft.com/office/drawing/2014/main" id="{59EC13FE-86C1-AD63-E105-2924C62CAC53}"/>
              </a:ext>
            </a:extLst>
          </p:cNvPr>
          <p:cNvPicPr>
            <a:picLocks noChangeAspect="1"/>
          </p:cNvPicPr>
          <p:nvPr>
            <p:custDataLst>
              <p:tags r:id="rId5"/>
            </p:custDataLst>
          </p:nvPr>
        </p:nvPicPr>
        <p:blipFill>
          <a:blip r:embed="rId13">
            <a:extLst>
              <a:ext uri="{28A0092B-C50C-407E-A947-70E740481C1C}">
                <a14:useLocalDpi xmlns:a14="http://schemas.microsoft.com/office/drawing/2010/main" val="0"/>
              </a:ext>
            </a:extLst>
          </a:blip>
          <a:stretch>
            <a:fillRect/>
          </a:stretch>
        </p:blipFill>
        <p:spPr>
          <a:xfrm>
            <a:off x="6339842" y="2753000"/>
            <a:ext cx="5197856" cy="1684528"/>
          </a:xfrm>
          <a:prstGeom prst="rect">
            <a:avLst/>
          </a:prstGeom>
        </p:spPr>
      </p:pic>
    </p:spTree>
    <p:extLst>
      <p:ext uri="{BB962C8B-B14F-4D97-AF65-F5344CB8AC3E}">
        <p14:creationId xmlns:p14="http://schemas.microsoft.com/office/powerpoint/2010/main" val="207933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1D4D3-A83C-3E22-008F-3172CB5BC5A9}"/>
            </a:ext>
          </a:extLst>
        </p:cNvPr>
        <p:cNvGrpSpPr/>
        <p:nvPr/>
      </p:nvGrpSpPr>
      <p:grpSpPr>
        <a:xfrm>
          <a:off x="0" y="0"/>
          <a:ext cx="0" cy="0"/>
          <a:chOff x="0" y="0"/>
          <a:chExt cx="0" cy="0"/>
        </a:xfrm>
      </p:grpSpPr>
      <p:pic>
        <p:nvPicPr>
          <p:cNvPr id="7" name="Picture 6" descr="Left: a steep parabola with curvature lambda = 4 next to a flat one with lambda = 0.2. Right: the ravine's Hessian eigen-directions, flat along theta 1 and steep along theta 2, condition number 20">
            <a:extLst>
              <a:ext uri="{FF2B5EF4-FFF2-40B4-BE49-F238E27FC236}">
                <a16:creationId xmlns:a16="http://schemas.microsoft.com/office/drawing/2014/main" id="{A7B425B5-6AE9-11CC-2F8B-98A093B3AF64}"/>
              </a:ext>
            </a:extLst>
          </p:cNvPr>
          <p:cNvPicPr>
            <a:picLocks noChangeAspect="1"/>
          </p:cNvPicPr>
          <p:nvPr/>
        </p:nvPicPr>
        <p:blipFill>
          <a:blip r:embed="rId3"/>
          <a:srcRect l="50237" t="18591" b="14039"/>
          <a:stretch>
            <a:fillRect/>
          </a:stretch>
        </p:blipFill>
        <p:spPr>
          <a:xfrm>
            <a:off x="6733979" y="4013775"/>
            <a:ext cx="5381717" cy="2792895"/>
          </a:xfrm>
          <a:prstGeom prst="rect">
            <a:avLst/>
          </a:prstGeom>
        </p:spPr>
      </p:pic>
      <p:pic>
        <p:nvPicPr>
          <p:cNvPr id="6" name="Picture 5" descr="Left: a steep parabola with curvature lambda = 4 next to a flat one with lambda = 0.2. Right: the ravine's Hessian eigen-directions, flat along theta 1 and steep along theta 2, condition number 20">
            <a:extLst>
              <a:ext uri="{FF2B5EF4-FFF2-40B4-BE49-F238E27FC236}">
                <a16:creationId xmlns:a16="http://schemas.microsoft.com/office/drawing/2014/main" id="{42C62ACD-80AB-6405-87BC-B2E23EF58EC6}"/>
              </a:ext>
            </a:extLst>
          </p:cNvPr>
          <p:cNvPicPr>
            <a:picLocks noChangeAspect="1"/>
          </p:cNvPicPr>
          <p:nvPr/>
        </p:nvPicPr>
        <p:blipFill>
          <a:blip r:embed="rId3"/>
          <a:srcRect t="12436" r="51696"/>
          <a:stretch>
            <a:fillRect/>
          </a:stretch>
        </p:blipFill>
        <p:spPr>
          <a:xfrm>
            <a:off x="6761849" y="425002"/>
            <a:ext cx="5223937" cy="3630110"/>
          </a:xfrm>
          <a:prstGeom prst="rect">
            <a:avLst/>
          </a:prstGeom>
        </p:spPr>
      </p:pic>
      <p:sp>
        <p:nvSpPr>
          <p:cNvPr id="2" name="Title 1">
            <a:extLst>
              <a:ext uri="{FF2B5EF4-FFF2-40B4-BE49-F238E27FC236}">
                <a16:creationId xmlns:a16="http://schemas.microsoft.com/office/drawing/2014/main" id="{9F4043FE-DFFF-E8B8-5C64-A6FEDAD9CB55}"/>
              </a:ext>
            </a:extLst>
          </p:cNvPr>
          <p:cNvSpPr>
            <a:spLocks noGrp="1"/>
          </p:cNvSpPr>
          <p:nvPr>
            <p:ph type="title"/>
          </p:nvPr>
        </p:nvSpPr>
        <p:spPr/>
        <p:txBody>
          <a:bodyPr>
            <a:normAutofit/>
          </a:bodyPr>
          <a:lstStyle/>
          <a:p>
            <a:r>
              <a:rPr lang="en-US" sz="3600" dirty="0"/>
              <a:t>Eigenvector, eigenvalues </a:t>
            </a:r>
            <a:br>
              <a:rPr lang="en-US" sz="3600" dirty="0"/>
            </a:br>
            <a:r>
              <a:rPr lang="en-US" sz="3600" dirty="0"/>
              <a:t>and the condition number</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3E82F7A-D2A8-D2FC-CD3F-A74D24D96938}"/>
                  </a:ext>
                </a:extLst>
              </p:cNvPr>
              <p:cNvSpPr txBox="1"/>
              <p:nvPr/>
            </p:nvSpPr>
            <p:spPr>
              <a:xfrm>
                <a:off x="838200" y="2090172"/>
                <a:ext cx="5645727" cy="3847207"/>
              </a:xfrm>
              <a:prstGeom prst="rect">
                <a:avLst/>
              </a:prstGeom>
              <a:noFill/>
            </p:spPr>
            <p:txBody>
              <a:bodyPr wrap="square">
                <a:spAutoFit/>
              </a:bodyPr>
              <a:lstStyle/>
              <a:p>
                <a:r>
                  <a:rPr lang="en-US" sz="1600" dirty="0"/>
                  <a:t>An </a:t>
                </a:r>
                <a:r>
                  <a:rPr lang="en-US" sz="1600" b="1" dirty="0"/>
                  <a:t>eigenvector</a:t>
                </a:r>
                <a:r>
                  <a:rPr lang="en-US" sz="1600" dirty="0"/>
                  <a:t> </a:t>
                </a:r>
                <a14:m>
                  <m:oMath xmlns:m="http://schemas.openxmlformats.org/officeDocument/2006/math">
                    <m:r>
                      <a:rPr lang="en-US" sz="1600" b="1" dirty="0" smtClean="0">
                        <a:latin typeface="Cambria Math" panose="02040503050406030204" pitchFamily="18" charset="0"/>
                      </a:rPr>
                      <m:t>𝐞</m:t>
                    </m:r>
                  </m:oMath>
                </a14:m>
                <a:r>
                  <a:rPr lang="en-US" sz="1600" dirty="0"/>
                  <a:t> of </a:t>
                </a:r>
                <a14:m>
                  <m:oMath xmlns:m="http://schemas.openxmlformats.org/officeDocument/2006/math">
                    <m:r>
                      <a:rPr lang="en-US" sz="1600" i="1" dirty="0" smtClean="0">
                        <a:latin typeface="Cambria Math" panose="02040503050406030204" pitchFamily="18" charset="0"/>
                      </a:rPr>
                      <m:t>𝐻</m:t>
                    </m:r>
                  </m:oMath>
                </a14:m>
                <a:r>
                  <a:rPr lang="en-US" sz="1600" dirty="0"/>
                  <a:t> is a direction along which the objective is a plain parabola</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Its curvature in that direction is the </a:t>
                </a:r>
                <a:r>
                  <a:rPr lang="en-US" sz="1600" b="1" dirty="0">
                    <a:latin typeface="Google Sans" pitchFamily="2" charset="0"/>
                    <a:ea typeface="Google Sans" pitchFamily="2" charset="0"/>
                    <a:cs typeface="Google Sans" pitchFamily="2" charset="0"/>
                  </a:rPr>
                  <a:t>eigenvalue</a:t>
                </a:r>
                <a:r>
                  <a:rPr lang="en-US" sz="1600" dirty="0">
                    <a:latin typeface="Google Sans" pitchFamily="2" charset="0"/>
                    <a:ea typeface="Google Sans" pitchFamily="2" charset="0"/>
                    <a:cs typeface="Google Sans" pitchFamily="2" charset="0"/>
                  </a:rPr>
                  <a:t> </a:t>
                </a:r>
                <a:r>
                  <a:rPr lang="en-US" sz="1600" dirty="0" err="1">
                    <a:latin typeface="Google Sans" pitchFamily="2" charset="0"/>
                    <a:ea typeface="Google Sans" pitchFamily="2" charset="0"/>
                    <a:cs typeface="Google Sans" pitchFamily="2" charset="0"/>
                  </a:rPr>
                  <a:t>λ</a:t>
                </a:r>
                <a:r>
                  <a:rPr lang="en-US" sz="1600" dirty="0">
                    <a:latin typeface="Google Sans" pitchFamily="2" charset="0"/>
                    <a:ea typeface="Google Sans" pitchFamily="2" charset="0"/>
                    <a:cs typeface="Google Sans" pitchFamily="2" charset="0"/>
                  </a:rPr>
                  <a:t>. </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In symbols, </a:t>
                </a:r>
                <a14:m>
                  <m:oMath xmlns:m="http://schemas.openxmlformats.org/officeDocument/2006/math">
                    <m:r>
                      <a:rPr lang="en-US" sz="1600" i="1" dirty="0" smtClean="0">
                        <a:latin typeface="Cambria Math" panose="02040503050406030204" pitchFamily="18" charset="0"/>
                      </a:rPr>
                      <m:t>𝐻𝑣</m:t>
                    </m:r>
                    <m:r>
                      <a:rPr lang="en-US" sz="1600" i="0" dirty="0">
                        <a:latin typeface="Cambria Math" panose="02040503050406030204" pitchFamily="18" charset="0"/>
                      </a:rPr>
                      <m:t>=</m:t>
                    </m:r>
                    <m:r>
                      <a:rPr lang="en-US" sz="1600" i="1" dirty="0">
                        <a:latin typeface="Cambria Math" panose="02040503050406030204" pitchFamily="18" charset="0"/>
                      </a:rPr>
                      <m:t>𝜆</m:t>
                    </m:r>
                    <m:r>
                      <a:rPr lang="en-US" sz="1600" i="1" dirty="0">
                        <a:latin typeface="Cambria Math" panose="02040503050406030204" pitchFamily="18" charset="0"/>
                      </a:rPr>
                      <m:t>𝑣</m:t>
                    </m:r>
                  </m:oMath>
                </a14:m>
                <a:r>
                  <a:rPr lang="en-US" sz="1600" dirty="0">
                    <a:latin typeface="Google Sans" pitchFamily="2" charset="0"/>
                    <a:ea typeface="Google Sans" pitchFamily="2" charset="0"/>
                    <a:cs typeface="Google Sans" pitchFamily="2" charset="0"/>
                  </a:rPr>
                  <a:t>: multiplying the direction </a:t>
                </a:r>
                <a14:m>
                  <m:oMath xmlns:m="http://schemas.openxmlformats.org/officeDocument/2006/math">
                    <m:r>
                      <a:rPr lang="en-US" sz="1600" i="1" dirty="0" smtClean="0">
                        <a:latin typeface="Cambria Math" panose="02040503050406030204" pitchFamily="18" charset="0"/>
                      </a:rPr>
                      <m:t>𝑣</m:t>
                    </m:r>
                  </m:oMath>
                </a14:m>
                <a:r>
                  <a:rPr lang="en-US" sz="1600" dirty="0">
                    <a:latin typeface="Google Sans" pitchFamily="2" charset="0"/>
                    <a:ea typeface="Google Sans" pitchFamily="2" charset="0"/>
                    <a:cs typeface="Google Sans" pitchFamily="2" charset="0"/>
                  </a:rPr>
                  <a:t> by </a:t>
                </a:r>
                <a14:m>
                  <m:oMath xmlns:m="http://schemas.openxmlformats.org/officeDocument/2006/math">
                    <m:r>
                      <a:rPr lang="en-US" sz="1600" i="1" dirty="0" smtClean="0">
                        <a:latin typeface="Cambria Math" panose="02040503050406030204" pitchFamily="18" charset="0"/>
                      </a:rPr>
                      <m:t>𝐻</m:t>
                    </m:r>
                  </m:oMath>
                </a14:m>
                <a:r>
                  <a:rPr lang="en-US" sz="1600" dirty="0">
                    <a:latin typeface="Google Sans" pitchFamily="2" charset="0"/>
                    <a:ea typeface="Google Sans" pitchFamily="2" charset="0"/>
                    <a:cs typeface="Google Sans" pitchFamily="2" charset="0"/>
                  </a:rPr>
                  <a:t> only stretches it by </a:t>
                </a:r>
                <a14:m>
                  <m:oMath xmlns:m="http://schemas.openxmlformats.org/officeDocument/2006/math">
                    <m:r>
                      <a:rPr lang="en-US" sz="1600" i="1" dirty="0" smtClean="0">
                        <a:latin typeface="Cambria Math" panose="02040503050406030204" pitchFamily="18" charset="0"/>
                      </a:rPr>
                      <m:t>𝜆</m:t>
                    </m:r>
                  </m:oMath>
                </a14:m>
                <a:endParaRPr lang="en-US" sz="1600" dirty="0">
                  <a:latin typeface="Google Sans" pitchFamily="2" charset="0"/>
                  <a:ea typeface="Google Sans" pitchFamily="2" charset="0"/>
                  <a:cs typeface="Google Sans" pitchFamily="2" charset="0"/>
                </a:endParaRPr>
              </a:p>
              <a:p>
                <a:pPr>
                  <a:buNone/>
                </a:pPr>
                <a:endParaRPr lang="en-US" sz="16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For our ravine, the eigen-directions are simply the x-axis (</a:t>
                </a:r>
                <a:r>
                  <a:rPr lang="en-US" sz="1600" dirty="0" err="1">
                    <a:latin typeface="Google Sans" pitchFamily="2" charset="0"/>
                    <a:ea typeface="Google Sans" pitchFamily="2" charset="0"/>
                    <a:cs typeface="Google Sans" pitchFamily="2" charset="0"/>
                  </a:rPr>
                  <a:t>λ</a:t>
                </a:r>
                <a:r>
                  <a:rPr lang="en-US" sz="1600" dirty="0">
                    <a:latin typeface="Google Sans" pitchFamily="2" charset="0"/>
                    <a:ea typeface="Google Sans" pitchFamily="2" charset="0"/>
                    <a:cs typeface="Google Sans" pitchFamily="2" charset="0"/>
                  </a:rPr>
                  <a:t> = 0.2, flat) and the y-axis (</a:t>
                </a:r>
                <a:r>
                  <a:rPr lang="en-US" sz="1600" dirty="0" err="1">
                    <a:latin typeface="Google Sans" pitchFamily="2" charset="0"/>
                    <a:ea typeface="Google Sans" pitchFamily="2" charset="0"/>
                    <a:cs typeface="Google Sans" pitchFamily="2" charset="0"/>
                  </a:rPr>
                  <a:t>λ</a:t>
                </a:r>
                <a:r>
                  <a:rPr lang="en-US" sz="1600" dirty="0">
                    <a:latin typeface="Google Sans" pitchFamily="2" charset="0"/>
                    <a:ea typeface="Google Sans" pitchFamily="2" charset="0"/>
                    <a:cs typeface="Google Sans" pitchFamily="2" charset="0"/>
                  </a:rPr>
                  <a:t> = 4, steep)</a:t>
                </a:r>
              </a:p>
              <a:p>
                <a:pPr marL="342900" lvl="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If the oval contours were tilted, the eigen-directions would be the tilted long and short axes of the ovals.</a:t>
                </a:r>
              </a:p>
              <a:p>
                <a:pPr marL="342900" lvl="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lvl="0"/>
                <a:endParaRPr lang="en-US" sz="1600"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53E82F7A-D2A8-D2FC-CD3F-A74D24D96938}"/>
                  </a:ext>
                </a:extLst>
              </p:cNvPr>
              <p:cNvSpPr txBox="1">
                <a:spLocks noRot="1" noChangeAspect="1" noMove="1" noResize="1" noEditPoints="1" noAdjustHandles="1" noChangeArrowheads="1" noChangeShapeType="1" noTextEdit="1"/>
              </p:cNvSpPr>
              <p:nvPr/>
            </p:nvSpPr>
            <p:spPr>
              <a:xfrm>
                <a:off x="838200" y="2090172"/>
                <a:ext cx="5645727" cy="3847207"/>
              </a:xfrm>
              <a:prstGeom prst="rect">
                <a:avLst/>
              </a:prstGeom>
              <a:blipFill>
                <a:blip r:embed="rId4"/>
                <a:stretch>
                  <a:fillRect l="-674" t="-329" r="-1124"/>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8F3B8771-0FAD-87CA-5861-6C1F453DB6AC}"/>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8360070" y="1282771"/>
            <a:ext cx="2129536" cy="272288"/>
          </a:xfrm>
          <a:prstGeom prst="rect">
            <a:avLst/>
          </a:prstGeom>
        </p:spPr>
      </p:pic>
    </p:spTree>
    <p:extLst>
      <p:ext uri="{BB962C8B-B14F-4D97-AF65-F5344CB8AC3E}">
        <p14:creationId xmlns:p14="http://schemas.microsoft.com/office/powerpoint/2010/main" val="2444846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941DF-D350-4FC6-CF43-3CA36AC59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E50537-C170-E40F-AFC0-999DBE8BE6C7}"/>
              </a:ext>
            </a:extLst>
          </p:cNvPr>
          <p:cNvSpPr>
            <a:spLocks noGrp="1"/>
          </p:cNvSpPr>
          <p:nvPr>
            <p:ph type="title"/>
          </p:nvPr>
        </p:nvSpPr>
        <p:spPr/>
        <p:txBody>
          <a:bodyPr>
            <a:normAutofit/>
          </a:bodyPr>
          <a:lstStyle/>
          <a:p>
            <a:r>
              <a:rPr lang="en-US" sz="3600" dirty="0"/>
              <a:t>Eigenvector, eigenvalues </a:t>
            </a:r>
            <a:br>
              <a:rPr lang="en-US" sz="3600" dirty="0"/>
            </a:br>
            <a:r>
              <a:rPr lang="en-US" sz="3600" dirty="0"/>
              <a:t>and the condition number</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7C4B250-B8E1-15EC-EB69-7C66CD993EA3}"/>
                  </a:ext>
                </a:extLst>
              </p:cNvPr>
              <p:cNvSpPr txBox="1"/>
              <p:nvPr/>
            </p:nvSpPr>
            <p:spPr>
              <a:xfrm>
                <a:off x="838200" y="1905506"/>
                <a:ext cx="5645727" cy="4278094"/>
              </a:xfrm>
              <a:prstGeom prst="rect">
                <a:avLst/>
              </a:prstGeom>
              <a:noFill/>
            </p:spPr>
            <p:txBody>
              <a:bodyPr wrap="square">
                <a:spAutoFit/>
              </a:bodyPr>
              <a:lstStyle/>
              <a:p>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condition number</a:t>
                </a:r>
                <a:r>
                  <a:rPr lang="en-US" sz="1600" dirty="0">
                    <a:latin typeface="Google Sans" pitchFamily="2" charset="0"/>
                    <a:ea typeface="Google Sans" pitchFamily="2" charset="0"/>
                    <a:cs typeface="Google Sans" pitchFamily="2" charset="0"/>
                  </a:rPr>
                  <a:t> compares the steepest and flattest directions:</a:t>
                </a:r>
              </a:p>
              <a:p>
                <a:endParaRPr lang="en-US" sz="1600" dirty="0">
                  <a:latin typeface="Google Sans" pitchFamily="2" charset="0"/>
                  <a:ea typeface="Google Sans" pitchFamily="2" charset="0"/>
                  <a:cs typeface="Google Sans" pitchFamily="2" charset="0"/>
                </a:endParaRPr>
              </a:p>
              <a:p>
                <a:endParaRPr lang="en-US" sz="1600" dirty="0">
                  <a:latin typeface="Google Sans" pitchFamily="2" charset="0"/>
                  <a:ea typeface="Google Sans" pitchFamily="2" charset="0"/>
                  <a:cs typeface="Google Sans" pitchFamily="2" charset="0"/>
                </a:endParaRPr>
              </a:p>
              <a:p>
                <a:endParaRPr lang="en-US" sz="1600" dirty="0">
                  <a:latin typeface="Google Sans" pitchFamily="2" charset="0"/>
                  <a:ea typeface="Google Sans" pitchFamily="2" charset="0"/>
                  <a:cs typeface="Google Sans" pitchFamily="2" charset="0"/>
                </a:endParaRPr>
              </a:p>
              <a:p>
                <a:endParaRPr lang="en-US" sz="1600" dirty="0">
                  <a:latin typeface="Google Sans" pitchFamily="2" charset="0"/>
                  <a:ea typeface="Google Sans" pitchFamily="2" charset="0"/>
                  <a:cs typeface="Google Sans" pitchFamily="2" charset="0"/>
                </a:endParaRPr>
              </a:p>
              <a:p>
                <a:endParaRPr lang="en-US" sz="1600" dirty="0">
                  <a:latin typeface="Google Sans" pitchFamily="2" charset="0"/>
                  <a:ea typeface="Google Sans" pitchFamily="2" charset="0"/>
                  <a:cs typeface="Google Sans" pitchFamily="2" charset="0"/>
                </a:endParaRPr>
              </a:p>
              <a:p>
                <a14:m>
                  <m:oMath xmlns:m="http://schemas.openxmlformats.org/officeDocument/2006/math">
                    <m:r>
                      <a:rPr lang="en-US" sz="1600" i="1" dirty="0" smtClean="0">
                        <a:latin typeface="Cambria Math" panose="02040503050406030204" pitchFamily="18" charset="0"/>
                      </a:rPr>
                      <m:t>𝜅</m:t>
                    </m:r>
                    <m:r>
                      <a:rPr lang="en-US" sz="1600" i="0" dirty="0" err="1">
                        <a:latin typeface="Cambria Math" panose="02040503050406030204" pitchFamily="18" charset="0"/>
                      </a:rPr>
                      <m:t>=1</m:t>
                    </m:r>
                  </m:oMath>
                </a14:m>
                <a:r>
                  <a:rPr lang="en-US" sz="1600" dirty="0">
                    <a:latin typeface="Google Sans" pitchFamily="2" charset="0"/>
                    <a:ea typeface="Google Sans" pitchFamily="2" charset="0"/>
                    <a:cs typeface="Google Sans" pitchFamily="2" charset="0"/>
                  </a:rPr>
                  <a:t> is a perfectly round bowl. </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Our ravine has </a:t>
                </a:r>
                <a14:m>
                  <m:oMath xmlns:m="http://schemas.openxmlformats.org/officeDocument/2006/math">
                    <m:r>
                      <a:rPr lang="en-US" sz="1600" i="1" dirty="0" smtClean="0">
                        <a:latin typeface="Cambria Math" panose="02040503050406030204" pitchFamily="18" charset="0"/>
                      </a:rPr>
                      <m:t>𝜅</m:t>
                    </m:r>
                    <m:r>
                      <a:rPr lang="en-US" sz="1600" i="0" dirty="0" err="1">
                        <a:latin typeface="Cambria Math" panose="02040503050406030204" pitchFamily="18" charset="0"/>
                      </a:rPr>
                      <m:t>=4/0.2=20</m:t>
                    </m:r>
                  </m:oMath>
                </a14:m>
                <a:r>
                  <a:rPr lang="en-US" sz="1600" dirty="0">
                    <a:latin typeface="Google Sans" pitchFamily="2" charset="0"/>
                    <a:ea typeface="Google Sans" pitchFamily="2" charset="0"/>
                    <a:cs typeface="Google Sans" pitchFamily="2" charset="0"/>
                  </a:rPr>
                  <a:t>, a stretched oval. </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Real networks can have </a:t>
                </a:r>
                <a14:m>
                  <m:oMath xmlns:m="http://schemas.openxmlformats.org/officeDocument/2006/math">
                    <m:r>
                      <a:rPr lang="en-US" sz="1600" i="1" dirty="0" smtClean="0">
                        <a:latin typeface="Cambria Math" panose="02040503050406030204" pitchFamily="18" charset="0"/>
                      </a:rPr>
                      <m:t>𝜅</m:t>
                    </m:r>
                  </m:oMath>
                </a14:m>
                <a:r>
                  <a:rPr lang="en-US" sz="1600" dirty="0">
                    <a:latin typeface="Google Sans" pitchFamily="2" charset="0"/>
                    <a:ea typeface="Google Sans" pitchFamily="2" charset="0"/>
                    <a:cs typeface="Google Sans" pitchFamily="2" charset="0"/>
                  </a:rPr>
                  <a:t> in the thousands or more. </a:t>
                </a:r>
              </a:p>
              <a:p>
                <a:endParaRPr lang="en-US" sz="1600" b="1" dirty="0">
                  <a:latin typeface="Google Sans" pitchFamily="2" charset="0"/>
                  <a:ea typeface="Google Sans" pitchFamily="2" charset="0"/>
                  <a:cs typeface="Google Sans" pitchFamily="2" charset="0"/>
                </a:endParaRPr>
              </a:p>
              <a:p>
                <a:r>
                  <a:rPr lang="en-US" sz="1600" b="1" dirty="0">
                    <a:solidFill>
                      <a:srgbClr val="FF0000"/>
                    </a:solidFill>
                    <a:latin typeface="Google Sans" pitchFamily="2" charset="0"/>
                    <a:ea typeface="Google Sans" pitchFamily="2" charset="0"/>
                    <a:cs typeface="Google Sans" pitchFamily="2" charset="0"/>
                  </a:rPr>
                  <a:t>A large </a:t>
                </a:r>
                <a14:m>
                  <m:oMath xmlns:m="http://schemas.openxmlformats.org/officeDocument/2006/math">
                    <m:r>
                      <a:rPr lang="en-US" sz="1600" b="1" i="1" dirty="0" smtClean="0">
                        <a:solidFill>
                          <a:srgbClr val="FF0000"/>
                        </a:solidFill>
                        <a:latin typeface="Cambria Math" panose="02040503050406030204" pitchFamily="18" charset="0"/>
                      </a:rPr>
                      <m:t>𝜅</m:t>
                    </m:r>
                  </m:oMath>
                </a14:m>
                <a:r>
                  <a:rPr lang="en-US" sz="1600" b="1" dirty="0">
                    <a:solidFill>
                      <a:srgbClr val="FF0000"/>
                    </a:solidFill>
                    <a:latin typeface="Google Sans" pitchFamily="2" charset="0"/>
                    <a:ea typeface="Google Sans" pitchFamily="2" charset="0"/>
                    <a:cs typeface="Google Sans" pitchFamily="2" charset="0"/>
                  </a:rPr>
                  <a:t> means a long, narrow ravine</a:t>
                </a:r>
                <a:r>
                  <a:rPr lang="en-US" sz="1600" dirty="0">
                    <a:solidFill>
                      <a:srgbClr val="FF0000"/>
                    </a:solidFill>
                    <a:latin typeface="Google Sans" pitchFamily="2" charset="0"/>
                    <a:ea typeface="Google Sans" pitchFamily="2" charset="0"/>
                    <a:cs typeface="Google Sans" pitchFamily="2" charset="0"/>
                  </a:rPr>
                  <a:t>, and that is exactly what makes gradient descent slow.</a:t>
                </a:r>
              </a:p>
              <a:p>
                <a:endParaRPr lang="en-US" sz="1600" dirty="0">
                  <a:latin typeface="Google Sans" pitchFamily="2" charset="0"/>
                  <a:ea typeface="Google Sans" pitchFamily="2" charset="0"/>
                  <a:cs typeface="Google Sans" pitchFamily="2" charset="0"/>
                </a:endParaRPr>
              </a:p>
              <a:p>
                <a:pPr lvl="0"/>
                <a:endParaRPr lang="en-US" sz="1600"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C7C4B250-B8E1-15EC-EB69-7C66CD993EA3}"/>
                  </a:ext>
                </a:extLst>
              </p:cNvPr>
              <p:cNvSpPr txBox="1">
                <a:spLocks noRot="1" noChangeAspect="1" noMove="1" noResize="1" noEditPoints="1" noAdjustHandles="1" noChangeArrowheads="1" noChangeShapeType="1" noTextEdit="1"/>
              </p:cNvSpPr>
              <p:nvPr/>
            </p:nvSpPr>
            <p:spPr>
              <a:xfrm>
                <a:off x="838200" y="1905506"/>
                <a:ext cx="5645727" cy="4278094"/>
              </a:xfrm>
              <a:prstGeom prst="rect">
                <a:avLst/>
              </a:prstGeom>
              <a:blipFill>
                <a:blip r:embed="rId4"/>
                <a:stretch>
                  <a:fillRect l="-674" t="-593" b="-890"/>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AF6B39AF-079C-AC1B-9E54-C2D5CF33B79B}"/>
              </a:ext>
            </a:extLst>
          </p:cNvPr>
          <p:cNvPicPr>
            <a:picLocks noChangeAspect="1"/>
          </p:cNvPicPr>
          <p:nvPr>
            <p:custDataLst>
              <p:tags r:id="rId1"/>
            </p:custDataLst>
          </p:nvPr>
        </p:nvPicPr>
        <p:blipFill>
          <a:blip r:embed="rId5"/>
          <a:stretch>
            <a:fillRect/>
          </a:stretch>
        </p:blipFill>
        <p:spPr>
          <a:xfrm>
            <a:off x="2620751" y="2674240"/>
            <a:ext cx="1546344" cy="554162"/>
          </a:xfrm>
          <a:prstGeom prst="rect">
            <a:avLst/>
          </a:prstGeom>
        </p:spPr>
      </p:pic>
      <p:pic>
        <p:nvPicPr>
          <p:cNvPr id="12" name="Picture 11">
            <a:extLst>
              <a:ext uri="{FF2B5EF4-FFF2-40B4-BE49-F238E27FC236}">
                <a16:creationId xmlns:a16="http://schemas.microsoft.com/office/drawing/2014/main" id="{0B8A891A-B575-49E1-8BF3-DB88EB59CAC7}"/>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8360070" y="1282771"/>
            <a:ext cx="2129536" cy="272288"/>
          </a:xfrm>
          <a:prstGeom prst="rect">
            <a:avLst/>
          </a:prstGeom>
        </p:spPr>
      </p:pic>
      <p:pic>
        <p:nvPicPr>
          <p:cNvPr id="3" name="Picture 2" descr="Left: a steep parabola with curvature lambda = 4 next to a flat one with lambda = 0.2. Right: the ravine's Hessian eigen-directions, flat along theta 1 and steep along theta 2, condition number 20">
            <a:extLst>
              <a:ext uri="{FF2B5EF4-FFF2-40B4-BE49-F238E27FC236}">
                <a16:creationId xmlns:a16="http://schemas.microsoft.com/office/drawing/2014/main" id="{472D8B9B-71BD-B10B-41AA-855B40B99097}"/>
              </a:ext>
            </a:extLst>
          </p:cNvPr>
          <p:cNvPicPr>
            <a:picLocks noChangeAspect="1"/>
          </p:cNvPicPr>
          <p:nvPr/>
        </p:nvPicPr>
        <p:blipFill>
          <a:blip r:embed="rId7"/>
          <a:srcRect l="50237" t="18591" b="14039"/>
          <a:stretch>
            <a:fillRect/>
          </a:stretch>
        </p:blipFill>
        <p:spPr>
          <a:xfrm>
            <a:off x="6733979" y="4013775"/>
            <a:ext cx="5381717" cy="2792895"/>
          </a:xfrm>
          <a:prstGeom prst="rect">
            <a:avLst/>
          </a:prstGeom>
        </p:spPr>
      </p:pic>
      <p:pic>
        <p:nvPicPr>
          <p:cNvPr id="4" name="Picture 3" descr="Left: a steep parabola with curvature lambda = 4 next to a flat one with lambda = 0.2. Right: the ravine's Hessian eigen-directions, flat along theta 1 and steep along theta 2, condition number 20">
            <a:extLst>
              <a:ext uri="{FF2B5EF4-FFF2-40B4-BE49-F238E27FC236}">
                <a16:creationId xmlns:a16="http://schemas.microsoft.com/office/drawing/2014/main" id="{3D231B53-1AB5-006B-2EDD-0FA21638B8E7}"/>
              </a:ext>
            </a:extLst>
          </p:cNvPr>
          <p:cNvPicPr>
            <a:picLocks noChangeAspect="1"/>
          </p:cNvPicPr>
          <p:nvPr/>
        </p:nvPicPr>
        <p:blipFill>
          <a:blip r:embed="rId7"/>
          <a:srcRect t="12436" r="51696"/>
          <a:stretch>
            <a:fillRect/>
          </a:stretch>
        </p:blipFill>
        <p:spPr>
          <a:xfrm>
            <a:off x="6761849" y="425002"/>
            <a:ext cx="5223937" cy="3630110"/>
          </a:xfrm>
          <a:prstGeom prst="rect">
            <a:avLst/>
          </a:prstGeom>
        </p:spPr>
      </p:pic>
    </p:spTree>
    <p:extLst>
      <p:ext uri="{BB962C8B-B14F-4D97-AF65-F5344CB8AC3E}">
        <p14:creationId xmlns:p14="http://schemas.microsoft.com/office/powerpoint/2010/main" val="283742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5B125-E884-1951-78D1-D06D3F1AAE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14A72-1FDC-471B-33AF-0306540E2285}"/>
              </a:ext>
            </a:extLst>
          </p:cNvPr>
          <p:cNvSpPr>
            <a:spLocks noGrp="1"/>
          </p:cNvSpPr>
          <p:nvPr>
            <p:ph type="title"/>
          </p:nvPr>
        </p:nvSpPr>
        <p:spPr/>
        <p:txBody>
          <a:bodyPr>
            <a:normAutofit/>
          </a:bodyPr>
          <a:lstStyle/>
          <a:p>
            <a:r>
              <a:rPr lang="en-US" sz="3600" dirty="0"/>
              <a:t>Eigenvector, eigenvalues </a:t>
            </a:r>
            <a:br>
              <a:rPr lang="en-US" sz="3600" dirty="0"/>
            </a:br>
            <a:r>
              <a:rPr lang="en-US" sz="3600" dirty="0"/>
              <a:t>and the condition number</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EE19138-8702-831E-F292-83981D9FB053}"/>
                  </a:ext>
                </a:extLst>
              </p:cNvPr>
              <p:cNvSpPr txBox="1"/>
              <p:nvPr/>
            </p:nvSpPr>
            <p:spPr>
              <a:xfrm>
                <a:off x="6712527" y="365125"/>
                <a:ext cx="5149577" cy="1600438"/>
              </a:xfrm>
              <a:prstGeom prst="rect">
                <a:avLst/>
              </a:prstGeom>
              <a:solidFill>
                <a:schemeClr val="bg1">
                  <a:lumMod val="95000"/>
                </a:schemeClr>
              </a:solidFill>
            </p:spPr>
            <p:txBody>
              <a:bodyPr wrap="square">
                <a:spAutoFit/>
              </a:bodyPr>
              <a:lstStyle/>
              <a:p>
                <a:endParaRPr lang="en-US" sz="1400" i="1" dirty="0">
                  <a:latin typeface="Cambria Math" panose="02040503050406030204" pitchFamily="18" charset="0"/>
                </a:endParaRPr>
              </a:p>
              <a:p>
                <a14:m>
                  <m:oMath xmlns:m="http://schemas.openxmlformats.org/officeDocument/2006/math">
                    <m:r>
                      <a:rPr lang="en-US" sz="1400" i="1" dirty="0" smtClean="0">
                        <a:latin typeface="Cambria Math" panose="02040503050406030204" pitchFamily="18" charset="0"/>
                      </a:rPr>
                      <m:t>𝜅</m:t>
                    </m:r>
                    <m:r>
                      <a:rPr lang="en-US" sz="1400" i="0" dirty="0" err="1">
                        <a:latin typeface="Cambria Math" panose="02040503050406030204" pitchFamily="18" charset="0"/>
                      </a:rPr>
                      <m:t>=1</m:t>
                    </m:r>
                  </m:oMath>
                </a14:m>
                <a:r>
                  <a:rPr lang="en-US" sz="1400" dirty="0">
                    <a:latin typeface="Google Sans" pitchFamily="2" charset="0"/>
                    <a:ea typeface="Google Sans" pitchFamily="2" charset="0"/>
                    <a:cs typeface="Google Sans" pitchFamily="2" charset="0"/>
                  </a:rPr>
                  <a:t> is a perfectly round bowl. </a:t>
                </a:r>
              </a:p>
              <a:p>
                <a:endParaRPr lang="en-US" sz="1400" dirty="0">
                  <a:latin typeface="Google Sans" pitchFamily="2" charset="0"/>
                  <a:ea typeface="Google Sans" pitchFamily="2" charset="0"/>
                  <a:cs typeface="Google Sans" pitchFamily="2" charset="0"/>
                </a:endParaRPr>
              </a:p>
              <a:p>
                <a:r>
                  <a:rPr lang="en-US" sz="1400" dirty="0">
                    <a:latin typeface="Google Sans" pitchFamily="2" charset="0"/>
                    <a:ea typeface="Google Sans" pitchFamily="2" charset="0"/>
                    <a:cs typeface="Google Sans" pitchFamily="2" charset="0"/>
                  </a:rPr>
                  <a:t>Real networks can have </a:t>
                </a:r>
                <a14:m>
                  <m:oMath xmlns:m="http://schemas.openxmlformats.org/officeDocument/2006/math">
                    <m:r>
                      <a:rPr lang="en-US" sz="1400" i="1" dirty="0" smtClean="0">
                        <a:latin typeface="Cambria Math" panose="02040503050406030204" pitchFamily="18" charset="0"/>
                      </a:rPr>
                      <m:t>𝜅</m:t>
                    </m:r>
                  </m:oMath>
                </a14:m>
                <a:r>
                  <a:rPr lang="en-US" sz="1400" dirty="0">
                    <a:latin typeface="Google Sans" pitchFamily="2" charset="0"/>
                    <a:ea typeface="Google Sans" pitchFamily="2" charset="0"/>
                    <a:cs typeface="Google Sans" pitchFamily="2" charset="0"/>
                  </a:rPr>
                  <a:t> in the thousands or more. </a:t>
                </a:r>
              </a:p>
              <a:p>
                <a:endParaRPr lang="en-US" sz="1400" b="1" dirty="0">
                  <a:latin typeface="Google Sans" pitchFamily="2" charset="0"/>
                  <a:ea typeface="Google Sans" pitchFamily="2" charset="0"/>
                  <a:cs typeface="Google Sans" pitchFamily="2" charset="0"/>
                </a:endParaRPr>
              </a:p>
              <a:p>
                <a:r>
                  <a:rPr lang="en-US" sz="1400" b="1" dirty="0">
                    <a:solidFill>
                      <a:srgbClr val="FF0000"/>
                    </a:solidFill>
                    <a:latin typeface="Google Sans" pitchFamily="2" charset="0"/>
                    <a:ea typeface="Google Sans" pitchFamily="2" charset="0"/>
                    <a:cs typeface="Google Sans" pitchFamily="2" charset="0"/>
                  </a:rPr>
                  <a:t>A large </a:t>
                </a:r>
                <a14:m>
                  <m:oMath xmlns:m="http://schemas.openxmlformats.org/officeDocument/2006/math">
                    <m:r>
                      <a:rPr lang="en-US" sz="1400" b="1" i="1" dirty="0" smtClean="0">
                        <a:solidFill>
                          <a:srgbClr val="FF0000"/>
                        </a:solidFill>
                        <a:latin typeface="Cambria Math" panose="02040503050406030204" pitchFamily="18" charset="0"/>
                      </a:rPr>
                      <m:t>𝜅</m:t>
                    </m:r>
                  </m:oMath>
                </a14:m>
                <a:r>
                  <a:rPr lang="en-US" sz="1400" b="1" dirty="0">
                    <a:solidFill>
                      <a:srgbClr val="FF0000"/>
                    </a:solidFill>
                    <a:latin typeface="Google Sans" pitchFamily="2" charset="0"/>
                    <a:ea typeface="Google Sans" pitchFamily="2" charset="0"/>
                    <a:cs typeface="Google Sans" pitchFamily="2" charset="0"/>
                  </a:rPr>
                  <a:t> means a long, narrow ravine</a:t>
                </a:r>
                <a:r>
                  <a:rPr lang="en-US" sz="1400" dirty="0">
                    <a:solidFill>
                      <a:srgbClr val="FF0000"/>
                    </a:solidFill>
                    <a:latin typeface="Google Sans" pitchFamily="2" charset="0"/>
                    <a:ea typeface="Google Sans" pitchFamily="2" charset="0"/>
                    <a:cs typeface="Google Sans" pitchFamily="2" charset="0"/>
                  </a:rPr>
                  <a:t>, and that is exactly what makes gradient descent slow.</a:t>
                </a:r>
                <a:endParaRPr lang="en-US" sz="1400"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BEE19138-8702-831E-F292-83981D9FB053}"/>
                  </a:ext>
                </a:extLst>
              </p:cNvPr>
              <p:cNvSpPr txBox="1">
                <a:spLocks noRot="1" noChangeAspect="1" noMove="1" noResize="1" noEditPoints="1" noAdjustHandles="1" noChangeArrowheads="1" noChangeShapeType="1" noTextEdit="1"/>
              </p:cNvSpPr>
              <p:nvPr/>
            </p:nvSpPr>
            <p:spPr>
              <a:xfrm>
                <a:off x="6712527" y="365125"/>
                <a:ext cx="5149577" cy="1600438"/>
              </a:xfrm>
              <a:prstGeom prst="rect">
                <a:avLst/>
              </a:prstGeom>
              <a:blipFill>
                <a:blip r:embed="rId5"/>
                <a:stretch>
                  <a:fillRect l="-246" b="-3150"/>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D2930B2A-C5FD-7B52-2E9A-6BBB0A9DB299}"/>
              </a:ext>
            </a:extLst>
          </p:cNvPr>
          <p:cNvPicPr>
            <a:picLocks noChangeAspect="1"/>
          </p:cNvPicPr>
          <p:nvPr>
            <p:custDataLst>
              <p:tags r:id="rId1"/>
            </p:custDataLst>
          </p:nvPr>
        </p:nvPicPr>
        <p:blipFill>
          <a:blip r:embed="rId6"/>
          <a:stretch>
            <a:fillRect/>
          </a:stretch>
        </p:blipFill>
        <p:spPr>
          <a:xfrm>
            <a:off x="2620751" y="2674240"/>
            <a:ext cx="1546344" cy="554162"/>
          </a:xfrm>
          <a:prstGeom prst="rect">
            <a:avLst/>
          </a:prstGeom>
        </p:spPr>
      </p:pic>
      <p:pic>
        <p:nvPicPr>
          <p:cNvPr id="3" name="Picture 2" descr="Five shapes, each shown as a 3D surface on top and as contour lines seen from above below it. Bowl: eigenvalues +2, +2, circular contours, a minimum. Dome: -2, -2, a maximum. Saddle: +2 and -2, contours shaped like an X, up one way and down the other. Ravine: +0.2 and +4, long flat ellipses, a narrow valley. Flat trough: 0 and +2, parallel straight lines, a whole line of equally good points">
            <a:extLst>
              <a:ext uri="{FF2B5EF4-FFF2-40B4-BE49-F238E27FC236}">
                <a16:creationId xmlns:a16="http://schemas.microsoft.com/office/drawing/2014/main" id="{FF0BE90C-3529-0FCE-5A3F-D63F4B32DDA5}"/>
              </a:ext>
            </a:extLst>
          </p:cNvPr>
          <p:cNvPicPr>
            <a:picLocks noChangeAspect="1"/>
          </p:cNvPicPr>
          <p:nvPr/>
        </p:nvPicPr>
        <p:blipFill>
          <a:blip r:embed="rId7"/>
          <a:stretch>
            <a:fillRect/>
          </a:stretch>
        </p:blipFill>
        <p:spPr>
          <a:xfrm>
            <a:off x="997527" y="2247128"/>
            <a:ext cx="10196945" cy="4186113"/>
          </a:xfrm>
          <a:prstGeom prst="rect">
            <a:avLst/>
          </a:prstGeom>
        </p:spPr>
      </p:pic>
      <p:pic>
        <p:nvPicPr>
          <p:cNvPr id="6" name="Picture 5">
            <a:extLst>
              <a:ext uri="{FF2B5EF4-FFF2-40B4-BE49-F238E27FC236}">
                <a16:creationId xmlns:a16="http://schemas.microsoft.com/office/drawing/2014/main" id="{AFE5A891-6003-37B6-D1D2-7A97BA68E907}"/>
              </a:ext>
            </a:extLst>
          </p:cNvPr>
          <p:cNvPicPr>
            <a:picLocks noChangeAspect="1"/>
          </p:cNvPicPr>
          <p:nvPr>
            <p:custDataLst>
              <p:tags r:id="rId2"/>
            </p:custDataLst>
          </p:nvPr>
        </p:nvPicPr>
        <p:blipFill>
          <a:blip r:embed="rId6"/>
          <a:stretch>
            <a:fillRect/>
          </a:stretch>
        </p:blipFill>
        <p:spPr>
          <a:xfrm>
            <a:off x="10149931" y="473744"/>
            <a:ext cx="1546344" cy="554162"/>
          </a:xfrm>
          <a:prstGeom prst="rect">
            <a:avLst/>
          </a:prstGeom>
        </p:spPr>
      </p:pic>
      <p:sp>
        <p:nvSpPr>
          <p:cNvPr id="7" name="TextBox 6">
            <a:extLst>
              <a:ext uri="{FF2B5EF4-FFF2-40B4-BE49-F238E27FC236}">
                <a16:creationId xmlns:a16="http://schemas.microsoft.com/office/drawing/2014/main" id="{56699B10-A927-27E3-23A2-ADBA8BAD3E35}"/>
              </a:ext>
            </a:extLst>
          </p:cNvPr>
          <p:cNvSpPr txBox="1"/>
          <p:nvPr/>
        </p:nvSpPr>
        <p:spPr>
          <a:xfrm>
            <a:off x="997527" y="1685086"/>
            <a:ext cx="5621934" cy="584775"/>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With two parameters, there are two eigenvalues, and their signs and sizes name the shape:</a:t>
            </a:r>
          </a:p>
        </p:txBody>
      </p:sp>
      <p:sp>
        <p:nvSpPr>
          <p:cNvPr id="9" name="TextBox 8">
            <a:extLst>
              <a:ext uri="{FF2B5EF4-FFF2-40B4-BE49-F238E27FC236}">
                <a16:creationId xmlns:a16="http://schemas.microsoft.com/office/drawing/2014/main" id="{C4609492-243E-6D2A-6555-704E35E0FC8D}"/>
              </a:ext>
            </a:extLst>
          </p:cNvPr>
          <p:cNvSpPr txBox="1"/>
          <p:nvPr/>
        </p:nvSpPr>
        <p:spPr>
          <a:xfrm>
            <a:off x="1118267" y="6433241"/>
            <a:ext cx="1502484" cy="307777"/>
          </a:xfrm>
          <a:prstGeom prst="rect">
            <a:avLst/>
          </a:prstGeom>
          <a:noFill/>
        </p:spPr>
        <p:txBody>
          <a:bodyPr wrap="square">
            <a:spAutoFit/>
          </a:bodyPr>
          <a:lstStyle/>
          <a:p>
            <a:pPr>
              <a:buNone/>
            </a:pPr>
            <a:r>
              <a:rPr lang="en-US" sz="1400" dirty="0"/>
              <a:t>Heads straight in</a:t>
            </a:r>
          </a:p>
        </p:txBody>
      </p:sp>
      <p:sp>
        <p:nvSpPr>
          <p:cNvPr id="12" name="TextBox 11">
            <a:extLst>
              <a:ext uri="{FF2B5EF4-FFF2-40B4-BE49-F238E27FC236}">
                <a16:creationId xmlns:a16="http://schemas.microsoft.com/office/drawing/2014/main" id="{B0A76AEA-1F4A-0733-C967-27CC81870E08}"/>
              </a:ext>
            </a:extLst>
          </p:cNvPr>
          <p:cNvSpPr txBox="1"/>
          <p:nvPr/>
        </p:nvSpPr>
        <p:spPr>
          <a:xfrm>
            <a:off x="3177751" y="6334780"/>
            <a:ext cx="1938932" cy="523220"/>
          </a:xfrm>
          <a:prstGeom prst="rect">
            <a:avLst/>
          </a:prstGeom>
          <a:noFill/>
        </p:spPr>
        <p:txBody>
          <a:bodyPr wrap="square">
            <a:spAutoFit/>
          </a:bodyPr>
          <a:lstStyle/>
          <a:p>
            <a:pPr>
              <a:buNone/>
            </a:pPr>
            <a:r>
              <a:rPr lang="en-US" sz="1400" dirty="0"/>
              <a:t>Rolls away in every direction</a:t>
            </a:r>
          </a:p>
        </p:txBody>
      </p:sp>
      <p:sp>
        <p:nvSpPr>
          <p:cNvPr id="14" name="TextBox 13">
            <a:extLst>
              <a:ext uri="{FF2B5EF4-FFF2-40B4-BE49-F238E27FC236}">
                <a16:creationId xmlns:a16="http://schemas.microsoft.com/office/drawing/2014/main" id="{7BDDDBC1-8F43-FE88-F8DF-F547BEC315A2}"/>
              </a:ext>
            </a:extLst>
          </p:cNvPr>
          <p:cNvSpPr txBox="1"/>
          <p:nvPr/>
        </p:nvSpPr>
        <p:spPr>
          <a:xfrm>
            <a:off x="5106750" y="6334780"/>
            <a:ext cx="1938932" cy="523220"/>
          </a:xfrm>
          <a:prstGeom prst="rect">
            <a:avLst/>
          </a:prstGeom>
          <a:noFill/>
        </p:spPr>
        <p:txBody>
          <a:bodyPr wrap="square">
            <a:spAutoFit/>
          </a:bodyPr>
          <a:lstStyle/>
          <a:p>
            <a:pPr>
              <a:buNone/>
            </a:pPr>
            <a:r>
              <a:rPr lang="en-US" sz="1400" dirty="0"/>
              <a:t>Slows near the middle, then escapes downhill</a:t>
            </a:r>
          </a:p>
        </p:txBody>
      </p:sp>
      <p:sp>
        <p:nvSpPr>
          <p:cNvPr id="16" name="TextBox 15">
            <a:extLst>
              <a:ext uri="{FF2B5EF4-FFF2-40B4-BE49-F238E27FC236}">
                <a16:creationId xmlns:a16="http://schemas.microsoft.com/office/drawing/2014/main" id="{0BBFC716-4159-4FAA-004C-D3DD7049B570}"/>
              </a:ext>
            </a:extLst>
          </p:cNvPr>
          <p:cNvSpPr txBox="1"/>
          <p:nvPr/>
        </p:nvSpPr>
        <p:spPr>
          <a:xfrm>
            <a:off x="7348383" y="6325519"/>
            <a:ext cx="1938932" cy="523220"/>
          </a:xfrm>
          <a:prstGeom prst="rect">
            <a:avLst/>
          </a:prstGeom>
          <a:noFill/>
        </p:spPr>
        <p:txBody>
          <a:bodyPr wrap="square">
            <a:spAutoFit/>
          </a:bodyPr>
          <a:lstStyle/>
          <a:p>
            <a:pPr>
              <a:buNone/>
            </a:pPr>
            <a:r>
              <a:rPr lang="en-US" sz="1400" dirty="0"/>
              <a:t>Zig-zags across, crawls along</a:t>
            </a:r>
          </a:p>
        </p:txBody>
      </p:sp>
      <p:sp>
        <p:nvSpPr>
          <p:cNvPr id="18" name="TextBox 17">
            <a:extLst>
              <a:ext uri="{FF2B5EF4-FFF2-40B4-BE49-F238E27FC236}">
                <a16:creationId xmlns:a16="http://schemas.microsoft.com/office/drawing/2014/main" id="{F5A91D91-5D55-D0BD-AE54-F5FDA1AC0226}"/>
              </a:ext>
            </a:extLst>
          </p:cNvPr>
          <p:cNvSpPr txBox="1"/>
          <p:nvPr/>
        </p:nvSpPr>
        <p:spPr>
          <a:xfrm>
            <a:off x="9290681" y="6325519"/>
            <a:ext cx="2100802" cy="523220"/>
          </a:xfrm>
          <a:prstGeom prst="rect">
            <a:avLst/>
          </a:prstGeom>
          <a:noFill/>
        </p:spPr>
        <p:txBody>
          <a:bodyPr wrap="square">
            <a:spAutoFit/>
          </a:bodyPr>
          <a:lstStyle/>
          <a:p>
            <a:pPr>
              <a:buNone/>
            </a:pPr>
            <a:r>
              <a:rPr lang="en-US" sz="1400" dirty="0"/>
              <a:t>Drops to the floor, then feels no push along it</a:t>
            </a:r>
          </a:p>
        </p:txBody>
      </p:sp>
      <p:sp>
        <p:nvSpPr>
          <p:cNvPr id="21" name="TextBox 20">
            <a:extLst>
              <a:ext uri="{FF2B5EF4-FFF2-40B4-BE49-F238E27FC236}">
                <a16:creationId xmlns:a16="http://schemas.microsoft.com/office/drawing/2014/main" id="{E846831B-9159-C78E-EEBE-2D58CF37DC74}"/>
              </a:ext>
            </a:extLst>
          </p:cNvPr>
          <p:cNvSpPr txBox="1"/>
          <p:nvPr/>
        </p:nvSpPr>
        <p:spPr>
          <a:xfrm>
            <a:off x="54772" y="5663800"/>
            <a:ext cx="1260069" cy="1077218"/>
          </a:xfrm>
          <a:prstGeom prst="rect">
            <a:avLst/>
          </a:prstGeom>
          <a:noFill/>
        </p:spPr>
        <p:txBody>
          <a:bodyPr wrap="square">
            <a:spAutoFit/>
          </a:bodyPr>
          <a:lstStyle/>
          <a:p>
            <a:pPr>
              <a:buNone/>
            </a:pPr>
            <a:r>
              <a:rPr lang="en-US" sz="1600" dirty="0">
                <a:solidFill>
                  <a:srgbClr val="FF0000"/>
                </a:solidFill>
              </a:rPr>
              <a:t>What gradient descent does</a:t>
            </a:r>
          </a:p>
        </p:txBody>
      </p:sp>
    </p:spTree>
    <p:extLst>
      <p:ext uri="{BB962C8B-B14F-4D97-AF65-F5344CB8AC3E}">
        <p14:creationId xmlns:p14="http://schemas.microsoft.com/office/powerpoint/2010/main" val="3515812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FDEB6B1-A35C-E2AB-8F59-1BC4A7B7D623}"/>
                  </a:ext>
                </a:extLst>
              </p:cNvPr>
              <p:cNvSpPr txBox="1"/>
              <p:nvPr/>
            </p:nvSpPr>
            <p:spPr>
              <a:xfrm>
                <a:off x="838200" y="2274838"/>
                <a:ext cx="6099462" cy="3416320"/>
              </a:xfrm>
              <a:prstGeom prst="rect">
                <a:avLst/>
              </a:prstGeom>
              <a:noFill/>
            </p:spPr>
            <p:txBody>
              <a:bodyPr wrap="square">
                <a:spAutoFit/>
              </a:bodyPr>
              <a:lstStyle/>
              <a:p>
                <a:pPr>
                  <a:buNone/>
                </a:pPr>
                <a:r>
                  <a:rPr lang="en-US" dirty="0"/>
                  <a:t>An </a:t>
                </a:r>
                <a:r>
                  <a:rPr lang="en-US" b="1" dirty="0"/>
                  <a:t>eigenvector</a:t>
                </a:r>
                <a:r>
                  <a:rPr lang="en-US" dirty="0"/>
                  <a:t> of </a:t>
                </a:r>
                <a14:m>
                  <m:oMath xmlns:m="http://schemas.openxmlformats.org/officeDocument/2006/math">
                    <m:r>
                      <a:rPr lang="en-US" i="1" dirty="0" smtClean="0">
                        <a:latin typeface="Cambria Math" panose="02040503050406030204" pitchFamily="18" charset="0"/>
                      </a:rPr>
                      <m:t>𝐻</m:t>
                    </m:r>
                  </m:oMath>
                </a14:m>
                <a:r>
                  <a:rPr lang="en-US" dirty="0"/>
                  <a:t> is a direction in which the loss, viewed along that line, is a plain parabola. </a:t>
                </a:r>
              </a:p>
              <a:p>
                <a:pPr>
                  <a:buNone/>
                </a:pPr>
                <a:endParaRPr lang="en-US" dirty="0"/>
              </a:p>
              <a:p>
                <a:pPr>
                  <a:buNone/>
                </a:pPr>
                <a:r>
                  <a:rPr lang="en-US" dirty="0"/>
                  <a:t>Its curvature in that direction is the </a:t>
                </a:r>
                <a:r>
                  <a:rPr lang="en-US" b="1" dirty="0"/>
                  <a:t>eigenvalue</a:t>
                </a:r>
                <a:r>
                  <a:rPr lang="en-US" dirty="0"/>
                  <a:t> </a:t>
                </a:r>
                <a:r>
                  <a:rPr lang="en-US" dirty="0" err="1"/>
                  <a:t>λ</a:t>
                </a:r>
                <a:r>
                  <a:rPr lang="en-US" dirty="0"/>
                  <a:t>. </a:t>
                </a:r>
              </a:p>
              <a:p>
                <a:pPr>
                  <a:buNone/>
                </a:pPr>
                <a:endParaRPr lang="en-US" dirty="0"/>
              </a:p>
              <a:p>
                <a:pPr>
                  <a:buNone/>
                </a:pPr>
                <a:r>
                  <a:rPr lang="en-US" dirty="0"/>
                  <a:t>In symbols, </a:t>
                </a:r>
                <a14:m>
                  <m:oMath xmlns:m="http://schemas.openxmlformats.org/officeDocument/2006/math">
                    <m:r>
                      <a:rPr lang="en-US" i="1" dirty="0" smtClean="0">
                        <a:latin typeface="Cambria Math" panose="02040503050406030204" pitchFamily="18" charset="0"/>
                      </a:rPr>
                      <m:t>𝐻𝑣</m:t>
                    </m:r>
                    <m:r>
                      <a:rPr lang="en-US" i="0" dirty="0">
                        <a:latin typeface="Cambria Math" panose="02040503050406030204" pitchFamily="18" charset="0"/>
                      </a:rPr>
                      <m:t>=</m:t>
                    </m:r>
                    <m:r>
                      <a:rPr lang="en-US" i="1" dirty="0">
                        <a:latin typeface="Cambria Math" panose="02040503050406030204" pitchFamily="18" charset="0"/>
                      </a:rPr>
                      <m:t>𝜆</m:t>
                    </m:r>
                    <m:r>
                      <a:rPr lang="en-US" i="1" dirty="0">
                        <a:latin typeface="Cambria Math" panose="02040503050406030204" pitchFamily="18" charset="0"/>
                      </a:rPr>
                      <m:t>𝑣</m:t>
                    </m:r>
                  </m:oMath>
                </a14:m>
                <a:r>
                  <a:rPr lang="en-US" dirty="0"/>
                  <a:t>: multiplying the direction </a:t>
                </a:r>
                <a14:m>
                  <m:oMath xmlns:m="http://schemas.openxmlformats.org/officeDocument/2006/math">
                    <m:r>
                      <a:rPr lang="en-US" i="1" dirty="0" smtClean="0">
                        <a:latin typeface="Cambria Math" panose="02040503050406030204" pitchFamily="18" charset="0"/>
                      </a:rPr>
                      <m:t>𝑣</m:t>
                    </m:r>
                  </m:oMath>
                </a14:m>
                <a:r>
                  <a:rPr lang="en-US" dirty="0"/>
                  <a:t> by </a:t>
                </a:r>
                <a14:m>
                  <m:oMath xmlns:m="http://schemas.openxmlformats.org/officeDocument/2006/math">
                    <m:r>
                      <a:rPr lang="en-US" i="1" dirty="0" smtClean="0">
                        <a:latin typeface="Cambria Math" panose="02040503050406030204" pitchFamily="18" charset="0"/>
                      </a:rPr>
                      <m:t>𝐻</m:t>
                    </m:r>
                  </m:oMath>
                </a14:m>
                <a:r>
                  <a:rPr lang="en-US" dirty="0"/>
                  <a:t> only stretches it by </a:t>
                </a:r>
                <a14:m>
                  <m:oMath xmlns:m="http://schemas.openxmlformats.org/officeDocument/2006/math">
                    <m:r>
                      <a:rPr lang="en-US" i="1" dirty="0" smtClean="0">
                        <a:latin typeface="Cambria Math" panose="02040503050406030204" pitchFamily="18" charset="0"/>
                      </a:rPr>
                      <m:t>𝜆</m:t>
                    </m:r>
                  </m:oMath>
                </a14:m>
                <a:endParaRPr lang="en-US" dirty="0"/>
              </a:p>
              <a:p>
                <a:pPr>
                  <a:buNone/>
                </a:pPr>
                <a:endParaRPr lang="en-US" dirty="0"/>
              </a:p>
              <a:p>
                <a:pPr marL="342900" lvl="0" indent="-342900">
                  <a:buFont typeface="Arial" panose="020B0604020202020204" pitchFamily="34" charset="0"/>
                  <a:buChar char="•"/>
                </a:pPr>
                <a:r>
                  <a:rPr lang="en-US" dirty="0"/>
                  <a:t>For our ravine the eigen-directions are simply the x-axis (</a:t>
                </a:r>
                <a:r>
                  <a:rPr lang="en-US" dirty="0" err="1"/>
                  <a:t>λ</a:t>
                </a:r>
                <a:r>
                  <a:rPr lang="en-US" dirty="0"/>
                  <a:t> = 0.2, flat) and the y-axis (</a:t>
                </a:r>
                <a:r>
                  <a:rPr lang="en-US" dirty="0" err="1"/>
                  <a:t>λ</a:t>
                </a:r>
                <a:r>
                  <a:rPr lang="en-US" dirty="0"/>
                  <a:t> = 4, steep).</a:t>
                </a:r>
              </a:p>
              <a:p>
                <a:pPr marL="342900" lvl="0" indent="-342900">
                  <a:buFont typeface="Arial" panose="020B0604020202020204" pitchFamily="34" charset="0"/>
                  <a:buChar char="•"/>
                </a:pPr>
                <a:r>
                  <a:rPr lang="en-US" dirty="0"/>
                  <a:t>If the oval contours were tilted, the eigen-directions would be the tilted long and short axes of the ovals.</a:t>
                </a:r>
              </a:p>
            </p:txBody>
          </p:sp>
        </mc:Choice>
        <mc:Fallback xmlns="">
          <p:sp>
            <p:nvSpPr>
              <p:cNvPr id="5" name="TextBox 4">
                <a:extLst>
                  <a:ext uri="{FF2B5EF4-FFF2-40B4-BE49-F238E27FC236}">
                    <a16:creationId xmlns:a16="http://schemas.microsoft.com/office/drawing/2014/main" id="{9FDEB6B1-A35C-E2AB-8F59-1BC4A7B7D623}"/>
                  </a:ext>
                </a:extLst>
              </p:cNvPr>
              <p:cNvSpPr txBox="1">
                <a:spLocks noRot="1" noChangeAspect="1" noMove="1" noResize="1" noEditPoints="1" noAdjustHandles="1" noChangeArrowheads="1" noChangeShapeType="1" noTextEdit="1"/>
              </p:cNvSpPr>
              <p:nvPr/>
            </p:nvSpPr>
            <p:spPr>
              <a:xfrm>
                <a:off x="838200" y="2274838"/>
                <a:ext cx="6099462" cy="3416320"/>
              </a:xfrm>
              <a:prstGeom prst="rect">
                <a:avLst/>
              </a:prstGeom>
              <a:blipFill>
                <a:blip r:embed="rId2"/>
                <a:stretch>
                  <a:fillRect l="-1040" t="-741" b="-1852"/>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76AC7F1A-C24C-E41F-64CF-2BC21859D49E}"/>
              </a:ext>
            </a:extLst>
          </p:cNvPr>
          <p:cNvPicPr>
            <a:picLocks noChangeAspect="1"/>
          </p:cNvPicPr>
          <p:nvPr/>
        </p:nvPicPr>
        <p:blipFill>
          <a:blip r:embed="rId3"/>
          <a:srcRect l="33238" t="15867" r="30947" b="12860"/>
          <a:stretch>
            <a:fillRect/>
          </a:stretch>
        </p:blipFill>
        <p:spPr>
          <a:xfrm>
            <a:off x="7231437" y="4320047"/>
            <a:ext cx="4426527" cy="2514600"/>
          </a:xfrm>
          <a:prstGeom prst="rect">
            <a:avLst/>
          </a:prstGeom>
        </p:spPr>
      </p:pic>
      <p:pic>
        <p:nvPicPr>
          <p:cNvPr id="9" name="Picture 8">
            <a:extLst>
              <a:ext uri="{FF2B5EF4-FFF2-40B4-BE49-F238E27FC236}">
                <a16:creationId xmlns:a16="http://schemas.microsoft.com/office/drawing/2014/main" id="{E6A00C5B-5702-12B0-636A-42352DB81EB3}"/>
              </a:ext>
            </a:extLst>
          </p:cNvPr>
          <p:cNvPicPr>
            <a:picLocks noChangeAspect="1"/>
          </p:cNvPicPr>
          <p:nvPr/>
        </p:nvPicPr>
        <p:blipFill>
          <a:blip r:embed="rId3"/>
          <a:srcRect t="15866" r="66520"/>
          <a:stretch>
            <a:fillRect/>
          </a:stretch>
        </p:blipFill>
        <p:spPr>
          <a:xfrm>
            <a:off x="7450912" y="1278082"/>
            <a:ext cx="4137781" cy="2968336"/>
          </a:xfrm>
          <a:prstGeom prst="rect">
            <a:avLst/>
          </a:prstGeom>
        </p:spPr>
      </p:pic>
      <p:sp>
        <p:nvSpPr>
          <p:cNvPr id="3" name="Title 1">
            <a:extLst>
              <a:ext uri="{FF2B5EF4-FFF2-40B4-BE49-F238E27FC236}">
                <a16:creationId xmlns:a16="http://schemas.microsoft.com/office/drawing/2014/main" id="{8CC3F0BD-F183-9122-E78C-24BD9082DA28}"/>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ptos Slab Black" panose="020B0004020202020204" pitchFamily="34" charset="0"/>
                <a:ea typeface="+mj-ea"/>
                <a:cs typeface="+mj-cs"/>
              </a:defRPr>
            </a:lvl1pPr>
          </a:lstStyle>
          <a:p>
            <a:r>
              <a:rPr lang="en-US" sz="3600"/>
              <a:t>Eigenvector, eigenvalues </a:t>
            </a:r>
            <a:br>
              <a:rPr lang="en-US" sz="3600"/>
            </a:br>
            <a:r>
              <a:rPr lang="en-US" sz="3600"/>
              <a:t>and the condition number</a:t>
            </a:r>
            <a:endParaRPr lang="en-US" sz="3600" dirty="0"/>
          </a:p>
        </p:txBody>
      </p:sp>
    </p:spTree>
    <p:extLst>
      <p:ext uri="{BB962C8B-B14F-4D97-AF65-F5344CB8AC3E}">
        <p14:creationId xmlns:p14="http://schemas.microsoft.com/office/powerpoint/2010/main" val="2296821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F638F-D401-751C-2A6F-3DAAF23EFF0C}"/>
              </a:ext>
            </a:extLst>
          </p:cNvPr>
          <p:cNvSpPr>
            <a:spLocks noGrp="1"/>
          </p:cNvSpPr>
          <p:nvPr>
            <p:ph type="title"/>
          </p:nvPr>
        </p:nvSpPr>
        <p:spPr/>
        <p:txBody>
          <a:bodyPr>
            <a:normAutofit/>
          </a:bodyPr>
          <a:lstStyle/>
          <a:p>
            <a:r>
              <a:rPr lang="en-US" sz="3600" dirty="0"/>
              <a:t>The Taylor approximation: </a:t>
            </a:r>
            <a:br>
              <a:rPr lang="en-US" sz="3600" dirty="0"/>
            </a:br>
            <a:r>
              <a:rPr lang="en-US" sz="3600" dirty="0"/>
              <a:t>up close, every loss looks like a bowl</a:t>
            </a:r>
          </a:p>
        </p:txBody>
      </p:sp>
      <p:pic>
        <p:nvPicPr>
          <p:cNvPr id="11" name="Picture 10">
            <a:extLst>
              <a:ext uri="{FF2B5EF4-FFF2-40B4-BE49-F238E27FC236}">
                <a16:creationId xmlns:a16="http://schemas.microsoft.com/office/drawing/2014/main" id="{3C43FDD7-A8AC-5C83-1B58-331D6C1935A9}"/>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928992" y="2997176"/>
            <a:ext cx="5512816" cy="3048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DA9D41-4933-3E37-3DAB-217D75FC0096}"/>
                  </a:ext>
                </a:extLst>
              </p:cNvPr>
              <p:cNvSpPr txBox="1"/>
              <p:nvPr/>
            </p:nvSpPr>
            <p:spPr>
              <a:xfrm>
                <a:off x="838200" y="2059146"/>
                <a:ext cx="6097384" cy="584775"/>
              </a:xfrm>
              <a:prstGeom prst="rect">
                <a:avLst/>
              </a:prstGeom>
              <a:noFill/>
            </p:spPr>
            <p:txBody>
              <a:bodyPr wrap="square">
                <a:spAutoFit/>
              </a:bodyPr>
              <a:lstStyle/>
              <a:p>
                <a:r>
                  <a:rPr lang="en-US" sz="1600" dirty="0">
                    <a:latin typeface="Google Sans" pitchFamily="2" charset="0"/>
                    <a:ea typeface="Google Sans" pitchFamily="2" charset="0"/>
                    <a:cs typeface="Google Sans" pitchFamily="2" charset="0"/>
                  </a:rPr>
                  <a:t>Near a reference point </a:t>
                </a: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𝜃</m:t>
                        </m:r>
                      </m:e>
                      <m:sub>
                        <m:r>
                          <a:rPr lang="en-US" sz="1600" i="0" dirty="0" smtClean="0">
                            <a:latin typeface="Cambria Math" panose="02040503050406030204" pitchFamily="18" charset="0"/>
                          </a:rPr>
                          <m:t>0</m:t>
                        </m:r>
                      </m:sub>
                    </m:sSub>
                  </m:oMath>
                </a14:m>
                <a:r>
                  <a:rPr lang="en-US" sz="1600" dirty="0">
                    <a:latin typeface="Google Sans" pitchFamily="2" charset="0"/>
                    <a:ea typeface="Google Sans" pitchFamily="2" charset="0"/>
                    <a:cs typeface="Google Sans" pitchFamily="2" charset="0"/>
                  </a:rPr>
                  <a:t>, a smooth objective is well approximated by its value, slope and curvature there</a:t>
                </a:r>
              </a:p>
            </p:txBody>
          </p:sp>
        </mc:Choice>
        <mc:Fallback xmlns="">
          <p:sp>
            <p:nvSpPr>
              <p:cNvPr id="7" name="TextBox 6">
                <a:extLst>
                  <a:ext uri="{FF2B5EF4-FFF2-40B4-BE49-F238E27FC236}">
                    <a16:creationId xmlns:a16="http://schemas.microsoft.com/office/drawing/2014/main" id="{D2DA9D41-4933-3E37-3DAB-217D75FC0096}"/>
                  </a:ext>
                </a:extLst>
              </p:cNvPr>
              <p:cNvSpPr txBox="1">
                <a:spLocks noRot="1" noChangeAspect="1" noMove="1" noResize="1" noEditPoints="1" noAdjustHandles="1" noChangeArrowheads="1" noChangeShapeType="1" noTextEdit="1"/>
              </p:cNvSpPr>
              <p:nvPr/>
            </p:nvSpPr>
            <p:spPr>
              <a:xfrm>
                <a:off x="838200" y="2059146"/>
                <a:ext cx="6097384" cy="584775"/>
              </a:xfrm>
              <a:prstGeom prst="rect">
                <a:avLst/>
              </a:prstGeom>
              <a:blipFill>
                <a:blip r:embed="rId5"/>
                <a:stretch>
                  <a:fillRect l="-624" t="-4255"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5DC13A4-1741-F230-1B88-91FBBD73B288}"/>
                  </a:ext>
                </a:extLst>
              </p:cNvPr>
              <p:cNvSpPr txBox="1"/>
              <p:nvPr/>
            </p:nvSpPr>
            <p:spPr>
              <a:xfrm>
                <a:off x="838200" y="3593675"/>
                <a:ext cx="6373202" cy="338554"/>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With </a:t>
                </a:r>
                <a14:m>
                  <m:oMath xmlns:m="http://schemas.openxmlformats.org/officeDocument/2006/math">
                    <m:r>
                      <a:rPr lang="en-US" sz="1600" i="1" dirty="0" smtClean="0">
                        <a:latin typeface="Cambria Math" panose="02040503050406030204" pitchFamily="18" charset="0"/>
                      </a:rPr>
                      <m:t>𝑀</m:t>
                    </m:r>
                  </m:oMath>
                </a14:m>
                <a:r>
                  <a:rPr lang="en-US" sz="1600" dirty="0">
                    <a:latin typeface="Google Sans" pitchFamily="2" charset="0"/>
                    <a:ea typeface="Google Sans" pitchFamily="2" charset="0"/>
                    <a:cs typeface="Google Sans" pitchFamily="2" charset="0"/>
                  </a:rPr>
                  <a:t> parameters and a small move </a:t>
                </a:r>
                <a14:m>
                  <m:oMath xmlns:m="http://schemas.openxmlformats.org/officeDocument/2006/math">
                    <m:r>
                      <a:rPr lang="en-US" sz="1600" i="1" dirty="0" smtClean="0">
                        <a:latin typeface="Cambria Math" panose="02040503050406030204" pitchFamily="18" charset="0"/>
                      </a:rPr>
                      <m:t>𝜃</m:t>
                    </m:r>
                    <m:r>
                      <a:rPr lang="en-US" sz="1600" i="0"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𝜃</m:t>
                        </m:r>
                      </m:e>
                      <m:sub>
                        <m:r>
                          <a:rPr lang="en-US" sz="1600" i="0" dirty="0" smtClean="0">
                            <a:latin typeface="Cambria Math" panose="02040503050406030204" pitchFamily="18" charset="0"/>
                          </a:rPr>
                          <m:t>0</m:t>
                        </m:r>
                      </m:sub>
                    </m:sSub>
                  </m:oMath>
                </a14:m>
                <a:r>
                  <a:rPr lang="en-US" sz="1600" dirty="0">
                    <a:latin typeface="Google Sans" pitchFamily="2" charset="0"/>
                    <a:ea typeface="Google Sans" pitchFamily="2" charset="0"/>
                    <a:cs typeface="Google Sans" pitchFamily="2" charset="0"/>
                  </a:rPr>
                  <a:t>, the same idea reads</a:t>
                </a:r>
              </a:p>
            </p:txBody>
          </p:sp>
        </mc:Choice>
        <mc:Fallback xmlns="">
          <p:sp>
            <p:nvSpPr>
              <p:cNvPr id="9" name="TextBox 8">
                <a:extLst>
                  <a:ext uri="{FF2B5EF4-FFF2-40B4-BE49-F238E27FC236}">
                    <a16:creationId xmlns:a16="http://schemas.microsoft.com/office/drawing/2014/main" id="{C5DC13A4-1741-F230-1B88-91FBBD73B288}"/>
                  </a:ext>
                </a:extLst>
              </p:cNvPr>
              <p:cNvSpPr txBox="1">
                <a:spLocks noRot="1" noChangeAspect="1" noMove="1" noResize="1" noEditPoints="1" noAdjustHandles="1" noChangeArrowheads="1" noChangeShapeType="1" noTextEdit="1"/>
              </p:cNvSpPr>
              <p:nvPr/>
            </p:nvSpPr>
            <p:spPr>
              <a:xfrm>
                <a:off x="838200" y="3593675"/>
                <a:ext cx="6373202" cy="338554"/>
              </a:xfrm>
              <a:prstGeom prst="rect">
                <a:avLst/>
              </a:prstGeom>
              <a:blipFill>
                <a:blip r:embed="rId6"/>
                <a:stretch>
                  <a:fillRect l="-598" t="-7407" b="-22222"/>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024C4B5A-C9DD-87A6-3FAA-1760DEADA147}"/>
              </a:ext>
            </a:extLst>
          </p:cNvPr>
          <p:cNvPicPr>
            <a:picLocks noChangeAspect="1"/>
          </p:cNvPicPr>
          <p:nvPr/>
        </p:nvPicPr>
        <p:blipFill>
          <a:blip r:embed="rId7"/>
          <a:srcRect l="69530" t="15866"/>
          <a:stretch>
            <a:fillRect/>
          </a:stretch>
        </p:blipFill>
        <p:spPr>
          <a:xfrm>
            <a:off x="7344852" y="1690688"/>
            <a:ext cx="4196993" cy="3308206"/>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10E868F-4627-FED1-5A93-7B6F478216F9}"/>
                  </a:ext>
                </a:extLst>
              </p:cNvPr>
              <p:cNvSpPr txBox="1"/>
              <p:nvPr/>
            </p:nvSpPr>
            <p:spPr>
              <a:xfrm>
                <a:off x="838200" y="5100241"/>
                <a:ext cx="6097384" cy="584775"/>
              </a:xfrm>
              <a:prstGeom prst="rect">
                <a:avLst/>
              </a:prstGeom>
              <a:noFill/>
            </p:spPr>
            <p:txBody>
              <a:bodyPr wrap="square">
                <a:spAutoFit/>
              </a:bodyPr>
              <a:lstStyle/>
              <a:p>
                <a:r>
                  <a:rPr lang="en-US" sz="1600" dirty="0">
                    <a:latin typeface="Google Sans" pitchFamily="2" charset="0"/>
                    <a:ea typeface="Google Sans" pitchFamily="2" charset="0"/>
                    <a:cs typeface="Google Sans" pitchFamily="2" charset="0"/>
                  </a:rPr>
                  <a:t>For the ravine with 𝛉₀ = 𝟎, the last term is </a:t>
                </a:r>
                <a14:m>
                  <m:oMath xmlns:m="http://schemas.openxmlformats.org/officeDocument/2006/math">
                    <m:r>
                      <a:rPr lang="en-US" sz="1600" dirty="0" smtClean="0">
                        <a:latin typeface="Cambria Math" panose="02040503050406030204" pitchFamily="18" charset="0"/>
                      </a:rPr>
                      <m:t>0.1</m:t>
                    </m:r>
                    <m:r>
                      <a:rPr lang="en-US" sz="1600" i="1" dirty="0" smtClean="0">
                        <a:latin typeface="Cambria Math" panose="02040503050406030204" pitchFamily="18" charset="0"/>
                      </a:rPr>
                      <m:t>𝜃</m:t>
                    </m:r>
                    <m:r>
                      <a:rPr lang="en-US" sz="1600" i="0" dirty="0" smtClean="0">
                        <a:latin typeface="Cambria Math" panose="02040503050406030204" pitchFamily="18" charset="0"/>
                      </a:rPr>
                      <m:t>₁²+2</m:t>
                    </m:r>
                    <m:r>
                      <a:rPr lang="en-US" sz="1600" i="1" dirty="0" smtClean="0">
                        <a:latin typeface="Cambria Math" panose="02040503050406030204" pitchFamily="18" charset="0"/>
                      </a:rPr>
                      <m:t>𝜃</m:t>
                    </m:r>
                    <m:r>
                      <a:rPr lang="en-US" sz="1600" i="0" dirty="0" smtClean="0">
                        <a:latin typeface="Cambria Math" panose="02040503050406030204" pitchFamily="18" charset="0"/>
                      </a:rPr>
                      <m:t>₂²</m:t>
                    </m:r>
                  </m:oMath>
                </a14:m>
                <a:r>
                  <a:rPr lang="en-US" sz="1600" dirty="0">
                    <a:latin typeface="Google Sans" pitchFamily="2" charset="0"/>
                    <a:ea typeface="Google Sans" pitchFamily="2" charset="0"/>
                    <a:cs typeface="Google Sans" pitchFamily="2" charset="0"/>
                  </a:rPr>
                  <a:t>: </a:t>
                </a:r>
              </a:p>
              <a:p>
                <a:r>
                  <a:rPr lang="en-US" sz="1600" dirty="0">
                    <a:latin typeface="Google Sans" pitchFamily="2" charset="0"/>
                    <a:ea typeface="Google Sans" pitchFamily="2" charset="0"/>
                    <a:cs typeface="Google Sans" pitchFamily="2" charset="0"/>
                  </a:rPr>
                  <a:t>each entry of 𝛉 − 𝛉₀ squared, times its curvature, times ½.</a:t>
                </a:r>
              </a:p>
            </p:txBody>
          </p:sp>
        </mc:Choice>
        <mc:Fallback xmlns="">
          <p:sp>
            <p:nvSpPr>
              <p:cNvPr id="12" name="TextBox 11">
                <a:extLst>
                  <a:ext uri="{FF2B5EF4-FFF2-40B4-BE49-F238E27FC236}">
                    <a16:creationId xmlns:a16="http://schemas.microsoft.com/office/drawing/2014/main" id="{310E868F-4627-FED1-5A93-7B6F478216F9}"/>
                  </a:ext>
                </a:extLst>
              </p:cNvPr>
              <p:cNvSpPr txBox="1">
                <a:spLocks noRot="1" noChangeAspect="1" noMove="1" noResize="1" noEditPoints="1" noAdjustHandles="1" noChangeArrowheads="1" noChangeShapeType="1" noTextEdit="1"/>
              </p:cNvSpPr>
              <p:nvPr/>
            </p:nvSpPr>
            <p:spPr>
              <a:xfrm>
                <a:off x="838200" y="5100241"/>
                <a:ext cx="6097384" cy="584775"/>
              </a:xfrm>
              <a:prstGeom prst="rect">
                <a:avLst/>
              </a:prstGeom>
              <a:blipFill>
                <a:blip r:embed="rId8"/>
                <a:stretch>
                  <a:fillRect l="-624" t="-2128" b="-12766"/>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C7D9D285-2E16-3BDB-8FE1-0F1F01000599}"/>
              </a:ext>
            </a:extLst>
          </p:cNvPr>
          <p:cNvSpPr txBox="1"/>
          <p:nvPr/>
        </p:nvSpPr>
        <p:spPr>
          <a:xfrm>
            <a:off x="7792720" y="4998894"/>
            <a:ext cx="4102442" cy="1600438"/>
          </a:xfrm>
          <a:prstGeom prst="rect">
            <a:avLst/>
          </a:prstGeom>
          <a:noFill/>
        </p:spPr>
        <p:txBody>
          <a:bodyPr wrap="square">
            <a:spAutoFit/>
          </a:bodyPr>
          <a:lstStyle/>
          <a:p>
            <a:pPr>
              <a:buNone/>
            </a:pPr>
            <a:r>
              <a:rPr lang="en-US" sz="1400" dirty="0"/>
              <a:t>The straight line (slope only) is good just next to the point; the parabola (slope + curvature) hugs the true objective much longer. </a:t>
            </a:r>
            <a:br>
              <a:rPr lang="en-US" sz="1400" dirty="0"/>
            </a:br>
            <a:r>
              <a:rPr lang="en-US" sz="1400" b="1" dirty="0"/>
              <a:t>Near a minimum, every smooth loss looks like a bowl.</a:t>
            </a:r>
            <a:r>
              <a:rPr lang="en-US" sz="1400" dirty="0"/>
              <a:t> So watching optimizers on simple bowls, as we do below, tells us how they behave close to a real minimum.</a:t>
            </a:r>
          </a:p>
        </p:txBody>
      </p:sp>
      <p:pic>
        <p:nvPicPr>
          <p:cNvPr id="6" name="Picture 5">
            <a:extLst>
              <a:ext uri="{FF2B5EF4-FFF2-40B4-BE49-F238E27FC236}">
                <a16:creationId xmlns:a16="http://schemas.microsoft.com/office/drawing/2014/main" id="{9EA1C9E7-1C86-736C-AB7A-43C1C275A6AA}"/>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928992" y="4518866"/>
            <a:ext cx="6463792" cy="304800"/>
          </a:xfrm>
          <a:prstGeom prst="rect">
            <a:avLst/>
          </a:prstGeom>
        </p:spPr>
      </p:pic>
    </p:spTree>
    <p:extLst>
      <p:ext uri="{BB962C8B-B14F-4D97-AF65-F5344CB8AC3E}">
        <p14:creationId xmlns:p14="http://schemas.microsoft.com/office/powerpoint/2010/main" val="1458669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BFBC-A241-E065-1269-B19349CAEAB2}"/>
              </a:ext>
            </a:extLst>
          </p:cNvPr>
          <p:cNvSpPr>
            <a:spLocks noGrp="1"/>
          </p:cNvSpPr>
          <p:nvPr>
            <p:ph type="title"/>
          </p:nvPr>
        </p:nvSpPr>
        <p:spPr/>
        <p:txBody>
          <a:bodyPr>
            <a:normAutofit/>
          </a:bodyPr>
          <a:lstStyle/>
          <a:p>
            <a:r>
              <a:rPr lang="en-US" sz="3200" dirty="0"/>
              <a:t>Mean, variance and root mean square</a:t>
            </a:r>
          </a:p>
        </p:txBody>
      </p:sp>
      <p:sp>
        <p:nvSpPr>
          <p:cNvPr id="5" name="TextBox 4">
            <a:extLst>
              <a:ext uri="{FF2B5EF4-FFF2-40B4-BE49-F238E27FC236}">
                <a16:creationId xmlns:a16="http://schemas.microsoft.com/office/drawing/2014/main" id="{BBFA38D1-01FA-082A-AA88-26FA806B0DD6}"/>
              </a:ext>
            </a:extLst>
          </p:cNvPr>
          <p:cNvSpPr txBox="1"/>
          <p:nvPr/>
        </p:nvSpPr>
        <p:spPr>
          <a:xfrm>
            <a:off x="838200" y="1855558"/>
            <a:ext cx="3145748" cy="338554"/>
          </a:xfrm>
          <a:prstGeom prst="rect">
            <a:avLst/>
          </a:prstGeom>
          <a:noFill/>
        </p:spPr>
        <p:txBody>
          <a:bodyPr wrap="square">
            <a:spAutoFit/>
          </a:bodyPr>
          <a:lstStyle/>
          <a:p>
            <a:pPr algn="just">
              <a:buNone/>
            </a:pPr>
            <a:r>
              <a:rPr lang="en-US" sz="1600" b="1" dirty="0">
                <a:latin typeface="Google Sans" pitchFamily="2" charset="0"/>
                <a:ea typeface="Google Sans" pitchFamily="2" charset="0"/>
                <a:cs typeface="Google Sans" pitchFamily="2" charset="0"/>
              </a:rPr>
              <a:t>1. Mean</a:t>
            </a:r>
            <a:r>
              <a:rPr lang="en-US" sz="1600" dirty="0">
                <a:latin typeface="Google Sans" pitchFamily="2" charset="0"/>
                <a:ea typeface="Google Sans" pitchFamily="2" charset="0"/>
                <a:cs typeface="Google Sans" pitchFamily="2" charset="0"/>
              </a:rPr>
              <a:t>: the typical direction.</a:t>
            </a:r>
          </a:p>
        </p:txBody>
      </p:sp>
      <p:pic>
        <p:nvPicPr>
          <p:cNvPr id="7" name="Picture 6">
            <a:extLst>
              <a:ext uri="{FF2B5EF4-FFF2-40B4-BE49-F238E27FC236}">
                <a16:creationId xmlns:a16="http://schemas.microsoft.com/office/drawing/2014/main" id="{C6E6FB47-8101-0D23-641C-7F9D41A1C359}"/>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4927600" y="1884622"/>
            <a:ext cx="1564640" cy="301595"/>
          </a:xfrm>
          <a:prstGeom prst="rect">
            <a:avLst/>
          </a:prstGeom>
        </p:spPr>
      </p:pic>
      <p:sp>
        <p:nvSpPr>
          <p:cNvPr id="9" name="TextBox 8">
            <a:extLst>
              <a:ext uri="{FF2B5EF4-FFF2-40B4-BE49-F238E27FC236}">
                <a16:creationId xmlns:a16="http://schemas.microsoft.com/office/drawing/2014/main" id="{196EF1AD-E48D-8560-C784-C9A798DBF3CA}"/>
              </a:ext>
            </a:extLst>
          </p:cNvPr>
          <p:cNvSpPr txBox="1"/>
          <p:nvPr/>
        </p:nvSpPr>
        <p:spPr>
          <a:xfrm>
            <a:off x="838200" y="2425115"/>
            <a:ext cx="3804920" cy="830997"/>
          </a:xfrm>
          <a:prstGeom prst="rect">
            <a:avLst/>
          </a:prstGeom>
          <a:noFill/>
        </p:spPr>
        <p:txBody>
          <a:bodyPr wrap="square">
            <a:spAutoFit/>
          </a:bodyPr>
          <a:lstStyle/>
          <a:p>
            <a:pPr algn="just">
              <a:buNone/>
            </a:pPr>
            <a:r>
              <a:rPr lang="en-US" sz="1600" b="1" dirty="0">
                <a:latin typeface="Google Sans" pitchFamily="2" charset="0"/>
                <a:ea typeface="Google Sans" pitchFamily="2" charset="0"/>
                <a:cs typeface="Google Sans" pitchFamily="2" charset="0"/>
              </a:rPr>
              <a:t>2. Mean square (MS)</a:t>
            </a:r>
            <a:r>
              <a:rPr lang="en-US" sz="1600" dirty="0">
                <a:latin typeface="Google Sans" pitchFamily="2" charset="0"/>
                <a:ea typeface="Google Sans" pitchFamily="2" charset="0"/>
                <a:cs typeface="Google Sans" pitchFamily="2" charset="0"/>
              </a:rPr>
              <a:t>: square first, then average. It measures size and ignores sign.</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42C4B7E-51ED-0D1A-8FB6-2CF201D9BD87}"/>
                  </a:ext>
                </a:extLst>
              </p:cNvPr>
              <p:cNvSpPr txBox="1"/>
              <p:nvPr/>
            </p:nvSpPr>
            <p:spPr>
              <a:xfrm>
                <a:off x="838200" y="3469778"/>
                <a:ext cx="3804920" cy="1077218"/>
              </a:xfrm>
              <a:prstGeom prst="rect">
                <a:avLst/>
              </a:prstGeom>
              <a:noFill/>
            </p:spPr>
            <p:txBody>
              <a:bodyPr wrap="square">
                <a:spAutoFit/>
              </a:bodyPr>
              <a:lstStyle/>
              <a:p>
                <a:pPr algn="just">
                  <a:buNone/>
                </a:pPr>
                <a:r>
                  <a:rPr lang="en-US" sz="1600" b="1" dirty="0">
                    <a:latin typeface="Google Sans" pitchFamily="2" charset="0"/>
                    <a:ea typeface="Google Sans" pitchFamily="2" charset="0"/>
                    <a:cs typeface="Google Sans" pitchFamily="2" charset="0"/>
                  </a:rPr>
                  <a:t>3. Variance</a:t>
                </a:r>
                <a:r>
                  <a:rPr lang="en-US" sz="1600" dirty="0">
                    <a:latin typeface="Google Sans" pitchFamily="2" charset="0"/>
                    <a:ea typeface="Google Sans" pitchFamily="2" charset="0"/>
                    <a:cs typeface="Google Sans" pitchFamily="2" charset="0"/>
                  </a:rPr>
                  <a:t> </a:t>
                </a:r>
                <a14:m>
                  <m:oMath xmlns:m="http://schemas.openxmlformats.org/officeDocument/2006/math">
                    <m:r>
                      <a:rPr lang="en-US" sz="1600" i="1" dirty="0" smtClean="0">
                        <a:latin typeface="Cambria Math" panose="02040503050406030204" pitchFamily="18" charset="0"/>
                      </a:rPr>
                      <m:t>𝜎</m:t>
                    </m:r>
                    <m:r>
                      <a:rPr lang="en-US" sz="1600" i="0" dirty="0">
                        <a:latin typeface="Cambria Math" panose="02040503050406030204" pitchFamily="18" charset="0"/>
                      </a:rPr>
                      <m:t>²</m:t>
                    </m:r>
                  </m:oMath>
                </a14:m>
                <a:r>
                  <a:rPr lang="en-US" sz="1600" dirty="0">
                    <a:latin typeface="Google Sans" pitchFamily="2" charset="0"/>
                    <a:ea typeface="Google Sans" pitchFamily="2" charset="0"/>
                    <a:cs typeface="Google Sans" pitchFamily="2" charset="0"/>
                  </a:rPr>
                  <a:t>: the average squared difference from the mean, which measures the noise. Its square root </a:t>
                </a:r>
                <a14:m>
                  <m:oMath xmlns:m="http://schemas.openxmlformats.org/officeDocument/2006/math">
                    <m:r>
                      <a:rPr lang="en-US" sz="1600" i="1" dirty="0" smtClean="0">
                        <a:latin typeface="Cambria Math" panose="02040503050406030204" pitchFamily="18" charset="0"/>
                      </a:rPr>
                      <m:t>𝜎</m:t>
                    </m:r>
                  </m:oMath>
                </a14:m>
                <a:r>
                  <a:rPr lang="en-US" sz="1600" dirty="0">
                    <a:latin typeface="Google Sans" pitchFamily="2" charset="0"/>
                    <a:ea typeface="Google Sans" pitchFamily="2" charset="0"/>
                    <a:cs typeface="Google Sans" pitchFamily="2" charset="0"/>
                  </a:rPr>
                  <a:t> is the standard deviation.</a:t>
                </a:r>
              </a:p>
            </p:txBody>
          </p:sp>
        </mc:Choice>
        <mc:Fallback xmlns="">
          <p:sp>
            <p:nvSpPr>
              <p:cNvPr id="11" name="TextBox 10">
                <a:extLst>
                  <a:ext uri="{FF2B5EF4-FFF2-40B4-BE49-F238E27FC236}">
                    <a16:creationId xmlns:a16="http://schemas.microsoft.com/office/drawing/2014/main" id="{F42C4B7E-51ED-0D1A-8FB6-2CF201D9BD87}"/>
                  </a:ext>
                </a:extLst>
              </p:cNvPr>
              <p:cNvSpPr txBox="1">
                <a:spLocks noRot="1" noChangeAspect="1" noMove="1" noResize="1" noEditPoints="1" noAdjustHandles="1" noChangeArrowheads="1" noChangeShapeType="1" noTextEdit="1"/>
              </p:cNvSpPr>
              <p:nvPr/>
            </p:nvSpPr>
            <p:spPr>
              <a:xfrm>
                <a:off x="838200" y="3469778"/>
                <a:ext cx="3804920" cy="1077218"/>
              </a:xfrm>
              <a:prstGeom prst="rect">
                <a:avLst/>
              </a:prstGeom>
              <a:blipFill>
                <a:blip r:embed="rId7"/>
                <a:stretch>
                  <a:fillRect l="-1000" t="-2326" r="-2000" b="-4651"/>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08CB313C-00B9-30D1-0535-F7F8E130F2B8}"/>
              </a:ext>
            </a:extLst>
          </p:cNvPr>
          <p:cNvSpPr txBox="1"/>
          <p:nvPr/>
        </p:nvSpPr>
        <p:spPr>
          <a:xfrm>
            <a:off x="838200" y="4758416"/>
            <a:ext cx="3804920" cy="584775"/>
          </a:xfrm>
          <a:prstGeom prst="rect">
            <a:avLst/>
          </a:prstGeom>
          <a:noFill/>
        </p:spPr>
        <p:txBody>
          <a:bodyPr wrap="square">
            <a:spAutoFit/>
          </a:bodyPr>
          <a:lstStyle/>
          <a:p>
            <a:pPr algn="just">
              <a:buNone/>
            </a:pPr>
            <a:r>
              <a:rPr lang="en-US" sz="1600" b="1" dirty="0">
                <a:latin typeface="Google Sans" pitchFamily="2" charset="0"/>
                <a:ea typeface="Google Sans" pitchFamily="2" charset="0"/>
                <a:cs typeface="Google Sans" pitchFamily="2" charset="0"/>
              </a:rPr>
              <a:t>4. Root mean square (RMS)</a:t>
            </a:r>
            <a:r>
              <a:rPr lang="en-US" sz="1600" dirty="0">
                <a:latin typeface="Google Sans" pitchFamily="2" charset="0"/>
                <a:ea typeface="Google Sans" pitchFamily="2" charset="0"/>
                <a:cs typeface="Google Sans" pitchFamily="2" charset="0"/>
              </a:rPr>
              <a:t>: the typical size, in the same units as x.</a:t>
            </a:r>
          </a:p>
        </p:txBody>
      </p:sp>
      <p:pic>
        <p:nvPicPr>
          <p:cNvPr id="15" name="Picture 14">
            <a:extLst>
              <a:ext uri="{FF2B5EF4-FFF2-40B4-BE49-F238E27FC236}">
                <a16:creationId xmlns:a16="http://schemas.microsoft.com/office/drawing/2014/main" id="{64419BBF-5B2F-13A1-6013-F04D8486E9C0}"/>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4927600" y="2426703"/>
            <a:ext cx="2083750" cy="319874"/>
          </a:xfrm>
          <a:prstGeom prst="rect">
            <a:avLst/>
          </a:prstGeom>
        </p:spPr>
      </p:pic>
      <p:pic>
        <p:nvPicPr>
          <p:cNvPr id="17" name="Picture 16">
            <a:extLst>
              <a:ext uri="{FF2B5EF4-FFF2-40B4-BE49-F238E27FC236}">
                <a16:creationId xmlns:a16="http://schemas.microsoft.com/office/drawing/2014/main" id="{07A22A65-A58B-B5B1-4B70-7FA94FB9DBF6}"/>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4927600" y="3497970"/>
            <a:ext cx="2398140" cy="319874"/>
          </a:xfrm>
          <a:prstGeom prst="rect">
            <a:avLst/>
          </a:prstGeom>
        </p:spPr>
      </p:pic>
      <p:pic>
        <p:nvPicPr>
          <p:cNvPr id="19" name="Picture 18">
            <a:extLst>
              <a:ext uri="{FF2B5EF4-FFF2-40B4-BE49-F238E27FC236}">
                <a16:creationId xmlns:a16="http://schemas.microsoft.com/office/drawing/2014/main" id="{429CA14D-0011-6D3D-2883-CE4C5EB642DE}"/>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4927600" y="4822322"/>
            <a:ext cx="1323364" cy="228481"/>
          </a:xfrm>
          <a:prstGeom prst="rect">
            <a:avLst/>
          </a:prstGeom>
        </p:spPr>
      </p:pic>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CEDD5789-3BD3-CE3B-4D2C-6E2E17DB6DA3}"/>
                  </a:ext>
                </a:extLst>
              </p:cNvPr>
              <p:cNvGraphicFramePr>
                <a:graphicFrameLocks noGrp="1"/>
              </p:cNvGraphicFramePr>
              <p:nvPr>
                <p:extLst>
                  <p:ext uri="{D42A27DB-BD31-4B8C-83A1-F6EECF244321}">
                    <p14:modId xmlns:p14="http://schemas.microsoft.com/office/powerpoint/2010/main" val="626591839"/>
                  </p:ext>
                </p:extLst>
              </p:nvPr>
            </p:nvGraphicFramePr>
            <p:xfrm>
              <a:off x="8016240" y="1831783"/>
              <a:ext cx="3931920" cy="1949433"/>
            </p:xfrm>
            <a:graphic>
              <a:graphicData uri="http://schemas.openxmlformats.org/drawingml/2006/table">
                <a:tbl>
                  <a:tblPr>
                    <a:tableStyleId>{5C22544A-7EE6-4342-B048-85BDC9FD1C3A}</a:tableStyleId>
                  </a:tblPr>
                  <a:tblGrid>
                    <a:gridCol w="337205">
                      <a:extLst>
                        <a:ext uri="{9D8B030D-6E8A-4147-A177-3AD203B41FA5}">
                          <a16:colId xmlns:a16="http://schemas.microsoft.com/office/drawing/2014/main" val="558796620"/>
                        </a:ext>
                      </a:extLst>
                    </a:gridCol>
                    <a:gridCol w="602613">
                      <a:extLst>
                        <a:ext uri="{9D8B030D-6E8A-4147-A177-3AD203B41FA5}">
                          <a16:colId xmlns:a16="http://schemas.microsoft.com/office/drawing/2014/main" val="152609184"/>
                        </a:ext>
                      </a:extLst>
                    </a:gridCol>
                    <a:gridCol w="930970">
                      <a:extLst>
                        <a:ext uri="{9D8B030D-6E8A-4147-A177-3AD203B41FA5}">
                          <a16:colId xmlns:a16="http://schemas.microsoft.com/office/drawing/2014/main" val="1727671514"/>
                        </a:ext>
                      </a:extLst>
                    </a:gridCol>
                    <a:gridCol w="1056120">
                      <a:extLst>
                        <a:ext uri="{9D8B030D-6E8A-4147-A177-3AD203B41FA5}">
                          <a16:colId xmlns:a16="http://schemas.microsoft.com/office/drawing/2014/main" val="3288929112"/>
                        </a:ext>
                      </a:extLst>
                    </a:gridCol>
                    <a:gridCol w="1005012">
                      <a:extLst>
                        <a:ext uri="{9D8B030D-6E8A-4147-A177-3AD203B41FA5}">
                          <a16:colId xmlns:a16="http://schemas.microsoft.com/office/drawing/2014/main" val="3884878076"/>
                        </a:ext>
                      </a:extLst>
                    </a:gridCol>
                  </a:tblGrid>
                  <a:tr h="238940">
                    <a:tc>
                      <a:txBody>
                        <a:bodyPr/>
                        <a:lstStyle/>
                        <a:p>
                          <a:pPr>
                            <a:buNone/>
                          </a:pPr>
                          <a14:m>
                            <m:oMathPara xmlns:m="http://schemas.openxmlformats.org/officeDocument/2006/math">
                              <m:oMath>
                                <m:r>
                                  <a:rPr lang="en-US" sz="1400" i="1" dirty="0" smtClean="0">
                                    <a:effectLst/>
                                    <a:latin typeface="Cambria Math" panose="02040503050406030204" pitchFamily="18" charset="0"/>
                                  </a:rPr>
                                  <m:t>𝑡</m:t>
                                </m:r>
                              </m:oMath>
                            </m:oMathPara>
                          </a14:m>
                          <a:endParaRPr lang="en-US" sz="1400" dirty="0">
                            <a:effectLst/>
                          </a:endParaRPr>
                        </a:p>
                      </a:txBody>
                      <a:tcPr anchor="ctr"/>
                    </a:tc>
                    <a:tc>
                      <a:txBody>
                        <a:bodyPr/>
                        <a:lstStyle/>
                        <a:p>
                          <a:pPr>
                            <a:buNone/>
                          </a:pPr>
                          <a14:m>
                            <m:oMathPara xmlns:m="http://schemas.openxmlformats.org/officeDocument/2006/math">
                              <m:oMath>
                                <m:r>
                                  <a:rPr lang="en-US" sz="1400" i="1" dirty="0" smtClean="0">
                                    <a:effectLst/>
                                    <a:latin typeface="Cambria Math" panose="02040503050406030204" pitchFamily="18" charset="0"/>
                                  </a:rPr>
                                  <m:t>𝑥</m:t>
                                </m:r>
                                <m:r>
                                  <a:rPr lang="en-US" sz="1400" i="0" dirty="0" smtClean="0">
                                    <a:effectLst/>
                                    <a:latin typeface="Cambria Math" panose="02040503050406030204" pitchFamily="18" charset="0"/>
                                  </a:rPr>
                                  <m:t>⁽ᵗ⁾</m:t>
                                </m:r>
                              </m:oMath>
                            </m:oMathPara>
                          </a14:m>
                          <a:endParaRPr lang="en-US" sz="1400" dirty="0">
                            <a:effectLst/>
                          </a:endParaRPr>
                        </a:p>
                      </a:txBody>
                      <a:tcPr anchor="ctr"/>
                    </a:tc>
                    <a:tc>
                      <a:txBody>
                        <a:bodyPr/>
                        <a:lstStyle/>
                        <a:p>
                          <a:pPr>
                            <a:buNone/>
                          </a:pPr>
                          <a14:m>
                            <m:oMathPara xmlns:m="http://schemas.openxmlformats.org/officeDocument/2006/math">
                              <m:oMath>
                                <m:d>
                                  <m:dPr>
                                    <m:ctrlPr>
                                      <a:rPr lang="en-US" sz="1400" i="1" dirty="0" smtClean="0">
                                        <a:effectLst/>
                                        <a:latin typeface="Cambria Math" panose="02040503050406030204" pitchFamily="18" charset="0"/>
                                      </a:rPr>
                                    </m:ctrlPr>
                                  </m:dPr>
                                  <m:e>
                                    <m:r>
                                      <a:rPr lang="en-US" sz="1400" i="1" dirty="0" smtClean="0">
                                        <a:effectLst/>
                                        <a:latin typeface="Cambria Math" panose="02040503050406030204" pitchFamily="18" charset="0"/>
                                      </a:rPr>
                                      <m:t>𝑥</m:t>
                                    </m:r>
                                    <m:r>
                                      <a:rPr lang="en-US" sz="1400" i="0" dirty="0" smtClean="0">
                                        <a:effectLst/>
                                        <a:latin typeface="Cambria Math" panose="02040503050406030204" pitchFamily="18" charset="0"/>
                                      </a:rPr>
                                      <m:t>⁽ᵗ⁾</m:t>
                                    </m:r>
                                  </m:e>
                                </m:d>
                                <m:r>
                                  <a:rPr lang="en-US" sz="1400" i="0" dirty="0" smtClean="0">
                                    <a:effectLst/>
                                    <a:latin typeface="Cambria Math" panose="02040503050406030204" pitchFamily="18" charset="0"/>
                                  </a:rPr>
                                  <m:t>²</m:t>
                                </m:r>
                              </m:oMath>
                            </m:oMathPara>
                          </a14:m>
                          <a:endParaRPr lang="en-US" sz="1400" dirty="0">
                            <a:effectLst/>
                          </a:endParaRPr>
                        </a:p>
                      </a:txBody>
                      <a:tcPr anchor="ctr"/>
                    </a:tc>
                    <a:tc>
                      <a:txBody>
                        <a:bodyPr/>
                        <a:lstStyle/>
                        <a:p>
                          <a:pPr>
                            <a:buNone/>
                          </a:pPr>
                          <a14:m>
                            <m:oMathPara xmlns:m="http://schemas.openxmlformats.org/officeDocument/2006/math">
                              <m:oMath>
                                <m:r>
                                  <a:rPr lang="en-US" sz="1400" i="1" dirty="0" smtClean="0">
                                    <a:effectLst/>
                                    <a:latin typeface="Cambria Math" panose="02040503050406030204" pitchFamily="18" charset="0"/>
                                  </a:rPr>
                                  <m:t>𝑥</m:t>
                                </m:r>
                                <m:r>
                                  <a:rPr lang="en-US" sz="1400" i="0" dirty="0" smtClean="0">
                                    <a:effectLst/>
                                    <a:latin typeface="Cambria Math" panose="02040503050406030204" pitchFamily="18" charset="0"/>
                                  </a:rPr>
                                  <m:t>⁽ᵗ⁾−</m:t>
                                </m:r>
                                <m:r>
                                  <a:rPr lang="en-US" sz="1400" i="1" dirty="0" smtClean="0">
                                    <a:effectLst/>
                                    <a:latin typeface="Cambria Math" panose="02040503050406030204" pitchFamily="18" charset="0"/>
                                  </a:rPr>
                                  <m:t>𝑥</m:t>
                                </m:r>
                                <m:r>
                                  <a:rPr lang="en-US" sz="1400" i="0" dirty="0" smtClean="0">
                                    <a:effectLst/>
                                    <a:latin typeface="Cambria Math" panose="02040503050406030204" pitchFamily="18" charset="0"/>
                                  </a:rPr>
                                  <m:t>̄</m:t>
                                </m:r>
                              </m:oMath>
                            </m:oMathPara>
                          </a14:m>
                          <a:endParaRPr lang="en-US" sz="1400" dirty="0">
                            <a:effectLst/>
                          </a:endParaRPr>
                        </a:p>
                      </a:txBody>
                      <a:tcPr anchor="ctr"/>
                    </a:tc>
                    <a:tc>
                      <a:txBody>
                        <a:bodyPr/>
                        <a:lstStyle/>
                        <a:p>
                          <a:pPr>
                            <a:buNone/>
                          </a:pPr>
                          <a14:m>
                            <m:oMathPara xmlns:m="http://schemas.openxmlformats.org/officeDocument/2006/math">
                              <m:oMath>
                                <m:d>
                                  <m:dPr>
                                    <m:ctrlPr>
                                      <a:rPr lang="en-US" sz="1400" i="1" dirty="0" smtClean="0">
                                        <a:effectLst/>
                                        <a:latin typeface="Cambria Math" panose="02040503050406030204" pitchFamily="18" charset="0"/>
                                      </a:rPr>
                                    </m:ctrlPr>
                                  </m:dPr>
                                  <m:e>
                                    <m:r>
                                      <a:rPr lang="en-US" sz="1400" i="1" dirty="0" smtClean="0">
                                        <a:effectLst/>
                                        <a:latin typeface="Cambria Math" panose="02040503050406030204" pitchFamily="18" charset="0"/>
                                      </a:rPr>
                                      <m:t>𝑥</m:t>
                                    </m:r>
                                    <m:r>
                                      <a:rPr lang="en-US" sz="1400" i="0" dirty="0" smtClean="0">
                                        <a:effectLst/>
                                        <a:latin typeface="Cambria Math" panose="02040503050406030204" pitchFamily="18" charset="0"/>
                                      </a:rPr>
                                      <m:t>⁽ᵗ⁾−</m:t>
                                    </m:r>
                                    <m:r>
                                      <a:rPr lang="en-US" sz="1400" i="1" dirty="0" smtClean="0">
                                        <a:effectLst/>
                                        <a:latin typeface="Cambria Math" panose="02040503050406030204" pitchFamily="18" charset="0"/>
                                      </a:rPr>
                                      <m:t>𝑥</m:t>
                                    </m:r>
                                    <m:r>
                                      <a:rPr lang="en-US" sz="1400" i="0" dirty="0" smtClean="0">
                                        <a:effectLst/>
                                        <a:latin typeface="Cambria Math" panose="02040503050406030204" pitchFamily="18" charset="0"/>
                                      </a:rPr>
                                      <m:t>̄</m:t>
                                    </m:r>
                                  </m:e>
                                </m:d>
                                <m:r>
                                  <a:rPr lang="en-US" sz="1400" i="0" dirty="0" smtClean="0">
                                    <a:effectLst/>
                                    <a:latin typeface="Cambria Math" panose="02040503050406030204" pitchFamily="18" charset="0"/>
                                  </a:rPr>
                                  <m:t>²</m:t>
                                </m:r>
                              </m:oMath>
                            </m:oMathPara>
                          </a14:m>
                          <a:endParaRPr lang="en-US" sz="1400" dirty="0">
                            <a:effectLst/>
                          </a:endParaRPr>
                        </a:p>
                      </a:txBody>
                      <a:tcPr anchor="ctr"/>
                    </a:tc>
                    <a:extLst>
                      <a:ext uri="{0D108BD9-81ED-4DB2-BD59-A6C34878D82A}">
                        <a16:rowId xmlns:a16="http://schemas.microsoft.com/office/drawing/2014/main" val="2744026430"/>
                      </a:ext>
                    </a:extLst>
                  </a:tr>
                  <a:tr h="238493">
                    <a:tc>
                      <a:txBody>
                        <a:bodyPr/>
                        <a:lstStyle/>
                        <a:p>
                          <a:pPr>
                            <a:buNone/>
                          </a:pPr>
                          <a:r>
                            <a:rPr lang="en-US" sz="1400">
                              <a:effectLst/>
                            </a:rPr>
                            <a:t>1</a:t>
                          </a:r>
                        </a:p>
                      </a:txBody>
                      <a:tcPr anchor="ctr"/>
                    </a:tc>
                    <a:tc>
                      <a:txBody>
                        <a:bodyPr/>
                        <a:lstStyle/>
                        <a:p>
                          <a:pPr>
                            <a:buNone/>
                          </a:pPr>
                          <a:r>
                            <a:rPr lang="en-US" sz="1400">
                              <a:effectLst/>
                            </a:rPr>
                            <a:t>3</a:t>
                          </a:r>
                        </a:p>
                      </a:txBody>
                      <a:tcPr anchor="ctr"/>
                    </a:tc>
                    <a:tc>
                      <a:txBody>
                        <a:bodyPr/>
                        <a:lstStyle/>
                        <a:p>
                          <a:pPr>
                            <a:buNone/>
                          </a:pPr>
                          <a:r>
                            <a:rPr lang="en-US" sz="1400">
                              <a:effectLst/>
                            </a:rPr>
                            <a:t>9</a:t>
                          </a:r>
                        </a:p>
                      </a:txBody>
                      <a:tcPr anchor="ctr"/>
                    </a:tc>
                    <a:tc>
                      <a:txBody>
                        <a:bodyPr/>
                        <a:lstStyle/>
                        <a:p>
                          <a:pPr>
                            <a:buNone/>
                          </a:pPr>
                          <a:r>
                            <a:rPr lang="en-US" sz="1400">
                              <a:effectLst/>
                            </a:rPr>
                            <a:t>2</a:t>
                          </a:r>
                        </a:p>
                      </a:txBody>
                      <a:tcPr anchor="ctr"/>
                    </a:tc>
                    <a:tc>
                      <a:txBody>
                        <a:bodyPr/>
                        <a:lstStyle/>
                        <a:p>
                          <a:pPr>
                            <a:buNone/>
                          </a:pPr>
                          <a:r>
                            <a:rPr lang="en-US" sz="1400">
                              <a:effectLst/>
                            </a:rPr>
                            <a:t>4</a:t>
                          </a:r>
                        </a:p>
                      </a:txBody>
                      <a:tcPr anchor="ctr"/>
                    </a:tc>
                    <a:extLst>
                      <a:ext uri="{0D108BD9-81ED-4DB2-BD59-A6C34878D82A}">
                        <a16:rowId xmlns:a16="http://schemas.microsoft.com/office/drawing/2014/main" val="842975149"/>
                      </a:ext>
                    </a:extLst>
                  </a:tr>
                  <a:tr h="238493">
                    <a:tc>
                      <a:txBody>
                        <a:bodyPr/>
                        <a:lstStyle/>
                        <a:p>
                          <a:pPr>
                            <a:buNone/>
                          </a:pPr>
                          <a:r>
                            <a:rPr lang="en-US" sz="1400">
                              <a:effectLst/>
                            </a:rPr>
                            <a:t>2</a:t>
                          </a:r>
                        </a:p>
                      </a:txBody>
                      <a:tcPr anchor="ctr"/>
                    </a:tc>
                    <a:tc>
                      <a:txBody>
                        <a:bodyPr/>
                        <a:lstStyle/>
                        <a:p>
                          <a:pPr>
                            <a:buNone/>
                          </a:pPr>
                          <a:r>
                            <a:rPr lang="en-US" sz="1400">
                              <a:effectLst/>
                            </a:rPr>
                            <a:t>−1</a:t>
                          </a:r>
                        </a:p>
                      </a:txBody>
                      <a:tcPr anchor="ctr"/>
                    </a:tc>
                    <a:tc>
                      <a:txBody>
                        <a:bodyPr/>
                        <a:lstStyle/>
                        <a:p>
                          <a:pPr>
                            <a:buNone/>
                          </a:pPr>
                          <a:r>
                            <a:rPr lang="en-US" sz="1400">
                              <a:effectLst/>
                            </a:rPr>
                            <a:t>1</a:t>
                          </a:r>
                        </a:p>
                      </a:txBody>
                      <a:tcPr anchor="ctr"/>
                    </a:tc>
                    <a:tc>
                      <a:txBody>
                        <a:bodyPr/>
                        <a:lstStyle/>
                        <a:p>
                          <a:pPr>
                            <a:buNone/>
                          </a:pPr>
                          <a:r>
                            <a:rPr lang="en-US" sz="1400">
                              <a:effectLst/>
                            </a:rPr>
                            <a:t>−2</a:t>
                          </a:r>
                        </a:p>
                      </a:txBody>
                      <a:tcPr anchor="ctr"/>
                    </a:tc>
                    <a:tc>
                      <a:txBody>
                        <a:bodyPr/>
                        <a:lstStyle/>
                        <a:p>
                          <a:pPr>
                            <a:buNone/>
                          </a:pPr>
                          <a:r>
                            <a:rPr lang="en-US" sz="1400">
                              <a:effectLst/>
                            </a:rPr>
                            <a:t>4</a:t>
                          </a:r>
                        </a:p>
                      </a:txBody>
                      <a:tcPr anchor="ctr"/>
                    </a:tc>
                    <a:extLst>
                      <a:ext uri="{0D108BD9-81ED-4DB2-BD59-A6C34878D82A}">
                        <a16:rowId xmlns:a16="http://schemas.microsoft.com/office/drawing/2014/main" val="2203923273"/>
                      </a:ext>
                    </a:extLst>
                  </a:tr>
                  <a:tr h="238493">
                    <a:tc>
                      <a:txBody>
                        <a:bodyPr/>
                        <a:lstStyle/>
                        <a:p>
                          <a:pPr>
                            <a:buNone/>
                          </a:pPr>
                          <a:r>
                            <a:rPr lang="en-US" sz="1400">
                              <a:effectLst/>
                            </a:rPr>
                            <a:t>3</a:t>
                          </a:r>
                        </a:p>
                      </a:txBody>
                      <a:tcPr anchor="ctr"/>
                    </a:tc>
                    <a:tc>
                      <a:txBody>
                        <a:bodyPr/>
                        <a:lstStyle/>
                        <a:p>
                          <a:pPr>
                            <a:buNone/>
                          </a:pPr>
                          <a:r>
                            <a:rPr lang="en-US" sz="1400">
                              <a:effectLst/>
                            </a:rPr>
                            <a:t>2</a:t>
                          </a:r>
                        </a:p>
                      </a:txBody>
                      <a:tcPr anchor="ctr"/>
                    </a:tc>
                    <a:tc>
                      <a:txBody>
                        <a:bodyPr/>
                        <a:lstStyle/>
                        <a:p>
                          <a:pPr>
                            <a:buNone/>
                          </a:pPr>
                          <a:r>
                            <a:rPr lang="en-US" sz="1400">
                              <a:effectLst/>
                            </a:rPr>
                            <a:t>4</a:t>
                          </a:r>
                        </a:p>
                      </a:txBody>
                      <a:tcPr anchor="ctr"/>
                    </a:tc>
                    <a:tc>
                      <a:txBody>
                        <a:bodyPr/>
                        <a:lstStyle/>
                        <a:p>
                          <a:pPr>
                            <a:buNone/>
                          </a:pPr>
                          <a:r>
                            <a:rPr lang="en-US" sz="1400">
                              <a:effectLst/>
                            </a:rPr>
                            <a:t>1</a:t>
                          </a:r>
                        </a:p>
                      </a:txBody>
                      <a:tcPr anchor="ctr"/>
                    </a:tc>
                    <a:tc>
                      <a:txBody>
                        <a:bodyPr/>
                        <a:lstStyle/>
                        <a:p>
                          <a:pPr>
                            <a:buNone/>
                          </a:pPr>
                          <a:r>
                            <a:rPr lang="en-US" sz="1400">
                              <a:effectLst/>
                            </a:rPr>
                            <a:t>1</a:t>
                          </a:r>
                        </a:p>
                      </a:txBody>
                      <a:tcPr anchor="ctr"/>
                    </a:tc>
                    <a:extLst>
                      <a:ext uri="{0D108BD9-81ED-4DB2-BD59-A6C34878D82A}">
                        <a16:rowId xmlns:a16="http://schemas.microsoft.com/office/drawing/2014/main" val="3615983040"/>
                      </a:ext>
                    </a:extLst>
                  </a:tr>
                  <a:tr h="238493">
                    <a:tc>
                      <a:txBody>
                        <a:bodyPr/>
                        <a:lstStyle/>
                        <a:p>
                          <a:pPr>
                            <a:buNone/>
                          </a:pPr>
                          <a:r>
                            <a:rPr lang="en-US" sz="1400">
                              <a:effectLst/>
                            </a:rPr>
                            <a:t>4</a:t>
                          </a:r>
                        </a:p>
                      </a:txBody>
                      <a:tcPr anchor="ctr"/>
                    </a:tc>
                    <a:tc>
                      <a:txBody>
                        <a:bodyPr/>
                        <a:lstStyle/>
                        <a:p>
                          <a:pPr>
                            <a:buNone/>
                          </a:pPr>
                          <a:r>
                            <a:rPr lang="en-US" sz="1400">
                              <a:effectLst/>
                            </a:rPr>
                            <a:t>0</a:t>
                          </a:r>
                        </a:p>
                      </a:txBody>
                      <a:tcPr anchor="ctr"/>
                    </a:tc>
                    <a:tc>
                      <a:txBody>
                        <a:bodyPr/>
                        <a:lstStyle/>
                        <a:p>
                          <a:pPr>
                            <a:buNone/>
                          </a:pPr>
                          <a:r>
                            <a:rPr lang="en-US" sz="1400">
                              <a:effectLst/>
                            </a:rPr>
                            <a:t>0</a:t>
                          </a:r>
                        </a:p>
                      </a:txBody>
                      <a:tcPr anchor="ctr"/>
                    </a:tc>
                    <a:tc>
                      <a:txBody>
                        <a:bodyPr/>
                        <a:lstStyle/>
                        <a:p>
                          <a:pPr>
                            <a:buNone/>
                          </a:pPr>
                          <a:r>
                            <a:rPr lang="en-US" sz="1400">
                              <a:effectLst/>
                            </a:rPr>
                            <a:t>−1</a:t>
                          </a:r>
                        </a:p>
                      </a:txBody>
                      <a:tcPr anchor="ctr"/>
                    </a:tc>
                    <a:tc>
                      <a:txBody>
                        <a:bodyPr/>
                        <a:lstStyle/>
                        <a:p>
                          <a:pPr>
                            <a:buNone/>
                          </a:pPr>
                          <a:r>
                            <a:rPr lang="en-US" sz="1400">
                              <a:effectLst/>
                            </a:rPr>
                            <a:t>1</a:t>
                          </a:r>
                        </a:p>
                      </a:txBody>
                      <a:tcPr anchor="ctr"/>
                    </a:tc>
                    <a:extLst>
                      <a:ext uri="{0D108BD9-81ED-4DB2-BD59-A6C34878D82A}">
                        <a16:rowId xmlns:a16="http://schemas.microsoft.com/office/drawing/2014/main" val="1459090813"/>
                      </a:ext>
                    </a:extLst>
                  </a:tr>
                  <a:tr h="424861">
                    <a:tc>
                      <a:txBody>
                        <a:bodyPr/>
                        <a:lstStyle/>
                        <a:p>
                          <a:pPr>
                            <a:buNone/>
                          </a:pPr>
                          <a:endParaRPr lang="en-US" sz="1400" dirty="0">
                            <a:effectLst/>
                          </a:endParaRPr>
                        </a:p>
                      </a:txBody>
                      <a:tcPr anchor="ctr"/>
                    </a:tc>
                    <a:tc>
                      <a:txBody>
                        <a:bodyPr/>
                        <a:lstStyle/>
                        <a:p>
                          <a:pPr>
                            <a:buNone/>
                          </a:pPr>
                          <a:r>
                            <a:rPr lang="en-US" sz="1400">
                              <a:effectLst/>
                            </a:rPr>
                            <a:t>x̄ = 1</a:t>
                          </a:r>
                        </a:p>
                      </a:txBody>
                      <a:tcPr anchor="ctr"/>
                    </a:tc>
                    <a:tc>
                      <a:txBody>
                        <a:bodyPr/>
                        <a:lstStyle/>
                        <a:p>
                          <a:pPr>
                            <a:buNone/>
                          </a:pPr>
                          <a:r>
                            <a:rPr lang="en-US" sz="1400">
                              <a:effectLst/>
                            </a:rPr>
                            <a:t>MS = 3.5</a:t>
                          </a:r>
                        </a:p>
                      </a:txBody>
                      <a:tcPr anchor="ctr"/>
                    </a:tc>
                    <a:tc>
                      <a:txBody>
                        <a:bodyPr/>
                        <a:lstStyle/>
                        <a:p>
                          <a:pPr>
                            <a:buNone/>
                          </a:pPr>
                          <a:r>
                            <a:rPr lang="en-US" sz="1400">
                              <a:effectLst/>
                            </a:rPr>
                            <a:t>0 (always)</a:t>
                          </a:r>
                        </a:p>
                      </a:txBody>
                      <a:tcPr anchor="ctr"/>
                    </a:tc>
                    <a:tc>
                      <a:txBody>
                        <a:bodyPr/>
                        <a:lstStyle/>
                        <a:p>
                          <a:pPr>
                            <a:buNone/>
                          </a:pPr>
                          <a:r>
                            <a:rPr lang="en-US" sz="1400" dirty="0">
                              <a:effectLst/>
                            </a:rPr>
                            <a:t>σ² = 2.5</a:t>
                          </a:r>
                        </a:p>
                      </a:txBody>
                      <a:tcPr anchor="ctr"/>
                    </a:tc>
                    <a:extLst>
                      <a:ext uri="{0D108BD9-81ED-4DB2-BD59-A6C34878D82A}">
                        <a16:rowId xmlns:a16="http://schemas.microsoft.com/office/drawing/2014/main" val="3967770288"/>
                      </a:ext>
                    </a:extLst>
                  </a:tr>
                </a:tbl>
              </a:graphicData>
            </a:graphic>
          </p:graphicFrame>
        </mc:Choice>
        <mc:Fallback xmlns="">
          <p:graphicFrame>
            <p:nvGraphicFramePr>
              <p:cNvPr id="20" name="Table 19">
                <a:extLst>
                  <a:ext uri="{FF2B5EF4-FFF2-40B4-BE49-F238E27FC236}">
                    <a16:creationId xmlns:a16="http://schemas.microsoft.com/office/drawing/2014/main" id="{CEDD5789-3BD3-CE3B-4D2C-6E2E17DB6DA3}"/>
                  </a:ext>
                </a:extLst>
              </p:cNvPr>
              <p:cNvGraphicFramePr>
                <a:graphicFrameLocks noGrp="1"/>
              </p:cNvGraphicFramePr>
              <p:nvPr>
                <p:extLst>
                  <p:ext uri="{D42A27DB-BD31-4B8C-83A1-F6EECF244321}">
                    <p14:modId xmlns:p14="http://schemas.microsoft.com/office/powerpoint/2010/main" val="626591839"/>
                  </p:ext>
                </p:extLst>
              </p:nvPr>
            </p:nvGraphicFramePr>
            <p:xfrm>
              <a:off x="8016240" y="1831783"/>
              <a:ext cx="3931920" cy="1949433"/>
            </p:xfrm>
            <a:graphic>
              <a:graphicData uri="http://schemas.openxmlformats.org/drawingml/2006/table">
                <a:tbl>
                  <a:tblPr>
                    <a:tableStyleId>{5C22544A-7EE6-4342-B048-85BDC9FD1C3A}</a:tableStyleId>
                  </a:tblPr>
                  <a:tblGrid>
                    <a:gridCol w="337205">
                      <a:extLst>
                        <a:ext uri="{9D8B030D-6E8A-4147-A177-3AD203B41FA5}">
                          <a16:colId xmlns:a16="http://schemas.microsoft.com/office/drawing/2014/main" val="558796620"/>
                        </a:ext>
                      </a:extLst>
                    </a:gridCol>
                    <a:gridCol w="602613">
                      <a:extLst>
                        <a:ext uri="{9D8B030D-6E8A-4147-A177-3AD203B41FA5}">
                          <a16:colId xmlns:a16="http://schemas.microsoft.com/office/drawing/2014/main" val="152609184"/>
                        </a:ext>
                      </a:extLst>
                    </a:gridCol>
                    <a:gridCol w="930970">
                      <a:extLst>
                        <a:ext uri="{9D8B030D-6E8A-4147-A177-3AD203B41FA5}">
                          <a16:colId xmlns:a16="http://schemas.microsoft.com/office/drawing/2014/main" val="1727671514"/>
                        </a:ext>
                      </a:extLst>
                    </a:gridCol>
                    <a:gridCol w="1056120">
                      <a:extLst>
                        <a:ext uri="{9D8B030D-6E8A-4147-A177-3AD203B41FA5}">
                          <a16:colId xmlns:a16="http://schemas.microsoft.com/office/drawing/2014/main" val="3288929112"/>
                        </a:ext>
                      </a:extLst>
                    </a:gridCol>
                    <a:gridCol w="1005012">
                      <a:extLst>
                        <a:ext uri="{9D8B030D-6E8A-4147-A177-3AD203B41FA5}">
                          <a16:colId xmlns:a16="http://schemas.microsoft.com/office/drawing/2014/main" val="3884878076"/>
                        </a:ext>
                      </a:extLst>
                    </a:gridCol>
                  </a:tblGrid>
                  <a:tr h="305372">
                    <a:tc>
                      <a:txBody>
                        <a:bodyPr/>
                        <a:lstStyle/>
                        <a:p>
                          <a:endParaRPr lang="en-US"/>
                        </a:p>
                      </a:txBody>
                      <a:tcPr anchor="ctr">
                        <a:blipFill>
                          <a:blip r:embed="rId11"/>
                          <a:stretch>
                            <a:fillRect l="-3704" t="-4167" r="-1055556" b="-550000"/>
                          </a:stretch>
                        </a:blipFill>
                      </a:tcPr>
                    </a:tc>
                    <a:tc>
                      <a:txBody>
                        <a:bodyPr/>
                        <a:lstStyle/>
                        <a:p>
                          <a:endParaRPr lang="en-US"/>
                        </a:p>
                      </a:txBody>
                      <a:tcPr anchor="ctr">
                        <a:blipFill>
                          <a:blip r:embed="rId11"/>
                          <a:stretch>
                            <a:fillRect l="-59574" t="-4167" r="-506383" b="-550000"/>
                          </a:stretch>
                        </a:blipFill>
                      </a:tcPr>
                    </a:tc>
                    <a:tc>
                      <a:txBody>
                        <a:bodyPr/>
                        <a:lstStyle/>
                        <a:p>
                          <a:endParaRPr lang="en-US"/>
                        </a:p>
                      </a:txBody>
                      <a:tcPr anchor="ctr">
                        <a:blipFill>
                          <a:blip r:embed="rId11"/>
                          <a:stretch>
                            <a:fillRect l="-102740" t="-4167" r="-226027" b="-550000"/>
                          </a:stretch>
                        </a:blipFill>
                      </a:tcPr>
                    </a:tc>
                    <a:tc>
                      <a:txBody>
                        <a:bodyPr/>
                        <a:lstStyle/>
                        <a:p>
                          <a:endParaRPr lang="en-US"/>
                        </a:p>
                      </a:txBody>
                      <a:tcPr anchor="ctr">
                        <a:blipFill>
                          <a:blip r:embed="rId11"/>
                          <a:stretch>
                            <a:fillRect l="-176190" t="-4167" r="-96429" b="-550000"/>
                          </a:stretch>
                        </a:blipFill>
                      </a:tcPr>
                    </a:tc>
                    <a:tc>
                      <a:txBody>
                        <a:bodyPr/>
                        <a:lstStyle/>
                        <a:p>
                          <a:endParaRPr lang="en-US"/>
                        </a:p>
                      </a:txBody>
                      <a:tcPr anchor="ctr">
                        <a:blipFill>
                          <a:blip r:embed="rId11"/>
                          <a:stretch>
                            <a:fillRect l="-293671" t="-4167" r="-2532" b="-550000"/>
                          </a:stretch>
                        </a:blipFill>
                      </a:tcPr>
                    </a:tc>
                    <a:extLst>
                      <a:ext uri="{0D108BD9-81ED-4DB2-BD59-A6C34878D82A}">
                        <a16:rowId xmlns:a16="http://schemas.microsoft.com/office/drawing/2014/main" val="2744026430"/>
                      </a:ext>
                    </a:extLst>
                  </a:tr>
                  <a:tr h="304800">
                    <a:tc>
                      <a:txBody>
                        <a:bodyPr/>
                        <a:lstStyle/>
                        <a:p>
                          <a:pPr>
                            <a:buNone/>
                          </a:pPr>
                          <a:r>
                            <a:rPr lang="en-US" sz="1400">
                              <a:effectLst/>
                            </a:rPr>
                            <a:t>1</a:t>
                          </a:r>
                        </a:p>
                      </a:txBody>
                      <a:tcPr anchor="ctr"/>
                    </a:tc>
                    <a:tc>
                      <a:txBody>
                        <a:bodyPr/>
                        <a:lstStyle/>
                        <a:p>
                          <a:pPr>
                            <a:buNone/>
                          </a:pPr>
                          <a:r>
                            <a:rPr lang="en-US" sz="1400">
                              <a:effectLst/>
                            </a:rPr>
                            <a:t>3</a:t>
                          </a:r>
                        </a:p>
                      </a:txBody>
                      <a:tcPr anchor="ctr"/>
                    </a:tc>
                    <a:tc>
                      <a:txBody>
                        <a:bodyPr/>
                        <a:lstStyle/>
                        <a:p>
                          <a:pPr>
                            <a:buNone/>
                          </a:pPr>
                          <a:r>
                            <a:rPr lang="en-US" sz="1400">
                              <a:effectLst/>
                            </a:rPr>
                            <a:t>9</a:t>
                          </a:r>
                        </a:p>
                      </a:txBody>
                      <a:tcPr anchor="ctr"/>
                    </a:tc>
                    <a:tc>
                      <a:txBody>
                        <a:bodyPr/>
                        <a:lstStyle/>
                        <a:p>
                          <a:pPr>
                            <a:buNone/>
                          </a:pPr>
                          <a:r>
                            <a:rPr lang="en-US" sz="1400">
                              <a:effectLst/>
                            </a:rPr>
                            <a:t>2</a:t>
                          </a:r>
                        </a:p>
                      </a:txBody>
                      <a:tcPr anchor="ctr"/>
                    </a:tc>
                    <a:tc>
                      <a:txBody>
                        <a:bodyPr/>
                        <a:lstStyle/>
                        <a:p>
                          <a:pPr>
                            <a:buNone/>
                          </a:pPr>
                          <a:r>
                            <a:rPr lang="en-US" sz="1400">
                              <a:effectLst/>
                            </a:rPr>
                            <a:t>4</a:t>
                          </a:r>
                        </a:p>
                      </a:txBody>
                      <a:tcPr anchor="ctr"/>
                    </a:tc>
                    <a:extLst>
                      <a:ext uri="{0D108BD9-81ED-4DB2-BD59-A6C34878D82A}">
                        <a16:rowId xmlns:a16="http://schemas.microsoft.com/office/drawing/2014/main" val="842975149"/>
                      </a:ext>
                    </a:extLst>
                  </a:tr>
                  <a:tr h="304800">
                    <a:tc>
                      <a:txBody>
                        <a:bodyPr/>
                        <a:lstStyle/>
                        <a:p>
                          <a:pPr>
                            <a:buNone/>
                          </a:pPr>
                          <a:r>
                            <a:rPr lang="en-US" sz="1400">
                              <a:effectLst/>
                            </a:rPr>
                            <a:t>2</a:t>
                          </a:r>
                        </a:p>
                      </a:txBody>
                      <a:tcPr anchor="ctr"/>
                    </a:tc>
                    <a:tc>
                      <a:txBody>
                        <a:bodyPr/>
                        <a:lstStyle/>
                        <a:p>
                          <a:pPr>
                            <a:buNone/>
                          </a:pPr>
                          <a:r>
                            <a:rPr lang="en-US" sz="1400">
                              <a:effectLst/>
                            </a:rPr>
                            <a:t>−1</a:t>
                          </a:r>
                        </a:p>
                      </a:txBody>
                      <a:tcPr anchor="ctr"/>
                    </a:tc>
                    <a:tc>
                      <a:txBody>
                        <a:bodyPr/>
                        <a:lstStyle/>
                        <a:p>
                          <a:pPr>
                            <a:buNone/>
                          </a:pPr>
                          <a:r>
                            <a:rPr lang="en-US" sz="1400">
                              <a:effectLst/>
                            </a:rPr>
                            <a:t>1</a:t>
                          </a:r>
                        </a:p>
                      </a:txBody>
                      <a:tcPr anchor="ctr"/>
                    </a:tc>
                    <a:tc>
                      <a:txBody>
                        <a:bodyPr/>
                        <a:lstStyle/>
                        <a:p>
                          <a:pPr>
                            <a:buNone/>
                          </a:pPr>
                          <a:r>
                            <a:rPr lang="en-US" sz="1400">
                              <a:effectLst/>
                            </a:rPr>
                            <a:t>−2</a:t>
                          </a:r>
                        </a:p>
                      </a:txBody>
                      <a:tcPr anchor="ctr"/>
                    </a:tc>
                    <a:tc>
                      <a:txBody>
                        <a:bodyPr/>
                        <a:lstStyle/>
                        <a:p>
                          <a:pPr>
                            <a:buNone/>
                          </a:pPr>
                          <a:r>
                            <a:rPr lang="en-US" sz="1400">
                              <a:effectLst/>
                            </a:rPr>
                            <a:t>4</a:t>
                          </a:r>
                        </a:p>
                      </a:txBody>
                      <a:tcPr anchor="ctr"/>
                    </a:tc>
                    <a:extLst>
                      <a:ext uri="{0D108BD9-81ED-4DB2-BD59-A6C34878D82A}">
                        <a16:rowId xmlns:a16="http://schemas.microsoft.com/office/drawing/2014/main" val="2203923273"/>
                      </a:ext>
                    </a:extLst>
                  </a:tr>
                  <a:tr h="304800">
                    <a:tc>
                      <a:txBody>
                        <a:bodyPr/>
                        <a:lstStyle/>
                        <a:p>
                          <a:pPr>
                            <a:buNone/>
                          </a:pPr>
                          <a:r>
                            <a:rPr lang="en-US" sz="1400">
                              <a:effectLst/>
                            </a:rPr>
                            <a:t>3</a:t>
                          </a:r>
                        </a:p>
                      </a:txBody>
                      <a:tcPr anchor="ctr"/>
                    </a:tc>
                    <a:tc>
                      <a:txBody>
                        <a:bodyPr/>
                        <a:lstStyle/>
                        <a:p>
                          <a:pPr>
                            <a:buNone/>
                          </a:pPr>
                          <a:r>
                            <a:rPr lang="en-US" sz="1400">
                              <a:effectLst/>
                            </a:rPr>
                            <a:t>2</a:t>
                          </a:r>
                        </a:p>
                      </a:txBody>
                      <a:tcPr anchor="ctr"/>
                    </a:tc>
                    <a:tc>
                      <a:txBody>
                        <a:bodyPr/>
                        <a:lstStyle/>
                        <a:p>
                          <a:pPr>
                            <a:buNone/>
                          </a:pPr>
                          <a:r>
                            <a:rPr lang="en-US" sz="1400">
                              <a:effectLst/>
                            </a:rPr>
                            <a:t>4</a:t>
                          </a:r>
                        </a:p>
                      </a:txBody>
                      <a:tcPr anchor="ctr"/>
                    </a:tc>
                    <a:tc>
                      <a:txBody>
                        <a:bodyPr/>
                        <a:lstStyle/>
                        <a:p>
                          <a:pPr>
                            <a:buNone/>
                          </a:pPr>
                          <a:r>
                            <a:rPr lang="en-US" sz="1400">
                              <a:effectLst/>
                            </a:rPr>
                            <a:t>1</a:t>
                          </a:r>
                        </a:p>
                      </a:txBody>
                      <a:tcPr anchor="ctr"/>
                    </a:tc>
                    <a:tc>
                      <a:txBody>
                        <a:bodyPr/>
                        <a:lstStyle/>
                        <a:p>
                          <a:pPr>
                            <a:buNone/>
                          </a:pPr>
                          <a:r>
                            <a:rPr lang="en-US" sz="1400">
                              <a:effectLst/>
                            </a:rPr>
                            <a:t>1</a:t>
                          </a:r>
                        </a:p>
                      </a:txBody>
                      <a:tcPr anchor="ctr"/>
                    </a:tc>
                    <a:extLst>
                      <a:ext uri="{0D108BD9-81ED-4DB2-BD59-A6C34878D82A}">
                        <a16:rowId xmlns:a16="http://schemas.microsoft.com/office/drawing/2014/main" val="3615983040"/>
                      </a:ext>
                    </a:extLst>
                  </a:tr>
                  <a:tr h="304800">
                    <a:tc>
                      <a:txBody>
                        <a:bodyPr/>
                        <a:lstStyle/>
                        <a:p>
                          <a:pPr>
                            <a:buNone/>
                          </a:pPr>
                          <a:r>
                            <a:rPr lang="en-US" sz="1400">
                              <a:effectLst/>
                            </a:rPr>
                            <a:t>4</a:t>
                          </a:r>
                        </a:p>
                      </a:txBody>
                      <a:tcPr anchor="ctr"/>
                    </a:tc>
                    <a:tc>
                      <a:txBody>
                        <a:bodyPr/>
                        <a:lstStyle/>
                        <a:p>
                          <a:pPr>
                            <a:buNone/>
                          </a:pPr>
                          <a:r>
                            <a:rPr lang="en-US" sz="1400">
                              <a:effectLst/>
                            </a:rPr>
                            <a:t>0</a:t>
                          </a:r>
                        </a:p>
                      </a:txBody>
                      <a:tcPr anchor="ctr"/>
                    </a:tc>
                    <a:tc>
                      <a:txBody>
                        <a:bodyPr/>
                        <a:lstStyle/>
                        <a:p>
                          <a:pPr>
                            <a:buNone/>
                          </a:pPr>
                          <a:r>
                            <a:rPr lang="en-US" sz="1400">
                              <a:effectLst/>
                            </a:rPr>
                            <a:t>0</a:t>
                          </a:r>
                        </a:p>
                      </a:txBody>
                      <a:tcPr anchor="ctr"/>
                    </a:tc>
                    <a:tc>
                      <a:txBody>
                        <a:bodyPr/>
                        <a:lstStyle/>
                        <a:p>
                          <a:pPr>
                            <a:buNone/>
                          </a:pPr>
                          <a:r>
                            <a:rPr lang="en-US" sz="1400">
                              <a:effectLst/>
                            </a:rPr>
                            <a:t>−1</a:t>
                          </a:r>
                        </a:p>
                      </a:txBody>
                      <a:tcPr anchor="ctr"/>
                    </a:tc>
                    <a:tc>
                      <a:txBody>
                        <a:bodyPr/>
                        <a:lstStyle/>
                        <a:p>
                          <a:pPr>
                            <a:buNone/>
                          </a:pPr>
                          <a:r>
                            <a:rPr lang="en-US" sz="1400">
                              <a:effectLst/>
                            </a:rPr>
                            <a:t>1</a:t>
                          </a:r>
                        </a:p>
                      </a:txBody>
                      <a:tcPr anchor="ctr"/>
                    </a:tc>
                    <a:extLst>
                      <a:ext uri="{0D108BD9-81ED-4DB2-BD59-A6C34878D82A}">
                        <a16:rowId xmlns:a16="http://schemas.microsoft.com/office/drawing/2014/main" val="1459090813"/>
                      </a:ext>
                    </a:extLst>
                  </a:tr>
                  <a:tr h="424861">
                    <a:tc>
                      <a:txBody>
                        <a:bodyPr/>
                        <a:lstStyle/>
                        <a:p>
                          <a:pPr>
                            <a:buNone/>
                          </a:pPr>
                          <a:endParaRPr lang="en-US" sz="1400" dirty="0">
                            <a:effectLst/>
                          </a:endParaRPr>
                        </a:p>
                      </a:txBody>
                      <a:tcPr anchor="ctr"/>
                    </a:tc>
                    <a:tc>
                      <a:txBody>
                        <a:bodyPr/>
                        <a:lstStyle/>
                        <a:p>
                          <a:pPr>
                            <a:buNone/>
                          </a:pPr>
                          <a:r>
                            <a:rPr lang="en-US" sz="1400">
                              <a:effectLst/>
                            </a:rPr>
                            <a:t>x̄ = 1</a:t>
                          </a:r>
                        </a:p>
                      </a:txBody>
                      <a:tcPr anchor="ctr"/>
                    </a:tc>
                    <a:tc>
                      <a:txBody>
                        <a:bodyPr/>
                        <a:lstStyle/>
                        <a:p>
                          <a:pPr>
                            <a:buNone/>
                          </a:pPr>
                          <a:r>
                            <a:rPr lang="en-US" sz="1400">
                              <a:effectLst/>
                            </a:rPr>
                            <a:t>MS = 3.5</a:t>
                          </a:r>
                        </a:p>
                      </a:txBody>
                      <a:tcPr anchor="ctr"/>
                    </a:tc>
                    <a:tc>
                      <a:txBody>
                        <a:bodyPr/>
                        <a:lstStyle/>
                        <a:p>
                          <a:pPr>
                            <a:buNone/>
                          </a:pPr>
                          <a:r>
                            <a:rPr lang="en-US" sz="1400">
                              <a:effectLst/>
                            </a:rPr>
                            <a:t>0 (always)</a:t>
                          </a:r>
                        </a:p>
                      </a:txBody>
                      <a:tcPr anchor="ctr"/>
                    </a:tc>
                    <a:tc>
                      <a:txBody>
                        <a:bodyPr/>
                        <a:lstStyle/>
                        <a:p>
                          <a:pPr>
                            <a:buNone/>
                          </a:pPr>
                          <a:r>
                            <a:rPr lang="en-US" sz="1400" dirty="0">
                              <a:effectLst/>
                            </a:rPr>
                            <a:t>σ² = 2.5</a:t>
                          </a:r>
                        </a:p>
                      </a:txBody>
                      <a:tcPr anchor="ctr"/>
                    </a:tc>
                    <a:extLst>
                      <a:ext uri="{0D108BD9-81ED-4DB2-BD59-A6C34878D82A}">
                        <a16:rowId xmlns:a16="http://schemas.microsoft.com/office/drawing/2014/main" val="3967770288"/>
                      </a:ext>
                    </a:extLst>
                  </a:tr>
                </a:tbl>
              </a:graphicData>
            </a:graphic>
          </p:graphicFrame>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127099E9-A056-5B88-B2AB-FD97E0691383}"/>
                  </a:ext>
                </a:extLst>
              </p:cNvPr>
              <p:cNvSpPr txBox="1"/>
              <p:nvPr/>
            </p:nvSpPr>
            <p:spPr>
              <a:xfrm>
                <a:off x="8016240" y="3922311"/>
                <a:ext cx="6096000" cy="356957"/>
              </a:xfrm>
              <a:prstGeom prst="rect">
                <a:avLst/>
              </a:prstGeom>
              <a:noFill/>
            </p:spPr>
            <p:txBody>
              <a:bodyPr wrap="square">
                <a:spAutoFit/>
              </a:bodyPr>
              <a:lstStyle/>
              <a:p>
                <a:pPr>
                  <a:buNone/>
                </a:pPr>
                <a:r>
                  <a:rPr lang="en-US" sz="1600" dirty="0"/>
                  <a:t>So </a:t>
                </a:r>
                <a14:m>
                  <m:oMath xmlns:m="http://schemas.openxmlformats.org/officeDocument/2006/math">
                    <m:r>
                      <a:rPr lang="en-US" sz="1600" i="1" dirty="0" smtClean="0">
                        <a:latin typeface="Cambria Math" panose="02040503050406030204" pitchFamily="18" charset="0"/>
                      </a:rPr>
                      <m:t>𝑅𝑀𝑆</m:t>
                    </m:r>
                    <m:r>
                      <a:rPr lang="en-US" sz="1600" i="0" dirty="0">
                        <a:latin typeface="Cambria Math" panose="02040503050406030204" pitchFamily="18" charset="0"/>
                      </a:rPr>
                      <m:t>=√3.5≈1.87</m:t>
                    </m:r>
                  </m:oMath>
                </a14:m>
                <a:r>
                  <a:rPr lang="en-US" sz="1600" dirty="0"/>
                  <a:t>and </a:t>
                </a:r>
                <a14:m>
                  <m:oMath xmlns:m="http://schemas.openxmlformats.org/officeDocument/2006/math">
                    <m:r>
                      <a:rPr lang="en-US" sz="1600" i="1" dirty="0" smtClean="0">
                        <a:latin typeface="Cambria Math" panose="02040503050406030204" pitchFamily="18" charset="0"/>
                      </a:rPr>
                      <m:t>𝜎</m:t>
                    </m:r>
                    <m:r>
                      <a:rPr lang="en-US" sz="1600" i="0" dirty="0" err="1">
                        <a:latin typeface="Cambria Math" panose="02040503050406030204" pitchFamily="18" charset="0"/>
                      </a:rPr>
                      <m:t>=√2.5≈1.58</m:t>
                    </m:r>
                  </m:oMath>
                </a14:m>
                <a:endParaRPr lang="en-US" sz="1600" dirty="0"/>
              </a:p>
            </p:txBody>
          </p:sp>
        </mc:Choice>
        <mc:Fallback xmlns="">
          <p:sp>
            <p:nvSpPr>
              <p:cNvPr id="22" name="TextBox 21">
                <a:extLst>
                  <a:ext uri="{FF2B5EF4-FFF2-40B4-BE49-F238E27FC236}">
                    <a16:creationId xmlns:a16="http://schemas.microsoft.com/office/drawing/2014/main" id="{127099E9-A056-5B88-B2AB-FD97E0691383}"/>
                  </a:ext>
                </a:extLst>
              </p:cNvPr>
              <p:cNvSpPr txBox="1">
                <a:spLocks noRot="1" noChangeAspect="1" noMove="1" noResize="1" noEditPoints="1" noAdjustHandles="1" noChangeArrowheads="1" noChangeShapeType="1" noTextEdit="1"/>
              </p:cNvSpPr>
              <p:nvPr/>
            </p:nvSpPr>
            <p:spPr>
              <a:xfrm>
                <a:off x="8016240" y="3922311"/>
                <a:ext cx="6096000" cy="356957"/>
              </a:xfrm>
              <a:prstGeom prst="rect">
                <a:avLst/>
              </a:prstGeom>
              <a:blipFill>
                <a:blip r:embed="rId12"/>
                <a:stretch>
                  <a:fillRect l="-624" b="-20690"/>
                </a:stretch>
              </a:blipFill>
            </p:spPr>
            <p:txBody>
              <a:bodyPr/>
              <a:lstStyle/>
              <a:p>
                <a:r>
                  <a:rPr lang="en-US">
                    <a:noFill/>
                  </a:rPr>
                  <a:t> </a:t>
                </a:r>
              </a:p>
            </p:txBody>
          </p:sp>
        </mc:Fallback>
      </mc:AlternateContent>
    </p:spTree>
    <p:extLst>
      <p:ext uri="{BB962C8B-B14F-4D97-AF65-F5344CB8AC3E}">
        <p14:creationId xmlns:p14="http://schemas.microsoft.com/office/powerpoint/2010/main" val="350758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56F96-FC56-68B4-3696-666E1786AF89}"/>
              </a:ext>
            </a:extLst>
          </p:cNvPr>
          <p:cNvSpPr>
            <a:spLocks noGrp="1"/>
          </p:cNvSpPr>
          <p:nvPr>
            <p:ph type="title"/>
          </p:nvPr>
        </p:nvSpPr>
        <p:spPr/>
        <p:txBody>
          <a:bodyPr>
            <a:normAutofit/>
          </a:bodyPr>
          <a:lstStyle/>
          <a:p>
            <a:r>
              <a:rPr lang="en-US" sz="4000" dirty="0"/>
              <a:t>averages </a:t>
            </a:r>
            <a:br>
              <a:rPr lang="en-US" sz="4000" dirty="0"/>
            </a:br>
            <a:r>
              <a:rPr lang="en-US" sz="4000" dirty="0"/>
              <a:t>and noise</a:t>
            </a:r>
          </a:p>
        </p:txBody>
      </p:sp>
      <p:pic>
        <p:nvPicPr>
          <p:cNvPr id="4" name="Picture 3" descr="Three sets of eight gradient values. Top row: the values as dots, the mean as a solid blue line and the RMS as a dashed orange line. Consistent values of 1 have mean 1 and RMS 1. Alternating +1 and -1 have mean 0 but RMS 1. Alternating 2 and 0 have mean 1 and RMS 1.41. Bottom row: each set's mean square drawn as a bar split into mean squared (blue) and variance (orange): 1 + 0, 0 + 1, and 1 + 1">
            <a:extLst>
              <a:ext uri="{FF2B5EF4-FFF2-40B4-BE49-F238E27FC236}">
                <a16:creationId xmlns:a16="http://schemas.microsoft.com/office/drawing/2014/main" id="{7BE122F6-08FE-A75F-7BF8-46008296874E}"/>
              </a:ext>
            </a:extLst>
          </p:cNvPr>
          <p:cNvPicPr>
            <a:picLocks noChangeAspect="1"/>
          </p:cNvPicPr>
          <p:nvPr/>
        </p:nvPicPr>
        <p:blipFill>
          <a:blip r:embed="rId7"/>
          <a:stretch>
            <a:fillRect/>
          </a:stretch>
        </p:blipFill>
        <p:spPr>
          <a:xfrm>
            <a:off x="3478302" y="156769"/>
            <a:ext cx="8713698" cy="4465770"/>
          </a:xfrm>
          <a:prstGeom prst="rect">
            <a:avLst/>
          </a:prstGeom>
        </p:spPr>
      </p:pic>
      <p:sp>
        <p:nvSpPr>
          <p:cNvPr id="5" name="TextBox 4">
            <a:extLst>
              <a:ext uri="{FF2B5EF4-FFF2-40B4-BE49-F238E27FC236}">
                <a16:creationId xmlns:a16="http://schemas.microsoft.com/office/drawing/2014/main" id="{27351123-BADB-73B8-E51E-84B3DEDE31B5}"/>
              </a:ext>
            </a:extLst>
          </p:cNvPr>
          <p:cNvSpPr txBox="1"/>
          <p:nvPr/>
        </p:nvSpPr>
        <p:spPr>
          <a:xfrm>
            <a:off x="142149" y="4683245"/>
            <a:ext cx="3586480" cy="307777"/>
          </a:xfrm>
          <a:prstGeom prst="rect">
            <a:avLst/>
          </a:prstGeom>
          <a:noFill/>
        </p:spPr>
        <p:txBody>
          <a:bodyPr wrap="square">
            <a:spAutoFit/>
          </a:bodyPr>
          <a:lstStyle/>
          <a:p>
            <a:pPr>
              <a:buNone/>
            </a:pPr>
            <a:r>
              <a:rPr lang="en-US" sz="1400" b="1" dirty="0"/>
              <a:t>mean square = mean² + variance</a:t>
            </a:r>
            <a:endParaRPr lang="en-US" sz="1400" dirty="0"/>
          </a:p>
        </p:txBody>
      </p:sp>
      <p:pic>
        <p:nvPicPr>
          <p:cNvPr id="20" name="Picture 19">
            <a:extLst>
              <a:ext uri="{FF2B5EF4-FFF2-40B4-BE49-F238E27FC236}">
                <a16:creationId xmlns:a16="http://schemas.microsoft.com/office/drawing/2014/main" id="{C50156FD-BEB9-C586-A23E-B9FBA3CF3C59}"/>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647944" y="3972814"/>
            <a:ext cx="1947281" cy="352316"/>
          </a:xfrm>
          <a:prstGeom prst="rect">
            <a:avLst/>
          </a:prstGeom>
        </p:spPr>
      </p:pic>
      <p:pic>
        <p:nvPicPr>
          <p:cNvPr id="18" name="Picture 17">
            <a:extLst>
              <a:ext uri="{FF2B5EF4-FFF2-40B4-BE49-F238E27FC236}">
                <a16:creationId xmlns:a16="http://schemas.microsoft.com/office/drawing/2014/main" id="{980D0015-1D21-57FF-BAF2-ADDF8605B9F5}"/>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449539" y="5213271"/>
            <a:ext cx="2161074" cy="308222"/>
          </a:xfrm>
          <a:prstGeom prst="rect">
            <a:avLst/>
          </a:prstGeom>
        </p:spPr>
      </p:pic>
      <p:pic>
        <p:nvPicPr>
          <p:cNvPr id="16" name="Picture 15">
            <a:extLst>
              <a:ext uri="{FF2B5EF4-FFF2-40B4-BE49-F238E27FC236}">
                <a16:creationId xmlns:a16="http://schemas.microsoft.com/office/drawing/2014/main" id="{40F1D4B5-41AE-DCE1-E985-68C9EB7FD11E}"/>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838200" y="5784268"/>
            <a:ext cx="2002560" cy="262429"/>
          </a:xfrm>
          <a:prstGeom prst="rect">
            <a:avLst/>
          </a:prstGeom>
        </p:spPr>
      </p:pic>
      <p:pic>
        <p:nvPicPr>
          <p:cNvPr id="28" name="Picture 27">
            <a:extLst>
              <a:ext uri="{FF2B5EF4-FFF2-40B4-BE49-F238E27FC236}">
                <a16:creationId xmlns:a16="http://schemas.microsoft.com/office/drawing/2014/main" id="{4080198A-6412-5195-9207-A89290F55CD6}"/>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285754" y="2569936"/>
            <a:ext cx="3299270" cy="1188848"/>
          </a:xfrm>
          <a:prstGeom prst="rect">
            <a:avLst/>
          </a:prstGeom>
        </p:spPr>
      </p:pic>
      <p:pic>
        <p:nvPicPr>
          <p:cNvPr id="29" name="Picture 28">
            <a:extLst>
              <a:ext uri="{FF2B5EF4-FFF2-40B4-BE49-F238E27FC236}">
                <a16:creationId xmlns:a16="http://schemas.microsoft.com/office/drawing/2014/main" id="{360AC042-D7CE-00CF-C3B6-12FA1EA03335}"/>
              </a:ext>
            </a:extLst>
          </p:cNvPr>
          <p:cNvPicPr>
            <a:picLocks noChangeAspect="1"/>
          </p:cNvPicPr>
          <p:nvPr>
            <p:custDataLst>
              <p:tags r:id="rId5"/>
            </p:custDataLst>
          </p:nvPr>
        </p:nvPicPr>
        <p:blipFill>
          <a:blip r:embed="rId12">
            <a:extLst>
              <a:ext uri="{28A0092B-C50C-407E-A947-70E740481C1C}">
                <a14:useLocalDpi xmlns:a14="http://schemas.microsoft.com/office/drawing/2010/main" val="0"/>
              </a:ext>
            </a:extLst>
          </a:blip>
          <a:stretch>
            <a:fillRect/>
          </a:stretch>
        </p:blipFill>
        <p:spPr>
          <a:xfrm>
            <a:off x="285754" y="2045807"/>
            <a:ext cx="2324859" cy="310099"/>
          </a:xfrm>
          <a:prstGeom prst="rect">
            <a:avLst/>
          </a:prstGeom>
        </p:spPr>
      </p:pic>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0074491-4B86-D83E-406C-B6BFD4363998}"/>
                  </a:ext>
                </a:extLst>
              </p:cNvPr>
              <p:cNvSpPr txBox="1"/>
              <p:nvPr/>
            </p:nvSpPr>
            <p:spPr>
              <a:xfrm>
                <a:off x="3585024" y="4991022"/>
                <a:ext cx="7428416" cy="1600438"/>
              </a:xfrm>
              <a:prstGeom prst="rect">
                <a:avLst/>
              </a:prstGeom>
              <a:noFill/>
            </p:spPr>
            <p:txBody>
              <a:bodyPr wrap="square">
                <a:spAutoFit/>
              </a:bodyPr>
              <a:lstStyle/>
              <a:p>
                <a:pPr marL="342900" lvl="0" indent="-342900">
                  <a:buFont typeface="Arial" panose="020B0604020202020204" pitchFamily="34" charset="0"/>
                  <a:buChar char="•"/>
                </a:pPr>
                <a14:m>
                  <m:oMath xmlns:m="http://schemas.openxmlformats.org/officeDocument/2006/math">
                    <m:r>
                      <a:rPr lang="en-US" sz="1400" b="1" i="1" dirty="0" smtClean="0">
                        <a:latin typeface="Cambria Math" panose="02040503050406030204" pitchFamily="18" charset="0"/>
                      </a:rPr>
                      <m:t>𝑅𝑀𝑆</m:t>
                    </m:r>
                    <m:r>
                      <a:rPr lang="en-US" sz="1400" b="1" i="0" dirty="0">
                        <a:latin typeface="Cambria Math" panose="02040503050406030204" pitchFamily="18" charset="0"/>
                      </a:rPr>
                      <m:t>≥∣</m:t>
                    </m:r>
                    <m:r>
                      <a:rPr lang="en-US" sz="1400" b="1" i="1" dirty="0">
                        <a:latin typeface="Cambria Math" panose="02040503050406030204" pitchFamily="18" charset="0"/>
                      </a:rPr>
                      <m:t>𝑥</m:t>
                    </m:r>
                    <m:r>
                      <a:rPr lang="en-US" sz="1400" b="1" i="0" dirty="0">
                        <a:latin typeface="Cambria Math" panose="02040503050406030204" pitchFamily="18" charset="0"/>
                      </a:rPr>
                      <m:t>̄∣</m:t>
                    </m:r>
                  </m:oMath>
                </a14:m>
                <a:r>
                  <a:rPr lang="en-US" sz="1400" dirty="0">
                    <a:latin typeface="Google Sans" pitchFamily="2" charset="0"/>
                    <a:ea typeface="Google Sans" pitchFamily="2" charset="0"/>
                    <a:cs typeface="Google Sans" pitchFamily="2" charset="0"/>
                  </a:rPr>
                  <a:t>, with equality only when there is no noise.</a:t>
                </a:r>
                <a:br>
                  <a:rPr lang="en-US" sz="1400" dirty="0">
                    <a:latin typeface="Google Sans" pitchFamily="2" charset="0"/>
                    <a:ea typeface="Google Sans" pitchFamily="2" charset="0"/>
                    <a:cs typeface="Google Sans" pitchFamily="2" charset="0"/>
                  </a:rPr>
                </a:br>
                <a:endParaRPr lang="en-US" sz="14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r>
                  <a:rPr lang="en-US" sz="1400" b="1" dirty="0">
                    <a:latin typeface="Google Sans" pitchFamily="2" charset="0"/>
                    <a:ea typeface="Google Sans" pitchFamily="2" charset="0"/>
                    <a:cs typeface="Google Sans" pitchFamily="2" charset="0"/>
                  </a:rPr>
                  <a:t>The ratio </a:t>
                </a:r>
                <a14:m>
                  <m:oMath xmlns:m="http://schemas.openxmlformats.org/officeDocument/2006/math">
                    <m:r>
                      <a:rPr lang="en-US" sz="1400" b="1" i="1" dirty="0" smtClean="0">
                        <a:latin typeface="Cambria Math" panose="02040503050406030204" pitchFamily="18" charset="0"/>
                      </a:rPr>
                      <m:t>𝑥</m:t>
                    </m:r>
                    <m:r>
                      <a:rPr lang="en-US" sz="1400" b="1" i="0" dirty="0">
                        <a:latin typeface="Cambria Math" panose="02040503050406030204" pitchFamily="18" charset="0"/>
                      </a:rPr>
                      <m:t>̄/</m:t>
                    </m:r>
                    <m:r>
                      <a:rPr lang="en-US" sz="1400" b="1" i="1" dirty="0">
                        <a:latin typeface="Cambria Math" panose="02040503050406030204" pitchFamily="18" charset="0"/>
                      </a:rPr>
                      <m:t>𝑅𝑀𝑆</m:t>
                    </m:r>
                  </m:oMath>
                </a14:m>
                <a:r>
                  <a:rPr lang="en-US" sz="1400" b="1" dirty="0">
                    <a:latin typeface="Google Sans" pitchFamily="2" charset="0"/>
                    <a:ea typeface="Google Sans" pitchFamily="2" charset="0"/>
                    <a:cs typeface="Google Sans" pitchFamily="2" charset="0"/>
                  </a:rPr>
                  <a:t> lies between −1 and 1.</a:t>
                </a:r>
                <a:r>
                  <a:rPr lang="en-US" sz="1400" dirty="0">
                    <a:latin typeface="Google Sans" pitchFamily="2" charset="0"/>
                    <a:ea typeface="Google Sans" pitchFamily="2" charset="0"/>
                    <a:cs typeface="Google Sans" pitchFamily="2" charset="0"/>
                  </a:rPr>
                  <a:t> It is near ±1 for a consistent signal and near 0 for pure noise. Adam's step is essentially </a:t>
                </a:r>
                <a:r>
                  <a:rPr lang="en-US" sz="1400" dirty="0" err="1">
                    <a:latin typeface="Google Sans" pitchFamily="2" charset="0"/>
                    <a:ea typeface="Google Sans" pitchFamily="2" charset="0"/>
                    <a:cs typeface="Google Sans" pitchFamily="2" charset="0"/>
                  </a:rPr>
                  <a:t>λ</a:t>
                </a:r>
                <a:r>
                  <a:rPr lang="en-US" sz="1400" dirty="0">
                    <a:latin typeface="Google Sans" pitchFamily="2" charset="0"/>
                    <a:ea typeface="Google Sans" pitchFamily="2" charset="0"/>
                    <a:cs typeface="Google Sans" pitchFamily="2" charset="0"/>
                  </a:rPr>
                  <a:t> times this ratio.</a:t>
                </a:r>
                <a:br>
                  <a:rPr lang="en-US" sz="1400" dirty="0">
                    <a:latin typeface="Google Sans" pitchFamily="2" charset="0"/>
                    <a:ea typeface="Google Sans" pitchFamily="2" charset="0"/>
                    <a:cs typeface="Google Sans" pitchFamily="2" charset="0"/>
                  </a:rPr>
                </a:br>
                <a:endParaRPr lang="en-US" sz="14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14:m>
                  <m:oMath xmlns:m="http://schemas.openxmlformats.org/officeDocument/2006/math">
                    <m:r>
                      <a:rPr lang="en-US" sz="1400" b="1" i="1" dirty="0" smtClean="0">
                        <a:latin typeface="Cambria Math" panose="02040503050406030204" pitchFamily="18" charset="0"/>
                      </a:rPr>
                      <m:t>𝜎</m:t>
                    </m:r>
                    <m:r>
                      <a:rPr lang="en-US" sz="1400" b="1" i="0" dirty="0">
                        <a:latin typeface="Cambria Math" panose="02040503050406030204" pitchFamily="18" charset="0"/>
                      </a:rPr>
                      <m:t>²=</m:t>
                    </m:r>
                    <m:r>
                      <a:rPr lang="en-US" sz="1400" b="1" i="1" dirty="0">
                        <a:latin typeface="Cambria Math" panose="02040503050406030204" pitchFamily="18" charset="0"/>
                      </a:rPr>
                      <m:t>𝑀𝑆</m:t>
                    </m:r>
                    <m:r>
                      <a:rPr lang="en-US" sz="1400" b="1" i="0" dirty="0">
                        <a:latin typeface="Cambria Math" panose="02040503050406030204" pitchFamily="18" charset="0"/>
                      </a:rPr>
                      <m:t>−</m:t>
                    </m:r>
                    <m:r>
                      <a:rPr lang="en-US" sz="1400" b="1" i="1" dirty="0">
                        <a:latin typeface="Cambria Math" panose="02040503050406030204" pitchFamily="18" charset="0"/>
                      </a:rPr>
                      <m:t>𝑥</m:t>
                    </m:r>
                    <m:r>
                      <a:rPr lang="en-US" sz="1400" b="1" i="0" dirty="0">
                        <a:latin typeface="Cambria Math" panose="02040503050406030204" pitchFamily="18" charset="0"/>
                      </a:rPr>
                      <m:t>̄²</m:t>
                    </m:r>
                  </m:oMath>
                </a14:m>
                <a:r>
                  <a:rPr lang="en-US" sz="1400" b="1" dirty="0">
                    <a:latin typeface="Google Sans" pitchFamily="2" charset="0"/>
                    <a:ea typeface="Google Sans" pitchFamily="2" charset="0"/>
                    <a:cs typeface="Google Sans" pitchFamily="2" charset="0"/>
                  </a:rPr>
                  <a:t>.</a:t>
                </a:r>
                <a:r>
                  <a:rPr lang="en-US" sz="1400" dirty="0">
                    <a:latin typeface="Google Sans" pitchFamily="2" charset="0"/>
                    <a:ea typeface="Google Sans" pitchFamily="2" charset="0"/>
                    <a:cs typeface="Google Sans" pitchFamily="2" charset="0"/>
                  </a:rPr>
                  <a:t> This is how RMSprop and Adam work in practice: they keep averages of </a:t>
                </a:r>
                <a14:m>
                  <m:oMath xmlns:m="http://schemas.openxmlformats.org/officeDocument/2006/math">
                    <m:r>
                      <a:rPr lang="en-US" sz="1400" i="1" dirty="0" smtClean="0">
                        <a:latin typeface="Cambria Math" panose="02040503050406030204" pitchFamily="18" charset="0"/>
                      </a:rPr>
                      <m:t>𝑔</m:t>
                    </m:r>
                  </m:oMath>
                </a14:m>
                <a:r>
                  <a:rPr lang="en-US" sz="1400" dirty="0">
                    <a:latin typeface="Google Sans" pitchFamily="2" charset="0"/>
                    <a:ea typeface="Google Sans" pitchFamily="2" charset="0"/>
                    <a:cs typeface="Google Sans" pitchFamily="2" charset="0"/>
                  </a:rPr>
                  <a:t> and of </a:t>
                </a:r>
                <a14:m>
                  <m:oMath xmlns:m="http://schemas.openxmlformats.org/officeDocument/2006/math">
                    <m:r>
                      <a:rPr lang="en-US" sz="1400" i="1" dirty="0" smtClean="0">
                        <a:latin typeface="Cambria Math" panose="02040503050406030204" pitchFamily="18" charset="0"/>
                      </a:rPr>
                      <m:t>𝑔</m:t>
                    </m:r>
                    <m:r>
                      <a:rPr lang="en-US" sz="1400" i="0" dirty="0">
                        <a:latin typeface="Cambria Math" panose="02040503050406030204" pitchFamily="18" charset="0"/>
                      </a:rPr>
                      <m:t>²</m:t>
                    </m:r>
                  </m:oMath>
                </a14:m>
                <a:r>
                  <a:rPr lang="en-US" sz="1400" dirty="0">
                    <a:latin typeface="Google Sans" pitchFamily="2" charset="0"/>
                    <a:ea typeface="Google Sans" pitchFamily="2" charset="0"/>
                    <a:cs typeface="Google Sans" pitchFamily="2" charset="0"/>
                  </a:rPr>
                  <a:t>, never differences from the mean.</a:t>
                </a:r>
              </a:p>
            </p:txBody>
          </p:sp>
        </mc:Choice>
        <mc:Fallback xmlns="">
          <p:sp>
            <p:nvSpPr>
              <p:cNvPr id="31" name="TextBox 30">
                <a:extLst>
                  <a:ext uri="{FF2B5EF4-FFF2-40B4-BE49-F238E27FC236}">
                    <a16:creationId xmlns:a16="http://schemas.microsoft.com/office/drawing/2014/main" id="{60074491-4B86-D83E-406C-B6BFD4363998}"/>
                  </a:ext>
                </a:extLst>
              </p:cNvPr>
              <p:cNvSpPr txBox="1">
                <a:spLocks noRot="1" noChangeAspect="1" noMove="1" noResize="1" noEditPoints="1" noAdjustHandles="1" noChangeArrowheads="1" noChangeShapeType="1" noTextEdit="1"/>
              </p:cNvSpPr>
              <p:nvPr/>
            </p:nvSpPr>
            <p:spPr>
              <a:xfrm>
                <a:off x="3585024" y="4991022"/>
                <a:ext cx="7428416" cy="1600438"/>
              </a:xfrm>
              <a:prstGeom prst="rect">
                <a:avLst/>
              </a:prstGeom>
              <a:blipFill>
                <a:blip r:embed="rId13"/>
                <a:stretch>
                  <a:fillRect l="-171" t="-794" b="-3968"/>
                </a:stretch>
              </a:blipFill>
            </p:spPr>
            <p:txBody>
              <a:bodyPr/>
              <a:lstStyle/>
              <a:p>
                <a:r>
                  <a:rPr lang="en-US">
                    <a:noFill/>
                  </a:rPr>
                  <a:t> </a:t>
                </a:r>
              </a:p>
            </p:txBody>
          </p:sp>
        </mc:Fallback>
      </mc:AlternateContent>
    </p:spTree>
    <p:extLst>
      <p:ext uri="{BB962C8B-B14F-4D97-AF65-F5344CB8AC3E}">
        <p14:creationId xmlns:p14="http://schemas.microsoft.com/office/powerpoint/2010/main" val="4291604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35DFA7B-3C83-09C4-ED77-A4A3F9996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BD5811-44FC-A332-EA77-D24EEECB0ACA}"/>
              </a:ext>
            </a:extLst>
          </p:cNvPr>
          <p:cNvSpPr>
            <a:spLocks noGrp="1"/>
          </p:cNvSpPr>
          <p:nvPr>
            <p:ph type="title"/>
          </p:nvPr>
        </p:nvSpPr>
        <p:spPr/>
        <p:txBody>
          <a:bodyPr/>
          <a:lstStyle/>
          <a:p>
            <a:r>
              <a:rPr lang="en-US" dirty="0"/>
              <a:t>averages and noise</a:t>
            </a:r>
          </a:p>
        </p:txBody>
      </p:sp>
      <p:pic>
        <p:nvPicPr>
          <p:cNvPr id="4" name="Picture 3" descr="Three sets of eight gradient values. Top row: the values as dots, the mean as a solid blue line and the RMS as a dashed orange line. Consistent values of 1 have mean 1 and RMS 1. Alternating +1 and -1 have mean 0 but RMS 1. Alternating 2 and 0 have mean 1 and RMS 1.41. Bottom row: each set's mean square drawn as a bar split into mean squared (blue) and variance (orange): 1 + 0, 0 + 1, and 1 + 1">
            <a:extLst>
              <a:ext uri="{FF2B5EF4-FFF2-40B4-BE49-F238E27FC236}">
                <a16:creationId xmlns:a16="http://schemas.microsoft.com/office/drawing/2014/main" id="{DCFC7C90-CF14-459D-3D44-5D0BA0255D39}"/>
              </a:ext>
            </a:extLst>
          </p:cNvPr>
          <p:cNvPicPr>
            <a:picLocks noChangeAspect="1"/>
          </p:cNvPicPr>
          <p:nvPr/>
        </p:nvPicPr>
        <p:blipFill>
          <a:blip r:embed="rId6"/>
          <a:stretch>
            <a:fillRect/>
          </a:stretch>
        </p:blipFill>
        <p:spPr>
          <a:xfrm>
            <a:off x="4287982" y="1362757"/>
            <a:ext cx="8853401" cy="4537368"/>
          </a:xfrm>
          <a:prstGeom prst="rect">
            <a:avLst/>
          </a:prstGeom>
        </p:spPr>
      </p:pic>
      <p:pic>
        <p:nvPicPr>
          <p:cNvPr id="6" name="Picture 5">
            <a:extLst>
              <a:ext uri="{FF2B5EF4-FFF2-40B4-BE49-F238E27FC236}">
                <a16:creationId xmlns:a16="http://schemas.microsoft.com/office/drawing/2014/main" id="{D57EE707-545C-4816-73BD-2C09D0CEC656}"/>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619760" y="2032923"/>
            <a:ext cx="3261360" cy="304800"/>
          </a:xfrm>
          <a:prstGeom prst="rect">
            <a:avLst/>
          </a:prstGeom>
        </p:spPr>
      </p:pic>
      <p:pic>
        <p:nvPicPr>
          <p:cNvPr id="8" name="Picture 7">
            <a:extLst>
              <a:ext uri="{FF2B5EF4-FFF2-40B4-BE49-F238E27FC236}">
                <a16:creationId xmlns:a16="http://schemas.microsoft.com/office/drawing/2014/main" id="{144A9158-F9D3-765C-1E53-7720988CB6BA}"/>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619760" y="2717374"/>
            <a:ext cx="3515360" cy="377952"/>
          </a:xfrm>
          <a:prstGeom prst="rect">
            <a:avLst/>
          </a:prstGeom>
        </p:spPr>
      </p:pic>
      <p:pic>
        <p:nvPicPr>
          <p:cNvPr id="10" name="Picture 9">
            <a:extLst>
              <a:ext uri="{FF2B5EF4-FFF2-40B4-BE49-F238E27FC236}">
                <a16:creationId xmlns:a16="http://schemas.microsoft.com/office/drawing/2014/main" id="{DCC6992A-3717-6630-8607-58142F915C4A}"/>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553258" y="3474977"/>
            <a:ext cx="4874768" cy="312928"/>
          </a:xfrm>
          <a:prstGeom prst="rect">
            <a:avLst/>
          </a:prstGeom>
        </p:spPr>
      </p:pic>
      <p:pic>
        <p:nvPicPr>
          <p:cNvPr id="12" name="Picture 11">
            <a:extLst>
              <a:ext uri="{FF2B5EF4-FFF2-40B4-BE49-F238E27FC236}">
                <a16:creationId xmlns:a16="http://schemas.microsoft.com/office/drawing/2014/main" id="{8499FE3D-43A2-8166-141D-E23D751CE0FE}"/>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619760" y="4152837"/>
            <a:ext cx="3198368" cy="455168"/>
          </a:xfrm>
          <a:prstGeom prst="rect">
            <a:avLst/>
          </a:prstGeom>
        </p:spPr>
      </p:pic>
    </p:spTree>
    <p:extLst>
      <p:ext uri="{BB962C8B-B14F-4D97-AF65-F5344CB8AC3E}">
        <p14:creationId xmlns:p14="http://schemas.microsoft.com/office/powerpoint/2010/main" val="225715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1E2EC-B483-6396-E2D4-08226A955FE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D9A2CCE-5546-D3F9-04FB-20802F1EC17E}"/>
              </a:ext>
            </a:extLst>
          </p:cNvPr>
          <p:cNvPicPr>
            <a:picLocks noChangeAspect="1"/>
          </p:cNvPicPr>
          <p:nvPr>
            <p:custDataLst>
              <p:tags r:id="rId1"/>
            </p:custDataLst>
          </p:nvPr>
        </p:nvPicPr>
        <p:blipFill>
          <a:blip r:embed="rId4"/>
          <a:stretch>
            <a:fillRect/>
          </a:stretch>
        </p:blipFill>
        <p:spPr>
          <a:xfrm>
            <a:off x="6268491" y="1501514"/>
            <a:ext cx="4519351" cy="450135"/>
          </a:xfrm>
          <a:prstGeom prst="rect">
            <a:avLst/>
          </a:prstGeom>
        </p:spPr>
      </p:pic>
      <p:sp>
        <p:nvSpPr>
          <p:cNvPr id="4" name="TextBox 3">
            <a:extLst>
              <a:ext uri="{FF2B5EF4-FFF2-40B4-BE49-F238E27FC236}">
                <a16:creationId xmlns:a16="http://schemas.microsoft.com/office/drawing/2014/main" id="{928A3993-E47D-32D2-B5B4-A56F991D7AF5}"/>
              </a:ext>
            </a:extLst>
          </p:cNvPr>
          <p:cNvSpPr txBox="1"/>
          <p:nvPr/>
        </p:nvSpPr>
        <p:spPr>
          <a:xfrm>
            <a:off x="990600" y="1843088"/>
            <a:ext cx="4619797" cy="1815882"/>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At every step, the optimizer receives a new, noisy gradient.</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do </a:t>
            </a:r>
            <a:r>
              <a:rPr lang="en-US" sz="1400" b="1" i="1" dirty="0">
                <a:latin typeface="Google Sans" pitchFamily="2" charset="0"/>
                <a:ea typeface="Google Sans" pitchFamily="2" charset="0"/>
                <a:cs typeface="Google Sans" pitchFamily="2" charset="0"/>
              </a:rPr>
              <a:t>not</a:t>
            </a:r>
            <a:r>
              <a:rPr lang="en-US" sz="1400" dirty="0">
                <a:latin typeface="Google Sans" pitchFamily="2" charset="0"/>
                <a:ea typeface="Google Sans" pitchFamily="2" charset="0"/>
                <a:cs typeface="Google Sans" pitchFamily="2" charset="0"/>
              </a:rPr>
              <a:t> want to store the whole history of gradients for every step</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want a </a:t>
            </a:r>
            <a:r>
              <a:rPr lang="en-US" sz="1400" b="1" i="1" dirty="0">
                <a:latin typeface="Google Sans" pitchFamily="2" charset="0"/>
                <a:ea typeface="Google Sans" pitchFamily="2" charset="0"/>
                <a:cs typeface="Google Sans" pitchFamily="2" charset="0"/>
              </a:rPr>
              <a:t>running estimate </a:t>
            </a:r>
            <a:r>
              <a:rPr lang="en-US" sz="1400" dirty="0">
                <a:latin typeface="Google Sans" pitchFamily="2" charset="0"/>
                <a:ea typeface="Google Sans" pitchFamily="2" charset="0"/>
                <a:cs typeface="Google Sans" pitchFamily="2" charset="0"/>
              </a:rPr>
              <a:t>of what the gradients have </a:t>
            </a:r>
            <a:r>
              <a:rPr lang="en-US" sz="1400" i="1" dirty="0">
                <a:latin typeface="Google Sans" pitchFamily="2" charset="0"/>
                <a:ea typeface="Google Sans" pitchFamily="2" charset="0"/>
                <a:cs typeface="Google Sans" pitchFamily="2" charset="0"/>
              </a:rPr>
              <a:t>typically</a:t>
            </a:r>
            <a:r>
              <a:rPr lang="en-US" sz="1400" dirty="0">
                <a:latin typeface="Google Sans" pitchFamily="2" charset="0"/>
                <a:ea typeface="Google Sans" pitchFamily="2" charset="0"/>
                <a:cs typeface="Google Sans" pitchFamily="2" charset="0"/>
              </a:rPr>
              <a:t> been lately, updated cheaply at each step</a:t>
            </a:r>
          </a:p>
        </p:txBody>
      </p:sp>
      <p:sp>
        <p:nvSpPr>
          <p:cNvPr id="20" name="Title 1">
            <a:extLst>
              <a:ext uri="{FF2B5EF4-FFF2-40B4-BE49-F238E27FC236}">
                <a16:creationId xmlns:a16="http://schemas.microsoft.com/office/drawing/2014/main" id="{07051192-55F5-26D7-AE1B-11BA56E1EF9B}"/>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ptos Slab Black" panose="020B0004020202020204" pitchFamily="34" charset="0"/>
                <a:ea typeface="+mj-ea"/>
                <a:cs typeface="+mj-cs"/>
              </a:defRPr>
            </a:lvl1pPr>
          </a:lstStyle>
          <a:p>
            <a:r>
              <a:rPr lang="en-US" sz="3600"/>
              <a:t>Exponential Moving </a:t>
            </a:r>
            <a:br>
              <a:rPr lang="en-US" sz="3600"/>
            </a:br>
            <a:r>
              <a:rPr lang="en-US" sz="3600"/>
              <a:t>Average (EMA)</a:t>
            </a:r>
            <a:endParaRPr lang="en-US" sz="3600" dirty="0"/>
          </a:p>
        </p:txBody>
      </p:sp>
    </p:spTree>
    <p:extLst>
      <p:ext uri="{BB962C8B-B14F-4D97-AF65-F5344CB8AC3E}">
        <p14:creationId xmlns:p14="http://schemas.microsoft.com/office/powerpoint/2010/main" val="2591513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95127-06CB-504D-E163-F8D2A2EE15E9}"/>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0518E341-40A7-DBEB-4035-04F501BC2A85}"/>
              </a:ext>
            </a:extLst>
          </p:cNvPr>
          <p:cNvSpPr/>
          <p:nvPr/>
        </p:nvSpPr>
        <p:spPr>
          <a:xfrm>
            <a:off x="7127126" y="1436736"/>
            <a:ext cx="427066" cy="59478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EBA47D8-4CBC-C8A9-9C1C-4BB42477848E}"/>
              </a:ext>
            </a:extLst>
          </p:cNvPr>
          <p:cNvSpPr/>
          <p:nvPr/>
        </p:nvSpPr>
        <p:spPr>
          <a:xfrm>
            <a:off x="8957483" y="1443065"/>
            <a:ext cx="1391862" cy="59478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3767850-E4AC-853C-F83C-52EF627F66A7}"/>
              </a:ext>
            </a:extLst>
          </p:cNvPr>
          <p:cNvSpPr/>
          <p:nvPr/>
        </p:nvSpPr>
        <p:spPr>
          <a:xfrm>
            <a:off x="7587095" y="1436122"/>
            <a:ext cx="825732" cy="59478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78E2E0B-2D04-3CEA-2E3F-51E36D133F3A}"/>
              </a:ext>
            </a:extLst>
          </p:cNvPr>
          <p:cNvPicPr>
            <a:picLocks noChangeAspect="1"/>
          </p:cNvPicPr>
          <p:nvPr>
            <p:custDataLst>
              <p:tags r:id="rId1"/>
            </p:custDataLst>
          </p:nvPr>
        </p:nvPicPr>
        <p:blipFill>
          <a:blip r:embed="rId4"/>
          <a:stretch>
            <a:fillRect/>
          </a:stretch>
        </p:blipFill>
        <p:spPr>
          <a:xfrm>
            <a:off x="6268491" y="1501514"/>
            <a:ext cx="4519351" cy="450135"/>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70A02C9-C9A0-B309-C035-839F5A1E86C5}"/>
                  </a:ext>
                </a:extLst>
              </p:cNvPr>
              <p:cNvSpPr txBox="1"/>
              <p:nvPr/>
            </p:nvSpPr>
            <p:spPr>
              <a:xfrm>
                <a:off x="5798127" y="2260946"/>
                <a:ext cx="1756065" cy="523220"/>
              </a:xfrm>
              <a:prstGeom prst="rect">
                <a:avLst/>
              </a:prstGeom>
              <a:solidFill>
                <a:schemeClr val="accent6">
                  <a:lumMod val="20000"/>
                  <a:lumOff val="80000"/>
                </a:schemeClr>
              </a:solidFill>
            </p:spPr>
            <p:txBody>
              <a:bodyPr wrap="square">
                <a:spAutoFit/>
              </a:bodyPr>
              <a:lstStyle/>
              <a:p>
                <a:r>
                  <a:rPr lang="en-US" sz="1400" dirty="0">
                    <a:latin typeface="Google Sans" pitchFamily="2" charset="0"/>
                    <a:ea typeface="Google Sans" pitchFamily="2" charset="0"/>
                    <a:cs typeface="Google Sans" pitchFamily="2" charset="0"/>
                  </a:rPr>
                  <a:t>keeps a fraction </a:t>
                </a: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of the old average </a:t>
                </a:r>
              </a:p>
            </p:txBody>
          </p:sp>
        </mc:Choice>
        <mc:Fallback xmlns="">
          <p:sp>
            <p:nvSpPr>
              <p:cNvPr id="13" name="TextBox 12">
                <a:extLst>
                  <a:ext uri="{FF2B5EF4-FFF2-40B4-BE49-F238E27FC236}">
                    <a16:creationId xmlns:a16="http://schemas.microsoft.com/office/drawing/2014/main" id="{F70A02C9-C9A0-B309-C035-839F5A1E86C5}"/>
                  </a:ext>
                </a:extLst>
              </p:cNvPr>
              <p:cNvSpPr txBox="1">
                <a:spLocks noRot="1" noChangeAspect="1" noMove="1" noResize="1" noEditPoints="1" noAdjustHandles="1" noChangeArrowheads="1" noChangeShapeType="1" noTextEdit="1"/>
              </p:cNvSpPr>
              <p:nvPr/>
            </p:nvSpPr>
            <p:spPr>
              <a:xfrm>
                <a:off x="5798127" y="2260946"/>
                <a:ext cx="1756065" cy="523220"/>
              </a:xfrm>
              <a:prstGeom prst="rect">
                <a:avLst/>
              </a:prstGeom>
              <a:blipFill>
                <a:blip r:embed="rId5"/>
                <a:stretch>
                  <a:fillRect l="-719"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2084105-D8C4-12C0-EC5B-F278DBAC0167}"/>
                  </a:ext>
                </a:extLst>
              </p:cNvPr>
              <p:cNvSpPr txBox="1"/>
              <p:nvPr/>
            </p:nvSpPr>
            <p:spPr>
              <a:xfrm>
                <a:off x="8957483" y="2224643"/>
                <a:ext cx="2128058" cy="523220"/>
              </a:xfrm>
              <a:prstGeom prst="rect">
                <a:avLst/>
              </a:prstGeom>
              <a:solidFill>
                <a:schemeClr val="accent4">
                  <a:lumMod val="20000"/>
                  <a:lumOff val="80000"/>
                </a:schemeClr>
              </a:solidFill>
            </p:spPr>
            <p:txBody>
              <a:bodyPr wrap="square">
                <a:spAutoFit/>
              </a:bodyPr>
              <a:lstStyle/>
              <a:p>
                <a:r>
                  <a:rPr lang="en-US" sz="1400" dirty="0">
                    <a:latin typeface="Google Sans" pitchFamily="2" charset="0"/>
                    <a:ea typeface="Google Sans" pitchFamily="2" charset="0"/>
                    <a:cs typeface="Google Sans" pitchFamily="2" charset="0"/>
                  </a:rPr>
                  <a:t>mixes in a fraction </a:t>
                </a: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m:t>
                    </m:r>
                    <m:r>
                      <a:rPr lang="en-US" sz="1400" i="1" dirty="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of the new value</a:t>
                </a:r>
              </a:p>
            </p:txBody>
          </p:sp>
        </mc:Choice>
        <mc:Fallback xmlns="">
          <p:sp>
            <p:nvSpPr>
              <p:cNvPr id="15" name="TextBox 14">
                <a:extLst>
                  <a:ext uri="{FF2B5EF4-FFF2-40B4-BE49-F238E27FC236}">
                    <a16:creationId xmlns:a16="http://schemas.microsoft.com/office/drawing/2014/main" id="{22084105-D8C4-12C0-EC5B-F278DBAC0167}"/>
                  </a:ext>
                </a:extLst>
              </p:cNvPr>
              <p:cNvSpPr txBox="1">
                <a:spLocks noRot="1" noChangeAspect="1" noMove="1" noResize="1" noEditPoints="1" noAdjustHandles="1" noChangeArrowheads="1" noChangeShapeType="1" noTextEdit="1"/>
              </p:cNvSpPr>
              <p:nvPr/>
            </p:nvSpPr>
            <p:spPr>
              <a:xfrm>
                <a:off x="8957483" y="2224643"/>
                <a:ext cx="2128058" cy="523220"/>
              </a:xfrm>
              <a:prstGeom prst="rect">
                <a:avLst/>
              </a:prstGeom>
              <a:blipFill>
                <a:blip r:embed="rId6"/>
                <a:stretch>
                  <a:fillRect l="-1190" t="-2381" r="-1190" b="-1190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C22AFC4-4C9A-0B7F-A828-724E8EFE20E5}"/>
              </a:ext>
            </a:extLst>
          </p:cNvPr>
          <p:cNvSpPr txBox="1"/>
          <p:nvPr/>
        </p:nvSpPr>
        <p:spPr>
          <a:xfrm>
            <a:off x="990600" y="1843088"/>
            <a:ext cx="4619797" cy="1815882"/>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At every step, the optimizer receives a new, noisy gradient.</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do </a:t>
            </a:r>
            <a:r>
              <a:rPr lang="en-US" sz="1400" b="1" i="1" dirty="0">
                <a:latin typeface="Google Sans" pitchFamily="2" charset="0"/>
                <a:ea typeface="Google Sans" pitchFamily="2" charset="0"/>
                <a:cs typeface="Google Sans" pitchFamily="2" charset="0"/>
              </a:rPr>
              <a:t>not</a:t>
            </a:r>
            <a:r>
              <a:rPr lang="en-US" sz="1400" dirty="0">
                <a:latin typeface="Google Sans" pitchFamily="2" charset="0"/>
                <a:ea typeface="Google Sans" pitchFamily="2" charset="0"/>
                <a:cs typeface="Google Sans" pitchFamily="2" charset="0"/>
              </a:rPr>
              <a:t> want to store the whole history of gradients for every step</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want a </a:t>
            </a:r>
            <a:r>
              <a:rPr lang="en-US" sz="1400" b="1" i="1" dirty="0">
                <a:latin typeface="Google Sans" pitchFamily="2" charset="0"/>
                <a:ea typeface="Google Sans" pitchFamily="2" charset="0"/>
                <a:cs typeface="Google Sans" pitchFamily="2" charset="0"/>
              </a:rPr>
              <a:t>running estimate </a:t>
            </a:r>
            <a:r>
              <a:rPr lang="en-US" sz="1400" dirty="0">
                <a:latin typeface="Google Sans" pitchFamily="2" charset="0"/>
                <a:ea typeface="Google Sans" pitchFamily="2" charset="0"/>
                <a:cs typeface="Google Sans" pitchFamily="2" charset="0"/>
              </a:rPr>
              <a:t>of what the gradients have </a:t>
            </a:r>
            <a:r>
              <a:rPr lang="en-US" sz="1400" i="1" dirty="0">
                <a:latin typeface="Google Sans" pitchFamily="2" charset="0"/>
                <a:ea typeface="Google Sans" pitchFamily="2" charset="0"/>
                <a:cs typeface="Google Sans" pitchFamily="2" charset="0"/>
              </a:rPr>
              <a:t>typically</a:t>
            </a:r>
            <a:r>
              <a:rPr lang="en-US" sz="1400" dirty="0">
                <a:latin typeface="Google Sans" pitchFamily="2" charset="0"/>
                <a:ea typeface="Google Sans" pitchFamily="2" charset="0"/>
                <a:cs typeface="Google Sans" pitchFamily="2" charset="0"/>
              </a:rPr>
              <a:t> been lately, updated cheaply at each step</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00A6AA6-BE7B-8FBE-1985-4B9CF0430063}"/>
                  </a:ext>
                </a:extLst>
              </p:cNvPr>
              <p:cNvSpPr txBox="1"/>
              <p:nvPr/>
            </p:nvSpPr>
            <p:spPr>
              <a:xfrm>
                <a:off x="7587095" y="577445"/>
                <a:ext cx="1746712" cy="584775"/>
              </a:xfrm>
              <a:prstGeom prst="rect">
                <a:avLst/>
              </a:prstGeom>
              <a:solidFill>
                <a:schemeClr val="accent2">
                  <a:lumMod val="20000"/>
                  <a:lumOff val="8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start the average at </a:t>
                </a:r>
                <a14:m>
                  <m:oMath xmlns:m="http://schemas.openxmlformats.org/officeDocument/2006/math">
                    <m:r>
                      <a:rPr lang="en-US" sz="1600" i="1" dirty="0" smtClean="0">
                        <a:latin typeface="Cambria Math" panose="02040503050406030204" pitchFamily="18" charset="0"/>
                      </a:rPr>
                      <m:t>𝑠</m:t>
                    </m:r>
                    <m:r>
                      <a:rPr lang="en-US" sz="1600" i="0" dirty="0">
                        <a:latin typeface="Cambria Math" panose="02040503050406030204" pitchFamily="18" charset="0"/>
                      </a:rPr>
                      <m:t>₀=0</m:t>
                    </m:r>
                  </m:oMath>
                </a14:m>
                <a:endParaRPr lang="en-US" sz="1600" dirty="0">
                  <a:latin typeface="Google Sans" pitchFamily="2" charset="0"/>
                  <a:ea typeface="Google Sans" pitchFamily="2" charset="0"/>
                  <a:cs typeface="Google Sans" pitchFamily="2" charset="0"/>
                </a:endParaRPr>
              </a:p>
            </p:txBody>
          </p:sp>
        </mc:Choice>
        <mc:Fallback xmlns="">
          <p:sp>
            <p:nvSpPr>
              <p:cNvPr id="11" name="TextBox 10">
                <a:extLst>
                  <a:ext uri="{FF2B5EF4-FFF2-40B4-BE49-F238E27FC236}">
                    <a16:creationId xmlns:a16="http://schemas.microsoft.com/office/drawing/2014/main" id="{900A6AA6-BE7B-8FBE-1985-4B9CF0430063}"/>
                  </a:ext>
                </a:extLst>
              </p:cNvPr>
              <p:cNvSpPr txBox="1">
                <a:spLocks noRot="1" noChangeAspect="1" noMove="1" noResize="1" noEditPoints="1" noAdjustHandles="1" noChangeArrowheads="1" noChangeShapeType="1" noTextEdit="1"/>
              </p:cNvSpPr>
              <p:nvPr/>
            </p:nvSpPr>
            <p:spPr>
              <a:xfrm>
                <a:off x="7587095" y="577445"/>
                <a:ext cx="1746712" cy="584775"/>
              </a:xfrm>
              <a:prstGeom prst="rect">
                <a:avLst/>
              </a:prstGeom>
              <a:blipFill>
                <a:blip r:embed="rId7"/>
                <a:stretch>
                  <a:fillRect l="-2174" t="-2128" r="-5072"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A465851-98E4-AE61-3C6C-E907849A74BD}"/>
                  </a:ext>
                </a:extLst>
              </p:cNvPr>
              <p:cNvSpPr txBox="1"/>
              <p:nvPr/>
            </p:nvSpPr>
            <p:spPr>
              <a:xfrm>
                <a:off x="5941522" y="3093463"/>
                <a:ext cx="6097384" cy="369332"/>
              </a:xfrm>
              <a:prstGeom prst="rect">
                <a:avLst/>
              </a:prstGeom>
              <a:noFill/>
            </p:spPr>
            <p:txBody>
              <a:bodyPr wrap="square">
                <a:spAutoFit/>
              </a:bodyPr>
              <a:lstStyle/>
              <a:p>
                <a:pPr>
                  <a:buNone/>
                </a:pPr>
                <a:r>
                  <a:rPr lang="en-US" b="1" dirty="0"/>
                  <a:t>new average </a:t>
                </a:r>
                <a14:m>
                  <m:oMath xmlns:m="http://schemas.openxmlformats.org/officeDocument/2006/math">
                    <m:r>
                      <a:rPr lang="en-US" b="1" dirty="0" smtClean="0">
                        <a:latin typeface="Cambria Math" panose="02040503050406030204" pitchFamily="18" charset="0"/>
                      </a:rPr>
                      <m:t>=</m:t>
                    </m:r>
                    <m:r>
                      <a:rPr lang="en-US" b="1" i="1" dirty="0">
                        <a:latin typeface="Cambria Math" panose="02040503050406030204" pitchFamily="18" charset="0"/>
                      </a:rPr>
                      <m:t>𝛽</m:t>
                    </m:r>
                    <m:r>
                      <a:rPr lang="en-US" b="1" i="0" dirty="0">
                        <a:latin typeface="Cambria Math" panose="02040503050406030204" pitchFamily="18" charset="0"/>
                      </a:rPr>
                      <m:t>×</m:t>
                    </m:r>
                  </m:oMath>
                </a14:m>
                <a:r>
                  <a:rPr lang="en-US" b="1" dirty="0"/>
                  <a:t> old average </a:t>
                </a:r>
                <a14:m>
                  <m:oMath xmlns:m="http://schemas.openxmlformats.org/officeDocument/2006/math">
                    <m:r>
                      <a:rPr lang="en-US" b="1" dirty="0" smtClean="0">
                        <a:latin typeface="Cambria Math" panose="02040503050406030204" pitchFamily="18" charset="0"/>
                      </a:rPr>
                      <m:t>+</m:t>
                    </m:r>
                    <m:d>
                      <m:dPr>
                        <m:ctrlPr>
                          <a:rPr lang="en-US" b="1" i="0" dirty="0">
                            <a:latin typeface="Cambria Math" panose="02040503050406030204" pitchFamily="18" charset="0"/>
                          </a:rPr>
                        </m:ctrlPr>
                      </m:dPr>
                      <m:e>
                        <m:r>
                          <a:rPr lang="en-US" b="1" i="0" dirty="0">
                            <a:latin typeface="Cambria Math" panose="02040503050406030204" pitchFamily="18" charset="0"/>
                          </a:rPr>
                          <m:t>1−</m:t>
                        </m:r>
                        <m:r>
                          <a:rPr lang="en-US" b="1" i="1" dirty="0">
                            <a:latin typeface="Cambria Math" panose="02040503050406030204" pitchFamily="18" charset="0"/>
                          </a:rPr>
                          <m:t>𝛽</m:t>
                        </m:r>
                      </m:e>
                    </m:d>
                    <m:r>
                      <a:rPr lang="en-US" b="1" i="0" dirty="0">
                        <a:latin typeface="Cambria Math" panose="02040503050406030204" pitchFamily="18" charset="0"/>
                      </a:rPr>
                      <m:t>×</m:t>
                    </m:r>
                  </m:oMath>
                </a14:m>
                <a:r>
                  <a:rPr lang="en-US" b="1" dirty="0"/>
                  <a:t> new value. </a:t>
                </a:r>
              </a:p>
            </p:txBody>
          </p:sp>
        </mc:Choice>
        <mc:Fallback xmlns="">
          <p:sp>
            <p:nvSpPr>
              <p:cNvPr id="14" name="TextBox 13">
                <a:extLst>
                  <a:ext uri="{FF2B5EF4-FFF2-40B4-BE49-F238E27FC236}">
                    <a16:creationId xmlns:a16="http://schemas.microsoft.com/office/drawing/2014/main" id="{EA465851-98E4-AE61-3C6C-E907849A74BD}"/>
                  </a:ext>
                </a:extLst>
              </p:cNvPr>
              <p:cNvSpPr txBox="1">
                <a:spLocks noRot="1" noChangeAspect="1" noMove="1" noResize="1" noEditPoints="1" noAdjustHandles="1" noChangeArrowheads="1" noChangeShapeType="1" noTextEdit="1"/>
              </p:cNvSpPr>
              <p:nvPr/>
            </p:nvSpPr>
            <p:spPr>
              <a:xfrm>
                <a:off x="5941522" y="3093463"/>
                <a:ext cx="6097384" cy="369332"/>
              </a:xfrm>
              <a:prstGeom prst="rect">
                <a:avLst/>
              </a:prstGeom>
              <a:blipFill>
                <a:blip r:embed="rId8"/>
                <a:stretch>
                  <a:fillRect l="-1040" t="-6667" b="-26667"/>
                </a:stretch>
              </a:blipFill>
            </p:spPr>
            <p:txBody>
              <a:bodyPr/>
              <a:lstStyle/>
              <a:p>
                <a:r>
                  <a:rPr lang="en-US">
                    <a:noFill/>
                  </a:rPr>
                  <a:t> </a:t>
                </a:r>
              </a:p>
            </p:txBody>
          </p:sp>
        </mc:Fallback>
      </mc:AlternateContent>
      <p:sp>
        <p:nvSpPr>
          <p:cNvPr id="20" name="Title 1">
            <a:extLst>
              <a:ext uri="{FF2B5EF4-FFF2-40B4-BE49-F238E27FC236}">
                <a16:creationId xmlns:a16="http://schemas.microsoft.com/office/drawing/2014/main" id="{4172D4A3-8339-C292-A088-46251DC8A264}"/>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ptos Slab Black" panose="020B0004020202020204" pitchFamily="34" charset="0"/>
                <a:ea typeface="+mj-ea"/>
                <a:cs typeface="+mj-cs"/>
              </a:defRPr>
            </a:lvl1pPr>
          </a:lstStyle>
          <a:p>
            <a:r>
              <a:rPr lang="en-US" sz="3600"/>
              <a:t>Exponential Moving </a:t>
            </a:r>
            <a:br>
              <a:rPr lang="en-US" sz="3600"/>
            </a:br>
            <a:r>
              <a:rPr lang="en-US" sz="3600"/>
              <a:t>Average (EMA)</a:t>
            </a:r>
            <a:endParaRPr lang="en-US" sz="3600" dirty="0"/>
          </a:p>
        </p:txBody>
      </p:sp>
    </p:spTree>
    <p:extLst>
      <p:ext uri="{BB962C8B-B14F-4D97-AF65-F5344CB8AC3E}">
        <p14:creationId xmlns:p14="http://schemas.microsoft.com/office/powerpoint/2010/main" val="1498158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4350A-8BCB-4E60-0C7C-7BC51E0BBA42}"/>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C61EE933-716B-4110-8B5E-C044D63C3553}"/>
              </a:ext>
            </a:extLst>
          </p:cNvPr>
          <p:cNvSpPr/>
          <p:nvPr/>
        </p:nvSpPr>
        <p:spPr>
          <a:xfrm>
            <a:off x="7127126" y="1436736"/>
            <a:ext cx="427066" cy="59478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347206E-E2D4-CBBC-14EE-6297B8E1816C}"/>
              </a:ext>
            </a:extLst>
          </p:cNvPr>
          <p:cNvSpPr/>
          <p:nvPr/>
        </p:nvSpPr>
        <p:spPr>
          <a:xfrm>
            <a:off x="8957483" y="1443065"/>
            <a:ext cx="1391862" cy="59478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0C7D01D-6EC7-27E7-E376-97AC8F7CC78A}"/>
              </a:ext>
            </a:extLst>
          </p:cNvPr>
          <p:cNvSpPr/>
          <p:nvPr/>
        </p:nvSpPr>
        <p:spPr>
          <a:xfrm>
            <a:off x="7587095" y="1436122"/>
            <a:ext cx="825732" cy="59478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5B56B59-ED2C-E0E9-F292-57F8129A3A34}"/>
              </a:ext>
            </a:extLst>
          </p:cNvPr>
          <p:cNvPicPr>
            <a:picLocks noChangeAspect="1"/>
          </p:cNvPicPr>
          <p:nvPr>
            <p:custDataLst>
              <p:tags r:id="rId1"/>
            </p:custDataLst>
          </p:nvPr>
        </p:nvPicPr>
        <p:blipFill>
          <a:blip r:embed="rId4"/>
          <a:stretch>
            <a:fillRect/>
          </a:stretch>
        </p:blipFill>
        <p:spPr>
          <a:xfrm>
            <a:off x="6268491" y="1501514"/>
            <a:ext cx="4519351" cy="450135"/>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EF3B19E-EC03-514C-3812-6C3CB657A753}"/>
                  </a:ext>
                </a:extLst>
              </p:cNvPr>
              <p:cNvSpPr txBox="1"/>
              <p:nvPr/>
            </p:nvSpPr>
            <p:spPr>
              <a:xfrm>
                <a:off x="5798127" y="2260946"/>
                <a:ext cx="1756065" cy="523220"/>
              </a:xfrm>
              <a:prstGeom prst="rect">
                <a:avLst/>
              </a:prstGeom>
              <a:solidFill>
                <a:schemeClr val="accent6">
                  <a:lumMod val="20000"/>
                  <a:lumOff val="80000"/>
                </a:schemeClr>
              </a:solidFill>
            </p:spPr>
            <p:txBody>
              <a:bodyPr wrap="square">
                <a:spAutoFit/>
              </a:bodyPr>
              <a:lstStyle/>
              <a:p>
                <a:r>
                  <a:rPr lang="en-US" sz="1400" dirty="0">
                    <a:latin typeface="Google Sans" pitchFamily="2" charset="0"/>
                    <a:ea typeface="Google Sans" pitchFamily="2" charset="0"/>
                    <a:cs typeface="Google Sans" pitchFamily="2" charset="0"/>
                  </a:rPr>
                  <a:t>keeps a fraction </a:t>
                </a: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of the old average </a:t>
                </a:r>
              </a:p>
            </p:txBody>
          </p:sp>
        </mc:Choice>
        <mc:Fallback xmlns="">
          <p:sp>
            <p:nvSpPr>
              <p:cNvPr id="13" name="TextBox 12">
                <a:extLst>
                  <a:ext uri="{FF2B5EF4-FFF2-40B4-BE49-F238E27FC236}">
                    <a16:creationId xmlns:a16="http://schemas.microsoft.com/office/drawing/2014/main" id="{4EF3B19E-EC03-514C-3812-6C3CB657A753}"/>
                  </a:ext>
                </a:extLst>
              </p:cNvPr>
              <p:cNvSpPr txBox="1">
                <a:spLocks noRot="1" noChangeAspect="1" noMove="1" noResize="1" noEditPoints="1" noAdjustHandles="1" noChangeArrowheads="1" noChangeShapeType="1" noTextEdit="1"/>
              </p:cNvSpPr>
              <p:nvPr/>
            </p:nvSpPr>
            <p:spPr>
              <a:xfrm>
                <a:off x="5798127" y="2260946"/>
                <a:ext cx="1756065" cy="523220"/>
              </a:xfrm>
              <a:prstGeom prst="rect">
                <a:avLst/>
              </a:prstGeom>
              <a:blipFill>
                <a:blip r:embed="rId5"/>
                <a:stretch>
                  <a:fillRect l="-719"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138139E-73DF-C935-FC2D-7F2A2FEA9AAE}"/>
                  </a:ext>
                </a:extLst>
              </p:cNvPr>
              <p:cNvSpPr txBox="1"/>
              <p:nvPr/>
            </p:nvSpPr>
            <p:spPr>
              <a:xfrm>
                <a:off x="8957483" y="2224643"/>
                <a:ext cx="2128058" cy="523220"/>
              </a:xfrm>
              <a:prstGeom prst="rect">
                <a:avLst/>
              </a:prstGeom>
              <a:solidFill>
                <a:schemeClr val="accent4">
                  <a:lumMod val="20000"/>
                  <a:lumOff val="80000"/>
                </a:schemeClr>
              </a:solidFill>
            </p:spPr>
            <p:txBody>
              <a:bodyPr wrap="square">
                <a:spAutoFit/>
              </a:bodyPr>
              <a:lstStyle/>
              <a:p>
                <a:r>
                  <a:rPr lang="en-US" sz="1400" dirty="0">
                    <a:latin typeface="Google Sans" pitchFamily="2" charset="0"/>
                    <a:ea typeface="Google Sans" pitchFamily="2" charset="0"/>
                    <a:cs typeface="Google Sans" pitchFamily="2" charset="0"/>
                  </a:rPr>
                  <a:t>mixes in a fraction </a:t>
                </a: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m:t>
                    </m:r>
                    <m:r>
                      <a:rPr lang="en-US" sz="1400" i="1" dirty="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of the new value</a:t>
                </a:r>
              </a:p>
            </p:txBody>
          </p:sp>
        </mc:Choice>
        <mc:Fallback xmlns="">
          <p:sp>
            <p:nvSpPr>
              <p:cNvPr id="15" name="TextBox 14">
                <a:extLst>
                  <a:ext uri="{FF2B5EF4-FFF2-40B4-BE49-F238E27FC236}">
                    <a16:creationId xmlns:a16="http://schemas.microsoft.com/office/drawing/2014/main" id="{6138139E-73DF-C935-FC2D-7F2A2FEA9AAE}"/>
                  </a:ext>
                </a:extLst>
              </p:cNvPr>
              <p:cNvSpPr txBox="1">
                <a:spLocks noRot="1" noChangeAspect="1" noMove="1" noResize="1" noEditPoints="1" noAdjustHandles="1" noChangeArrowheads="1" noChangeShapeType="1" noTextEdit="1"/>
              </p:cNvSpPr>
              <p:nvPr/>
            </p:nvSpPr>
            <p:spPr>
              <a:xfrm>
                <a:off x="8957483" y="2224643"/>
                <a:ext cx="2128058" cy="523220"/>
              </a:xfrm>
              <a:prstGeom prst="rect">
                <a:avLst/>
              </a:prstGeom>
              <a:blipFill>
                <a:blip r:embed="rId6"/>
                <a:stretch>
                  <a:fillRect l="-1190" t="-2381" r="-1190"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5EC5B74-8C8B-A072-CD65-DBE436769702}"/>
                  </a:ext>
                </a:extLst>
              </p:cNvPr>
              <p:cNvSpPr txBox="1"/>
              <p:nvPr/>
            </p:nvSpPr>
            <p:spPr>
              <a:xfrm>
                <a:off x="990600" y="3904284"/>
                <a:ext cx="4619797" cy="2462213"/>
              </a:xfrm>
              <a:prstGeom prst="rect">
                <a:avLst/>
              </a:prstGeom>
              <a:solidFill>
                <a:schemeClr val="bg1">
                  <a:lumMod val="95000"/>
                </a:schemeClr>
              </a:solidFill>
            </p:spPr>
            <p:txBody>
              <a:bodyPr wrap="square">
                <a:spAutoFit/>
              </a:bodyPr>
              <a:lstStyle/>
              <a:p>
                <a:pPr>
                  <a:buNone/>
                </a:pP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is a number between 0 and 1, indicating how much of the past to keep.</a:t>
                </a:r>
              </a:p>
              <a:p>
                <a:pPr>
                  <a:buNone/>
                </a:pPr>
                <a:r>
                  <a:rPr lang="en-US" sz="1400" dirty="0">
                    <a:latin typeface="Google Sans" pitchFamily="2" charset="0"/>
                    <a:ea typeface="Google Sans" pitchFamily="2" charset="0"/>
                    <a:cs typeface="Google Sans" pitchFamily="2" charset="0"/>
                  </a:rPr>
                  <a:t>EMA effectively remembers about the last </a:t>
                </a: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m:t>
                    </m:r>
                    <m:d>
                      <m:dPr>
                        <m:ctrlPr>
                          <a:rPr lang="en-US" sz="1400" i="0" dirty="0">
                            <a:latin typeface="Cambria Math" panose="02040503050406030204" pitchFamily="18" charset="0"/>
                          </a:rPr>
                        </m:ctrlPr>
                      </m:dPr>
                      <m:e>
                        <m:r>
                          <a:rPr lang="en-US" sz="1400" i="0" dirty="0">
                            <a:latin typeface="Cambria Math" panose="02040503050406030204" pitchFamily="18" charset="0"/>
                          </a:rPr>
                          <m:t>1−</m:t>
                        </m:r>
                        <m:r>
                          <a:rPr lang="en-US" sz="1400" i="1" dirty="0">
                            <a:latin typeface="Cambria Math" panose="02040503050406030204" pitchFamily="18" charset="0"/>
                          </a:rPr>
                          <m:t>𝛽</m:t>
                        </m:r>
                      </m:e>
                    </m:d>
                  </m:oMath>
                </a14:m>
                <a:r>
                  <a:rPr lang="en-US" sz="1400" dirty="0">
                    <a:latin typeface="Google Sans" pitchFamily="2" charset="0"/>
                    <a:ea typeface="Google Sans" pitchFamily="2" charset="0"/>
                    <a:cs typeface="Google Sans" pitchFamily="2" charset="0"/>
                  </a:rPr>
                  <a:t> values: </a:t>
                </a:r>
              </a:p>
              <a:p>
                <a:pPr>
                  <a:buNone/>
                </a:pPr>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14:m>
                  <m:oMath xmlns:m="http://schemas.openxmlformats.org/officeDocument/2006/math">
                    <m:r>
                      <a:rPr lang="en-US" sz="1400" dirty="0" smtClean="0">
                        <a:latin typeface="Cambria Math" panose="02040503050406030204" pitchFamily="18" charset="0"/>
                      </a:rPr>
                      <m:t>2</m:t>
                    </m:r>
                  </m:oMath>
                </a14:m>
                <a:r>
                  <a:rPr lang="en-US" sz="1400" dirty="0">
                    <a:latin typeface="Google Sans" pitchFamily="2" charset="0"/>
                    <a:ea typeface="Google Sans" pitchFamily="2" charset="0"/>
                    <a:cs typeface="Google Sans" pitchFamily="2" charset="0"/>
                  </a:rPr>
                  <a:t> steps for </a:t>
                </a:r>
                <a14:m>
                  <m:oMath xmlns:m="http://schemas.openxmlformats.org/officeDocument/2006/math">
                    <m:r>
                      <a:rPr lang="en-US" sz="1400" i="1" dirty="0">
                        <a:latin typeface="Cambria Math" panose="02040503050406030204" pitchFamily="18" charset="0"/>
                      </a:rPr>
                      <m:t>𝛽</m:t>
                    </m:r>
                    <m:r>
                      <a:rPr lang="en-US" sz="1400" dirty="0">
                        <a:latin typeface="Cambria Math" panose="02040503050406030204" pitchFamily="18" charset="0"/>
                      </a:rPr>
                      <m:t>=0.</m:t>
                    </m:r>
                    <m:r>
                      <a:rPr lang="en-US" sz="1400" b="0" i="0" dirty="0" smtClean="0">
                        <a:latin typeface="Cambria Math" panose="02040503050406030204" pitchFamily="18" charset="0"/>
                      </a:rPr>
                      <m:t>5</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14:m>
                  <m:oMath xmlns:m="http://schemas.openxmlformats.org/officeDocument/2006/math">
                    <m:r>
                      <a:rPr lang="en-US" sz="1400" dirty="0" smtClean="0">
                        <a:latin typeface="Cambria Math" panose="02040503050406030204" pitchFamily="18" charset="0"/>
                      </a:rPr>
                      <m:t>10</m:t>
                    </m:r>
                  </m:oMath>
                </a14:m>
                <a:r>
                  <a:rPr lang="en-US" sz="1400" dirty="0">
                    <a:latin typeface="Google Sans" pitchFamily="2" charset="0"/>
                    <a:ea typeface="Google Sans" pitchFamily="2" charset="0"/>
                    <a:cs typeface="Google Sans" pitchFamily="2" charset="0"/>
                  </a:rPr>
                  <a:t> for </a:t>
                </a:r>
                <a14:m>
                  <m:oMath xmlns:m="http://schemas.openxmlformats.org/officeDocument/2006/math">
                    <m:r>
                      <a:rPr lang="en-US" sz="1400" i="1" dirty="0" smtClean="0">
                        <a:latin typeface="Cambria Math" panose="02040503050406030204" pitchFamily="18" charset="0"/>
                      </a:rPr>
                      <m:t>𝛽</m:t>
                    </m:r>
                    <m:r>
                      <a:rPr lang="en-US" sz="1400" i="0" dirty="0">
                        <a:latin typeface="Cambria Math" panose="02040503050406030204" pitchFamily="18" charset="0"/>
                      </a:rPr>
                      <m:t>=0.9</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14:m>
                  <m:oMath xmlns:m="http://schemas.openxmlformats.org/officeDocument/2006/math">
                    <m:r>
                      <a:rPr lang="en-US" sz="1400" dirty="0" smtClean="0">
                        <a:latin typeface="Cambria Math" panose="02040503050406030204" pitchFamily="18" charset="0"/>
                      </a:rPr>
                      <m:t>100</m:t>
                    </m:r>
                  </m:oMath>
                </a14:m>
                <a:r>
                  <a:rPr lang="en-US" sz="1400" dirty="0">
                    <a:latin typeface="Google Sans" pitchFamily="2" charset="0"/>
                    <a:ea typeface="Google Sans" pitchFamily="2" charset="0"/>
                    <a:cs typeface="Google Sans" pitchFamily="2" charset="0"/>
                  </a:rPr>
                  <a:t> for </a:t>
                </a:r>
                <a14:m>
                  <m:oMath xmlns:m="http://schemas.openxmlformats.org/officeDocument/2006/math">
                    <m:r>
                      <a:rPr lang="en-US" sz="1400" i="1" dirty="0" smtClean="0">
                        <a:latin typeface="Cambria Math" panose="02040503050406030204" pitchFamily="18" charset="0"/>
                      </a:rPr>
                      <m:t>𝛽</m:t>
                    </m:r>
                    <m:r>
                      <a:rPr lang="en-US" sz="1400" i="0" dirty="0">
                        <a:latin typeface="Cambria Math" panose="02040503050406030204" pitchFamily="18" charset="0"/>
                      </a:rPr>
                      <m:t>=0.99</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,000</m:t>
                    </m:r>
                  </m:oMath>
                </a14:m>
                <a:r>
                  <a:rPr lang="en-US" sz="1400" dirty="0">
                    <a:latin typeface="Google Sans" pitchFamily="2" charset="0"/>
                    <a:ea typeface="Google Sans" pitchFamily="2" charset="0"/>
                    <a:cs typeface="Google Sans" pitchFamily="2" charset="0"/>
                  </a:rPr>
                  <a:t> for </a:t>
                </a:r>
                <a14:m>
                  <m:oMath xmlns:m="http://schemas.openxmlformats.org/officeDocument/2006/math">
                    <m:r>
                      <a:rPr lang="en-US" sz="1400" i="1" dirty="0" smtClean="0">
                        <a:latin typeface="Cambria Math" panose="02040503050406030204" pitchFamily="18" charset="0"/>
                      </a:rPr>
                      <m:t>𝛽</m:t>
                    </m:r>
                    <m:r>
                      <a:rPr lang="en-US" sz="1400" i="0" dirty="0">
                        <a:latin typeface="Cambria Math" panose="02040503050406030204" pitchFamily="18" charset="0"/>
                      </a:rPr>
                      <m:t>=0.999</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Larger </a:t>
                </a: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means smoother but slower to react</a:t>
                </a:r>
              </a:p>
            </p:txBody>
          </p:sp>
        </mc:Choice>
        <mc:Fallback xmlns="">
          <p:sp>
            <p:nvSpPr>
              <p:cNvPr id="17" name="TextBox 16">
                <a:extLst>
                  <a:ext uri="{FF2B5EF4-FFF2-40B4-BE49-F238E27FC236}">
                    <a16:creationId xmlns:a16="http://schemas.microsoft.com/office/drawing/2014/main" id="{55EC5B74-8C8B-A072-CD65-DBE436769702}"/>
                  </a:ext>
                </a:extLst>
              </p:cNvPr>
              <p:cNvSpPr txBox="1">
                <a:spLocks noRot="1" noChangeAspect="1" noMove="1" noResize="1" noEditPoints="1" noAdjustHandles="1" noChangeArrowheads="1" noChangeShapeType="1" noTextEdit="1"/>
              </p:cNvSpPr>
              <p:nvPr/>
            </p:nvSpPr>
            <p:spPr>
              <a:xfrm>
                <a:off x="990600" y="3904284"/>
                <a:ext cx="4619797" cy="2462213"/>
              </a:xfrm>
              <a:prstGeom prst="rect">
                <a:avLst/>
              </a:prstGeom>
              <a:blipFill>
                <a:blip r:embed="rId7"/>
                <a:stretch>
                  <a:fillRect l="-549" t="-513" r="-275" b="-1538"/>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59195AB-E839-1A28-C348-47DE5A493450}"/>
              </a:ext>
            </a:extLst>
          </p:cNvPr>
          <p:cNvSpPr txBox="1"/>
          <p:nvPr/>
        </p:nvSpPr>
        <p:spPr>
          <a:xfrm>
            <a:off x="990600" y="1843088"/>
            <a:ext cx="4619797" cy="1815882"/>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At every step, the optimizer receives a new, noisy gradient.</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do </a:t>
            </a:r>
            <a:r>
              <a:rPr lang="en-US" sz="1400" b="1" i="1" dirty="0">
                <a:latin typeface="Google Sans" pitchFamily="2" charset="0"/>
                <a:ea typeface="Google Sans" pitchFamily="2" charset="0"/>
                <a:cs typeface="Google Sans" pitchFamily="2" charset="0"/>
              </a:rPr>
              <a:t>not</a:t>
            </a:r>
            <a:r>
              <a:rPr lang="en-US" sz="1400" dirty="0">
                <a:latin typeface="Google Sans" pitchFamily="2" charset="0"/>
                <a:ea typeface="Google Sans" pitchFamily="2" charset="0"/>
                <a:cs typeface="Google Sans" pitchFamily="2" charset="0"/>
              </a:rPr>
              <a:t> want to store the whole history of gradients for every step</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want a </a:t>
            </a:r>
            <a:r>
              <a:rPr lang="en-US" sz="1400" b="1" i="1" dirty="0">
                <a:latin typeface="Google Sans" pitchFamily="2" charset="0"/>
                <a:ea typeface="Google Sans" pitchFamily="2" charset="0"/>
                <a:cs typeface="Google Sans" pitchFamily="2" charset="0"/>
              </a:rPr>
              <a:t>running estimate </a:t>
            </a:r>
            <a:r>
              <a:rPr lang="en-US" sz="1400" dirty="0">
                <a:latin typeface="Google Sans" pitchFamily="2" charset="0"/>
                <a:ea typeface="Google Sans" pitchFamily="2" charset="0"/>
                <a:cs typeface="Google Sans" pitchFamily="2" charset="0"/>
              </a:rPr>
              <a:t>of what the gradients have </a:t>
            </a:r>
            <a:r>
              <a:rPr lang="en-US" sz="1400" i="1" dirty="0">
                <a:latin typeface="Google Sans" pitchFamily="2" charset="0"/>
                <a:ea typeface="Google Sans" pitchFamily="2" charset="0"/>
                <a:cs typeface="Google Sans" pitchFamily="2" charset="0"/>
              </a:rPr>
              <a:t>typically</a:t>
            </a:r>
            <a:r>
              <a:rPr lang="en-US" sz="1400" dirty="0">
                <a:latin typeface="Google Sans" pitchFamily="2" charset="0"/>
                <a:ea typeface="Google Sans" pitchFamily="2" charset="0"/>
                <a:cs typeface="Google Sans" pitchFamily="2" charset="0"/>
              </a:rPr>
              <a:t> been lately, updated cheaply at each step</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086B69F-DA35-02DC-BA75-BC3318DBB9BC}"/>
                  </a:ext>
                </a:extLst>
              </p:cNvPr>
              <p:cNvSpPr txBox="1"/>
              <p:nvPr/>
            </p:nvSpPr>
            <p:spPr>
              <a:xfrm>
                <a:off x="7587095" y="577445"/>
                <a:ext cx="1746712" cy="584775"/>
              </a:xfrm>
              <a:prstGeom prst="rect">
                <a:avLst/>
              </a:prstGeom>
              <a:solidFill>
                <a:schemeClr val="accent2">
                  <a:lumMod val="20000"/>
                  <a:lumOff val="8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start the average at </a:t>
                </a:r>
                <a14:m>
                  <m:oMath xmlns:m="http://schemas.openxmlformats.org/officeDocument/2006/math">
                    <m:r>
                      <a:rPr lang="en-US" sz="1600" i="1" dirty="0" smtClean="0">
                        <a:latin typeface="Cambria Math" panose="02040503050406030204" pitchFamily="18" charset="0"/>
                      </a:rPr>
                      <m:t>𝑠</m:t>
                    </m:r>
                    <m:r>
                      <a:rPr lang="en-US" sz="1600" i="0" dirty="0">
                        <a:latin typeface="Cambria Math" panose="02040503050406030204" pitchFamily="18" charset="0"/>
                      </a:rPr>
                      <m:t>₀=0</m:t>
                    </m:r>
                  </m:oMath>
                </a14:m>
                <a:endParaRPr lang="en-US" sz="1600" dirty="0">
                  <a:latin typeface="Google Sans" pitchFamily="2" charset="0"/>
                  <a:ea typeface="Google Sans" pitchFamily="2" charset="0"/>
                  <a:cs typeface="Google Sans" pitchFamily="2" charset="0"/>
                </a:endParaRPr>
              </a:p>
            </p:txBody>
          </p:sp>
        </mc:Choice>
        <mc:Fallback xmlns="">
          <p:sp>
            <p:nvSpPr>
              <p:cNvPr id="11" name="TextBox 10">
                <a:extLst>
                  <a:ext uri="{FF2B5EF4-FFF2-40B4-BE49-F238E27FC236}">
                    <a16:creationId xmlns:a16="http://schemas.microsoft.com/office/drawing/2014/main" id="{C086B69F-DA35-02DC-BA75-BC3318DBB9BC}"/>
                  </a:ext>
                </a:extLst>
              </p:cNvPr>
              <p:cNvSpPr txBox="1">
                <a:spLocks noRot="1" noChangeAspect="1" noMove="1" noResize="1" noEditPoints="1" noAdjustHandles="1" noChangeArrowheads="1" noChangeShapeType="1" noTextEdit="1"/>
              </p:cNvSpPr>
              <p:nvPr/>
            </p:nvSpPr>
            <p:spPr>
              <a:xfrm>
                <a:off x="7587095" y="577445"/>
                <a:ext cx="1746712" cy="584775"/>
              </a:xfrm>
              <a:prstGeom prst="rect">
                <a:avLst/>
              </a:prstGeom>
              <a:blipFill>
                <a:blip r:embed="rId8"/>
                <a:stretch>
                  <a:fillRect l="-2174" t="-2128" r="-5072"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04161F9-55AB-B687-FC49-0E80B7F84F41}"/>
                  </a:ext>
                </a:extLst>
              </p:cNvPr>
              <p:cNvSpPr txBox="1"/>
              <p:nvPr/>
            </p:nvSpPr>
            <p:spPr>
              <a:xfrm>
                <a:off x="5941522" y="3093463"/>
                <a:ext cx="6097384" cy="369332"/>
              </a:xfrm>
              <a:prstGeom prst="rect">
                <a:avLst/>
              </a:prstGeom>
              <a:noFill/>
            </p:spPr>
            <p:txBody>
              <a:bodyPr wrap="square">
                <a:spAutoFit/>
              </a:bodyPr>
              <a:lstStyle/>
              <a:p>
                <a:pPr>
                  <a:buNone/>
                </a:pPr>
                <a:r>
                  <a:rPr lang="en-US" b="1" dirty="0"/>
                  <a:t>new average </a:t>
                </a:r>
                <a14:m>
                  <m:oMath xmlns:m="http://schemas.openxmlformats.org/officeDocument/2006/math">
                    <m:r>
                      <a:rPr lang="en-US" b="1" dirty="0" smtClean="0">
                        <a:latin typeface="Cambria Math" panose="02040503050406030204" pitchFamily="18" charset="0"/>
                      </a:rPr>
                      <m:t>=</m:t>
                    </m:r>
                    <m:r>
                      <a:rPr lang="en-US" b="1" i="1" dirty="0">
                        <a:latin typeface="Cambria Math" panose="02040503050406030204" pitchFamily="18" charset="0"/>
                      </a:rPr>
                      <m:t>𝛽</m:t>
                    </m:r>
                    <m:r>
                      <a:rPr lang="en-US" b="1" i="0" dirty="0">
                        <a:latin typeface="Cambria Math" panose="02040503050406030204" pitchFamily="18" charset="0"/>
                      </a:rPr>
                      <m:t>×</m:t>
                    </m:r>
                  </m:oMath>
                </a14:m>
                <a:r>
                  <a:rPr lang="en-US" b="1" dirty="0"/>
                  <a:t> old average </a:t>
                </a:r>
                <a14:m>
                  <m:oMath xmlns:m="http://schemas.openxmlformats.org/officeDocument/2006/math">
                    <m:r>
                      <a:rPr lang="en-US" b="1" dirty="0" smtClean="0">
                        <a:latin typeface="Cambria Math" panose="02040503050406030204" pitchFamily="18" charset="0"/>
                      </a:rPr>
                      <m:t>+</m:t>
                    </m:r>
                    <m:d>
                      <m:dPr>
                        <m:ctrlPr>
                          <a:rPr lang="en-US" b="1" i="0" dirty="0">
                            <a:latin typeface="Cambria Math" panose="02040503050406030204" pitchFamily="18" charset="0"/>
                          </a:rPr>
                        </m:ctrlPr>
                      </m:dPr>
                      <m:e>
                        <m:r>
                          <a:rPr lang="en-US" b="1" i="0" dirty="0">
                            <a:latin typeface="Cambria Math" panose="02040503050406030204" pitchFamily="18" charset="0"/>
                          </a:rPr>
                          <m:t>1−</m:t>
                        </m:r>
                        <m:r>
                          <a:rPr lang="en-US" b="1" i="1" dirty="0">
                            <a:latin typeface="Cambria Math" panose="02040503050406030204" pitchFamily="18" charset="0"/>
                          </a:rPr>
                          <m:t>𝛽</m:t>
                        </m:r>
                      </m:e>
                    </m:d>
                    <m:r>
                      <a:rPr lang="en-US" b="1" i="0" dirty="0">
                        <a:latin typeface="Cambria Math" panose="02040503050406030204" pitchFamily="18" charset="0"/>
                      </a:rPr>
                      <m:t>×</m:t>
                    </m:r>
                  </m:oMath>
                </a14:m>
                <a:r>
                  <a:rPr lang="en-US" b="1" dirty="0"/>
                  <a:t> new value. </a:t>
                </a:r>
              </a:p>
            </p:txBody>
          </p:sp>
        </mc:Choice>
        <mc:Fallback xmlns="">
          <p:sp>
            <p:nvSpPr>
              <p:cNvPr id="14" name="TextBox 13">
                <a:extLst>
                  <a:ext uri="{FF2B5EF4-FFF2-40B4-BE49-F238E27FC236}">
                    <a16:creationId xmlns:a16="http://schemas.microsoft.com/office/drawing/2014/main" id="{904161F9-55AB-B687-FC49-0E80B7F84F41}"/>
                  </a:ext>
                </a:extLst>
              </p:cNvPr>
              <p:cNvSpPr txBox="1">
                <a:spLocks noRot="1" noChangeAspect="1" noMove="1" noResize="1" noEditPoints="1" noAdjustHandles="1" noChangeArrowheads="1" noChangeShapeType="1" noTextEdit="1"/>
              </p:cNvSpPr>
              <p:nvPr/>
            </p:nvSpPr>
            <p:spPr>
              <a:xfrm>
                <a:off x="5941522" y="3093463"/>
                <a:ext cx="6097384" cy="369332"/>
              </a:xfrm>
              <a:prstGeom prst="rect">
                <a:avLst/>
              </a:prstGeom>
              <a:blipFill>
                <a:blip r:embed="rId9"/>
                <a:stretch>
                  <a:fillRect l="-1040" t="-6667" b="-26667"/>
                </a:stretch>
              </a:blipFill>
            </p:spPr>
            <p:txBody>
              <a:bodyPr/>
              <a:lstStyle/>
              <a:p>
                <a:r>
                  <a:rPr lang="en-US">
                    <a:noFill/>
                  </a:rPr>
                  <a:t> </a:t>
                </a:r>
              </a:p>
            </p:txBody>
          </p:sp>
        </mc:Fallback>
      </mc:AlternateContent>
      <p:sp>
        <p:nvSpPr>
          <p:cNvPr id="20" name="Title 1">
            <a:extLst>
              <a:ext uri="{FF2B5EF4-FFF2-40B4-BE49-F238E27FC236}">
                <a16:creationId xmlns:a16="http://schemas.microsoft.com/office/drawing/2014/main" id="{E4135F66-EA47-6311-4032-FF721BB6F195}"/>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ptos Slab Black" panose="020B0004020202020204" pitchFamily="34" charset="0"/>
                <a:ea typeface="+mj-ea"/>
                <a:cs typeface="+mj-cs"/>
              </a:defRPr>
            </a:lvl1pPr>
          </a:lstStyle>
          <a:p>
            <a:r>
              <a:rPr lang="en-US" sz="3600"/>
              <a:t>Exponential Moving </a:t>
            </a:r>
            <a:br>
              <a:rPr lang="en-US" sz="3600"/>
            </a:br>
            <a:r>
              <a:rPr lang="en-US" sz="3600"/>
              <a:t>Average (EMA)</a:t>
            </a:r>
            <a:endParaRPr lang="en-US" sz="3600" dirty="0"/>
          </a:p>
        </p:txBody>
      </p:sp>
    </p:spTree>
    <p:extLst>
      <p:ext uri="{BB962C8B-B14F-4D97-AF65-F5344CB8AC3E}">
        <p14:creationId xmlns:p14="http://schemas.microsoft.com/office/powerpoint/2010/main" val="906094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9CA0-B368-29D3-47F4-49AF93B74BBD}"/>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70E58798-6571-44BB-B98A-0E4DF8BB8C31}"/>
              </a:ext>
            </a:extLst>
          </p:cNvPr>
          <p:cNvSpPr/>
          <p:nvPr/>
        </p:nvSpPr>
        <p:spPr>
          <a:xfrm>
            <a:off x="7127126" y="1436736"/>
            <a:ext cx="427066" cy="59478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2D33457-D078-43F8-0C6D-A06361011F37}"/>
              </a:ext>
            </a:extLst>
          </p:cNvPr>
          <p:cNvSpPr/>
          <p:nvPr/>
        </p:nvSpPr>
        <p:spPr>
          <a:xfrm>
            <a:off x="8957483" y="1443065"/>
            <a:ext cx="1391862" cy="59478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B97E5DF-BAC3-771C-DDBE-1466CF19378F}"/>
              </a:ext>
            </a:extLst>
          </p:cNvPr>
          <p:cNvSpPr/>
          <p:nvPr/>
        </p:nvSpPr>
        <p:spPr>
          <a:xfrm>
            <a:off x="7587095" y="1436122"/>
            <a:ext cx="825732" cy="59478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BF5E2D5-C5E9-71DC-FF2B-80F7B830AB65}"/>
              </a:ext>
            </a:extLst>
          </p:cNvPr>
          <p:cNvPicPr>
            <a:picLocks noChangeAspect="1"/>
          </p:cNvPicPr>
          <p:nvPr>
            <p:custDataLst>
              <p:tags r:id="rId1"/>
            </p:custDataLst>
          </p:nvPr>
        </p:nvPicPr>
        <p:blipFill>
          <a:blip r:embed="rId7"/>
          <a:stretch>
            <a:fillRect/>
          </a:stretch>
        </p:blipFill>
        <p:spPr>
          <a:xfrm>
            <a:off x="6268491" y="1501514"/>
            <a:ext cx="4519351" cy="450135"/>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618D5FD-0BD2-B129-19CA-FBEB36395388}"/>
                  </a:ext>
                </a:extLst>
              </p:cNvPr>
              <p:cNvSpPr txBox="1"/>
              <p:nvPr/>
            </p:nvSpPr>
            <p:spPr>
              <a:xfrm>
                <a:off x="5798127" y="2260946"/>
                <a:ext cx="1756065" cy="523220"/>
              </a:xfrm>
              <a:prstGeom prst="rect">
                <a:avLst/>
              </a:prstGeom>
              <a:solidFill>
                <a:schemeClr val="accent6">
                  <a:lumMod val="20000"/>
                  <a:lumOff val="80000"/>
                </a:schemeClr>
              </a:solidFill>
            </p:spPr>
            <p:txBody>
              <a:bodyPr wrap="square">
                <a:spAutoFit/>
              </a:bodyPr>
              <a:lstStyle/>
              <a:p>
                <a:r>
                  <a:rPr lang="en-US" sz="1400" dirty="0">
                    <a:latin typeface="Google Sans" pitchFamily="2" charset="0"/>
                    <a:ea typeface="Google Sans" pitchFamily="2" charset="0"/>
                    <a:cs typeface="Google Sans" pitchFamily="2" charset="0"/>
                  </a:rPr>
                  <a:t>keeps a fraction </a:t>
                </a: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of the old average </a:t>
                </a:r>
              </a:p>
            </p:txBody>
          </p:sp>
        </mc:Choice>
        <mc:Fallback xmlns="">
          <p:sp>
            <p:nvSpPr>
              <p:cNvPr id="13" name="TextBox 12">
                <a:extLst>
                  <a:ext uri="{FF2B5EF4-FFF2-40B4-BE49-F238E27FC236}">
                    <a16:creationId xmlns:a16="http://schemas.microsoft.com/office/drawing/2014/main" id="{9618D5FD-0BD2-B129-19CA-FBEB36395388}"/>
                  </a:ext>
                </a:extLst>
              </p:cNvPr>
              <p:cNvSpPr txBox="1">
                <a:spLocks noRot="1" noChangeAspect="1" noMove="1" noResize="1" noEditPoints="1" noAdjustHandles="1" noChangeArrowheads="1" noChangeShapeType="1" noTextEdit="1"/>
              </p:cNvSpPr>
              <p:nvPr/>
            </p:nvSpPr>
            <p:spPr>
              <a:xfrm>
                <a:off x="5798127" y="2260946"/>
                <a:ext cx="1756065" cy="523220"/>
              </a:xfrm>
              <a:prstGeom prst="rect">
                <a:avLst/>
              </a:prstGeom>
              <a:blipFill>
                <a:blip r:embed="rId8"/>
                <a:stretch>
                  <a:fillRect l="-719"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9378714-46FF-6911-45AC-75163D27FE65}"/>
                  </a:ext>
                </a:extLst>
              </p:cNvPr>
              <p:cNvSpPr txBox="1"/>
              <p:nvPr/>
            </p:nvSpPr>
            <p:spPr>
              <a:xfrm>
                <a:off x="8957483" y="2224643"/>
                <a:ext cx="2128058" cy="523220"/>
              </a:xfrm>
              <a:prstGeom prst="rect">
                <a:avLst/>
              </a:prstGeom>
              <a:solidFill>
                <a:schemeClr val="accent4">
                  <a:lumMod val="20000"/>
                  <a:lumOff val="80000"/>
                </a:schemeClr>
              </a:solidFill>
            </p:spPr>
            <p:txBody>
              <a:bodyPr wrap="square">
                <a:spAutoFit/>
              </a:bodyPr>
              <a:lstStyle/>
              <a:p>
                <a:r>
                  <a:rPr lang="en-US" sz="1400" dirty="0">
                    <a:latin typeface="Google Sans" pitchFamily="2" charset="0"/>
                    <a:ea typeface="Google Sans" pitchFamily="2" charset="0"/>
                    <a:cs typeface="Google Sans" pitchFamily="2" charset="0"/>
                  </a:rPr>
                  <a:t>mixes in a fraction </a:t>
                </a: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m:t>
                    </m:r>
                    <m:r>
                      <a:rPr lang="en-US" sz="1400" i="1" dirty="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of the new value</a:t>
                </a:r>
              </a:p>
            </p:txBody>
          </p:sp>
        </mc:Choice>
        <mc:Fallback xmlns="">
          <p:sp>
            <p:nvSpPr>
              <p:cNvPr id="15" name="TextBox 14">
                <a:extLst>
                  <a:ext uri="{FF2B5EF4-FFF2-40B4-BE49-F238E27FC236}">
                    <a16:creationId xmlns:a16="http://schemas.microsoft.com/office/drawing/2014/main" id="{39378714-46FF-6911-45AC-75163D27FE65}"/>
                  </a:ext>
                </a:extLst>
              </p:cNvPr>
              <p:cNvSpPr txBox="1">
                <a:spLocks noRot="1" noChangeAspect="1" noMove="1" noResize="1" noEditPoints="1" noAdjustHandles="1" noChangeArrowheads="1" noChangeShapeType="1" noTextEdit="1"/>
              </p:cNvSpPr>
              <p:nvPr/>
            </p:nvSpPr>
            <p:spPr>
              <a:xfrm>
                <a:off x="8957483" y="2224643"/>
                <a:ext cx="2128058" cy="523220"/>
              </a:xfrm>
              <a:prstGeom prst="rect">
                <a:avLst/>
              </a:prstGeom>
              <a:blipFill>
                <a:blip r:embed="rId9"/>
                <a:stretch>
                  <a:fillRect l="-1190" t="-2381" r="-1190"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31DCE64-8181-FF5D-D8E6-96E6849F9E19}"/>
                  </a:ext>
                </a:extLst>
              </p:cNvPr>
              <p:cNvSpPr txBox="1"/>
              <p:nvPr/>
            </p:nvSpPr>
            <p:spPr>
              <a:xfrm>
                <a:off x="990600" y="3904284"/>
                <a:ext cx="4619797" cy="2462213"/>
              </a:xfrm>
              <a:prstGeom prst="rect">
                <a:avLst/>
              </a:prstGeom>
              <a:solidFill>
                <a:schemeClr val="bg1">
                  <a:lumMod val="95000"/>
                </a:schemeClr>
              </a:solidFill>
            </p:spPr>
            <p:txBody>
              <a:bodyPr wrap="square">
                <a:spAutoFit/>
              </a:bodyPr>
              <a:lstStyle/>
              <a:p>
                <a:pPr>
                  <a:buNone/>
                </a:pP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is a number between 0 and 1, indicating how much of the past to keep.</a:t>
                </a:r>
              </a:p>
              <a:p>
                <a:pPr>
                  <a:buNone/>
                </a:pPr>
                <a:r>
                  <a:rPr lang="en-US" sz="1400" dirty="0">
                    <a:latin typeface="Google Sans" pitchFamily="2" charset="0"/>
                    <a:ea typeface="Google Sans" pitchFamily="2" charset="0"/>
                    <a:cs typeface="Google Sans" pitchFamily="2" charset="0"/>
                  </a:rPr>
                  <a:t>EMA effectively remembers about the last </a:t>
                </a: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m:t>
                    </m:r>
                    <m:d>
                      <m:dPr>
                        <m:ctrlPr>
                          <a:rPr lang="en-US" sz="1400" i="0" dirty="0">
                            <a:latin typeface="Cambria Math" panose="02040503050406030204" pitchFamily="18" charset="0"/>
                          </a:rPr>
                        </m:ctrlPr>
                      </m:dPr>
                      <m:e>
                        <m:r>
                          <a:rPr lang="en-US" sz="1400" i="0" dirty="0">
                            <a:latin typeface="Cambria Math" panose="02040503050406030204" pitchFamily="18" charset="0"/>
                          </a:rPr>
                          <m:t>1−</m:t>
                        </m:r>
                        <m:r>
                          <a:rPr lang="en-US" sz="1400" i="1" dirty="0">
                            <a:latin typeface="Cambria Math" panose="02040503050406030204" pitchFamily="18" charset="0"/>
                          </a:rPr>
                          <m:t>𝛽</m:t>
                        </m:r>
                      </m:e>
                    </m:d>
                  </m:oMath>
                </a14:m>
                <a:r>
                  <a:rPr lang="en-US" sz="1400" dirty="0">
                    <a:latin typeface="Google Sans" pitchFamily="2" charset="0"/>
                    <a:ea typeface="Google Sans" pitchFamily="2" charset="0"/>
                    <a:cs typeface="Google Sans" pitchFamily="2" charset="0"/>
                  </a:rPr>
                  <a:t> values: </a:t>
                </a:r>
              </a:p>
              <a:p>
                <a:pPr>
                  <a:buNone/>
                </a:pPr>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r>
                  <a:rPr lang="en-US" sz="1400" dirty="0">
                    <a:latin typeface="Google Sans" pitchFamily="2" charset="0"/>
                    <a:ea typeface="Google Sans" pitchFamily="2" charset="0"/>
                    <a:cs typeface="Google Sans" pitchFamily="2" charset="0"/>
                  </a:rPr>
                  <a:t>2 steps for </a:t>
                </a:r>
                <a14:m>
                  <m:oMath xmlns:m="http://schemas.openxmlformats.org/officeDocument/2006/math">
                    <m:r>
                      <a:rPr lang="en-US" sz="1400" i="1" dirty="0">
                        <a:latin typeface="Cambria Math" panose="02040503050406030204" pitchFamily="18" charset="0"/>
                      </a:rPr>
                      <m:t>𝛽</m:t>
                    </m:r>
                    <m:r>
                      <a:rPr lang="en-US" sz="1400" dirty="0">
                        <a:latin typeface="Cambria Math" panose="02040503050406030204" pitchFamily="18" charset="0"/>
                      </a:rPr>
                      <m:t>=0.</m:t>
                    </m:r>
                    <m:r>
                      <a:rPr lang="en-US" sz="1400" b="0" i="0" dirty="0" smtClean="0">
                        <a:latin typeface="Cambria Math" panose="02040503050406030204" pitchFamily="18" charset="0"/>
                      </a:rPr>
                      <m:t>5</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14:m>
                  <m:oMath xmlns:m="http://schemas.openxmlformats.org/officeDocument/2006/math">
                    <m:r>
                      <a:rPr lang="en-US" sz="1400" dirty="0" smtClean="0">
                        <a:latin typeface="Cambria Math" panose="02040503050406030204" pitchFamily="18" charset="0"/>
                      </a:rPr>
                      <m:t>10</m:t>
                    </m:r>
                  </m:oMath>
                </a14:m>
                <a:r>
                  <a:rPr lang="en-US" sz="1400" dirty="0">
                    <a:latin typeface="Google Sans" pitchFamily="2" charset="0"/>
                    <a:ea typeface="Google Sans" pitchFamily="2" charset="0"/>
                    <a:cs typeface="Google Sans" pitchFamily="2" charset="0"/>
                  </a:rPr>
                  <a:t> for </a:t>
                </a:r>
                <a14:m>
                  <m:oMath xmlns:m="http://schemas.openxmlformats.org/officeDocument/2006/math">
                    <m:r>
                      <a:rPr lang="en-US" sz="1400" i="1" dirty="0" smtClean="0">
                        <a:latin typeface="Cambria Math" panose="02040503050406030204" pitchFamily="18" charset="0"/>
                      </a:rPr>
                      <m:t>𝛽</m:t>
                    </m:r>
                    <m:r>
                      <a:rPr lang="en-US" sz="1400" i="0" dirty="0">
                        <a:latin typeface="Cambria Math" panose="02040503050406030204" pitchFamily="18" charset="0"/>
                      </a:rPr>
                      <m:t>=0.9</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r>
                  <a:rPr lang="en-US" sz="1400" dirty="0">
                    <a:latin typeface="Google Sans" pitchFamily="2" charset="0"/>
                    <a:ea typeface="Google Sans" pitchFamily="2" charset="0"/>
                    <a:cs typeface="Google Sans" pitchFamily="2" charset="0"/>
                  </a:rPr>
                  <a:t>100 for </a:t>
                </a:r>
                <a14:m>
                  <m:oMath xmlns:m="http://schemas.openxmlformats.org/officeDocument/2006/math">
                    <m:r>
                      <a:rPr lang="en-US" sz="1400" i="1" dirty="0" smtClean="0">
                        <a:latin typeface="Cambria Math" panose="02040503050406030204" pitchFamily="18" charset="0"/>
                      </a:rPr>
                      <m:t>𝛽</m:t>
                    </m:r>
                    <m:r>
                      <a:rPr lang="en-US" sz="1400" i="0" dirty="0">
                        <a:latin typeface="Cambria Math" panose="02040503050406030204" pitchFamily="18" charset="0"/>
                      </a:rPr>
                      <m:t>=0.99</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,000</m:t>
                    </m:r>
                  </m:oMath>
                </a14:m>
                <a:r>
                  <a:rPr lang="en-US" sz="1400" dirty="0">
                    <a:latin typeface="Google Sans" pitchFamily="2" charset="0"/>
                    <a:ea typeface="Google Sans" pitchFamily="2" charset="0"/>
                    <a:cs typeface="Google Sans" pitchFamily="2" charset="0"/>
                  </a:rPr>
                  <a:t> for </a:t>
                </a:r>
                <a14:m>
                  <m:oMath xmlns:m="http://schemas.openxmlformats.org/officeDocument/2006/math">
                    <m:r>
                      <a:rPr lang="en-US" sz="1400" i="1" dirty="0" smtClean="0">
                        <a:latin typeface="Cambria Math" panose="02040503050406030204" pitchFamily="18" charset="0"/>
                      </a:rPr>
                      <m:t>𝛽</m:t>
                    </m:r>
                    <m:r>
                      <a:rPr lang="en-US" sz="1400" i="0" dirty="0">
                        <a:latin typeface="Cambria Math" panose="02040503050406030204" pitchFamily="18" charset="0"/>
                      </a:rPr>
                      <m:t>=0.999</m:t>
                    </m:r>
                  </m:oMath>
                </a14:m>
                <a:endParaRPr lang="en-US" sz="14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Larger </a:t>
                </a: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means smoother but slower to react</a:t>
                </a:r>
              </a:p>
            </p:txBody>
          </p:sp>
        </mc:Choice>
        <mc:Fallback xmlns="">
          <p:sp>
            <p:nvSpPr>
              <p:cNvPr id="17" name="TextBox 16">
                <a:extLst>
                  <a:ext uri="{FF2B5EF4-FFF2-40B4-BE49-F238E27FC236}">
                    <a16:creationId xmlns:a16="http://schemas.microsoft.com/office/drawing/2014/main" id="{731DCE64-8181-FF5D-D8E6-96E6849F9E19}"/>
                  </a:ext>
                </a:extLst>
              </p:cNvPr>
              <p:cNvSpPr txBox="1">
                <a:spLocks noRot="1" noChangeAspect="1" noMove="1" noResize="1" noEditPoints="1" noAdjustHandles="1" noChangeArrowheads="1" noChangeShapeType="1" noTextEdit="1"/>
              </p:cNvSpPr>
              <p:nvPr/>
            </p:nvSpPr>
            <p:spPr>
              <a:xfrm>
                <a:off x="990600" y="3904284"/>
                <a:ext cx="4619797" cy="2462213"/>
              </a:xfrm>
              <a:prstGeom prst="rect">
                <a:avLst/>
              </a:prstGeom>
              <a:blipFill>
                <a:blip r:embed="rId10"/>
                <a:stretch>
                  <a:fillRect l="-549" t="-513" r="-275" b="-1538"/>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E3D5A0C-C33F-38A2-0835-F3529564B9FB}"/>
              </a:ext>
            </a:extLst>
          </p:cNvPr>
          <p:cNvSpPr txBox="1"/>
          <p:nvPr/>
        </p:nvSpPr>
        <p:spPr>
          <a:xfrm>
            <a:off x="990600" y="1843088"/>
            <a:ext cx="4619797" cy="1815882"/>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At every step, the optimizer receives a new, noisy gradient.</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do </a:t>
            </a:r>
            <a:r>
              <a:rPr lang="en-US" sz="1400" b="1" i="1" dirty="0">
                <a:latin typeface="Google Sans" pitchFamily="2" charset="0"/>
                <a:ea typeface="Google Sans" pitchFamily="2" charset="0"/>
                <a:cs typeface="Google Sans" pitchFamily="2" charset="0"/>
              </a:rPr>
              <a:t>not</a:t>
            </a:r>
            <a:r>
              <a:rPr lang="en-US" sz="1400" dirty="0">
                <a:latin typeface="Google Sans" pitchFamily="2" charset="0"/>
                <a:ea typeface="Google Sans" pitchFamily="2" charset="0"/>
                <a:cs typeface="Google Sans" pitchFamily="2" charset="0"/>
              </a:rPr>
              <a:t> want to store the whole history of gradients for every step</a:t>
            </a:r>
          </a:p>
          <a:p>
            <a:pPr>
              <a:buNone/>
            </a:pPr>
            <a:endParaRPr lang="en-US" sz="1400" dirty="0">
              <a:latin typeface="Google Sans" pitchFamily="2" charset="0"/>
              <a:ea typeface="Google Sans" pitchFamily="2" charset="0"/>
              <a:cs typeface="Google Sans" pitchFamily="2" charset="0"/>
            </a:endParaRPr>
          </a:p>
          <a:p>
            <a:pPr>
              <a:buNone/>
            </a:pPr>
            <a:r>
              <a:rPr lang="en-US" sz="1400" dirty="0">
                <a:latin typeface="Google Sans" pitchFamily="2" charset="0"/>
                <a:ea typeface="Google Sans" pitchFamily="2" charset="0"/>
                <a:cs typeface="Google Sans" pitchFamily="2" charset="0"/>
              </a:rPr>
              <a:t>We want a </a:t>
            </a:r>
            <a:r>
              <a:rPr lang="en-US" sz="1400" b="1" i="1" dirty="0">
                <a:latin typeface="Google Sans" pitchFamily="2" charset="0"/>
                <a:ea typeface="Google Sans" pitchFamily="2" charset="0"/>
                <a:cs typeface="Google Sans" pitchFamily="2" charset="0"/>
              </a:rPr>
              <a:t>running estimate </a:t>
            </a:r>
            <a:r>
              <a:rPr lang="en-US" sz="1400" dirty="0">
                <a:latin typeface="Google Sans" pitchFamily="2" charset="0"/>
                <a:ea typeface="Google Sans" pitchFamily="2" charset="0"/>
                <a:cs typeface="Google Sans" pitchFamily="2" charset="0"/>
              </a:rPr>
              <a:t>of what the gradients have </a:t>
            </a:r>
            <a:r>
              <a:rPr lang="en-US" sz="1400" i="1" dirty="0">
                <a:latin typeface="Google Sans" pitchFamily="2" charset="0"/>
                <a:ea typeface="Google Sans" pitchFamily="2" charset="0"/>
                <a:cs typeface="Google Sans" pitchFamily="2" charset="0"/>
              </a:rPr>
              <a:t>typically</a:t>
            </a:r>
            <a:r>
              <a:rPr lang="en-US" sz="1400" dirty="0">
                <a:latin typeface="Google Sans" pitchFamily="2" charset="0"/>
                <a:ea typeface="Google Sans" pitchFamily="2" charset="0"/>
                <a:cs typeface="Google Sans" pitchFamily="2" charset="0"/>
              </a:rPr>
              <a:t> been lately, updated cheaply at each step</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4D515B6-752C-A6E2-C94B-51ECBAD615AE}"/>
                  </a:ext>
                </a:extLst>
              </p:cNvPr>
              <p:cNvSpPr txBox="1"/>
              <p:nvPr/>
            </p:nvSpPr>
            <p:spPr>
              <a:xfrm>
                <a:off x="7587095" y="577445"/>
                <a:ext cx="1746712" cy="584775"/>
              </a:xfrm>
              <a:prstGeom prst="rect">
                <a:avLst/>
              </a:prstGeom>
              <a:solidFill>
                <a:schemeClr val="accent2">
                  <a:lumMod val="20000"/>
                  <a:lumOff val="8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start the average at </a:t>
                </a:r>
                <a14:m>
                  <m:oMath xmlns:m="http://schemas.openxmlformats.org/officeDocument/2006/math">
                    <m:r>
                      <a:rPr lang="en-US" sz="1600" i="1" dirty="0" smtClean="0">
                        <a:latin typeface="Cambria Math" panose="02040503050406030204" pitchFamily="18" charset="0"/>
                      </a:rPr>
                      <m:t>𝑠</m:t>
                    </m:r>
                    <m:r>
                      <a:rPr lang="en-US" sz="1600" i="0" dirty="0">
                        <a:latin typeface="Cambria Math" panose="02040503050406030204" pitchFamily="18" charset="0"/>
                      </a:rPr>
                      <m:t>₀=0</m:t>
                    </m:r>
                  </m:oMath>
                </a14:m>
                <a:endParaRPr lang="en-US" sz="1600" dirty="0">
                  <a:latin typeface="Google Sans" pitchFamily="2" charset="0"/>
                  <a:ea typeface="Google Sans" pitchFamily="2" charset="0"/>
                  <a:cs typeface="Google Sans" pitchFamily="2" charset="0"/>
                </a:endParaRPr>
              </a:p>
            </p:txBody>
          </p:sp>
        </mc:Choice>
        <mc:Fallback xmlns="">
          <p:sp>
            <p:nvSpPr>
              <p:cNvPr id="11" name="TextBox 10">
                <a:extLst>
                  <a:ext uri="{FF2B5EF4-FFF2-40B4-BE49-F238E27FC236}">
                    <a16:creationId xmlns:a16="http://schemas.microsoft.com/office/drawing/2014/main" id="{34D515B6-752C-A6E2-C94B-51ECBAD615AE}"/>
                  </a:ext>
                </a:extLst>
              </p:cNvPr>
              <p:cNvSpPr txBox="1">
                <a:spLocks noRot="1" noChangeAspect="1" noMove="1" noResize="1" noEditPoints="1" noAdjustHandles="1" noChangeArrowheads="1" noChangeShapeType="1" noTextEdit="1"/>
              </p:cNvSpPr>
              <p:nvPr/>
            </p:nvSpPr>
            <p:spPr>
              <a:xfrm>
                <a:off x="7587095" y="577445"/>
                <a:ext cx="1746712" cy="584775"/>
              </a:xfrm>
              <a:prstGeom prst="rect">
                <a:avLst/>
              </a:prstGeom>
              <a:blipFill>
                <a:blip r:embed="rId11"/>
                <a:stretch>
                  <a:fillRect l="-2174" t="-2128" r="-5072" b="-106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77EE8B8-5343-C43D-470E-77CFDC236C9A}"/>
                  </a:ext>
                </a:extLst>
              </p:cNvPr>
              <p:cNvSpPr txBox="1"/>
              <p:nvPr/>
            </p:nvSpPr>
            <p:spPr>
              <a:xfrm>
                <a:off x="5941522" y="3093463"/>
                <a:ext cx="6097384" cy="369332"/>
              </a:xfrm>
              <a:prstGeom prst="rect">
                <a:avLst/>
              </a:prstGeom>
              <a:noFill/>
            </p:spPr>
            <p:txBody>
              <a:bodyPr wrap="square">
                <a:spAutoFit/>
              </a:bodyPr>
              <a:lstStyle/>
              <a:p>
                <a:pPr>
                  <a:buNone/>
                </a:pPr>
                <a:r>
                  <a:rPr lang="en-US" b="1" dirty="0"/>
                  <a:t>new average </a:t>
                </a:r>
                <a14:m>
                  <m:oMath xmlns:m="http://schemas.openxmlformats.org/officeDocument/2006/math">
                    <m:r>
                      <a:rPr lang="en-US" b="1" dirty="0" smtClean="0">
                        <a:latin typeface="Cambria Math" panose="02040503050406030204" pitchFamily="18" charset="0"/>
                      </a:rPr>
                      <m:t>=</m:t>
                    </m:r>
                    <m:r>
                      <a:rPr lang="en-US" b="1" i="1" dirty="0">
                        <a:latin typeface="Cambria Math" panose="02040503050406030204" pitchFamily="18" charset="0"/>
                      </a:rPr>
                      <m:t>𝛽</m:t>
                    </m:r>
                    <m:r>
                      <a:rPr lang="en-US" b="1" i="0" dirty="0">
                        <a:latin typeface="Cambria Math" panose="02040503050406030204" pitchFamily="18" charset="0"/>
                      </a:rPr>
                      <m:t>×</m:t>
                    </m:r>
                  </m:oMath>
                </a14:m>
                <a:r>
                  <a:rPr lang="en-US" b="1" dirty="0"/>
                  <a:t> old average </a:t>
                </a:r>
                <a14:m>
                  <m:oMath xmlns:m="http://schemas.openxmlformats.org/officeDocument/2006/math">
                    <m:r>
                      <a:rPr lang="en-US" b="1" dirty="0" smtClean="0">
                        <a:latin typeface="Cambria Math" panose="02040503050406030204" pitchFamily="18" charset="0"/>
                      </a:rPr>
                      <m:t>+</m:t>
                    </m:r>
                    <m:d>
                      <m:dPr>
                        <m:ctrlPr>
                          <a:rPr lang="en-US" b="1" i="0" dirty="0">
                            <a:latin typeface="Cambria Math" panose="02040503050406030204" pitchFamily="18" charset="0"/>
                          </a:rPr>
                        </m:ctrlPr>
                      </m:dPr>
                      <m:e>
                        <m:r>
                          <a:rPr lang="en-US" b="1" i="0" dirty="0">
                            <a:latin typeface="Cambria Math" panose="02040503050406030204" pitchFamily="18" charset="0"/>
                          </a:rPr>
                          <m:t>1−</m:t>
                        </m:r>
                        <m:r>
                          <a:rPr lang="en-US" b="1" i="1" dirty="0">
                            <a:latin typeface="Cambria Math" panose="02040503050406030204" pitchFamily="18" charset="0"/>
                          </a:rPr>
                          <m:t>𝛽</m:t>
                        </m:r>
                      </m:e>
                    </m:d>
                    <m:r>
                      <a:rPr lang="en-US" b="1" i="0" dirty="0">
                        <a:latin typeface="Cambria Math" panose="02040503050406030204" pitchFamily="18" charset="0"/>
                      </a:rPr>
                      <m:t>×</m:t>
                    </m:r>
                  </m:oMath>
                </a14:m>
                <a:r>
                  <a:rPr lang="en-US" b="1" dirty="0"/>
                  <a:t> new value. </a:t>
                </a:r>
              </a:p>
            </p:txBody>
          </p:sp>
        </mc:Choice>
        <mc:Fallback xmlns="">
          <p:sp>
            <p:nvSpPr>
              <p:cNvPr id="14" name="TextBox 13">
                <a:extLst>
                  <a:ext uri="{FF2B5EF4-FFF2-40B4-BE49-F238E27FC236}">
                    <a16:creationId xmlns:a16="http://schemas.microsoft.com/office/drawing/2014/main" id="{977EE8B8-5343-C43D-470E-77CFDC236C9A}"/>
                  </a:ext>
                </a:extLst>
              </p:cNvPr>
              <p:cNvSpPr txBox="1">
                <a:spLocks noRot="1" noChangeAspect="1" noMove="1" noResize="1" noEditPoints="1" noAdjustHandles="1" noChangeArrowheads="1" noChangeShapeType="1" noTextEdit="1"/>
              </p:cNvSpPr>
              <p:nvPr/>
            </p:nvSpPr>
            <p:spPr>
              <a:xfrm>
                <a:off x="5941522" y="3093463"/>
                <a:ext cx="6097384" cy="369332"/>
              </a:xfrm>
              <a:prstGeom prst="rect">
                <a:avLst/>
              </a:prstGeom>
              <a:blipFill>
                <a:blip r:embed="rId12"/>
                <a:stretch>
                  <a:fillRect l="-1040" t="-6667" b="-26667"/>
                </a:stretch>
              </a:blipFill>
            </p:spPr>
            <p:txBody>
              <a:bodyPr/>
              <a:lstStyle/>
              <a:p>
                <a:r>
                  <a:rPr lang="en-US">
                    <a:noFill/>
                  </a:rPr>
                  <a:t> </a:t>
                </a:r>
              </a:p>
            </p:txBody>
          </p:sp>
        </mc:Fallback>
      </mc:AlternateContent>
      <p:sp>
        <p:nvSpPr>
          <p:cNvPr id="20" name="Title 1">
            <a:extLst>
              <a:ext uri="{FF2B5EF4-FFF2-40B4-BE49-F238E27FC236}">
                <a16:creationId xmlns:a16="http://schemas.microsoft.com/office/drawing/2014/main" id="{F9A3D6A3-FB8C-051D-0E2D-D22DE9ABF0AB}"/>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Aptos Slab Black" panose="020B0004020202020204" pitchFamily="34" charset="0"/>
                <a:ea typeface="+mj-ea"/>
                <a:cs typeface="+mj-cs"/>
              </a:defRPr>
            </a:lvl1pPr>
          </a:lstStyle>
          <a:p>
            <a:r>
              <a:rPr lang="en-US" sz="3600"/>
              <a:t>Exponential Moving </a:t>
            </a:r>
            <a:br>
              <a:rPr lang="en-US" sz="3600"/>
            </a:br>
            <a:r>
              <a:rPr lang="en-US" sz="3600"/>
              <a:t>Average (EMA)</a:t>
            </a:r>
            <a:endParaRPr lang="en-US" sz="3600" dirty="0"/>
          </a:p>
        </p:txBody>
      </p:sp>
      <p:pic>
        <p:nvPicPr>
          <p:cNvPr id="27" name="Picture 26">
            <a:extLst>
              <a:ext uri="{FF2B5EF4-FFF2-40B4-BE49-F238E27FC236}">
                <a16:creationId xmlns:a16="http://schemas.microsoft.com/office/drawing/2014/main" id="{83119C87-1639-0BD8-3079-5ED2FAF7B980}"/>
              </a:ext>
            </a:extLst>
          </p:cNvPr>
          <p:cNvPicPr>
            <a:picLocks noChangeAspect="1"/>
          </p:cNvPicPr>
          <p:nvPr>
            <p:custDataLst>
              <p:tags r:id="rId2"/>
            </p:custDataLst>
          </p:nvPr>
        </p:nvPicPr>
        <p:blipFill>
          <a:blip r:embed="rId7"/>
          <a:stretch>
            <a:fillRect/>
          </a:stretch>
        </p:blipFill>
        <p:spPr>
          <a:xfrm>
            <a:off x="6256566" y="4296586"/>
            <a:ext cx="2156754" cy="214816"/>
          </a:xfrm>
          <a:prstGeom prst="rect">
            <a:avLst/>
          </a:prstGeom>
        </p:spPr>
      </p:pic>
      <p:pic>
        <p:nvPicPr>
          <p:cNvPr id="28" name="Picture 27">
            <a:extLst>
              <a:ext uri="{FF2B5EF4-FFF2-40B4-BE49-F238E27FC236}">
                <a16:creationId xmlns:a16="http://schemas.microsoft.com/office/drawing/2014/main" id="{DEFBACB1-36F8-6418-BD72-B30E6136C58C}"/>
              </a:ext>
            </a:extLst>
          </p:cNvPr>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6256565" y="5186412"/>
            <a:ext cx="5342906" cy="230283"/>
          </a:xfrm>
          <a:prstGeom prst="rect">
            <a:avLst/>
          </a:prstGeom>
        </p:spPr>
      </p:pic>
      <p:pic>
        <p:nvPicPr>
          <p:cNvPr id="29" name="Picture 28">
            <a:extLst>
              <a:ext uri="{FF2B5EF4-FFF2-40B4-BE49-F238E27FC236}">
                <a16:creationId xmlns:a16="http://schemas.microsoft.com/office/drawing/2014/main" id="{380CFA61-E937-3196-981F-B47770ECD3BC}"/>
              </a:ext>
            </a:extLst>
          </p:cNvPr>
          <p:cNvPicPr>
            <a:picLocks noChangeAspect="1"/>
          </p:cNvPicPr>
          <p:nvPr>
            <p:custDataLst>
              <p:tags r:id="rId4"/>
            </p:custDataLst>
          </p:nvPr>
        </p:nvPicPr>
        <p:blipFill>
          <a:blip r:embed="rId14">
            <a:extLst>
              <a:ext uri="{28A0092B-C50C-407E-A947-70E740481C1C}">
                <a14:useLocalDpi xmlns:a14="http://schemas.microsoft.com/office/drawing/2010/main" val="0"/>
              </a:ext>
            </a:extLst>
          </a:blip>
          <a:stretch>
            <a:fillRect/>
          </a:stretch>
        </p:blipFill>
        <p:spPr>
          <a:xfrm>
            <a:off x="6256565" y="4694130"/>
            <a:ext cx="3825445" cy="214816"/>
          </a:xfrm>
          <a:prstGeom prst="rect">
            <a:avLst/>
          </a:prstGeom>
        </p:spPr>
      </p:pic>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1D4AAEC-6B73-6F27-13FE-0F313F0FF0A5}"/>
                  </a:ext>
                </a:extLst>
              </p:cNvPr>
              <p:cNvSpPr txBox="1"/>
              <p:nvPr/>
            </p:nvSpPr>
            <p:spPr>
              <a:xfrm>
                <a:off x="6163294" y="5600146"/>
                <a:ext cx="5342906" cy="738664"/>
              </a:xfrm>
              <a:prstGeom prst="rect">
                <a:avLst/>
              </a:prstGeom>
              <a:solidFill>
                <a:schemeClr val="bg1">
                  <a:lumMod val="95000"/>
                </a:schemeClr>
              </a:solidFill>
            </p:spPr>
            <p:txBody>
              <a:bodyPr wrap="square">
                <a:spAutoFit/>
              </a:bodyPr>
              <a:lstStyle/>
              <a:p>
                <a:pPr>
                  <a:buNone/>
                </a:pPr>
                <a14:m>
                  <m:oMath xmlns:m="http://schemas.openxmlformats.org/officeDocument/2006/math">
                    <m:r>
                      <a:rPr lang="en-US" sz="1400" b="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sets how far back it remembers. Because each older value counts </a:t>
                </a:r>
                <a14:m>
                  <m:oMath xmlns:m="http://schemas.openxmlformats.org/officeDocument/2006/math">
                    <m:r>
                      <a:rPr lang="en-US" sz="1400" i="1" dirty="0" smtClean="0">
                        <a:latin typeface="Cambria Math" panose="02040503050406030204" pitchFamily="18" charset="0"/>
                      </a:rPr>
                      <m:t>𝛽</m:t>
                    </m:r>
                  </m:oMath>
                </a14:m>
                <a:r>
                  <a:rPr lang="en-US" sz="1400" dirty="0">
                    <a:latin typeface="Google Sans" pitchFamily="2" charset="0"/>
                    <a:ea typeface="Google Sans" pitchFamily="2" charset="0"/>
                    <a:cs typeface="Google Sans" pitchFamily="2" charset="0"/>
                  </a:rPr>
                  <a:t> times less, only the last </a:t>
                </a:r>
                <a14:m>
                  <m:oMath xmlns:m="http://schemas.openxmlformats.org/officeDocument/2006/math">
                    <m:r>
                      <a:rPr lang="en-US" sz="1400" dirty="0" smtClean="0">
                        <a:latin typeface="Cambria Math" panose="02040503050406030204" pitchFamily="18" charset="0"/>
                      </a:rPr>
                      <m:t>1</m:t>
                    </m:r>
                    <m:r>
                      <a:rPr lang="en-US" sz="1400" i="0" dirty="0">
                        <a:latin typeface="Cambria Math" panose="02040503050406030204" pitchFamily="18" charset="0"/>
                      </a:rPr>
                      <m:t>/</m:t>
                    </m:r>
                    <m:d>
                      <m:dPr>
                        <m:ctrlPr>
                          <a:rPr lang="en-US" sz="1400" i="0" dirty="0">
                            <a:latin typeface="Cambria Math" panose="02040503050406030204" pitchFamily="18" charset="0"/>
                          </a:rPr>
                        </m:ctrlPr>
                      </m:dPr>
                      <m:e>
                        <m:r>
                          <a:rPr lang="en-US" sz="1400" i="0" dirty="0">
                            <a:latin typeface="Cambria Math" panose="02040503050406030204" pitchFamily="18" charset="0"/>
                          </a:rPr>
                          <m:t>1−</m:t>
                        </m:r>
                        <m:r>
                          <a:rPr lang="en-US" sz="1400" i="1" dirty="0">
                            <a:latin typeface="Cambria Math" panose="02040503050406030204" pitchFamily="18" charset="0"/>
                          </a:rPr>
                          <m:t>𝛽</m:t>
                        </m:r>
                      </m:e>
                    </m:d>
                  </m:oMath>
                </a14:m>
                <a:r>
                  <a:rPr lang="en-US" sz="1400" dirty="0">
                    <a:latin typeface="Google Sans" pitchFamily="2" charset="0"/>
                    <a:ea typeface="Google Sans" pitchFamily="2" charset="0"/>
                    <a:cs typeface="Google Sans" pitchFamily="2" charset="0"/>
                  </a:rPr>
                  <a:t> or so values really matter</a:t>
                </a:r>
              </a:p>
            </p:txBody>
          </p:sp>
        </mc:Choice>
        <mc:Fallback xmlns="">
          <p:sp>
            <p:nvSpPr>
              <p:cNvPr id="30" name="TextBox 29">
                <a:extLst>
                  <a:ext uri="{FF2B5EF4-FFF2-40B4-BE49-F238E27FC236}">
                    <a16:creationId xmlns:a16="http://schemas.microsoft.com/office/drawing/2014/main" id="{81D4AAEC-6B73-6F27-13FE-0F313F0FF0A5}"/>
                  </a:ext>
                </a:extLst>
              </p:cNvPr>
              <p:cNvSpPr txBox="1">
                <a:spLocks noRot="1" noChangeAspect="1" noMove="1" noResize="1" noEditPoints="1" noAdjustHandles="1" noChangeArrowheads="1" noChangeShapeType="1" noTextEdit="1"/>
              </p:cNvSpPr>
              <p:nvPr/>
            </p:nvSpPr>
            <p:spPr>
              <a:xfrm>
                <a:off x="6163294" y="5600146"/>
                <a:ext cx="5342906" cy="738664"/>
              </a:xfrm>
              <a:prstGeom prst="rect">
                <a:avLst/>
              </a:prstGeom>
              <a:blipFill>
                <a:blip r:embed="rId15"/>
                <a:stretch>
                  <a:fillRect l="-474" t="-1695" b="-8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5EB0D1B-77A2-4FFB-3B39-0CFA959C2BAF}"/>
                  </a:ext>
                </a:extLst>
              </p:cNvPr>
              <p:cNvSpPr txBox="1"/>
              <p:nvPr/>
            </p:nvSpPr>
            <p:spPr>
              <a:xfrm>
                <a:off x="6279870" y="4894219"/>
                <a:ext cx="133050" cy="307777"/>
              </a:xfrm>
              <a:prstGeom prst="rect">
                <a:avLst/>
              </a:prstGeom>
              <a:noFill/>
            </p:spPr>
            <p:txBody>
              <a:bodyPr wrap="none" lIns="0" tIns="0" rIns="0" bIns="0" rtlCol="0">
                <a:spAutoFit/>
              </a:bodyPr>
              <a:lstStyle/>
              <a:p>
                <a:pPr/>
                <a14:m>
                  <m:oMathPara xmlns:m="http://schemas.openxmlformats.org/officeDocument/2006/math">
                    <m:oMath>
                      <m:r>
                        <a:rPr lang="en-US" sz="2000" b="0" i="1" smtClean="0">
                          <a:latin typeface="Cambria Math" panose="02040503050406030204" pitchFamily="18" charset="0"/>
                          <a:ea typeface="Cambria Math" panose="02040503050406030204" pitchFamily="18" charset="0"/>
                        </a:rPr>
                        <m:t>⋮</m:t>
                      </m:r>
                    </m:oMath>
                  </m:oMathPara>
                </a14:m>
                <a:endParaRPr lang="en-US" sz="2000" b="0" dirty="0"/>
              </a:p>
            </p:txBody>
          </p:sp>
        </mc:Choice>
        <mc:Fallback xmlns="">
          <p:sp>
            <p:nvSpPr>
              <p:cNvPr id="31" name="TextBox 30">
                <a:extLst>
                  <a:ext uri="{FF2B5EF4-FFF2-40B4-BE49-F238E27FC236}">
                    <a16:creationId xmlns:a16="http://schemas.microsoft.com/office/drawing/2014/main" id="{75EB0D1B-77A2-4FFB-3B39-0CFA959C2BAF}"/>
                  </a:ext>
                </a:extLst>
              </p:cNvPr>
              <p:cNvSpPr txBox="1">
                <a:spLocks noRot="1" noChangeAspect="1" noMove="1" noResize="1" noEditPoints="1" noAdjustHandles="1" noChangeArrowheads="1" noChangeShapeType="1" noTextEdit="1"/>
              </p:cNvSpPr>
              <p:nvPr/>
            </p:nvSpPr>
            <p:spPr>
              <a:xfrm>
                <a:off x="6279870" y="4894219"/>
                <a:ext cx="133050" cy="307777"/>
              </a:xfrm>
              <a:prstGeom prst="rect">
                <a:avLst/>
              </a:prstGeom>
              <a:blipFill>
                <a:blip r:embed="rId16"/>
                <a:stretch>
                  <a:fillRect l="-45455" r="-45455" b="-4000"/>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9F8078D4-F521-FC99-A875-7D08BAA56191}"/>
              </a:ext>
            </a:extLst>
          </p:cNvPr>
          <p:cNvSpPr txBox="1"/>
          <p:nvPr/>
        </p:nvSpPr>
        <p:spPr>
          <a:xfrm>
            <a:off x="6163295" y="3904284"/>
            <a:ext cx="5342905" cy="307777"/>
          </a:xfrm>
          <a:prstGeom prst="rect">
            <a:avLst/>
          </a:prstGeom>
          <a:solidFill>
            <a:schemeClr val="bg1">
              <a:lumMod val="95000"/>
            </a:schemeClr>
          </a:solidFill>
        </p:spPr>
        <p:txBody>
          <a:bodyPr wrap="square">
            <a:spAutoFit/>
          </a:bodyPr>
          <a:lstStyle/>
          <a:p>
            <a:pPr>
              <a:buNone/>
            </a:pPr>
            <a:r>
              <a:rPr lang="en-US" sz="1400" b="1" dirty="0">
                <a:latin typeface="Google Sans" pitchFamily="2" charset="0"/>
                <a:ea typeface="Google Sans" pitchFamily="2" charset="0"/>
                <a:cs typeface="Google Sans" pitchFamily="2" charset="0"/>
              </a:rPr>
              <a:t>Rolling:</a:t>
            </a:r>
          </a:p>
        </p:txBody>
      </p:sp>
    </p:spTree>
    <p:extLst>
      <p:ext uri="{BB962C8B-B14F-4D97-AF65-F5344CB8AC3E}">
        <p14:creationId xmlns:p14="http://schemas.microsoft.com/office/powerpoint/2010/main" val="1809731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F2529-CB82-BBFF-90AE-913540127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A2564B-EEA5-9BF3-62BC-126A640A7BDF}"/>
              </a:ext>
            </a:extLst>
          </p:cNvPr>
          <p:cNvSpPr>
            <a:spLocks noGrp="1"/>
          </p:cNvSpPr>
          <p:nvPr>
            <p:ph type="title"/>
          </p:nvPr>
        </p:nvSpPr>
        <p:spPr/>
        <p:txBody>
          <a:bodyPr>
            <a:normAutofit/>
          </a:bodyPr>
          <a:lstStyle/>
          <a:p>
            <a:r>
              <a:rPr lang="en-US" sz="3600" dirty="0"/>
              <a:t>Exponential Moving </a:t>
            </a:r>
            <a:br>
              <a:rPr lang="en-US" sz="3600" dirty="0"/>
            </a:br>
            <a:r>
              <a:rPr lang="en-US" sz="3600" dirty="0"/>
              <a:t>Average (EMA)</a:t>
            </a:r>
          </a:p>
        </p:txBody>
      </p:sp>
      <p:pic>
        <p:nvPicPr>
          <p:cNvPr id="6" name="Picture 5">
            <a:extLst>
              <a:ext uri="{FF2B5EF4-FFF2-40B4-BE49-F238E27FC236}">
                <a16:creationId xmlns:a16="http://schemas.microsoft.com/office/drawing/2014/main" id="{5D6F34D8-AA62-9241-3EF0-59169D58797B}"/>
              </a:ext>
            </a:extLst>
          </p:cNvPr>
          <p:cNvPicPr>
            <a:picLocks noChangeAspect="1"/>
          </p:cNvPicPr>
          <p:nvPr>
            <p:custDataLst>
              <p:tags r:id="rId1"/>
            </p:custDataLst>
          </p:nvPr>
        </p:nvPicPr>
        <p:blipFill>
          <a:blip r:embed="rId4"/>
          <a:stretch>
            <a:fillRect/>
          </a:stretch>
        </p:blipFill>
        <p:spPr>
          <a:xfrm>
            <a:off x="1440873" y="1798877"/>
            <a:ext cx="3399086" cy="338554"/>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08A371E-C820-8F83-BCB1-2E49C18F6AC8}"/>
                  </a:ext>
                </a:extLst>
              </p:cNvPr>
              <p:cNvSpPr txBox="1"/>
              <p:nvPr/>
            </p:nvSpPr>
            <p:spPr>
              <a:xfrm>
                <a:off x="6632863" y="539107"/>
                <a:ext cx="5105401" cy="338554"/>
              </a:xfrm>
              <a:prstGeom prst="rect">
                <a:avLst/>
              </a:prstGeom>
              <a:solidFill>
                <a:schemeClr val="bg1">
                  <a:lumMod val="95000"/>
                </a:schemeClr>
              </a:solidFill>
            </p:spPr>
            <p:txBody>
              <a:bodyPr wrap="square">
                <a:spAutoFit/>
              </a:bodyPr>
              <a:lstStyle/>
              <a:p>
                <a:pPr>
                  <a:buNone/>
                </a:pPr>
                <a:r>
                  <a:rPr lang="en-US" sz="1600" b="1" dirty="0"/>
                  <a:t>new average </a:t>
                </a:r>
                <a14:m>
                  <m:oMath xmlns:m="http://schemas.openxmlformats.org/officeDocument/2006/math">
                    <m:r>
                      <a:rPr lang="en-US" sz="1600" b="1" dirty="0" smtClean="0">
                        <a:latin typeface="Cambria Math" panose="02040503050406030204" pitchFamily="18" charset="0"/>
                      </a:rPr>
                      <m:t>=</m:t>
                    </m:r>
                    <m:r>
                      <a:rPr lang="en-US" sz="1600" b="1" i="1" dirty="0">
                        <a:latin typeface="Cambria Math" panose="02040503050406030204" pitchFamily="18" charset="0"/>
                      </a:rPr>
                      <m:t>𝛽</m:t>
                    </m:r>
                    <m:r>
                      <a:rPr lang="en-US" sz="1600" b="1" i="0" dirty="0">
                        <a:latin typeface="Cambria Math" panose="02040503050406030204" pitchFamily="18" charset="0"/>
                      </a:rPr>
                      <m:t>×</m:t>
                    </m:r>
                  </m:oMath>
                </a14:m>
                <a:r>
                  <a:rPr lang="en-US" sz="1600" b="1" dirty="0"/>
                  <a:t> old average </a:t>
                </a:r>
                <a14:m>
                  <m:oMath xmlns:m="http://schemas.openxmlformats.org/officeDocument/2006/math">
                    <m:r>
                      <a:rPr lang="en-US" sz="1600" b="1" dirty="0" smtClean="0">
                        <a:latin typeface="Cambria Math" panose="02040503050406030204" pitchFamily="18" charset="0"/>
                      </a:rPr>
                      <m:t>+</m:t>
                    </m:r>
                    <m:d>
                      <m:dPr>
                        <m:ctrlPr>
                          <a:rPr lang="en-US" sz="1600" b="1" i="0" dirty="0">
                            <a:latin typeface="Cambria Math" panose="02040503050406030204" pitchFamily="18" charset="0"/>
                          </a:rPr>
                        </m:ctrlPr>
                      </m:dPr>
                      <m:e>
                        <m:r>
                          <a:rPr lang="en-US" sz="1600" b="1" i="0" dirty="0">
                            <a:latin typeface="Cambria Math" panose="02040503050406030204" pitchFamily="18" charset="0"/>
                          </a:rPr>
                          <m:t>1−</m:t>
                        </m:r>
                        <m:r>
                          <a:rPr lang="en-US" sz="1600" b="1" i="1" dirty="0">
                            <a:latin typeface="Cambria Math" panose="02040503050406030204" pitchFamily="18" charset="0"/>
                          </a:rPr>
                          <m:t>𝛽</m:t>
                        </m:r>
                      </m:e>
                    </m:d>
                    <m:r>
                      <a:rPr lang="en-US" sz="1600" b="1" i="0" dirty="0">
                        <a:latin typeface="Cambria Math" panose="02040503050406030204" pitchFamily="18" charset="0"/>
                      </a:rPr>
                      <m:t>×</m:t>
                    </m:r>
                  </m:oMath>
                </a14:m>
                <a:r>
                  <a:rPr lang="en-US" sz="1600" b="1" dirty="0"/>
                  <a:t> new value </a:t>
                </a:r>
              </a:p>
            </p:txBody>
          </p:sp>
        </mc:Choice>
        <mc:Fallback xmlns="">
          <p:sp>
            <p:nvSpPr>
              <p:cNvPr id="14" name="TextBox 13">
                <a:extLst>
                  <a:ext uri="{FF2B5EF4-FFF2-40B4-BE49-F238E27FC236}">
                    <a16:creationId xmlns:a16="http://schemas.microsoft.com/office/drawing/2014/main" id="{608A371E-C820-8F83-BCB1-2E49C18F6AC8}"/>
                  </a:ext>
                </a:extLst>
              </p:cNvPr>
              <p:cNvSpPr txBox="1">
                <a:spLocks noRot="1" noChangeAspect="1" noMove="1" noResize="1" noEditPoints="1" noAdjustHandles="1" noChangeArrowheads="1" noChangeShapeType="1" noTextEdit="1"/>
              </p:cNvSpPr>
              <p:nvPr/>
            </p:nvSpPr>
            <p:spPr>
              <a:xfrm>
                <a:off x="6632863" y="539107"/>
                <a:ext cx="5105401" cy="338554"/>
              </a:xfrm>
              <a:prstGeom prst="rect">
                <a:avLst/>
              </a:prstGeom>
              <a:blipFill>
                <a:blip r:embed="rId5"/>
                <a:stretch>
                  <a:fillRect l="-744" t="-3571" b="-17857"/>
                </a:stretch>
              </a:blipFill>
            </p:spPr>
            <p:txBody>
              <a:bodyPr/>
              <a:lstStyle/>
              <a:p>
                <a:r>
                  <a:rPr lang="en-US">
                    <a:noFill/>
                  </a:rPr>
                  <a:t> </a:t>
                </a:r>
              </a:p>
            </p:txBody>
          </p:sp>
        </mc:Fallback>
      </mc:AlternateContent>
      <p:pic>
        <p:nvPicPr>
          <p:cNvPr id="16" name="Picture 15" descr="Left: the six values as grey bars, the EMA as a blue line that starts at 2 and smooths the ups and downs, and the bias-corrected EMA as a dashed green line that starts at the right level. Right: inside the sixth average, the newest value has share 0.5, the one before 0.25, then 0.125, 0.0625 and so on, adding up to 0.984">
            <a:extLst>
              <a:ext uri="{FF2B5EF4-FFF2-40B4-BE49-F238E27FC236}">
                <a16:creationId xmlns:a16="http://schemas.microsoft.com/office/drawing/2014/main" id="{FD713819-1567-A900-A7BD-1CF190404E16}"/>
              </a:ext>
            </a:extLst>
          </p:cNvPr>
          <p:cNvPicPr>
            <a:picLocks noChangeAspect="1"/>
          </p:cNvPicPr>
          <p:nvPr/>
        </p:nvPicPr>
        <p:blipFill>
          <a:blip r:embed="rId6"/>
          <a:srcRect t="11215" r="45949"/>
          <a:stretch>
            <a:fillRect/>
          </a:stretch>
        </p:blipFill>
        <p:spPr>
          <a:xfrm>
            <a:off x="6452755" y="3383101"/>
            <a:ext cx="5739245" cy="3353616"/>
          </a:xfrm>
          <a:prstGeom prst="rect">
            <a:avLst/>
          </a:prstGeom>
        </p:spPr>
      </p:pic>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FF6C2D81-2DC5-EB6D-F58C-A80419950100}"/>
                  </a:ext>
                </a:extLst>
              </p:cNvPr>
              <p:cNvGraphicFramePr>
                <a:graphicFrameLocks noGrp="1"/>
              </p:cNvGraphicFramePr>
              <p:nvPr>
                <p:extLst>
                  <p:ext uri="{D42A27DB-BD31-4B8C-83A1-F6EECF244321}">
                    <p14:modId xmlns:p14="http://schemas.microsoft.com/office/powerpoint/2010/main" val="1647489061"/>
                  </p:ext>
                </p:extLst>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pPr>
                            <a:buNone/>
                          </a:pPr>
                          <a:r>
                            <a:rPr lang="en-US" sz="1200" b="1" dirty="0">
                              <a:effectLst/>
                            </a:rPr>
                            <a:t>Step </a:t>
                          </a:r>
                          <a14:m>
                            <m:oMath xmlns:m="http://schemas.openxmlformats.org/officeDocument/2006/math">
                              <m:r>
                                <a:rPr lang="en-US" sz="1200" b="1" i="1" dirty="0" smtClean="0">
                                  <a:effectLst/>
                                  <a:latin typeface="Cambria Math" panose="02040503050406030204" pitchFamily="18" charset="0"/>
                                </a:rPr>
                                <m:t>𝑡</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value </a:t>
                          </a:r>
                          <a14:m>
                            <m:oMath xmlns:m="http://schemas.openxmlformats.org/officeDocument/2006/math">
                              <m:r>
                                <a:rPr lang="en-US" sz="1200" b="1" i="1" dirty="0" smtClean="0">
                                  <a:effectLst/>
                                  <a:latin typeface="Cambria Math" panose="02040503050406030204" pitchFamily="18" charset="0"/>
                                </a:rPr>
                                <m:t>𝑥</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b="1" dirty="0">
                              <a:effectLst/>
                            </a:rPr>
                            <a:t>Calculation (</a:t>
                          </a:r>
                          <a14:m>
                            <m:oMath xmlns:m="http://schemas.openxmlformats.org/officeDocument/2006/math">
                              <m:r>
                                <a:rPr lang="en-US" sz="1200" b="1" dirty="0" smtClean="0">
                                  <a:effectLst/>
                                  <a:latin typeface="Cambria Math" panose="02040503050406030204" pitchFamily="18" charset="0"/>
                                </a:rPr>
                                <m:t>𝜷</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oMath>
                          </a14:m>
                          <a:r>
                            <a:rPr lang="en-US" sz="1200" b="1" dirty="0">
                              <a:effectLst/>
                            </a:rPr>
                            <a:t>): </a:t>
                          </a:r>
                          <a:br>
                            <a:rPr lang="en-US" sz="1200" b="1" dirty="0">
                              <a:effectLst/>
                            </a:rPr>
                          </a:br>
                          <a14:m>
                            <m:oMathPara xmlns:m="http://schemas.openxmlformats.org/officeDocument/2006/math">
                              <m:oMath>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𝒔</m:t>
                                    </m:r>
                                  </m:e>
                                  <m:sub>
                                    <m:r>
                                      <a:rPr lang="en-US" sz="1200" b="1" dirty="0" smtClean="0">
                                        <a:effectLst/>
                                        <a:latin typeface="Cambria Math" panose="02040503050406030204" pitchFamily="18" charset="0"/>
                                      </a:rPr>
                                      <m:t>𝒕</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𝟏</m:t>
                                    </m:r>
                                  </m:sub>
                                </m:sSub>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𝒙</m:t>
                                    </m:r>
                                  </m:e>
                                  <m:sub>
                                    <m:r>
                                      <a:rPr lang="en-US" sz="1200" b="1" dirty="0" smtClean="0">
                                        <a:effectLst/>
                                        <a:latin typeface="Cambria Math" panose="02040503050406030204" pitchFamily="18" charset="0"/>
                                      </a:rPr>
                                      <m:t>𝒕</m:t>
                                    </m:r>
                                  </m:sub>
                                </m:sSub>
                              </m:oMath>
                            </m:oMathPara>
                          </a14:m>
                          <a:endParaRPr lang="en-US" sz="1200" b="1" i="1" dirty="0">
                            <a:effectLst/>
                            <a:latin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average </a:t>
                          </a:r>
                          <a14:m>
                            <m:oMath xmlns:m="http://schemas.openxmlformats.org/officeDocument/2006/math">
                              <m:r>
                                <a:rPr lang="en-US" sz="1200" b="1" dirty="0" smtClean="0">
                                  <a:effectLst/>
                                  <a:latin typeface="Cambria Math" panose="02040503050406030204" pitchFamily="18" charset="0"/>
                                </a:rPr>
                                <m:t>𝑠</m:t>
                              </m:r>
                            </m:oMath>
                          </a14:m>
                          <a:endParaRPr lang="en-US" sz="1200" b="1"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0.5×2+0.5×6</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0.5×4+0.5×5</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0.5×4.5+0.5×3</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0.5×3.75+0.5×7</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dirty="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Choice>
        <mc:Fallback xmlns="">
          <p:graphicFrame>
            <p:nvGraphicFramePr>
              <p:cNvPr id="5" name="Table 4">
                <a:extLst>
                  <a:ext uri="{FF2B5EF4-FFF2-40B4-BE49-F238E27FC236}">
                    <a16:creationId xmlns:a16="http://schemas.microsoft.com/office/drawing/2014/main" id="{FF6C2D81-2DC5-EB6D-F58C-A80419950100}"/>
                  </a:ext>
                </a:extLst>
              </p:cNvPr>
              <p:cNvGraphicFramePr>
                <a:graphicFrameLocks noGrp="1"/>
              </p:cNvGraphicFramePr>
              <p:nvPr>
                <p:extLst>
                  <p:ext uri="{D42A27DB-BD31-4B8C-83A1-F6EECF244321}">
                    <p14:modId xmlns:p14="http://schemas.microsoft.com/office/powerpoint/2010/main" val="1647489061"/>
                  </p:ext>
                </p:extLst>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endParaRPr lang="en-US"/>
                        </a:p>
                      </a:txBody>
                      <a:tcPr anchor="ctr">
                        <a:blipFill>
                          <a:blip r:embed="rId7"/>
                          <a:stretch>
                            <a:fillRect l="-1613" r="-551613" b="-352500"/>
                          </a:stretch>
                        </a:blipFill>
                      </a:tcPr>
                    </a:tc>
                    <a:tc>
                      <a:txBody>
                        <a:bodyPr/>
                        <a:lstStyle/>
                        <a:p>
                          <a:endParaRPr lang="en-US"/>
                        </a:p>
                      </a:txBody>
                      <a:tcPr anchor="ctr">
                        <a:blipFill>
                          <a:blip r:embed="rId7"/>
                          <a:stretch>
                            <a:fillRect l="-90000" r="-388571" b="-352500"/>
                          </a:stretch>
                        </a:blipFill>
                      </a:tcPr>
                    </a:tc>
                    <a:tc>
                      <a:txBody>
                        <a:bodyPr/>
                        <a:lstStyle/>
                        <a:p>
                          <a:endParaRPr lang="en-US"/>
                        </a:p>
                      </a:txBody>
                      <a:tcPr anchor="ctr">
                        <a:blipFill>
                          <a:blip r:embed="rId7"/>
                          <a:stretch>
                            <a:fillRect l="-73889" r="-51111" b="-352500"/>
                          </a:stretch>
                        </a:blipFill>
                      </a:tcPr>
                    </a:tc>
                    <a:tc>
                      <a:txBody>
                        <a:bodyPr/>
                        <a:lstStyle/>
                        <a:p>
                          <a:endParaRPr lang="en-US"/>
                        </a:p>
                      </a:txBody>
                      <a:tcPr anchor="ctr">
                        <a:blipFill>
                          <a:blip r:embed="rId7"/>
                          <a:stretch>
                            <a:fillRect l="-343956" r="-1099" b="-352500"/>
                          </a:stretch>
                        </a:blipFill>
                      </a:tcP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7"/>
                          <a:stretch>
                            <a:fillRect l="-73889" t="-166667" r="-51111" b="-487500"/>
                          </a:stretch>
                        </a:blipFill>
                      </a:tcP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7"/>
                          <a:stretch>
                            <a:fillRect l="-73889" t="-278261" r="-51111" b="-408696"/>
                          </a:stretch>
                        </a:blipFill>
                      </a:tcP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7"/>
                          <a:stretch>
                            <a:fillRect l="-73889" t="-378261" r="-51111" b="-308696"/>
                          </a:stretch>
                        </a:blipFill>
                      </a:tcP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7"/>
                          <a:stretch>
                            <a:fillRect l="-73889" t="-478261" r="-51111" b="-208696"/>
                          </a:stretch>
                        </a:blipFill>
                      </a:tcP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7"/>
                          <a:stretch>
                            <a:fillRect l="-73889" t="-578261" r="-51111" b="-108696"/>
                          </a:stretch>
                        </a:blipFill>
                      </a:tcP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7"/>
                          <a:stretch>
                            <a:fillRect l="-73889" t="-678261" r="-51111" b="-8696"/>
                          </a:stretch>
                        </a:blipFill>
                      </a:tcP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Fallback>
      </mc:AlternateContent>
    </p:spTree>
    <p:extLst>
      <p:ext uri="{BB962C8B-B14F-4D97-AF65-F5344CB8AC3E}">
        <p14:creationId xmlns:p14="http://schemas.microsoft.com/office/powerpoint/2010/main" val="4086822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92FAA-90B6-9D75-8FB4-AF20AAE65B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1ED8D-BE09-777A-B24D-373785109EB8}"/>
              </a:ext>
            </a:extLst>
          </p:cNvPr>
          <p:cNvSpPr>
            <a:spLocks noGrp="1"/>
          </p:cNvSpPr>
          <p:nvPr>
            <p:ph type="title"/>
          </p:nvPr>
        </p:nvSpPr>
        <p:spPr/>
        <p:txBody>
          <a:bodyPr>
            <a:normAutofit/>
          </a:bodyPr>
          <a:lstStyle/>
          <a:p>
            <a:r>
              <a:rPr lang="en-US" sz="3600" dirty="0"/>
              <a:t>Exponential Moving </a:t>
            </a:r>
            <a:br>
              <a:rPr lang="en-US" sz="3600" dirty="0"/>
            </a:br>
            <a:r>
              <a:rPr lang="en-US" sz="3600" dirty="0"/>
              <a:t>Average (EMA)</a:t>
            </a:r>
          </a:p>
        </p:txBody>
      </p:sp>
      <p:pic>
        <p:nvPicPr>
          <p:cNvPr id="6" name="Picture 5">
            <a:extLst>
              <a:ext uri="{FF2B5EF4-FFF2-40B4-BE49-F238E27FC236}">
                <a16:creationId xmlns:a16="http://schemas.microsoft.com/office/drawing/2014/main" id="{22EBACF7-B267-C7BC-6968-093079101703}"/>
              </a:ext>
            </a:extLst>
          </p:cNvPr>
          <p:cNvPicPr>
            <a:picLocks noChangeAspect="1"/>
          </p:cNvPicPr>
          <p:nvPr>
            <p:custDataLst>
              <p:tags r:id="rId1"/>
            </p:custDataLst>
          </p:nvPr>
        </p:nvPicPr>
        <p:blipFill>
          <a:blip r:embed="rId5"/>
          <a:stretch>
            <a:fillRect/>
          </a:stretch>
        </p:blipFill>
        <p:spPr>
          <a:xfrm>
            <a:off x="1440873" y="1798877"/>
            <a:ext cx="3399086" cy="338554"/>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7551CE4-3E98-680F-92E6-727FF6E2FB65}"/>
                  </a:ext>
                </a:extLst>
              </p:cNvPr>
              <p:cNvSpPr txBox="1"/>
              <p:nvPr/>
            </p:nvSpPr>
            <p:spPr>
              <a:xfrm>
                <a:off x="6632863" y="539107"/>
                <a:ext cx="5105401" cy="338554"/>
              </a:xfrm>
              <a:prstGeom prst="rect">
                <a:avLst/>
              </a:prstGeom>
              <a:solidFill>
                <a:schemeClr val="bg1">
                  <a:lumMod val="95000"/>
                </a:schemeClr>
              </a:solidFill>
            </p:spPr>
            <p:txBody>
              <a:bodyPr wrap="square">
                <a:spAutoFit/>
              </a:bodyPr>
              <a:lstStyle/>
              <a:p>
                <a:pPr>
                  <a:buNone/>
                </a:pPr>
                <a:r>
                  <a:rPr lang="en-US" sz="1600" b="1" dirty="0"/>
                  <a:t>new average </a:t>
                </a:r>
                <a14:m>
                  <m:oMath xmlns:m="http://schemas.openxmlformats.org/officeDocument/2006/math">
                    <m:r>
                      <a:rPr lang="en-US" sz="1600" b="1" dirty="0" smtClean="0">
                        <a:latin typeface="Cambria Math" panose="02040503050406030204" pitchFamily="18" charset="0"/>
                      </a:rPr>
                      <m:t>=</m:t>
                    </m:r>
                    <m:r>
                      <a:rPr lang="en-US" sz="1600" b="1" i="1" dirty="0">
                        <a:latin typeface="Cambria Math" panose="02040503050406030204" pitchFamily="18" charset="0"/>
                      </a:rPr>
                      <m:t>𝛽</m:t>
                    </m:r>
                    <m:r>
                      <a:rPr lang="en-US" sz="1600" b="1" i="0" dirty="0">
                        <a:latin typeface="Cambria Math" panose="02040503050406030204" pitchFamily="18" charset="0"/>
                      </a:rPr>
                      <m:t>×</m:t>
                    </m:r>
                  </m:oMath>
                </a14:m>
                <a:r>
                  <a:rPr lang="en-US" sz="1600" b="1" dirty="0"/>
                  <a:t> old average </a:t>
                </a:r>
                <a14:m>
                  <m:oMath xmlns:m="http://schemas.openxmlformats.org/officeDocument/2006/math">
                    <m:r>
                      <a:rPr lang="en-US" sz="1600" b="1" dirty="0" smtClean="0">
                        <a:latin typeface="Cambria Math" panose="02040503050406030204" pitchFamily="18" charset="0"/>
                      </a:rPr>
                      <m:t>+</m:t>
                    </m:r>
                    <m:d>
                      <m:dPr>
                        <m:ctrlPr>
                          <a:rPr lang="en-US" sz="1600" b="1" i="0" dirty="0">
                            <a:latin typeface="Cambria Math" panose="02040503050406030204" pitchFamily="18" charset="0"/>
                          </a:rPr>
                        </m:ctrlPr>
                      </m:dPr>
                      <m:e>
                        <m:r>
                          <a:rPr lang="en-US" sz="1600" b="1" i="0" dirty="0">
                            <a:latin typeface="Cambria Math" panose="02040503050406030204" pitchFamily="18" charset="0"/>
                          </a:rPr>
                          <m:t>1−</m:t>
                        </m:r>
                        <m:r>
                          <a:rPr lang="en-US" sz="1600" b="1" i="1" dirty="0">
                            <a:latin typeface="Cambria Math" panose="02040503050406030204" pitchFamily="18" charset="0"/>
                          </a:rPr>
                          <m:t>𝛽</m:t>
                        </m:r>
                      </m:e>
                    </m:d>
                    <m:r>
                      <a:rPr lang="en-US" sz="1600" b="1" i="0" dirty="0">
                        <a:latin typeface="Cambria Math" panose="02040503050406030204" pitchFamily="18" charset="0"/>
                      </a:rPr>
                      <m:t>×</m:t>
                    </m:r>
                  </m:oMath>
                </a14:m>
                <a:r>
                  <a:rPr lang="en-US" sz="1600" b="1" dirty="0"/>
                  <a:t> new value </a:t>
                </a:r>
              </a:p>
            </p:txBody>
          </p:sp>
        </mc:Choice>
        <mc:Fallback xmlns="">
          <p:sp>
            <p:nvSpPr>
              <p:cNvPr id="14" name="TextBox 13">
                <a:extLst>
                  <a:ext uri="{FF2B5EF4-FFF2-40B4-BE49-F238E27FC236}">
                    <a16:creationId xmlns:a16="http://schemas.microsoft.com/office/drawing/2014/main" id="{87551CE4-3E98-680F-92E6-727FF6E2FB65}"/>
                  </a:ext>
                </a:extLst>
              </p:cNvPr>
              <p:cNvSpPr txBox="1">
                <a:spLocks noRot="1" noChangeAspect="1" noMove="1" noResize="1" noEditPoints="1" noAdjustHandles="1" noChangeArrowheads="1" noChangeShapeType="1" noTextEdit="1"/>
              </p:cNvSpPr>
              <p:nvPr/>
            </p:nvSpPr>
            <p:spPr>
              <a:xfrm>
                <a:off x="6632863" y="539107"/>
                <a:ext cx="5105401" cy="338554"/>
              </a:xfrm>
              <a:prstGeom prst="rect">
                <a:avLst/>
              </a:prstGeom>
              <a:blipFill>
                <a:blip r:embed="rId6"/>
                <a:stretch>
                  <a:fillRect l="-744" t="-3571" b="-17857"/>
                </a:stretch>
              </a:blipFill>
            </p:spPr>
            <p:txBody>
              <a:bodyPr/>
              <a:lstStyle/>
              <a:p>
                <a:r>
                  <a:rPr lang="en-US">
                    <a:noFill/>
                  </a:rPr>
                  <a:t> </a:t>
                </a:r>
              </a:p>
            </p:txBody>
          </p:sp>
        </mc:Fallback>
      </mc:AlternateContent>
      <p:pic>
        <p:nvPicPr>
          <p:cNvPr id="16" name="Picture 15" descr="Left: the six values as grey bars, the EMA as a blue line that starts at 2 and smooths the ups and downs, and the bias-corrected EMA as a dashed green line that starts at the right level. Right: inside the sixth average, the newest value has share 0.5, the one before 0.25, then 0.125, 0.0625 and so on, adding up to 0.984">
            <a:extLst>
              <a:ext uri="{FF2B5EF4-FFF2-40B4-BE49-F238E27FC236}">
                <a16:creationId xmlns:a16="http://schemas.microsoft.com/office/drawing/2014/main" id="{121CA072-4046-1202-A7D8-E4F737D8F111}"/>
              </a:ext>
            </a:extLst>
          </p:cNvPr>
          <p:cNvPicPr>
            <a:picLocks noChangeAspect="1"/>
          </p:cNvPicPr>
          <p:nvPr/>
        </p:nvPicPr>
        <p:blipFill>
          <a:blip r:embed="rId7"/>
          <a:srcRect t="11215" r="45949"/>
          <a:stretch>
            <a:fillRect/>
          </a:stretch>
        </p:blipFill>
        <p:spPr>
          <a:xfrm>
            <a:off x="6452755" y="3383101"/>
            <a:ext cx="5739245" cy="3353616"/>
          </a:xfrm>
          <a:prstGeom prst="rect">
            <a:avLst/>
          </a:prstGeom>
        </p:spPr>
      </p:pic>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36485E85-D916-7A3D-4191-3CC6BAD3EFC5}"/>
                  </a:ext>
                </a:extLst>
              </p:cNvPr>
              <p:cNvGraphicFramePr>
                <a:graphicFrameLocks noGrp="1"/>
              </p:cNvGraphicFramePr>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pPr>
                            <a:buNone/>
                          </a:pPr>
                          <a:r>
                            <a:rPr lang="en-US" sz="1200" b="1" dirty="0">
                              <a:effectLst/>
                            </a:rPr>
                            <a:t>Step </a:t>
                          </a:r>
                          <a14:m>
                            <m:oMath xmlns:m="http://schemas.openxmlformats.org/officeDocument/2006/math">
                              <m:r>
                                <a:rPr lang="en-US" sz="1200" b="1" i="1" dirty="0" smtClean="0">
                                  <a:effectLst/>
                                  <a:latin typeface="Cambria Math" panose="02040503050406030204" pitchFamily="18" charset="0"/>
                                </a:rPr>
                                <m:t>𝑡</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value </a:t>
                          </a:r>
                          <a14:m>
                            <m:oMath xmlns:m="http://schemas.openxmlformats.org/officeDocument/2006/math">
                              <m:r>
                                <a:rPr lang="en-US" sz="1200" b="1" i="1" dirty="0" smtClean="0">
                                  <a:effectLst/>
                                  <a:latin typeface="Cambria Math" panose="02040503050406030204" pitchFamily="18" charset="0"/>
                                </a:rPr>
                                <m:t>𝑥</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b="1" dirty="0">
                              <a:effectLst/>
                            </a:rPr>
                            <a:t>Calculation (</a:t>
                          </a:r>
                          <a14:m>
                            <m:oMath xmlns:m="http://schemas.openxmlformats.org/officeDocument/2006/math">
                              <m:r>
                                <a:rPr lang="en-US" sz="1200" b="1" dirty="0" smtClean="0">
                                  <a:effectLst/>
                                  <a:latin typeface="Cambria Math" panose="02040503050406030204" pitchFamily="18" charset="0"/>
                                </a:rPr>
                                <m:t>𝜷</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oMath>
                          </a14:m>
                          <a:r>
                            <a:rPr lang="en-US" sz="1200" b="1" dirty="0">
                              <a:effectLst/>
                            </a:rPr>
                            <a:t>): </a:t>
                          </a:r>
                          <a:br>
                            <a:rPr lang="en-US" sz="1200" b="1" dirty="0">
                              <a:effectLst/>
                            </a:rPr>
                          </a:br>
                          <a14:m>
                            <m:oMathPara xmlns:m="http://schemas.openxmlformats.org/officeDocument/2006/math">
                              <m:oMath>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𝒔</m:t>
                                    </m:r>
                                  </m:e>
                                  <m:sub>
                                    <m:r>
                                      <a:rPr lang="en-US" sz="1200" b="1" dirty="0" smtClean="0">
                                        <a:effectLst/>
                                        <a:latin typeface="Cambria Math" panose="02040503050406030204" pitchFamily="18" charset="0"/>
                                      </a:rPr>
                                      <m:t>𝒕</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𝟏</m:t>
                                    </m:r>
                                  </m:sub>
                                </m:sSub>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𝒙</m:t>
                                    </m:r>
                                  </m:e>
                                  <m:sub>
                                    <m:r>
                                      <a:rPr lang="en-US" sz="1200" b="1" dirty="0" smtClean="0">
                                        <a:effectLst/>
                                        <a:latin typeface="Cambria Math" panose="02040503050406030204" pitchFamily="18" charset="0"/>
                                      </a:rPr>
                                      <m:t>𝒕</m:t>
                                    </m:r>
                                  </m:sub>
                                </m:sSub>
                              </m:oMath>
                            </m:oMathPara>
                          </a14:m>
                          <a:endParaRPr lang="en-US" sz="1200" b="1" i="1" dirty="0">
                            <a:effectLst/>
                            <a:latin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average </a:t>
                          </a:r>
                          <a14:m>
                            <m:oMath xmlns:m="http://schemas.openxmlformats.org/officeDocument/2006/math">
                              <m:r>
                                <a:rPr lang="en-US" sz="1200" b="1" dirty="0" smtClean="0">
                                  <a:effectLst/>
                                  <a:latin typeface="Cambria Math" panose="02040503050406030204" pitchFamily="18" charset="0"/>
                                </a:rPr>
                                <m:t>𝑠</m:t>
                              </m:r>
                            </m:oMath>
                          </a14:m>
                          <a:endParaRPr lang="en-US" sz="1200" b="1"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0.5×2+0.5×6</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0.5×4+0.5×5</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0.5×4.5+0.5×3</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0.5×3.75+0.5×7</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dirty="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Choice>
        <mc:Fallback xmlns="">
          <p:graphicFrame>
            <p:nvGraphicFramePr>
              <p:cNvPr id="5" name="Table 4">
                <a:extLst>
                  <a:ext uri="{FF2B5EF4-FFF2-40B4-BE49-F238E27FC236}">
                    <a16:creationId xmlns:a16="http://schemas.microsoft.com/office/drawing/2014/main" id="{36485E85-D916-7A3D-4191-3CC6BAD3EFC5}"/>
                  </a:ext>
                </a:extLst>
              </p:cNvPr>
              <p:cNvGraphicFramePr>
                <a:graphicFrameLocks noGrp="1"/>
              </p:cNvGraphicFramePr>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endParaRPr lang="en-US"/>
                        </a:p>
                      </a:txBody>
                      <a:tcPr anchor="ctr">
                        <a:blipFill>
                          <a:blip r:embed="rId8"/>
                          <a:stretch>
                            <a:fillRect l="-1613" r="-551613" b="-352500"/>
                          </a:stretch>
                        </a:blipFill>
                      </a:tcPr>
                    </a:tc>
                    <a:tc>
                      <a:txBody>
                        <a:bodyPr/>
                        <a:lstStyle/>
                        <a:p>
                          <a:endParaRPr lang="en-US"/>
                        </a:p>
                      </a:txBody>
                      <a:tcPr anchor="ctr">
                        <a:blipFill>
                          <a:blip r:embed="rId8"/>
                          <a:stretch>
                            <a:fillRect l="-90000" r="-388571" b="-352500"/>
                          </a:stretch>
                        </a:blipFill>
                      </a:tcPr>
                    </a:tc>
                    <a:tc>
                      <a:txBody>
                        <a:bodyPr/>
                        <a:lstStyle/>
                        <a:p>
                          <a:endParaRPr lang="en-US"/>
                        </a:p>
                      </a:txBody>
                      <a:tcPr anchor="ctr">
                        <a:blipFill>
                          <a:blip r:embed="rId8"/>
                          <a:stretch>
                            <a:fillRect l="-73889" r="-51111" b="-352500"/>
                          </a:stretch>
                        </a:blipFill>
                      </a:tcPr>
                    </a:tc>
                    <a:tc>
                      <a:txBody>
                        <a:bodyPr/>
                        <a:lstStyle/>
                        <a:p>
                          <a:endParaRPr lang="en-US"/>
                        </a:p>
                      </a:txBody>
                      <a:tcPr anchor="ctr">
                        <a:blipFill>
                          <a:blip r:embed="rId8"/>
                          <a:stretch>
                            <a:fillRect l="-343956" r="-1099" b="-352500"/>
                          </a:stretch>
                        </a:blipFill>
                      </a:tcP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166667" r="-51111" b="-487500"/>
                          </a:stretch>
                        </a:blipFill>
                      </a:tcP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278261" r="-51111" b="-408696"/>
                          </a:stretch>
                        </a:blipFill>
                      </a:tcP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378261" r="-51111" b="-308696"/>
                          </a:stretch>
                        </a:blipFill>
                      </a:tcP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478261" r="-51111" b="-208696"/>
                          </a:stretch>
                        </a:blipFill>
                      </a:tcP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578261" r="-51111" b="-108696"/>
                          </a:stretch>
                        </a:blipFill>
                      </a:tcP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678261" r="-51111" b="-8696"/>
                          </a:stretch>
                        </a:blipFill>
                      </a:tcP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Fallback>
      </mc:AlternateContent>
      <p:pic>
        <p:nvPicPr>
          <p:cNvPr id="20" name="Picture 19">
            <a:extLst>
              <a:ext uri="{FF2B5EF4-FFF2-40B4-BE49-F238E27FC236}">
                <a16:creationId xmlns:a16="http://schemas.microsoft.com/office/drawing/2014/main" id="{7AB45788-9816-1293-FE3C-E78A264B2862}"/>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1440872" y="2442747"/>
            <a:ext cx="3399085" cy="926493"/>
          </a:xfrm>
          <a:prstGeom prst="rect">
            <a:avLst/>
          </a:prstGeom>
        </p:spPr>
      </p:pic>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13FDBFCC-E645-EA5D-9A7F-653A70577964}"/>
                  </a:ext>
                </a:extLst>
              </p:cNvPr>
              <p:cNvSpPr txBox="1"/>
              <p:nvPr/>
            </p:nvSpPr>
            <p:spPr>
              <a:xfrm>
                <a:off x="1164693" y="3706505"/>
                <a:ext cx="4390158" cy="523220"/>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Notice that </a:t>
                </a:r>
                <a14:m>
                  <m:oMath xmlns:m="http://schemas.openxmlformats.org/officeDocument/2006/math">
                    <m:r>
                      <a:rPr lang="en-US" sz="1400" i="1" dirty="0" smtClean="0">
                        <a:latin typeface="Cambria Math" panose="02040503050406030204" pitchFamily="18" charset="0"/>
                      </a:rPr>
                      <m:t>𝑠</m:t>
                    </m:r>
                    <m:r>
                      <a:rPr lang="en-US" sz="1400" i="0" dirty="0" err="1" smtClean="0">
                        <a:latin typeface="Cambria Math" panose="02040503050406030204" pitchFamily="18" charset="0"/>
                      </a:rPr>
                      <m:t>₃</m:t>
                    </m:r>
                  </m:oMath>
                </a14:m>
                <a:r>
                  <a:rPr lang="en-US" sz="1400" dirty="0">
                    <a:latin typeface="Google Sans" pitchFamily="2" charset="0"/>
                    <a:ea typeface="Google Sans" pitchFamily="2" charset="0"/>
                    <a:cs typeface="Google Sans" pitchFamily="2" charset="0"/>
                  </a:rPr>
                  <a:t>'s shares do not add up to 1</a:t>
                </a:r>
              </a:p>
              <a:p>
                <a:pPr>
                  <a:buNone/>
                </a:pP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dirty="0" smtClean="0">
                        <a:latin typeface="Cambria Math" panose="02040503050406030204" pitchFamily="18" charset="0"/>
                      </a:rPr>
                      <m:t>0.5</m:t>
                    </m:r>
                    <m:r>
                      <a:rPr lang="en-US" sz="1400" i="0" dirty="0" smtClean="0">
                        <a:latin typeface="Cambria Math" panose="02040503050406030204" pitchFamily="18" charset="0"/>
                      </a:rPr>
                      <m:t>+0.25+0.125=0.875</m:t>
                    </m:r>
                  </m:oMath>
                </a14:m>
                <a:endParaRPr lang="en-US" sz="1400" dirty="0">
                  <a:latin typeface="Google Sans" pitchFamily="2" charset="0"/>
                  <a:ea typeface="Google Sans" pitchFamily="2" charset="0"/>
                  <a:cs typeface="Google Sans" pitchFamily="2" charset="0"/>
                </a:endParaRPr>
              </a:p>
            </p:txBody>
          </p:sp>
        </mc:Choice>
        <mc:Fallback xmlns="">
          <p:sp>
            <p:nvSpPr>
              <p:cNvPr id="30" name="TextBox 29">
                <a:extLst>
                  <a:ext uri="{FF2B5EF4-FFF2-40B4-BE49-F238E27FC236}">
                    <a16:creationId xmlns:a16="http://schemas.microsoft.com/office/drawing/2014/main" id="{13FDBFCC-E645-EA5D-9A7F-653A70577964}"/>
                  </a:ext>
                </a:extLst>
              </p:cNvPr>
              <p:cNvSpPr txBox="1">
                <a:spLocks noRot="1" noChangeAspect="1" noMove="1" noResize="1" noEditPoints="1" noAdjustHandles="1" noChangeArrowheads="1" noChangeShapeType="1" noTextEdit="1"/>
              </p:cNvSpPr>
              <p:nvPr/>
            </p:nvSpPr>
            <p:spPr>
              <a:xfrm>
                <a:off x="1164693" y="3706505"/>
                <a:ext cx="4390158" cy="523220"/>
              </a:xfrm>
              <a:prstGeom prst="rect">
                <a:avLst/>
              </a:prstGeom>
              <a:blipFill>
                <a:blip r:embed="rId10"/>
                <a:stretch>
                  <a:fillRect l="-288" t="-2326" b="-11628"/>
                </a:stretch>
              </a:blipFill>
            </p:spPr>
            <p:txBody>
              <a:bodyPr/>
              <a:lstStyle/>
              <a:p>
                <a:r>
                  <a:rPr lang="en-US">
                    <a:noFill/>
                  </a:rPr>
                  <a:t> </a:t>
                </a:r>
              </a:p>
            </p:txBody>
          </p:sp>
        </mc:Fallback>
      </mc:AlternateContent>
    </p:spTree>
    <p:extLst>
      <p:ext uri="{BB962C8B-B14F-4D97-AF65-F5344CB8AC3E}">
        <p14:creationId xmlns:p14="http://schemas.microsoft.com/office/powerpoint/2010/main" val="3192047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FCA1-4AEC-EC61-ABC8-6033D4A06D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388F2A-F2AD-6ECD-362A-DBD64593C3B8}"/>
              </a:ext>
            </a:extLst>
          </p:cNvPr>
          <p:cNvSpPr>
            <a:spLocks noGrp="1"/>
          </p:cNvSpPr>
          <p:nvPr>
            <p:ph type="title"/>
          </p:nvPr>
        </p:nvSpPr>
        <p:spPr/>
        <p:txBody>
          <a:bodyPr>
            <a:normAutofit/>
          </a:bodyPr>
          <a:lstStyle/>
          <a:p>
            <a:r>
              <a:rPr lang="en-US" sz="3600" dirty="0"/>
              <a:t>Exponential Moving </a:t>
            </a:r>
            <a:br>
              <a:rPr lang="en-US" sz="3600" dirty="0"/>
            </a:br>
            <a:r>
              <a:rPr lang="en-US" sz="3600" dirty="0"/>
              <a:t>Average (EMA)</a:t>
            </a:r>
          </a:p>
        </p:txBody>
      </p:sp>
      <p:pic>
        <p:nvPicPr>
          <p:cNvPr id="6" name="Picture 5">
            <a:extLst>
              <a:ext uri="{FF2B5EF4-FFF2-40B4-BE49-F238E27FC236}">
                <a16:creationId xmlns:a16="http://schemas.microsoft.com/office/drawing/2014/main" id="{1DA54A2D-9B16-745B-44BD-7189964F1E79}"/>
              </a:ext>
            </a:extLst>
          </p:cNvPr>
          <p:cNvPicPr>
            <a:picLocks noChangeAspect="1"/>
          </p:cNvPicPr>
          <p:nvPr>
            <p:custDataLst>
              <p:tags r:id="rId1"/>
            </p:custDataLst>
          </p:nvPr>
        </p:nvPicPr>
        <p:blipFill>
          <a:blip r:embed="rId8"/>
          <a:stretch>
            <a:fillRect/>
          </a:stretch>
        </p:blipFill>
        <p:spPr>
          <a:xfrm>
            <a:off x="1440873" y="1798877"/>
            <a:ext cx="3399086" cy="338554"/>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35CFA88-4579-A6BB-C630-DBA87DB2C79D}"/>
                  </a:ext>
                </a:extLst>
              </p:cNvPr>
              <p:cNvSpPr txBox="1"/>
              <p:nvPr/>
            </p:nvSpPr>
            <p:spPr>
              <a:xfrm>
                <a:off x="6632863" y="539107"/>
                <a:ext cx="5105401" cy="338554"/>
              </a:xfrm>
              <a:prstGeom prst="rect">
                <a:avLst/>
              </a:prstGeom>
              <a:solidFill>
                <a:schemeClr val="bg1">
                  <a:lumMod val="95000"/>
                </a:schemeClr>
              </a:solidFill>
            </p:spPr>
            <p:txBody>
              <a:bodyPr wrap="square">
                <a:spAutoFit/>
              </a:bodyPr>
              <a:lstStyle/>
              <a:p>
                <a:pPr>
                  <a:buNone/>
                </a:pPr>
                <a:r>
                  <a:rPr lang="en-US" sz="1600" b="1" dirty="0"/>
                  <a:t>new average </a:t>
                </a:r>
                <a14:m>
                  <m:oMath xmlns:m="http://schemas.openxmlformats.org/officeDocument/2006/math">
                    <m:r>
                      <a:rPr lang="en-US" sz="1600" b="1" dirty="0" smtClean="0">
                        <a:latin typeface="Cambria Math" panose="02040503050406030204" pitchFamily="18" charset="0"/>
                      </a:rPr>
                      <m:t>=</m:t>
                    </m:r>
                    <m:r>
                      <a:rPr lang="en-US" sz="1600" b="1" i="1" dirty="0">
                        <a:latin typeface="Cambria Math" panose="02040503050406030204" pitchFamily="18" charset="0"/>
                      </a:rPr>
                      <m:t>𝛽</m:t>
                    </m:r>
                    <m:r>
                      <a:rPr lang="en-US" sz="1600" b="1" i="0" dirty="0">
                        <a:latin typeface="Cambria Math" panose="02040503050406030204" pitchFamily="18" charset="0"/>
                      </a:rPr>
                      <m:t>×</m:t>
                    </m:r>
                  </m:oMath>
                </a14:m>
                <a:r>
                  <a:rPr lang="en-US" sz="1600" b="1" dirty="0"/>
                  <a:t> old average </a:t>
                </a:r>
                <a14:m>
                  <m:oMath xmlns:m="http://schemas.openxmlformats.org/officeDocument/2006/math">
                    <m:r>
                      <a:rPr lang="en-US" sz="1600" b="1" dirty="0" smtClean="0">
                        <a:latin typeface="Cambria Math" panose="02040503050406030204" pitchFamily="18" charset="0"/>
                      </a:rPr>
                      <m:t>+</m:t>
                    </m:r>
                    <m:d>
                      <m:dPr>
                        <m:ctrlPr>
                          <a:rPr lang="en-US" sz="1600" b="1" i="0" dirty="0">
                            <a:latin typeface="Cambria Math" panose="02040503050406030204" pitchFamily="18" charset="0"/>
                          </a:rPr>
                        </m:ctrlPr>
                      </m:dPr>
                      <m:e>
                        <m:r>
                          <a:rPr lang="en-US" sz="1600" b="1" i="0" dirty="0">
                            <a:latin typeface="Cambria Math" panose="02040503050406030204" pitchFamily="18" charset="0"/>
                          </a:rPr>
                          <m:t>1−</m:t>
                        </m:r>
                        <m:r>
                          <a:rPr lang="en-US" sz="1600" b="1" i="1" dirty="0">
                            <a:latin typeface="Cambria Math" panose="02040503050406030204" pitchFamily="18" charset="0"/>
                          </a:rPr>
                          <m:t>𝛽</m:t>
                        </m:r>
                      </m:e>
                    </m:d>
                    <m:r>
                      <a:rPr lang="en-US" sz="1600" b="1" i="0" dirty="0">
                        <a:latin typeface="Cambria Math" panose="02040503050406030204" pitchFamily="18" charset="0"/>
                      </a:rPr>
                      <m:t>×</m:t>
                    </m:r>
                  </m:oMath>
                </a14:m>
                <a:r>
                  <a:rPr lang="en-US" sz="1600" b="1" dirty="0"/>
                  <a:t> new value </a:t>
                </a:r>
              </a:p>
            </p:txBody>
          </p:sp>
        </mc:Choice>
        <mc:Fallback xmlns="">
          <p:sp>
            <p:nvSpPr>
              <p:cNvPr id="14" name="TextBox 13">
                <a:extLst>
                  <a:ext uri="{FF2B5EF4-FFF2-40B4-BE49-F238E27FC236}">
                    <a16:creationId xmlns:a16="http://schemas.microsoft.com/office/drawing/2014/main" id="{635CFA88-4579-A6BB-C630-DBA87DB2C79D}"/>
                  </a:ext>
                </a:extLst>
              </p:cNvPr>
              <p:cNvSpPr txBox="1">
                <a:spLocks noRot="1" noChangeAspect="1" noMove="1" noResize="1" noEditPoints="1" noAdjustHandles="1" noChangeArrowheads="1" noChangeShapeType="1" noTextEdit="1"/>
              </p:cNvSpPr>
              <p:nvPr/>
            </p:nvSpPr>
            <p:spPr>
              <a:xfrm>
                <a:off x="6632863" y="539107"/>
                <a:ext cx="5105401" cy="338554"/>
              </a:xfrm>
              <a:prstGeom prst="rect">
                <a:avLst/>
              </a:prstGeom>
              <a:blipFill>
                <a:blip r:embed="rId9"/>
                <a:stretch>
                  <a:fillRect l="-744" t="-3571" b="-17857"/>
                </a:stretch>
              </a:blipFill>
            </p:spPr>
            <p:txBody>
              <a:bodyPr/>
              <a:lstStyle/>
              <a:p>
                <a:r>
                  <a:rPr lang="en-US">
                    <a:noFill/>
                  </a:rPr>
                  <a:t> </a:t>
                </a:r>
              </a:p>
            </p:txBody>
          </p:sp>
        </mc:Fallback>
      </mc:AlternateContent>
      <p:pic>
        <p:nvPicPr>
          <p:cNvPr id="16" name="Picture 15" descr="Left: the six values as grey bars, the EMA as a blue line that starts at 2 and smooths the ups and downs, and the bias-corrected EMA as a dashed green line that starts at the right level. Right: inside the sixth average, the newest value has share 0.5, the one before 0.25, then 0.125, 0.0625 and so on, adding up to 0.984">
            <a:extLst>
              <a:ext uri="{FF2B5EF4-FFF2-40B4-BE49-F238E27FC236}">
                <a16:creationId xmlns:a16="http://schemas.microsoft.com/office/drawing/2014/main" id="{D5DF3FE2-6FA7-FC77-517D-9C97F7F155E6}"/>
              </a:ext>
            </a:extLst>
          </p:cNvPr>
          <p:cNvPicPr>
            <a:picLocks noChangeAspect="1"/>
          </p:cNvPicPr>
          <p:nvPr/>
        </p:nvPicPr>
        <p:blipFill>
          <a:blip r:embed="rId10"/>
          <a:srcRect t="11215" r="45949"/>
          <a:stretch>
            <a:fillRect/>
          </a:stretch>
        </p:blipFill>
        <p:spPr>
          <a:xfrm>
            <a:off x="6452755" y="3383101"/>
            <a:ext cx="5739245" cy="3353616"/>
          </a:xfrm>
          <a:prstGeom prst="rect">
            <a:avLst/>
          </a:prstGeom>
        </p:spPr>
      </p:pic>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C02A91C9-1CB7-D801-57FB-ACA2AC3CC627}"/>
                  </a:ext>
                </a:extLst>
              </p:cNvPr>
              <p:cNvGraphicFramePr>
                <a:graphicFrameLocks noGrp="1"/>
              </p:cNvGraphicFramePr>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pPr>
                            <a:buNone/>
                          </a:pPr>
                          <a:r>
                            <a:rPr lang="en-US" sz="1200" b="1" dirty="0">
                              <a:effectLst/>
                            </a:rPr>
                            <a:t>Step </a:t>
                          </a:r>
                          <a14:m>
                            <m:oMath xmlns:m="http://schemas.openxmlformats.org/officeDocument/2006/math">
                              <m:r>
                                <a:rPr lang="en-US" sz="1200" b="1" i="1" dirty="0" smtClean="0">
                                  <a:effectLst/>
                                  <a:latin typeface="Cambria Math" panose="02040503050406030204" pitchFamily="18" charset="0"/>
                                </a:rPr>
                                <m:t>𝑡</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value </a:t>
                          </a:r>
                          <a14:m>
                            <m:oMath xmlns:m="http://schemas.openxmlformats.org/officeDocument/2006/math">
                              <m:r>
                                <a:rPr lang="en-US" sz="1200" b="1" i="1" dirty="0" smtClean="0">
                                  <a:effectLst/>
                                  <a:latin typeface="Cambria Math" panose="02040503050406030204" pitchFamily="18" charset="0"/>
                                </a:rPr>
                                <m:t>𝑥</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b="1" dirty="0">
                              <a:effectLst/>
                            </a:rPr>
                            <a:t>Calculation (</a:t>
                          </a:r>
                          <a14:m>
                            <m:oMath xmlns:m="http://schemas.openxmlformats.org/officeDocument/2006/math">
                              <m:r>
                                <a:rPr lang="en-US" sz="1200" b="1" dirty="0" smtClean="0">
                                  <a:effectLst/>
                                  <a:latin typeface="Cambria Math" panose="02040503050406030204" pitchFamily="18" charset="0"/>
                                </a:rPr>
                                <m:t>𝜷</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oMath>
                          </a14:m>
                          <a:r>
                            <a:rPr lang="en-US" sz="1200" b="1" dirty="0">
                              <a:effectLst/>
                            </a:rPr>
                            <a:t>): </a:t>
                          </a:r>
                          <a:br>
                            <a:rPr lang="en-US" sz="1200" b="1" dirty="0">
                              <a:effectLst/>
                            </a:rPr>
                          </a:br>
                          <a14:m>
                            <m:oMathPara xmlns:m="http://schemas.openxmlformats.org/officeDocument/2006/math">
                              <m:oMath>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𝒔</m:t>
                                    </m:r>
                                  </m:e>
                                  <m:sub>
                                    <m:r>
                                      <a:rPr lang="en-US" sz="1200" b="1" dirty="0" smtClean="0">
                                        <a:effectLst/>
                                        <a:latin typeface="Cambria Math" panose="02040503050406030204" pitchFamily="18" charset="0"/>
                                      </a:rPr>
                                      <m:t>𝒕</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𝟏</m:t>
                                    </m:r>
                                  </m:sub>
                                </m:sSub>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𝒙</m:t>
                                    </m:r>
                                  </m:e>
                                  <m:sub>
                                    <m:r>
                                      <a:rPr lang="en-US" sz="1200" b="1" dirty="0" smtClean="0">
                                        <a:effectLst/>
                                        <a:latin typeface="Cambria Math" panose="02040503050406030204" pitchFamily="18" charset="0"/>
                                      </a:rPr>
                                      <m:t>𝒕</m:t>
                                    </m:r>
                                  </m:sub>
                                </m:sSub>
                              </m:oMath>
                            </m:oMathPara>
                          </a14:m>
                          <a:endParaRPr lang="en-US" sz="1200" b="1" i="1" dirty="0">
                            <a:effectLst/>
                            <a:latin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average </a:t>
                          </a:r>
                          <a14:m>
                            <m:oMath xmlns:m="http://schemas.openxmlformats.org/officeDocument/2006/math">
                              <m:r>
                                <a:rPr lang="en-US" sz="1200" b="1" dirty="0" smtClean="0">
                                  <a:effectLst/>
                                  <a:latin typeface="Cambria Math" panose="02040503050406030204" pitchFamily="18" charset="0"/>
                                </a:rPr>
                                <m:t>𝑠</m:t>
                              </m:r>
                            </m:oMath>
                          </a14:m>
                          <a:endParaRPr lang="en-US" sz="1200" b="1"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0.5×2+0.5×6</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0.5×4+0.5×5</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0.5×4.5+0.5×3</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0.5×3.75+0.5×7</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dirty="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Choice>
        <mc:Fallback xmlns="">
          <p:graphicFrame>
            <p:nvGraphicFramePr>
              <p:cNvPr id="5" name="Table 4">
                <a:extLst>
                  <a:ext uri="{FF2B5EF4-FFF2-40B4-BE49-F238E27FC236}">
                    <a16:creationId xmlns:a16="http://schemas.microsoft.com/office/drawing/2014/main" id="{C02A91C9-1CB7-D801-57FB-ACA2AC3CC627}"/>
                  </a:ext>
                </a:extLst>
              </p:cNvPr>
              <p:cNvGraphicFramePr>
                <a:graphicFrameLocks noGrp="1"/>
              </p:cNvGraphicFramePr>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endParaRPr lang="en-US"/>
                        </a:p>
                      </a:txBody>
                      <a:tcPr anchor="ctr">
                        <a:blipFill>
                          <a:blip r:embed="rId11"/>
                          <a:stretch>
                            <a:fillRect l="-1613" r="-551613" b="-352500"/>
                          </a:stretch>
                        </a:blipFill>
                      </a:tcPr>
                    </a:tc>
                    <a:tc>
                      <a:txBody>
                        <a:bodyPr/>
                        <a:lstStyle/>
                        <a:p>
                          <a:endParaRPr lang="en-US"/>
                        </a:p>
                      </a:txBody>
                      <a:tcPr anchor="ctr">
                        <a:blipFill>
                          <a:blip r:embed="rId11"/>
                          <a:stretch>
                            <a:fillRect l="-90000" r="-388571" b="-352500"/>
                          </a:stretch>
                        </a:blipFill>
                      </a:tcPr>
                    </a:tc>
                    <a:tc>
                      <a:txBody>
                        <a:bodyPr/>
                        <a:lstStyle/>
                        <a:p>
                          <a:endParaRPr lang="en-US"/>
                        </a:p>
                      </a:txBody>
                      <a:tcPr anchor="ctr">
                        <a:blipFill>
                          <a:blip r:embed="rId11"/>
                          <a:stretch>
                            <a:fillRect l="-73889" r="-51111" b="-352500"/>
                          </a:stretch>
                        </a:blipFill>
                      </a:tcPr>
                    </a:tc>
                    <a:tc>
                      <a:txBody>
                        <a:bodyPr/>
                        <a:lstStyle/>
                        <a:p>
                          <a:endParaRPr lang="en-US"/>
                        </a:p>
                      </a:txBody>
                      <a:tcPr anchor="ctr">
                        <a:blipFill>
                          <a:blip r:embed="rId11"/>
                          <a:stretch>
                            <a:fillRect l="-343956" r="-1099" b="-352500"/>
                          </a:stretch>
                        </a:blipFill>
                      </a:tcP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11"/>
                          <a:stretch>
                            <a:fillRect l="-73889" t="-166667" r="-51111" b="-487500"/>
                          </a:stretch>
                        </a:blipFill>
                      </a:tcP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11"/>
                          <a:stretch>
                            <a:fillRect l="-73889" t="-278261" r="-51111" b="-408696"/>
                          </a:stretch>
                        </a:blipFill>
                      </a:tcP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11"/>
                          <a:stretch>
                            <a:fillRect l="-73889" t="-378261" r="-51111" b="-308696"/>
                          </a:stretch>
                        </a:blipFill>
                      </a:tcP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11"/>
                          <a:stretch>
                            <a:fillRect l="-73889" t="-478261" r="-51111" b="-208696"/>
                          </a:stretch>
                        </a:blipFill>
                      </a:tcP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11"/>
                          <a:stretch>
                            <a:fillRect l="-73889" t="-578261" r="-51111" b="-108696"/>
                          </a:stretch>
                        </a:blipFill>
                      </a:tcP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11"/>
                          <a:stretch>
                            <a:fillRect l="-73889" t="-678261" r="-51111" b="-8696"/>
                          </a:stretch>
                        </a:blipFill>
                      </a:tcP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Fallback>
      </mc:AlternateContent>
      <p:pic>
        <p:nvPicPr>
          <p:cNvPr id="20" name="Picture 19">
            <a:extLst>
              <a:ext uri="{FF2B5EF4-FFF2-40B4-BE49-F238E27FC236}">
                <a16:creationId xmlns:a16="http://schemas.microsoft.com/office/drawing/2014/main" id="{CE7A7E4B-CE21-D8C2-CDD0-E1CB81567F69}"/>
              </a:ext>
            </a:extLst>
          </p:cNvPr>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a:xfrm>
            <a:off x="1440872" y="2442747"/>
            <a:ext cx="3399085" cy="926493"/>
          </a:xfrm>
          <a:prstGeom prst="rect">
            <a:avLst/>
          </a:prstGeom>
        </p:spPr>
      </p:pic>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6EA1041-5C49-2F09-FE82-D192DA936662}"/>
                  </a:ext>
                </a:extLst>
              </p:cNvPr>
              <p:cNvSpPr txBox="1"/>
              <p:nvPr/>
            </p:nvSpPr>
            <p:spPr>
              <a:xfrm>
                <a:off x="1164693" y="3706505"/>
                <a:ext cx="4390158" cy="523220"/>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Notice that </a:t>
                </a:r>
                <a14:m>
                  <m:oMath xmlns:m="http://schemas.openxmlformats.org/officeDocument/2006/math">
                    <m:r>
                      <a:rPr lang="en-US" sz="1400" i="1" dirty="0" smtClean="0">
                        <a:latin typeface="Cambria Math" panose="02040503050406030204" pitchFamily="18" charset="0"/>
                      </a:rPr>
                      <m:t>𝑠</m:t>
                    </m:r>
                    <m:r>
                      <a:rPr lang="en-US" sz="1400" i="0" dirty="0" err="1" smtClean="0">
                        <a:latin typeface="Cambria Math" panose="02040503050406030204" pitchFamily="18" charset="0"/>
                      </a:rPr>
                      <m:t>₃</m:t>
                    </m:r>
                  </m:oMath>
                </a14:m>
                <a:r>
                  <a:rPr lang="en-US" sz="1400" dirty="0">
                    <a:latin typeface="Google Sans" pitchFamily="2" charset="0"/>
                    <a:ea typeface="Google Sans" pitchFamily="2" charset="0"/>
                    <a:cs typeface="Google Sans" pitchFamily="2" charset="0"/>
                  </a:rPr>
                  <a:t>'s shares do not add up to 1</a:t>
                </a:r>
              </a:p>
              <a:p>
                <a:pPr>
                  <a:buNone/>
                </a:pP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dirty="0" smtClean="0">
                        <a:latin typeface="Cambria Math" panose="02040503050406030204" pitchFamily="18" charset="0"/>
                      </a:rPr>
                      <m:t>0.5</m:t>
                    </m:r>
                    <m:r>
                      <a:rPr lang="en-US" sz="1400" i="0" dirty="0" smtClean="0">
                        <a:latin typeface="Cambria Math" panose="02040503050406030204" pitchFamily="18" charset="0"/>
                      </a:rPr>
                      <m:t>+0.25+0.125=0.875</m:t>
                    </m:r>
                  </m:oMath>
                </a14:m>
                <a:endParaRPr lang="en-US" sz="1400" dirty="0">
                  <a:latin typeface="Google Sans" pitchFamily="2" charset="0"/>
                  <a:ea typeface="Google Sans" pitchFamily="2" charset="0"/>
                  <a:cs typeface="Google Sans" pitchFamily="2" charset="0"/>
                </a:endParaRPr>
              </a:p>
            </p:txBody>
          </p:sp>
        </mc:Choice>
        <mc:Fallback xmlns="">
          <p:sp>
            <p:nvSpPr>
              <p:cNvPr id="30" name="TextBox 29">
                <a:extLst>
                  <a:ext uri="{FF2B5EF4-FFF2-40B4-BE49-F238E27FC236}">
                    <a16:creationId xmlns:a16="http://schemas.microsoft.com/office/drawing/2014/main" id="{06EA1041-5C49-2F09-FE82-D192DA936662}"/>
                  </a:ext>
                </a:extLst>
              </p:cNvPr>
              <p:cNvSpPr txBox="1">
                <a:spLocks noRot="1" noChangeAspect="1" noMove="1" noResize="1" noEditPoints="1" noAdjustHandles="1" noChangeArrowheads="1" noChangeShapeType="1" noTextEdit="1"/>
              </p:cNvSpPr>
              <p:nvPr/>
            </p:nvSpPr>
            <p:spPr>
              <a:xfrm>
                <a:off x="1164693" y="3706505"/>
                <a:ext cx="4390158" cy="523220"/>
              </a:xfrm>
              <a:prstGeom prst="rect">
                <a:avLst/>
              </a:prstGeom>
              <a:blipFill>
                <a:blip r:embed="rId13"/>
                <a:stretch>
                  <a:fillRect l="-288" t="-2326" b="-11628"/>
                </a:stretch>
              </a:blipFill>
            </p:spPr>
            <p:txBody>
              <a:bodyPr/>
              <a:lstStyle/>
              <a:p>
                <a:r>
                  <a:rPr lang="en-US">
                    <a:noFill/>
                  </a:rPr>
                  <a:t> </a:t>
                </a:r>
              </a:p>
            </p:txBody>
          </p:sp>
        </mc:Fallback>
      </mc:AlternateContent>
      <p:pic>
        <p:nvPicPr>
          <p:cNvPr id="34" name="Picture 33">
            <a:extLst>
              <a:ext uri="{FF2B5EF4-FFF2-40B4-BE49-F238E27FC236}">
                <a16:creationId xmlns:a16="http://schemas.microsoft.com/office/drawing/2014/main" id="{3B6548AB-2D53-320D-022D-2EBBBA728FB3}"/>
              </a:ext>
            </a:extLst>
          </p:cNvPr>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1255378" y="5044385"/>
            <a:ext cx="3401568" cy="390144"/>
          </a:xfrm>
          <a:prstGeom prst="rect">
            <a:avLst/>
          </a:prstGeom>
        </p:spPr>
      </p:pic>
      <p:pic>
        <p:nvPicPr>
          <p:cNvPr id="36" name="Picture 35">
            <a:extLst>
              <a:ext uri="{FF2B5EF4-FFF2-40B4-BE49-F238E27FC236}">
                <a16:creationId xmlns:a16="http://schemas.microsoft.com/office/drawing/2014/main" id="{478ABCD3-7EA5-10B9-31E1-2F6372A09070}"/>
              </a:ext>
            </a:extLst>
          </p:cNvPr>
          <p:cNvPicPr>
            <a:picLocks noChangeAspect="1"/>
          </p:cNvPicPr>
          <p:nvPr>
            <p:custDataLst>
              <p:tags r:id="rId4"/>
            </p:custDataLst>
          </p:nvPr>
        </p:nvPicPr>
        <p:blipFill>
          <a:blip r:embed="rId15">
            <a:extLst>
              <a:ext uri="{28A0092B-C50C-407E-A947-70E740481C1C}">
                <a14:useLocalDpi xmlns:a14="http://schemas.microsoft.com/office/drawing/2010/main" val="0"/>
              </a:ext>
            </a:extLst>
          </a:blip>
          <a:stretch>
            <a:fillRect/>
          </a:stretch>
        </p:blipFill>
        <p:spPr>
          <a:xfrm>
            <a:off x="646134" y="5531646"/>
            <a:ext cx="4988560" cy="390144"/>
          </a:xfrm>
          <a:prstGeom prst="rect">
            <a:avLst/>
          </a:prstGeom>
        </p:spPr>
      </p:pic>
      <p:pic>
        <p:nvPicPr>
          <p:cNvPr id="37" name="Picture 36">
            <a:extLst>
              <a:ext uri="{FF2B5EF4-FFF2-40B4-BE49-F238E27FC236}">
                <a16:creationId xmlns:a16="http://schemas.microsoft.com/office/drawing/2014/main" id="{70561600-6636-0C10-2A3A-3DF5E067DC83}"/>
              </a:ext>
            </a:extLst>
          </p:cNvPr>
          <p:cNvPicPr>
            <a:picLocks noChangeAspect="1"/>
          </p:cNvPicPr>
          <p:nvPr>
            <p:custDataLst>
              <p:tags r:id="rId5"/>
            </p:custDataLst>
          </p:nvPr>
        </p:nvPicPr>
        <p:blipFill>
          <a:blip r:embed="rId16">
            <a:extLst>
              <a:ext uri="{28A0092B-C50C-407E-A947-70E740481C1C}">
                <a14:useLocalDpi xmlns:a14="http://schemas.microsoft.com/office/drawing/2010/main" val="0"/>
              </a:ext>
            </a:extLst>
          </a:blip>
          <a:stretch>
            <a:fillRect/>
          </a:stretch>
        </p:blipFill>
        <p:spPr>
          <a:xfrm>
            <a:off x="646134" y="4521913"/>
            <a:ext cx="5342906" cy="230283"/>
          </a:xfrm>
          <a:prstGeom prst="rect">
            <a:avLst/>
          </a:prstGeom>
        </p:spPr>
      </p:pic>
    </p:spTree>
    <p:extLst>
      <p:ext uri="{BB962C8B-B14F-4D97-AF65-F5344CB8AC3E}">
        <p14:creationId xmlns:p14="http://schemas.microsoft.com/office/powerpoint/2010/main" val="594702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6A765-213E-0335-7F97-151E19CA3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EDBF4-374F-F461-89B2-B28DAF2682A9}"/>
              </a:ext>
            </a:extLst>
          </p:cNvPr>
          <p:cNvSpPr>
            <a:spLocks noGrp="1"/>
          </p:cNvSpPr>
          <p:nvPr>
            <p:ph type="title"/>
          </p:nvPr>
        </p:nvSpPr>
        <p:spPr/>
        <p:txBody>
          <a:bodyPr>
            <a:normAutofit/>
          </a:bodyPr>
          <a:lstStyle/>
          <a:p>
            <a:r>
              <a:rPr lang="en-US" sz="3600" dirty="0"/>
              <a:t>Exponential Moving </a:t>
            </a:r>
            <a:br>
              <a:rPr lang="en-US" sz="3600" dirty="0"/>
            </a:br>
            <a:r>
              <a:rPr lang="en-US" sz="3600" dirty="0"/>
              <a:t>Average (EMA)</a:t>
            </a:r>
          </a:p>
        </p:txBody>
      </p:sp>
      <p:pic>
        <p:nvPicPr>
          <p:cNvPr id="6" name="Picture 5">
            <a:extLst>
              <a:ext uri="{FF2B5EF4-FFF2-40B4-BE49-F238E27FC236}">
                <a16:creationId xmlns:a16="http://schemas.microsoft.com/office/drawing/2014/main" id="{F0FBF5C6-6EB3-AC9F-91A6-6822A78C4EC2}"/>
              </a:ext>
            </a:extLst>
          </p:cNvPr>
          <p:cNvPicPr>
            <a:picLocks noChangeAspect="1"/>
          </p:cNvPicPr>
          <p:nvPr>
            <p:custDataLst>
              <p:tags r:id="rId1"/>
            </p:custDataLst>
          </p:nvPr>
        </p:nvPicPr>
        <p:blipFill>
          <a:blip r:embed="rId5"/>
          <a:stretch>
            <a:fillRect/>
          </a:stretch>
        </p:blipFill>
        <p:spPr>
          <a:xfrm>
            <a:off x="1440873" y="1798877"/>
            <a:ext cx="3399086" cy="338554"/>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8BDEE34-8442-7F6D-C5F6-2E5979AC7A09}"/>
                  </a:ext>
                </a:extLst>
              </p:cNvPr>
              <p:cNvSpPr txBox="1"/>
              <p:nvPr/>
            </p:nvSpPr>
            <p:spPr>
              <a:xfrm>
                <a:off x="6632863" y="539107"/>
                <a:ext cx="5105401" cy="338554"/>
              </a:xfrm>
              <a:prstGeom prst="rect">
                <a:avLst/>
              </a:prstGeom>
              <a:solidFill>
                <a:schemeClr val="bg1">
                  <a:lumMod val="95000"/>
                </a:schemeClr>
              </a:solidFill>
            </p:spPr>
            <p:txBody>
              <a:bodyPr wrap="square">
                <a:spAutoFit/>
              </a:bodyPr>
              <a:lstStyle/>
              <a:p>
                <a:pPr>
                  <a:buNone/>
                </a:pPr>
                <a:r>
                  <a:rPr lang="en-US" sz="1600" b="1" dirty="0"/>
                  <a:t>new average </a:t>
                </a:r>
                <a14:m>
                  <m:oMath xmlns:m="http://schemas.openxmlformats.org/officeDocument/2006/math">
                    <m:r>
                      <a:rPr lang="en-US" sz="1600" b="1" dirty="0" smtClean="0">
                        <a:latin typeface="Cambria Math" panose="02040503050406030204" pitchFamily="18" charset="0"/>
                      </a:rPr>
                      <m:t>=</m:t>
                    </m:r>
                    <m:r>
                      <a:rPr lang="en-US" sz="1600" b="1" i="1" dirty="0">
                        <a:latin typeface="Cambria Math" panose="02040503050406030204" pitchFamily="18" charset="0"/>
                      </a:rPr>
                      <m:t>𝛽</m:t>
                    </m:r>
                    <m:r>
                      <a:rPr lang="en-US" sz="1600" b="1" i="0" dirty="0">
                        <a:latin typeface="Cambria Math" panose="02040503050406030204" pitchFamily="18" charset="0"/>
                      </a:rPr>
                      <m:t>×</m:t>
                    </m:r>
                  </m:oMath>
                </a14:m>
                <a:r>
                  <a:rPr lang="en-US" sz="1600" b="1" dirty="0"/>
                  <a:t> old average </a:t>
                </a:r>
                <a14:m>
                  <m:oMath xmlns:m="http://schemas.openxmlformats.org/officeDocument/2006/math">
                    <m:r>
                      <a:rPr lang="en-US" sz="1600" b="1" dirty="0" smtClean="0">
                        <a:latin typeface="Cambria Math" panose="02040503050406030204" pitchFamily="18" charset="0"/>
                      </a:rPr>
                      <m:t>+</m:t>
                    </m:r>
                    <m:d>
                      <m:dPr>
                        <m:ctrlPr>
                          <a:rPr lang="en-US" sz="1600" b="1" i="0" dirty="0">
                            <a:latin typeface="Cambria Math" panose="02040503050406030204" pitchFamily="18" charset="0"/>
                          </a:rPr>
                        </m:ctrlPr>
                      </m:dPr>
                      <m:e>
                        <m:r>
                          <a:rPr lang="en-US" sz="1600" b="1" i="0" dirty="0">
                            <a:latin typeface="Cambria Math" panose="02040503050406030204" pitchFamily="18" charset="0"/>
                          </a:rPr>
                          <m:t>1−</m:t>
                        </m:r>
                        <m:r>
                          <a:rPr lang="en-US" sz="1600" b="1" i="1" dirty="0">
                            <a:latin typeface="Cambria Math" panose="02040503050406030204" pitchFamily="18" charset="0"/>
                          </a:rPr>
                          <m:t>𝛽</m:t>
                        </m:r>
                      </m:e>
                    </m:d>
                    <m:r>
                      <a:rPr lang="en-US" sz="1600" b="1" i="0" dirty="0">
                        <a:latin typeface="Cambria Math" panose="02040503050406030204" pitchFamily="18" charset="0"/>
                      </a:rPr>
                      <m:t>×</m:t>
                    </m:r>
                  </m:oMath>
                </a14:m>
                <a:r>
                  <a:rPr lang="en-US" sz="1600" b="1" dirty="0"/>
                  <a:t> new value </a:t>
                </a:r>
              </a:p>
            </p:txBody>
          </p:sp>
        </mc:Choice>
        <mc:Fallback xmlns="">
          <p:sp>
            <p:nvSpPr>
              <p:cNvPr id="14" name="TextBox 13">
                <a:extLst>
                  <a:ext uri="{FF2B5EF4-FFF2-40B4-BE49-F238E27FC236}">
                    <a16:creationId xmlns:a16="http://schemas.microsoft.com/office/drawing/2014/main" id="{28BDEE34-8442-7F6D-C5F6-2E5979AC7A09}"/>
                  </a:ext>
                </a:extLst>
              </p:cNvPr>
              <p:cNvSpPr txBox="1">
                <a:spLocks noRot="1" noChangeAspect="1" noMove="1" noResize="1" noEditPoints="1" noAdjustHandles="1" noChangeArrowheads="1" noChangeShapeType="1" noTextEdit="1"/>
              </p:cNvSpPr>
              <p:nvPr/>
            </p:nvSpPr>
            <p:spPr>
              <a:xfrm>
                <a:off x="6632863" y="539107"/>
                <a:ext cx="5105401" cy="338554"/>
              </a:xfrm>
              <a:prstGeom prst="rect">
                <a:avLst/>
              </a:prstGeom>
              <a:blipFill>
                <a:blip r:embed="rId6"/>
                <a:stretch>
                  <a:fillRect l="-744" t="-3571" b="-17857"/>
                </a:stretch>
              </a:blipFill>
            </p:spPr>
            <p:txBody>
              <a:bodyPr/>
              <a:lstStyle/>
              <a:p>
                <a:r>
                  <a:rPr lang="en-US">
                    <a:noFill/>
                  </a:rPr>
                  <a:t> </a:t>
                </a:r>
              </a:p>
            </p:txBody>
          </p:sp>
        </mc:Fallback>
      </mc:AlternateContent>
      <p:pic>
        <p:nvPicPr>
          <p:cNvPr id="16" name="Picture 15" descr="Left: the six values as grey bars, the EMA as a blue line that starts at 2 and smooths the ups and downs, and the bias-corrected EMA as a dashed green line that starts at the right level. Right: inside the sixth average, the newest value has share 0.5, the one before 0.25, then 0.125, 0.0625 and so on, adding up to 0.984">
            <a:extLst>
              <a:ext uri="{FF2B5EF4-FFF2-40B4-BE49-F238E27FC236}">
                <a16:creationId xmlns:a16="http://schemas.microsoft.com/office/drawing/2014/main" id="{72FD914D-82B5-C9F4-FF3B-B0A5FA8C5030}"/>
              </a:ext>
            </a:extLst>
          </p:cNvPr>
          <p:cNvPicPr>
            <a:picLocks noChangeAspect="1"/>
          </p:cNvPicPr>
          <p:nvPr/>
        </p:nvPicPr>
        <p:blipFill>
          <a:blip r:embed="rId7"/>
          <a:srcRect t="11215" r="45949"/>
          <a:stretch>
            <a:fillRect/>
          </a:stretch>
        </p:blipFill>
        <p:spPr>
          <a:xfrm>
            <a:off x="6452755" y="3383101"/>
            <a:ext cx="5739245" cy="3353616"/>
          </a:xfrm>
          <a:prstGeom prst="rect">
            <a:avLst/>
          </a:prstGeom>
        </p:spPr>
      </p:pic>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EECB249E-B7CB-16CC-9F9C-F51FFC3F6412}"/>
                  </a:ext>
                </a:extLst>
              </p:cNvPr>
              <p:cNvGraphicFramePr>
                <a:graphicFrameLocks noGrp="1"/>
              </p:cNvGraphicFramePr>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pPr>
                            <a:buNone/>
                          </a:pPr>
                          <a:r>
                            <a:rPr lang="en-US" sz="1200" b="1" dirty="0">
                              <a:effectLst/>
                            </a:rPr>
                            <a:t>Step </a:t>
                          </a:r>
                          <a14:m>
                            <m:oMath xmlns:m="http://schemas.openxmlformats.org/officeDocument/2006/math">
                              <m:r>
                                <a:rPr lang="en-US" sz="1200" b="1" i="1" dirty="0" smtClean="0">
                                  <a:effectLst/>
                                  <a:latin typeface="Cambria Math" panose="02040503050406030204" pitchFamily="18" charset="0"/>
                                </a:rPr>
                                <m:t>𝑡</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value </a:t>
                          </a:r>
                          <a14:m>
                            <m:oMath xmlns:m="http://schemas.openxmlformats.org/officeDocument/2006/math">
                              <m:r>
                                <a:rPr lang="en-US" sz="1200" b="1" i="1" dirty="0" smtClean="0">
                                  <a:effectLst/>
                                  <a:latin typeface="Cambria Math" panose="02040503050406030204" pitchFamily="18" charset="0"/>
                                </a:rPr>
                                <m:t>𝑥</m:t>
                              </m:r>
                            </m:oMath>
                          </a14:m>
                          <a:endParaRPr lang="en-US" sz="1200" b="1"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b="1" dirty="0">
                              <a:effectLst/>
                            </a:rPr>
                            <a:t>Calculation (</a:t>
                          </a:r>
                          <a14:m>
                            <m:oMath xmlns:m="http://schemas.openxmlformats.org/officeDocument/2006/math">
                              <m:r>
                                <a:rPr lang="en-US" sz="1200" b="1" dirty="0" smtClean="0">
                                  <a:effectLst/>
                                  <a:latin typeface="Cambria Math" panose="02040503050406030204" pitchFamily="18" charset="0"/>
                                </a:rPr>
                                <m:t>𝜷</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oMath>
                          </a14:m>
                          <a:r>
                            <a:rPr lang="en-US" sz="1200" b="1" dirty="0">
                              <a:effectLst/>
                            </a:rPr>
                            <a:t>): </a:t>
                          </a:r>
                          <a:br>
                            <a:rPr lang="en-US" sz="1200" b="1" dirty="0">
                              <a:effectLst/>
                            </a:rPr>
                          </a:br>
                          <a14:m>
                            <m:oMathPara xmlns:m="http://schemas.openxmlformats.org/officeDocument/2006/math">
                              <m:oMath>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𝒔</m:t>
                                    </m:r>
                                  </m:e>
                                  <m:sub>
                                    <m:r>
                                      <a:rPr lang="en-US" sz="1200" b="1" dirty="0" smtClean="0">
                                        <a:effectLst/>
                                        <a:latin typeface="Cambria Math" panose="02040503050406030204" pitchFamily="18" charset="0"/>
                                      </a:rPr>
                                      <m:t>𝒕</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𝟏</m:t>
                                    </m:r>
                                  </m:sub>
                                </m:sSub>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𝟎</m:t>
                                </m:r>
                                <m:r>
                                  <a:rPr lang="en-US" sz="1200" b="1" dirty="0" smtClean="0">
                                    <a:effectLst/>
                                    <a:latin typeface="Cambria Math" panose="02040503050406030204" pitchFamily="18" charset="0"/>
                                  </a:rPr>
                                  <m:t>.</m:t>
                                </m:r>
                                <m:r>
                                  <a:rPr lang="en-US" sz="1200" b="1" dirty="0" smtClean="0">
                                    <a:effectLst/>
                                    <a:latin typeface="Cambria Math" panose="02040503050406030204" pitchFamily="18" charset="0"/>
                                  </a:rPr>
                                  <m:t>𝟓</m:t>
                                </m:r>
                                <m:r>
                                  <a:rPr lang="en-US" sz="1200" b="1" dirty="0" smtClean="0">
                                    <a:effectLst/>
                                    <a:latin typeface="Cambria Math" panose="02040503050406030204" pitchFamily="18" charset="0"/>
                                  </a:rPr>
                                  <m:t>×</m:t>
                                </m:r>
                                <m:sSub>
                                  <m:sSubPr>
                                    <m:ctrlPr>
                                      <a:rPr lang="en-US" sz="1200" b="1" dirty="0" smtClean="0">
                                        <a:effectLst/>
                                        <a:latin typeface="Cambria Math" panose="02040503050406030204" pitchFamily="18" charset="0"/>
                                      </a:rPr>
                                    </m:ctrlPr>
                                  </m:sSubPr>
                                  <m:e>
                                    <m:r>
                                      <a:rPr lang="en-US" sz="1200" b="1" dirty="0" smtClean="0">
                                        <a:effectLst/>
                                        <a:latin typeface="Cambria Math" panose="02040503050406030204" pitchFamily="18" charset="0"/>
                                      </a:rPr>
                                      <m:t>𝒙</m:t>
                                    </m:r>
                                  </m:e>
                                  <m:sub>
                                    <m:r>
                                      <a:rPr lang="en-US" sz="1200" b="1" dirty="0" smtClean="0">
                                        <a:effectLst/>
                                        <a:latin typeface="Cambria Math" panose="02040503050406030204" pitchFamily="18" charset="0"/>
                                      </a:rPr>
                                      <m:t>𝒕</m:t>
                                    </m:r>
                                  </m:sub>
                                </m:sSub>
                              </m:oMath>
                            </m:oMathPara>
                          </a14:m>
                          <a:endParaRPr lang="en-US" sz="1200" b="1" i="1" dirty="0">
                            <a:effectLst/>
                            <a:latin typeface="Google Sans" pitchFamily="2" charset="0"/>
                          </a:endParaRPr>
                        </a:p>
                      </a:txBody>
                      <a:tcPr anchor="ctr"/>
                    </a:tc>
                    <a:tc>
                      <a:txBody>
                        <a:bodyPr/>
                        <a:lstStyle/>
                        <a:p>
                          <a:pPr>
                            <a:buNone/>
                          </a:pPr>
                          <a:r>
                            <a:rPr lang="en-US" sz="1200" b="1" dirty="0">
                              <a:effectLst/>
                            </a:rPr>
                            <a:t>New </a:t>
                          </a:r>
                          <a:br>
                            <a:rPr lang="en-US" sz="1200" b="1" dirty="0">
                              <a:effectLst/>
                            </a:rPr>
                          </a:br>
                          <a:r>
                            <a:rPr lang="en-US" sz="1200" b="1" dirty="0">
                              <a:effectLst/>
                            </a:rPr>
                            <a:t>average </a:t>
                          </a:r>
                          <a14:m>
                            <m:oMath xmlns:m="http://schemas.openxmlformats.org/officeDocument/2006/math">
                              <m:r>
                                <a:rPr lang="en-US" sz="1200" b="1" dirty="0" smtClean="0">
                                  <a:effectLst/>
                                  <a:latin typeface="Cambria Math" panose="02040503050406030204" pitchFamily="18" charset="0"/>
                                </a:rPr>
                                <m:t>𝑠</m:t>
                              </m:r>
                            </m:oMath>
                          </a14:m>
                          <a:endParaRPr lang="en-US" sz="1200" b="1"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0.5×2+0.5×6</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0.5×4+0.5×5</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0.5×4.5+0.5×3</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0.5×3.75+0.5×7</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pPr algn="l">
                            <a:buNone/>
                          </a:pPr>
                          <a:r>
                            <a:rPr lang="en-US" sz="1200" dirty="0">
                              <a:effectLst/>
                            </a:rPr>
                            <a:t> </a:t>
                          </a:r>
                          <a14:m>
                            <m:oMath xmlns:m="http://schemas.openxmlformats.org/officeDocument/2006/math">
                              <m:r>
                                <a:rPr lang="en-US" sz="1200" dirty="0" smtClean="0">
                                  <a:effectLst/>
                                  <a:latin typeface="Cambria Math" panose="02040503050406030204" pitchFamily="18" charset="0"/>
                                </a:rPr>
                                <m:t>0.5×0+0.5×4</m:t>
                              </m:r>
                            </m:oMath>
                          </a14:m>
                          <a:endParaRPr lang="en-US" sz="1200" dirty="0">
                            <a:effectLst/>
                            <a:latin typeface="Google Sans" pitchFamily="2" charset="0"/>
                            <a:ea typeface="Google Sans" pitchFamily="2" charset="0"/>
                            <a:cs typeface="Google Sans" pitchFamily="2" charset="0"/>
                          </a:endParaRPr>
                        </a:p>
                      </a:txBody>
                      <a:tcPr anchor="ct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Choice>
        <mc:Fallback xmlns="">
          <p:graphicFrame>
            <p:nvGraphicFramePr>
              <p:cNvPr id="5" name="Table 4">
                <a:extLst>
                  <a:ext uri="{FF2B5EF4-FFF2-40B4-BE49-F238E27FC236}">
                    <a16:creationId xmlns:a16="http://schemas.microsoft.com/office/drawing/2014/main" id="{EECB249E-B7CB-16CC-9F9C-F51FFC3F6412}"/>
                  </a:ext>
                </a:extLst>
              </p:cNvPr>
              <p:cNvGraphicFramePr>
                <a:graphicFrameLocks noGrp="1"/>
              </p:cNvGraphicFramePr>
              <p:nvPr/>
            </p:nvGraphicFramePr>
            <p:xfrm>
              <a:off x="6632864" y="1066606"/>
              <a:ext cx="5105400" cy="2248097"/>
            </p:xfrm>
            <a:graphic>
              <a:graphicData uri="http://schemas.openxmlformats.org/drawingml/2006/table">
                <a:tbl>
                  <a:tblPr>
                    <a:tableStyleId>{073A0DAA-6AF3-43AB-8588-CEC1D06C72B9}</a:tableStyleId>
                  </a:tblPr>
                  <a:tblGrid>
                    <a:gridCol w="782781">
                      <a:extLst>
                        <a:ext uri="{9D8B030D-6E8A-4147-A177-3AD203B41FA5}">
                          <a16:colId xmlns:a16="http://schemas.microsoft.com/office/drawing/2014/main" val="1962261183"/>
                        </a:ext>
                      </a:extLst>
                    </a:gridCol>
                    <a:gridCol w="883227">
                      <a:extLst>
                        <a:ext uri="{9D8B030D-6E8A-4147-A177-3AD203B41FA5}">
                          <a16:colId xmlns:a16="http://schemas.microsoft.com/office/drawing/2014/main" val="3726332330"/>
                        </a:ext>
                      </a:extLst>
                    </a:gridCol>
                    <a:gridCol w="2286000">
                      <a:extLst>
                        <a:ext uri="{9D8B030D-6E8A-4147-A177-3AD203B41FA5}">
                          <a16:colId xmlns:a16="http://schemas.microsoft.com/office/drawing/2014/main" val="3859417153"/>
                        </a:ext>
                      </a:extLst>
                    </a:gridCol>
                    <a:gridCol w="1153392">
                      <a:extLst>
                        <a:ext uri="{9D8B030D-6E8A-4147-A177-3AD203B41FA5}">
                          <a16:colId xmlns:a16="http://schemas.microsoft.com/office/drawing/2014/main" val="3415480698"/>
                        </a:ext>
                      </a:extLst>
                    </a:gridCol>
                  </a:tblGrid>
                  <a:tr h="507635">
                    <a:tc>
                      <a:txBody>
                        <a:bodyPr/>
                        <a:lstStyle/>
                        <a:p>
                          <a:endParaRPr lang="en-US"/>
                        </a:p>
                      </a:txBody>
                      <a:tcPr anchor="ctr">
                        <a:blipFill>
                          <a:blip r:embed="rId8"/>
                          <a:stretch>
                            <a:fillRect l="-1613" r="-551613" b="-352500"/>
                          </a:stretch>
                        </a:blipFill>
                      </a:tcPr>
                    </a:tc>
                    <a:tc>
                      <a:txBody>
                        <a:bodyPr/>
                        <a:lstStyle/>
                        <a:p>
                          <a:endParaRPr lang="en-US"/>
                        </a:p>
                      </a:txBody>
                      <a:tcPr anchor="ctr">
                        <a:blipFill>
                          <a:blip r:embed="rId8"/>
                          <a:stretch>
                            <a:fillRect l="-90000" r="-388571" b="-352500"/>
                          </a:stretch>
                        </a:blipFill>
                      </a:tcPr>
                    </a:tc>
                    <a:tc>
                      <a:txBody>
                        <a:bodyPr/>
                        <a:lstStyle/>
                        <a:p>
                          <a:endParaRPr lang="en-US"/>
                        </a:p>
                      </a:txBody>
                      <a:tcPr anchor="ctr">
                        <a:blipFill>
                          <a:blip r:embed="rId8"/>
                          <a:stretch>
                            <a:fillRect l="-73889" r="-51111" b="-352500"/>
                          </a:stretch>
                        </a:blipFill>
                      </a:tcPr>
                    </a:tc>
                    <a:tc>
                      <a:txBody>
                        <a:bodyPr/>
                        <a:lstStyle/>
                        <a:p>
                          <a:endParaRPr lang="en-US"/>
                        </a:p>
                      </a:txBody>
                      <a:tcPr anchor="ctr">
                        <a:blipFill>
                          <a:blip r:embed="rId8"/>
                          <a:stretch>
                            <a:fillRect l="-343956" r="-1099" b="-352500"/>
                          </a:stretch>
                        </a:blipFill>
                      </a:tcPr>
                    </a:tc>
                    <a:extLst>
                      <a:ext uri="{0D108BD9-81ED-4DB2-BD59-A6C34878D82A}">
                        <a16:rowId xmlns:a16="http://schemas.microsoft.com/office/drawing/2014/main" val="1467689687"/>
                      </a:ext>
                    </a:extLst>
                  </a:tr>
                  <a:tr h="290077">
                    <a:tc>
                      <a:txBody>
                        <a:bodyPr/>
                        <a:lstStyle/>
                        <a:p>
                          <a:pPr algn="ctr">
                            <a:buNone/>
                          </a:pPr>
                          <a:r>
                            <a:rPr lang="en-US" sz="1200" dirty="0">
                              <a:effectLst/>
                            </a:rPr>
                            <a:t>1</a:t>
                          </a:r>
                          <a:endParaRPr lang="en-US" sz="1200" dirty="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4</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166667" r="-51111" b="-487500"/>
                          </a:stretch>
                        </a:blipFill>
                      </a:tcPr>
                    </a:tc>
                    <a:tc>
                      <a:txBody>
                        <a:bodyPr/>
                        <a:lstStyle/>
                        <a:p>
                          <a:pP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1266797214"/>
                      </a:ext>
                    </a:extLst>
                  </a:tr>
                  <a:tr h="290077">
                    <a:tc>
                      <a:txBody>
                        <a:bodyPr/>
                        <a:lstStyle/>
                        <a:p>
                          <a:pPr algn="ctr">
                            <a:buNone/>
                          </a:pPr>
                          <a:r>
                            <a:rPr lang="en-US" sz="1200">
                              <a:effectLst/>
                            </a:rPr>
                            <a:t>2</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278261" r="-51111" b="-408696"/>
                          </a:stretch>
                        </a:blipFill>
                      </a:tcPr>
                    </a:tc>
                    <a:tc>
                      <a:txBody>
                        <a:bodyPr/>
                        <a:lstStyle/>
                        <a:p>
                          <a:pP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4087184603"/>
                      </a:ext>
                    </a:extLst>
                  </a:tr>
                  <a:tr h="290077">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378261" r="-51111" b="-308696"/>
                          </a:stretch>
                        </a:blipFill>
                      </a:tcPr>
                    </a:tc>
                    <a:tc>
                      <a:txBody>
                        <a:bodyPr/>
                        <a:lstStyle/>
                        <a:p>
                          <a:pPr>
                            <a:buNone/>
                          </a:pPr>
                          <a:r>
                            <a:rPr lang="en-US" sz="1200" dirty="0">
                              <a:effectLst/>
                            </a:rPr>
                            <a:t>4.5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941476295"/>
                      </a:ext>
                    </a:extLst>
                  </a:tr>
                  <a:tr h="290077">
                    <a:tc>
                      <a:txBody>
                        <a:bodyPr/>
                        <a:lstStyle/>
                        <a:p>
                          <a:pPr algn="ctr">
                            <a:buNone/>
                          </a:pPr>
                          <a:r>
                            <a:rPr lang="en-US" sz="1200">
                              <a:effectLst/>
                            </a:rPr>
                            <a:t>4</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3</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478261" r="-51111" b="-208696"/>
                          </a:stretch>
                        </a:blipFill>
                      </a:tcPr>
                    </a:tc>
                    <a:tc>
                      <a:txBody>
                        <a:bodyPr/>
                        <a:lstStyle/>
                        <a:p>
                          <a:pPr>
                            <a:buNone/>
                          </a:pPr>
                          <a:r>
                            <a:rPr lang="en-US" sz="1200">
                              <a:effectLst/>
                            </a:rPr>
                            <a:t>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542894866"/>
                      </a:ext>
                    </a:extLst>
                  </a:tr>
                  <a:tr h="290077">
                    <a:tc>
                      <a:txBody>
                        <a:bodyPr/>
                        <a:lstStyle/>
                        <a:p>
                          <a:pPr algn="ctr">
                            <a:buNone/>
                          </a:pPr>
                          <a:r>
                            <a:rPr lang="en-US" sz="1200">
                              <a:effectLst/>
                            </a:rPr>
                            <a:t>5</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a:effectLst/>
                            </a:rPr>
                            <a:t>7</a:t>
                          </a:r>
                          <a:endParaRPr lang="en-US" sz="120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578261" r="-51111" b="-108696"/>
                          </a:stretch>
                        </a:blipFill>
                      </a:tcPr>
                    </a:tc>
                    <a:tc>
                      <a:txBody>
                        <a:bodyPr/>
                        <a:lstStyle/>
                        <a:p>
                          <a:pPr>
                            <a:buNone/>
                          </a:pPr>
                          <a:r>
                            <a:rPr lang="en-US" sz="1200">
                              <a:effectLst/>
                            </a:rPr>
                            <a:t>5.375</a:t>
                          </a:r>
                          <a:endParaRPr lang="en-US" sz="120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716334467"/>
                      </a:ext>
                    </a:extLst>
                  </a:tr>
                  <a:tr h="290077">
                    <a:tc>
                      <a:txBody>
                        <a:bodyPr/>
                        <a:lstStyle/>
                        <a:p>
                          <a:pPr algn="ctr">
                            <a:buNone/>
                          </a:pPr>
                          <a:r>
                            <a:rPr lang="en-US" sz="1200">
                              <a:effectLst/>
                            </a:rPr>
                            <a:t>6</a:t>
                          </a:r>
                          <a:endParaRPr lang="en-US" sz="1200">
                            <a:effectLst/>
                            <a:latin typeface="Google Sans" pitchFamily="2" charset="0"/>
                            <a:ea typeface="Google Sans" pitchFamily="2" charset="0"/>
                            <a:cs typeface="Google Sans" pitchFamily="2" charset="0"/>
                          </a:endParaRPr>
                        </a:p>
                      </a:txBody>
                      <a:tcPr anchor="ctr"/>
                    </a:tc>
                    <a:tc>
                      <a:txBody>
                        <a:bodyPr/>
                        <a:lstStyle/>
                        <a:p>
                          <a:pPr algn="ctr">
                            <a:buNone/>
                          </a:pPr>
                          <a:r>
                            <a:rPr lang="en-US" sz="1200" dirty="0">
                              <a:effectLst/>
                            </a:rPr>
                            <a:t>5</a:t>
                          </a:r>
                          <a:endParaRPr lang="en-US" sz="1200" dirty="0">
                            <a:effectLst/>
                            <a:latin typeface="Google Sans" pitchFamily="2" charset="0"/>
                            <a:ea typeface="Google Sans" pitchFamily="2" charset="0"/>
                            <a:cs typeface="Google Sans" pitchFamily="2" charset="0"/>
                          </a:endParaRPr>
                        </a:p>
                      </a:txBody>
                      <a:tcPr anchor="ctr"/>
                    </a:tc>
                    <a:tc>
                      <a:txBody>
                        <a:bodyPr/>
                        <a:lstStyle/>
                        <a:p>
                          <a:endParaRPr lang="en-US"/>
                        </a:p>
                      </a:txBody>
                      <a:tcPr anchor="ctr">
                        <a:blipFill>
                          <a:blip r:embed="rId8"/>
                          <a:stretch>
                            <a:fillRect l="-73889" t="-678261" r="-51111" b="-8696"/>
                          </a:stretch>
                        </a:blipFill>
                      </a:tcPr>
                    </a:tc>
                    <a:tc>
                      <a:txBody>
                        <a:bodyPr/>
                        <a:lstStyle/>
                        <a:p>
                          <a:pPr>
                            <a:buNone/>
                          </a:pPr>
                          <a:r>
                            <a:rPr lang="en-US" sz="1200" dirty="0">
                              <a:effectLst/>
                            </a:rPr>
                            <a:t>5.1875</a:t>
                          </a:r>
                          <a:endParaRPr lang="en-US" sz="1200" dirty="0">
                            <a:effectLst/>
                            <a:latin typeface="Google Sans" pitchFamily="2" charset="0"/>
                            <a:ea typeface="Google Sans" pitchFamily="2" charset="0"/>
                            <a:cs typeface="Google Sans" pitchFamily="2" charset="0"/>
                          </a:endParaRPr>
                        </a:p>
                      </a:txBody>
                      <a:tcPr anchor="ctr"/>
                    </a:tc>
                    <a:extLst>
                      <a:ext uri="{0D108BD9-81ED-4DB2-BD59-A6C34878D82A}">
                        <a16:rowId xmlns:a16="http://schemas.microsoft.com/office/drawing/2014/main" val="3780509726"/>
                      </a:ext>
                    </a:extLst>
                  </a:tr>
                </a:tbl>
              </a:graphicData>
            </a:graphic>
          </p:graphicFrame>
        </mc:Fallback>
      </mc:AlternateContent>
      <p:pic>
        <p:nvPicPr>
          <p:cNvPr id="20" name="Picture 19">
            <a:extLst>
              <a:ext uri="{FF2B5EF4-FFF2-40B4-BE49-F238E27FC236}">
                <a16:creationId xmlns:a16="http://schemas.microsoft.com/office/drawing/2014/main" id="{DF74AD81-9464-BF6F-C69F-04FB83D9B1EF}"/>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1440872" y="2442747"/>
            <a:ext cx="3399085" cy="926493"/>
          </a:xfrm>
          <a:prstGeom prst="rect">
            <a:avLst/>
          </a:prstGeom>
        </p:spPr>
      </p:pic>
      <p:pic>
        <p:nvPicPr>
          <p:cNvPr id="28" name="Picture 27" descr="Left: the six values as grey bars, the EMA as a blue line that starts at 2 and smooths the ups and downs, and the bias-corrected EMA as a dashed green line that starts at the right level. Right: inside the sixth average, the newest value has share 0.5, the one before 0.25, then 0.125, 0.0625 and so on, adding up to 0.984">
            <a:extLst>
              <a:ext uri="{FF2B5EF4-FFF2-40B4-BE49-F238E27FC236}">
                <a16:creationId xmlns:a16="http://schemas.microsoft.com/office/drawing/2014/main" id="{922E2D5E-EDEF-7F1A-2EE5-F898E2FC48A1}"/>
              </a:ext>
            </a:extLst>
          </p:cNvPr>
          <p:cNvPicPr>
            <a:picLocks noChangeAspect="1"/>
          </p:cNvPicPr>
          <p:nvPr/>
        </p:nvPicPr>
        <p:blipFill>
          <a:blip r:embed="rId7"/>
          <a:srcRect l="53856" t="11215" r="53"/>
          <a:stretch>
            <a:fillRect/>
          </a:stretch>
        </p:blipFill>
        <p:spPr>
          <a:xfrm>
            <a:off x="693355" y="3419816"/>
            <a:ext cx="4894118" cy="3353616"/>
          </a:xfrm>
          <a:prstGeom prst="rect">
            <a:avLst/>
          </a:prstGeom>
        </p:spPr>
      </p:pic>
    </p:spTree>
    <p:extLst>
      <p:ext uri="{BB962C8B-B14F-4D97-AF65-F5344CB8AC3E}">
        <p14:creationId xmlns:p14="http://schemas.microsoft.com/office/powerpoint/2010/main" val="38241770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2C5B3-776F-A943-799F-98CD1285FB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81B19C-4064-6BD9-9E14-240A7328366C}"/>
              </a:ext>
            </a:extLst>
          </p:cNvPr>
          <p:cNvSpPr>
            <a:spLocks noGrp="1"/>
          </p:cNvSpPr>
          <p:nvPr>
            <p:ph type="title"/>
          </p:nvPr>
        </p:nvSpPr>
        <p:spPr/>
        <p:txBody>
          <a:bodyPr>
            <a:normAutofit/>
          </a:bodyPr>
          <a:lstStyle/>
          <a:p>
            <a:r>
              <a:rPr lang="en-US" sz="3600" dirty="0"/>
              <a:t>Exponential Moving </a:t>
            </a:r>
            <a:br>
              <a:rPr lang="en-US" sz="3600" dirty="0"/>
            </a:br>
            <a:r>
              <a:rPr lang="en-US" sz="3600" dirty="0"/>
              <a:t>Average (EMA)</a:t>
            </a:r>
          </a:p>
        </p:txBody>
      </p:sp>
      <p:pic>
        <p:nvPicPr>
          <p:cNvPr id="3" name="Picture 2" descr="Left: noisy values whose true level jumps from 1 to 2 at step 80; the EMA with beta 0.5 is jittery but reacts at once, beta 0.9 is smooth and catches up within about 10 steps, beta 0.99 is smoothest but lags far behind. Right: a plain EMA with beta 0.9 starts at 0 and needs about 20 steps to reach the true level 1, while the bias-corrected EMA is at the right level from step 1">
            <a:extLst>
              <a:ext uri="{FF2B5EF4-FFF2-40B4-BE49-F238E27FC236}">
                <a16:creationId xmlns:a16="http://schemas.microsoft.com/office/drawing/2014/main" id="{E317999C-8DB8-E029-CE4F-0C39D010D431}"/>
              </a:ext>
            </a:extLst>
          </p:cNvPr>
          <p:cNvPicPr>
            <a:picLocks noChangeAspect="1"/>
          </p:cNvPicPr>
          <p:nvPr/>
        </p:nvPicPr>
        <p:blipFill>
          <a:blip r:embed="rId6"/>
          <a:srcRect t="13243" r="50872"/>
          <a:stretch>
            <a:fillRect/>
          </a:stretch>
        </p:blipFill>
        <p:spPr>
          <a:xfrm>
            <a:off x="5330704" y="1115828"/>
            <a:ext cx="6618840" cy="3984704"/>
          </a:xfrm>
          <a:prstGeom prst="rect">
            <a:avLst/>
          </a:prstGeom>
        </p:spPr>
      </p:pic>
      <p:pic>
        <p:nvPicPr>
          <p:cNvPr id="4" name="Picture 3">
            <a:extLst>
              <a:ext uri="{FF2B5EF4-FFF2-40B4-BE49-F238E27FC236}">
                <a16:creationId xmlns:a16="http://schemas.microsoft.com/office/drawing/2014/main" id="{4D283B66-84D9-E5D4-76C1-BD1DD3A76E8A}"/>
              </a:ext>
            </a:extLst>
          </p:cNvPr>
          <p:cNvPicPr>
            <a:picLocks noChangeAspect="1"/>
          </p:cNvPicPr>
          <p:nvPr>
            <p:custDataLst>
              <p:tags r:id="rId1"/>
            </p:custDataLst>
          </p:nvPr>
        </p:nvPicPr>
        <p:blipFill>
          <a:blip r:embed="rId7"/>
          <a:stretch>
            <a:fillRect/>
          </a:stretch>
        </p:blipFill>
        <p:spPr>
          <a:xfrm>
            <a:off x="838199" y="5031627"/>
            <a:ext cx="5539232" cy="302768"/>
          </a:xfrm>
          <a:prstGeom prst="rect">
            <a:avLst/>
          </a:prstGeom>
        </p:spPr>
      </p:pic>
      <p:pic>
        <p:nvPicPr>
          <p:cNvPr id="7" name="Picture 6">
            <a:extLst>
              <a:ext uri="{FF2B5EF4-FFF2-40B4-BE49-F238E27FC236}">
                <a16:creationId xmlns:a16="http://schemas.microsoft.com/office/drawing/2014/main" id="{1C9044D2-9622-AC5C-2661-4CED88D2243A}"/>
              </a:ext>
            </a:extLst>
          </p:cNvPr>
          <p:cNvPicPr>
            <a:picLocks noChangeAspect="1"/>
          </p:cNvPicPr>
          <p:nvPr>
            <p:custDataLst>
              <p:tags r:id="rId2"/>
            </p:custDataLst>
          </p:nvPr>
        </p:nvPicPr>
        <p:blipFill>
          <a:blip r:embed="rId8"/>
          <a:stretch>
            <a:fillRect/>
          </a:stretch>
        </p:blipFill>
        <p:spPr>
          <a:xfrm>
            <a:off x="2230580" y="5547100"/>
            <a:ext cx="4882896" cy="390144"/>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B54BDD7-4D25-4A69-0D92-C4F876FB92F1}"/>
                  </a:ext>
                </a:extLst>
              </p:cNvPr>
              <p:cNvSpPr txBox="1"/>
              <p:nvPr/>
            </p:nvSpPr>
            <p:spPr>
              <a:xfrm>
                <a:off x="838199" y="1924551"/>
                <a:ext cx="4492505" cy="2339102"/>
              </a:xfrm>
              <a:prstGeom prst="rect">
                <a:avLst/>
              </a:prstGeom>
              <a:solidFill>
                <a:schemeClr val="bg1">
                  <a:lumMod val="95000"/>
                </a:schemeClr>
              </a:solidFill>
            </p:spPr>
            <p:txBody>
              <a:bodyPr wrap="square">
                <a:spAutoFit/>
              </a:bodyPr>
              <a:lstStyle/>
              <a:p>
                <a:pPr lvl="0" rtl="0"/>
                <a14:m>
                  <m:oMath xmlns:m="http://schemas.openxmlformats.org/officeDocument/2006/math">
                    <m:r>
                      <a:rPr lang="en-US" b="1" i="1" dirty="0" smtClean="0">
                        <a:latin typeface="Cambria Math" panose="02040503050406030204" pitchFamily="18" charset="0"/>
                      </a:rPr>
                      <m:t>𝛽</m:t>
                    </m:r>
                  </m:oMath>
                </a14:m>
                <a:r>
                  <a:rPr lang="en-US" b="1" dirty="0">
                    <a:latin typeface="Google Sans" pitchFamily="2" charset="0"/>
                    <a:ea typeface="Google Sans" pitchFamily="2" charset="0"/>
                    <a:cs typeface="Google Sans" pitchFamily="2" charset="0"/>
                  </a:rPr>
                  <a:t> sets the memory </a:t>
                </a:r>
              </a:p>
              <a:p>
                <a:pPr lvl="0" rtl="0"/>
                <a:endParaRPr lang="en-US" sz="1600" b="1" dirty="0">
                  <a:latin typeface="Google Sans" pitchFamily="2" charset="0"/>
                  <a:ea typeface="Google Sans" pitchFamily="2" charset="0"/>
                  <a:cs typeface="Google Sans" pitchFamily="2" charset="0"/>
                </a:endParaRPr>
              </a:p>
              <a:p>
                <a:pPr marL="342900" lvl="0" indent="-342900" rtl="0">
                  <a:buFont typeface="Arial" panose="020B0604020202020204" pitchFamily="34" charset="0"/>
                  <a:buChar char="•"/>
                </a:pPr>
                <a:r>
                  <a:rPr lang="en-US" sz="1600" dirty="0">
                    <a:latin typeface="Google Sans" pitchFamily="2" charset="0"/>
                    <a:ea typeface="Google Sans" pitchFamily="2" charset="0"/>
                    <a:cs typeface="Google Sans" pitchFamily="2" charset="0"/>
                  </a:rPr>
                  <a:t>Small β (quick to react): the average forgets the old level fast, so it follows the jump within a few steps.</a:t>
                </a:r>
              </a:p>
              <a:p>
                <a:pPr marL="342900" lvl="0" indent="-342900" rtl="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marL="342900" lvl="0" indent="-342900" rtl="0">
                  <a:buFont typeface="Arial" panose="020B0604020202020204" pitchFamily="34" charset="0"/>
                  <a:buChar char="•"/>
                </a:pPr>
                <a:r>
                  <a:rPr lang="en-US" sz="1600" dirty="0">
                    <a:latin typeface="Google Sans" pitchFamily="2" charset="0"/>
                    <a:ea typeface="Google Sans" pitchFamily="2" charset="0"/>
                    <a:cs typeface="Google Sans" pitchFamily="2" charset="0"/>
                  </a:rPr>
                  <a:t>Large β (slow to react): the old values keep most of the weight, so the average lags behind the change for a long time.</a:t>
                </a:r>
              </a:p>
            </p:txBody>
          </p:sp>
        </mc:Choice>
        <mc:Fallback xmlns="">
          <p:sp>
            <p:nvSpPr>
              <p:cNvPr id="10" name="TextBox 9">
                <a:extLst>
                  <a:ext uri="{FF2B5EF4-FFF2-40B4-BE49-F238E27FC236}">
                    <a16:creationId xmlns:a16="http://schemas.microsoft.com/office/drawing/2014/main" id="{6B54BDD7-4D25-4A69-0D92-C4F876FB92F1}"/>
                  </a:ext>
                </a:extLst>
              </p:cNvPr>
              <p:cNvSpPr txBox="1">
                <a:spLocks noRot="1" noChangeAspect="1" noMove="1" noResize="1" noEditPoints="1" noAdjustHandles="1" noChangeArrowheads="1" noChangeShapeType="1" noTextEdit="1"/>
              </p:cNvSpPr>
              <p:nvPr/>
            </p:nvSpPr>
            <p:spPr>
              <a:xfrm>
                <a:off x="838199" y="1924551"/>
                <a:ext cx="4492505" cy="2339102"/>
              </a:xfrm>
              <a:prstGeom prst="rect">
                <a:avLst/>
              </a:prstGeom>
              <a:blipFill>
                <a:blip r:embed="rId9"/>
                <a:stretch>
                  <a:fillRect l="-563" t="-1081" r="-282" b="-2162"/>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D7B73619-85A3-2F20-70BD-1CB2080C98D1}"/>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2249713" y="6080661"/>
            <a:ext cx="4988560" cy="390144"/>
          </a:xfrm>
          <a:prstGeom prst="rect">
            <a:avLst/>
          </a:prstGeom>
        </p:spPr>
      </p:pic>
    </p:spTree>
    <p:extLst>
      <p:ext uri="{BB962C8B-B14F-4D97-AF65-F5344CB8AC3E}">
        <p14:creationId xmlns:p14="http://schemas.microsoft.com/office/powerpoint/2010/main" val="246588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C8914-F11F-C524-9E77-42509FACE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B12F66-190F-06F8-E0E2-B88CB188AE01}"/>
              </a:ext>
            </a:extLst>
          </p:cNvPr>
          <p:cNvSpPr>
            <a:spLocks noGrp="1"/>
          </p:cNvSpPr>
          <p:nvPr>
            <p:ph type="title"/>
          </p:nvPr>
        </p:nvSpPr>
        <p:spPr/>
        <p:txBody>
          <a:bodyPr>
            <a:normAutofit/>
          </a:bodyPr>
          <a:lstStyle/>
          <a:p>
            <a:r>
              <a:rPr lang="en-US" sz="3600" dirty="0"/>
              <a:t>Exponential Moving </a:t>
            </a:r>
            <a:br>
              <a:rPr lang="en-US" sz="3600" dirty="0"/>
            </a:br>
            <a:r>
              <a:rPr lang="en-US" sz="3600" dirty="0"/>
              <a:t>Average (EMA)</a:t>
            </a:r>
          </a:p>
        </p:txBody>
      </p:sp>
      <p:pic>
        <p:nvPicPr>
          <p:cNvPr id="3" name="Picture 2" descr="Left: noisy values whose true level jumps from 1 to 2 at step 80; the EMA with beta 0.5 is jittery but reacts at once, beta 0.9 is smooth and catches up within about 10 steps, beta 0.99 is smoothest but lags far behind. Right: a plain EMA with beta 0.9 starts at 0 and needs about 20 steps to reach the true level 1, while the bias-corrected EMA is at the right level from step 1">
            <a:extLst>
              <a:ext uri="{FF2B5EF4-FFF2-40B4-BE49-F238E27FC236}">
                <a16:creationId xmlns:a16="http://schemas.microsoft.com/office/drawing/2014/main" id="{920423E4-D775-2640-1AA0-7BFC47802836}"/>
              </a:ext>
            </a:extLst>
          </p:cNvPr>
          <p:cNvPicPr>
            <a:picLocks noChangeAspect="1"/>
          </p:cNvPicPr>
          <p:nvPr/>
        </p:nvPicPr>
        <p:blipFill>
          <a:blip r:embed="rId4"/>
          <a:srcRect l="49965" t="13243"/>
          <a:stretch>
            <a:fillRect/>
          </a:stretch>
        </p:blipFill>
        <p:spPr>
          <a:xfrm>
            <a:off x="5656088" y="1027906"/>
            <a:ext cx="6419054" cy="3794416"/>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4BB0DB7-E30D-C9C0-2E6F-DCE60D18CC78}"/>
                  </a:ext>
                </a:extLst>
              </p:cNvPr>
              <p:cNvSpPr txBox="1"/>
              <p:nvPr/>
            </p:nvSpPr>
            <p:spPr>
              <a:xfrm>
                <a:off x="838199" y="1878250"/>
                <a:ext cx="4710546" cy="4585871"/>
              </a:xfrm>
              <a:prstGeom prst="rect">
                <a:avLst/>
              </a:prstGeom>
              <a:solidFill>
                <a:schemeClr val="bg1">
                  <a:lumMod val="95000"/>
                </a:schemeClr>
              </a:solidFill>
            </p:spPr>
            <p:txBody>
              <a:bodyPr wrap="square">
                <a:spAutoFit/>
              </a:bodyPr>
              <a:lstStyle/>
              <a:p>
                <a:pPr lvl="0" rtl="0"/>
                <a:r>
                  <a:rPr lang="en-US" b="1" dirty="0">
                    <a:latin typeface="Google Sans" pitchFamily="2" charset="0"/>
                    <a:ea typeface="Google Sans" pitchFamily="2" charset="0"/>
                    <a:cs typeface="Google Sans" pitchFamily="2" charset="0"/>
                  </a:rPr>
                  <a:t>Bias with the zero start</a:t>
                </a:r>
              </a:p>
              <a:p>
                <a:pPr lvl="0" rtl="0"/>
                <a:endParaRPr lang="en-US"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Because the shares add up to only </a:t>
                </a:r>
                <a14:m>
                  <m:oMath xmlns:m="http://schemas.openxmlformats.org/officeDocument/2006/math">
                    <m:r>
                      <a:rPr lang="en-US" sz="1600" dirty="0" smtClean="0">
                        <a:latin typeface="Cambria Math" panose="02040503050406030204" pitchFamily="18" charset="0"/>
                      </a:rPr>
                      <m:t>1</m:t>
                    </m:r>
                    <m:r>
                      <a:rPr lang="en-US" sz="1600" i="0" dirty="0">
                        <a:latin typeface="Cambria Math" panose="02040503050406030204" pitchFamily="18" charset="0"/>
                      </a:rPr>
                      <m:t>−</m:t>
                    </m:r>
                    <m:r>
                      <a:rPr lang="en-US" sz="1600" i="1" dirty="0">
                        <a:latin typeface="Cambria Math" panose="02040503050406030204" pitchFamily="18" charset="0"/>
                      </a:rPr>
                      <m:t>𝛽</m:t>
                    </m:r>
                    <m:r>
                      <a:rPr lang="en-US" sz="1600" i="0" dirty="0">
                        <a:latin typeface="Cambria Math" panose="02040503050406030204" pitchFamily="18" charset="0"/>
                      </a:rPr>
                      <m:t>ᵗ</m:t>
                    </m:r>
                  </m:oMath>
                </a14:m>
                <a:r>
                  <a:rPr lang="en-US" sz="1600" dirty="0">
                    <a:latin typeface="Google Sans" pitchFamily="2" charset="0"/>
                    <a:ea typeface="Google Sans" pitchFamily="2" charset="0"/>
                    <a:cs typeface="Google Sans" pitchFamily="2" charset="0"/>
                  </a:rPr>
                  <a:t>, an EMA that starts at 0 is </a:t>
                </a:r>
                <a:r>
                  <a:rPr lang="en-US" sz="1600" b="1" dirty="0">
                    <a:latin typeface="Google Sans" pitchFamily="2" charset="0"/>
                    <a:ea typeface="Google Sans" pitchFamily="2" charset="0"/>
                    <a:cs typeface="Google Sans" pitchFamily="2" charset="0"/>
                  </a:rPr>
                  <a:t>too small at first</a:t>
                </a:r>
                <a:r>
                  <a:rPr lang="en-US" sz="1600" dirty="0">
                    <a:latin typeface="Google Sans" pitchFamily="2" charset="0"/>
                    <a:ea typeface="Google Sans" pitchFamily="2" charset="0"/>
                    <a:cs typeface="Google Sans" pitchFamily="2" charset="0"/>
                  </a:rPr>
                  <a:t>. </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If every value equals </a:t>
                </a:r>
                <a14:m>
                  <m:oMath xmlns:m="http://schemas.openxmlformats.org/officeDocument/2006/math">
                    <m:r>
                      <a:rPr lang="en-US" sz="1600" i="1" dirty="0" smtClean="0">
                        <a:latin typeface="Cambria Math" panose="02040503050406030204" pitchFamily="18" charset="0"/>
                      </a:rPr>
                      <m:t>𝑥</m:t>
                    </m:r>
                  </m:oMath>
                </a14:m>
                <a:r>
                  <a:rPr lang="en-US" sz="1600" dirty="0">
                    <a:latin typeface="Google Sans" pitchFamily="2" charset="0"/>
                    <a:ea typeface="Google Sans" pitchFamily="2" charset="0"/>
                    <a:cs typeface="Google Sans" pitchFamily="2" charset="0"/>
                  </a:rPr>
                  <a:t>, the average after </a:t>
                </a:r>
                <a14:m>
                  <m:oMath xmlns:m="http://schemas.openxmlformats.org/officeDocument/2006/math">
                    <m:r>
                      <a:rPr lang="en-US" sz="1600" i="1" dirty="0" smtClean="0">
                        <a:latin typeface="Cambria Math" panose="02040503050406030204" pitchFamily="18" charset="0"/>
                      </a:rPr>
                      <m:t>𝑡</m:t>
                    </m:r>
                  </m:oMath>
                </a14:m>
                <a:r>
                  <a:rPr lang="en-US" sz="1600" dirty="0">
                    <a:latin typeface="Google Sans" pitchFamily="2" charset="0"/>
                    <a:ea typeface="Google Sans" pitchFamily="2" charset="0"/>
                    <a:cs typeface="Google Sans" pitchFamily="2" charset="0"/>
                  </a:rPr>
                  <a:t> steps is exactly </a:t>
                </a:r>
                <a14:m>
                  <m:oMath xmlns:m="http://schemas.openxmlformats.org/officeDocument/2006/math">
                    <m:d>
                      <m:dPr>
                        <m:ctrlPr>
                          <a:rPr lang="en-US" sz="1600" i="0" dirty="0">
                            <a:latin typeface="Cambria Math" panose="02040503050406030204" pitchFamily="18" charset="0"/>
                          </a:rPr>
                        </m:ctrlPr>
                      </m:dPr>
                      <m:e>
                        <m:r>
                          <a:rPr lang="en-US" sz="1600" i="0" dirty="0">
                            <a:latin typeface="Cambria Math" panose="02040503050406030204" pitchFamily="18" charset="0"/>
                          </a:rPr>
                          <m:t>1−</m:t>
                        </m:r>
                        <m:r>
                          <a:rPr lang="en-US" sz="1600" i="1" dirty="0">
                            <a:latin typeface="Cambria Math" panose="02040503050406030204" pitchFamily="18" charset="0"/>
                          </a:rPr>
                          <m:t>𝛽</m:t>
                        </m:r>
                        <m:r>
                          <a:rPr lang="en-US" sz="1600" i="0" dirty="0">
                            <a:latin typeface="Cambria Math" panose="02040503050406030204" pitchFamily="18" charset="0"/>
                          </a:rPr>
                          <m:t>ᵗ</m:t>
                        </m:r>
                      </m:e>
                    </m:d>
                    <m:r>
                      <a:rPr lang="en-US" sz="1600" i="0" dirty="0">
                        <a:latin typeface="Cambria Math" panose="02040503050406030204" pitchFamily="18" charset="0"/>
                      </a:rPr>
                      <m:t>·</m:t>
                    </m:r>
                    <m:r>
                      <a:rPr lang="en-US" sz="1600" i="1" dirty="0">
                        <a:latin typeface="Cambria Math" panose="02040503050406030204" pitchFamily="18" charset="0"/>
                      </a:rPr>
                      <m:t>𝑥</m:t>
                    </m:r>
                  </m:oMath>
                </a14:m>
                <a:r>
                  <a:rPr lang="en-US" sz="1600" dirty="0">
                    <a:latin typeface="Google Sans" pitchFamily="2" charset="0"/>
                    <a:ea typeface="Google Sans" pitchFamily="2" charset="0"/>
                    <a:cs typeface="Google Sans" pitchFamily="2" charset="0"/>
                  </a:rPr>
                  <a:t>.</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The fix is to divide that factor out:</a:t>
                </a:r>
              </a:p>
              <a:p>
                <a:pPr lvl="0" rtl="0"/>
                <a:endParaRPr lang="en-US" dirty="0">
                  <a:latin typeface="Google Sans" pitchFamily="2" charset="0"/>
                  <a:ea typeface="Google Sans" pitchFamily="2" charset="0"/>
                  <a:cs typeface="Google Sans" pitchFamily="2" charset="0"/>
                </a:endParaRPr>
              </a:p>
              <a:p>
                <a:pPr lvl="0" rtl="0"/>
                <a:endParaRPr lang="en-US" dirty="0">
                  <a:latin typeface="Google Sans" pitchFamily="2" charset="0"/>
                  <a:ea typeface="Google Sans" pitchFamily="2" charset="0"/>
                  <a:cs typeface="Google Sans" pitchFamily="2" charset="0"/>
                </a:endParaRPr>
              </a:p>
              <a:p>
                <a:pPr lvl="0" rtl="0"/>
                <a:endParaRPr lang="en-US" dirty="0">
                  <a:latin typeface="Google Sans" pitchFamily="2" charset="0"/>
                  <a:ea typeface="Google Sans" pitchFamily="2" charset="0"/>
                  <a:cs typeface="Google Sans" pitchFamily="2" charset="0"/>
                </a:endParaRPr>
              </a:p>
              <a:p>
                <a:pPr lvl="0" rtl="0"/>
                <a:endParaRPr lang="en-US" dirty="0">
                  <a:latin typeface="Google Sans" pitchFamily="2" charset="0"/>
                  <a:ea typeface="Google Sans" pitchFamily="2" charset="0"/>
                  <a:cs typeface="Google Sans" pitchFamily="2" charset="0"/>
                </a:endParaRPr>
              </a:p>
              <a:p>
                <a:r>
                  <a:rPr lang="en-US" dirty="0"/>
                  <a:t>Fixing the start matters a lot (for Adam): </a:t>
                </a:r>
              </a:p>
              <a:p>
                <a:pPr marL="285750" indent="-285750">
                  <a:buFont typeface="Arial" panose="020B0604020202020204" pitchFamily="34" charset="0"/>
                  <a:buChar char="•"/>
                </a:pPr>
                <a:r>
                  <a:rPr lang="en-US" dirty="0"/>
                  <a:t>with </a:t>
                </a:r>
                <a14:m>
                  <m:oMath xmlns:m="http://schemas.openxmlformats.org/officeDocument/2006/math">
                    <m:r>
                      <a:rPr lang="en-US" i="1" dirty="0" smtClean="0">
                        <a:latin typeface="Cambria Math" panose="02040503050406030204" pitchFamily="18" charset="0"/>
                      </a:rPr>
                      <m:t>𝛽</m:t>
                    </m:r>
                    <m:r>
                      <a:rPr lang="en-US" i="0" dirty="0">
                        <a:latin typeface="Cambria Math" panose="02040503050406030204" pitchFamily="18" charset="0"/>
                      </a:rPr>
                      <m:t>=0.9</m:t>
                    </m:r>
                  </m:oMath>
                </a14:m>
                <a:r>
                  <a:rPr lang="en-US" dirty="0"/>
                  <a:t> the plain EMA needs about 20 steps to catch up </a:t>
                </a:r>
              </a:p>
              <a:p>
                <a:pPr marL="285750" indent="-285750">
                  <a:buFont typeface="Arial" panose="020B0604020202020204" pitchFamily="34" charset="0"/>
                  <a:buChar char="•"/>
                </a:pPr>
                <a:r>
                  <a:rPr lang="en-US" dirty="0"/>
                  <a:t>with </a:t>
                </a:r>
                <a14:m>
                  <m:oMath xmlns:m="http://schemas.openxmlformats.org/officeDocument/2006/math">
                    <m:r>
                      <a:rPr lang="en-US" i="1" dirty="0" smtClean="0">
                        <a:latin typeface="Cambria Math" panose="02040503050406030204" pitchFamily="18" charset="0"/>
                      </a:rPr>
                      <m:t>𝛽</m:t>
                    </m:r>
                    <m:r>
                      <a:rPr lang="en-US" i="0" dirty="0">
                        <a:latin typeface="Cambria Math" panose="02040503050406030204" pitchFamily="18" charset="0"/>
                      </a:rPr>
                      <m:t>=0.999</m:t>
                    </m:r>
                  </m:oMath>
                </a14:m>
                <a:r>
                  <a:rPr lang="en-US" dirty="0"/>
                  <a:t> it would need thousands.</a:t>
                </a:r>
              </a:p>
            </p:txBody>
          </p:sp>
        </mc:Choice>
        <mc:Fallback xmlns="">
          <p:sp>
            <p:nvSpPr>
              <p:cNvPr id="10" name="TextBox 9">
                <a:extLst>
                  <a:ext uri="{FF2B5EF4-FFF2-40B4-BE49-F238E27FC236}">
                    <a16:creationId xmlns:a16="http://schemas.microsoft.com/office/drawing/2014/main" id="{04BB0DB7-E30D-C9C0-2E6F-DCE60D18CC78}"/>
                  </a:ext>
                </a:extLst>
              </p:cNvPr>
              <p:cNvSpPr txBox="1">
                <a:spLocks noRot="1" noChangeAspect="1" noMove="1" noResize="1" noEditPoints="1" noAdjustHandles="1" noChangeArrowheads="1" noChangeShapeType="1" noTextEdit="1"/>
              </p:cNvSpPr>
              <p:nvPr/>
            </p:nvSpPr>
            <p:spPr>
              <a:xfrm>
                <a:off x="838199" y="1878250"/>
                <a:ext cx="4710546" cy="4585871"/>
              </a:xfrm>
              <a:prstGeom prst="rect">
                <a:avLst/>
              </a:prstGeom>
              <a:blipFill>
                <a:blip r:embed="rId5"/>
                <a:stretch>
                  <a:fillRect l="-1075" t="-552" r="-1075" b="-1381"/>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F86C318E-5FDE-83A9-54C2-E67BEA238D75}"/>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2165926" y="4427983"/>
            <a:ext cx="1341813" cy="394339"/>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10ABB98-3B1F-3FAE-185A-121CBEFCA5FF}"/>
                  </a:ext>
                </a:extLst>
              </p:cNvPr>
              <p:cNvSpPr txBox="1"/>
              <p:nvPr/>
            </p:nvSpPr>
            <p:spPr>
              <a:xfrm>
                <a:off x="4278630" y="5016320"/>
                <a:ext cx="6099462" cy="369332"/>
              </a:xfrm>
              <a:prstGeom prst="rect">
                <a:avLst/>
              </a:prstGeom>
              <a:noFill/>
            </p:spPr>
            <p:txBody>
              <a:bodyPr wrap="square">
                <a:spAutoFit/>
              </a:bodyPr>
              <a:lstStyle/>
              <a:p>
                <a:pPr>
                  <a:buNone/>
                </a:pPr>
                <a14:m>
                  <m:oMathPara xmlns:m="http://schemas.openxmlformats.org/officeDocument/2006/math">
                    <m:oMath>
                      <m:r>
                        <a:rPr lang="en-US" dirty="0" smtClean="0">
                          <a:latin typeface="Cambria Math" panose="02040503050406030204" pitchFamily="18" charset="0"/>
                        </a:rPr>
                        <m:t>ŝ</m:t>
                      </m:r>
                      <m:r>
                        <a:rPr lang="en-US" i="0" dirty="0" err="1">
                          <a:latin typeface="Cambria Math" panose="02040503050406030204" pitchFamily="18" charset="0"/>
                        </a:rPr>
                        <m:t>₁=2/</m:t>
                      </m:r>
                      <m:d>
                        <m:dPr>
                          <m:ctrlPr>
                            <a:rPr lang="en-US" i="0" dirty="0" err="1">
                              <a:latin typeface="Cambria Math" panose="02040503050406030204" pitchFamily="18" charset="0"/>
                            </a:rPr>
                          </m:ctrlPr>
                        </m:dPr>
                        <m:e>
                          <m:r>
                            <a:rPr lang="en-US" i="0" dirty="0" err="1">
                              <a:latin typeface="Cambria Math" panose="02040503050406030204" pitchFamily="18" charset="0"/>
                            </a:rPr>
                            <m:t>1−0.5</m:t>
                          </m:r>
                        </m:e>
                      </m:d>
                      <m:r>
                        <a:rPr lang="en-US" i="0" dirty="0" err="1">
                          <a:latin typeface="Cambria Math" panose="02040503050406030204" pitchFamily="18" charset="0"/>
                        </a:rPr>
                        <m:t>=4</m:t>
                      </m:r>
                    </m:oMath>
                  </m:oMathPara>
                </a14:m>
                <a:endParaRPr lang="en-US" dirty="0"/>
              </a:p>
            </p:txBody>
          </p:sp>
        </mc:Choice>
        <mc:Fallback xmlns="">
          <p:sp>
            <p:nvSpPr>
              <p:cNvPr id="11" name="TextBox 10">
                <a:extLst>
                  <a:ext uri="{FF2B5EF4-FFF2-40B4-BE49-F238E27FC236}">
                    <a16:creationId xmlns:a16="http://schemas.microsoft.com/office/drawing/2014/main" id="{410ABB98-3B1F-3FAE-185A-121CBEFCA5FF}"/>
                  </a:ext>
                </a:extLst>
              </p:cNvPr>
              <p:cNvSpPr txBox="1">
                <a:spLocks noRot="1" noChangeAspect="1" noMove="1" noResize="1" noEditPoints="1" noAdjustHandles="1" noChangeArrowheads="1" noChangeShapeType="1" noTextEdit="1"/>
              </p:cNvSpPr>
              <p:nvPr/>
            </p:nvSpPr>
            <p:spPr>
              <a:xfrm>
                <a:off x="4278630" y="5016320"/>
                <a:ext cx="6099462" cy="369332"/>
              </a:xfrm>
              <a:prstGeom prst="rect">
                <a:avLst/>
              </a:prstGeom>
              <a:blipFill>
                <a:blip r:embed="rId7"/>
                <a:stretch>
                  <a:fillRect b="-172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1CA3CC9-882B-A1B7-50E7-5EDEFCFE208B}"/>
                  </a:ext>
                </a:extLst>
              </p:cNvPr>
              <p:cNvSpPr txBox="1"/>
              <p:nvPr/>
            </p:nvSpPr>
            <p:spPr>
              <a:xfrm>
                <a:off x="4330585" y="5518459"/>
                <a:ext cx="6099462" cy="369332"/>
              </a:xfrm>
              <a:prstGeom prst="rect">
                <a:avLst/>
              </a:prstGeom>
              <a:noFill/>
            </p:spPr>
            <p:txBody>
              <a:bodyPr wrap="square">
                <a:spAutoFit/>
              </a:bodyPr>
              <a:lstStyle/>
              <a:p>
                <a:pPr>
                  <a:buNone/>
                </a:pPr>
                <a14:m>
                  <m:oMathPara xmlns:m="http://schemas.openxmlformats.org/officeDocument/2006/math">
                    <m:oMath>
                      <m:r>
                        <a:rPr lang="en-US" dirty="0" smtClean="0">
                          <a:latin typeface="Cambria Math" panose="02040503050406030204" pitchFamily="18" charset="0"/>
                        </a:rPr>
                        <m:t>ŝ</m:t>
                      </m:r>
                      <m:r>
                        <a:rPr lang="en-US" i="0" dirty="0" err="1">
                          <a:latin typeface="Cambria Math" panose="02040503050406030204" pitchFamily="18" charset="0"/>
                        </a:rPr>
                        <m:t>₃=4.5/0.875≈5.14</m:t>
                      </m:r>
                    </m:oMath>
                  </m:oMathPara>
                </a14:m>
                <a:endParaRPr lang="en-US" dirty="0"/>
              </a:p>
            </p:txBody>
          </p:sp>
        </mc:Choice>
        <mc:Fallback xmlns="">
          <p:sp>
            <p:nvSpPr>
              <p:cNvPr id="13" name="TextBox 12">
                <a:extLst>
                  <a:ext uri="{FF2B5EF4-FFF2-40B4-BE49-F238E27FC236}">
                    <a16:creationId xmlns:a16="http://schemas.microsoft.com/office/drawing/2014/main" id="{31CA3CC9-882B-A1B7-50E7-5EDEFCFE208B}"/>
                  </a:ext>
                </a:extLst>
              </p:cNvPr>
              <p:cNvSpPr txBox="1">
                <a:spLocks noRot="1" noChangeAspect="1" noMove="1" noResize="1" noEditPoints="1" noAdjustHandles="1" noChangeArrowheads="1" noChangeShapeType="1" noTextEdit="1"/>
              </p:cNvSpPr>
              <p:nvPr/>
            </p:nvSpPr>
            <p:spPr>
              <a:xfrm>
                <a:off x="4330585" y="5518459"/>
                <a:ext cx="6099462" cy="369332"/>
              </a:xfrm>
              <a:prstGeom prst="rect">
                <a:avLst/>
              </a:prstGeom>
              <a:blipFill>
                <a:blip r:embed="rId8"/>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33C5040-1545-D518-9285-FA29966FE285}"/>
                  </a:ext>
                </a:extLst>
              </p:cNvPr>
              <p:cNvSpPr txBox="1"/>
              <p:nvPr/>
            </p:nvSpPr>
            <p:spPr>
              <a:xfrm>
                <a:off x="6191666" y="6020598"/>
                <a:ext cx="6000334" cy="584775"/>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After many steps, </a:t>
                </a:r>
                <a14:m>
                  <m:oMath xmlns:m="http://schemas.openxmlformats.org/officeDocument/2006/math">
                    <m:r>
                      <a:rPr lang="en-US" sz="1600" i="1" dirty="0" smtClean="0">
                        <a:latin typeface="Cambria Math" panose="02040503050406030204" pitchFamily="18" charset="0"/>
                      </a:rPr>
                      <m:t>𝛽</m:t>
                    </m:r>
                    <m:r>
                      <a:rPr lang="en-US" sz="1600" i="0" dirty="0">
                        <a:latin typeface="Cambria Math" panose="02040503050406030204" pitchFamily="18" charset="0"/>
                      </a:rPr>
                      <m:t>ᵗ</m:t>
                    </m:r>
                  </m:oMath>
                </a14:m>
                <a:r>
                  <a:rPr lang="en-US" sz="1600" dirty="0">
                    <a:latin typeface="Google Sans" pitchFamily="2" charset="0"/>
                    <a:ea typeface="Google Sans" pitchFamily="2" charset="0"/>
                    <a:cs typeface="Google Sans" pitchFamily="2" charset="0"/>
                  </a:rPr>
                  <a:t> is almost </a:t>
                </a:r>
                <a14:m>
                  <m:oMath xmlns:m="http://schemas.openxmlformats.org/officeDocument/2006/math">
                    <m:r>
                      <a:rPr lang="en-US" sz="1600" dirty="0" smtClean="0">
                        <a:latin typeface="Cambria Math" panose="02040503050406030204" pitchFamily="18" charset="0"/>
                      </a:rPr>
                      <m:t>0</m:t>
                    </m:r>
                  </m:oMath>
                </a14:m>
                <a:r>
                  <a:rPr lang="en-US" sz="1600" dirty="0">
                    <a:latin typeface="Google Sans" pitchFamily="2" charset="0"/>
                    <a:ea typeface="Google Sans" pitchFamily="2" charset="0"/>
                    <a:cs typeface="Google Sans" pitchFamily="2" charset="0"/>
                  </a:rPr>
                  <a:t> and the correction stops mattering</a:t>
                </a:r>
              </a:p>
            </p:txBody>
          </p:sp>
        </mc:Choice>
        <mc:Fallback xmlns="">
          <p:sp>
            <p:nvSpPr>
              <p:cNvPr id="15" name="TextBox 14">
                <a:extLst>
                  <a:ext uri="{FF2B5EF4-FFF2-40B4-BE49-F238E27FC236}">
                    <a16:creationId xmlns:a16="http://schemas.microsoft.com/office/drawing/2014/main" id="{633C5040-1545-D518-9285-FA29966FE285}"/>
                  </a:ext>
                </a:extLst>
              </p:cNvPr>
              <p:cNvSpPr txBox="1">
                <a:spLocks noRot="1" noChangeAspect="1" noMove="1" noResize="1" noEditPoints="1" noAdjustHandles="1" noChangeArrowheads="1" noChangeShapeType="1" noTextEdit="1"/>
              </p:cNvSpPr>
              <p:nvPr/>
            </p:nvSpPr>
            <p:spPr>
              <a:xfrm>
                <a:off x="6191666" y="6020598"/>
                <a:ext cx="6000334" cy="584775"/>
              </a:xfrm>
              <a:prstGeom prst="rect">
                <a:avLst/>
              </a:prstGeom>
              <a:blipFill>
                <a:blip r:embed="rId9"/>
                <a:stretch>
                  <a:fillRect l="-633" t="-4255" b="-10638"/>
                </a:stretch>
              </a:blipFill>
            </p:spPr>
            <p:txBody>
              <a:bodyPr/>
              <a:lstStyle/>
              <a:p>
                <a:r>
                  <a:rPr lang="en-US">
                    <a:noFill/>
                  </a:rPr>
                  <a:t> </a:t>
                </a:r>
              </a:p>
            </p:txBody>
          </p:sp>
        </mc:Fallback>
      </mc:AlternateContent>
    </p:spTree>
    <p:extLst>
      <p:ext uri="{BB962C8B-B14F-4D97-AF65-F5344CB8AC3E}">
        <p14:creationId xmlns:p14="http://schemas.microsoft.com/office/powerpoint/2010/main" val="4120895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6619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D8AEA-246E-00D8-6BA1-5F0631C5E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D64C9-2A73-9B89-32E2-5DBD5E02AD36}"/>
              </a:ext>
            </a:extLst>
          </p:cNvPr>
          <p:cNvSpPr>
            <a:spLocks noGrp="1"/>
          </p:cNvSpPr>
          <p:nvPr>
            <p:ph type="title"/>
          </p:nvPr>
        </p:nvSpPr>
        <p:spPr/>
        <p:txBody>
          <a:bodyPr/>
          <a:lstStyle/>
          <a:p>
            <a:r>
              <a:rPr lang="en-US" dirty="0"/>
              <a:t>Gradient Descent</a:t>
            </a:r>
          </a:p>
        </p:txBody>
      </p:sp>
      <p:pic>
        <p:nvPicPr>
          <p:cNvPr id="5" name="Picture 4">
            <a:extLst>
              <a:ext uri="{FF2B5EF4-FFF2-40B4-BE49-F238E27FC236}">
                <a16:creationId xmlns:a16="http://schemas.microsoft.com/office/drawing/2014/main" id="{729ADFF0-D5CE-3F3B-92EB-B6AEA496BD5C}"/>
              </a:ext>
            </a:extLst>
          </p:cNvPr>
          <p:cNvPicPr>
            <a:picLocks noChangeAspect="1"/>
          </p:cNvPicPr>
          <p:nvPr/>
        </p:nvPicPr>
        <p:blipFill>
          <a:blip r:embed="rId4"/>
          <a:stretch>
            <a:fillRect/>
          </a:stretch>
        </p:blipFill>
        <p:spPr>
          <a:xfrm>
            <a:off x="838200" y="2041813"/>
            <a:ext cx="5863602" cy="3195205"/>
          </a:xfrm>
          <a:prstGeom prst="rect">
            <a:avLst/>
          </a:prstGeom>
        </p:spPr>
      </p:pic>
      <p:sp>
        <p:nvSpPr>
          <p:cNvPr id="9" name="TextBox 8">
            <a:extLst>
              <a:ext uri="{FF2B5EF4-FFF2-40B4-BE49-F238E27FC236}">
                <a16:creationId xmlns:a16="http://schemas.microsoft.com/office/drawing/2014/main" id="{0ACA2D5A-52F9-5EEC-565B-F392B6097C1F}"/>
              </a:ext>
            </a:extLst>
          </p:cNvPr>
          <p:cNvSpPr txBox="1"/>
          <p:nvPr/>
        </p:nvSpPr>
        <p:spPr>
          <a:xfrm>
            <a:off x="6885623" y="4195561"/>
            <a:ext cx="4909528" cy="646331"/>
          </a:xfrm>
          <a:prstGeom prst="rect">
            <a:avLst/>
          </a:prstGeom>
          <a:noFill/>
        </p:spPr>
        <p:txBody>
          <a:bodyPr wrap="square">
            <a:spAutoFit/>
          </a:bodyPr>
          <a:lstStyle/>
          <a:p>
            <a:pPr>
              <a:buNone/>
            </a:pPr>
            <a:r>
              <a:rPr lang="en-US" dirty="0"/>
              <a:t>Each parameter moves against its own slope, by an amount proportional to how steep that slope</a:t>
            </a:r>
          </a:p>
        </p:txBody>
      </p:sp>
      <p:sp>
        <p:nvSpPr>
          <p:cNvPr id="13" name="TextBox 12">
            <a:extLst>
              <a:ext uri="{FF2B5EF4-FFF2-40B4-BE49-F238E27FC236}">
                <a16:creationId xmlns:a16="http://schemas.microsoft.com/office/drawing/2014/main" id="{96ED5A1D-F88D-8F64-B936-6B0FD7026530}"/>
              </a:ext>
            </a:extLst>
          </p:cNvPr>
          <p:cNvSpPr txBox="1"/>
          <p:nvPr/>
        </p:nvSpPr>
        <p:spPr>
          <a:xfrm>
            <a:off x="6504706" y="3118687"/>
            <a:ext cx="1423555" cy="646331"/>
          </a:xfrm>
          <a:prstGeom prst="rect">
            <a:avLst/>
          </a:prstGeom>
          <a:noFill/>
        </p:spPr>
        <p:txBody>
          <a:bodyPr wrap="square">
            <a:spAutoFit/>
          </a:bodyPr>
          <a:lstStyle/>
          <a:p>
            <a:pPr algn="r"/>
            <a:r>
              <a:rPr lang="en-US" sz="1800" dirty="0">
                <a:latin typeface="Google Sans" pitchFamily="2" charset="0"/>
                <a:ea typeface="Google Sans" pitchFamily="2" charset="0"/>
                <a:cs typeface="Google Sans" pitchFamily="2" charset="0"/>
              </a:rPr>
              <a:t>new weights </a:t>
            </a:r>
            <a:endParaRPr lang="en-US" dirty="0"/>
          </a:p>
        </p:txBody>
      </p:sp>
      <p:sp>
        <p:nvSpPr>
          <p:cNvPr id="15" name="TextBox 14">
            <a:extLst>
              <a:ext uri="{FF2B5EF4-FFF2-40B4-BE49-F238E27FC236}">
                <a16:creationId xmlns:a16="http://schemas.microsoft.com/office/drawing/2014/main" id="{EABEB845-CC6F-DCC2-52FC-F7AFFDBCD627}"/>
              </a:ext>
            </a:extLst>
          </p:cNvPr>
          <p:cNvSpPr txBox="1"/>
          <p:nvPr/>
        </p:nvSpPr>
        <p:spPr>
          <a:xfrm>
            <a:off x="8390321" y="3118687"/>
            <a:ext cx="1070264" cy="584775"/>
          </a:xfrm>
          <a:prstGeom prst="rect">
            <a:avLst/>
          </a:prstGeom>
          <a:noFill/>
        </p:spPr>
        <p:txBody>
          <a:bodyPr wrap="square">
            <a:spAutoFit/>
          </a:bodyPr>
          <a:lstStyle/>
          <a:p>
            <a:r>
              <a:rPr lang="en-US" sz="1600" dirty="0">
                <a:latin typeface="Google Sans" pitchFamily="2" charset="0"/>
                <a:ea typeface="Google Sans" pitchFamily="2" charset="0"/>
                <a:cs typeface="Google Sans" pitchFamily="2" charset="0"/>
              </a:rPr>
              <a:t>old </a:t>
            </a:r>
            <a:br>
              <a:rPr lang="en-US" sz="1600" dirty="0">
                <a:latin typeface="Google Sans" pitchFamily="2" charset="0"/>
                <a:ea typeface="Google Sans" pitchFamily="2" charset="0"/>
                <a:cs typeface="Google Sans" pitchFamily="2" charset="0"/>
              </a:rPr>
            </a:br>
            <a:r>
              <a:rPr lang="en-US" sz="1600" dirty="0">
                <a:latin typeface="Google Sans" pitchFamily="2" charset="0"/>
                <a:ea typeface="Google Sans" pitchFamily="2" charset="0"/>
                <a:cs typeface="Google Sans" pitchFamily="2" charset="0"/>
              </a:rPr>
              <a:t>weights </a:t>
            </a:r>
            <a:endParaRPr lang="en-US" sz="1600" dirty="0"/>
          </a:p>
        </p:txBody>
      </p:sp>
      <p:sp>
        <p:nvSpPr>
          <p:cNvPr id="17" name="TextBox 16">
            <a:extLst>
              <a:ext uri="{FF2B5EF4-FFF2-40B4-BE49-F238E27FC236}">
                <a16:creationId xmlns:a16="http://schemas.microsoft.com/office/drawing/2014/main" id="{B5EFDD17-1A19-8E84-B7B5-026BCF017468}"/>
              </a:ext>
            </a:extLst>
          </p:cNvPr>
          <p:cNvSpPr txBox="1"/>
          <p:nvPr/>
        </p:nvSpPr>
        <p:spPr>
          <a:xfrm>
            <a:off x="9470976" y="3118687"/>
            <a:ext cx="1098176" cy="584775"/>
          </a:xfrm>
          <a:prstGeom prst="rect">
            <a:avLst/>
          </a:prstGeom>
          <a:noFill/>
        </p:spPr>
        <p:txBody>
          <a:bodyPr wrap="square">
            <a:spAutoFit/>
          </a:bodyPr>
          <a:lstStyle/>
          <a:p>
            <a:pPr algn="ctr"/>
            <a:r>
              <a:rPr lang="en-US" sz="1600" dirty="0">
                <a:latin typeface="Google Sans" pitchFamily="2" charset="0"/>
                <a:ea typeface="Google Sans" pitchFamily="2" charset="0"/>
                <a:cs typeface="Google Sans" pitchFamily="2" charset="0"/>
              </a:rPr>
              <a:t>learning </a:t>
            </a:r>
            <a:br>
              <a:rPr lang="en-US" sz="1600" dirty="0">
                <a:latin typeface="Google Sans" pitchFamily="2" charset="0"/>
                <a:ea typeface="Google Sans" pitchFamily="2" charset="0"/>
                <a:cs typeface="Google Sans" pitchFamily="2" charset="0"/>
              </a:rPr>
            </a:br>
            <a:r>
              <a:rPr lang="en-US" sz="1600" dirty="0">
                <a:latin typeface="Google Sans" pitchFamily="2" charset="0"/>
                <a:ea typeface="Google Sans" pitchFamily="2" charset="0"/>
                <a:cs typeface="Google Sans" pitchFamily="2" charset="0"/>
              </a:rPr>
              <a:t>rate </a:t>
            </a:r>
            <a:endParaRPr lang="en-US" sz="1600" dirty="0"/>
          </a:p>
        </p:txBody>
      </p:sp>
      <p:sp>
        <p:nvSpPr>
          <p:cNvPr id="19" name="TextBox 18">
            <a:extLst>
              <a:ext uri="{FF2B5EF4-FFF2-40B4-BE49-F238E27FC236}">
                <a16:creationId xmlns:a16="http://schemas.microsoft.com/office/drawing/2014/main" id="{8B63DDAE-3894-1078-5D23-8D579FA7917A}"/>
              </a:ext>
            </a:extLst>
          </p:cNvPr>
          <p:cNvSpPr txBox="1"/>
          <p:nvPr/>
        </p:nvSpPr>
        <p:spPr>
          <a:xfrm>
            <a:off x="10755986" y="3257186"/>
            <a:ext cx="1101436" cy="338554"/>
          </a:xfrm>
          <a:prstGeom prst="rect">
            <a:avLst/>
          </a:prstGeom>
          <a:noFill/>
        </p:spPr>
        <p:txBody>
          <a:bodyPr wrap="square">
            <a:spAutoFit/>
          </a:bodyPr>
          <a:lstStyle/>
          <a:p>
            <a:r>
              <a:rPr lang="en-US" sz="1600" dirty="0">
                <a:latin typeface="Google Sans" pitchFamily="2" charset="0"/>
                <a:ea typeface="Google Sans" pitchFamily="2" charset="0"/>
                <a:cs typeface="Google Sans" pitchFamily="2" charset="0"/>
              </a:rPr>
              <a:t>gradient</a:t>
            </a:r>
            <a:endParaRPr lang="en-US" sz="1600"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9EB79CC-B765-8BCB-34D9-22782043CE7F}"/>
                  </a:ext>
                </a:extLst>
              </p:cNvPr>
              <p:cNvSpPr txBox="1"/>
              <p:nvPr/>
            </p:nvSpPr>
            <p:spPr>
              <a:xfrm>
                <a:off x="7974653" y="3221686"/>
                <a:ext cx="341440" cy="430887"/>
              </a:xfrm>
              <a:prstGeom prst="rect">
                <a:avLst/>
              </a:prstGeom>
              <a:noFill/>
            </p:spPr>
            <p:txBody>
              <a:bodyPr wrap="none" lIns="0" tIns="0" rIns="0" bIns="0" rtlCol="0">
                <a:spAutoFit/>
              </a:bodyPr>
              <a:lstStyle/>
              <a:p>
                <a:pPr/>
                <a14:m>
                  <m:oMathPara xmlns:m="http://schemas.openxmlformats.org/officeDocument/2006/math">
                    <m:oMath>
                      <m:r>
                        <a:rPr lang="en-US" sz="2800" b="0" i="1" smtClean="0">
                          <a:latin typeface="Cambria Math" panose="02040503050406030204" pitchFamily="18" charset="0"/>
                        </a:rPr>
                        <m:t>=</m:t>
                      </m:r>
                    </m:oMath>
                  </m:oMathPara>
                </a14:m>
                <a:endParaRPr lang="en-US" sz="2800" dirty="0"/>
              </a:p>
            </p:txBody>
          </p:sp>
        </mc:Choice>
        <mc:Fallback xmlns="">
          <p:sp>
            <p:nvSpPr>
              <p:cNvPr id="20" name="TextBox 19">
                <a:extLst>
                  <a:ext uri="{FF2B5EF4-FFF2-40B4-BE49-F238E27FC236}">
                    <a16:creationId xmlns:a16="http://schemas.microsoft.com/office/drawing/2014/main" id="{49EB79CC-B765-8BCB-34D9-22782043CE7F}"/>
                  </a:ext>
                </a:extLst>
              </p:cNvPr>
              <p:cNvSpPr txBox="1">
                <a:spLocks noRot="1" noChangeAspect="1" noMove="1" noResize="1" noEditPoints="1" noAdjustHandles="1" noChangeArrowheads="1" noChangeShapeType="1" noTextEdit="1"/>
              </p:cNvSpPr>
              <p:nvPr/>
            </p:nvSpPr>
            <p:spPr>
              <a:xfrm>
                <a:off x="7974653" y="3221686"/>
                <a:ext cx="341440" cy="430887"/>
              </a:xfrm>
              <a:prstGeom prst="rect">
                <a:avLst/>
              </a:prstGeom>
              <a:blipFill>
                <a:blip r:embed="rId5"/>
                <a:stretch>
                  <a:fillRect l="-10714" r="-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59669BB-190D-67EC-5813-6B820064570C}"/>
                  </a:ext>
                </a:extLst>
              </p:cNvPr>
              <p:cNvSpPr txBox="1"/>
              <p:nvPr/>
            </p:nvSpPr>
            <p:spPr>
              <a:xfrm>
                <a:off x="10445606" y="3236404"/>
                <a:ext cx="330219" cy="430887"/>
              </a:xfrm>
              <a:prstGeom prst="rect">
                <a:avLst/>
              </a:prstGeom>
              <a:noFill/>
            </p:spPr>
            <p:txBody>
              <a:bodyPr wrap="none" lIns="0" tIns="0" rIns="0" bIns="0" rtlCol="0">
                <a:spAutoFit/>
              </a:bodyPr>
              <a:lstStyle/>
              <a:p>
                <a:pPr/>
                <a14:m>
                  <m:oMathPara xmlns:m="http://schemas.openxmlformats.org/officeDocument/2006/math">
                    <m:oMath>
                      <m:r>
                        <a:rPr lang="en-US" sz="2800" b="0" i="1" smtClean="0">
                          <a:latin typeface="Cambria Math" panose="02040503050406030204" pitchFamily="18" charset="0"/>
                        </a:rPr>
                        <m:t>×</m:t>
                      </m:r>
                    </m:oMath>
                  </m:oMathPara>
                </a14:m>
                <a:endParaRPr lang="en-US" sz="2800" b="0" dirty="0"/>
              </a:p>
            </p:txBody>
          </p:sp>
        </mc:Choice>
        <mc:Fallback xmlns="">
          <p:sp>
            <p:nvSpPr>
              <p:cNvPr id="23" name="TextBox 22">
                <a:extLst>
                  <a:ext uri="{FF2B5EF4-FFF2-40B4-BE49-F238E27FC236}">
                    <a16:creationId xmlns:a16="http://schemas.microsoft.com/office/drawing/2014/main" id="{359669BB-190D-67EC-5813-6B820064570C}"/>
                  </a:ext>
                </a:extLst>
              </p:cNvPr>
              <p:cNvSpPr txBox="1">
                <a:spLocks noRot="1" noChangeAspect="1" noMove="1" noResize="1" noEditPoints="1" noAdjustHandles="1" noChangeArrowheads="1" noChangeShapeType="1" noTextEdit="1"/>
              </p:cNvSpPr>
              <p:nvPr/>
            </p:nvSpPr>
            <p:spPr>
              <a:xfrm>
                <a:off x="10445606" y="3236404"/>
                <a:ext cx="330219" cy="430887"/>
              </a:xfrm>
              <a:prstGeom prst="rect">
                <a:avLst/>
              </a:prstGeom>
              <a:blipFill>
                <a:blip r:embed="rId6"/>
                <a:stretch>
                  <a:fillRect l="-18519" r="-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3AACEC1-7CEC-DB3C-DD62-883FB7090B78}"/>
                  </a:ext>
                </a:extLst>
              </p:cNvPr>
              <p:cNvSpPr txBox="1"/>
              <p:nvPr/>
            </p:nvSpPr>
            <p:spPr>
              <a:xfrm>
                <a:off x="9242690" y="3221686"/>
                <a:ext cx="341440" cy="430887"/>
              </a:xfrm>
              <a:prstGeom prst="rect">
                <a:avLst/>
              </a:prstGeom>
              <a:noFill/>
            </p:spPr>
            <p:txBody>
              <a:bodyPr wrap="none" lIns="0" tIns="0" rIns="0" bIns="0" rtlCol="0">
                <a:spAutoFit/>
              </a:bodyPr>
              <a:lstStyle/>
              <a:p>
                <a:pPr/>
                <a14:m>
                  <m:oMathPara xmlns:m="http://schemas.openxmlformats.org/officeDocument/2006/math">
                    <m:oMath>
                      <m:r>
                        <a:rPr lang="en-US" sz="2800" b="0" i="1" smtClean="0">
                          <a:latin typeface="Cambria Math" panose="02040503050406030204" pitchFamily="18" charset="0"/>
                        </a:rPr>
                        <m:t>−</m:t>
                      </m:r>
                    </m:oMath>
                  </m:oMathPara>
                </a14:m>
                <a:endParaRPr lang="en-US" sz="2800" b="0" dirty="0"/>
              </a:p>
            </p:txBody>
          </p:sp>
        </mc:Choice>
        <mc:Fallback xmlns="">
          <p:sp>
            <p:nvSpPr>
              <p:cNvPr id="25" name="TextBox 24">
                <a:extLst>
                  <a:ext uri="{FF2B5EF4-FFF2-40B4-BE49-F238E27FC236}">
                    <a16:creationId xmlns:a16="http://schemas.microsoft.com/office/drawing/2014/main" id="{23AACEC1-7CEC-DB3C-DD62-883FB7090B78}"/>
                  </a:ext>
                </a:extLst>
              </p:cNvPr>
              <p:cNvSpPr txBox="1">
                <a:spLocks noRot="1" noChangeAspect="1" noMove="1" noResize="1" noEditPoints="1" noAdjustHandles="1" noChangeArrowheads="1" noChangeShapeType="1" noTextEdit="1"/>
              </p:cNvSpPr>
              <p:nvPr/>
            </p:nvSpPr>
            <p:spPr>
              <a:xfrm>
                <a:off x="9242690" y="3221686"/>
                <a:ext cx="341440" cy="430887"/>
              </a:xfrm>
              <a:prstGeom prst="rect">
                <a:avLst/>
              </a:prstGeom>
              <a:blipFill>
                <a:blip r:embed="rId7"/>
                <a:stretch>
                  <a:fillRect l="-3571" r="-7143"/>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49537776-054D-E333-8D2F-4AD019E5104A}"/>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5422226" y="5554204"/>
            <a:ext cx="6186571" cy="510063"/>
          </a:xfrm>
          <a:prstGeom prst="rect">
            <a:avLst/>
          </a:prstGeom>
        </p:spPr>
      </p:pic>
      <p:pic>
        <p:nvPicPr>
          <p:cNvPr id="10" name="Picture 9">
            <a:extLst>
              <a:ext uri="{FF2B5EF4-FFF2-40B4-BE49-F238E27FC236}">
                <a16:creationId xmlns:a16="http://schemas.microsoft.com/office/drawing/2014/main" id="{AF519B62-07AC-4DFA-87B7-206E652ABE4D}"/>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7054229" y="2069430"/>
            <a:ext cx="4740922" cy="555151"/>
          </a:xfrm>
          <a:prstGeom prst="rect">
            <a:avLst/>
          </a:prstGeom>
        </p:spPr>
      </p:pic>
    </p:spTree>
    <p:extLst>
      <p:ext uri="{BB962C8B-B14F-4D97-AF65-F5344CB8AC3E}">
        <p14:creationId xmlns:p14="http://schemas.microsoft.com/office/powerpoint/2010/main" val="42738079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FA5E402-C12A-4FAC-3C2D-60ADC888F7ED}"/>
                  </a:ext>
                </a:extLst>
              </p:cNvPr>
              <p:cNvSpPr txBox="1"/>
              <p:nvPr/>
            </p:nvSpPr>
            <p:spPr>
              <a:xfrm>
                <a:off x="6047589" y="491241"/>
                <a:ext cx="5306211" cy="2062103"/>
              </a:xfrm>
              <a:prstGeom prst="rect">
                <a:avLst/>
              </a:prstGeom>
              <a:solidFill>
                <a:schemeClr val="bg1">
                  <a:lumMod val="95000"/>
                </a:schemeClr>
              </a:solidFill>
            </p:spPr>
            <p:txBody>
              <a:bodyPr wrap="square">
                <a:spAutoFit/>
              </a:bodyPr>
              <a:lstStyle/>
              <a:p>
                <a:r>
                  <a:rPr lang="en-US" sz="1600" dirty="0"/>
                  <a:t>Each step multiplies </a:t>
                </a:r>
                <a14:m>
                  <m:oMath xmlns:m="http://schemas.openxmlformats.org/officeDocument/2006/math">
                    <m:r>
                      <a:rPr lang="en-US" sz="1600" i="1" dirty="0" smtClean="0">
                        <a:latin typeface="Cambria Math" panose="02040503050406030204" pitchFamily="18" charset="0"/>
                      </a:rPr>
                      <m:t>𝜃</m:t>
                    </m:r>
                  </m:oMath>
                </a14:m>
                <a:r>
                  <a:rPr lang="en-US" sz="1600" dirty="0"/>
                  <a:t> by the same factor, 0.4. </a:t>
                </a:r>
              </a:p>
              <a:p>
                <a:r>
                  <a:rPr lang="en-US" sz="1600" dirty="0"/>
                  <a:t>Near a minimizer with curvature </a:t>
                </a:r>
                <a:r>
                  <a:rPr lang="en-US" sz="1600" dirty="0" err="1"/>
                  <a:t>λ</a:t>
                </a:r>
                <a:r>
                  <a:rPr lang="en-US" sz="1600" dirty="0"/>
                  <a:t>, the slope is  </a:t>
                </a:r>
                <a:br>
                  <a:rPr lang="en-US" sz="1600" dirty="0"/>
                </a:br>
                <a:endParaRPr lang="en-US" sz="1600" i="1" dirty="0">
                  <a:latin typeface="Cambria Math" panose="02040503050406030204" pitchFamily="18" charset="0"/>
                </a:endParaRPr>
              </a:p>
              <a:p>
                <a:pPr/>
                <a14:m>
                  <m:oMathPara xmlns:m="http://schemas.openxmlformats.org/officeDocument/2006/math">
                    <m:oMath>
                      <m:r>
                        <a:rPr lang="en-US" sz="1600" i="1" dirty="0" smtClean="0">
                          <a:latin typeface="Cambria Math" panose="02040503050406030204" pitchFamily="18" charset="0"/>
                        </a:rPr>
                        <m:t>𝐽</m:t>
                      </m:r>
                      <m:r>
                        <a:rPr lang="en-US" sz="1600" i="0" dirty="0">
                          <a:latin typeface="Cambria Math" panose="02040503050406030204" pitchFamily="18" charset="0"/>
                        </a:rPr>
                        <m:t>′</m:t>
                      </m:r>
                      <m:d>
                        <m:dPr>
                          <m:ctrlPr>
                            <a:rPr lang="en-US" sz="1600" i="1" dirty="0">
                              <a:latin typeface="Cambria Math" panose="02040503050406030204" pitchFamily="18" charset="0"/>
                            </a:rPr>
                          </m:ctrlPr>
                        </m:dPr>
                        <m:e>
                          <m:r>
                            <a:rPr lang="en-US" sz="1600" i="1" dirty="0">
                              <a:latin typeface="Cambria Math" panose="02040503050406030204" pitchFamily="18" charset="0"/>
                            </a:rPr>
                            <m:t>𝜃</m:t>
                          </m:r>
                        </m:e>
                      </m:d>
                      <m:r>
                        <a:rPr lang="en-US" sz="1600" i="0" dirty="0">
                          <a:latin typeface="Cambria Math" panose="02040503050406030204" pitchFamily="18" charset="0"/>
                        </a:rPr>
                        <m:t>=</m:t>
                      </m:r>
                      <m:r>
                        <a:rPr lang="en-US" sz="1600" i="1" dirty="0">
                          <a:latin typeface="Cambria Math" panose="02040503050406030204" pitchFamily="18" charset="0"/>
                        </a:rPr>
                        <m:t>𝜆</m:t>
                      </m:r>
                      <m:d>
                        <m:dPr>
                          <m:ctrlPr>
                            <a:rPr lang="en-US" sz="1600" i="1" dirty="0">
                              <a:latin typeface="Cambria Math" panose="02040503050406030204" pitchFamily="18" charset="0"/>
                            </a:rPr>
                          </m:ctrlPr>
                        </m:dPr>
                        <m:e>
                          <m:r>
                            <a:rPr lang="en-US" sz="1600" i="1" dirty="0">
                              <a:latin typeface="Cambria Math" panose="02040503050406030204" pitchFamily="18" charset="0"/>
                            </a:rPr>
                            <m:t>𝜃</m:t>
                          </m:r>
                          <m:r>
                            <a:rPr lang="en-US" sz="1600" i="0" dirty="0">
                              <a:latin typeface="Cambria Math" panose="02040503050406030204" pitchFamily="18" charset="0"/>
                            </a:rPr>
                            <m:t>−</m:t>
                          </m:r>
                          <m:r>
                            <a:rPr lang="en-US" sz="1600" i="1" dirty="0">
                              <a:latin typeface="Cambria Math" panose="02040503050406030204" pitchFamily="18" charset="0"/>
                            </a:rPr>
                            <m:t>𝜃</m:t>
                          </m:r>
                          <m:r>
                            <a:rPr lang="en-US" sz="1600" i="0" dirty="0">
                              <a:latin typeface="Cambria Math" panose="02040503050406030204" pitchFamily="18" charset="0"/>
                            </a:rPr>
                            <m:t>∗</m:t>
                          </m:r>
                        </m:e>
                      </m:d>
                    </m:oMath>
                  </m:oMathPara>
                </a14:m>
                <a:endParaRPr lang="en-US" sz="1600" dirty="0"/>
              </a:p>
              <a:p>
                <a:endParaRPr lang="en-US" sz="1600" dirty="0"/>
              </a:p>
              <a:p>
                <a:r>
                  <a:rPr lang="en-US" sz="1600" dirty="0"/>
                  <a:t>So subtracting </a:t>
                </a:r>
                <a:r>
                  <a:rPr lang="en-US" sz="1600" dirty="0" err="1"/>
                  <a:t>θ</a:t>
                </a:r>
                <a:r>
                  <a:rPr lang="en-US" sz="1600" dirty="0"/>
                  <a:t>* from both sides of the update gives:</a:t>
                </a:r>
              </a:p>
              <a:p>
                <a:endParaRPr lang="en-US" sz="1600" dirty="0"/>
              </a:p>
              <a:p>
                <a:endParaRPr lang="en-US" sz="1600" dirty="0"/>
              </a:p>
            </p:txBody>
          </p:sp>
        </mc:Choice>
        <mc:Fallback xmlns="">
          <p:sp>
            <p:nvSpPr>
              <p:cNvPr id="11" name="TextBox 10">
                <a:extLst>
                  <a:ext uri="{FF2B5EF4-FFF2-40B4-BE49-F238E27FC236}">
                    <a16:creationId xmlns:a16="http://schemas.microsoft.com/office/drawing/2014/main" id="{EFA5E402-C12A-4FAC-3C2D-60ADC888F7ED}"/>
                  </a:ext>
                </a:extLst>
              </p:cNvPr>
              <p:cNvSpPr txBox="1">
                <a:spLocks noRot="1" noChangeAspect="1" noMove="1" noResize="1" noEditPoints="1" noAdjustHandles="1" noChangeArrowheads="1" noChangeShapeType="1" noTextEdit="1"/>
              </p:cNvSpPr>
              <p:nvPr/>
            </p:nvSpPr>
            <p:spPr>
              <a:xfrm>
                <a:off x="6047589" y="491241"/>
                <a:ext cx="5306211" cy="2062103"/>
              </a:xfrm>
              <a:prstGeom prst="rect">
                <a:avLst/>
              </a:prstGeom>
              <a:blipFill>
                <a:blip r:embed="rId5"/>
                <a:stretch>
                  <a:fillRect l="-716" t="-610"/>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A40EDE51-2357-C92D-A848-C627CE1059FE}"/>
              </a:ext>
            </a:extLst>
          </p:cNvPr>
          <p:cNvSpPr txBox="1"/>
          <p:nvPr/>
        </p:nvSpPr>
        <p:spPr>
          <a:xfrm>
            <a:off x="6048756" y="2650795"/>
            <a:ext cx="5305044" cy="1200329"/>
          </a:xfrm>
          <a:prstGeom prst="rect">
            <a:avLst/>
          </a:prstGeom>
          <a:solidFill>
            <a:schemeClr val="accent2">
              <a:lumMod val="20000"/>
              <a:lumOff val="80000"/>
            </a:schemeClr>
          </a:solidFill>
        </p:spPr>
        <p:txBody>
          <a:bodyPr wrap="square">
            <a:spAutoFit/>
          </a:bodyPr>
          <a:lstStyle/>
          <a:p>
            <a:pPr>
              <a:buNone/>
            </a:pPr>
            <a:r>
              <a:rPr lang="en-US" dirty="0"/>
              <a:t>How big the learning rate can be depends on this</a:t>
            </a:r>
            <a:br>
              <a:rPr lang="en-US" dirty="0"/>
            </a:br>
            <a:endParaRPr lang="en-US" dirty="0"/>
          </a:p>
          <a:p>
            <a:pPr>
              <a:buNone/>
            </a:pPr>
            <a:endParaRPr lang="en-US" dirty="0"/>
          </a:p>
          <a:p>
            <a:pPr>
              <a:buNone/>
            </a:pPr>
            <a:endParaRPr lang="en-US" dirty="0"/>
          </a:p>
        </p:txBody>
      </p:sp>
      <p:sp>
        <p:nvSpPr>
          <p:cNvPr id="2" name="Title 1">
            <a:extLst>
              <a:ext uri="{FF2B5EF4-FFF2-40B4-BE49-F238E27FC236}">
                <a16:creationId xmlns:a16="http://schemas.microsoft.com/office/drawing/2014/main" id="{FC36560F-FFE1-1DBC-0E62-AB1348AFF827}"/>
              </a:ext>
            </a:extLst>
          </p:cNvPr>
          <p:cNvSpPr>
            <a:spLocks noGrp="1"/>
          </p:cNvSpPr>
          <p:nvPr>
            <p:ph type="title"/>
          </p:nvPr>
        </p:nvSpPr>
        <p:spPr/>
        <p:txBody>
          <a:bodyPr/>
          <a:lstStyle/>
          <a:p>
            <a:r>
              <a:rPr lang="en-US" dirty="0"/>
              <a:t>Gradient Descent</a:t>
            </a:r>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85EBB2AE-5874-6C7C-6B93-0A9B303A8DD7}"/>
                  </a:ext>
                </a:extLst>
              </p:cNvPr>
              <p:cNvGraphicFramePr>
                <a:graphicFrameLocks noGrp="1"/>
              </p:cNvGraphicFramePr>
              <p:nvPr>
                <p:extLst>
                  <p:ext uri="{D42A27DB-BD31-4B8C-83A1-F6EECF244321}">
                    <p14:modId xmlns:p14="http://schemas.microsoft.com/office/powerpoint/2010/main" val="1320588605"/>
                  </p:ext>
                </p:extLst>
              </p:nvPr>
            </p:nvGraphicFramePr>
            <p:xfrm>
              <a:off x="838200" y="2003802"/>
              <a:ext cx="4827087" cy="1433132"/>
            </p:xfrm>
            <a:graphic>
              <a:graphicData uri="http://schemas.openxmlformats.org/drawingml/2006/table">
                <a:tbl>
                  <a:tblPr firstRow="1">
                    <a:tableStyleId>{9D7B26C5-4107-4FEC-AEDC-1716B250A1EF}</a:tableStyleId>
                  </a:tblPr>
                  <a:tblGrid>
                    <a:gridCol w="591566">
                      <a:extLst>
                        <a:ext uri="{9D8B030D-6E8A-4147-A177-3AD203B41FA5}">
                          <a16:colId xmlns:a16="http://schemas.microsoft.com/office/drawing/2014/main" val="1686720655"/>
                        </a:ext>
                      </a:extLst>
                    </a:gridCol>
                    <a:gridCol w="651193">
                      <a:extLst>
                        <a:ext uri="{9D8B030D-6E8A-4147-A177-3AD203B41FA5}">
                          <a16:colId xmlns:a16="http://schemas.microsoft.com/office/drawing/2014/main" val="581791265"/>
                        </a:ext>
                      </a:extLst>
                    </a:gridCol>
                    <a:gridCol w="1316673">
                      <a:extLst>
                        <a:ext uri="{9D8B030D-6E8A-4147-A177-3AD203B41FA5}">
                          <a16:colId xmlns:a16="http://schemas.microsoft.com/office/drawing/2014/main" val="3249292339"/>
                        </a:ext>
                      </a:extLst>
                    </a:gridCol>
                    <a:gridCol w="2267655">
                      <a:extLst>
                        <a:ext uri="{9D8B030D-6E8A-4147-A177-3AD203B41FA5}">
                          <a16:colId xmlns:a16="http://schemas.microsoft.com/office/drawing/2014/main" val="3357791640"/>
                        </a:ext>
                      </a:extLst>
                    </a:gridCol>
                  </a:tblGrid>
                  <a:tr h="0">
                    <a:tc>
                      <a:txBody>
                        <a:bodyPr/>
                        <a:lstStyle/>
                        <a:p>
                          <a:pPr>
                            <a:buNone/>
                          </a:pPr>
                          <a:r>
                            <a:rPr lang="en-US" sz="1400" dirty="0">
                              <a:effectLst/>
                            </a:rPr>
                            <a:t>Step</a:t>
                          </a:r>
                        </a:p>
                      </a:txBody>
                      <a:tcPr anchor="ctr"/>
                    </a:tc>
                    <a:tc>
                      <a:txBody>
                        <a:bodyPr/>
                        <a:lstStyle/>
                        <a:p>
                          <a:pPr/>
                          <a14:m>
                            <m:oMathPara xmlns:m="http://schemas.openxmlformats.org/officeDocument/2006/math">
                              <m:oMath>
                                <m:r>
                                  <a:rPr lang="en-US" sz="1400" i="1" smtClean="0">
                                    <a:latin typeface="Cambria Math" panose="02040503050406030204" pitchFamily="18" charset="0"/>
                                  </a:rPr>
                                  <m:t>𝜃</m:t>
                                </m:r>
                                <m:r>
                                  <a:rPr lang="en-US" sz="1400" i="0" smtClean="0">
                                    <a:latin typeface="Cambria Math" panose="02040503050406030204" pitchFamily="18" charset="0"/>
                                  </a:rPr>
                                  <m:t>⁽ᵗ⁾</m:t>
                                </m:r>
                              </m:oMath>
                            </m:oMathPara>
                          </a14:m>
                          <a:endParaRPr lang="en-US" sz="14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Slope </a:t>
                          </a:r>
                          <a:br>
                            <a:rPr lang="en-US" sz="1400" dirty="0">
                              <a:effectLst/>
                            </a:rPr>
                          </a:br>
                          <a14:m>
                            <m:oMathPara xmlns:m="http://schemas.openxmlformats.org/officeDocument/2006/math">
                              <m:oMath>
                                <m:r>
                                  <a:rPr lang="en-US" sz="1400" i="1" dirty="0" smtClean="0">
                                    <a:latin typeface="Cambria Math" panose="02040503050406030204" pitchFamily="18" charset="0"/>
                                  </a:rPr>
                                  <m:t>𝐽</m:t>
                                </m:r>
                                <m:r>
                                  <a:rPr lang="en-US" sz="1400" i="0" dirty="0" smtClean="0">
                                    <a:latin typeface="Cambria Math" panose="02040503050406030204" pitchFamily="18" charset="0"/>
                                  </a:rPr>
                                  <m:t>′</m:t>
                                </m:r>
                                <m:d>
                                  <m:dPr>
                                    <m:ctrlPr>
                                      <a:rPr lang="en-US" sz="1400" i="1" dirty="0" smtClean="0">
                                        <a:latin typeface="Cambria Math" panose="02040503050406030204" pitchFamily="18" charset="0"/>
                                      </a:rPr>
                                    </m:ctrlPr>
                                  </m:dPr>
                                  <m:e>
                                    <m:r>
                                      <a:rPr lang="en-US" sz="1400" i="1" dirty="0" smtClean="0">
                                        <a:latin typeface="Cambria Math" panose="02040503050406030204" pitchFamily="18" charset="0"/>
                                      </a:rPr>
                                      <m:t>𝜃</m:t>
                                    </m:r>
                                    <m:r>
                                      <a:rPr lang="en-US" sz="1400" i="0" dirty="0" smtClean="0">
                                        <a:latin typeface="Cambria Math" panose="02040503050406030204" pitchFamily="18" charset="0"/>
                                      </a:rPr>
                                      <m:t>⁽ᵗ⁾</m:t>
                                    </m:r>
                                  </m:e>
                                </m:d>
                                <m:r>
                                  <a:rPr lang="en-US" sz="1400" i="0" dirty="0" smtClean="0">
                                    <a:latin typeface="Cambria Math" panose="02040503050406030204" pitchFamily="18" charset="0"/>
                                  </a:rPr>
                                  <m:t>=2</m:t>
                                </m:r>
                                <m:r>
                                  <a:rPr lang="en-US" sz="1400" i="1" dirty="0" smtClean="0">
                                    <a:latin typeface="Cambria Math" panose="02040503050406030204" pitchFamily="18" charset="0"/>
                                  </a:rPr>
                                  <m:t>𝜃</m:t>
                                </m:r>
                                <m:r>
                                  <a:rPr lang="en-US" sz="1400" i="0" dirty="0" smtClean="0">
                                    <a:latin typeface="Cambria Math" panose="02040503050406030204" pitchFamily="18" charset="0"/>
                                  </a:rPr>
                                  <m:t>⁽ᵗ⁾</m:t>
                                </m:r>
                              </m:oMath>
                            </m:oMathPara>
                          </a14:m>
                          <a:endParaRPr lang="en-US" sz="14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Update </a:t>
                          </a:r>
                          <a:br>
                            <a:rPr lang="en-US" sz="1400" dirty="0">
                              <a:effectLst/>
                            </a:rPr>
                          </a:br>
                          <a14:m>
                            <m:oMathPara xmlns:m="http://schemas.openxmlformats.org/officeDocument/2006/math">
                              <m:oMath>
                                <m:r>
                                  <a:rPr lang="en-US" sz="1400" i="1" dirty="0" smtClean="0">
                                    <a:latin typeface="Cambria Math" panose="02040503050406030204" pitchFamily="18" charset="0"/>
                                  </a:rPr>
                                  <m:t>𝜃</m:t>
                                </m:r>
                                <m:r>
                                  <a:rPr lang="en-US" sz="1400" i="0" dirty="0" err="1" smtClean="0">
                                    <a:latin typeface="Cambria Math" panose="02040503050406030204" pitchFamily="18" charset="0"/>
                                  </a:rPr>
                                  <m:t>⁽ᵗ⁺¹⁾=</m:t>
                                </m:r>
                                <m:r>
                                  <a:rPr lang="en-US" sz="1400" i="1" dirty="0" err="1" smtClean="0">
                                    <a:latin typeface="Cambria Math" panose="02040503050406030204" pitchFamily="18" charset="0"/>
                                  </a:rPr>
                                  <m:t>𝜃</m:t>
                                </m:r>
                                <m:r>
                                  <a:rPr lang="en-US" sz="1400" i="0" dirty="0" err="1" smtClean="0">
                                    <a:latin typeface="Cambria Math" panose="02040503050406030204" pitchFamily="18" charset="0"/>
                                  </a:rPr>
                                  <m:t>⁽ᵗ⁾−0.3·</m:t>
                                </m:r>
                                <m:r>
                                  <a:rPr lang="en-US" sz="1400" i="1" dirty="0" err="1" smtClean="0">
                                    <a:latin typeface="Cambria Math" panose="02040503050406030204" pitchFamily="18" charset="0"/>
                                  </a:rPr>
                                  <m:t>𝐽</m:t>
                                </m:r>
                                <m:r>
                                  <a:rPr lang="en-US" sz="1400" i="0" dirty="0" err="1" smtClean="0">
                                    <a:latin typeface="Cambria Math" panose="02040503050406030204" pitchFamily="18" charset="0"/>
                                  </a:rPr>
                                  <m:t>′</m:t>
                                </m:r>
                                <m:d>
                                  <m:dPr>
                                    <m:ctrlPr>
                                      <a:rPr lang="en-US" sz="1400" i="1" dirty="0" err="1" smtClean="0">
                                        <a:latin typeface="Cambria Math" panose="02040503050406030204" pitchFamily="18" charset="0"/>
                                      </a:rPr>
                                    </m:ctrlPr>
                                  </m:dPr>
                                  <m:e>
                                    <m:r>
                                      <a:rPr lang="en-US" sz="1400" i="1" dirty="0" err="1" smtClean="0">
                                        <a:latin typeface="Cambria Math" panose="02040503050406030204" pitchFamily="18" charset="0"/>
                                      </a:rPr>
                                      <m:t>𝜃</m:t>
                                    </m:r>
                                    <m:r>
                                      <a:rPr lang="en-US" sz="1400" i="0" dirty="0" err="1" smtClean="0">
                                        <a:latin typeface="Cambria Math" panose="02040503050406030204" pitchFamily="18" charset="0"/>
                                      </a:rPr>
                                      <m:t>⁽ᵗ⁾</m:t>
                                    </m:r>
                                  </m:e>
                                </m:d>
                              </m:oMath>
                            </m:oMathPara>
                          </a14:m>
                          <a:endParaRPr lang="en-US" sz="1400" dirty="0"/>
                        </a:p>
                      </a:txBody>
                      <a:tcPr anchor="ctr"/>
                    </a:tc>
                    <a:extLst>
                      <a:ext uri="{0D108BD9-81ED-4DB2-BD59-A6C34878D82A}">
                        <a16:rowId xmlns:a16="http://schemas.microsoft.com/office/drawing/2014/main" val="1637180468"/>
                      </a:ext>
                    </a:extLst>
                  </a:tr>
                  <a:tr h="0">
                    <a:tc>
                      <a:txBody>
                        <a:bodyPr/>
                        <a:lstStyle/>
                        <a:p>
                          <a:pPr algn="ctr">
                            <a:buNone/>
                          </a:pPr>
                          <a:r>
                            <a:rPr lang="en-US" sz="1400">
                              <a:effectLst/>
                            </a:rPr>
                            <a:t>0</a:t>
                          </a:r>
                        </a:p>
                      </a:txBody>
                      <a:tcPr anchor="ctr"/>
                    </a:tc>
                    <a:tc>
                      <a:txBody>
                        <a:bodyPr/>
                        <a:lstStyle/>
                        <a:p>
                          <a:pPr>
                            <a:buNone/>
                          </a:pPr>
                          <a:r>
                            <a:rPr lang="en-US" sz="1400">
                              <a:effectLst/>
                            </a:rPr>
                            <a:t>−4.00</a:t>
                          </a:r>
                        </a:p>
                      </a:txBody>
                      <a:tcPr anchor="ctr"/>
                    </a:tc>
                    <a:tc>
                      <a:txBody>
                        <a:bodyPr/>
                        <a:lstStyle/>
                        <a:p>
                          <a:pPr>
                            <a:buNone/>
                          </a:pPr>
                          <a:r>
                            <a:rPr lang="en-US" sz="1400">
                              <a:effectLst/>
                            </a:rPr>
                            <a:t>−8.00</a:t>
                          </a:r>
                        </a:p>
                      </a:txBody>
                      <a:tcPr anchor="ctr"/>
                    </a:tc>
                    <a:tc>
                      <a:txBody>
                        <a:bodyPr/>
                        <a:lstStyle/>
                        <a:p>
                          <a:pPr>
                            <a:buNone/>
                          </a:pPr>
                          <a:r>
                            <a:rPr lang="en-US" sz="1400">
                              <a:effectLst/>
                            </a:rPr>
                            <a:t>−4 + 2.4 = −1.60</a:t>
                          </a:r>
                        </a:p>
                      </a:txBody>
                      <a:tcPr anchor="ctr"/>
                    </a:tc>
                    <a:extLst>
                      <a:ext uri="{0D108BD9-81ED-4DB2-BD59-A6C34878D82A}">
                        <a16:rowId xmlns:a16="http://schemas.microsoft.com/office/drawing/2014/main" val="62583356"/>
                      </a:ext>
                    </a:extLst>
                  </a:tr>
                  <a:tr h="0">
                    <a:tc>
                      <a:txBody>
                        <a:bodyPr/>
                        <a:lstStyle/>
                        <a:p>
                          <a:pPr algn="ctr">
                            <a:buNone/>
                          </a:pPr>
                          <a:r>
                            <a:rPr lang="en-US" sz="1400">
                              <a:effectLst/>
                            </a:rPr>
                            <a:t>1</a:t>
                          </a:r>
                        </a:p>
                      </a:txBody>
                      <a:tcPr anchor="ctr"/>
                    </a:tc>
                    <a:tc>
                      <a:txBody>
                        <a:bodyPr/>
                        <a:lstStyle/>
                        <a:p>
                          <a:pPr>
                            <a:buNone/>
                          </a:pPr>
                          <a:r>
                            <a:rPr lang="en-US" sz="1400" dirty="0">
                              <a:effectLst/>
                            </a:rPr>
                            <a:t>−1.60</a:t>
                          </a:r>
                        </a:p>
                      </a:txBody>
                      <a:tcPr anchor="ctr"/>
                    </a:tc>
                    <a:tc>
                      <a:txBody>
                        <a:bodyPr/>
                        <a:lstStyle/>
                        <a:p>
                          <a:pPr>
                            <a:buNone/>
                          </a:pPr>
                          <a:r>
                            <a:rPr lang="en-US" sz="1400">
                              <a:effectLst/>
                            </a:rPr>
                            <a:t>−3.20</a:t>
                          </a:r>
                        </a:p>
                      </a:txBody>
                      <a:tcPr anchor="ctr"/>
                    </a:tc>
                    <a:tc>
                      <a:txBody>
                        <a:bodyPr/>
                        <a:lstStyle/>
                        <a:p>
                          <a:pPr>
                            <a:buNone/>
                          </a:pPr>
                          <a:r>
                            <a:rPr lang="en-US" sz="1400">
                              <a:effectLst/>
                            </a:rPr>
                            <a:t>−1.6 + 0.96 = −0.64</a:t>
                          </a:r>
                        </a:p>
                      </a:txBody>
                      <a:tcPr anchor="ctr"/>
                    </a:tc>
                    <a:extLst>
                      <a:ext uri="{0D108BD9-81ED-4DB2-BD59-A6C34878D82A}">
                        <a16:rowId xmlns:a16="http://schemas.microsoft.com/office/drawing/2014/main" val="1465435175"/>
                      </a:ext>
                    </a:extLst>
                  </a:tr>
                  <a:tr h="0">
                    <a:tc>
                      <a:txBody>
                        <a:bodyPr/>
                        <a:lstStyle/>
                        <a:p>
                          <a:pPr algn="ctr">
                            <a:buNone/>
                          </a:pPr>
                          <a:r>
                            <a:rPr lang="en-US" sz="1400" dirty="0">
                              <a:effectLst/>
                            </a:rPr>
                            <a:t>2</a:t>
                          </a:r>
                        </a:p>
                      </a:txBody>
                      <a:tcPr anchor="ctr"/>
                    </a:tc>
                    <a:tc>
                      <a:txBody>
                        <a:bodyPr/>
                        <a:lstStyle/>
                        <a:p>
                          <a:pPr>
                            <a:buNone/>
                          </a:pPr>
                          <a:r>
                            <a:rPr lang="en-US" sz="1400">
                              <a:effectLst/>
                            </a:rPr>
                            <a:t>−0.64</a:t>
                          </a:r>
                        </a:p>
                      </a:txBody>
                      <a:tcPr anchor="ctr"/>
                    </a:tc>
                    <a:tc>
                      <a:txBody>
                        <a:bodyPr/>
                        <a:lstStyle/>
                        <a:p>
                          <a:pPr>
                            <a:buNone/>
                          </a:pPr>
                          <a:r>
                            <a:rPr lang="en-US" sz="1400" dirty="0">
                              <a:effectLst/>
                            </a:rPr>
                            <a:t>−1.28</a:t>
                          </a:r>
                        </a:p>
                      </a:txBody>
                      <a:tcPr anchor="ctr"/>
                    </a:tc>
                    <a:tc>
                      <a:txBody>
                        <a:bodyPr/>
                        <a:lstStyle/>
                        <a:p>
                          <a:pPr>
                            <a:buNone/>
                          </a:pPr>
                          <a:r>
                            <a:rPr lang="en-US" sz="1400" dirty="0">
                              <a:effectLst/>
                            </a:rPr>
                            <a:t>−0.64 + 0.384 = −0.256</a:t>
                          </a:r>
                        </a:p>
                      </a:txBody>
                      <a:tcPr anchor="ctr"/>
                    </a:tc>
                    <a:extLst>
                      <a:ext uri="{0D108BD9-81ED-4DB2-BD59-A6C34878D82A}">
                        <a16:rowId xmlns:a16="http://schemas.microsoft.com/office/drawing/2014/main" val="3569985439"/>
                      </a:ext>
                    </a:extLst>
                  </a:tr>
                </a:tbl>
              </a:graphicData>
            </a:graphic>
          </p:graphicFrame>
        </mc:Choice>
        <mc:Fallback xmlns="">
          <p:graphicFrame>
            <p:nvGraphicFramePr>
              <p:cNvPr id="8" name="Table 7">
                <a:extLst>
                  <a:ext uri="{FF2B5EF4-FFF2-40B4-BE49-F238E27FC236}">
                    <a16:creationId xmlns:a16="http://schemas.microsoft.com/office/drawing/2014/main" id="{85EBB2AE-5874-6C7C-6B93-0A9B303A8DD7}"/>
                  </a:ext>
                </a:extLst>
              </p:cNvPr>
              <p:cNvGraphicFramePr>
                <a:graphicFrameLocks noGrp="1"/>
              </p:cNvGraphicFramePr>
              <p:nvPr>
                <p:extLst>
                  <p:ext uri="{D42A27DB-BD31-4B8C-83A1-F6EECF244321}">
                    <p14:modId xmlns:p14="http://schemas.microsoft.com/office/powerpoint/2010/main" val="1320588605"/>
                  </p:ext>
                </p:extLst>
              </p:nvPr>
            </p:nvGraphicFramePr>
            <p:xfrm>
              <a:off x="838200" y="2003802"/>
              <a:ext cx="4827087" cy="1433132"/>
            </p:xfrm>
            <a:graphic>
              <a:graphicData uri="http://schemas.openxmlformats.org/drawingml/2006/table">
                <a:tbl>
                  <a:tblPr firstRow="1">
                    <a:tableStyleId>{9D7B26C5-4107-4FEC-AEDC-1716B250A1EF}</a:tableStyleId>
                  </a:tblPr>
                  <a:tblGrid>
                    <a:gridCol w="591566">
                      <a:extLst>
                        <a:ext uri="{9D8B030D-6E8A-4147-A177-3AD203B41FA5}">
                          <a16:colId xmlns:a16="http://schemas.microsoft.com/office/drawing/2014/main" val="1686720655"/>
                        </a:ext>
                      </a:extLst>
                    </a:gridCol>
                    <a:gridCol w="651193">
                      <a:extLst>
                        <a:ext uri="{9D8B030D-6E8A-4147-A177-3AD203B41FA5}">
                          <a16:colId xmlns:a16="http://schemas.microsoft.com/office/drawing/2014/main" val="581791265"/>
                        </a:ext>
                      </a:extLst>
                    </a:gridCol>
                    <a:gridCol w="1316673">
                      <a:extLst>
                        <a:ext uri="{9D8B030D-6E8A-4147-A177-3AD203B41FA5}">
                          <a16:colId xmlns:a16="http://schemas.microsoft.com/office/drawing/2014/main" val="3249292339"/>
                        </a:ext>
                      </a:extLst>
                    </a:gridCol>
                    <a:gridCol w="2267655">
                      <a:extLst>
                        <a:ext uri="{9D8B030D-6E8A-4147-A177-3AD203B41FA5}">
                          <a16:colId xmlns:a16="http://schemas.microsoft.com/office/drawing/2014/main" val="3357791640"/>
                        </a:ext>
                      </a:extLst>
                    </a:gridCol>
                  </a:tblGrid>
                  <a:tr h="518732">
                    <a:tc>
                      <a:txBody>
                        <a:bodyPr/>
                        <a:lstStyle/>
                        <a:p>
                          <a:pPr>
                            <a:buNone/>
                          </a:pPr>
                          <a:r>
                            <a:rPr lang="en-US" sz="1400" dirty="0">
                              <a:effectLst/>
                            </a:rPr>
                            <a:t>Step</a:t>
                          </a:r>
                        </a:p>
                      </a:txBody>
                      <a:tcPr anchor="ctr"/>
                    </a:tc>
                    <a:tc>
                      <a:txBody>
                        <a:bodyPr/>
                        <a:lstStyle/>
                        <a:p>
                          <a:endParaRPr lang="en-US"/>
                        </a:p>
                      </a:txBody>
                      <a:tcPr anchor="ctr">
                        <a:blipFill>
                          <a:blip r:embed="rId6"/>
                          <a:stretch>
                            <a:fillRect l="-94118" t="-2439" r="-554902" b="-190244"/>
                          </a:stretch>
                        </a:blipFill>
                      </a:tcPr>
                    </a:tc>
                    <a:tc>
                      <a:txBody>
                        <a:bodyPr/>
                        <a:lstStyle/>
                        <a:p>
                          <a:endParaRPr lang="en-US"/>
                        </a:p>
                      </a:txBody>
                      <a:tcPr anchor="ctr">
                        <a:blipFill>
                          <a:blip r:embed="rId6"/>
                          <a:stretch>
                            <a:fillRect l="-95192" t="-2439" r="-172115" b="-190244"/>
                          </a:stretch>
                        </a:blipFill>
                      </a:tcPr>
                    </a:tc>
                    <a:tc>
                      <a:txBody>
                        <a:bodyPr/>
                        <a:lstStyle/>
                        <a:p>
                          <a:endParaRPr lang="en-US"/>
                        </a:p>
                      </a:txBody>
                      <a:tcPr anchor="ctr">
                        <a:blipFill>
                          <a:blip r:embed="rId6"/>
                          <a:stretch>
                            <a:fillRect l="-113408" t="-2439" b="-190244"/>
                          </a:stretch>
                        </a:blipFill>
                      </a:tcPr>
                    </a:tc>
                    <a:extLst>
                      <a:ext uri="{0D108BD9-81ED-4DB2-BD59-A6C34878D82A}">
                        <a16:rowId xmlns:a16="http://schemas.microsoft.com/office/drawing/2014/main" val="1637180468"/>
                      </a:ext>
                    </a:extLst>
                  </a:tr>
                  <a:tr h="304800">
                    <a:tc>
                      <a:txBody>
                        <a:bodyPr/>
                        <a:lstStyle/>
                        <a:p>
                          <a:pPr algn="ctr">
                            <a:buNone/>
                          </a:pPr>
                          <a:r>
                            <a:rPr lang="en-US" sz="1400">
                              <a:effectLst/>
                            </a:rPr>
                            <a:t>0</a:t>
                          </a:r>
                        </a:p>
                      </a:txBody>
                      <a:tcPr anchor="ctr"/>
                    </a:tc>
                    <a:tc>
                      <a:txBody>
                        <a:bodyPr/>
                        <a:lstStyle/>
                        <a:p>
                          <a:pPr>
                            <a:buNone/>
                          </a:pPr>
                          <a:r>
                            <a:rPr lang="en-US" sz="1400">
                              <a:effectLst/>
                            </a:rPr>
                            <a:t>−4.00</a:t>
                          </a:r>
                        </a:p>
                      </a:txBody>
                      <a:tcPr anchor="ctr"/>
                    </a:tc>
                    <a:tc>
                      <a:txBody>
                        <a:bodyPr/>
                        <a:lstStyle/>
                        <a:p>
                          <a:pPr>
                            <a:buNone/>
                          </a:pPr>
                          <a:r>
                            <a:rPr lang="en-US" sz="1400">
                              <a:effectLst/>
                            </a:rPr>
                            <a:t>−8.00</a:t>
                          </a:r>
                        </a:p>
                      </a:txBody>
                      <a:tcPr anchor="ctr"/>
                    </a:tc>
                    <a:tc>
                      <a:txBody>
                        <a:bodyPr/>
                        <a:lstStyle/>
                        <a:p>
                          <a:pPr>
                            <a:buNone/>
                          </a:pPr>
                          <a:r>
                            <a:rPr lang="en-US" sz="1400">
                              <a:effectLst/>
                            </a:rPr>
                            <a:t>−4 + 2.4 = −1.60</a:t>
                          </a:r>
                        </a:p>
                      </a:txBody>
                      <a:tcPr anchor="ctr"/>
                    </a:tc>
                    <a:extLst>
                      <a:ext uri="{0D108BD9-81ED-4DB2-BD59-A6C34878D82A}">
                        <a16:rowId xmlns:a16="http://schemas.microsoft.com/office/drawing/2014/main" val="62583356"/>
                      </a:ext>
                    </a:extLst>
                  </a:tr>
                  <a:tr h="304800">
                    <a:tc>
                      <a:txBody>
                        <a:bodyPr/>
                        <a:lstStyle/>
                        <a:p>
                          <a:pPr algn="ctr">
                            <a:buNone/>
                          </a:pPr>
                          <a:r>
                            <a:rPr lang="en-US" sz="1400">
                              <a:effectLst/>
                            </a:rPr>
                            <a:t>1</a:t>
                          </a:r>
                        </a:p>
                      </a:txBody>
                      <a:tcPr anchor="ctr"/>
                    </a:tc>
                    <a:tc>
                      <a:txBody>
                        <a:bodyPr/>
                        <a:lstStyle/>
                        <a:p>
                          <a:pPr>
                            <a:buNone/>
                          </a:pPr>
                          <a:r>
                            <a:rPr lang="en-US" sz="1400" dirty="0">
                              <a:effectLst/>
                            </a:rPr>
                            <a:t>−1.60</a:t>
                          </a:r>
                        </a:p>
                      </a:txBody>
                      <a:tcPr anchor="ctr"/>
                    </a:tc>
                    <a:tc>
                      <a:txBody>
                        <a:bodyPr/>
                        <a:lstStyle/>
                        <a:p>
                          <a:pPr>
                            <a:buNone/>
                          </a:pPr>
                          <a:r>
                            <a:rPr lang="en-US" sz="1400">
                              <a:effectLst/>
                            </a:rPr>
                            <a:t>−3.20</a:t>
                          </a:r>
                        </a:p>
                      </a:txBody>
                      <a:tcPr anchor="ctr"/>
                    </a:tc>
                    <a:tc>
                      <a:txBody>
                        <a:bodyPr/>
                        <a:lstStyle/>
                        <a:p>
                          <a:pPr>
                            <a:buNone/>
                          </a:pPr>
                          <a:r>
                            <a:rPr lang="en-US" sz="1400">
                              <a:effectLst/>
                            </a:rPr>
                            <a:t>−1.6 + 0.96 = −0.64</a:t>
                          </a:r>
                        </a:p>
                      </a:txBody>
                      <a:tcPr anchor="ctr"/>
                    </a:tc>
                    <a:extLst>
                      <a:ext uri="{0D108BD9-81ED-4DB2-BD59-A6C34878D82A}">
                        <a16:rowId xmlns:a16="http://schemas.microsoft.com/office/drawing/2014/main" val="1465435175"/>
                      </a:ext>
                    </a:extLst>
                  </a:tr>
                  <a:tr h="304800">
                    <a:tc>
                      <a:txBody>
                        <a:bodyPr/>
                        <a:lstStyle/>
                        <a:p>
                          <a:pPr algn="ctr">
                            <a:buNone/>
                          </a:pPr>
                          <a:r>
                            <a:rPr lang="en-US" sz="1400" dirty="0">
                              <a:effectLst/>
                            </a:rPr>
                            <a:t>2</a:t>
                          </a:r>
                        </a:p>
                      </a:txBody>
                      <a:tcPr anchor="ctr"/>
                    </a:tc>
                    <a:tc>
                      <a:txBody>
                        <a:bodyPr/>
                        <a:lstStyle/>
                        <a:p>
                          <a:pPr>
                            <a:buNone/>
                          </a:pPr>
                          <a:r>
                            <a:rPr lang="en-US" sz="1400">
                              <a:effectLst/>
                            </a:rPr>
                            <a:t>−0.64</a:t>
                          </a:r>
                        </a:p>
                      </a:txBody>
                      <a:tcPr anchor="ctr"/>
                    </a:tc>
                    <a:tc>
                      <a:txBody>
                        <a:bodyPr/>
                        <a:lstStyle/>
                        <a:p>
                          <a:pPr>
                            <a:buNone/>
                          </a:pPr>
                          <a:r>
                            <a:rPr lang="en-US" sz="1400" dirty="0">
                              <a:effectLst/>
                            </a:rPr>
                            <a:t>−1.28</a:t>
                          </a:r>
                        </a:p>
                      </a:txBody>
                      <a:tcPr anchor="ctr"/>
                    </a:tc>
                    <a:tc>
                      <a:txBody>
                        <a:bodyPr/>
                        <a:lstStyle/>
                        <a:p>
                          <a:pPr>
                            <a:buNone/>
                          </a:pPr>
                          <a:r>
                            <a:rPr lang="en-US" sz="1400" dirty="0">
                              <a:effectLst/>
                            </a:rPr>
                            <a:t>−0.64 + 0.384 = −0.256</a:t>
                          </a:r>
                        </a:p>
                      </a:txBody>
                      <a:tcPr anchor="ctr"/>
                    </a:tc>
                    <a:extLst>
                      <a:ext uri="{0D108BD9-81ED-4DB2-BD59-A6C34878D82A}">
                        <a16:rowId xmlns:a16="http://schemas.microsoft.com/office/drawing/2014/main" val="3569985439"/>
                      </a:ext>
                    </a:extLst>
                  </a:tr>
                </a:tbl>
              </a:graphicData>
            </a:graphic>
          </p:graphicFrame>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6F1851F-F095-9287-D33B-F1F9C85521A9}"/>
                  </a:ext>
                </a:extLst>
              </p:cNvPr>
              <p:cNvSpPr txBox="1"/>
              <p:nvPr/>
            </p:nvSpPr>
            <p:spPr>
              <a:xfrm>
                <a:off x="838200" y="1645596"/>
                <a:ext cx="1306255" cy="276999"/>
              </a:xfrm>
              <a:prstGeom prst="rect">
                <a:avLst/>
              </a:prstGeom>
              <a:noFill/>
            </p:spPr>
            <p:txBody>
              <a:bodyPr wrap="none" lIns="0" tIns="0" rIns="0" bIns="0" rtlCol="0">
                <a:spAutoFit/>
              </a:bodyPr>
              <a:lstStyle/>
              <a:p>
                <a:r>
                  <a:rPr lang="en-US" b="0" dirty="0" err="1"/>
                  <a:t>Let</a:t>
                </a:r>
                <a:r>
                  <a:rPr lang="en-US" b="0" dirty="0"/>
                  <a:t> </a:t>
                </a:r>
                <a14:m>
                  <m:oMath xmlns:m="http://schemas.openxmlformats.org/officeDocument/2006/math">
                    <m:r>
                      <a:rPr lang="en-US" i="1" dirty="0" smtClean="0">
                        <a:latin typeface="Cambria Math" panose="02040503050406030204" pitchFamily="18" charset="0"/>
                      </a:rPr>
                      <m:t>𝐽</m:t>
                    </m:r>
                    <m:d>
                      <m:dPr>
                        <m:ctrlPr>
                          <a:rPr lang="en-US" i="1" dirty="0" err="1">
                            <a:latin typeface="Cambria Math" panose="02040503050406030204" pitchFamily="18" charset="0"/>
                          </a:rPr>
                        </m:ctrlPr>
                      </m:dPr>
                      <m:e>
                        <m:r>
                          <a:rPr lang="en-US" i="1" dirty="0" err="1">
                            <a:latin typeface="Cambria Math" panose="02040503050406030204" pitchFamily="18" charset="0"/>
                          </a:rPr>
                          <m:t>𝜃</m:t>
                        </m:r>
                      </m:e>
                    </m:d>
                    <m:r>
                      <a:rPr lang="en-US" i="0" dirty="0" err="1">
                        <a:latin typeface="Cambria Math" panose="02040503050406030204" pitchFamily="18" charset="0"/>
                      </a:rPr>
                      <m:t>=</m:t>
                    </m:r>
                    <m:r>
                      <a:rPr lang="en-US" i="1" dirty="0" err="1">
                        <a:latin typeface="Cambria Math" panose="02040503050406030204" pitchFamily="18" charset="0"/>
                      </a:rPr>
                      <m:t>𝜃</m:t>
                    </m:r>
                    <m:r>
                      <a:rPr lang="en-US" i="0" dirty="0" err="1">
                        <a:latin typeface="Cambria Math" panose="02040503050406030204" pitchFamily="18" charset="0"/>
                      </a:rPr>
                      <m:t>²</m:t>
                    </m:r>
                  </m:oMath>
                </a14:m>
                <a:endParaRPr lang="en-US" dirty="0"/>
              </a:p>
            </p:txBody>
          </p:sp>
        </mc:Choice>
        <mc:Fallback xmlns="">
          <p:sp>
            <p:nvSpPr>
              <p:cNvPr id="9" name="TextBox 8">
                <a:extLst>
                  <a:ext uri="{FF2B5EF4-FFF2-40B4-BE49-F238E27FC236}">
                    <a16:creationId xmlns:a16="http://schemas.microsoft.com/office/drawing/2014/main" id="{46F1851F-F095-9287-D33B-F1F9C85521A9}"/>
                  </a:ext>
                </a:extLst>
              </p:cNvPr>
              <p:cNvSpPr txBox="1">
                <a:spLocks noRot="1" noChangeAspect="1" noMove="1" noResize="1" noEditPoints="1" noAdjustHandles="1" noChangeArrowheads="1" noChangeShapeType="1" noTextEdit="1"/>
              </p:cNvSpPr>
              <p:nvPr/>
            </p:nvSpPr>
            <p:spPr>
              <a:xfrm>
                <a:off x="838200" y="1645596"/>
                <a:ext cx="1306255" cy="276999"/>
              </a:xfrm>
              <a:prstGeom prst="rect">
                <a:avLst/>
              </a:prstGeom>
              <a:blipFill>
                <a:blip r:embed="rId7"/>
                <a:stretch>
                  <a:fillRect l="-11650" t="-26087" r="-6796" b="-47826"/>
                </a:stretch>
              </a:blipFill>
            </p:spPr>
            <p:txBody>
              <a:bodyPr/>
              <a:lstStyle/>
              <a:p>
                <a:r>
                  <a:rPr lang="en-US">
                    <a:noFill/>
                  </a:rPr>
                  <a:t> </a:t>
                </a:r>
              </a:p>
            </p:txBody>
          </p:sp>
        </mc:Fallback>
      </mc:AlternateContent>
      <p:sp>
        <p:nvSpPr>
          <p:cNvPr id="21" name="Rectangle 20">
            <a:extLst>
              <a:ext uri="{FF2B5EF4-FFF2-40B4-BE49-F238E27FC236}">
                <a16:creationId xmlns:a16="http://schemas.microsoft.com/office/drawing/2014/main" id="{90512816-4DA6-B726-131B-201C6F281A54}"/>
              </a:ext>
            </a:extLst>
          </p:cNvPr>
          <p:cNvSpPr/>
          <p:nvPr/>
        </p:nvSpPr>
        <p:spPr>
          <a:xfrm>
            <a:off x="8334118" y="2109530"/>
            <a:ext cx="974852" cy="39804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17036287-E035-15C2-D017-A691B60F4D5E}"/>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7978010" y="3318768"/>
            <a:ext cx="1076960" cy="304800"/>
          </a:xfrm>
          <a:prstGeom prst="rect">
            <a:avLst/>
          </a:prstGeom>
        </p:spPr>
      </p:pic>
      <p:sp>
        <p:nvSpPr>
          <p:cNvPr id="25" name="TextBox 24">
            <a:extLst>
              <a:ext uri="{FF2B5EF4-FFF2-40B4-BE49-F238E27FC236}">
                <a16:creationId xmlns:a16="http://schemas.microsoft.com/office/drawing/2014/main" id="{2B6F6587-8A3F-446D-212A-14060CB81111}"/>
              </a:ext>
            </a:extLst>
          </p:cNvPr>
          <p:cNvSpPr txBox="1"/>
          <p:nvPr/>
        </p:nvSpPr>
        <p:spPr>
          <a:xfrm>
            <a:off x="6047589" y="3278204"/>
            <a:ext cx="2147559" cy="369332"/>
          </a:xfrm>
          <a:prstGeom prst="rect">
            <a:avLst/>
          </a:prstGeom>
          <a:noFill/>
        </p:spPr>
        <p:txBody>
          <a:bodyPr wrap="square">
            <a:spAutoFit/>
          </a:bodyPr>
          <a:lstStyle/>
          <a:p>
            <a:pPr>
              <a:buNone/>
            </a:pPr>
            <a:r>
              <a:rPr lang="en-US" dirty="0"/>
              <a:t>The safe range is</a:t>
            </a:r>
          </a:p>
        </p:txBody>
      </p:sp>
      <p:pic>
        <p:nvPicPr>
          <p:cNvPr id="5" name="Picture 4">
            <a:extLst>
              <a:ext uri="{FF2B5EF4-FFF2-40B4-BE49-F238E27FC236}">
                <a16:creationId xmlns:a16="http://schemas.microsoft.com/office/drawing/2014/main" id="{61BD967D-B760-80A7-91BA-A35C39B5A246}"/>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6868160" y="2126622"/>
            <a:ext cx="3618992" cy="310896"/>
          </a:xfrm>
          <a:prstGeom prst="rect">
            <a:avLst/>
          </a:prstGeom>
        </p:spPr>
      </p:pic>
      <p:pic>
        <p:nvPicPr>
          <p:cNvPr id="6" name="Picture 5" descr="Gradient descent on the same bowl with three step sizes: eta 0.05 crawls, eta 0.3 converges in a few steps, eta 0.95 bounces across the valley">
            <a:extLst>
              <a:ext uri="{FF2B5EF4-FFF2-40B4-BE49-F238E27FC236}">
                <a16:creationId xmlns:a16="http://schemas.microsoft.com/office/drawing/2014/main" id="{CED9FEF9-79CA-C4EB-7346-3A81AC2E92D9}"/>
              </a:ext>
            </a:extLst>
          </p:cNvPr>
          <p:cNvPicPr>
            <a:picLocks noChangeAspect="1"/>
          </p:cNvPicPr>
          <p:nvPr/>
        </p:nvPicPr>
        <p:blipFill>
          <a:blip r:embed="rId10"/>
          <a:stretch>
            <a:fillRect/>
          </a:stretch>
        </p:blipFill>
        <p:spPr>
          <a:xfrm>
            <a:off x="1295400" y="3896926"/>
            <a:ext cx="9770492" cy="2926137"/>
          </a:xfrm>
          <a:prstGeom prst="rect">
            <a:avLst/>
          </a:prstGeom>
        </p:spPr>
      </p:pic>
    </p:spTree>
    <p:extLst>
      <p:ext uri="{BB962C8B-B14F-4D97-AF65-F5344CB8AC3E}">
        <p14:creationId xmlns:p14="http://schemas.microsoft.com/office/powerpoint/2010/main" val="3655913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EDEC9-AD35-A9DA-E037-550693A0117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B25D5CD-F968-511D-938E-7570EBAAB4F6}"/>
                  </a:ext>
                </a:extLst>
              </p:cNvPr>
              <p:cNvSpPr txBox="1"/>
              <p:nvPr/>
            </p:nvSpPr>
            <p:spPr>
              <a:xfrm>
                <a:off x="6096000" y="491241"/>
                <a:ext cx="5257800" cy="2062103"/>
              </a:xfrm>
              <a:prstGeom prst="rect">
                <a:avLst/>
              </a:prstGeom>
              <a:solidFill>
                <a:schemeClr val="bg1">
                  <a:lumMod val="95000"/>
                </a:schemeClr>
              </a:solidFill>
            </p:spPr>
            <p:txBody>
              <a:bodyPr wrap="square">
                <a:spAutoFit/>
              </a:bodyPr>
              <a:lstStyle/>
              <a:p>
                <a:r>
                  <a:rPr lang="en-US" sz="1600" dirty="0"/>
                  <a:t>Each step multiplies </a:t>
                </a:r>
                <a14:m>
                  <m:oMath xmlns:m="http://schemas.openxmlformats.org/officeDocument/2006/math">
                    <m:r>
                      <a:rPr lang="en-US" sz="1600" i="1" dirty="0" smtClean="0">
                        <a:latin typeface="Cambria Math" panose="02040503050406030204" pitchFamily="18" charset="0"/>
                      </a:rPr>
                      <m:t>𝜃</m:t>
                    </m:r>
                  </m:oMath>
                </a14:m>
                <a:r>
                  <a:rPr lang="en-US" sz="1600" dirty="0"/>
                  <a:t> by the same factor, 0.4. </a:t>
                </a:r>
              </a:p>
              <a:p>
                <a:r>
                  <a:rPr lang="en-US" sz="1600" dirty="0"/>
                  <a:t>Near a minimizer with curvature </a:t>
                </a:r>
                <a:r>
                  <a:rPr lang="en-US" sz="1600" dirty="0" err="1"/>
                  <a:t>λ</a:t>
                </a:r>
                <a:r>
                  <a:rPr lang="en-US" sz="1600" dirty="0"/>
                  <a:t>, the slope is  </a:t>
                </a:r>
                <a:br>
                  <a:rPr lang="en-US" sz="1600" dirty="0"/>
                </a:br>
                <a:endParaRPr lang="en-US" sz="1600" i="1" dirty="0">
                  <a:latin typeface="Cambria Math" panose="02040503050406030204" pitchFamily="18" charset="0"/>
                </a:endParaRPr>
              </a:p>
              <a:p>
                <a:pPr/>
                <a14:m>
                  <m:oMathPara xmlns:m="http://schemas.openxmlformats.org/officeDocument/2006/math">
                    <m:oMath>
                      <m:r>
                        <a:rPr lang="en-US" sz="1600" i="1" dirty="0" smtClean="0">
                          <a:latin typeface="Cambria Math" panose="02040503050406030204" pitchFamily="18" charset="0"/>
                        </a:rPr>
                        <m:t>𝐽</m:t>
                      </m:r>
                      <m:r>
                        <a:rPr lang="en-US" sz="1600" i="0" dirty="0">
                          <a:latin typeface="Cambria Math" panose="02040503050406030204" pitchFamily="18" charset="0"/>
                        </a:rPr>
                        <m:t>′</m:t>
                      </m:r>
                      <m:d>
                        <m:dPr>
                          <m:ctrlPr>
                            <a:rPr lang="en-US" sz="1600" i="1" dirty="0">
                              <a:latin typeface="Cambria Math" panose="02040503050406030204" pitchFamily="18" charset="0"/>
                            </a:rPr>
                          </m:ctrlPr>
                        </m:dPr>
                        <m:e>
                          <m:r>
                            <a:rPr lang="en-US" sz="1600" i="1" dirty="0">
                              <a:latin typeface="Cambria Math" panose="02040503050406030204" pitchFamily="18" charset="0"/>
                            </a:rPr>
                            <m:t>𝜃</m:t>
                          </m:r>
                        </m:e>
                      </m:d>
                      <m:r>
                        <a:rPr lang="en-US" sz="1600" i="0" dirty="0">
                          <a:latin typeface="Cambria Math" panose="02040503050406030204" pitchFamily="18" charset="0"/>
                        </a:rPr>
                        <m:t>=</m:t>
                      </m:r>
                      <m:r>
                        <a:rPr lang="en-US" sz="1600" i="1" dirty="0">
                          <a:latin typeface="Cambria Math" panose="02040503050406030204" pitchFamily="18" charset="0"/>
                        </a:rPr>
                        <m:t>𝜆</m:t>
                      </m:r>
                      <m:d>
                        <m:dPr>
                          <m:ctrlPr>
                            <a:rPr lang="en-US" sz="1600" i="1" dirty="0">
                              <a:latin typeface="Cambria Math" panose="02040503050406030204" pitchFamily="18" charset="0"/>
                            </a:rPr>
                          </m:ctrlPr>
                        </m:dPr>
                        <m:e>
                          <m:r>
                            <a:rPr lang="en-US" sz="1600" i="1" dirty="0">
                              <a:latin typeface="Cambria Math" panose="02040503050406030204" pitchFamily="18" charset="0"/>
                            </a:rPr>
                            <m:t>𝜃</m:t>
                          </m:r>
                          <m:r>
                            <a:rPr lang="en-US" sz="1600" i="0" dirty="0">
                              <a:latin typeface="Cambria Math" panose="02040503050406030204" pitchFamily="18" charset="0"/>
                            </a:rPr>
                            <m:t>−</m:t>
                          </m:r>
                          <m:r>
                            <a:rPr lang="en-US" sz="1600" i="1" dirty="0">
                              <a:latin typeface="Cambria Math" panose="02040503050406030204" pitchFamily="18" charset="0"/>
                            </a:rPr>
                            <m:t>𝜃</m:t>
                          </m:r>
                          <m:r>
                            <a:rPr lang="en-US" sz="1600" i="0" dirty="0">
                              <a:latin typeface="Cambria Math" panose="02040503050406030204" pitchFamily="18" charset="0"/>
                            </a:rPr>
                            <m:t>∗</m:t>
                          </m:r>
                        </m:e>
                      </m:d>
                    </m:oMath>
                  </m:oMathPara>
                </a14:m>
                <a:endParaRPr lang="en-US" sz="1600" dirty="0"/>
              </a:p>
              <a:p>
                <a:endParaRPr lang="en-US" sz="1600" dirty="0"/>
              </a:p>
              <a:p>
                <a:r>
                  <a:rPr lang="en-US" sz="1600" dirty="0"/>
                  <a:t>So subtracting </a:t>
                </a:r>
                <a:r>
                  <a:rPr lang="en-US" sz="1600" dirty="0" err="1"/>
                  <a:t>θ</a:t>
                </a:r>
                <a:r>
                  <a:rPr lang="en-US" sz="1600" dirty="0"/>
                  <a:t>* from both sides of the update gives:</a:t>
                </a:r>
              </a:p>
              <a:p>
                <a:endParaRPr lang="en-US" sz="1600" dirty="0"/>
              </a:p>
              <a:p>
                <a:endParaRPr lang="en-US" sz="1600" dirty="0"/>
              </a:p>
            </p:txBody>
          </p:sp>
        </mc:Choice>
        <mc:Fallback xmlns="">
          <p:sp>
            <p:nvSpPr>
              <p:cNvPr id="11" name="TextBox 10">
                <a:extLst>
                  <a:ext uri="{FF2B5EF4-FFF2-40B4-BE49-F238E27FC236}">
                    <a16:creationId xmlns:a16="http://schemas.microsoft.com/office/drawing/2014/main" id="{9B25D5CD-F968-511D-938E-7570EBAAB4F6}"/>
                  </a:ext>
                </a:extLst>
              </p:cNvPr>
              <p:cNvSpPr txBox="1">
                <a:spLocks noRot="1" noChangeAspect="1" noMove="1" noResize="1" noEditPoints="1" noAdjustHandles="1" noChangeArrowheads="1" noChangeShapeType="1" noTextEdit="1"/>
              </p:cNvSpPr>
              <p:nvPr/>
            </p:nvSpPr>
            <p:spPr>
              <a:xfrm>
                <a:off x="6096000" y="491241"/>
                <a:ext cx="5257800" cy="2062103"/>
              </a:xfrm>
              <a:prstGeom prst="rect">
                <a:avLst/>
              </a:prstGeom>
              <a:blipFill>
                <a:blip r:embed="rId5"/>
                <a:stretch>
                  <a:fillRect l="-723" t="-610"/>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377E4F81-8713-F33A-8B13-1DC124CB8A2B}"/>
              </a:ext>
            </a:extLst>
          </p:cNvPr>
          <p:cNvSpPr txBox="1"/>
          <p:nvPr/>
        </p:nvSpPr>
        <p:spPr>
          <a:xfrm>
            <a:off x="6096000" y="2678039"/>
            <a:ext cx="5257800" cy="1200329"/>
          </a:xfrm>
          <a:prstGeom prst="rect">
            <a:avLst/>
          </a:prstGeom>
          <a:solidFill>
            <a:schemeClr val="accent2">
              <a:lumMod val="20000"/>
              <a:lumOff val="80000"/>
            </a:schemeClr>
          </a:solidFill>
        </p:spPr>
        <p:txBody>
          <a:bodyPr wrap="square">
            <a:spAutoFit/>
          </a:bodyPr>
          <a:lstStyle/>
          <a:p>
            <a:pPr>
              <a:buNone/>
            </a:pPr>
            <a:r>
              <a:rPr lang="en-US" dirty="0"/>
              <a:t>How big the learning rate can be depends on this</a:t>
            </a:r>
          </a:p>
          <a:p>
            <a:pPr>
              <a:buNone/>
            </a:pPr>
            <a:endParaRPr lang="en-US" dirty="0"/>
          </a:p>
          <a:p>
            <a:pPr>
              <a:buNone/>
            </a:pPr>
            <a:endParaRPr lang="en-US" dirty="0"/>
          </a:p>
          <a:p>
            <a:pPr>
              <a:buNone/>
            </a:pPr>
            <a:endParaRPr lang="en-US" dirty="0"/>
          </a:p>
        </p:txBody>
      </p:sp>
      <p:sp>
        <p:nvSpPr>
          <p:cNvPr id="2" name="Title 1">
            <a:extLst>
              <a:ext uri="{FF2B5EF4-FFF2-40B4-BE49-F238E27FC236}">
                <a16:creationId xmlns:a16="http://schemas.microsoft.com/office/drawing/2014/main" id="{2497F494-4A2E-1F97-9D28-3DB227D557B1}"/>
              </a:ext>
            </a:extLst>
          </p:cNvPr>
          <p:cNvSpPr>
            <a:spLocks noGrp="1"/>
          </p:cNvSpPr>
          <p:nvPr>
            <p:ph type="title"/>
          </p:nvPr>
        </p:nvSpPr>
        <p:spPr/>
        <p:txBody>
          <a:bodyPr/>
          <a:lstStyle/>
          <a:p>
            <a:r>
              <a:rPr lang="en-US" dirty="0"/>
              <a:t>Gradient Descent</a:t>
            </a:r>
          </a:p>
        </p:txBody>
      </p:sp>
      <p:sp>
        <p:nvSpPr>
          <p:cNvPr id="21" name="Rectangle 20">
            <a:extLst>
              <a:ext uri="{FF2B5EF4-FFF2-40B4-BE49-F238E27FC236}">
                <a16:creationId xmlns:a16="http://schemas.microsoft.com/office/drawing/2014/main" id="{8891D4C6-59AB-1BD5-85D7-6CD1D4DDF30E}"/>
              </a:ext>
            </a:extLst>
          </p:cNvPr>
          <p:cNvSpPr/>
          <p:nvPr/>
        </p:nvSpPr>
        <p:spPr>
          <a:xfrm>
            <a:off x="8334118" y="2109530"/>
            <a:ext cx="974852" cy="39804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D257BAC1-8203-061D-6936-90713C046E76}"/>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7978010" y="3318768"/>
            <a:ext cx="1076960" cy="304800"/>
          </a:xfrm>
          <a:prstGeom prst="rect">
            <a:avLst/>
          </a:prstGeom>
        </p:spPr>
      </p:pic>
      <p:sp>
        <p:nvSpPr>
          <p:cNvPr id="25" name="TextBox 24">
            <a:extLst>
              <a:ext uri="{FF2B5EF4-FFF2-40B4-BE49-F238E27FC236}">
                <a16:creationId xmlns:a16="http://schemas.microsoft.com/office/drawing/2014/main" id="{272E4319-F981-9082-2A62-DA92EFD85CC2}"/>
              </a:ext>
            </a:extLst>
          </p:cNvPr>
          <p:cNvSpPr txBox="1"/>
          <p:nvPr/>
        </p:nvSpPr>
        <p:spPr>
          <a:xfrm>
            <a:off x="6047589" y="3278204"/>
            <a:ext cx="2147559" cy="369332"/>
          </a:xfrm>
          <a:prstGeom prst="rect">
            <a:avLst/>
          </a:prstGeom>
          <a:noFill/>
        </p:spPr>
        <p:txBody>
          <a:bodyPr wrap="square">
            <a:spAutoFit/>
          </a:bodyPr>
          <a:lstStyle/>
          <a:p>
            <a:pPr>
              <a:buNone/>
            </a:pPr>
            <a:r>
              <a:rPr lang="en-US" dirty="0"/>
              <a:t>The safe range is</a:t>
            </a:r>
          </a:p>
        </p:txBody>
      </p:sp>
      <p:pic>
        <p:nvPicPr>
          <p:cNvPr id="5" name="Picture 4">
            <a:extLst>
              <a:ext uri="{FF2B5EF4-FFF2-40B4-BE49-F238E27FC236}">
                <a16:creationId xmlns:a16="http://schemas.microsoft.com/office/drawing/2014/main" id="{68F76F08-043B-A092-FDEF-FE04474D815D}"/>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6868160" y="2126622"/>
            <a:ext cx="3618992" cy="310896"/>
          </a:xfrm>
          <a:prstGeom prst="rect">
            <a:avLst/>
          </a:prstGeom>
        </p:spPr>
      </p:pic>
      <p:pic>
        <p:nvPicPr>
          <p:cNvPr id="6" name="Picture 5" descr="Gradient descent on the same bowl with three step sizes: eta 0.05 crawls, eta 0.3 converges in a few steps, eta 0.95 bounces across the valley">
            <a:extLst>
              <a:ext uri="{FF2B5EF4-FFF2-40B4-BE49-F238E27FC236}">
                <a16:creationId xmlns:a16="http://schemas.microsoft.com/office/drawing/2014/main" id="{4CC05F7D-FDE5-19AF-ED9C-6E4A351465CF}"/>
              </a:ext>
            </a:extLst>
          </p:cNvPr>
          <p:cNvPicPr>
            <a:picLocks noChangeAspect="1"/>
          </p:cNvPicPr>
          <p:nvPr/>
        </p:nvPicPr>
        <p:blipFill>
          <a:blip r:embed="rId8"/>
          <a:stretch>
            <a:fillRect/>
          </a:stretch>
        </p:blipFill>
        <p:spPr>
          <a:xfrm>
            <a:off x="1295400" y="3896926"/>
            <a:ext cx="9770492" cy="2926137"/>
          </a:xfrm>
          <a:prstGeom prst="rect">
            <a:avLst/>
          </a:prstGeom>
        </p:spPr>
      </p:pic>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C882C893-6DC9-A239-242C-6DFD88C10539}"/>
                  </a:ext>
                </a:extLst>
              </p:cNvPr>
              <p:cNvGraphicFramePr>
                <a:graphicFrameLocks noGrp="1"/>
              </p:cNvGraphicFramePr>
              <p:nvPr>
                <p:extLst>
                  <p:ext uri="{D42A27DB-BD31-4B8C-83A1-F6EECF244321}">
                    <p14:modId xmlns:p14="http://schemas.microsoft.com/office/powerpoint/2010/main" val="2725990020"/>
                  </p:ext>
                </p:extLst>
              </p:nvPr>
            </p:nvGraphicFramePr>
            <p:xfrm>
              <a:off x="520979" y="1558415"/>
              <a:ext cx="5412201" cy="2255520"/>
            </p:xfrm>
            <a:graphic>
              <a:graphicData uri="http://schemas.openxmlformats.org/drawingml/2006/table">
                <a:tbl>
                  <a:tblPr>
                    <a:tableStyleId>{5C22544A-7EE6-4342-B048-85BDC9FD1C3A}</a:tableStyleId>
                  </a:tblPr>
                  <a:tblGrid>
                    <a:gridCol w="811109">
                      <a:extLst>
                        <a:ext uri="{9D8B030D-6E8A-4147-A177-3AD203B41FA5}">
                          <a16:colId xmlns:a16="http://schemas.microsoft.com/office/drawing/2014/main" val="2062728800"/>
                        </a:ext>
                      </a:extLst>
                    </a:gridCol>
                    <a:gridCol w="974472">
                      <a:extLst>
                        <a:ext uri="{9D8B030D-6E8A-4147-A177-3AD203B41FA5}">
                          <a16:colId xmlns:a16="http://schemas.microsoft.com/office/drawing/2014/main" val="3087597257"/>
                        </a:ext>
                      </a:extLst>
                    </a:gridCol>
                    <a:gridCol w="3626620">
                      <a:extLst>
                        <a:ext uri="{9D8B030D-6E8A-4147-A177-3AD203B41FA5}">
                          <a16:colId xmlns:a16="http://schemas.microsoft.com/office/drawing/2014/main" val="3081971338"/>
                        </a:ext>
                      </a:extLst>
                    </a:gridCol>
                  </a:tblGrid>
                  <a:tr h="0">
                    <a:tc>
                      <a:txBody>
                        <a:bodyPr/>
                        <a:lstStyle/>
                        <a:p>
                          <a:pPr>
                            <a:buNone/>
                          </a:pPr>
                          <a14:m>
                            <m:oMathPara xmlns:m="http://schemas.openxmlformats.org/officeDocument/2006/math">
                              <m:oMath>
                                <m:r>
                                  <a:rPr lang="en-US" sz="1400" b="1" i="1" dirty="0" smtClean="0">
                                    <a:effectLst/>
                                    <a:latin typeface="Cambria Math" panose="02040503050406030204" pitchFamily="18" charset="0"/>
                                  </a:rPr>
                                  <m:t>𝜼𝝀</m:t>
                                </m:r>
                              </m:oMath>
                            </m:oMathPara>
                          </a14:m>
                          <a:endParaRPr lang="en-US" sz="1400" b="1" dirty="0">
                            <a:effectLst/>
                          </a:endParaRPr>
                        </a:p>
                      </a:txBody>
                      <a:tcPr anchor="ctr"/>
                    </a:tc>
                    <a:tc>
                      <a:txBody>
                        <a:bodyPr/>
                        <a:lstStyle/>
                        <a:p>
                          <a:pPr algn="ctr">
                            <a:buNone/>
                          </a:pPr>
                          <a:r>
                            <a:rPr lang="en-US" sz="1400" b="1" dirty="0">
                              <a:effectLst/>
                            </a:rPr>
                            <a:t>Factor </a:t>
                          </a:r>
                          <a:br>
                            <a:rPr lang="en-US" sz="1400" b="1" i="0" dirty="0">
                              <a:effectLst/>
                              <a:latin typeface="Cambria Math" panose="02040503050406030204" pitchFamily="18" charset="0"/>
                            </a:rPr>
                          </a:br>
                          <a:endParaRPr lang="en-US" sz="1400" b="1" dirty="0">
                            <a:effectLst/>
                          </a:endParaRPr>
                        </a:p>
                      </a:txBody>
                      <a:tcPr anchor="ctr"/>
                    </a:tc>
                    <a:tc>
                      <a:txBody>
                        <a:bodyPr/>
                        <a:lstStyle/>
                        <a:p>
                          <a:pPr>
                            <a:buNone/>
                          </a:pPr>
                          <a:r>
                            <a:rPr lang="en-US" sz="1400" b="1" dirty="0">
                              <a:effectLst/>
                            </a:rPr>
                            <a:t>What happens</a:t>
                          </a:r>
                        </a:p>
                      </a:txBody>
                      <a:tcPr anchor="ctr"/>
                    </a:tc>
                    <a:extLst>
                      <a:ext uri="{0D108BD9-81ED-4DB2-BD59-A6C34878D82A}">
                        <a16:rowId xmlns:a16="http://schemas.microsoft.com/office/drawing/2014/main" val="1540168179"/>
                      </a:ext>
                    </a:extLst>
                  </a:tr>
                  <a:tr h="0">
                    <a:tc>
                      <a:txBody>
                        <a:bodyPr/>
                        <a:lstStyle/>
                        <a:p>
                          <a:pPr algn="ctr">
                            <a:buNone/>
                          </a:pPr>
                          <a:r>
                            <a:rPr lang="en-US" sz="1400">
                              <a:effectLst/>
                            </a:rPr>
                            <a:t>0.1</a:t>
                          </a:r>
                        </a:p>
                      </a:txBody>
                      <a:tcPr anchor="ctr"/>
                    </a:tc>
                    <a:tc>
                      <a:txBody>
                        <a:bodyPr/>
                        <a:lstStyle/>
                        <a:p>
                          <a:pPr algn="ctr">
                            <a:buNone/>
                          </a:pPr>
                          <a:r>
                            <a:rPr lang="en-US" sz="1400">
                              <a:effectLst/>
                            </a:rPr>
                            <a:t>0.9</a:t>
                          </a:r>
                        </a:p>
                      </a:txBody>
                      <a:tcPr anchor="ctr"/>
                    </a:tc>
                    <a:tc>
                      <a:txBody>
                        <a:bodyPr/>
                        <a:lstStyle/>
                        <a:p>
                          <a:pPr>
                            <a:buNone/>
                          </a:pPr>
                          <a:r>
                            <a:rPr lang="en-US" sz="1400" dirty="0">
                              <a:effectLst/>
                            </a:rPr>
                            <a:t>Shrinks 10% per step: slow but steady</a:t>
                          </a:r>
                        </a:p>
                      </a:txBody>
                      <a:tcPr anchor="ctr"/>
                    </a:tc>
                    <a:extLst>
                      <a:ext uri="{0D108BD9-81ED-4DB2-BD59-A6C34878D82A}">
                        <a16:rowId xmlns:a16="http://schemas.microsoft.com/office/drawing/2014/main" val="1841232464"/>
                      </a:ext>
                    </a:extLst>
                  </a:tr>
                  <a:tr h="0">
                    <a:tc>
                      <a:txBody>
                        <a:bodyPr/>
                        <a:lstStyle/>
                        <a:p>
                          <a:pPr algn="ctr">
                            <a:buNone/>
                          </a:pPr>
                          <a:r>
                            <a:rPr lang="en-US" sz="1400">
                              <a:effectLst/>
                            </a:rPr>
                            <a:t>0.6</a:t>
                          </a:r>
                        </a:p>
                      </a:txBody>
                      <a:tcPr anchor="ctr"/>
                    </a:tc>
                    <a:tc>
                      <a:txBody>
                        <a:bodyPr/>
                        <a:lstStyle/>
                        <a:p>
                          <a:pPr algn="ctr">
                            <a:buNone/>
                          </a:pPr>
                          <a:r>
                            <a:rPr lang="en-US" sz="1400">
                              <a:effectLst/>
                            </a:rPr>
                            <a:t>0.4</a:t>
                          </a:r>
                        </a:p>
                      </a:txBody>
                      <a:tcPr anchor="ctr"/>
                    </a:tc>
                    <a:tc>
                      <a:txBody>
                        <a:bodyPr/>
                        <a:lstStyle/>
                        <a:p>
                          <a:pPr>
                            <a:buNone/>
                          </a:pPr>
                          <a:r>
                            <a:rPr lang="en-US" sz="1400">
                              <a:effectLst/>
                            </a:rPr>
                            <a:t>Shrinks fast: a good choice</a:t>
                          </a:r>
                        </a:p>
                      </a:txBody>
                      <a:tcPr anchor="ctr"/>
                    </a:tc>
                    <a:extLst>
                      <a:ext uri="{0D108BD9-81ED-4DB2-BD59-A6C34878D82A}">
                        <a16:rowId xmlns:a16="http://schemas.microsoft.com/office/drawing/2014/main" val="100654906"/>
                      </a:ext>
                    </a:extLst>
                  </a:tr>
                  <a:tr h="0">
                    <a:tc>
                      <a:txBody>
                        <a:bodyPr/>
                        <a:lstStyle/>
                        <a:p>
                          <a:pPr algn="ctr">
                            <a:buNone/>
                          </a:pPr>
                          <a:r>
                            <a:rPr lang="en-US" sz="1400">
                              <a:effectLst/>
                            </a:rPr>
                            <a:t>1</a:t>
                          </a:r>
                        </a:p>
                      </a:txBody>
                      <a:tcPr anchor="ctr"/>
                    </a:tc>
                    <a:tc>
                      <a:txBody>
                        <a:bodyPr/>
                        <a:lstStyle/>
                        <a:p>
                          <a:pPr algn="ctr">
                            <a:buNone/>
                          </a:pPr>
                          <a:r>
                            <a:rPr lang="en-US" sz="1400">
                              <a:effectLst/>
                            </a:rPr>
                            <a:t>0</a:t>
                          </a:r>
                        </a:p>
                      </a:txBody>
                      <a:tcPr anchor="ctr"/>
                    </a:tc>
                    <a:tc>
                      <a:txBody>
                        <a:bodyPr/>
                        <a:lstStyle/>
                        <a:p>
                          <a:pPr>
                            <a:buNone/>
                          </a:pPr>
                          <a:r>
                            <a:rPr lang="en-US" sz="1400">
                              <a:effectLst/>
                            </a:rPr>
                            <a:t>Lands exactly on the minimum in one step</a:t>
                          </a:r>
                        </a:p>
                      </a:txBody>
                      <a:tcPr anchor="ctr"/>
                    </a:tc>
                    <a:extLst>
                      <a:ext uri="{0D108BD9-81ED-4DB2-BD59-A6C34878D82A}">
                        <a16:rowId xmlns:a16="http://schemas.microsoft.com/office/drawing/2014/main" val="4263603508"/>
                      </a:ext>
                    </a:extLst>
                  </a:tr>
                  <a:tr h="0">
                    <a:tc>
                      <a:txBody>
                        <a:bodyPr/>
                        <a:lstStyle/>
                        <a:p>
                          <a:pPr algn="ctr">
                            <a:buNone/>
                          </a:pPr>
                          <a:r>
                            <a:rPr lang="en-US" sz="1400">
                              <a:effectLst/>
                            </a:rPr>
                            <a:t>1.9</a:t>
                          </a:r>
                        </a:p>
                      </a:txBody>
                      <a:tcPr anchor="ctr"/>
                    </a:tc>
                    <a:tc>
                      <a:txBody>
                        <a:bodyPr/>
                        <a:lstStyle/>
                        <a:p>
                          <a:pPr algn="ctr">
                            <a:buNone/>
                          </a:pPr>
                          <a:r>
                            <a:rPr lang="en-US" sz="1400">
                              <a:effectLst/>
                            </a:rPr>
                            <a:t>−0.9</a:t>
                          </a:r>
                        </a:p>
                      </a:txBody>
                      <a:tcPr anchor="ctr"/>
                    </a:tc>
                    <a:tc>
                      <a:txBody>
                        <a:bodyPr/>
                        <a:lstStyle/>
                        <a:p>
                          <a:pPr>
                            <a:buNone/>
                          </a:pPr>
                          <a:r>
                            <a:rPr lang="en-US" sz="1400">
                              <a:effectLst/>
                            </a:rPr>
                            <a:t>Sign flips every step: bounces across the valley, slowly settling</a:t>
                          </a:r>
                        </a:p>
                      </a:txBody>
                      <a:tcPr anchor="ctr"/>
                    </a:tc>
                    <a:extLst>
                      <a:ext uri="{0D108BD9-81ED-4DB2-BD59-A6C34878D82A}">
                        <a16:rowId xmlns:a16="http://schemas.microsoft.com/office/drawing/2014/main" val="1411614078"/>
                      </a:ext>
                    </a:extLst>
                  </a:tr>
                  <a:tr h="0">
                    <a:tc>
                      <a:txBody>
                        <a:bodyPr/>
                        <a:lstStyle/>
                        <a:p>
                          <a:pPr algn="ctr">
                            <a:buNone/>
                          </a:pPr>
                          <a:r>
                            <a:rPr lang="en-US" sz="1400">
                              <a:effectLst/>
                            </a:rPr>
                            <a:t>above 2</a:t>
                          </a:r>
                        </a:p>
                      </a:txBody>
                      <a:tcPr anchor="ctr"/>
                    </a:tc>
                    <a:tc>
                      <a:txBody>
                        <a:bodyPr/>
                        <a:lstStyle/>
                        <a:p>
                          <a:pPr algn="ctr">
                            <a:buNone/>
                          </a:pPr>
                          <a:r>
                            <a:rPr lang="en-US" sz="1400" dirty="0">
                              <a:effectLst/>
                            </a:rPr>
                            <a:t>below −1</a:t>
                          </a:r>
                        </a:p>
                      </a:txBody>
                      <a:tcPr anchor="ctr"/>
                    </a:tc>
                    <a:tc>
                      <a:txBody>
                        <a:bodyPr/>
                        <a:lstStyle/>
                        <a:p>
                          <a:pPr>
                            <a:buNone/>
                          </a:pPr>
                          <a:r>
                            <a:rPr lang="en-US" sz="1400" dirty="0">
                              <a:effectLst/>
                            </a:rPr>
                            <a:t>Each bounce is bigger than the last: diverges</a:t>
                          </a:r>
                        </a:p>
                      </a:txBody>
                      <a:tcPr anchor="ctr"/>
                    </a:tc>
                    <a:extLst>
                      <a:ext uri="{0D108BD9-81ED-4DB2-BD59-A6C34878D82A}">
                        <a16:rowId xmlns:a16="http://schemas.microsoft.com/office/drawing/2014/main" val="1077234052"/>
                      </a:ext>
                    </a:extLst>
                  </a:tr>
                </a:tbl>
              </a:graphicData>
            </a:graphic>
          </p:graphicFrame>
        </mc:Choice>
        <mc:Fallback xmlns="">
          <p:graphicFrame>
            <p:nvGraphicFramePr>
              <p:cNvPr id="3" name="Table 2">
                <a:extLst>
                  <a:ext uri="{FF2B5EF4-FFF2-40B4-BE49-F238E27FC236}">
                    <a16:creationId xmlns:a16="http://schemas.microsoft.com/office/drawing/2014/main" id="{C882C893-6DC9-A239-242C-6DFD88C10539}"/>
                  </a:ext>
                </a:extLst>
              </p:cNvPr>
              <p:cNvGraphicFramePr>
                <a:graphicFrameLocks noGrp="1"/>
              </p:cNvGraphicFramePr>
              <p:nvPr>
                <p:extLst>
                  <p:ext uri="{D42A27DB-BD31-4B8C-83A1-F6EECF244321}">
                    <p14:modId xmlns:p14="http://schemas.microsoft.com/office/powerpoint/2010/main" val="2725990020"/>
                  </p:ext>
                </p:extLst>
              </p:nvPr>
            </p:nvGraphicFramePr>
            <p:xfrm>
              <a:off x="520979" y="1558415"/>
              <a:ext cx="5412201" cy="2255520"/>
            </p:xfrm>
            <a:graphic>
              <a:graphicData uri="http://schemas.openxmlformats.org/drawingml/2006/table">
                <a:tbl>
                  <a:tblPr>
                    <a:tableStyleId>{5C22544A-7EE6-4342-B048-85BDC9FD1C3A}</a:tableStyleId>
                  </a:tblPr>
                  <a:tblGrid>
                    <a:gridCol w="811109">
                      <a:extLst>
                        <a:ext uri="{9D8B030D-6E8A-4147-A177-3AD203B41FA5}">
                          <a16:colId xmlns:a16="http://schemas.microsoft.com/office/drawing/2014/main" val="2062728800"/>
                        </a:ext>
                      </a:extLst>
                    </a:gridCol>
                    <a:gridCol w="974472">
                      <a:extLst>
                        <a:ext uri="{9D8B030D-6E8A-4147-A177-3AD203B41FA5}">
                          <a16:colId xmlns:a16="http://schemas.microsoft.com/office/drawing/2014/main" val="3087597257"/>
                        </a:ext>
                      </a:extLst>
                    </a:gridCol>
                    <a:gridCol w="3626620">
                      <a:extLst>
                        <a:ext uri="{9D8B030D-6E8A-4147-A177-3AD203B41FA5}">
                          <a16:colId xmlns:a16="http://schemas.microsoft.com/office/drawing/2014/main" val="3081971338"/>
                        </a:ext>
                      </a:extLst>
                    </a:gridCol>
                  </a:tblGrid>
                  <a:tr h="518160">
                    <a:tc>
                      <a:txBody>
                        <a:bodyPr/>
                        <a:lstStyle/>
                        <a:p>
                          <a:endParaRPr lang="en-US"/>
                        </a:p>
                      </a:txBody>
                      <a:tcPr anchor="ctr">
                        <a:blipFill>
                          <a:blip r:embed="rId9"/>
                          <a:stretch>
                            <a:fillRect l="-1563" t="-2439" r="-568750" b="-348780"/>
                          </a:stretch>
                        </a:blipFill>
                      </a:tcPr>
                    </a:tc>
                    <a:tc>
                      <a:txBody>
                        <a:bodyPr/>
                        <a:lstStyle/>
                        <a:p>
                          <a:endParaRPr lang="en-US"/>
                        </a:p>
                      </a:txBody>
                      <a:tcPr anchor="ctr">
                        <a:blipFill>
                          <a:blip r:embed="rId9"/>
                          <a:stretch>
                            <a:fillRect l="-84416" t="-2439" r="-372727" b="-348780"/>
                          </a:stretch>
                        </a:blipFill>
                      </a:tcPr>
                    </a:tc>
                    <a:tc>
                      <a:txBody>
                        <a:bodyPr/>
                        <a:lstStyle/>
                        <a:p>
                          <a:pPr>
                            <a:buNone/>
                          </a:pPr>
                          <a:r>
                            <a:rPr lang="en-US" sz="1400" b="1" dirty="0">
                              <a:effectLst/>
                            </a:rPr>
                            <a:t>What happens</a:t>
                          </a:r>
                        </a:p>
                      </a:txBody>
                      <a:tcPr anchor="ctr"/>
                    </a:tc>
                    <a:extLst>
                      <a:ext uri="{0D108BD9-81ED-4DB2-BD59-A6C34878D82A}">
                        <a16:rowId xmlns:a16="http://schemas.microsoft.com/office/drawing/2014/main" val="1540168179"/>
                      </a:ext>
                    </a:extLst>
                  </a:tr>
                  <a:tr h="304800">
                    <a:tc>
                      <a:txBody>
                        <a:bodyPr/>
                        <a:lstStyle/>
                        <a:p>
                          <a:pPr algn="ctr">
                            <a:buNone/>
                          </a:pPr>
                          <a:r>
                            <a:rPr lang="en-US" sz="1400">
                              <a:effectLst/>
                            </a:rPr>
                            <a:t>0.1</a:t>
                          </a:r>
                        </a:p>
                      </a:txBody>
                      <a:tcPr anchor="ctr"/>
                    </a:tc>
                    <a:tc>
                      <a:txBody>
                        <a:bodyPr/>
                        <a:lstStyle/>
                        <a:p>
                          <a:pPr algn="ctr">
                            <a:buNone/>
                          </a:pPr>
                          <a:r>
                            <a:rPr lang="en-US" sz="1400">
                              <a:effectLst/>
                            </a:rPr>
                            <a:t>0.9</a:t>
                          </a:r>
                        </a:p>
                      </a:txBody>
                      <a:tcPr anchor="ctr"/>
                    </a:tc>
                    <a:tc>
                      <a:txBody>
                        <a:bodyPr/>
                        <a:lstStyle/>
                        <a:p>
                          <a:pPr>
                            <a:buNone/>
                          </a:pPr>
                          <a:r>
                            <a:rPr lang="en-US" sz="1400" dirty="0">
                              <a:effectLst/>
                            </a:rPr>
                            <a:t>Shrinks 10% per step: slow but steady</a:t>
                          </a:r>
                        </a:p>
                      </a:txBody>
                      <a:tcPr anchor="ctr"/>
                    </a:tc>
                    <a:extLst>
                      <a:ext uri="{0D108BD9-81ED-4DB2-BD59-A6C34878D82A}">
                        <a16:rowId xmlns:a16="http://schemas.microsoft.com/office/drawing/2014/main" val="1841232464"/>
                      </a:ext>
                    </a:extLst>
                  </a:tr>
                  <a:tr h="304800">
                    <a:tc>
                      <a:txBody>
                        <a:bodyPr/>
                        <a:lstStyle/>
                        <a:p>
                          <a:pPr algn="ctr">
                            <a:buNone/>
                          </a:pPr>
                          <a:r>
                            <a:rPr lang="en-US" sz="1400">
                              <a:effectLst/>
                            </a:rPr>
                            <a:t>0.6</a:t>
                          </a:r>
                        </a:p>
                      </a:txBody>
                      <a:tcPr anchor="ctr"/>
                    </a:tc>
                    <a:tc>
                      <a:txBody>
                        <a:bodyPr/>
                        <a:lstStyle/>
                        <a:p>
                          <a:pPr algn="ctr">
                            <a:buNone/>
                          </a:pPr>
                          <a:r>
                            <a:rPr lang="en-US" sz="1400">
                              <a:effectLst/>
                            </a:rPr>
                            <a:t>0.4</a:t>
                          </a:r>
                        </a:p>
                      </a:txBody>
                      <a:tcPr anchor="ctr"/>
                    </a:tc>
                    <a:tc>
                      <a:txBody>
                        <a:bodyPr/>
                        <a:lstStyle/>
                        <a:p>
                          <a:pPr>
                            <a:buNone/>
                          </a:pPr>
                          <a:r>
                            <a:rPr lang="en-US" sz="1400">
                              <a:effectLst/>
                            </a:rPr>
                            <a:t>Shrinks fast: a good choice</a:t>
                          </a:r>
                        </a:p>
                      </a:txBody>
                      <a:tcPr anchor="ctr"/>
                    </a:tc>
                    <a:extLst>
                      <a:ext uri="{0D108BD9-81ED-4DB2-BD59-A6C34878D82A}">
                        <a16:rowId xmlns:a16="http://schemas.microsoft.com/office/drawing/2014/main" val="100654906"/>
                      </a:ext>
                    </a:extLst>
                  </a:tr>
                  <a:tr h="304800">
                    <a:tc>
                      <a:txBody>
                        <a:bodyPr/>
                        <a:lstStyle/>
                        <a:p>
                          <a:pPr algn="ctr">
                            <a:buNone/>
                          </a:pPr>
                          <a:r>
                            <a:rPr lang="en-US" sz="1400">
                              <a:effectLst/>
                            </a:rPr>
                            <a:t>1</a:t>
                          </a:r>
                        </a:p>
                      </a:txBody>
                      <a:tcPr anchor="ctr"/>
                    </a:tc>
                    <a:tc>
                      <a:txBody>
                        <a:bodyPr/>
                        <a:lstStyle/>
                        <a:p>
                          <a:pPr algn="ctr">
                            <a:buNone/>
                          </a:pPr>
                          <a:r>
                            <a:rPr lang="en-US" sz="1400">
                              <a:effectLst/>
                            </a:rPr>
                            <a:t>0</a:t>
                          </a:r>
                        </a:p>
                      </a:txBody>
                      <a:tcPr anchor="ctr"/>
                    </a:tc>
                    <a:tc>
                      <a:txBody>
                        <a:bodyPr/>
                        <a:lstStyle/>
                        <a:p>
                          <a:pPr>
                            <a:buNone/>
                          </a:pPr>
                          <a:r>
                            <a:rPr lang="en-US" sz="1400">
                              <a:effectLst/>
                            </a:rPr>
                            <a:t>Lands exactly on the minimum in one step</a:t>
                          </a:r>
                        </a:p>
                      </a:txBody>
                      <a:tcPr anchor="ctr"/>
                    </a:tc>
                    <a:extLst>
                      <a:ext uri="{0D108BD9-81ED-4DB2-BD59-A6C34878D82A}">
                        <a16:rowId xmlns:a16="http://schemas.microsoft.com/office/drawing/2014/main" val="4263603508"/>
                      </a:ext>
                    </a:extLst>
                  </a:tr>
                  <a:tr h="518160">
                    <a:tc>
                      <a:txBody>
                        <a:bodyPr/>
                        <a:lstStyle/>
                        <a:p>
                          <a:pPr algn="ctr">
                            <a:buNone/>
                          </a:pPr>
                          <a:r>
                            <a:rPr lang="en-US" sz="1400">
                              <a:effectLst/>
                            </a:rPr>
                            <a:t>1.9</a:t>
                          </a:r>
                        </a:p>
                      </a:txBody>
                      <a:tcPr anchor="ctr"/>
                    </a:tc>
                    <a:tc>
                      <a:txBody>
                        <a:bodyPr/>
                        <a:lstStyle/>
                        <a:p>
                          <a:pPr algn="ctr">
                            <a:buNone/>
                          </a:pPr>
                          <a:r>
                            <a:rPr lang="en-US" sz="1400">
                              <a:effectLst/>
                            </a:rPr>
                            <a:t>−0.9</a:t>
                          </a:r>
                        </a:p>
                      </a:txBody>
                      <a:tcPr anchor="ctr"/>
                    </a:tc>
                    <a:tc>
                      <a:txBody>
                        <a:bodyPr/>
                        <a:lstStyle/>
                        <a:p>
                          <a:pPr>
                            <a:buNone/>
                          </a:pPr>
                          <a:r>
                            <a:rPr lang="en-US" sz="1400">
                              <a:effectLst/>
                            </a:rPr>
                            <a:t>Sign flips every step: bounces across the valley, slowly settling</a:t>
                          </a:r>
                        </a:p>
                      </a:txBody>
                      <a:tcPr anchor="ctr"/>
                    </a:tc>
                    <a:extLst>
                      <a:ext uri="{0D108BD9-81ED-4DB2-BD59-A6C34878D82A}">
                        <a16:rowId xmlns:a16="http://schemas.microsoft.com/office/drawing/2014/main" val="1411614078"/>
                      </a:ext>
                    </a:extLst>
                  </a:tr>
                  <a:tr h="304800">
                    <a:tc>
                      <a:txBody>
                        <a:bodyPr/>
                        <a:lstStyle/>
                        <a:p>
                          <a:pPr algn="ctr">
                            <a:buNone/>
                          </a:pPr>
                          <a:r>
                            <a:rPr lang="en-US" sz="1400">
                              <a:effectLst/>
                            </a:rPr>
                            <a:t>above 2</a:t>
                          </a:r>
                        </a:p>
                      </a:txBody>
                      <a:tcPr anchor="ctr"/>
                    </a:tc>
                    <a:tc>
                      <a:txBody>
                        <a:bodyPr/>
                        <a:lstStyle/>
                        <a:p>
                          <a:pPr algn="ctr">
                            <a:buNone/>
                          </a:pPr>
                          <a:r>
                            <a:rPr lang="en-US" sz="1400" dirty="0">
                              <a:effectLst/>
                            </a:rPr>
                            <a:t>below −1</a:t>
                          </a:r>
                        </a:p>
                      </a:txBody>
                      <a:tcPr anchor="ctr"/>
                    </a:tc>
                    <a:tc>
                      <a:txBody>
                        <a:bodyPr/>
                        <a:lstStyle/>
                        <a:p>
                          <a:pPr>
                            <a:buNone/>
                          </a:pPr>
                          <a:r>
                            <a:rPr lang="en-US" sz="1400" dirty="0">
                              <a:effectLst/>
                            </a:rPr>
                            <a:t>Each bounce is bigger than the last: diverges</a:t>
                          </a:r>
                        </a:p>
                      </a:txBody>
                      <a:tcPr anchor="ctr"/>
                    </a:tc>
                    <a:extLst>
                      <a:ext uri="{0D108BD9-81ED-4DB2-BD59-A6C34878D82A}">
                        <a16:rowId xmlns:a16="http://schemas.microsoft.com/office/drawing/2014/main" val="1077234052"/>
                      </a:ext>
                    </a:extLst>
                  </a:tr>
                </a:tbl>
              </a:graphicData>
            </a:graphic>
          </p:graphicFrame>
        </mc:Fallback>
      </mc:AlternateContent>
    </p:spTree>
    <p:extLst>
      <p:ext uri="{BB962C8B-B14F-4D97-AF65-F5344CB8AC3E}">
        <p14:creationId xmlns:p14="http://schemas.microsoft.com/office/powerpoint/2010/main" val="350287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0FF8A3-417C-9F80-0BA1-FD077F7DCE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98C616-6F50-DB30-BFBD-D5E15F3E8DAE}"/>
              </a:ext>
            </a:extLst>
          </p:cNvPr>
          <p:cNvSpPr>
            <a:spLocks noGrp="1"/>
          </p:cNvSpPr>
          <p:nvPr>
            <p:ph type="title"/>
          </p:nvPr>
        </p:nvSpPr>
        <p:spPr/>
        <p:txBody>
          <a:bodyPr/>
          <a:lstStyle/>
          <a:p>
            <a:r>
              <a:rPr lang="en-US" dirty="0"/>
              <a:t>Gradient Descent</a:t>
            </a:r>
          </a:p>
        </p:txBody>
      </p:sp>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DE57DA08-BC21-0220-56CA-B09229E90641}"/>
                  </a:ext>
                </a:extLst>
              </p:cNvPr>
              <p:cNvGraphicFramePr>
                <a:graphicFrameLocks noGrp="1"/>
              </p:cNvGraphicFramePr>
              <p:nvPr/>
            </p:nvGraphicFramePr>
            <p:xfrm>
              <a:off x="838200" y="2003802"/>
              <a:ext cx="4827087" cy="1433132"/>
            </p:xfrm>
            <a:graphic>
              <a:graphicData uri="http://schemas.openxmlformats.org/drawingml/2006/table">
                <a:tbl>
                  <a:tblPr firstRow="1">
                    <a:tableStyleId>{9D7B26C5-4107-4FEC-AEDC-1716B250A1EF}</a:tableStyleId>
                  </a:tblPr>
                  <a:tblGrid>
                    <a:gridCol w="591566">
                      <a:extLst>
                        <a:ext uri="{9D8B030D-6E8A-4147-A177-3AD203B41FA5}">
                          <a16:colId xmlns:a16="http://schemas.microsoft.com/office/drawing/2014/main" val="1686720655"/>
                        </a:ext>
                      </a:extLst>
                    </a:gridCol>
                    <a:gridCol w="651193">
                      <a:extLst>
                        <a:ext uri="{9D8B030D-6E8A-4147-A177-3AD203B41FA5}">
                          <a16:colId xmlns:a16="http://schemas.microsoft.com/office/drawing/2014/main" val="581791265"/>
                        </a:ext>
                      </a:extLst>
                    </a:gridCol>
                    <a:gridCol w="1316673">
                      <a:extLst>
                        <a:ext uri="{9D8B030D-6E8A-4147-A177-3AD203B41FA5}">
                          <a16:colId xmlns:a16="http://schemas.microsoft.com/office/drawing/2014/main" val="3249292339"/>
                        </a:ext>
                      </a:extLst>
                    </a:gridCol>
                    <a:gridCol w="2267655">
                      <a:extLst>
                        <a:ext uri="{9D8B030D-6E8A-4147-A177-3AD203B41FA5}">
                          <a16:colId xmlns:a16="http://schemas.microsoft.com/office/drawing/2014/main" val="3357791640"/>
                        </a:ext>
                      </a:extLst>
                    </a:gridCol>
                  </a:tblGrid>
                  <a:tr h="0">
                    <a:tc>
                      <a:txBody>
                        <a:bodyPr/>
                        <a:lstStyle/>
                        <a:p>
                          <a:pPr>
                            <a:buNone/>
                          </a:pPr>
                          <a:r>
                            <a:rPr lang="en-US" sz="1400" dirty="0">
                              <a:effectLst/>
                            </a:rPr>
                            <a:t>Step</a:t>
                          </a:r>
                        </a:p>
                      </a:txBody>
                      <a:tcPr anchor="ctr"/>
                    </a:tc>
                    <a:tc>
                      <a:txBody>
                        <a:bodyPr/>
                        <a:lstStyle/>
                        <a:p>
                          <a:pPr/>
                          <a14:m>
                            <m:oMathPara xmlns:m="http://schemas.openxmlformats.org/officeDocument/2006/math">
                              <m:oMath>
                                <m:r>
                                  <a:rPr lang="en-US" sz="1400" i="1" smtClean="0">
                                    <a:latin typeface="Cambria Math" panose="02040503050406030204" pitchFamily="18" charset="0"/>
                                  </a:rPr>
                                  <m:t>𝜃</m:t>
                                </m:r>
                                <m:r>
                                  <a:rPr lang="en-US" sz="1400" i="0" smtClean="0">
                                    <a:latin typeface="Cambria Math" panose="02040503050406030204" pitchFamily="18" charset="0"/>
                                  </a:rPr>
                                  <m:t>⁽ᵗ⁾</m:t>
                                </m:r>
                              </m:oMath>
                            </m:oMathPara>
                          </a14:m>
                          <a:endParaRPr lang="en-US" sz="14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Slope </a:t>
                          </a:r>
                          <a:br>
                            <a:rPr lang="en-US" sz="1400" dirty="0">
                              <a:effectLst/>
                            </a:rPr>
                          </a:br>
                          <a14:m>
                            <m:oMathPara xmlns:m="http://schemas.openxmlformats.org/officeDocument/2006/math">
                              <m:oMath>
                                <m:r>
                                  <a:rPr lang="en-US" sz="1400" i="1" dirty="0" smtClean="0">
                                    <a:latin typeface="Cambria Math" panose="02040503050406030204" pitchFamily="18" charset="0"/>
                                  </a:rPr>
                                  <m:t>𝐽</m:t>
                                </m:r>
                                <m:r>
                                  <a:rPr lang="en-US" sz="1400" i="0" dirty="0" smtClean="0">
                                    <a:latin typeface="Cambria Math" panose="02040503050406030204" pitchFamily="18" charset="0"/>
                                  </a:rPr>
                                  <m:t>′</m:t>
                                </m:r>
                                <m:d>
                                  <m:dPr>
                                    <m:ctrlPr>
                                      <a:rPr lang="en-US" sz="1400" i="1" dirty="0" smtClean="0">
                                        <a:latin typeface="Cambria Math" panose="02040503050406030204" pitchFamily="18" charset="0"/>
                                      </a:rPr>
                                    </m:ctrlPr>
                                  </m:dPr>
                                  <m:e>
                                    <m:r>
                                      <a:rPr lang="en-US" sz="1400" i="1" dirty="0" smtClean="0">
                                        <a:latin typeface="Cambria Math" panose="02040503050406030204" pitchFamily="18" charset="0"/>
                                      </a:rPr>
                                      <m:t>𝜃</m:t>
                                    </m:r>
                                    <m:r>
                                      <a:rPr lang="en-US" sz="1400" i="0" dirty="0" smtClean="0">
                                        <a:latin typeface="Cambria Math" panose="02040503050406030204" pitchFamily="18" charset="0"/>
                                      </a:rPr>
                                      <m:t>⁽ᵗ⁾</m:t>
                                    </m:r>
                                  </m:e>
                                </m:d>
                                <m:r>
                                  <a:rPr lang="en-US" sz="1400" i="0" dirty="0" smtClean="0">
                                    <a:latin typeface="Cambria Math" panose="02040503050406030204" pitchFamily="18" charset="0"/>
                                  </a:rPr>
                                  <m:t>=2</m:t>
                                </m:r>
                                <m:r>
                                  <a:rPr lang="en-US" sz="1400" i="1" dirty="0" smtClean="0">
                                    <a:latin typeface="Cambria Math" panose="02040503050406030204" pitchFamily="18" charset="0"/>
                                  </a:rPr>
                                  <m:t>𝜃</m:t>
                                </m:r>
                                <m:r>
                                  <a:rPr lang="en-US" sz="1400" i="0" dirty="0" smtClean="0">
                                    <a:latin typeface="Cambria Math" panose="02040503050406030204" pitchFamily="18" charset="0"/>
                                  </a:rPr>
                                  <m:t>⁽ᵗ⁾</m:t>
                                </m:r>
                              </m:oMath>
                            </m:oMathPara>
                          </a14:m>
                          <a:endParaRPr lang="en-US" sz="14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Update </a:t>
                          </a:r>
                          <a:br>
                            <a:rPr lang="en-US" sz="1400" dirty="0">
                              <a:effectLst/>
                            </a:rPr>
                          </a:br>
                          <a14:m>
                            <m:oMathPara xmlns:m="http://schemas.openxmlformats.org/officeDocument/2006/math">
                              <m:oMath>
                                <m:r>
                                  <a:rPr lang="en-US" sz="1400" i="1" dirty="0" smtClean="0">
                                    <a:latin typeface="Cambria Math" panose="02040503050406030204" pitchFamily="18" charset="0"/>
                                  </a:rPr>
                                  <m:t>𝜃</m:t>
                                </m:r>
                                <m:r>
                                  <a:rPr lang="en-US" sz="1400" i="0" dirty="0" err="1" smtClean="0">
                                    <a:latin typeface="Cambria Math" panose="02040503050406030204" pitchFamily="18" charset="0"/>
                                  </a:rPr>
                                  <m:t>⁽ᵗ⁺¹⁾=</m:t>
                                </m:r>
                                <m:r>
                                  <a:rPr lang="en-US" sz="1400" i="1" dirty="0" err="1" smtClean="0">
                                    <a:latin typeface="Cambria Math" panose="02040503050406030204" pitchFamily="18" charset="0"/>
                                  </a:rPr>
                                  <m:t>𝜃</m:t>
                                </m:r>
                                <m:r>
                                  <a:rPr lang="en-US" sz="1400" i="0" dirty="0" err="1" smtClean="0">
                                    <a:latin typeface="Cambria Math" panose="02040503050406030204" pitchFamily="18" charset="0"/>
                                  </a:rPr>
                                  <m:t>⁽ᵗ⁾−0.3·</m:t>
                                </m:r>
                                <m:r>
                                  <a:rPr lang="en-US" sz="1400" i="1" dirty="0" err="1" smtClean="0">
                                    <a:latin typeface="Cambria Math" panose="02040503050406030204" pitchFamily="18" charset="0"/>
                                  </a:rPr>
                                  <m:t>𝐽</m:t>
                                </m:r>
                                <m:r>
                                  <a:rPr lang="en-US" sz="1400" i="0" dirty="0" err="1" smtClean="0">
                                    <a:latin typeface="Cambria Math" panose="02040503050406030204" pitchFamily="18" charset="0"/>
                                  </a:rPr>
                                  <m:t>′</m:t>
                                </m:r>
                                <m:d>
                                  <m:dPr>
                                    <m:ctrlPr>
                                      <a:rPr lang="en-US" sz="1400" i="1" dirty="0" err="1" smtClean="0">
                                        <a:latin typeface="Cambria Math" panose="02040503050406030204" pitchFamily="18" charset="0"/>
                                      </a:rPr>
                                    </m:ctrlPr>
                                  </m:dPr>
                                  <m:e>
                                    <m:r>
                                      <a:rPr lang="en-US" sz="1400" i="1" dirty="0" err="1" smtClean="0">
                                        <a:latin typeface="Cambria Math" panose="02040503050406030204" pitchFamily="18" charset="0"/>
                                      </a:rPr>
                                      <m:t>𝜃</m:t>
                                    </m:r>
                                    <m:r>
                                      <a:rPr lang="en-US" sz="1400" i="0" dirty="0" err="1" smtClean="0">
                                        <a:latin typeface="Cambria Math" panose="02040503050406030204" pitchFamily="18" charset="0"/>
                                      </a:rPr>
                                      <m:t>⁽ᵗ⁾</m:t>
                                    </m:r>
                                  </m:e>
                                </m:d>
                              </m:oMath>
                            </m:oMathPara>
                          </a14:m>
                          <a:endParaRPr lang="en-US" sz="1400" dirty="0"/>
                        </a:p>
                      </a:txBody>
                      <a:tcPr anchor="ctr"/>
                    </a:tc>
                    <a:extLst>
                      <a:ext uri="{0D108BD9-81ED-4DB2-BD59-A6C34878D82A}">
                        <a16:rowId xmlns:a16="http://schemas.microsoft.com/office/drawing/2014/main" val="1637180468"/>
                      </a:ext>
                    </a:extLst>
                  </a:tr>
                  <a:tr h="0">
                    <a:tc>
                      <a:txBody>
                        <a:bodyPr/>
                        <a:lstStyle/>
                        <a:p>
                          <a:pPr algn="ctr">
                            <a:buNone/>
                          </a:pPr>
                          <a:r>
                            <a:rPr lang="en-US" sz="1400">
                              <a:effectLst/>
                            </a:rPr>
                            <a:t>0</a:t>
                          </a:r>
                        </a:p>
                      </a:txBody>
                      <a:tcPr anchor="ctr"/>
                    </a:tc>
                    <a:tc>
                      <a:txBody>
                        <a:bodyPr/>
                        <a:lstStyle/>
                        <a:p>
                          <a:pPr>
                            <a:buNone/>
                          </a:pPr>
                          <a:r>
                            <a:rPr lang="en-US" sz="1400">
                              <a:effectLst/>
                            </a:rPr>
                            <a:t>−4.00</a:t>
                          </a:r>
                        </a:p>
                      </a:txBody>
                      <a:tcPr anchor="ctr"/>
                    </a:tc>
                    <a:tc>
                      <a:txBody>
                        <a:bodyPr/>
                        <a:lstStyle/>
                        <a:p>
                          <a:pPr>
                            <a:buNone/>
                          </a:pPr>
                          <a:r>
                            <a:rPr lang="en-US" sz="1400">
                              <a:effectLst/>
                            </a:rPr>
                            <a:t>−8.00</a:t>
                          </a:r>
                        </a:p>
                      </a:txBody>
                      <a:tcPr anchor="ctr"/>
                    </a:tc>
                    <a:tc>
                      <a:txBody>
                        <a:bodyPr/>
                        <a:lstStyle/>
                        <a:p>
                          <a:pPr>
                            <a:buNone/>
                          </a:pPr>
                          <a:r>
                            <a:rPr lang="en-US" sz="1400">
                              <a:effectLst/>
                            </a:rPr>
                            <a:t>−4 + 2.4 = −1.60</a:t>
                          </a:r>
                        </a:p>
                      </a:txBody>
                      <a:tcPr anchor="ctr"/>
                    </a:tc>
                    <a:extLst>
                      <a:ext uri="{0D108BD9-81ED-4DB2-BD59-A6C34878D82A}">
                        <a16:rowId xmlns:a16="http://schemas.microsoft.com/office/drawing/2014/main" val="62583356"/>
                      </a:ext>
                    </a:extLst>
                  </a:tr>
                  <a:tr h="0">
                    <a:tc>
                      <a:txBody>
                        <a:bodyPr/>
                        <a:lstStyle/>
                        <a:p>
                          <a:pPr algn="ctr">
                            <a:buNone/>
                          </a:pPr>
                          <a:r>
                            <a:rPr lang="en-US" sz="1400">
                              <a:effectLst/>
                            </a:rPr>
                            <a:t>1</a:t>
                          </a:r>
                        </a:p>
                      </a:txBody>
                      <a:tcPr anchor="ctr"/>
                    </a:tc>
                    <a:tc>
                      <a:txBody>
                        <a:bodyPr/>
                        <a:lstStyle/>
                        <a:p>
                          <a:pPr>
                            <a:buNone/>
                          </a:pPr>
                          <a:r>
                            <a:rPr lang="en-US" sz="1400" dirty="0">
                              <a:effectLst/>
                            </a:rPr>
                            <a:t>−1.60</a:t>
                          </a:r>
                        </a:p>
                      </a:txBody>
                      <a:tcPr anchor="ctr"/>
                    </a:tc>
                    <a:tc>
                      <a:txBody>
                        <a:bodyPr/>
                        <a:lstStyle/>
                        <a:p>
                          <a:pPr>
                            <a:buNone/>
                          </a:pPr>
                          <a:r>
                            <a:rPr lang="en-US" sz="1400">
                              <a:effectLst/>
                            </a:rPr>
                            <a:t>−3.20</a:t>
                          </a:r>
                        </a:p>
                      </a:txBody>
                      <a:tcPr anchor="ctr"/>
                    </a:tc>
                    <a:tc>
                      <a:txBody>
                        <a:bodyPr/>
                        <a:lstStyle/>
                        <a:p>
                          <a:pPr>
                            <a:buNone/>
                          </a:pPr>
                          <a:r>
                            <a:rPr lang="en-US" sz="1400">
                              <a:effectLst/>
                            </a:rPr>
                            <a:t>−1.6 + 0.96 = −0.64</a:t>
                          </a:r>
                        </a:p>
                      </a:txBody>
                      <a:tcPr anchor="ctr"/>
                    </a:tc>
                    <a:extLst>
                      <a:ext uri="{0D108BD9-81ED-4DB2-BD59-A6C34878D82A}">
                        <a16:rowId xmlns:a16="http://schemas.microsoft.com/office/drawing/2014/main" val="1465435175"/>
                      </a:ext>
                    </a:extLst>
                  </a:tr>
                  <a:tr h="0">
                    <a:tc>
                      <a:txBody>
                        <a:bodyPr/>
                        <a:lstStyle/>
                        <a:p>
                          <a:pPr algn="ctr">
                            <a:buNone/>
                          </a:pPr>
                          <a:r>
                            <a:rPr lang="en-US" sz="1400" dirty="0">
                              <a:effectLst/>
                            </a:rPr>
                            <a:t>2</a:t>
                          </a:r>
                        </a:p>
                      </a:txBody>
                      <a:tcPr anchor="ctr"/>
                    </a:tc>
                    <a:tc>
                      <a:txBody>
                        <a:bodyPr/>
                        <a:lstStyle/>
                        <a:p>
                          <a:pPr>
                            <a:buNone/>
                          </a:pPr>
                          <a:r>
                            <a:rPr lang="en-US" sz="1400">
                              <a:effectLst/>
                            </a:rPr>
                            <a:t>−0.64</a:t>
                          </a:r>
                        </a:p>
                      </a:txBody>
                      <a:tcPr anchor="ctr"/>
                    </a:tc>
                    <a:tc>
                      <a:txBody>
                        <a:bodyPr/>
                        <a:lstStyle/>
                        <a:p>
                          <a:pPr>
                            <a:buNone/>
                          </a:pPr>
                          <a:r>
                            <a:rPr lang="en-US" sz="1400" dirty="0">
                              <a:effectLst/>
                            </a:rPr>
                            <a:t>−1.28</a:t>
                          </a:r>
                        </a:p>
                      </a:txBody>
                      <a:tcPr anchor="ctr"/>
                    </a:tc>
                    <a:tc>
                      <a:txBody>
                        <a:bodyPr/>
                        <a:lstStyle/>
                        <a:p>
                          <a:pPr>
                            <a:buNone/>
                          </a:pPr>
                          <a:r>
                            <a:rPr lang="en-US" sz="1400" dirty="0">
                              <a:effectLst/>
                            </a:rPr>
                            <a:t>−0.64 + 0.384 = −0.256</a:t>
                          </a:r>
                        </a:p>
                      </a:txBody>
                      <a:tcPr anchor="ctr"/>
                    </a:tc>
                    <a:extLst>
                      <a:ext uri="{0D108BD9-81ED-4DB2-BD59-A6C34878D82A}">
                        <a16:rowId xmlns:a16="http://schemas.microsoft.com/office/drawing/2014/main" val="3569985439"/>
                      </a:ext>
                    </a:extLst>
                  </a:tr>
                </a:tbl>
              </a:graphicData>
            </a:graphic>
          </p:graphicFrame>
        </mc:Choice>
        <mc:Fallback xmlns="">
          <p:graphicFrame>
            <p:nvGraphicFramePr>
              <p:cNvPr id="8" name="Table 7">
                <a:extLst>
                  <a:ext uri="{FF2B5EF4-FFF2-40B4-BE49-F238E27FC236}">
                    <a16:creationId xmlns:a16="http://schemas.microsoft.com/office/drawing/2014/main" id="{DE57DA08-BC21-0220-56CA-B09229E90641}"/>
                  </a:ext>
                </a:extLst>
              </p:cNvPr>
              <p:cNvGraphicFramePr>
                <a:graphicFrameLocks noGrp="1"/>
              </p:cNvGraphicFramePr>
              <p:nvPr/>
            </p:nvGraphicFramePr>
            <p:xfrm>
              <a:off x="838200" y="2003802"/>
              <a:ext cx="4827087" cy="1433132"/>
            </p:xfrm>
            <a:graphic>
              <a:graphicData uri="http://schemas.openxmlformats.org/drawingml/2006/table">
                <a:tbl>
                  <a:tblPr firstRow="1">
                    <a:tableStyleId>{9D7B26C5-4107-4FEC-AEDC-1716B250A1EF}</a:tableStyleId>
                  </a:tblPr>
                  <a:tblGrid>
                    <a:gridCol w="591566">
                      <a:extLst>
                        <a:ext uri="{9D8B030D-6E8A-4147-A177-3AD203B41FA5}">
                          <a16:colId xmlns:a16="http://schemas.microsoft.com/office/drawing/2014/main" val="1686720655"/>
                        </a:ext>
                      </a:extLst>
                    </a:gridCol>
                    <a:gridCol w="651193">
                      <a:extLst>
                        <a:ext uri="{9D8B030D-6E8A-4147-A177-3AD203B41FA5}">
                          <a16:colId xmlns:a16="http://schemas.microsoft.com/office/drawing/2014/main" val="581791265"/>
                        </a:ext>
                      </a:extLst>
                    </a:gridCol>
                    <a:gridCol w="1316673">
                      <a:extLst>
                        <a:ext uri="{9D8B030D-6E8A-4147-A177-3AD203B41FA5}">
                          <a16:colId xmlns:a16="http://schemas.microsoft.com/office/drawing/2014/main" val="3249292339"/>
                        </a:ext>
                      </a:extLst>
                    </a:gridCol>
                    <a:gridCol w="2267655">
                      <a:extLst>
                        <a:ext uri="{9D8B030D-6E8A-4147-A177-3AD203B41FA5}">
                          <a16:colId xmlns:a16="http://schemas.microsoft.com/office/drawing/2014/main" val="3357791640"/>
                        </a:ext>
                      </a:extLst>
                    </a:gridCol>
                  </a:tblGrid>
                  <a:tr h="518732">
                    <a:tc>
                      <a:txBody>
                        <a:bodyPr/>
                        <a:lstStyle/>
                        <a:p>
                          <a:pPr>
                            <a:buNone/>
                          </a:pPr>
                          <a:r>
                            <a:rPr lang="en-US" sz="1400" dirty="0">
                              <a:effectLst/>
                            </a:rPr>
                            <a:t>Step</a:t>
                          </a:r>
                        </a:p>
                      </a:txBody>
                      <a:tcPr anchor="ctr"/>
                    </a:tc>
                    <a:tc>
                      <a:txBody>
                        <a:bodyPr/>
                        <a:lstStyle/>
                        <a:p>
                          <a:endParaRPr lang="en-US"/>
                        </a:p>
                      </a:txBody>
                      <a:tcPr anchor="ctr">
                        <a:blipFill>
                          <a:blip r:embed="rId6"/>
                          <a:stretch>
                            <a:fillRect l="-94118" t="-2439" r="-554902" b="-190244"/>
                          </a:stretch>
                        </a:blipFill>
                      </a:tcPr>
                    </a:tc>
                    <a:tc>
                      <a:txBody>
                        <a:bodyPr/>
                        <a:lstStyle/>
                        <a:p>
                          <a:endParaRPr lang="en-US"/>
                        </a:p>
                      </a:txBody>
                      <a:tcPr anchor="ctr">
                        <a:blipFill>
                          <a:blip r:embed="rId6"/>
                          <a:stretch>
                            <a:fillRect l="-95192" t="-2439" r="-172115" b="-190244"/>
                          </a:stretch>
                        </a:blipFill>
                      </a:tcPr>
                    </a:tc>
                    <a:tc>
                      <a:txBody>
                        <a:bodyPr/>
                        <a:lstStyle/>
                        <a:p>
                          <a:endParaRPr lang="en-US"/>
                        </a:p>
                      </a:txBody>
                      <a:tcPr anchor="ctr">
                        <a:blipFill>
                          <a:blip r:embed="rId6"/>
                          <a:stretch>
                            <a:fillRect l="-113408" t="-2439" b="-190244"/>
                          </a:stretch>
                        </a:blipFill>
                      </a:tcPr>
                    </a:tc>
                    <a:extLst>
                      <a:ext uri="{0D108BD9-81ED-4DB2-BD59-A6C34878D82A}">
                        <a16:rowId xmlns:a16="http://schemas.microsoft.com/office/drawing/2014/main" val="1637180468"/>
                      </a:ext>
                    </a:extLst>
                  </a:tr>
                  <a:tr h="304800">
                    <a:tc>
                      <a:txBody>
                        <a:bodyPr/>
                        <a:lstStyle/>
                        <a:p>
                          <a:pPr algn="ctr">
                            <a:buNone/>
                          </a:pPr>
                          <a:r>
                            <a:rPr lang="en-US" sz="1400">
                              <a:effectLst/>
                            </a:rPr>
                            <a:t>0</a:t>
                          </a:r>
                        </a:p>
                      </a:txBody>
                      <a:tcPr anchor="ctr"/>
                    </a:tc>
                    <a:tc>
                      <a:txBody>
                        <a:bodyPr/>
                        <a:lstStyle/>
                        <a:p>
                          <a:pPr>
                            <a:buNone/>
                          </a:pPr>
                          <a:r>
                            <a:rPr lang="en-US" sz="1400">
                              <a:effectLst/>
                            </a:rPr>
                            <a:t>−4.00</a:t>
                          </a:r>
                        </a:p>
                      </a:txBody>
                      <a:tcPr anchor="ctr"/>
                    </a:tc>
                    <a:tc>
                      <a:txBody>
                        <a:bodyPr/>
                        <a:lstStyle/>
                        <a:p>
                          <a:pPr>
                            <a:buNone/>
                          </a:pPr>
                          <a:r>
                            <a:rPr lang="en-US" sz="1400">
                              <a:effectLst/>
                            </a:rPr>
                            <a:t>−8.00</a:t>
                          </a:r>
                        </a:p>
                      </a:txBody>
                      <a:tcPr anchor="ctr"/>
                    </a:tc>
                    <a:tc>
                      <a:txBody>
                        <a:bodyPr/>
                        <a:lstStyle/>
                        <a:p>
                          <a:pPr>
                            <a:buNone/>
                          </a:pPr>
                          <a:r>
                            <a:rPr lang="en-US" sz="1400">
                              <a:effectLst/>
                            </a:rPr>
                            <a:t>−4 + 2.4 = −1.60</a:t>
                          </a:r>
                        </a:p>
                      </a:txBody>
                      <a:tcPr anchor="ctr"/>
                    </a:tc>
                    <a:extLst>
                      <a:ext uri="{0D108BD9-81ED-4DB2-BD59-A6C34878D82A}">
                        <a16:rowId xmlns:a16="http://schemas.microsoft.com/office/drawing/2014/main" val="62583356"/>
                      </a:ext>
                    </a:extLst>
                  </a:tr>
                  <a:tr h="304800">
                    <a:tc>
                      <a:txBody>
                        <a:bodyPr/>
                        <a:lstStyle/>
                        <a:p>
                          <a:pPr algn="ctr">
                            <a:buNone/>
                          </a:pPr>
                          <a:r>
                            <a:rPr lang="en-US" sz="1400">
                              <a:effectLst/>
                            </a:rPr>
                            <a:t>1</a:t>
                          </a:r>
                        </a:p>
                      </a:txBody>
                      <a:tcPr anchor="ctr"/>
                    </a:tc>
                    <a:tc>
                      <a:txBody>
                        <a:bodyPr/>
                        <a:lstStyle/>
                        <a:p>
                          <a:pPr>
                            <a:buNone/>
                          </a:pPr>
                          <a:r>
                            <a:rPr lang="en-US" sz="1400" dirty="0">
                              <a:effectLst/>
                            </a:rPr>
                            <a:t>−1.60</a:t>
                          </a:r>
                        </a:p>
                      </a:txBody>
                      <a:tcPr anchor="ctr"/>
                    </a:tc>
                    <a:tc>
                      <a:txBody>
                        <a:bodyPr/>
                        <a:lstStyle/>
                        <a:p>
                          <a:pPr>
                            <a:buNone/>
                          </a:pPr>
                          <a:r>
                            <a:rPr lang="en-US" sz="1400">
                              <a:effectLst/>
                            </a:rPr>
                            <a:t>−3.20</a:t>
                          </a:r>
                        </a:p>
                      </a:txBody>
                      <a:tcPr anchor="ctr"/>
                    </a:tc>
                    <a:tc>
                      <a:txBody>
                        <a:bodyPr/>
                        <a:lstStyle/>
                        <a:p>
                          <a:pPr>
                            <a:buNone/>
                          </a:pPr>
                          <a:r>
                            <a:rPr lang="en-US" sz="1400">
                              <a:effectLst/>
                            </a:rPr>
                            <a:t>−1.6 + 0.96 = −0.64</a:t>
                          </a:r>
                        </a:p>
                      </a:txBody>
                      <a:tcPr anchor="ctr"/>
                    </a:tc>
                    <a:extLst>
                      <a:ext uri="{0D108BD9-81ED-4DB2-BD59-A6C34878D82A}">
                        <a16:rowId xmlns:a16="http://schemas.microsoft.com/office/drawing/2014/main" val="1465435175"/>
                      </a:ext>
                    </a:extLst>
                  </a:tr>
                  <a:tr h="304800">
                    <a:tc>
                      <a:txBody>
                        <a:bodyPr/>
                        <a:lstStyle/>
                        <a:p>
                          <a:pPr algn="ctr">
                            <a:buNone/>
                          </a:pPr>
                          <a:r>
                            <a:rPr lang="en-US" sz="1400" dirty="0">
                              <a:effectLst/>
                            </a:rPr>
                            <a:t>2</a:t>
                          </a:r>
                        </a:p>
                      </a:txBody>
                      <a:tcPr anchor="ctr"/>
                    </a:tc>
                    <a:tc>
                      <a:txBody>
                        <a:bodyPr/>
                        <a:lstStyle/>
                        <a:p>
                          <a:pPr>
                            <a:buNone/>
                          </a:pPr>
                          <a:r>
                            <a:rPr lang="en-US" sz="1400">
                              <a:effectLst/>
                            </a:rPr>
                            <a:t>−0.64</a:t>
                          </a:r>
                        </a:p>
                      </a:txBody>
                      <a:tcPr anchor="ctr"/>
                    </a:tc>
                    <a:tc>
                      <a:txBody>
                        <a:bodyPr/>
                        <a:lstStyle/>
                        <a:p>
                          <a:pPr>
                            <a:buNone/>
                          </a:pPr>
                          <a:r>
                            <a:rPr lang="en-US" sz="1400" dirty="0">
                              <a:effectLst/>
                            </a:rPr>
                            <a:t>−1.28</a:t>
                          </a:r>
                        </a:p>
                      </a:txBody>
                      <a:tcPr anchor="ctr"/>
                    </a:tc>
                    <a:tc>
                      <a:txBody>
                        <a:bodyPr/>
                        <a:lstStyle/>
                        <a:p>
                          <a:pPr>
                            <a:buNone/>
                          </a:pPr>
                          <a:r>
                            <a:rPr lang="en-US" sz="1400" dirty="0">
                              <a:effectLst/>
                            </a:rPr>
                            <a:t>−0.64 + 0.384 = −0.256</a:t>
                          </a:r>
                        </a:p>
                      </a:txBody>
                      <a:tcPr anchor="ctr"/>
                    </a:tc>
                    <a:extLst>
                      <a:ext uri="{0D108BD9-81ED-4DB2-BD59-A6C34878D82A}">
                        <a16:rowId xmlns:a16="http://schemas.microsoft.com/office/drawing/2014/main" val="3569985439"/>
                      </a:ext>
                    </a:extLst>
                  </a:tr>
                </a:tbl>
              </a:graphicData>
            </a:graphic>
          </p:graphicFrame>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0981379-8CC1-7F73-FD39-CBCFE1FE4EE5}"/>
                  </a:ext>
                </a:extLst>
              </p:cNvPr>
              <p:cNvSpPr txBox="1"/>
              <p:nvPr/>
            </p:nvSpPr>
            <p:spPr>
              <a:xfrm>
                <a:off x="838200" y="1645596"/>
                <a:ext cx="1306255" cy="276999"/>
              </a:xfrm>
              <a:prstGeom prst="rect">
                <a:avLst/>
              </a:prstGeom>
              <a:noFill/>
            </p:spPr>
            <p:txBody>
              <a:bodyPr wrap="none" lIns="0" tIns="0" rIns="0" bIns="0" rtlCol="0">
                <a:spAutoFit/>
              </a:bodyPr>
              <a:lstStyle/>
              <a:p>
                <a:r>
                  <a:rPr lang="en-US" b="0" dirty="0" err="1"/>
                  <a:t>Let</a:t>
                </a:r>
                <a:r>
                  <a:rPr lang="en-US" b="0" dirty="0"/>
                  <a:t> </a:t>
                </a:r>
                <a14:m>
                  <m:oMath xmlns:m="http://schemas.openxmlformats.org/officeDocument/2006/math">
                    <m:r>
                      <a:rPr lang="en-US" i="1" dirty="0" smtClean="0">
                        <a:latin typeface="Cambria Math" panose="02040503050406030204" pitchFamily="18" charset="0"/>
                      </a:rPr>
                      <m:t>𝐽</m:t>
                    </m:r>
                    <m:d>
                      <m:dPr>
                        <m:ctrlPr>
                          <a:rPr lang="en-US" i="1" dirty="0" err="1">
                            <a:latin typeface="Cambria Math" panose="02040503050406030204" pitchFamily="18" charset="0"/>
                          </a:rPr>
                        </m:ctrlPr>
                      </m:dPr>
                      <m:e>
                        <m:r>
                          <a:rPr lang="en-US" i="1" dirty="0" err="1">
                            <a:latin typeface="Cambria Math" panose="02040503050406030204" pitchFamily="18" charset="0"/>
                          </a:rPr>
                          <m:t>𝜃</m:t>
                        </m:r>
                      </m:e>
                    </m:d>
                    <m:r>
                      <a:rPr lang="en-US" i="0" dirty="0" err="1">
                        <a:latin typeface="Cambria Math" panose="02040503050406030204" pitchFamily="18" charset="0"/>
                      </a:rPr>
                      <m:t>=</m:t>
                    </m:r>
                    <m:r>
                      <a:rPr lang="en-US" i="1" dirty="0" err="1">
                        <a:latin typeface="Cambria Math" panose="02040503050406030204" pitchFamily="18" charset="0"/>
                      </a:rPr>
                      <m:t>𝜃</m:t>
                    </m:r>
                    <m:r>
                      <a:rPr lang="en-US" i="0" dirty="0" err="1">
                        <a:latin typeface="Cambria Math" panose="02040503050406030204" pitchFamily="18" charset="0"/>
                      </a:rPr>
                      <m:t>²</m:t>
                    </m:r>
                  </m:oMath>
                </a14:m>
                <a:endParaRPr lang="en-US" dirty="0"/>
              </a:p>
            </p:txBody>
          </p:sp>
        </mc:Choice>
        <mc:Fallback xmlns="">
          <p:sp>
            <p:nvSpPr>
              <p:cNvPr id="9" name="TextBox 8">
                <a:extLst>
                  <a:ext uri="{FF2B5EF4-FFF2-40B4-BE49-F238E27FC236}">
                    <a16:creationId xmlns:a16="http://schemas.microsoft.com/office/drawing/2014/main" id="{30981379-8CC1-7F73-FD39-CBCFE1FE4EE5}"/>
                  </a:ext>
                </a:extLst>
              </p:cNvPr>
              <p:cNvSpPr txBox="1">
                <a:spLocks noRot="1" noChangeAspect="1" noMove="1" noResize="1" noEditPoints="1" noAdjustHandles="1" noChangeArrowheads="1" noChangeShapeType="1" noTextEdit="1"/>
              </p:cNvSpPr>
              <p:nvPr/>
            </p:nvSpPr>
            <p:spPr>
              <a:xfrm>
                <a:off x="838200" y="1645596"/>
                <a:ext cx="1306255" cy="276999"/>
              </a:xfrm>
              <a:prstGeom prst="rect">
                <a:avLst/>
              </a:prstGeom>
              <a:blipFill>
                <a:blip r:embed="rId7"/>
                <a:stretch>
                  <a:fillRect l="-11650" t="-26087" r="-6796" b="-478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F7A5D4C-7B01-FFCC-14D8-9E39A7A5709E}"/>
                  </a:ext>
                </a:extLst>
              </p:cNvPr>
              <p:cNvSpPr txBox="1"/>
              <p:nvPr/>
            </p:nvSpPr>
            <p:spPr>
              <a:xfrm>
                <a:off x="5976464" y="2105561"/>
                <a:ext cx="2444190" cy="1323439"/>
              </a:xfrm>
              <a:prstGeom prst="rect">
                <a:avLst/>
              </a:prstGeom>
              <a:solidFill>
                <a:schemeClr val="bg1">
                  <a:lumMod val="95000"/>
                </a:schemeClr>
              </a:solidFill>
            </p:spPr>
            <p:txBody>
              <a:bodyPr wrap="square">
                <a:spAutoFit/>
              </a:bodyPr>
              <a:lstStyle/>
              <a:p>
                <a:pPr>
                  <a:buNone/>
                </a:pPr>
                <a:r>
                  <a:rPr lang="en-US" sz="1600" dirty="0"/>
                  <a:t>Notice that each step multiplies </a:t>
                </a:r>
                <a14:m>
                  <m:oMath xmlns:m="http://schemas.openxmlformats.org/officeDocument/2006/math">
                    <m:r>
                      <a:rPr lang="en-US" sz="1600" i="1" dirty="0" smtClean="0">
                        <a:latin typeface="Cambria Math" panose="02040503050406030204" pitchFamily="18" charset="0"/>
                      </a:rPr>
                      <m:t>𝑤</m:t>
                    </m:r>
                  </m:oMath>
                </a14:m>
                <a:r>
                  <a:rPr lang="en-US" sz="1600" dirty="0"/>
                  <a:t> by the same factor </a:t>
                </a:r>
                <a14:m>
                  <m:oMath xmlns:m="http://schemas.openxmlformats.org/officeDocument/2006/math">
                    <m:r>
                      <a:rPr lang="en-US" sz="1600" dirty="0" smtClean="0">
                        <a:latin typeface="Cambria Math" panose="02040503050406030204" pitchFamily="18" charset="0"/>
                      </a:rPr>
                      <m:t>0.</m:t>
                    </m:r>
                  </m:oMath>
                </a14:m>
                <a:r>
                  <a:rPr lang="en-US" sz="1600" dirty="0"/>
                  <a:t> </a:t>
                </a:r>
              </a:p>
              <a:p>
                <a:pPr>
                  <a:buNone/>
                </a:pPr>
                <a:r>
                  <a:rPr lang="en-US" sz="1600" dirty="0"/>
                  <a:t>On a bowl with curvature </a:t>
                </a:r>
                <a14:m>
                  <m:oMath xmlns:m="http://schemas.openxmlformats.org/officeDocument/2006/math">
                    <m:r>
                      <a:rPr lang="en-US" sz="1600" i="1" dirty="0" smtClean="0">
                        <a:latin typeface="Cambria Math" panose="02040503050406030204" pitchFamily="18" charset="0"/>
                      </a:rPr>
                      <m:t>𝜆</m:t>
                    </m:r>
                  </m:oMath>
                </a14:m>
                <a:r>
                  <a:rPr lang="en-US" sz="1600" dirty="0"/>
                  <a:t> the slope is </a:t>
                </a:r>
                <a14:m>
                  <m:oMath xmlns:m="http://schemas.openxmlformats.org/officeDocument/2006/math">
                    <m:r>
                      <a:rPr lang="en-US" sz="1600" i="1" dirty="0" smtClean="0">
                        <a:latin typeface="Cambria Math" panose="02040503050406030204" pitchFamily="18" charset="0"/>
                      </a:rPr>
                      <m:t>𝜆</m:t>
                    </m:r>
                    <m:r>
                      <a:rPr lang="en-US" sz="1600" i="0" dirty="0" err="1">
                        <a:latin typeface="Cambria Math" panose="02040503050406030204" pitchFamily="18" charset="0"/>
                      </a:rPr>
                      <m:t>·</m:t>
                    </m:r>
                    <m:r>
                      <a:rPr lang="en-US" sz="1600" i="1" dirty="0" err="1">
                        <a:latin typeface="Cambria Math" panose="02040503050406030204" pitchFamily="18" charset="0"/>
                      </a:rPr>
                      <m:t>𝑤</m:t>
                    </m:r>
                  </m:oMath>
                </a14:m>
                <a:endParaRPr lang="en-US" sz="1600" dirty="0"/>
              </a:p>
            </p:txBody>
          </p:sp>
        </mc:Choice>
        <mc:Fallback xmlns="">
          <p:sp>
            <p:nvSpPr>
              <p:cNvPr id="11" name="TextBox 10">
                <a:extLst>
                  <a:ext uri="{FF2B5EF4-FFF2-40B4-BE49-F238E27FC236}">
                    <a16:creationId xmlns:a16="http://schemas.microsoft.com/office/drawing/2014/main" id="{0F7A5D4C-7B01-FFCC-14D8-9E39A7A5709E}"/>
                  </a:ext>
                </a:extLst>
              </p:cNvPr>
              <p:cNvSpPr txBox="1">
                <a:spLocks noRot="1" noChangeAspect="1" noMove="1" noResize="1" noEditPoints="1" noAdjustHandles="1" noChangeArrowheads="1" noChangeShapeType="1" noTextEdit="1"/>
              </p:cNvSpPr>
              <p:nvPr/>
            </p:nvSpPr>
            <p:spPr>
              <a:xfrm>
                <a:off x="5976464" y="2105561"/>
                <a:ext cx="2444190" cy="1323439"/>
              </a:xfrm>
              <a:prstGeom prst="rect">
                <a:avLst/>
              </a:prstGeom>
              <a:blipFill>
                <a:blip r:embed="rId8"/>
                <a:stretch>
                  <a:fillRect l="-1036" t="-943" b="-4717"/>
                </a:stretch>
              </a:blipFill>
            </p:spPr>
            <p:txBody>
              <a:bodyPr/>
              <a:lstStyle/>
              <a:p>
                <a:r>
                  <a:rPr lang="en-US">
                    <a:noFill/>
                  </a:rPr>
                  <a:t> </a:t>
                </a:r>
              </a:p>
            </p:txBody>
          </p:sp>
        </mc:Fallback>
      </mc:AlternateContent>
      <p:sp>
        <p:nvSpPr>
          <p:cNvPr id="21" name="Rectangle 20">
            <a:extLst>
              <a:ext uri="{FF2B5EF4-FFF2-40B4-BE49-F238E27FC236}">
                <a16:creationId xmlns:a16="http://schemas.microsoft.com/office/drawing/2014/main" id="{7D1EBE5A-1FE4-EA42-9DB5-8DAA05CC82E2}"/>
              </a:ext>
            </a:extLst>
          </p:cNvPr>
          <p:cNvSpPr/>
          <p:nvPr/>
        </p:nvSpPr>
        <p:spPr>
          <a:xfrm>
            <a:off x="8420654" y="2305702"/>
            <a:ext cx="974852" cy="39804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5BA5F3F3-2681-23B8-19C6-FF7E130743B0}"/>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7611964" y="1618915"/>
            <a:ext cx="2261616" cy="1011936"/>
          </a:xfrm>
          <a:prstGeom prst="rect">
            <a:avLst/>
          </a:prstGeom>
        </p:spPr>
      </p:pic>
      <p:pic>
        <p:nvPicPr>
          <p:cNvPr id="23" name="Picture 22">
            <a:extLst>
              <a:ext uri="{FF2B5EF4-FFF2-40B4-BE49-F238E27FC236}">
                <a16:creationId xmlns:a16="http://schemas.microsoft.com/office/drawing/2014/main" id="{5714AB23-186D-36B3-28E3-D7F61BD94FA2}"/>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10349577" y="3131946"/>
            <a:ext cx="1076960" cy="304800"/>
          </a:xfrm>
          <a:prstGeom prst="rect">
            <a:avLst/>
          </a:prstGeom>
        </p:spPr>
      </p:pic>
      <p:sp>
        <p:nvSpPr>
          <p:cNvPr id="24" name="TextBox 23">
            <a:extLst>
              <a:ext uri="{FF2B5EF4-FFF2-40B4-BE49-F238E27FC236}">
                <a16:creationId xmlns:a16="http://schemas.microsoft.com/office/drawing/2014/main" id="{8DA5C5BB-E29A-8A97-7BD6-3C45F28FDE32}"/>
              </a:ext>
            </a:extLst>
          </p:cNvPr>
          <p:cNvSpPr txBox="1"/>
          <p:nvPr/>
        </p:nvSpPr>
        <p:spPr>
          <a:xfrm>
            <a:off x="10038888" y="1546024"/>
            <a:ext cx="1899367" cy="1200329"/>
          </a:xfrm>
          <a:prstGeom prst="rect">
            <a:avLst/>
          </a:prstGeom>
          <a:solidFill>
            <a:schemeClr val="accent2">
              <a:lumMod val="20000"/>
              <a:lumOff val="80000"/>
            </a:schemeClr>
          </a:solidFill>
        </p:spPr>
        <p:txBody>
          <a:bodyPr wrap="square">
            <a:spAutoFit/>
          </a:bodyPr>
          <a:lstStyle/>
          <a:p>
            <a:pPr>
              <a:buNone/>
            </a:pPr>
            <a:r>
              <a:rPr lang="en-US" dirty="0"/>
              <a:t>How big the learning rate can be depends on this</a:t>
            </a:r>
          </a:p>
        </p:txBody>
      </p:sp>
      <p:sp>
        <p:nvSpPr>
          <p:cNvPr id="25" name="TextBox 24">
            <a:extLst>
              <a:ext uri="{FF2B5EF4-FFF2-40B4-BE49-F238E27FC236}">
                <a16:creationId xmlns:a16="http://schemas.microsoft.com/office/drawing/2014/main" id="{927CFD2F-F2BE-E62F-0E36-7BB6D6E16009}"/>
              </a:ext>
            </a:extLst>
          </p:cNvPr>
          <p:cNvSpPr txBox="1"/>
          <p:nvPr/>
        </p:nvSpPr>
        <p:spPr>
          <a:xfrm>
            <a:off x="8461133" y="3090843"/>
            <a:ext cx="2147559" cy="369332"/>
          </a:xfrm>
          <a:prstGeom prst="rect">
            <a:avLst/>
          </a:prstGeom>
          <a:noFill/>
        </p:spPr>
        <p:txBody>
          <a:bodyPr wrap="square">
            <a:spAutoFit/>
          </a:bodyPr>
          <a:lstStyle/>
          <a:p>
            <a:pPr>
              <a:buNone/>
            </a:pPr>
            <a:r>
              <a:rPr lang="en-US" dirty="0"/>
              <a:t>the safe range is</a:t>
            </a:r>
          </a:p>
        </p:txBody>
      </p:sp>
      <p:pic>
        <p:nvPicPr>
          <p:cNvPr id="5" name="Picture 4">
            <a:extLst>
              <a:ext uri="{FF2B5EF4-FFF2-40B4-BE49-F238E27FC236}">
                <a16:creationId xmlns:a16="http://schemas.microsoft.com/office/drawing/2014/main" id="{CBCB89B4-D453-3C6C-B1B6-A8C300ACB92A}"/>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6272368" y="607942"/>
            <a:ext cx="3618992" cy="310896"/>
          </a:xfrm>
          <a:prstGeom prst="rect">
            <a:avLst/>
          </a:prstGeom>
        </p:spPr>
      </p:pic>
      <p:pic>
        <p:nvPicPr>
          <p:cNvPr id="6" name="Picture 5" descr="Gradient descent on the same bowl with three step sizes: eta 0.05 crawls, eta 0.3 converges in a few steps, eta 0.95 bounces across the valley">
            <a:extLst>
              <a:ext uri="{FF2B5EF4-FFF2-40B4-BE49-F238E27FC236}">
                <a16:creationId xmlns:a16="http://schemas.microsoft.com/office/drawing/2014/main" id="{25BA1A8A-EBCF-A9E6-A73F-866908F4EADC}"/>
              </a:ext>
            </a:extLst>
          </p:cNvPr>
          <p:cNvPicPr>
            <a:picLocks noChangeAspect="1"/>
          </p:cNvPicPr>
          <p:nvPr/>
        </p:nvPicPr>
        <p:blipFill>
          <a:blip r:embed="rId12"/>
          <a:stretch>
            <a:fillRect/>
          </a:stretch>
        </p:blipFill>
        <p:spPr>
          <a:xfrm>
            <a:off x="1295400" y="3896926"/>
            <a:ext cx="9770492" cy="2926137"/>
          </a:xfrm>
          <a:prstGeom prst="rect">
            <a:avLst/>
          </a:prstGeom>
        </p:spPr>
      </p:pic>
    </p:spTree>
    <p:extLst>
      <p:ext uri="{BB962C8B-B14F-4D97-AF65-F5344CB8AC3E}">
        <p14:creationId xmlns:p14="http://schemas.microsoft.com/office/powerpoint/2010/main" val="3699894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8A9A-4849-5DB8-F1D6-9FE4CFFD47F4}"/>
              </a:ext>
            </a:extLst>
          </p:cNvPr>
          <p:cNvSpPr>
            <a:spLocks noGrp="1"/>
          </p:cNvSpPr>
          <p:nvPr>
            <p:ph type="title"/>
          </p:nvPr>
        </p:nvSpPr>
        <p:spPr/>
        <p:txBody>
          <a:bodyPr/>
          <a:lstStyle/>
          <a:p>
            <a:r>
              <a:rPr lang="en-US" dirty="0"/>
              <a:t>Stochastic Gradient Descent</a:t>
            </a:r>
          </a:p>
        </p:txBody>
      </p:sp>
      <p:pic>
        <p:nvPicPr>
          <p:cNvPr id="4" name="Picture 3" descr="Full-batch gradient descent moves smoothly to the minimum; SGD wobbles but still gets there">
            <a:extLst>
              <a:ext uri="{FF2B5EF4-FFF2-40B4-BE49-F238E27FC236}">
                <a16:creationId xmlns:a16="http://schemas.microsoft.com/office/drawing/2014/main" id="{EF6901F4-F130-F668-0835-DA5A484C3196}"/>
              </a:ext>
            </a:extLst>
          </p:cNvPr>
          <p:cNvPicPr>
            <a:picLocks noChangeAspect="1"/>
          </p:cNvPicPr>
          <p:nvPr/>
        </p:nvPicPr>
        <p:blipFill>
          <a:blip r:embed="rId5"/>
          <a:srcRect l="55036" t="15152" r="6060"/>
          <a:stretch>
            <a:fillRect/>
          </a:stretch>
        </p:blipFill>
        <p:spPr>
          <a:xfrm>
            <a:off x="8655627" y="3771899"/>
            <a:ext cx="3023755" cy="2877705"/>
          </a:xfrm>
          <a:prstGeom prst="rect">
            <a:avLst/>
          </a:prstGeom>
        </p:spPr>
      </p:pic>
      <p:pic>
        <p:nvPicPr>
          <p:cNvPr id="13" name="Picture 12">
            <a:extLst>
              <a:ext uri="{FF2B5EF4-FFF2-40B4-BE49-F238E27FC236}">
                <a16:creationId xmlns:a16="http://schemas.microsoft.com/office/drawing/2014/main" id="{FCBDC132-4462-BBC5-F610-966614149893}"/>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1064491" y="3093718"/>
            <a:ext cx="6853936" cy="335280"/>
          </a:xfrm>
          <a:prstGeom prst="rect">
            <a:avLst/>
          </a:prstGeom>
        </p:spPr>
      </p:pic>
      <p:pic>
        <p:nvPicPr>
          <p:cNvPr id="15" name="Picture 14">
            <a:extLst>
              <a:ext uri="{FF2B5EF4-FFF2-40B4-BE49-F238E27FC236}">
                <a16:creationId xmlns:a16="http://schemas.microsoft.com/office/drawing/2014/main" id="{6D2D229B-1CC9-751C-F2FC-BC1B5DB5D773}"/>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1064491" y="4889478"/>
            <a:ext cx="5982208" cy="335280"/>
          </a:xfrm>
          <a:prstGeom prst="rect">
            <a:avLst/>
          </a:prstGeom>
        </p:spPr>
      </p:pic>
      <p:pic>
        <p:nvPicPr>
          <p:cNvPr id="7" name="Picture 6" descr="Full-batch gradient descent moves smoothly to the minimum; SGD wobbles but still gets there">
            <a:extLst>
              <a:ext uri="{FF2B5EF4-FFF2-40B4-BE49-F238E27FC236}">
                <a16:creationId xmlns:a16="http://schemas.microsoft.com/office/drawing/2014/main" id="{7618F835-A655-BB6A-06D2-681D0B340649}"/>
              </a:ext>
            </a:extLst>
          </p:cNvPr>
          <p:cNvPicPr>
            <a:picLocks noChangeAspect="1"/>
          </p:cNvPicPr>
          <p:nvPr/>
        </p:nvPicPr>
        <p:blipFill>
          <a:blip r:embed="rId5"/>
          <a:srcRect l="8824" t="12355" r="56817"/>
          <a:stretch>
            <a:fillRect/>
          </a:stretch>
        </p:blipFill>
        <p:spPr>
          <a:xfrm>
            <a:off x="8832273" y="666657"/>
            <a:ext cx="2670464" cy="2972579"/>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608C6B0-8257-E0E1-4A54-A0BE336159C9}"/>
                  </a:ext>
                </a:extLst>
              </p:cNvPr>
              <p:cNvSpPr txBox="1"/>
              <p:nvPr/>
            </p:nvSpPr>
            <p:spPr>
              <a:xfrm>
                <a:off x="933287" y="1414156"/>
                <a:ext cx="7400221" cy="1477328"/>
              </a:xfrm>
              <a:prstGeom prst="rect">
                <a:avLst/>
              </a:prstGeom>
              <a:solidFill>
                <a:schemeClr val="bg1">
                  <a:lumMod val="95000"/>
                </a:schemeClr>
              </a:solidFill>
            </p:spPr>
            <p:txBody>
              <a:bodyPr wrap="square">
                <a:spAutoFit/>
              </a:bodyPr>
              <a:lstStyle/>
              <a:p>
                <a:pPr>
                  <a:buNone/>
                </a:pPr>
                <a:r>
                  <a:rPr lang="en-US" b="1" dirty="0">
                    <a:latin typeface="Google Sans" pitchFamily="2" charset="0"/>
                    <a:ea typeface="Google Sans" pitchFamily="2" charset="0"/>
                    <a:cs typeface="Google Sans" pitchFamily="2" charset="0"/>
                  </a:rPr>
                  <a:t>Gradient Descent:</a:t>
                </a:r>
              </a:p>
              <a:p>
                <a:pPr>
                  <a:buNone/>
                </a:pPr>
                <a:r>
                  <a:rPr lang="en-US" dirty="0">
                    <a:solidFill>
                      <a:srgbClr val="FF0000"/>
                    </a:solidFill>
                    <a:latin typeface="Google Sans" pitchFamily="2" charset="0"/>
                    <a:ea typeface="Google Sans" pitchFamily="2" charset="0"/>
                    <a:cs typeface="Google Sans" pitchFamily="2" charset="0"/>
                  </a:rPr>
                  <a:t>Calculating the slope with Gradient Descent requires every training example, which is expensive</a:t>
                </a:r>
              </a:p>
              <a:p>
                <a:r>
                  <a:rPr lang="en-US" dirty="0">
                    <a:latin typeface="Google Sans" pitchFamily="2" charset="0"/>
                    <a:ea typeface="Google Sans" pitchFamily="2" charset="0"/>
                    <a:cs typeface="Google Sans" pitchFamily="2" charset="0"/>
                  </a:rPr>
                  <a:t>The loss is an average over all </a:t>
                </a:r>
                <a14:m>
                  <m:oMath xmlns:m="http://schemas.openxmlformats.org/officeDocument/2006/math">
                    <m:r>
                      <a:rPr lang="en-US" i="1" dirty="0" smtClean="0">
                        <a:latin typeface="Cambria Math" panose="02040503050406030204" pitchFamily="18" charset="0"/>
                      </a:rPr>
                      <m:t>𝑁</m:t>
                    </m:r>
                  </m:oMath>
                </a14:m>
                <a:r>
                  <a:rPr lang="en-US" dirty="0">
                    <a:latin typeface="Google Sans" pitchFamily="2" charset="0"/>
                    <a:ea typeface="Google Sans" pitchFamily="2" charset="0"/>
                    <a:cs typeface="Google Sans" pitchFamily="2" charset="0"/>
                  </a:rPr>
                  <a:t> training examples, each with its own loss </a:t>
                </a:r>
                <a14:m>
                  <m:oMath xmlns:m="http://schemas.openxmlformats.org/officeDocument/2006/math">
                    <m:r>
                      <m:rPr>
                        <m:sty m:val="p"/>
                      </m:rPr>
                      <a:rPr lang="en-US" dirty="0" smtClean="0">
                        <a:latin typeface="Cambria Math" panose="02040503050406030204" pitchFamily="18" charset="0"/>
                      </a:rPr>
                      <m:t>ℓ</m:t>
                    </m:r>
                    <m:r>
                      <a:rPr lang="en-US" i="0" dirty="0">
                        <a:latin typeface="Cambria Math" panose="02040503050406030204" pitchFamily="18" charset="0"/>
                      </a:rPr>
                      <m:t>ᵢ</m:t>
                    </m:r>
                  </m:oMath>
                </a14:m>
                <a:r>
                  <a:rPr lang="en-US" dirty="0">
                    <a:latin typeface="Google Sans" pitchFamily="2" charset="0"/>
                    <a:ea typeface="Google Sans" pitchFamily="2" charset="0"/>
                    <a:cs typeface="Google Sans" pitchFamily="2" charset="0"/>
                  </a:rPr>
                  <a:t>, so the gradient is an average too</a:t>
                </a:r>
              </a:p>
            </p:txBody>
          </p:sp>
        </mc:Choice>
        <mc:Fallback xmlns="">
          <p:sp>
            <p:nvSpPr>
              <p:cNvPr id="9" name="TextBox 8">
                <a:extLst>
                  <a:ext uri="{FF2B5EF4-FFF2-40B4-BE49-F238E27FC236}">
                    <a16:creationId xmlns:a16="http://schemas.microsoft.com/office/drawing/2014/main" id="{5608C6B0-8257-E0E1-4A54-A0BE336159C9}"/>
                  </a:ext>
                </a:extLst>
              </p:cNvPr>
              <p:cNvSpPr txBox="1">
                <a:spLocks noRot="1" noChangeAspect="1" noMove="1" noResize="1" noEditPoints="1" noAdjustHandles="1" noChangeArrowheads="1" noChangeShapeType="1" noTextEdit="1"/>
              </p:cNvSpPr>
              <p:nvPr/>
            </p:nvSpPr>
            <p:spPr>
              <a:xfrm>
                <a:off x="933287" y="1414156"/>
                <a:ext cx="7400221" cy="1477328"/>
              </a:xfrm>
              <a:prstGeom prst="rect">
                <a:avLst/>
              </a:prstGeom>
              <a:blipFill>
                <a:blip r:embed="rId8"/>
                <a:stretch>
                  <a:fillRect l="-685" t="-1709" b="-598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0566953-8BD5-5271-B0C8-90A558014148}"/>
                  </a:ext>
                </a:extLst>
              </p:cNvPr>
              <p:cNvSpPr txBox="1"/>
              <p:nvPr/>
            </p:nvSpPr>
            <p:spPr>
              <a:xfrm>
                <a:off x="933286" y="3940515"/>
                <a:ext cx="7400221" cy="646331"/>
              </a:xfrm>
              <a:prstGeom prst="rect">
                <a:avLst/>
              </a:prstGeom>
              <a:solidFill>
                <a:schemeClr val="accent2">
                  <a:lumMod val="20000"/>
                  <a:lumOff val="80000"/>
                </a:schemeClr>
              </a:solidFill>
            </p:spPr>
            <p:txBody>
              <a:bodyPr wrap="square">
                <a:spAutoFit/>
              </a:bodyPr>
              <a:lstStyle/>
              <a:p>
                <a:pPr>
                  <a:buNone/>
                </a:pPr>
                <a:r>
                  <a:rPr lang="en-US" b="1" dirty="0">
                    <a:latin typeface="Google Sans" pitchFamily="2" charset="0"/>
                    <a:ea typeface="Google Sans" pitchFamily="2" charset="0"/>
                    <a:cs typeface="Google Sans" pitchFamily="2" charset="0"/>
                  </a:rPr>
                  <a:t>Stochastic Gradient Descent:</a:t>
                </a:r>
              </a:p>
              <a:p>
                <a:r>
                  <a:rPr lang="en-US" dirty="0"/>
                  <a:t>SGD picks a random </a:t>
                </a:r>
                <a:r>
                  <a:rPr lang="en-US" b="1" dirty="0"/>
                  <a:t>minibatch</a:t>
                </a:r>
                <a:r>
                  <a:rPr lang="en-US" dirty="0"/>
                  <a:t> </a:t>
                </a:r>
                <a14:m>
                  <m:oMath xmlns:m="http://schemas.openxmlformats.org/officeDocument/2006/math">
                    <m:r>
                      <a:rPr lang="en-US" i="1" dirty="0" smtClean="0">
                        <a:latin typeface="Cambria Math" panose="02040503050406030204" pitchFamily="18" charset="0"/>
                      </a:rPr>
                      <m:t>𝐵</m:t>
                    </m:r>
                  </m:oMath>
                </a14:m>
                <a:r>
                  <a:rPr lang="en-US" dirty="0"/>
                  <a:t> of </a:t>
                </a:r>
                <a14:m>
                  <m:oMath xmlns:m="http://schemas.openxmlformats.org/officeDocument/2006/math">
                    <m:r>
                      <a:rPr lang="en-US" i="1" dirty="0" smtClean="0">
                        <a:latin typeface="Cambria Math" panose="02040503050406030204" pitchFamily="18" charset="0"/>
                      </a:rPr>
                      <m:t>𝑏</m:t>
                    </m:r>
                  </m:oMath>
                </a14:m>
                <a:r>
                  <a:rPr lang="en-US" dirty="0"/>
                  <a:t> examples and averages only those</a:t>
                </a:r>
              </a:p>
            </p:txBody>
          </p:sp>
        </mc:Choice>
        <mc:Fallback xmlns="">
          <p:sp>
            <p:nvSpPr>
              <p:cNvPr id="10" name="TextBox 9">
                <a:extLst>
                  <a:ext uri="{FF2B5EF4-FFF2-40B4-BE49-F238E27FC236}">
                    <a16:creationId xmlns:a16="http://schemas.microsoft.com/office/drawing/2014/main" id="{10566953-8BD5-5271-B0C8-90A558014148}"/>
                  </a:ext>
                </a:extLst>
              </p:cNvPr>
              <p:cNvSpPr txBox="1">
                <a:spLocks noRot="1" noChangeAspect="1" noMove="1" noResize="1" noEditPoints="1" noAdjustHandles="1" noChangeArrowheads="1" noChangeShapeType="1" noTextEdit="1"/>
              </p:cNvSpPr>
              <p:nvPr/>
            </p:nvSpPr>
            <p:spPr>
              <a:xfrm>
                <a:off x="933286" y="3940515"/>
                <a:ext cx="7400221" cy="646331"/>
              </a:xfrm>
              <a:prstGeom prst="rect">
                <a:avLst/>
              </a:prstGeom>
              <a:blipFill>
                <a:blip r:embed="rId9"/>
                <a:stretch>
                  <a:fillRect l="-685" t="-3922" b="-15686"/>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ADC8C535-07E6-AB17-ECC7-6CF719B1E9CB}"/>
              </a:ext>
            </a:extLst>
          </p:cNvPr>
          <p:cNvSpPr txBox="1"/>
          <p:nvPr/>
        </p:nvSpPr>
        <p:spPr>
          <a:xfrm>
            <a:off x="933285" y="5527391"/>
            <a:ext cx="7400221" cy="830997"/>
          </a:xfrm>
          <a:prstGeom prst="rect">
            <a:avLst/>
          </a:prstGeom>
          <a:solidFill>
            <a:schemeClr val="accent2">
              <a:lumMod val="20000"/>
              <a:lumOff val="8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MNIST has N = 60,000 training images. Full-batch gradient descent makes 1 update per pass over the data; SGD with b = 128 makes about 470, each one 470 times cheaper</a:t>
            </a:r>
          </a:p>
        </p:txBody>
      </p:sp>
    </p:spTree>
    <p:extLst>
      <p:ext uri="{BB962C8B-B14F-4D97-AF65-F5344CB8AC3E}">
        <p14:creationId xmlns:p14="http://schemas.microsoft.com/office/powerpoint/2010/main" val="4037903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4A67-E593-879A-DD41-EBDB17FD79E6}"/>
              </a:ext>
            </a:extLst>
          </p:cNvPr>
          <p:cNvSpPr>
            <a:spLocks noGrp="1"/>
          </p:cNvSpPr>
          <p:nvPr>
            <p:ph type="title"/>
          </p:nvPr>
        </p:nvSpPr>
        <p:spPr/>
        <p:txBody>
          <a:bodyPr/>
          <a:lstStyle/>
          <a:p>
            <a:r>
              <a:rPr lang="en-US" dirty="0"/>
              <a:t>Problems with SGD</a:t>
            </a:r>
          </a:p>
        </p:txBody>
      </p:sp>
      <p:sp>
        <p:nvSpPr>
          <p:cNvPr id="12" name="TextBox 11">
            <a:extLst>
              <a:ext uri="{FF2B5EF4-FFF2-40B4-BE49-F238E27FC236}">
                <a16:creationId xmlns:a16="http://schemas.microsoft.com/office/drawing/2014/main" id="{F66E675D-14DB-AE1E-C0A3-0C89284D5C6C}"/>
              </a:ext>
            </a:extLst>
          </p:cNvPr>
          <p:cNvSpPr txBox="1"/>
          <p:nvPr/>
        </p:nvSpPr>
        <p:spPr>
          <a:xfrm>
            <a:off x="768488" y="1510061"/>
            <a:ext cx="5396345" cy="646331"/>
          </a:xfrm>
          <a:prstGeom prst="rect">
            <a:avLst/>
          </a:prstGeom>
          <a:noFill/>
        </p:spPr>
        <p:txBody>
          <a:bodyPr wrap="square">
            <a:spAutoFit/>
          </a:bodyPr>
          <a:lstStyle/>
          <a:p>
            <a:pPr>
              <a:buNone/>
            </a:pPr>
            <a:r>
              <a:rPr lang="en-US" dirty="0"/>
              <a:t>Real loss landscapes are often shaped like long, narrow ravines.</a:t>
            </a:r>
          </a:p>
        </p:txBody>
      </p:sp>
      <p:sp>
        <p:nvSpPr>
          <p:cNvPr id="14" name="TextBox 13">
            <a:extLst>
              <a:ext uri="{FF2B5EF4-FFF2-40B4-BE49-F238E27FC236}">
                <a16:creationId xmlns:a16="http://schemas.microsoft.com/office/drawing/2014/main" id="{6FAB19A3-098A-FC34-77E4-08524D1B882E}"/>
              </a:ext>
            </a:extLst>
          </p:cNvPr>
          <p:cNvSpPr txBox="1"/>
          <p:nvPr/>
        </p:nvSpPr>
        <p:spPr>
          <a:xfrm>
            <a:off x="6667501" y="865431"/>
            <a:ext cx="5043054" cy="2677656"/>
          </a:xfrm>
          <a:prstGeom prst="rect">
            <a:avLst/>
          </a:prstGeom>
          <a:solidFill>
            <a:schemeClr val="bg1">
              <a:lumMod val="95000"/>
            </a:schemeClr>
          </a:solidFill>
        </p:spPr>
        <p:txBody>
          <a:bodyPr wrap="square">
            <a:spAutoFit/>
          </a:bodyPr>
          <a:lstStyle/>
          <a:p>
            <a:pPr marL="342900" lvl="0" indent="-342900" rtl="0">
              <a:buFont typeface="+mj-lt"/>
              <a:buAutoNum type="arabicPeriod"/>
            </a:pPr>
            <a:r>
              <a:rPr lang="en-US" sz="1400" b="1" dirty="0">
                <a:latin typeface="Google Sans" pitchFamily="2" charset="0"/>
                <a:ea typeface="Google Sans" pitchFamily="2" charset="0"/>
                <a:cs typeface="Google Sans" pitchFamily="2" charset="0"/>
              </a:rPr>
              <a:t>The direction problem.</a:t>
            </a:r>
            <a:r>
              <a:rPr lang="en-US" sz="1400" dirty="0">
                <a:latin typeface="Google Sans" pitchFamily="2" charset="0"/>
                <a:ea typeface="Google Sans" pitchFamily="2" charset="0"/>
                <a:cs typeface="Google Sans" pitchFamily="2" charset="0"/>
              </a:rPr>
              <a:t> Real loss landscapes often look like long, narrow ravines: steep walls on the sides, a gentle slope along the floor. The steepest direction points mostly across the ravine, not along it. So SGD bounces from wall to wall, zig-zagging, while making slow progress along the floor.</a:t>
            </a:r>
          </a:p>
          <a:p>
            <a:pPr marL="342900" lvl="0" indent="-342900" rtl="0">
              <a:buFont typeface="+mj-lt"/>
              <a:buAutoNum type="arabicPeriod"/>
            </a:pPr>
            <a:endParaRPr lang="en-US" sz="1400" dirty="0">
              <a:latin typeface="Google Sans" pitchFamily="2" charset="0"/>
              <a:ea typeface="Google Sans" pitchFamily="2" charset="0"/>
              <a:cs typeface="Google Sans" pitchFamily="2" charset="0"/>
            </a:endParaRPr>
          </a:p>
          <a:p>
            <a:pPr marL="342900" lvl="0" indent="-342900" rtl="0">
              <a:buFont typeface="+mj-lt"/>
              <a:buAutoNum type="arabicPeriod"/>
            </a:pPr>
            <a:r>
              <a:rPr lang="en-US" sz="1400" b="1" dirty="0">
                <a:latin typeface="Google Sans" pitchFamily="2" charset="0"/>
                <a:ea typeface="Google Sans" pitchFamily="2" charset="0"/>
                <a:cs typeface="Google Sans" pitchFamily="2" charset="0"/>
              </a:rPr>
              <a:t>The step-size problem.</a:t>
            </a:r>
            <a:r>
              <a:rPr lang="en-US" sz="1400" dirty="0">
                <a:latin typeface="Google Sans" pitchFamily="2" charset="0"/>
                <a:ea typeface="Google Sans" pitchFamily="2" charset="0"/>
                <a:cs typeface="Google Sans" pitchFamily="2" charset="0"/>
              </a:rPr>
              <a:t> SGD uses one learning rate for every weight. Some weights sit in steep directions and need tiny steps, others in flat directions and need big ones. Any single learning rate is too big for some and too small for others.</a:t>
            </a:r>
          </a:p>
        </p:txBody>
      </p:sp>
      <p:pic>
        <p:nvPicPr>
          <p:cNvPr id="9" name="Picture 8">
            <a:extLst>
              <a:ext uri="{FF2B5EF4-FFF2-40B4-BE49-F238E27FC236}">
                <a16:creationId xmlns:a16="http://schemas.microsoft.com/office/drawing/2014/main" id="{633DB8F4-0298-8BC7-60BA-ECC29E1075B8}"/>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838200" y="2257537"/>
            <a:ext cx="5382768" cy="278384"/>
          </a:xfrm>
          <a:prstGeom prst="rect">
            <a:avLst/>
          </a:prstGeom>
        </p:spPr>
      </p:pic>
      <p:pic>
        <p:nvPicPr>
          <p:cNvPr id="13" name="Picture 12">
            <a:extLst>
              <a:ext uri="{FF2B5EF4-FFF2-40B4-BE49-F238E27FC236}">
                <a16:creationId xmlns:a16="http://schemas.microsoft.com/office/drawing/2014/main" id="{807B824A-B441-BE6B-F76C-64CC4C81170B}"/>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3631184" y="2787410"/>
            <a:ext cx="2724912" cy="223520"/>
          </a:xfrm>
          <a:prstGeom prst="rect">
            <a:avLst/>
          </a:prstGeom>
        </p:spPr>
      </p:pic>
      <p:pic>
        <p:nvPicPr>
          <p:cNvPr id="16" name="Picture 15" descr="The ravine three ways. Left: a 3D view of a long trough with two steep walls and a flat floor. Middle: a cut across the ravine (theta 2) is a steep U; a cut along the floor (theta 1) is almost flat. Right: seen from above, the walls are shaded, the floor is dashed, and SGD bounces between the walls before crawling along the floor">
            <a:extLst>
              <a:ext uri="{FF2B5EF4-FFF2-40B4-BE49-F238E27FC236}">
                <a16:creationId xmlns:a16="http://schemas.microsoft.com/office/drawing/2014/main" id="{C84C7DE0-617C-263E-6537-C7A59D38E674}"/>
              </a:ext>
            </a:extLst>
          </p:cNvPr>
          <p:cNvPicPr>
            <a:picLocks noChangeAspect="1"/>
          </p:cNvPicPr>
          <p:nvPr/>
        </p:nvPicPr>
        <p:blipFill>
          <a:blip r:embed="rId7"/>
          <a:stretch>
            <a:fillRect/>
          </a:stretch>
        </p:blipFill>
        <p:spPr>
          <a:xfrm>
            <a:off x="1184832" y="3847071"/>
            <a:ext cx="9822335" cy="2884006"/>
          </a:xfrm>
          <a:prstGeom prst="rect">
            <a:avLst/>
          </a:prstGeom>
        </p:spPr>
      </p:pic>
      <p:pic>
        <p:nvPicPr>
          <p:cNvPr id="18" name="Picture 17">
            <a:extLst>
              <a:ext uri="{FF2B5EF4-FFF2-40B4-BE49-F238E27FC236}">
                <a16:creationId xmlns:a16="http://schemas.microsoft.com/office/drawing/2014/main" id="{2FF57DA9-5014-43FA-5CB7-198ED9BC529D}"/>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790448" y="3291480"/>
            <a:ext cx="5478272" cy="351536"/>
          </a:xfrm>
          <a:prstGeom prst="rect">
            <a:avLst/>
          </a:prstGeom>
        </p:spPr>
      </p:pic>
    </p:spTree>
    <p:extLst>
      <p:ext uri="{BB962C8B-B14F-4D97-AF65-F5344CB8AC3E}">
        <p14:creationId xmlns:p14="http://schemas.microsoft.com/office/powerpoint/2010/main" val="732633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064D05-45CF-AA07-B0B9-17B2844E9545}"/>
              </a:ext>
            </a:extLst>
          </p:cNvPr>
          <p:cNvPicPr>
            <a:picLocks noChangeAspect="1"/>
          </p:cNvPicPr>
          <p:nvPr/>
        </p:nvPicPr>
        <p:blipFill>
          <a:blip r:embed="rId3"/>
          <a:srcRect t="2462"/>
          <a:stretch>
            <a:fillRect/>
          </a:stretch>
        </p:blipFill>
        <p:spPr>
          <a:xfrm>
            <a:off x="348167" y="2225078"/>
            <a:ext cx="7772400" cy="3568769"/>
          </a:xfrm>
          <a:prstGeom prst="rect">
            <a:avLst/>
          </a:prstGeom>
        </p:spPr>
      </p:pic>
      <p:grpSp>
        <p:nvGrpSpPr>
          <p:cNvPr id="11" name="Group 10">
            <a:extLst>
              <a:ext uri="{FF2B5EF4-FFF2-40B4-BE49-F238E27FC236}">
                <a16:creationId xmlns:a16="http://schemas.microsoft.com/office/drawing/2014/main" id="{BFB7E991-5F02-0E8D-F45B-5C5074FC5628}"/>
              </a:ext>
            </a:extLst>
          </p:cNvPr>
          <p:cNvGrpSpPr/>
          <p:nvPr/>
        </p:nvGrpSpPr>
        <p:grpSpPr>
          <a:xfrm>
            <a:off x="7593199" y="2361041"/>
            <a:ext cx="4250634" cy="544741"/>
            <a:chOff x="7835646" y="1377067"/>
            <a:chExt cx="4250634" cy="544741"/>
          </a:xfrm>
        </p:grpSpPr>
        <p:sp>
          <p:nvSpPr>
            <p:cNvPr id="9" name="Rectangle 8">
              <a:extLst>
                <a:ext uri="{FF2B5EF4-FFF2-40B4-BE49-F238E27FC236}">
                  <a16:creationId xmlns:a16="http://schemas.microsoft.com/office/drawing/2014/main" id="{4495B501-F9F3-3870-27CC-07F9BC6818D6}"/>
                </a:ext>
              </a:extLst>
            </p:cNvPr>
            <p:cNvSpPr/>
            <p:nvPr/>
          </p:nvSpPr>
          <p:spPr>
            <a:xfrm>
              <a:off x="11499424" y="1402133"/>
              <a:ext cx="586856" cy="43331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9648529-C992-6520-ECEE-D999F0AB3B3C}"/>
                </a:ext>
              </a:extLst>
            </p:cNvPr>
            <p:cNvSpPr/>
            <p:nvPr/>
          </p:nvSpPr>
          <p:spPr>
            <a:xfrm>
              <a:off x="10281469" y="1682809"/>
              <a:ext cx="323881" cy="21665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08E40D3-9C17-CFE0-B46D-521404CD7B7E}"/>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7835646" y="1377067"/>
              <a:ext cx="4210878" cy="544741"/>
            </a:xfrm>
            <a:prstGeom prst="rect">
              <a:avLst/>
            </a:prstGeom>
          </p:spPr>
        </p:pic>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C03FE73-D445-BB9E-507B-ADBAB98BB673}"/>
                  </a:ext>
                </a:extLst>
              </p:cNvPr>
              <p:cNvSpPr txBox="1"/>
              <p:nvPr/>
            </p:nvSpPr>
            <p:spPr>
              <a:xfrm>
                <a:off x="8251092" y="3125166"/>
                <a:ext cx="4886697" cy="923330"/>
              </a:xfrm>
              <a:prstGeom prst="rect">
                <a:avLst/>
              </a:prstGeom>
              <a:noFill/>
            </p:spPr>
            <p:txBody>
              <a:bodyPr wrap="square">
                <a:spAutoFit/>
              </a:bodyPr>
              <a:lstStyle/>
              <a:p>
                <a:pPr>
                  <a:buNone/>
                </a:pPr>
                <a:r>
                  <a:rPr lang="en-US" dirty="0">
                    <a:latin typeface="Google Sans" pitchFamily="2" charset="0"/>
                    <a:ea typeface="Google Sans" pitchFamily="2" charset="0"/>
                    <a:cs typeface="Google Sans" pitchFamily="2" charset="0"/>
                  </a:rPr>
                  <a:t>Every method is a choice of </a:t>
                </a:r>
              </a:p>
              <a:p>
                <a:pPr marL="285750" indent="-285750">
                  <a:buFont typeface="Courier New" panose="02070309020205020404" pitchFamily="49" charset="0"/>
                  <a:buChar char="o"/>
                </a:pPr>
                <a14:m>
                  <m:oMath xmlns:m="http://schemas.openxmlformats.org/officeDocument/2006/math">
                    <m:r>
                      <a:rPr lang="en-US" i="1" dirty="0" smtClean="0">
                        <a:latin typeface="Cambria Math" panose="02040503050406030204" pitchFamily="18" charset="0"/>
                      </a:rPr>
                      <m:t>𝑚</m:t>
                    </m:r>
                  </m:oMath>
                </a14:m>
                <a:r>
                  <a:rPr lang="en-US" dirty="0">
                    <a:latin typeface="Google Sans" pitchFamily="2" charset="0"/>
                    <a:ea typeface="Google Sans" pitchFamily="2" charset="0"/>
                    <a:cs typeface="Google Sans" pitchFamily="2" charset="0"/>
                  </a:rPr>
                  <a:t> (what direction to move) and </a:t>
                </a:r>
              </a:p>
              <a:p>
                <a:pPr marL="285750" indent="-285750">
                  <a:buFont typeface="Courier New" panose="02070309020205020404" pitchFamily="49" charset="0"/>
                  <a:buChar char="o"/>
                </a:pPr>
                <a14:m>
                  <m:oMath xmlns:m="http://schemas.openxmlformats.org/officeDocument/2006/math">
                    <m:r>
                      <a:rPr lang="en-US" i="1" dirty="0" smtClean="0">
                        <a:latin typeface="Cambria Math" panose="02040503050406030204" pitchFamily="18" charset="0"/>
                      </a:rPr>
                      <m:t>𝑣</m:t>
                    </m:r>
                  </m:oMath>
                </a14:m>
                <a:r>
                  <a:rPr lang="en-US" dirty="0">
                    <a:latin typeface="Google Sans" pitchFamily="2" charset="0"/>
                    <a:ea typeface="Google Sans" pitchFamily="2" charset="0"/>
                    <a:cs typeface="Google Sans" pitchFamily="2" charset="0"/>
                  </a:rPr>
                  <a:t> (how to rescale each coordinate)</a:t>
                </a:r>
              </a:p>
            </p:txBody>
          </p:sp>
        </mc:Choice>
        <mc:Fallback xmlns="">
          <p:sp>
            <p:nvSpPr>
              <p:cNvPr id="8" name="TextBox 7">
                <a:extLst>
                  <a:ext uri="{FF2B5EF4-FFF2-40B4-BE49-F238E27FC236}">
                    <a16:creationId xmlns:a16="http://schemas.microsoft.com/office/drawing/2014/main" id="{DC03FE73-D445-BB9E-507B-ADBAB98BB673}"/>
                  </a:ext>
                </a:extLst>
              </p:cNvPr>
              <p:cNvSpPr txBox="1">
                <a:spLocks noRot="1" noChangeAspect="1" noMove="1" noResize="1" noEditPoints="1" noAdjustHandles="1" noChangeArrowheads="1" noChangeShapeType="1" noTextEdit="1"/>
              </p:cNvSpPr>
              <p:nvPr/>
            </p:nvSpPr>
            <p:spPr>
              <a:xfrm>
                <a:off x="8251092" y="3125166"/>
                <a:ext cx="4886697" cy="923330"/>
              </a:xfrm>
              <a:prstGeom prst="rect">
                <a:avLst/>
              </a:prstGeom>
              <a:blipFill>
                <a:blip r:embed="rId5"/>
                <a:stretch>
                  <a:fillRect l="-1036" t="-4110" b="-9589"/>
                </a:stretch>
              </a:blipFill>
            </p:spPr>
            <p:txBody>
              <a:bodyPr/>
              <a:lstStyle/>
              <a:p>
                <a:r>
                  <a:rPr lang="en-US">
                    <a:noFill/>
                  </a:rPr>
                  <a:t> </a:t>
                </a:r>
              </a:p>
            </p:txBody>
          </p:sp>
        </mc:Fallback>
      </mc:AlternateContent>
      <p:sp>
        <p:nvSpPr>
          <p:cNvPr id="12" name="Title 1">
            <a:extLst>
              <a:ext uri="{FF2B5EF4-FFF2-40B4-BE49-F238E27FC236}">
                <a16:creationId xmlns:a16="http://schemas.microsoft.com/office/drawing/2014/main" id="{2AF79B32-A072-F9C7-688B-3520BA4E6A21}"/>
              </a:ext>
            </a:extLst>
          </p:cNvPr>
          <p:cNvSpPr>
            <a:spLocks noGrp="1"/>
          </p:cNvSpPr>
          <p:nvPr>
            <p:ph type="title"/>
          </p:nvPr>
        </p:nvSpPr>
        <p:spPr>
          <a:xfrm>
            <a:off x="838200" y="365125"/>
            <a:ext cx="10515600" cy="1325563"/>
          </a:xfrm>
        </p:spPr>
        <p:txBody>
          <a:bodyPr/>
          <a:lstStyle/>
          <a:p>
            <a:r>
              <a:rPr lang="en-US" dirty="0"/>
              <a:t>The Overall Picture</a:t>
            </a:r>
          </a:p>
        </p:txBody>
      </p:sp>
    </p:spTree>
    <p:extLst>
      <p:ext uri="{BB962C8B-B14F-4D97-AF65-F5344CB8AC3E}">
        <p14:creationId xmlns:p14="http://schemas.microsoft.com/office/powerpoint/2010/main" val="1315446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B8466-FED0-A50D-26CC-7967FD9A7D3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56CDBDA-369E-0861-D5BE-CC66B869E353}"/>
              </a:ext>
            </a:extLst>
          </p:cNvPr>
          <p:cNvPicPr>
            <a:picLocks noChangeAspect="1"/>
          </p:cNvPicPr>
          <p:nvPr/>
        </p:nvPicPr>
        <p:blipFill>
          <a:blip r:embed="rId3"/>
          <a:srcRect t="2462"/>
          <a:stretch>
            <a:fillRect/>
          </a:stretch>
        </p:blipFill>
        <p:spPr>
          <a:xfrm>
            <a:off x="348167" y="2225078"/>
            <a:ext cx="7772400" cy="3568769"/>
          </a:xfrm>
          <a:prstGeom prst="rect">
            <a:avLst/>
          </a:prstGeom>
        </p:spPr>
      </p:pic>
      <p:grpSp>
        <p:nvGrpSpPr>
          <p:cNvPr id="11" name="Group 10">
            <a:extLst>
              <a:ext uri="{FF2B5EF4-FFF2-40B4-BE49-F238E27FC236}">
                <a16:creationId xmlns:a16="http://schemas.microsoft.com/office/drawing/2014/main" id="{C6AEF887-109A-C347-09AC-BD0B46CF78AD}"/>
              </a:ext>
            </a:extLst>
          </p:cNvPr>
          <p:cNvGrpSpPr/>
          <p:nvPr/>
        </p:nvGrpSpPr>
        <p:grpSpPr>
          <a:xfrm>
            <a:off x="7593199" y="2361041"/>
            <a:ext cx="4250634" cy="544741"/>
            <a:chOff x="7835646" y="1377067"/>
            <a:chExt cx="4250634" cy="544741"/>
          </a:xfrm>
        </p:grpSpPr>
        <p:sp>
          <p:nvSpPr>
            <p:cNvPr id="9" name="Rectangle 8">
              <a:extLst>
                <a:ext uri="{FF2B5EF4-FFF2-40B4-BE49-F238E27FC236}">
                  <a16:creationId xmlns:a16="http://schemas.microsoft.com/office/drawing/2014/main" id="{E9EF8E39-3BEE-0568-98DF-9DD58486A844}"/>
                </a:ext>
              </a:extLst>
            </p:cNvPr>
            <p:cNvSpPr/>
            <p:nvPr/>
          </p:nvSpPr>
          <p:spPr>
            <a:xfrm>
              <a:off x="11499424" y="1402133"/>
              <a:ext cx="586856" cy="43331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C80EDB-FE7F-0E54-DF87-97EBCA2B8F1E}"/>
                </a:ext>
              </a:extLst>
            </p:cNvPr>
            <p:cNvSpPr/>
            <p:nvPr/>
          </p:nvSpPr>
          <p:spPr>
            <a:xfrm>
              <a:off x="10281469" y="1682809"/>
              <a:ext cx="323881" cy="21665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E6BFD7E-F36F-DB7D-39A7-7B4D28FCB7B1}"/>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7835646" y="1377067"/>
              <a:ext cx="4210878" cy="544741"/>
            </a:xfrm>
            <a:prstGeom prst="rect">
              <a:avLst/>
            </a:prstGeom>
          </p:spPr>
        </p:pic>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6858FED-454F-D9A0-A00B-F2916D44C45F}"/>
                  </a:ext>
                </a:extLst>
              </p:cNvPr>
              <p:cNvSpPr txBox="1"/>
              <p:nvPr/>
            </p:nvSpPr>
            <p:spPr>
              <a:xfrm>
                <a:off x="8251092" y="3125166"/>
                <a:ext cx="4886697" cy="923330"/>
              </a:xfrm>
              <a:prstGeom prst="rect">
                <a:avLst/>
              </a:prstGeom>
              <a:noFill/>
            </p:spPr>
            <p:txBody>
              <a:bodyPr wrap="square">
                <a:spAutoFit/>
              </a:bodyPr>
              <a:lstStyle/>
              <a:p>
                <a:pPr>
                  <a:buNone/>
                </a:pPr>
                <a:r>
                  <a:rPr lang="en-US" dirty="0">
                    <a:latin typeface="Google Sans" pitchFamily="2" charset="0"/>
                    <a:ea typeface="Google Sans" pitchFamily="2" charset="0"/>
                    <a:cs typeface="Google Sans" pitchFamily="2" charset="0"/>
                  </a:rPr>
                  <a:t>Every method is a choice of </a:t>
                </a:r>
              </a:p>
              <a:p>
                <a:pPr marL="285750" indent="-285750">
                  <a:buFont typeface="Courier New" panose="02070309020205020404" pitchFamily="49" charset="0"/>
                  <a:buChar char="o"/>
                </a:pPr>
                <a14:m>
                  <m:oMath xmlns:m="http://schemas.openxmlformats.org/officeDocument/2006/math">
                    <m:r>
                      <a:rPr lang="en-US" i="1" dirty="0" smtClean="0">
                        <a:latin typeface="Cambria Math" panose="02040503050406030204" pitchFamily="18" charset="0"/>
                      </a:rPr>
                      <m:t>𝑚</m:t>
                    </m:r>
                  </m:oMath>
                </a14:m>
                <a:r>
                  <a:rPr lang="en-US" dirty="0">
                    <a:latin typeface="Google Sans" pitchFamily="2" charset="0"/>
                    <a:ea typeface="Google Sans" pitchFamily="2" charset="0"/>
                    <a:cs typeface="Google Sans" pitchFamily="2" charset="0"/>
                  </a:rPr>
                  <a:t> (what direction to move) and </a:t>
                </a:r>
              </a:p>
              <a:p>
                <a:pPr marL="285750" indent="-285750">
                  <a:buFont typeface="Courier New" panose="02070309020205020404" pitchFamily="49" charset="0"/>
                  <a:buChar char="o"/>
                </a:pPr>
                <a14:m>
                  <m:oMath xmlns:m="http://schemas.openxmlformats.org/officeDocument/2006/math">
                    <m:r>
                      <a:rPr lang="en-US" i="1" dirty="0" smtClean="0">
                        <a:latin typeface="Cambria Math" panose="02040503050406030204" pitchFamily="18" charset="0"/>
                      </a:rPr>
                      <m:t>𝑣</m:t>
                    </m:r>
                  </m:oMath>
                </a14:m>
                <a:r>
                  <a:rPr lang="en-US" dirty="0">
                    <a:latin typeface="Google Sans" pitchFamily="2" charset="0"/>
                    <a:ea typeface="Google Sans" pitchFamily="2" charset="0"/>
                    <a:cs typeface="Google Sans" pitchFamily="2" charset="0"/>
                  </a:rPr>
                  <a:t> (how to rescale each coordinate)</a:t>
                </a:r>
              </a:p>
            </p:txBody>
          </p:sp>
        </mc:Choice>
        <mc:Fallback xmlns="">
          <p:sp>
            <p:nvSpPr>
              <p:cNvPr id="8" name="TextBox 7">
                <a:extLst>
                  <a:ext uri="{FF2B5EF4-FFF2-40B4-BE49-F238E27FC236}">
                    <a16:creationId xmlns:a16="http://schemas.microsoft.com/office/drawing/2014/main" id="{F6858FED-454F-D9A0-A00B-F2916D44C45F}"/>
                  </a:ext>
                </a:extLst>
              </p:cNvPr>
              <p:cNvSpPr txBox="1">
                <a:spLocks noRot="1" noChangeAspect="1" noMove="1" noResize="1" noEditPoints="1" noAdjustHandles="1" noChangeArrowheads="1" noChangeShapeType="1" noTextEdit="1"/>
              </p:cNvSpPr>
              <p:nvPr/>
            </p:nvSpPr>
            <p:spPr>
              <a:xfrm>
                <a:off x="8251092" y="3125166"/>
                <a:ext cx="4886697" cy="923330"/>
              </a:xfrm>
              <a:prstGeom prst="rect">
                <a:avLst/>
              </a:prstGeom>
              <a:blipFill>
                <a:blip r:embed="rId5"/>
                <a:stretch>
                  <a:fillRect l="-1036" t="-4110" b="-9589"/>
                </a:stretch>
              </a:blipFill>
            </p:spPr>
            <p:txBody>
              <a:bodyPr/>
              <a:lstStyle/>
              <a:p>
                <a:r>
                  <a:rPr lang="en-US">
                    <a:noFill/>
                  </a:rPr>
                  <a:t> </a:t>
                </a:r>
              </a:p>
            </p:txBody>
          </p:sp>
        </mc:Fallback>
      </mc:AlternateContent>
      <p:sp>
        <p:nvSpPr>
          <p:cNvPr id="12" name="Title 1">
            <a:extLst>
              <a:ext uri="{FF2B5EF4-FFF2-40B4-BE49-F238E27FC236}">
                <a16:creationId xmlns:a16="http://schemas.microsoft.com/office/drawing/2014/main" id="{D21E080D-3205-70FF-C6B9-483EBC687B52}"/>
              </a:ext>
            </a:extLst>
          </p:cNvPr>
          <p:cNvSpPr>
            <a:spLocks noGrp="1"/>
          </p:cNvSpPr>
          <p:nvPr>
            <p:ph type="title"/>
          </p:nvPr>
        </p:nvSpPr>
        <p:spPr>
          <a:xfrm>
            <a:off x="838200" y="365125"/>
            <a:ext cx="10515600" cy="1325563"/>
          </a:xfrm>
        </p:spPr>
        <p:txBody>
          <a:bodyPr/>
          <a:lstStyle/>
          <a:p>
            <a:r>
              <a:rPr lang="en-US" dirty="0"/>
              <a:t>The Overall Picture</a:t>
            </a:r>
          </a:p>
        </p:txBody>
      </p:sp>
      <p:sp>
        <p:nvSpPr>
          <p:cNvPr id="14" name="TextBox 13">
            <a:extLst>
              <a:ext uri="{FF2B5EF4-FFF2-40B4-BE49-F238E27FC236}">
                <a16:creationId xmlns:a16="http://schemas.microsoft.com/office/drawing/2014/main" id="{34B899E5-E6D5-1466-EFED-39387D75E43C}"/>
              </a:ext>
            </a:extLst>
          </p:cNvPr>
          <p:cNvSpPr txBox="1"/>
          <p:nvPr/>
        </p:nvSpPr>
        <p:spPr>
          <a:xfrm>
            <a:off x="6231833" y="4892437"/>
            <a:ext cx="5469611" cy="1600438"/>
          </a:xfrm>
          <a:prstGeom prst="rect">
            <a:avLst/>
          </a:prstGeom>
          <a:noFill/>
        </p:spPr>
        <p:txBody>
          <a:bodyPr wrap="square">
            <a:spAutoFit/>
          </a:bodyPr>
          <a:lstStyle/>
          <a:p>
            <a:pPr marL="285750" indent="-285750">
              <a:buFont typeface="Wingdings" pitchFamily="2" charset="2"/>
              <a:buChar char="§"/>
            </a:pPr>
            <a:r>
              <a:rPr lang="en-US" sz="1400" b="1" dirty="0">
                <a:latin typeface="Google Sans" pitchFamily="2" charset="0"/>
                <a:ea typeface="Google Sans" pitchFamily="2" charset="0"/>
                <a:cs typeface="Google Sans" pitchFamily="2" charset="0"/>
              </a:rPr>
              <a:t>SGD</a:t>
            </a:r>
            <a:r>
              <a:rPr lang="en-US" sz="1400" dirty="0">
                <a:latin typeface="Google Sans" pitchFamily="2" charset="0"/>
                <a:ea typeface="Google Sans" pitchFamily="2" charset="0"/>
                <a:cs typeface="Google Sans" pitchFamily="2" charset="0"/>
              </a:rPr>
              <a:t>: m = g, v = 1</a:t>
            </a:r>
          </a:p>
          <a:p>
            <a:pPr marL="285750" indent="-285750">
              <a:buFont typeface="Wingdings" pitchFamily="2" charset="2"/>
              <a:buChar char="§"/>
            </a:pPr>
            <a:r>
              <a:rPr lang="en-US" sz="1400" b="1" dirty="0">
                <a:latin typeface="Google Sans" pitchFamily="2" charset="0"/>
                <a:ea typeface="Google Sans" pitchFamily="2" charset="0"/>
                <a:cs typeface="Google Sans" pitchFamily="2" charset="0"/>
              </a:rPr>
              <a:t>Momentum</a:t>
            </a:r>
            <a:r>
              <a:rPr lang="en-US" sz="1400" dirty="0">
                <a:latin typeface="Google Sans" pitchFamily="2" charset="0"/>
                <a:ea typeface="Google Sans" pitchFamily="2" charset="0"/>
                <a:cs typeface="Google Sans" pitchFamily="2" charset="0"/>
              </a:rPr>
              <a:t>: m = EMA-style sum of past gradients, v = 1. </a:t>
            </a:r>
          </a:p>
          <a:p>
            <a:pPr marL="285750" indent="-285750">
              <a:buFont typeface="Wingdings" pitchFamily="2" charset="2"/>
              <a:buChar char="§"/>
            </a:pPr>
            <a:r>
              <a:rPr lang="en-US" sz="1400" b="1" dirty="0">
                <a:latin typeface="Google Sans" pitchFamily="2" charset="0"/>
                <a:ea typeface="Google Sans" pitchFamily="2" charset="0"/>
                <a:cs typeface="Google Sans" pitchFamily="2" charset="0"/>
              </a:rPr>
              <a:t>Nesterov</a:t>
            </a:r>
            <a:r>
              <a:rPr lang="en-US" sz="1400" dirty="0">
                <a:latin typeface="Google Sans" pitchFamily="2" charset="0"/>
                <a:ea typeface="Google Sans" pitchFamily="2" charset="0"/>
                <a:cs typeface="Google Sans" pitchFamily="2" charset="0"/>
              </a:rPr>
              <a:t> evaluates the gradient at a look-ahead point)</a:t>
            </a:r>
          </a:p>
          <a:p>
            <a:pPr marL="285750" indent="-285750">
              <a:buFont typeface="Wingdings" pitchFamily="2" charset="2"/>
              <a:buChar char="§"/>
            </a:pPr>
            <a:r>
              <a:rPr lang="en-US" sz="1400" b="1" dirty="0" err="1">
                <a:latin typeface="Google Sans" pitchFamily="2" charset="0"/>
                <a:ea typeface="Google Sans" pitchFamily="2" charset="0"/>
                <a:cs typeface="Google Sans" pitchFamily="2" charset="0"/>
              </a:rPr>
              <a:t>Adagrad</a:t>
            </a:r>
            <a:r>
              <a:rPr lang="en-US" sz="1400" dirty="0">
                <a:latin typeface="Google Sans" pitchFamily="2" charset="0"/>
                <a:ea typeface="Google Sans" pitchFamily="2" charset="0"/>
                <a:cs typeface="Google Sans" pitchFamily="2" charset="0"/>
              </a:rPr>
              <a:t>: m = g, v = sum of squared gradients. </a:t>
            </a:r>
          </a:p>
          <a:p>
            <a:pPr marL="285750" indent="-285750">
              <a:buFont typeface="Wingdings" pitchFamily="2" charset="2"/>
              <a:buChar char="§"/>
            </a:pPr>
            <a:r>
              <a:rPr lang="en-US" sz="1400" b="1" dirty="0">
                <a:latin typeface="Google Sans" pitchFamily="2" charset="0"/>
                <a:ea typeface="Google Sans" pitchFamily="2" charset="0"/>
                <a:cs typeface="Google Sans" pitchFamily="2" charset="0"/>
              </a:rPr>
              <a:t>RMSprop</a:t>
            </a:r>
            <a:r>
              <a:rPr lang="en-US" sz="1400" dirty="0">
                <a:latin typeface="Google Sans" pitchFamily="2" charset="0"/>
                <a:ea typeface="Google Sans" pitchFamily="2" charset="0"/>
                <a:cs typeface="Google Sans" pitchFamily="2" charset="0"/>
              </a:rPr>
              <a:t>: m = g, v = EMA of squared gradients. </a:t>
            </a:r>
          </a:p>
          <a:p>
            <a:pPr marL="285750" indent="-285750">
              <a:buFont typeface="Wingdings" pitchFamily="2" charset="2"/>
              <a:buChar char="§"/>
            </a:pPr>
            <a:r>
              <a:rPr lang="en-US" sz="1400" b="1" dirty="0">
                <a:latin typeface="Google Sans" pitchFamily="2" charset="0"/>
                <a:ea typeface="Google Sans" pitchFamily="2" charset="0"/>
                <a:cs typeface="Google Sans" pitchFamily="2" charset="0"/>
              </a:rPr>
              <a:t>Adam</a:t>
            </a:r>
            <a:r>
              <a:rPr lang="en-US" sz="1400" dirty="0">
                <a:latin typeface="Google Sans" pitchFamily="2" charset="0"/>
                <a:ea typeface="Google Sans" pitchFamily="2" charset="0"/>
                <a:cs typeface="Google Sans" pitchFamily="2" charset="0"/>
              </a:rPr>
              <a:t>: m = EMA of gradients, v = EMA of squared gradients, both bias-corrected.</a:t>
            </a:r>
          </a:p>
        </p:txBody>
      </p:sp>
    </p:spTree>
    <p:extLst>
      <p:ext uri="{BB962C8B-B14F-4D97-AF65-F5344CB8AC3E}">
        <p14:creationId xmlns:p14="http://schemas.microsoft.com/office/powerpoint/2010/main" val="3799353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65042-6119-64FE-B392-930BE3C1DF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71997-E0A7-CFDE-06F9-58EF8F1DBB8B}"/>
              </a:ext>
            </a:extLst>
          </p:cNvPr>
          <p:cNvSpPr>
            <a:spLocks noGrp="1"/>
          </p:cNvSpPr>
          <p:nvPr>
            <p:ph type="title"/>
          </p:nvPr>
        </p:nvSpPr>
        <p:spPr/>
        <p:txBody>
          <a:bodyPr/>
          <a:lstStyle/>
          <a:p>
            <a:r>
              <a:rPr lang="en-US" dirty="0"/>
              <a:t>Momentum</a:t>
            </a:r>
          </a:p>
        </p:txBody>
      </p:sp>
      <p:pic>
        <p:nvPicPr>
          <p:cNvPr id="3" name="Picture 2">
            <a:extLst>
              <a:ext uri="{FF2B5EF4-FFF2-40B4-BE49-F238E27FC236}">
                <a16:creationId xmlns:a16="http://schemas.microsoft.com/office/drawing/2014/main" id="{5796FDE3-509D-8E81-A2F2-6512BF03C86C}"/>
              </a:ext>
            </a:extLst>
          </p:cNvPr>
          <p:cNvPicPr>
            <a:picLocks noChangeAspect="1"/>
          </p:cNvPicPr>
          <p:nvPr/>
        </p:nvPicPr>
        <p:blipFill>
          <a:blip r:embed="rId2"/>
          <a:stretch>
            <a:fillRect/>
          </a:stretch>
        </p:blipFill>
        <p:spPr>
          <a:xfrm>
            <a:off x="838200" y="1932849"/>
            <a:ext cx="6013056" cy="3276646"/>
          </a:xfrm>
          <a:prstGeom prst="rect">
            <a:avLst/>
          </a:prstGeom>
        </p:spPr>
      </p:pic>
      <p:sp>
        <p:nvSpPr>
          <p:cNvPr id="5" name="TextBox 4">
            <a:extLst>
              <a:ext uri="{FF2B5EF4-FFF2-40B4-BE49-F238E27FC236}">
                <a16:creationId xmlns:a16="http://schemas.microsoft.com/office/drawing/2014/main" id="{5EDB9C3E-02BF-D237-4329-C3A222ACC139}"/>
              </a:ext>
            </a:extLst>
          </p:cNvPr>
          <p:cNvSpPr txBox="1"/>
          <p:nvPr/>
        </p:nvSpPr>
        <p:spPr>
          <a:xfrm>
            <a:off x="7296540" y="1932849"/>
            <a:ext cx="4404528" cy="2585323"/>
          </a:xfrm>
          <a:prstGeom prst="rect">
            <a:avLst/>
          </a:prstGeom>
          <a:noFill/>
        </p:spPr>
        <p:txBody>
          <a:bodyPr wrap="square">
            <a:spAutoFit/>
          </a:bodyPr>
          <a:lstStyle/>
          <a:p>
            <a:pPr>
              <a:buNone/>
            </a:pPr>
            <a:r>
              <a:rPr lang="en-US" dirty="0">
                <a:latin typeface="Google Sans" pitchFamily="2" charset="0"/>
                <a:ea typeface="Google Sans" pitchFamily="2" charset="0"/>
                <a:cs typeface="Google Sans" pitchFamily="2" charset="0"/>
              </a:rPr>
              <a:t>Let us replace the hiker with a ball</a:t>
            </a:r>
          </a:p>
          <a:p>
            <a:pPr>
              <a:buNone/>
            </a:pPr>
            <a:r>
              <a:rPr lang="en-US" dirty="0">
                <a:latin typeface="Google Sans" pitchFamily="2" charset="0"/>
                <a:ea typeface="Google Sans" pitchFamily="2" charset="0"/>
                <a:cs typeface="Google Sans" pitchFamily="2" charset="0"/>
              </a:rPr>
              <a:t>A ball doesn't change direction at every bump; it carries speed from before. </a:t>
            </a:r>
          </a:p>
          <a:p>
            <a:pPr>
              <a:buNone/>
            </a:pPr>
            <a:endParaRPr lang="en-US"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r>
              <a:rPr lang="en-US" dirty="0">
                <a:latin typeface="Google Sans" pitchFamily="2" charset="0"/>
                <a:ea typeface="Google Sans" pitchFamily="2" charset="0"/>
                <a:cs typeface="Google Sans" pitchFamily="2" charset="0"/>
              </a:rPr>
              <a:t>Pushes that keep coming from the same side build up speed, and </a:t>
            </a:r>
          </a:p>
          <a:p>
            <a:pPr marL="285750" indent="-285750">
              <a:buFont typeface="Arial" panose="020B0604020202020204" pitchFamily="34" charset="0"/>
              <a:buChar char="•"/>
            </a:pPr>
            <a:endParaRPr lang="en-US"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r>
              <a:rPr lang="en-US" dirty="0">
                <a:latin typeface="Google Sans" pitchFamily="2" charset="0"/>
                <a:ea typeface="Google Sans" pitchFamily="2" charset="0"/>
                <a:cs typeface="Google Sans" pitchFamily="2" charset="0"/>
              </a:rPr>
              <a:t>pushes that alternate left and right cancel out.</a:t>
            </a:r>
          </a:p>
        </p:txBody>
      </p:sp>
    </p:spTree>
    <p:extLst>
      <p:ext uri="{BB962C8B-B14F-4D97-AF65-F5344CB8AC3E}">
        <p14:creationId xmlns:p14="http://schemas.microsoft.com/office/powerpoint/2010/main" val="41582669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6773C-A1A2-7CF3-6565-820B457C81EE}"/>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569B2EDA-BD2C-57AB-4546-0CB3D83992ED}"/>
              </a:ext>
            </a:extLst>
          </p:cNvPr>
          <p:cNvSpPr/>
          <p:nvPr/>
        </p:nvSpPr>
        <p:spPr>
          <a:xfrm>
            <a:off x="1718667" y="2460749"/>
            <a:ext cx="316079" cy="32372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5E3B25-2CEF-0149-38D9-32C687F0E982}"/>
              </a:ext>
            </a:extLst>
          </p:cNvPr>
          <p:cNvSpPr>
            <a:spLocks noGrp="1"/>
          </p:cNvSpPr>
          <p:nvPr>
            <p:ph type="title"/>
          </p:nvPr>
        </p:nvSpPr>
        <p:spPr/>
        <p:txBody>
          <a:bodyPr/>
          <a:lstStyle/>
          <a:p>
            <a:r>
              <a:rPr lang="en-US" dirty="0"/>
              <a:t>Momentum</a:t>
            </a:r>
          </a:p>
        </p:txBody>
      </p:sp>
      <p:pic>
        <p:nvPicPr>
          <p:cNvPr id="9" name="Picture 8">
            <a:extLst>
              <a:ext uri="{FF2B5EF4-FFF2-40B4-BE49-F238E27FC236}">
                <a16:creationId xmlns:a16="http://schemas.microsoft.com/office/drawing/2014/main" id="{F7838669-B5D2-3DCE-4273-FE61A7EC2970}"/>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828040" y="1627871"/>
            <a:ext cx="2768783" cy="356402"/>
          </a:xfrm>
          <a:prstGeom prst="rect">
            <a:avLst/>
          </a:prstGeom>
        </p:spPr>
      </p:pic>
      <p:pic>
        <p:nvPicPr>
          <p:cNvPr id="6" name="Picture 5">
            <a:extLst>
              <a:ext uri="{FF2B5EF4-FFF2-40B4-BE49-F238E27FC236}">
                <a16:creationId xmlns:a16="http://schemas.microsoft.com/office/drawing/2014/main" id="{E6D2CADF-9C90-5801-F0D5-96F800E0161E}"/>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828040" y="2406772"/>
            <a:ext cx="2894857" cy="332157"/>
          </a:xfrm>
          <a:prstGeom prst="rect">
            <a:avLst/>
          </a:prstGeom>
        </p:spPr>
      </p:pic>
      <p:pic>
        <p:nvPicPr>
          <p:cNvPr id="12" name="Picture 11" descr="SGD vs momentum on the ravine, walls shaded and floor dashed: momentum's bounces between the walls die out and its objective falls far faster">
            <a:extLst>
              <a:ext uri="{FF2B5EF4-FFF2-40B4-BE49-F238E27FC236}">
                <a16:creationId xmlns:a16="http://schemas.microsoft.com/office/drawing/2014/main" id="{C3211317-2602-B2A3-D596-AB25DF8D4A06}"/>
              </a:ext>
            </a:extLst>
          </p:cNvPr>
          <p:cNvPicPr>
            <a:picLocks noChangeAspect="1"/>
          </p:cNvPicPr>
          <p:nvPr/>
        </p:nvPicPr>
        <p:blipFill>
          <a:blip r:embed="rId6"/>
          <a:srcRect l="2913" t="13220" r="69064" b="5352"/>
          <a:stretch>
            <a:fillRect/>
          </a:stretch>
        </p:blipFill>
        <p:spPr>
          <a:xfrm>
            <a:off x="8142993" y="112892"/>
            <a:ext cx="3769119" cy="3212633"/>
          </a:xfrm>
          <a:prstGeom prst="rect">
            <a:avLst/>
          </a:prstGeom>
        </p:spPr>
      </p:pic>
      <p:pic>
        <p:nvPicPr>
          <p:cNvPr id="14" name="Picture 13" descr="SGD vs momentum on the ravine, walls shaded and floor dashed: momentum's bounces between the walls die out and its objective falls far faster">
            <a:extLst>
              <a:ext uri="{FF2B5EF4-FFF2-40B4-BE49-F238E27FC236}">
                <a16:creationId xmlns:a16="http://schemas.microsoft.com/office/drawing/2014/main" id="{8AD25306-C8C4-37EF-5D74-F5F6BFE877B5}"/>
              </a:ext>
            </a:extLst>
          </p:cNvPr>
          <p:cNvPicPr>
            <a:picLocks noChangeAspect="1"/>
          </p:cNvPicPr>
          <p:nvPr/>
        </p:nvPicPr>
        <p:blipFill>
          <a:blip r:embed="rId6"/>
          <a:srcRect l="39095" t="12327" r="32882" b="6245"/>
          <a:stretch>
            <a:fillRect/>
          </a:stretch>
        </p:blipFill>
        <p:spPr>
          <a:xfrm>
            <a:off x="8111259" y="3503762"/>
            <a:ext cx="3769119" cy="3212633"/>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EFAF413-DC3B-F275-D9E0-55C5AEA7F6D5}"/>
                  </a:ext>
                </a:extLst>
              </p:cNvPr>
              <p:cNvSpPr txBox="1"/>
              <p:nvPr/>
            </p:nvSpPr>
            <p:spPr>
              <a:xfrm>
                <a:off x="3826978" y="1598424"/>
                <a:ext cx="3780312" cy="954107"/>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Keep a </a:t>
                </a:r>
                <a:r>
                  <a:rPr lang="en-US" sz="1400" b="1" dirty="0">
                    <a:latin typeface="Google Sans" pitchFamily="2" charset="0"/>
                    <a:ea typeface="Google Sans" pitchFamily="2" charset="0"/>
                    <a:cs typeface="Google Sans" pitchFamily="2" charset="0"/>
                  </a:rPr>
                  <a:t>velocity</a:t>
                </a: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i="1" dirty="0" smtClean="0">
                        <a:latin typeface="Cambria Math" panose="02040503050406030204" pitchFamily="18" charset="0"/>
                      </a:rPr>
                      <m:t>𝑚</m:t>
                    </m:r>
                  </m:oMath>
                </a14:m>
                <a:r>
                  <a:rPr lang="en-US" sz="1400" dirty="0">
                    <a:latin typeface="Google Sans" pitchFamily="2" charset="0"/>
                    <a:ea typeface="Google Sans" pitchFamily="2" charset="0"/>
                    <a:cs typeface="Google Sans" pitchFamily="2" charset="0"/>
                  </a:rPr>
                  <a:t> (one number per parameter, starting at 0)</a:t>
                </a:r>
              </a:p>
              <a:p>
                <a:pPr>
                  <a:buNone/>
                </a:pPr>
                <a:r>
                  <a:rPr lang="en-US" sz="1400" dirty="0">
                    <a:latin typeface="Google Sans" pitchFamily="2" charset="0"/>
                    <a:ea typeface="Google Sans" pitchFamily="2" charset="0"/>
                    <a:cs typeface="Google Sans" pitchFamily="2" charset="0"/>
                  </a:rPr>
                  <a:t>At each step:</a:t>
                </a:r>
              </a:p>
              <a:p>
                <a:pPr marL="342900" indent="-342900">
                  <a:buFont typeface="+mj-lt"/>
                  <a:buAutoNum type="arabicPeriod"/>
                </a:pPr>
                <a:r>
                  <a:rPr lang="en-US" sz="1400" dirty="0">
                    <a:latin typeface="Google Sans" pitchFamily="2" charset="0"/>
                    <a:ea typeface="Google Sans" pitchFamily="2" charset="0"/>
                    <a:cs typeface="Google Sans" pitchFamily="2" charset="0"/>
                  </a:rPr>
                  <a:t>keep a fraction</a:t>
                </a:r>
                <a14:m>
                  <m:oMath xmlns:m="http://schemas.openxmlformats.org/officeDocument/2006/math">
                    <m:r>
                      <a:rPr lang="en-US" sz="1400" b="0" i="0" smtClean="0">
                        <a:latin typeface="Cambria Math" panose="02040503050406030204" pitchFamily="18" charset="0"/>
                      </a:rPr>
                      <m:t> </m:t>
                    </m:r>
                    <m:r>
                      <a:rPr lang="en-US" sz="1400" i="1">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a:t>
                </a:r>
              </a:p>
            </p:txBody>
          </p:sp>
        </mc:Choice>
        <mc:Fallback xmlns="">
          <p:sp>
            <p:nvSpPr>
              <p:cNvPr id="3" name="TextBox 2">
                <a:extLst>
                  <a:ext uri="{FF2B5EF4-FFF2-40B4-BE49-F238E27FC236}">
                    <a16:creationId xmlns:a16="http://schemas.microsoft.com/office/drawing/2014/main" id="{4EFAF413-DC3B-F275-D9E0-55C5AEA7F6D5}"/>
                  </a:ext>
                </a:extLst>
              </p:cNvPr>
              <p:cNvSpPr txBox="1">
                <a:spLocks noRot="1" noChangeAspect="1" noMove="1" noResize="1" noEditPoints="1" noAdjustHandles="1" noChangeArrowheads="1" noChangeShapeType="1" noTextEdit="1"/>
              </p:cNvSpPr>
              <p:nvPr/>
            </p:nvSpPr>
            <p:spPr>
              <a:xfrm>
                <a:off x="3826978" y="1598424"/>
                <a:ext cx="3780312" cy="954107"/>
              </a:xfrm>
              <a:prstGeom prst="rect">
                <a:avLst/>
              </a:prstGeom>
              <a:blipFill>
                <a:blip r:embed="rId7"/>
                <a:stretch>
                  <a:fillRect l="-669" t="-1299" b="-5195"/>
                </a:stretch>
              </a:blipFill>
            </p:spPr>
            <p:txBody>
              <a:bodyPr/>
              <a:lstStyle/>
              <a:p>
                <a:r>
                  <a:rPr lang="en-US">
                    <a:noFill/>
                  </a:rPr>
                  <a:t> </a:t>
                </a:r>
              </a:p>
            </p:txBody>
          </p:sp>
        </mc:Fallback>
      </mc:AlternateContent>
    </p:spTree>
    <p:extLst>
      <p:ext uri="{BB962C8B-B14F-4D97-AF65-F5344CB8AC3E}">
        <p14:creationId xmlns:p14="http://schemas.microsoft.com/office/powerpoint/2010/main" val="3794102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7B696-C996-54B2-CE0B-A987D83A3DB7}"/>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B5B767B2-BE24-E339-BBFD-10E493A97524}"/>
              </a:ext>
            </a:extLst>
          </p:cNvPr>
          <p:cNvSpPr/>
          <p:nvPr/>
        </p:nvSpPr>
        <p:spPr>
          <a:xfrm>
            <a:off x="3234704" y="2397592"/>
            <a:ext cx="488193" cy="356402"/>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3F97B2-87B5-FF29-C1E1-1F82AC5DF24B}"/>
              </a:ext>
            </a:extLst>
          </p:cNvPr>
          <p:cNvSpPr>
            <a:spLocks noGrp="1"/>
          </p:cNvSpPr>
          <p:nvPr>
            <p:ph type="title"/>
          </p:nvPr>
        </p:nvSpPr>
        <p:spPr/>
        <p:txBody>
          <a:bodyPr/>
          <a:lstStyle/>
          <a:p>
            <a:r>
              <a:rPr lang="en-US" dirty="0"/>
              <a:t>Momentum</a:t>
            </a:r>
          </a:p>
        </p:txBody>
      </p:sp>
      <p:pic>
        <p:nvPicPr>
          <p:cNvPr id="3" name="Picture 2">
            <a:extLst>
              <a:ext uri="{FF2B5EF4-FFF2-40B4-BE49-F238E27FC236}">
                <a16:creationId xmlns:a16="http://schemas.microsoft.com/office/drawing/2014/main" id="{CD7C5E22-9490-5A48-6E99-820670F4BEE9}"/>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828040" y="1627871"/>
            <a:ext cx="2768783" cy="356402"/>
          </a:xfrm>
          <a:prstGeom prst="rect">
            <a:avLst/>
          </a:prstGeom>
        </p:spPr>
      </p:pic>
      <p:pic>
        <p:nvPicPr>
          <p:cNvPr id="4" name="Picture 3">
            <a:extLst>
              <a:ext uri="{FF2B5EF4-FFF2-40B4-BE49-F238E27FC236}">
                <a16:creationId xmlns:a16="http://schemas.microsoft.com/office/drawing/2014/main" id="{AF4B3AEF-1DB2-6BF5-9B3A-D64BB6E33333}"/>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828040" y="2406772"/>
            <a:ext cx="2894857" cy="332157"/>
          </a:xfrm>
          <a:prstGeom prst="rect">
            <a:avLst/>
          </a:prstGeom>
        </p:spPr>
      </p:pic>
      <p:pic>
        <p:nvPicPr>
          <p:cNvPr id="6" name="Picture 5" descr="SGD vs momentum on the ravine, walls shaded and floor dashed: momentum's bounces between the walls die out and its objective falls far faster">
            <a:extLst>
              <a:ext uri="{FF2B5EF4-FFF2-40B4-BE49-F238E27FC236}">
                <a16:creationId xmlns:a16="http://schemas.microsoft.com/office/drawing/2014/main" id="{718987FB-A36D-6E27-9454-A3958E8A3E84}"/>
              </a:ext>
            </a:extLst>
          </p:cNvPr>
          <p:cNvPicPr>
            <a:picLocks noChangeAspect="1"/>
          </p:cNvPicPr>
          <p:nvPr/>
        </p:nvPicPr>
        <p:blipFill>
          <a:blip r:embed="rId6"/>
          <a:srcRect l="2913" t="13220" r="69064" b="5352"/>
          <a:stretch>
            <a:fillRect/>
          </a:stretch>
        </p:blipFill>
        <p:spPr>
          <a:xfrm>
            <a:off x="8142993" y="112892"/>
            <a:ext cx="3769119" cy="321263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3B88E32-A8AC-7FB5-A799-7AACB152DFBA}"/>
                  </a:ext>
                </a:extLst>
              </p:cNvPr>
              <p:cNvSpPr txBox="1"/>
              <p:nvPr/>
            </p:nvSpPr>
            <p:spPr>
              <a:xfrm>
                <a:off x="3826978" y="1598424"/>
                <a:ext cx="3780312" cy="1169551"/>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Keep a </a:t>
                </a:r>
                <a:r>
                  <a:rPr lang="en-US" sz="1400" b="1" dirty="0">
                    <a:latin typeface="Google Sans" pitchFamily="2" charset="0"/>
                    <a:ea typeface="Google Sans" pitchFamily="2" charset="0"/>
                    <a:cs typeface="Google Sans" pitchFamily="2" charset="0"/>
                  </a:rPr>
                  <a:t>velocity</a:t>
                </a: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i="1" dirty="0" smtClean="0">
                        <a:latin typeface="Cambria Math" panose="02040503050406030204" pitchFamily="18" charset="0"/>
                      </a:rPr>
                      <m:t>𝑚</m:t>
                    </m:r>
                  </m:oMath>
                </a14:m>
                <a:r>
                  <a:rPr lang="en-US" sz="1400" dirty="0">
                    <a:latin typeface="Google Sans" pitchFamily="2" charset="0"/>
                    <a:ea typeface="Google Sans" pitchFamily="2" charset="0"/>
                    <a:cs typeface="Google Sans" pitchFamily="2" charset="0"/>
                  </a:rPr>
                  <a:t> (one number per parameter, starting at 0)</a:t>
                </a:r>
              </a:p>
              <a:p>
                <a:pPr>
                  <a:buNone/>
                </a:pPr>
                <a:r>
                  <a:rPr lang="en-US" sz="1400" dirty="0">
                    <a:latin typeface="Google Sans" pitchFamily="2" charset="0"/>
                    <a:ea typeface="Google Sans" pitchFamily="2" charset="0"/>
                    <a:cs typeface="Google Sans" pitchFamily="2" charset="0"/>
                  </a:rPr>
                  <a:t>At each step:</a:t>
                </a:r>
              </a:p>
              <a:p>
                <a:pPr marL="342900" indent="-342900">
                  <a:buFont typeface="+mj-lt"/>
                  <a:buAutoNum type="arabicPeriod"/>
                </a:pPr>
                <a:r>
                  <a:rPr lang="en-US" sz="1400" dirty="0">
                    <a:latin typeface="Google Sans" pitchFamily="2" charset="0"/>
                    <a:ea typeface="Google Sans" pitchFamily="2" charset="0"/>
                    <a:cs typeface="Google Sans" pitchFamily="2" charset="0"/>
                  </a:rPr>
                  <a:t>keep a fraction</a:t>
                </a:r>
                <a14:m>
                  <m:oMath xmlns:m="http://schemas.openxmlformats.org/officeDocument/2006/math">
                    <m:r>
                      <a:rPr lang="en-US" sz="1400" b="0" i="0" smtClean="0">
                        <a:latin typeface="Cambria Math" panose="02040503050406030204" pitchFamily="18" charset="0"/>
                      </a:rPr>
                      <m:t> </m:t>
                    </m:r>
                    <m:r>
                      <a:rPr lang="en-US" sz="1400" i="1">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a:t>
                </a:r>
              </a:p>
              <a:p>
                <a:pPr marL="342900" indent="-342900">
                  <a:buFont typeface="+mj-lt"/>
                  <a:buAutoNum type="arabicPeriod"/>
                </a:pPr>
                <a:r>
                  <a:rPr lang="en-US" sz="1400" dirty="0">
                    <a:latin typeface="Google Sans" pitchFamily="2" charset="0"/>
                    <a:ea typeface="Google Sans" pitchFamily="2" charset="0"/>
                    <a:cs typeface="Google Sans" pitchFamily="2" charset="0"/>
                  </a:rPr>
                  <a:t>add the new gradient, and </a:t>
                </a:r>
              </a:p>
            </p:txBody>
          </p:sp>
        </mc:Choice>
        <mc:Fallback xmlns="">
          <p:sp>
            <p:nvSpPr>
              <p:cNvPr id="7" name="TextBox 6">
                <a:extLst>
                  <a:ext uri="{FF2B5EF4-FFF2-40B4-BE49-F238E27FC236}">
                    <a16:creationId xmlns:a16="http://schemas.microsoft.com/office/drawing/2014/main" id="{A3B88E32-A8AC-7FB5-A799-7AACB152DFBA}"/>
                  </a:ext>
                </a:extLst>
              </p:cNvPr>
              <p:cNvSpPr txBox="1">
                <a:spLocks noRot="1" noChangeAspect="1" noMove="1" noResize="1" noEditPoints="1" noAdjustHandles="1" noChangeArrowheads="1" noChangeShapeType="1" noTextEdit="1"/>
              </p:cNvSpPr>
              <p:nvPr/>
            </p:nvSpPr>
            <p:spPr>
              <a:xfrm>
                <a:off x="3826978" y="1598424"/>
                <a:ext cx="3780312" cy="1169551"/>
              </a:xfrm>
              <a:prstGeom prst="rect">
                <a:avLst/>
              </a:prstGeom>
              <a:blipFill>
                <a:blip r:embed="rId7"/>
                <a:stretch>
                  <a:fillRect l="-669" t="-1075" b="-5376"/>
                </a:stretch>
              </a:blipFill>
            </p:spPr>
            <p:txBody>
              <a:bodyPr/>
              <a:lstStyle/>
              <a:p>
                <a:r>
                  <a:rPr lang="en-US">
                    <a:noFill/>
                  </a:rPr>
                  <a:t> </a:t>
                </a:r>
              </a:p>
            </p:txBody>
          </p:sp>
        </mc:Fallback>
      </mc:AlternateContent>
      <p:pic>
        <p:nvPicPr>
          <p:cNvPr id="5" name="Picture 4" descr="SGD vs momentum on the ravine, walls shaded and floor dashed: momentum's bounces between the walls die out and its objective falls far faster">
            <a:extLst>
              <a:ext uri="{FF2B5EF4-FFF2-40B4-BE49-F238E27FC236}">
                <a16:creationId xmlns:a16="http://schemas.microsoft.com/office/drawing/2014/main" id="{2FF95235-484E-06C1-AC82-A18BB94DCEAB}"/>
              </a:ext>
            </a:extLst>
          </p:cNvPr>
          <p:cNvPicPr>
            <a:picLocks noChangeAspect="1"/>
          </p:cNvPicPr>
          <p:nvPr/>
        </p:nvPicPr>
        <p:blipFill>
          <a:blip r:embed="rId6"/>
          <a:srcRect l="39095" t="12327" r="32882" b="6245"/>
          <a:stretch>
            <a:fillRect/>
          </a:stretch>
        </p:blipFill>
        <p:spPr>
          <a:xfrm>
            <a:off x="8111259" y="3503762"/>
            <a:ext cx="3769119" cy="3212633"/>
          </a:xfrm>
          <a:prstGeom prst="rect">
            <a:avLst/>
          </a:prstGeom>
        </p:spPr>
      </p:pic>
    </p:spTree>
    <p:extLst>
      <p:ext uri="{BB962C8B-B14F-4D97-AF65-F5344CB8AC3E}">
        <p14:creationId xmlns:p14="http://schemas.microsoft.com/office/powerpoint/2010/main" val="3066511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0CC6624-983E-0659-155C-1EBD74C444C0}"/>
              </a:ext>
            </a:extLst>
          </p:cNvPr>
          <p:cNvSpPr/>
          <p:nvPr/>
        </p:nvSpPr>
        <p:spPr>
          <a:xfrm>
            <a:off x="2548433" y="1627769"/>
            <a:ext cx="1121991" cy="35650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6D5A36-EB0F-FBA8-7DCD-0B86AAF9ECD0}"/>
              </a:ext>
            </a:extLst>
          </p:cNvPr>
          <p:cNvSpPr>
            <a:spLocks noGrp="1"/>
          </p:cNvSpPr>
          <p:nvPr>
            <p:ph type="title"/>
          </p:nvPr>
        </p:nvSpPr>
        <p:spPr/>
        <p:txBody>
          <a:bodyPr/>
          <a:lstStyle/>
          <a:p>
            <a:r>
              <a:rPr lang="en-US" dirty="0"/>
              <a:t>Momentum</a:t>
            </a:r>
          </a:p>
        </p:txBody>
      </p:sp>
      <p:pic>
        <p:nvPicPr>
          <p:cNvPr id="3" name="Picture 2">
            <a:extLst>
              <a:ext uri="{FF2B5EF4-FFF2-40B4-BE49-F238E27FC236}">
                <a16:creationId xmlns:a16="http://schemas.microsoft.com/office/drawing/2014/main" id="{32255756-756B-763E-9ED4-578B85496722}"/>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828040" y="1627871"/>
            <a:ext cx="2768783" cy="356402"/>
          </a:xfrm>
          <a:prstGeom prst="rect">
            <a:avLst/>
          </a:prstGeom>
        </p:spPr>
      </p:pic>
      <p:pic>
        <p:nvPicPr>
          <p:cNvPr id="4" name="Picture 3">
            <a:extLst>
              <a:ext uri="{FF2B5EF4-FFF2-40B4-BE49-F238E27FC236}">
                <a16:creationId xmlns:a16="http://schemas.microsoft.com/office/drawing/2014/main" id="{ADB4E7E8-AD80-4FDD-CFB7-2F70F2EAAFA0}"/>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828040" y="2406772"/>
            <a:ext cx="2894857" cy="332157"/>
          </a:xfrm>
          <a:prstGeom prst="rect">
            <a:avLst/>
          </a:prstGeom>
        </p:spPr>
      </p:pic>
      <p:pic>
        <p:nvPicPr>
          <p:cNvPr id="6" name="Picture 5" descr="SGD vs momentum on the ravine, walls shaded and floor dashed: momentum's bounces between the walls die out and its objective falls far faster">
            <a:extLst>
              <a:ext uri="{FF2B5EF4-FFF2-40B4-BE49-F238E27FC236}">
                <a16:creationId xmlns:a16="http://schemas.microsoft.com/office/drawing/2014/main" id="{9B04716B-F052-A8E7-98C8-92AB4B2DFD2F}"/>
              </a:ext>
            </a:extLst>
          </p:cNvPr>
          <p:cNvPicPr>
            <a:picLocks noChangeAspect="1"/>
          </p:cNvPicPr>
          <p:nvPr/>
        </p:nvPicPr>
        <p:blipFill>
          <a:blip r:embed="rId6"/>
          <a:srcRect l="2913" t="13220" r="69064" b="5352"/>
          <a:stretch>
            <a:fillRect/>
          </a:stretch>
        </p:blipFill>
        <p:spPr>
          <a:xfrm>
            <a:off x="8142993" y="112892"/>
            <a:ext cx="3769119" cy="3212633"/>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CC42843-3D65-AB92-B18B-D09537492C84}"/>
                  </a:ext>
                </a:extLst>
              </p:cNvPr>
              <p:cNvSpPr txBox="1"/>
              <p:nvPr/>
            </p:nvSpPr>
            <p:spPr>
              <a:xfrm>
                <a:off x="3826978" y="1598424"/>
                <a:ext cx="3780312" cy="1410130"/>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Keep a </a:t>
                </a:r>
                <a:r>
                  <a:rPr lang="en-US" sz="1400" b="1" dirty="0">
                    <a:latin typeface="Google Sans" pitchFamily="2" charset="0"/>
                    <a:ea typeface="Google Sans" pitchFamily="2" charset="0"/>
                    <a:cs typeface="Google Sans" pitchFamily="2" charset="0"/>
                  </a:rPr>
                  <a:t>velocity</a:t>
                </a: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i="1" dirty="0" smtClean="0">
                        <a:latin typeface="Cambria Math" panose="02040503050406030204" pitchFamily="18" charset="0"/>
                      </a:rPr>
                      <m:t>𝑚</m:t>
                    </m:r>
                  </m:oMath>
                </a14:m>
                <a:r>
                  <a:rPr lang="en-US" sz="1400" dirty="0">
                    <a:latin typeface="Google Sans" pitchFamily="2" charset="0"/>
                    <a:ea typeface="Google Sans" pitchFamily="2" charset="0"/>
                    <a:cs typeface="Google Sans" pitchFamily="2" charset="0"/>
                  </a:rPr>
                  <a:t> (one number per weight, starting at 0)</a:t>
                </a:r>
              </a:p>
              <a:p>
                <a:pPr>
                  <a:buNone/>
                </a:pPr>
                <a:r>
                  <a:rPr lang="en-US" sz="1400" dirty="0">
                    <a:latin typeface="Google Sans" pitchFamily="2" charset="0"/>
                    <a:ea typeface="Google Sans" pitchFamily="2" charset="0"/>
                    <a:cs typeface="Google Sans" pitchFamily="2" charset="0"/>
                  </a:rPr>
                  <a:t>At each step:</a:t>
                </a:r>
              </a:p>
              <a:p>
                <a:pPr marL="342900" indent="-342900">
                  <a:buFont typeface="+mj-lt"/>
                  <a:buAutoNum type="arabicPeriod"/>
                </a:pPr>
                <a:r>
                  <a:rPr lang="en-US" sz="1400" dirty="0">
                    <a:latin typeface="Google Sans" pitchFamily="2" charset="0"/>
                    <a:ea typeface="Google Sans" pitchFamily="2" charset="0"/>
                    <a:cs typeface="Google Sans" pitchFamily="2" charset="0"/>
                  </a:rPr>
                  <a:t>keep a fraction</a:t>
                </a:r>
                <a14:m>
                  <m:oMath xmlns:m="http://schemas.openxmlformats.org/officeDocument/2006/math">
                    <m:r>
                      <a:rPr lang="en-US" sz="1400" b="0" i="0" smtClean="0">
                        <a:latin typeface="Cambria Math" panose="02040503050406030204" pitchFamily="18" charset="0"/>
                      </a:rPr>
                      <m:t> </m:t>
                    </m:r>
                    <m:r>
                      <a:rPr lang="en-US" sz="1400" i="1">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a:t>
                </a:r>
              </a:p>
              <a:p>
                <a:pPr marL="342900" indent="-342900">
                  <a:buFont typeface="+mj-lt"/>
                  <a:buAutoNum type="arabicPeriod"/>
                </a:pPr>
                <a:r>
                  <a:rPr lang="en-US" sz="1400" dirty="0">
                    <a:latin typeface="Google Sans" pitchFamily="2" charset="0"/>
                    <a:ea typeface="Google Sans" pitchFamily="2" charset="0"/>
                    <a:cs typeface="Google Sans" pitchFamily="2" charset="0"/>
                  </a:rPr>
                  <a:t>add the new gradient, and </a:t>
                </a:r>
              </a:p>
              <a:p>
                <a:pPr marL="342900" indent="-342900">
                  <a:buFont typeface="+mj-lt"/>
                  <a:buAutoNum type="arabicPeriod"/>
                </a:pPr>
                <a:r>
                  <a:rPr lang="en-US" sz="1400" dirty="0">
                    <a:latin typeface="Google Sans" pitchFamily="2" charset="0"/>
                    <a:ea typeface="Google Sans" pitchFamily="2" charset="0"/>
                    <a:cs typeface="Google Sans" pitchFamily="2" charset="0"/>
                  </a:rPr>
                  <a:t>move along the velocity</a:t>
                </a:r>
              </a:p>
            </p:txBody>
          </p:sp>
        </mc:Choice>
        <mc:Fallback xmlns="">
          <p:sp>
            <p:nvSpPr>
              <p:cNvPr id="7" name="TextBox 6">
                <a:extLst>
                  <a:ext uri="{FF2B5EF4-FFF2-40B4-BE49-F238E27FC236}">
                    <a16:creationId xmlns:a16="http://schemas.microsoft.com/office/drawing/2014/main" id="{DCC42843-3D65-AB92-B18B-D09537492C84}"/>
                  </a:ext>
                </a:extLst>
              </p:cNvPr>
              <p:cNvSpPr txBox="1">
                <a:spLocks noRot="1" noChangeAspect="1" noMove="1" noResize="1" noEditPoints="1" noAdjustHandles="1" noChangeArrowheads="1" noChangeShapeType="1" noTextEdit="1"/>
              </p:cNvSpPr>
              <p:nvPr/>
            </p:nvSpPr>
            <p:spPr>
              <a:xfrm>
                <a:off x="3826978" y="1598424"/>
                <a:ext cx="3780312" cy="1410130"/>
              </a:xfrm>
              <a:prstGeom prst="rect">
                <a:avLst/>
              </a:prstGeom>
              <a:blipFill>
                <a:blip r:embed="rId7"/>
                <a:stretch>
                  <a:fillRect l="-669" t="-885" b="-1770"/>
                </a:stretch>
              </a:blipFill>
            </p:spPr>
            <p:txBody>
              <a:bodyPr/>
              <a:lstStyle/>
              <a:p>
                <a:r>
                  <a:rPr lang="en-US">
                    <a:noFill/>
                  </a:rPr>
                  <a:t> </a:t>
                </a:r>
              </a:p>
            </p:txBody>
          </p:sp>
        </mc:Fallback>
      </mc:AlternateContent>
      <p:pic>
        <p:nvPicPr>
          <p:cNvPr id="9" name="Picture 8" descr="SGD vs momentum on the ravine, walls shaded and floor dashed: momentum's bounces between the walls die out and its objective falls far faster">
            <a:extLst>
              <a:ext uri="{FF2B5EF4-FFF2-40B4-BE49-F238E27FC236}">
                <a16:creationId xmlns:a16="http://schemas.microsoft.com/office/drawing/2014/main" id="{0C4D5AE1-538F-8FBE-1481-45D3125F636D}"/>
              </a:ext>
            </a:extLst>
          </p:cNvPr>
          <p:cNvPicPr>
            <a:picLocks noChangeAspect="1"/>
          </p:cNvPicPr>
          <p:nvPr/>
        </p:nvPicPr>
        <p:blipFill>
          <a:blip r:embed="rId6"/>
          <a:srcRect l="39095" t="12327" r="32882" b="6245"/>
          <a:stretch>
            <a:fillRect/>
          </a:stretch>
        </p:blipFill>
        <p:spPr>
          <a:xfrm>
            <a:off x="8111259" y="3503762"/>
            <a:ext cx="3769119" cy="3212633"/>
          </a:xfrm>
          <a:prstGeom prst="rect">
            <a:avLst/>
          </a:prstGeom>
        </p:spPr>
      </p:pic>
    </p:spTree>
    <p:extLst>
      <p:ext uri="{BB962C8B-B14F-4D97-AF65-F5344CB8AC3E}">
        <p14:creationId xmlns:p14="http://schemas.microsoft.com/office/powerpoint/2010/main" val="1704615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4A185-4CA2-94EE-76BE-6C7CDD3494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2C75BF-6DB6-7CB8-0066-D651580F7793}"/>
              </a:ext>
            </a:extLst>
          </p:cNvPr>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277A110-8898-E71A-D9C2-11813C13A228}"/>
                  </a:ext>
                </a:extLst>
              </p:cNvPr>
              <p:cNvSpPr txBox="1"/>
              <p:nvPr/>
            </p:nvSpPr>
            <p:spPr>
              <a:xfrm>
                <a:off x="3826978" y="1598424"/>
                <a:ext cx="3780312" cy="1410130"/>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Keep a </a:t>
                </a:r>
                <a:r>
                  <a:rPr lang="en-US" sz="1400" b="1" dirty="0">
                    <a:latin typeface="Google Sans" pitchFamily="2" charset="0"/>
                    <a:ea typeface="Google Sans" pitchFamily="2" charset="0"/>
                    <a:cs typeface="Google Sans" pitchFamily="2" charset="0"/>
                  </a:rPr>
                  <a:t>velocity</a:t>
                </a: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i="1" dirty="0" smtClean="0">
                        <a:latin typeface="Cambria Math" panose="02040503050406030204" pitchFamily="18" charset="0"/>
                      </a:rPr>
                      <m:t>𝑚</m:t>
                    </m:r>
                  </m:oMath>
                </a14:m>
                <a:r>
                  <a:rPr lang="en-US" sz="1400" dirty="0">
                    <a:latin typeface="Google Sans" pitchFamily="2" charset="0"/>
                    <a:ea typeface="Google Sans" pitchFamily="2" charset="0"/>
                    <a:cs typeface="Google Sans" pitchFamily="2" charset="0"/>
                  </a:rPr>
                  <a:t> (one number per weight, starting at 0)</a:t>
                </a:r>
              </a:p>
              <a:p>
                <a:pPr>
                  <a:buNone/>
                </a:pPr>
                <a:r>
                  <a:rPr lang="en-US" sz="1400" dirty="0">
                    <a:latin typeface="Google Sans" pitchFamily="2" charset="0"/>
                    <a:ea typeface="Google Sans" pitchFamily="2" charset="0"/>
                    <a:cs typeface="Google Sans" pitchFamily="2" charset="0"/>
                  </a:rPr>
                  <a:t>At each step:</a:t>
                </a:r>
              </a:p>
              <a:p>
                <a:pPr marL="342900" indent="-342900">
                  <a:buFont typeface="+mj-lt"/>
                  <a:buAutoNum type="arabicPeriod"/>
                </a:pPr>
                <a:r>
                  <a:rPr lang="en-US" sz="1400" dirty="0">
                    <a:latin typeface="Google Sans" pitchFamily="2" charset="0"/>
                    <a:ea typeface="Google Sans" pitchFamily="2" charset="0"/>
                    <a:cs typeface="Google Sans" pitchFamily="2" charset="0"/>
                  </a:rPr>
                  <a:t>keep a fraction</a:t>
                </a:r>
                <a14:m>
                  <m:oMath xmlns:m="http://schemas.openxmlformats.org/officeDocument/2006/math">
                    <m:r>
                      <a:rPr lang="en-US" sz="1400" b="0" i="0" smtClean="0">
                        <a:latin typeface="Cambria Math" panose="02040503050406030204" pitchFamily="18" charset="0"/>
                      </a:rPr>
                      <m:t> </m:t>
                    </m:r>
                    <m:r>
                      <a:rPr lang="en-US" sz="1400" i="1">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a:t>
                </a:r>
              </a:p>
              <a:p>
                <a:pPr marL="342900" indent="-342900">
                  <a:buFont typeface="+mj-lt"/>
                  <a:buAutoNum type="arabicPeriod"/>
                </a:pPr>
                <a:r>
                  <a:rPr lang="en-US" sz="1400" dirty="0">
                    <a:latin typeface="Google Sans" pitchFamily="2" charset="0"/>
                    <a:ea typeface="Google Sans" pitchFamily="2" charset="0"/>
                    <a:cs typeface="Google Sans" pitchFamily="2" charset="0"/>
                  </a:rPr>
                  <a:t>add the new gradient, and </a:t>
                </a:r>
              </a:p>
              <a:p>
                <a:pPr marL="342900" indent="-342900">
                  <a:buFont typeface="+mj-lt"/>
                  <a:buAutoNum type="arabicPeriod"/>
                </a:pPr>
                <a:r>
                  <a:rPr lang="en-US" sz="1400" dirty="0">
                    <a:latin typeface="Google Sans" pitchFamily="2" charset="0"/>
                    <a:ea typeface="Google Sans" pitchFamily="2" charset="0"/>
                    <a:cs typeface="Google Sans" pitchFamily="2" charset="0"/>
                  </a:rPr>
                  <a:t>move along the velocity</a:t>
                </a:r>
              </a:p>
            </p:txBody>
          </p:sp>
        </mc:Choice>
        <mc:Fallback xmlns="">
          <p:sp>
            <p:nvSpPr>
              <p:cNvPr id="19" name="TextBox 18">
                <a:extLst>
                  <a:ext uri="{FF2B5EF4-FFF2-40B4-BE49-F238E27FC236}">
                    <a16:creationId xmlns:a16="http://schemas.microsoft.com/office/drawing/2014/main" id="{0277A110-8898-E71A-D9C2-11813C13A228}"/>
                  </a:ext>
                </a:extLst>
              </p:cNvPr>
              <p:cNvSpPr txBox="1">
                <a:spLocks noRot="1" noChangeAspect="1" noMove="1" noResize="1" noEditPoints="1" noAdjustHandles="1" noChangeArrowheads="1" noChangeShapeType="1" noTextEdit="1"/>
              </p:cNvSpPr>
              <p:nvPr/>
            </p:nvSpPr>
            <p:spPr>
              <a:xfrm>
                <a:off x="3826978" y="1598424"/>
                <a:ext cx="3780312" cy="1410130"/>
              </a:xfrm>
              <a:prstGeom prst="rect">
                <a:avLst/>
              </a:prstGeom>
              <a:blipFill>
                <a:blip r:embed="rId4"/>
                <a:stretch>
                  <a:fillRect l="-669" t="-885" b="-17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944B1DD-C4DE-8493-D93F-BBDAF364E4BF}"/>
                  </a:ext>
                </a:extLst>
              </p:cNvPr>
              <p:cNvSpPr txBox="1"/>
              <p:nvPr/>
            </p:nvSpPr>
            <p:spPr>
              <a:xfrm>
                <a:off x="906161" y="3115858"/>
                <a:ext cx="4242487" cy="830997"/>
              </a:xfrm>
              <a:prstGeom prst="rect">
                <a:avLst/>
              </a:prstGeom>
              <a:solidFill>
                <a:schemeClr val="accent6">
                  <a:lumMod val="20000"/>
                  <a:lumOff val="80000"/>
                </a:schemeClr>
              </a:solidFill>
            </p:spPr>
            <p:txBody>
              <a:bodyPr wrap="square">
                <a:spAutoFit/>
              </a:bodyPr>
              <a:lstStyle/>
              <a:p>
                <a:pPr marL="285750" indent="-285750">
                  <a:buFont typeface="Arial" panose="020B0604020202020204" pitchFamily="34" charset="0"/>
                  <a:buChar char="•"/>
                </a:pPr>
                <a14:m>
                  <m:oMath xmlns:m="http://schemas.openxmlformats.org/officeDocument/2006/math">
                    <m:r>
                      <a:rPr lang="en-US" sz="1600" i="1" smtClean="0">
                        <a:latin typeface="Cambria Math" panose="02040503050406030204" pitchFamily="18" charset="0"/>
                      </a:rPr>
                      <m:t>𝛾</m:t>
                    </m:r>
                    <m:r>
                      <a:rPr lang="en-US" sz="1600" i="0" dirty="0" err="1">
                        <a:latin typeface="Cambria Math" panose="02040503050406030204" pitchFamily="18" charset="0"/>
                      </a:rPr>
                      <m:t>=0</m:t>
                    </m:r>
                  </m:oMath>
                </a14:m>
                <a:r>
                  <a:rPr lang="en-US" sz="1600" dirty="0">
                    <a:latin typeface="Google Sans" pitchFamily="2" charset="0"/>
                    <a:ea typeface="Google Sans" pitchFamily="2" charset="0"/>
                    <a:cs typeface="Google Sans" pitchFamily="2" charset="0"/>
                  </a:rPr>
                  <a:t> is plain SGD</a:t>
                </a:r>
              </a:p>
              <a:p>
                <a:pPr marL="285750" indent="-285750">
                  <a:buFont typeface="Arial" panose="020B0604020202020204" pitchFamily="34" charset="0"/>
                  <a:buChar char="•"/>
                </a:pPr>
                <a14:m>
                  <m:oMath xmlns:m="http://schemas.openxmlformats.org/officeDocument/2006/math">
                    <m:r>
                      <a:rPr lang="en-US" sz="1600" i="1">
                        <a:latin typeface="Cambria Math" panose="02040503050406030204" pitchFamily="18" charset="0"/>
                      </a:rPr>
                      <m:t>𝛾</m:t>
                    </m:r>
                  </m:oMath>
                </a14:m>
                <a:r>
                  <a:rPr lang="en-US" sz="1600" dirty="0">
                    <a:latin typeface="Google Sans" pitchFamily="2" charset="0"/>
                    <a:ea typeface="Google Sans" pitchFamily="2" charset="0"/>
                    <a:cs typeface="Google Sans" pitchFamily="2" charset="0"/>
                  </a:rPr>
                  <a:t> close to 1 means very little friction</a:t>
                </a:r>
              </a:p>
              <a:p>
                <a:pPr marL="285750" indent="-285750">
                  <a:buFont typeface="Arial" panose="020B0604020202020204" pitchFamily="34" charset="0"/>
                  <a:buChar char="•"/>
                </a:pPr>
                <a14:m>
                  <m:oMath xmlns:m="http://schemas.openxmlformats.org/officeDocument/2006/math">
                    <m:r>
                      <a:rPr lang="en-US" sz="1600" i="1">
                        <a:latin typeface="Cambria Math" panose="02040503050406030204" pitchFamily="18" charset="0"/>
                      </a:rPr>
                      <m:t>𝛾</m:t>
                    </m:r>
                  </m:oMath>
                </a14:m>
                <a:r>
                  <a:rPr lang="en-US" sz="1600" dirty="0">
                    <a:latin typeface="Google Sans" pitchFamily="2" charset="0"/>
                    <a:ea typeface="Google Sans" pitchFamily="2" charset="0"/>
                    <a:cs typeface="Google Sans" pitchFamily="2" charset="0"/>
                  </a:rPr>
                  <a:t> is set to 0.9</a:t>
                </a:r>
              </a:p>
            </p:txBody>
          </p:sp>
        </mc:Choice>
        <mc:Fallback xmlns="">
          <p:sp>
            <p:nvSpPr>
              <p:cNvPr id="21" name="TextBox 20">
                <a:extLst>
                  <a:ext uri="{FF2B5EF4-FFF2-40B4-BE49-F238E27FC236}">
                    <a16:creationId xmlns:a16="http://schemas.microsoft.com/office/drawing/2014/main" id="{E944B1DD-C4DE-8493-D93F-BBDAF364E4BF}"/>
                  </a:ext>
                </a:extLst>
              </p:cNvPr>
              <p:cNvSpPr txBox="1">
                <a:spLocks noRot="1" noChangeAspect="1" noMove="1" noResize="1" noEditPoints="1" noAdjustHandles="1" noChangeArrowheads="1" noChangeShapeType="1" noTextEdit="1"/>
              </p:cNvSpPr>
              <p:nvPr/>
            </p:nvSpPr>
            <p:spPr>
              <a:xfrm>
                <a:off x="906161" y="3115858"/>
                <a:ext cx="4242487" cy="830997"/>
              </a:xfrm>
              <a:prstGeom prst="rect">
                <a:avLst/>
              </a:prstGeom>
              <a:blipFill>
                <a:blip r:embed="rId5"/>
                <a:stretch>
                  <a:fillRect l="-597" t="-3030" b="-7576"/>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3CDC84C5-1899-0127-E45B-0929442FD2DE}"/>
              </a:ext>
            </a:extLst>
          </p:cNvPr>
          <p:cNvSpPr/>
          <p:nvPr/>
        </p:nvSpPr>
        <p:spPr>
          <a:xfrm>
            <a:off x="2548433" y="1627769"/>
            <a:ext cx="1121991" cy="35650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0329A16-204C-2B91-0555-30E7C1C54345}"/>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828040" y="1627871"/>
            <a:ext cx="2768783" cy="356402"/>
          </a:xfrm>
          <a:prstGeom prst="rect">
            <a:avLst/>
          </a:prstGeom>
        </p:spPr>
      </p:pic>
      <p:pic>
        <p:nvPicPr>
          <p:cNvPr id="5" name="Picture 4">
            <a:extLst>
              <a:ext uri="{FF2B5EF4-FFF2-40B4-BE49-F238E27FC236}">
                <a16:creationId xmlns:a16="http://schemas.microsoft.com/office/drawing/2014/main" id="{C2BD9EE5-0AE7-4F26-7864-321D0773C801}"/>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828040" y="2406772"/>
            <a:ext cx="2894857" cy="332157"/>
          </a:xfrm>
          <a:prstGeom prst="rect">
            <a:avLst/>
          </a:prstGeom>
        </p:spPr>
      </p:pic>
      <p:pic>
        <p:nvPicPr>
          <p:cNvPr id="6" name="Picture 5" descr="SGD vs momentum on the ravine, walls shaded and floor dashed: momentum's bounces between the walls die out and its objective falls far faster">
            <a:extLst>
              <a:ext uri="{FF2B5EF4-FFF2-40B4-BE49-F238E27FC236}">
                <a16:creationId xmlns:a16="http://schemas.microsoft.com/office/drawing/2014/main" id="{831DE346-74EA-2C65-6926-F68853693237}"/>
              </a:ext>
            </a:extLst>
          </p:cNvPr>
          <p:cNvPicPr>
            <a:picLocks noChangeAspect="1"/>
          </p:cNvPicPr>
          <p:nvPr/>
        </p:nvPicPr>
        <p:blipFill>
          <a:blip r:embed="rId8"/>
          <a:srcRect l="2913" t="13220" r="69064" b="5352"/>
          <a:stretch>
            <a:fillRect/>
          </a:stretch>
        </p:blipFill>
        <p:spPr>
          <a:xfrm>
            <a:off x="8142993" y="112892"/>
            <a:ext cx="3769119" cy="3212633"/>
          </a:xfrm>
          <a:prstGeom prst="rect">
            <a:avLst/>
          </a:prstGeom>
        </p:spPr>
      </p:pic>
      <p:pic>
        <p:nvPicPr>
          <p:cNvPr id="7" name="Picture 6" descr="SGD vs momentum on the ravine, walls shaded and floor dashed: momentum's bounces between the walls die out and its objective falls far faster">
            <a:extLst>
              <a:ext uri="{FF2B5EF4-FFF2-40B4-BE49-F238E27FC236}">
                <a16:creationId xmlns:a16="http://schemas.microsoft.com/office/drawing/2014/main" id="{2D15FD21-4794-B266-6D38-F5D443F03157}"/>
              </a:ext>
            </a:extLst>
          </p:cNvPr>
          <p:cNvPicPr>
            <a:picLocks noChangeAspect="1"/>
          </p:cNvPicPr>
          <p:nvPr/>
        </p:nvPicPr>
        <p:blipFill>
          <a:blip r:embed="rId8"/>
          <a:srcRect l="39095" t="12327" r="32882" b="6245"/>
          <a:stretch>
            <a:fillRect/>
          </a:stretch>
        </p:blipFill>
        <p:spPr>
          <a:xfrm>
            <a:off x="8111259" y="3503762"/>
            <a:ext cx="3769119" cy="3212633"/>
          </a:xfrm>
          <a:prstGeom prst="rect">
            <a:avLst/>
          </a:prstGeom>
        </p:spPr>
      </p:pic>
    </p:spTree>
    <p:extLst>
      <p:ext uri="{BB962C8B-B14F-4D97-AF65-F5344CB8AC3E}">
        <p14:creationId xmlns:p14="http://schemas.microsoft.com/office/powerpoint/2010/main" val="18878455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85B40-1B46-5737-5017-28483A1074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74CF95-B8AB-283B-E2DC-B94D3DD4F5B6}"/>
              </a:ext>
            </a:extLst>
          </p:cNvPr>
          <p:cNvSpPr>
            <a:spLocks noGrp="1"/>
          </p:cNvSpPr>
          <p:nvPr>
            <p:ph type="title"/>
          </p:nvPr>
        </p:nvSpPr>
        <p:spPr/>
        <p:txBody>
          <a:bodyPr/>
          <a:lstStyle/>
          <a:p>
            <a:r>
              <a:rPr lang="en-US" dirty="0"/>
              <a:t>Momentum</a:t>
            </a:r>
          </a:p>
        </p:txBody>
      </p:sp>
      <p:sp>
        <p:nvSpPr>
          <p:cNvPr id="23" name="TextBox 22">
            <a:extLst>
              <a:ext uri="{FF2B5EF4-FFF2-40B4-BE49-F238E27FC236}">
                <a16:creationId xmlns:a16="http://schemas.microsoft.com/office/drawing/2014/main" id="{41163DB0-D98D-BF52-D23B-CE17B19A666F}"/>
              </a:ext>
            </a:extLst>
          </p:cNvPr>
          <p:cNvSpPr txBox="1"/>
          <p:nvPr/>
        </p:nvSpPr>
        <p:spPr>
          <a:xfrm>
            <a:off x="906162" y="4179868"/>
            <a:ext cx="7079598" cy="338554"/>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velocity </a:t>
            </a:r>
            <a:r>
              <a:rPr lang="en-US" sz="1600" dirty="0">
                <a:latin typeface="Google Sans" pitchFamily="2" charset="0"/>
                <a:ea typeface="Google Sans" pitchFamily="2" charset="0"/>
                <a:cs typeface="Google Sans" pitchFamily="2" charset="0"/>
              </a:rPr>
              <a:t>It is a sum of all past gradients, with older ones counting less</a:t>
            </a:r>
          </a:p>
        </p:txBody>
      </p:sp>
      <p:pic>
        <p:nvPicPr>
          <p:cNvPr id="4" name="Picture 3">
            <a:extLst>
              <a:ext uri="{FF2B5EF4-FFF2-40B4-BE49-F238E27FC236}">
                <a16:creationId xmlns:a16="http://schemas.microsoft.com/office/drawing/2014/main" id="{C8D6C7D3-A878-CB4B-7D97-29BB4626BC43}"/>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1048358" y="4690738"/>
            <a:ext cx="6546201" cy="338554"/>
          </a:xfrm>
          <a:prstGeom prst="rect">
            <a:avLst/>
          </a:prstGeom>
        </p:spPr>
      </p:pic>
      <p:pic>
        <p:nvPicPr>
          <p:cNvPr id="5" name="Picture 4" descr="SGD vs momentum on the ravine, walls shaded and floor dashed: momentum's bounces between the walls die out and its objective falls far faster">
            <a:extLst>
              <a:ext uri="{FF2B5EF4-FFF2-40B4-BE49-F238E27FC236}">
                <a16:creationId xmlns:a16="http://schemas.microsoft.com/office/drawing/2014/main" id="{102D0DCB-597F-47B5-C34E-503C57FC304E}"/>
              </a:ext>
            </a:extLst>
          </p:cNvPr>
          <p:cNvPicPr>
            <a:picLocks noChangeAspect="1"/>
          </p:cNvPicPr>
          <p:nvPr/>
        </p:nvPicPr>
        <p:blipFill>
          <a:blip r:embed="rId6"/>
          <a:srcRect l="39095" t="12327" r="32882" b="6245"/>
          <a:stretch>
            <a:fillRect/>
          </a:stretch>
        </p:blipFill>
        <p:spPr>
          <a:xfrm>
            <a:off x="8111259" y="3503762"/>
            <a:ext cx="3769119" cy="3212633"/>
          </a:xfrm>
          <a:prstGeom prst="rect">
            <a:avLst/>
          </a:prstGeom>
        </p:spPr>
      </p:pic>
      <p:pic>
        <p:nvPicPr>
          <p:cNvPr id="6" name="Picture 5" descr="SGD vs momentum on the ravine, walls shaded and floor dashed: momentum's bounces between the walls die out and its objective falls far faster">
            <a:extLst>
              <a:ext uri="{FF2B5EF4-FFF2-40B4-BE49-F238E27FC236}">
                <a16:creationId xmlns:a16="http://schemas.microsoft.com/office/drawing/2014/main" id="{E0944D92-AC41-7B22-8460-2AEB3D9A24D1}"/>
              </a:ext>
            </a:extLst>
          </p:cNvPr>
          <p:cNvPicPr>
            <a:picLocks noChangeAspect="1"/>
          </p:cNvPicPr>
          <p:nvPr/>
        </p:nvPicPr>
        <p:blipFill>
          <a:blip r:embed="rId6"/>
          <a:srcRect l="69784" t="15305" r="112" b="3267"/>
          <a:stretch>
            <a:fillRect/>
          </a:stretch>
        </p:blipFill>
        <p:spPr>
          <a:xfrm>
            <a:off x="7985760" y="488423"/>
            <a:ext cx="3894618" cy="3090012"/>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37F65D6-C883-AE34-0069-651E2F6133E8}"/>
                  </a:ext>
                </a:extLst>
              </p:cNvPr>
              <p:cNvSpPr txBox="1"/>
              <p:nvPr/>
            </p:nvSpPr>
            <p:spPr>
              <a:xfrm>
                <a:off x="3826978" y="1598424"/>
                <a:ext cx="3780312" cy="1410130"/>
              </a:xfrm>
              <a:prstGeom prst="rect">
                <a:avLst/>
              </a:prstGeom>
              <a:solidFill>
                <a:schemeClr val="bg1">
                  <a:lumMod val="95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Keep a </a:t>
                </a:r>
                <a:r>
                  <a:rPr lang="en-US" sz="1400" b="1" dirty="0">
                    <a:latin typeface="Google Sans" pitchFamily="2" charset="0"/>
                    <a:ea typeface="Google Sans" pitchFamily="2" charset="0"/>
                    <a:cs typeface="Google Sans" pitchFamily="2" charset="0"/>
                  </a:rPr>
                  <a:t>velocity</a:t>
                </a: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i="1" dirty="0" smtClean="0">
                        <a:latin typeface="Cambria Math" panose="02040503050406030204" pitchFamily="18" charset="0"/>
                      </a:rPr>
                      <m:t>𝑚</m:t>
                    </m:r>
                  </m:oMath>
                </a14:m>
                <a:r>
                  <a:rPr lang="en-US" sz="1400" dirty="0">
                    <a:latin typeface="Google Sans" pitchFamily="2" charset="0"/>
                    <a:ea typeface="Google Sans" pitchFamily="2" charset="0"/>
                    <a:cs typeface="Google Sans" pitchFamily="2" charset="0"/>
                  </a:rPr>
                  <a:t> (one number per weight, starting at 0)</a:t>
                </a:r>
              </a:p>
              <a:p>
                <a:pPr>
                  <a:buNone/>
                </a:pPr>
                <a:r>
                  <a:rPr lang="en-US" sz="1400" dirty="0">
                    <a:latin typeface="Google Sans" pitchFamily="2" charset="0"/>
                    <a:ea typeface="Google Sans" pitchFamily="2" charset="0"/>
                    <a:cs typeface="Google Sans" pitchFamily="2" charset="0"/>
                  </a:rPr>
                  <a:t>At each step:</a:t>
                </a:r>
              </a:p>
              <a:p>
                <a:pPr marL="342900" indent="-342900">
                  <a:buFont typeface="+mj-lt"/>
                  <a:buAutoNum type="arabicPeriod"/>
                </a:pPr>
                <a:r>
                  <a:rPr lang="en-US" sz="1400" dirty="0">
                    <a:latin typeface="Google Sans" pitchFamily="2" charset="0"/>
                    <a:ea typeface="Google Sans" pitchFamily="2" charset="0"/>
                    <a:cs typeface="Google Sans" pitchFamily="2" charset="0"/>
                  </a:rPr>
                  <a:t>keep a fraction</a:t>
                </a:r>
                <a14:m>
                  <m:oMath xmlns:m="http://schemas.openxmlformats.org/officeDocument/2006/math">
                    <m:r>
                      <a:rPr lang="en-US" sz="1400" b="0" i="0" smtClean="0">
                        <a:latin typeface="Cambria Math" panose="02040503050406030204" pitchFamily="18" charset="0"/>
                      </a:rPr>
                      <m:t> </m:t>
                    </m:r>
                    <m:r>
                      <a:rPr lang="en-US" sz="1400" i="1">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a:t>
                </a:r>
              </a:p>
              <a:p>
                <a:pPr marL="342900" indent="-342900">
                  <a:buFont typeface="+mj-lt"/>
                  <a:buAutoNum type="arabicPeriod"/>
                </a:pPr>
                <a:r>
                  <a:rPr lang="en-US" sz="1400" dirty="0">
                    <a:latin typeface="Google Sans" pitchFamily="2" charset="0"/>
                    <a:ea typeface="Google Sans" pitchFamily="2" charset="0"/>
                    <a:cs typeface="Google Sans" pitchFamily="2" charset="0"/>
                  </a:rPr>
                  <a:t>add the new gradient, and </a:t>
                </a:r>
              </a:p>
              <a:p>
                <a:pPr marL="342900" indent="-342900">
                  <a:buFont typeface="+mj-lt"/>
                  <a:buAutoNum type="arabicPeriod"/>
                </a:pPr>
                <a:r>
                  <a:rPr lang="en-US" sz="1400" dirty="0">
                    <a:latin typeface="Google Sans" pitchFamily="2" charset="0"/>
                    <a:ea typeface="Google Sans" pitchFamily="2" charset="0"/>
                    <a:cs typeface="Google Sans" pitchFamily="2" charset="0"/>
                  </a:rPr>
                  <a:t>move along the velocity</a:t>
                </a:r>
              </a:p>
            </p:txBody>
          </p:sp>
        </mc:Choice>
        <mc:Fallback xmlns="">
          <p:sp>
            <p:nvSpPr>
              <p:cNvPr id="9" name="TextBox 8">
                <a:extLst>
                  <a:ext uri="{FF2B5EF4-FFF2-40B4-BE49-F238E27FC236}">
                    <a16:creationId xmlns:a16="http://schemas.microsoft.com/office/drawing/2014/main" id="{A37F65D6-C883-AE34-0069-651E2F6133E8}"/>
                  </a:ext>
                </a:extLst>
              </p:cNvPr>
              <p:cNvSpPr txBox="1">
                <a:spLocks noRot="1" noChangeAspect="1" noMove="1" noResize="1" noEditPoints="1" noAdjustHandles="1" noChangeArrowheads="1" noChangeShapeType="1" noTextEdit="1"/>
              </p:cNvSpPr>
              <p:nvPr/>
            </p:nvSpPr>
            <p:spPr>
              <a:xfrm>
                <a:off x="3826978" y="1598424"/>
                <a:ext cx="3780312" cy="1410130"/>
              </a:xfrm>
              <a:prstGeom prst="rect">
                <a:avLst/>
              </a:prstGeom>
              <a:blipFill>
                <a:blip r:embed="rId7"/>
                <a:stretch>
                  <a:fillRect l="-669" t="-885" b="-17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F1A80BD-973D-29EB-C929-AFFF7ED5C019}"/>
                  </a:ext>
                </a:extLst>
              </p:cNvPr>
              <p:cNvSpPr txBox="1"/>
              <p:nvPr/>
            </p:nvSpPr>
            <p:spPr>
              <a:xfrm>
                <a:off x="906161" y="3115858"/>
                <a:ext cx="4242487" cy="830997"/>
              </a:xfrm>
              <a:prstGeom prst="rect">
                <a:avLst/>
              </a:prstGeom>
              <a:solidFill>
                <a:schemeClr val="accent6">
                  <a:lumMod val="20000"/>
                  <a:lumOff val="80000"/>
                </a:schemeClr>
              </a:solidFill>
            </p:spPr>
            <p:txBody>
              <a:bodyPr wrap="square">
                <a:spAutoFit/>
              </a:bodyPr>
              <a:lstStyle/>
              <a:p>
                <a:pPr marL="285750" indent="-285750">
                  <a:buFont typeface="Arial" panose="020B0604020202020204" pitchFamily="34" charset="0"/>
                  <a:buChar char="•"/>
                </a:pPr>
                <a14:m>
                  <m:oMath xmlns:m="http://schemas.openxmlformats.org/officeDocument/2006/math">
                    <m:r>
                      <a:rPr lang="en-US" sz="1600" i="1" smtClean="0">
                        <a:latin typeface="Cambria Math" panose="02040503050406030204" pitchFamily="18" charset="0"/>
                      </a:rPr>
                      <m:t>𝛾</m:t>
                    </m:r>
                    <m:r>
                      <a:rPr lang="en-US" sz="1600" i="0" dirty="0" err="1">
                        <a:latin typeface="Cambria Math" panose="02040503050406030204" pitchFamily="18" charset="0"/>
                      </a:rPr>
                      <m:t>=0</m:t>
                    </m:r>
                  </m:oMath>
                </a14:m>
                <a:r>
                  <a:rPr lang="en-US" sz="1600" dirty="0">
                    <a:latin typeface="Google Sans" pitchFamily="2" charset="0"/>
                    <a:ea typeface="Google Sans" pitchFamily="2" charset="0"/>
                    <a:cs typeface="Google Sans" pitchFamily="2" charset="0"/>
                  </a:rPr>
                  <a:t> is plain SGD</a:t>
                </a:r>
              </a:p>
              <a:p>
                <a:pPr marL="285750" indent="-285750">
                  <a:buFont typeface="Arial" panose="020B0604020202020204" pitchFamily="34" charset="0"/>
                  <a:buChar char="•"/>
                </a:pPr>
                <a14:m>
                  <m:oMath xmlns:m="http://schemas.openxmlformats.org/officeDocument/2006/math">
                    <m:r>
                      <a:rPr lang="en-US" sz="1600" i="1">
                        <a:latin typeface="Cambria Math" panose="02040503050406030204" pitchFamily="18" charset="0"/>
                      </a:rPr>
                      <m:t>𝛾</m:t>
                    </m:r>
                  </m:oMath>
                </a14:m>
                <a:r>
                  <a:rPr lang="en-US" sz="1600" dirty="0">
                    <a:latin typeface="Google Sans" pitchFamily="2" charset="0"/>
                    <a:ea typeface="Google Sans" pitchFamily="2" charset="0"/>
                    <a:cs typeface="Google Sans" pitchFamily="2" charset="0"/>
                  </a:rPr>
                  <a:t> close to 1 means very little friction</a:t>
                </a:r>
              </a:p>
              <a:p>
                <a:pPr marL="285750" indent="-285750">
                  <a:buFont typeface="Arial" panose="020B0604020202020204" pitchFamily="34" charset="0"/>
                  <a:buChar char="•"/>
                </a:pPr>
                <a14:m>
                  <m:oMath xmlns:m="http://schemas.openxmlformats.org/officeDocument/2006/math">
                    <m:r>
                      <a:rPr lang="en-US" sz="1600" i="1">
                        <a:latin typeface="Cambria Math" panose="02040503050406030204" pitchFamily="18" charset="0"/>
                      </a:rPr>
                      <m:t>𝛾</m:t>
                    </m:r>
                  </m:oMath>
                </a14:m>
                <a:r>
                  <a:rPr lang="en-US" sz="1600" dirty="0">
                    <a:latin typeface="Google Sans" pitchFamily="2" charset="0"/>
                    <a:ea typeface="Google Sans" pitchFamily="2" charset="0"/>
                    <a:cs typeface="Google Sans" pitchFamily="2" charset="0"/>
                  </a:rPr>
                  <a:t> is set to 0.9</a:t>
                </a:r>
              </a:p>
            </p:txBody>
          </p:sp>
        </mc:Choice>
        <mc:Fallback xmlns="">
          <p:sp>
            <p:nvSpPr>
              <p:cNvPr id="11" name="TextBox 10">
                <a:extLst>
                  <a:ext uri="{FF2B5EF4-FFF2-40B4-BE49-F238E27FC236}">
                    <a16:creationId xmlns:a16="http://schemas.microsoft.com/office/drawing/2014/main" id="{FF1A80BD-973D-29EB-C929-AFFF7ED5C019}"/>
                  </a:ext>
                </a:extLst>
              </p:cNvPr>
              <p:cNvSpPr txBox="1">
                <a:spLocks noRot="1" noChangeAspect="1" noMove="1" noResize="1" noEditPoints="1" noAdjustHandles="1" noChangeArrowheads="1" noChangeShapeType="1" noTextEdit="1"/>
              </p:cNvSpPr>
              <p:nvPr/>
            </p:nvSpPr>
            <p:spPr>
              <a:xfrm>
                <a:off x="906161" y="3115858"/>
                <a:ext cx="4242487" cy="830997"/>
              </a:xfrm>
              <a:prstGeom prst="rect">
                <a:avLst/>
              </a:prstGeom>
              <a:blipFill>
                <a:blip r:embed="rId8"/>
                <a:stretch>
                  <a:fillRect l="-597" t="-3030" b="-7576"/>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8D02F789-9C1F-860C-731A-6DA45DDF97AC}"/>
              </a:ext>
            </a:extLst>
          </p:cNvPr>
          <p:cNvSpPr/>
          <p:nvPr/>
        </p:nvSpPr>
        <p:spPr>
          <a:xfrm>
            <a:off x="2548433" y="1627769"/>
            <a:ext cx="1121991" cy="35650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6FE8577-F291-C7E5-5D9D-3CFCAE822F25}"/>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828040" y="1627871"/>
            <a:ext cx="2768783" cy="356402"/>
          </a:xfrm>
          <a:prstGeom prst="rect">
            <a:avLst/>
          </a:prstGeom>
        </p:spPr>
      </p:pic>
      <p:pic>
        <p:nvPicPr>
          <p:cNvPr id="14" name="Picture 13">
            <a:extLst>
              <a:ext uri="{FF2B5EF4-FFF2-40B4-BE49-F238E27FC236}">
                <a16:creationId xmlns:a16="http://schemas.microsoft.com/office/drawing/2014/main" id="{ADB0BEE0-5546-ADFF-81DB-2E7577B7C82B}"/>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828040" y="2406772"/>
            <a:ext cx="2894857" cy="332157"/>
          </a:xfrm>
          <a:prstGeom prst="rect">
            <a:avLst/>
          </a:prstGeom>
        </p:spPr>
      </p:pic>
    </p:spTree>
    <p:extLst>
      <p:ext uri="{BB962C8B-B14F-4D97-AF65-F5344CB8AC3E}">
        <p14:creationId xmlns:p14="http://schemas.microsoft.com/office/powerpoint/2010/main" val="30741809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487F0-EE5B-3AC6-C651-54DC674CDE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EAC69E-3A8E-F388-169C-07170C053222}"/>
              </a:ext>
            </a:extLst>
          </p:cNvPr>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97711EF-18C0-BC4C-1AC7-D500FB979271}"/>
                  </a:ext>
                </a:extLst>
              </p:cNvPr>
              <p:cNvSpPr txBox="1"/>
              <p:nvPr/>
            </p:nvSpPr>
            <p:spPr>
              <a:xfrm>
                <a:off x="961573" y="4725434"/>
                <a:ext cx="5982925" cy="830997"/>
              </a:xfrm>
              <a:prstGeom prst="rect">
                <a:avLst/>
              </a:prstGeom>
              <a:noFill/>
            </p:spPr>
            <p:txBody>
              <a:bodyPr wrap="square">
                <a:spAutoFit/>
              </a:bodyPr>
              <a:lstStyle/>
              <a:p>
                <a:r>
                  <a:rPr lang="en-US" sz="1600" b="1" dirty="0">
                    <a:latin typeface="Google Sans" pitchFamily="2" charset="0"/>
                    <a:ea typeface="Google Sans" pitchFamily="2" charset="0"/>
                    <a:cs typeface="Google Sans" pitchFamily="2" charset="0"/>
                  </a:rPr>
                  <a:t>Case 2: the gradient flips sign every step</a:t>
                </a:r>
                <a:r>
                  <a:rPr lang="en-US" sz="1600" dirty="0">
                    <a:latin typeface="Google Sans" pitchFamily="2" charset="0"/>
                    <a:ea typeface="Google Sans" pitchFamily="2" charset="0"/>
                    <a:cs typeface="Google Sans" pitchFamily="2" charset="0"/>
                  </a:rPr>
                  <a:t> (bouncing between the walls). Take g</a:t>
                </a:r>
                <a14:m>
                  <m:oMath xmlns:m="http://schemas.openxmlformats.org/officeDocument/2006/math">
                    <m:r>
                      <a:rPr lang="en-US" sz="1600" dirty="0" smtClean="0">
                        <a:latin typeface="Cambria Math" panose="02040503050406030204" pitchFamily="18" charset="0"/>
                      </a:rPr>
                      <m:t>=</m:t>
                    </m:r>
                    <m:r>
                      <a:rPr lang="en-US" sz="1600" i="0" dirty="0">
                        <a:latin typeface="Cambria Math" panose="02040503050406030204" pitchFamily="18" charset="0"/>
                      </a:rPr>
                      <m:t>+1,−1,+1,…:</m:t>
                    </m:r>
                  </m:oMath>
                </a14:m>
                <a:r>
                  <a:rPr lang="en-US" sz="1600" dirty="0">
                    <a:latin typeface="Google Sans" pitchFamily="2" charset="0"/>
                    <a:ea typeface="Google Sans" pitchFamily="2" charset="0"/>
                    <a:cs typeface="Google Sans" pitchFamily="2" charset="0"/>
                  </a:rPr>
                  <a:t>  </a:t>
                </a:r>
                <a14:m>
                  <m:oMath xmlns:m="http://schemas.openxmlformats.org/officeDocument/2006/math">
                    <m:r>
                      <a:rPr lang="en-US" sz="1600" i="1" dirty="0" smtClean="0">
                        <a:latin typeface="Cambria Math" panose="02040503050406030204" pitchFamily="18" charset="0"/>
                      </a:rPr>
                      <m:t>𝑏</m:t>
                    </m:r>
                    <m:r>
                      <a:rPr lang="en-US" sz="1600" i="0" dirty="0" smtClean="0">
                        <a:latin typeface="Cambria Math" panose="02040503050406030204" pitchFamily="18" charset="0"/>
                      </a:rPr>
                      <m:t>=1,−0.1,0.91,−0.18,…</m:t>
                    </m:r>
                  </m:oMath>
                </a14:m>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The signs alternate inside the sum, so it settles at a size of only</a:t>
                </a:r>
              </a:p>
            </p:txBody>
          </p:sp>
        </mc:Choice>
        <mc:Fallback xmlns="">
          <p:sp>
            <p:nvSpPr>
              <p:cNvPr id="4" name="TextBox 3">
                <a:extLst>
                  <a:ext uri="{FF2B5EF4-FFF2-40B4-BE49-F238E27FC236}">
                    <a16:creationId xmlns:a16="http://schemas.microsoft.com/office/drawing/2014/main" id="{A97711EF-18C0-BC4C-1AC7-D500FB979271}"/>
                  </a:ext>
                </a:extLst>
              </p:cNvPr>
              <p:cNvSpPr txBox="1">
                <a:spLocks noRot="1" noChangeAspect="1" noMove="1" noResize="1" noEditPoints="1" noAdjustHandles="1" noChangeArrowheads="1" noChangeShapeType="1" noTextEdit="1"/>
              </p:cNvSpPr>
              <p:nvPr/>
            </p:nvSpPr>
            <p:spPr>
              <a:xfrm>
                <a:off x="961573" y="4725434"/>
                <a:ext cx="5982925" cy="830997"/>
              </a:xfrm>
              <a:prstGeom prst="rect">
                <a:avLst/>
              </a:prstGeom>
              <a:blipFill>
                <a:blip r:embed="rId5"/>
                <a:stretch>
                  <a:fillRect l="-636" t="-3030" r="-636" b="-75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CEAD788-F498-ECFD-F69F-5D295E2BB2A5}"/>
                  </a:ext>
                </a:extLst>
              </p:cNvPr>
              <p:cNvSpPr txBox="1"/>
              <p:nvPr/>
            </p:nvSpPr>
            <p:spPr>
              <a:xfrm>
                <a:off x="903908" y="2492189"/>
                <a:ext cx="5982925" cy="584775"/>
              </a:xfrm>
              <a:prstGeom prst="rect">
                <a:avLst/>
              </a:prstGeom>
              <a:noFill/>
            </p:spPr>
            <p:txBody>
              <a:bodyPr wrap="square">
                <a:spAutoFit/>
              </a:bodyPr>
              <a:lstStyle/>
              <a:p>
                <a:r>
                  <a:rPr lang="en-US" sz="1600" b="1" dirty="0">
                    <a:latin typeface="Google Sans" pitchFamily="2" charset="0"/>
                    <a:ea typeface="Google Sans" pitchFamily="2" charset="0"/>
                    <a:cs typeface="Google Sans" pitchFamily="2" charset="0"/>
                  </a:rPr>
                  <a:t>Case 1: the gradient keeps pointing the same way</a:t>
                </a:r>
                <a:r>
                  <a:rPr lang="en-US" sz="1600" dirty="0">
                    <a:latin typeface="Google Sans" pitchFamily="2" charset="0"/>
                    <a:ea typeface="Google Sans" pitchFamily="2" charset="0"/>
                    <a:cs typeface="Google Sans" pitchFamily="2" charset="0"/>
                  </a:rPr>
                  <a:t> (along the ravine floor). Take </a:t>
                </a:r>
                <a14:m>
                  <m:oMath xmlns:m="http://schemas.openxmlformats.org/officeDocument/2006/math">
                    <m:r>
                      <a:rPr lang="en-US" sz="1600" i="1" dirty="0" smtClean="0">
                        <a:latin typeface="Cambria Math" panose="02040503050406030204" pitchFamily="18" charset="0"/>
                      </a:rPr>
                      <m:t>𝑔</m:t>
                    </m:r>
                    <m:r>
                      <a:rPr lang="en-US" sz="1600" i="0" dirty="0">
                        <a:latin typeface="Cambria Math" panose="02040503050406030204" pitchFamily="18" charset="0"/>
                      </a:rPr>
                      <m:t>=1</m:t>
                    </m:r>
                  </m:oMath>
                </a14:m>
                <a:r>
                  <a:rPr lang="en-US" sz="1600" dirty="0">
                    <a:latin typeface="Google Sans" pitchFamily="2" charset="0"/>
                    <a:ea typeface="Google Sans" pitchFamily="2" charset="0"/>
                    <a:cs typeface="Google Sans" pitchFamily="2" charset="0"/>
                  </a:rPr>
                  <a:t> every step and </a:t>
                </a:r>
                <a14:m>
                  <m:oMath xmlns:m="http://schemas.openxmlformats.org/officeDocument/2006/math">
                    <m:r>
                      <a:rPr lang="en-US" sz="1600" i="1" dirty="0" smtClean="0">
                        <a:latin typeface="Cambria Math" panose="02040503050406030204" pitchFamily="18" charset="0"/>
                      </a:rPr>
                      <m:t>𝛾</m:t>
                    </m:r>
                    <m:r>
                      <a:rPr lang="en-US" sz="1600" i="0" dirty="0" smtClean="0">
                        <a:latin typeface="Cambria Math" panose="02040503050406030204" pitchFamily="18" charset="0"/>
                      </a:rPr>
                      <m:t>=0.9</m:t>
                    </m:r>
                  </m:oMath>
                </a14:m>
                <a:r>
                  <a:rPr lang="en-US" sz="1600" dirty="0">
                    <a:latin typeface="Google Sans" pitchFamily="2" charset="0"/>
                    <a:ea typeface="Google Sans" pitchFamily="2" charset="0"/>
                    <a:cs typeface="Google Sans" pitchFamily="2" charset="0"/>
                  </a:rPr>
                  <a:t>:</a:t>
                </a:r>
              </a:p>
            </p:txBody>
          </p:sp>
        </mc:Choice>
        <mc:Fallback xmlns="">
          <p:sp>
            <p:nvSpPr>
              <p:cNvPr id="3" name="TextBox 2">
                <a:extLst>
                  <a:ext uri="{FF2B5EF4-FFF2-40B4-BE49-F238E27FC236}">
                    <a16:creationId xmlns:a16="http://schemas.microsoft.com/office/drawing/2014/main" id="{8CEAD788-F498-ECFD-F69F-5D295E2BB2A5}"/>
                  </a:ext>
                </a:extLst>
              </p:cNvPr>
              <p:cNvSpPr txBox="1">
                <a:spLocks noRot="1" noChangeAspect="1" noMove="1" noResize="1" noEditPoints="1" noAdjustHandles="1" noChangeArrowheads="1" noChangeShapeType="1" noTextEdit="1"/>
              </p:cNvSpPr>
              <p:nvPr/>
            </p:nvSpPr>
            <p:spPr>
              <a:xfrm>
                <a:off x="903908" y="2492189"/>
                <a:ext cx="5982925" cy="584775"/>
              </a:xfrm>
              <a:prstGeom prst="rect">
                <a:avLst/>
              </a:prstGeom>
              <a:blipFill>
                <a:blip r:embed="rId6"/>
                <a:stretch>
                  <a:fillRect l="-636" t="-4255" r="-424" b="-10638"/>
                </a:stretch>
              </a:blipFill>
            </p:spPr>
            <p:txBody>
              <a:bodyPr/>
              <a:lstStyle/>
              <a:p>
                <a:r>
                  <a:rPr lang="en-US">
                    <a:noFill/>
                  </a:rPr>
                  <a:t> </a:t>
                </a:r>
              </a:p>
            </p:txBody>
          </p:sp>
        </mc:Fallback>
      </mc:AlternateContent>
      <p:graphicFrame>
        <p:nvGraphicFramePr>
          <p:cNvPr id="6" name="Table 5">
            <a:extLst>
              <a:ext uri="{FF2B5EF4-FFF2-40B4-BE49-F238E27FC236}">
                <a16:creationId xmlns:a16="http://schemas.microsoft.com/office/drawing/2014/main" id="{197557A0-71BB-1C3A-76F8-401AF59B5736}"/>
              </a:ext>
            </a:extLst>
          </p:cNvPr>
          <p:cNvGraphicFramePr>
            <a:graphicFrameLocks noGrp="1"/>
          </p:cNvGraphicFramePr>
          <p:nvPr>
            <p:extLst>
              <p:ext uri="{D42A27DB-BD31-4B8C-83A1-F6EECF244321}">
                <p14:modId xmlns:p14="http://schemas.microsoft.com/office/powerpoint/2010/main" val="503819485"/>
              </p:ext>
            </p:extLst>
          </p:nvPr>
        </p:nvGraphicFramePr>
        <p:xfrm>
          <a:off x="961573" y="3172735"/>
          <a:ext cx="5115603" cy="609600"/>
        </p:xfrm>
        <a:graphic>
          <a:graphicData uri="http://schemas.openxmlformats.org/drawingml/2006/table">
            <a:tbl>
              <a:tblPr>
                <a:tableStyleId>{5C22544A-7EE6-4342-B048-85BDC9FD1C3A}</a:tableStyleId>
              </a:tblPr>
              <a:tblGrid>
                <a:gridCol w="1033380">
                  <a:extLst>
                    <a:ext uri="{9D8B030D-6E8A-4147-A177-3AD203B41FA5}">
                      <a16:colId xmlns:a16="http://schemas.microsoft.com/office/drawing/2014/main" val="331753629"/>
                    </a:ext>
                  </a:extLst>
                </a:gridCol>
                <a:gridCol w="407495">
                  <a:extLst>
                    <a:ext uri="{9D8B030D-6E8A-4147-A177-3AD203B41FA5}">
                      <a16:colId xmlns:a16="http://schemas.microsoft.com/office/drawing/2014/main" val="559268175"/>
                    </a:ext>
                  </a:extLst>
                </a:gridCol>
                <a:gridCol w="624874">
                  <a:extLst>
                    <a:ext uri="{9D8B030D-6E8A-4147-A177-3AD203B41FA5}">
                      <a16:colId xmlns:a16="http://schemas.microsoft.com/office/drawing/2014/main" val="1397560478"/>
                    </a:ext>
                  </a:extLst>
                </a:gridCol>
                <a:gridCol w="766724">
                  <a:extLst>
                    <a:ext uri="{9D8B030D-6E8A-4147-A177-3AD203B41FA5}">
                      <a16:colId xmlns:a16="http://schemas.microsoft.com/office/drawing/2014/main" val="1627384819"/>
                    </a:ext>
                  </a:extLst>
                </a:gridCol>
                <a:gridCol w="766724">
                  <a:extLst>
                    <a:ext uri="{9D8B030D-6E8A-4147-A177-3AD203B41FA5}">
                      <a16:colId xmlns:a16="http://schemas.microsoft.com/office/drawing/2014/main" val="2571173824"/>
                    </a:ext>
                  </a:extLst>
                </a:gridCol>
                <a:gridCol w="483026">
                  <a:extLst>
                    <a:ext uri="{9D8B030D-6E8A-4147-A177-3AD203B41FA5}">
                      <a16:colId xmlns:a16="http://schemas.microsoft.com/office/drawing/2014/main" val="922967483"/>
                    </a:ext>
                  </a:extLst>
                </a:gridCol>
                <a:gridCol w="1033380">
                  <a:extLst>
                    <a:ext uri="{9D8B030D-6E8A-4147-A177-3AD203B41FA5}">
                      <a16:colId xmlns:a16="http://schemas.microsoft.com/office/drawing/2014/main" val="2139603884"/>
                    </a:ext>
                  </a:extLst>
                </a:gridCol>
              </a:tblGrid>
              <a:tr h="224999">
                <a:tc>
                  <a:txBody>
                    <a:bodyPr/>
                    <a:lstStyle/>
                    <a:p>
                      <a:pPr>
                        <a:buNone/>
                      </a:pPr>
                      <a:r>
                        <a:rPr lang="en-US" sz="1400" b="1">
                          <a:effectLst/>
                        </a:rPr>
                        <a:t>Step</a:t>
                      </a:r>
                    </a:p>
                  </a:txBody>
                  <a:tcPr anchor="ctr"/>
                </a:tc>
                <a:tc>
                  <a:txBody>
                    <a:bodyPr/>
                    <a:lstStyle/>
                    <a:p>
                      <a:pPr>
                        <a:buNone/>
                      </a:pPr>
                      <a:r>
                        <a:rPr lang="en-US" sz="1400" b="1">
                          <a:effectLst/>
                        </a:rPr>
                        <a:t>1</a:t>
                      </a:r>
                    </a:p>
                  </a:txBody>
                  <a:tcPr anchor="ctr"/>
                </a:tc>
                <a:tc>
                  <a:txBody>
                    <a:bodyPr/>
                    <a:lstStyle/>
                    <a:p>
                      <a:pPr>
                        <a:buNone/>
                      </a:pPr>
                      <a:r>
                        <a:rPr lang="en-US" sz="1400" b="1" dirty="0">
                          <a:effectLst/>
                        </a:rPr>
                        <a:t>2</a:t>
                      </a:r>
                    </a:p>
                  </a:txBody>
                  <a:tcPr anchor="ctr"/>
                </a:tc>
                <a:tc>
                  <a:txBody>
                    <a:bodyPr/>
                    <a:lstStyle/>
                    <a:p>
                      <a:pPr>
                        <a:buNone/>
                      </a:pPr>
                      <a:r>
                        <a:rPr lang="en-US" sz="1400" b="1" dirty="0">
                          <a:effectLst/>
                        </a:rPr>
                        <a:t>3</a:t>
                      </a:r>
                    </a:p>
                  </a:txBody>
                  <a:tcPr anchor="ctr"/>
                </a:tc>
                <a:tc>
                  <a:txBody>
                    <a:bodyPr/>
                    <a:lstStyle/>
                    <a:p>
                      <a:pPr>
                        <a:buNone/>
                      </a:pPr>
                      <a:r>
                        <a:rPr lang="en-US" sz="1400" b="1">
                          <a:effectLst/>
                        </a:rPr>
                        <a:t>4</a:t>
                      </a:r>
                    </a:p>
                  </a:txBody>
                  <a:tcPr anchor="ctr"/>
                </a:tc>
                <a:tc>
                  <a:txBody>
                    <a:bodyPr/>
                    <a:lstStyle/>
                    <a:p>
                      <a:pPr>
                        <a:buNone/>
                      </a:pPr>
                      <a:r>
                        <a:rPr lang="en-US" sz="1400" b="1">
                          <a:effectLst/>
                        </a:rPr>
                        <a:t>…</a:t>
                      </a:r>
                    </a:p>
                  </a:txBody>
                  <a:tcPr anchor="ctr"/>
                </a:tc>
                <a:tc>
                  <a:txBody>
                    <a:bodyPr/>
                    <a:lstStyle/>
                    <a:p>
                      <a:pPr>
                        <a:buNone/>
                      </a:pPr>
                      <a:r>
                        <a:rPr lang="en-US" sz="1400" b="1" dirty="0">
                          <a:effectLst/>
                        </a:rPr>
                        <a:t>long run</a:t>
                      </a:r>
                    </a:p>
                  </a:txBody>
                  <a:tcPr anchor="ctr"/>
                </a:tc>
                <a:extLst>
                  <a:ext uri="{0D108BD9-81ED-4DB2-BD59-A6C34878D82A}">
                    <a16:rowId xmlns:a16="http://schemas.microsoft.com/office/drawing/2014/main" val="170419987"/>
                  </a:ext>
                </a:extLst>
              </a:tr>
              <a:tr h="224999">
                <a:tc>
                  <a:txBody>
                    <a:bodyPr/>
                    <a:lstStyle/>
                    <a:p>
                      <a:pPr>
                        <a:buNone/>
                      </a:pPr>
                      <a:r>
                        <a:rPr lang="en-US" sz="1400">
                          <a:effectLst/>
                        </a:rPr>
                        <a:t>b</a:t>
                      </a:r>
                    </a:p>
                  </a:txBody>
                  <a:tcPr anchor="ctr"/>
                </a:tc>
                <a:tc>
                  <a:txBody>
                    <a:bodyPr/>
                    <a:lstStyle/>
                    <a:p>
                      <a:pPr>
                        <a:buNone/>
                      </a:pPr>
                      <a:r>
                        <a:rPr lang="en-US" sz="1400">
                          <a:effectLst/>
                        </a:rPr>
                        <a:t>1</a:t>
                      </a:r>
                    </a:p>
                  </a:txBody>
                  <a:tcPr anchor="ctr"/>
                </a:tc>
                <a:tc>
                  <a:txBody>
                    <a:bodyPr/>
                    <a:lstStyle/>
                    <a:p>
                      <a:pPr>
                        <a:buNone/>
                      </a:pPr>
                      <a:r>
                        <a:rPr lang="en-US" sz="1400">
                          <a:effectLst/>
                        </a:rPr>
                        <a:t>1.9</a:t>
                      </a:r>
                    </a:p>
                  </a:txBody>
                  <a:tcPr anchor="ctr"/>
                </a:tc>
                <a:tc>
                  <a:txBody>
                    <a:bodyPr/>
                    <a:lstStyle/>
                    <a:p>
                      <a:pPr>
                        <a:buNone/>
                      </a:pPr>
                      <a:r>
                        <a:rPr lang="en-US" sz="1400" dirty="0">
                          <a:effectLst/>
                        </a:rPr>
                        <a:t>2.71</a:t>
                      </a:r>
                    </a:p>
                  </a:txBody>
                  <a:tcPr anchor="ctr"/>
                </a:tc>
                <a:tc>
                  <a:txBody>
                    <a:bodyPr/>
                    <a:lstStyle/>
                    <a:p>
                      <a:pPr>
                        <a:buNone/>
                      </a:pPr>
                      <a:r>
                        <a:rPr lang="en-US" sz="1400" dirty="0">
                          <a:effectLst/>
                        </a:rPr>
                        <a:t>3.44</a:t>
                      </a:r>
                    </a:p>
                  </a:txBody>
                  <a:tcPr anchor="ctr"/>
                </a:tc>
                <a:tc>
                  <a:txBody>
                    <a:bodyPr/>
                    <a:lstStyle/>
                    <a:p>
                      <a:pPr>
                        <a:buNone/>
                      </a:pPr>
                      <a:r>
                        <a:rPr lang="en-US" sz="1400">
                          <a:effectLst/>
                        </a:rPr>
                        <a:t>…</a:t>
                      </a:r>
                    </a:p>
                  </a:txBody>
                  <a:tcPr anchor="ctr"/>
                </a:tc>
                <a:tc>
                  <a:txBody>
                    <a:bodyPr/>
                    <a:lstStyle/>
                    <a:p>
                      <a:pPr>
                        <a:buNone/>
                      </a:pPr>
                      <a:r>
                        <a:rPr lang="en-US" sz="1400" dirty="0">
                          <a:effectLst/>
                        </a:rPr>
                        <a:t>10</a:t>
                      </a:r>
                    </a:p>
                  </a:txBody>
                  <a:tcPr anchor="ctr"/>
                </a:tc>
                <a:extLst>
                  <a:ext uri="{0D108BD9-81ED-4DB2-BD59-A6C34878D82A}">
                    <a16:rowId xmlns:a16="http://schemas.microsoft.com/office/drawing/2014/main" val="3643727551"/>
                  </a:ext>
                </a:extLst>
              </a:tr>
            </a:tbl>
          </a:graphicData>
        </a:graphic>
      </p:graphicFrame>
      <p:pic>
        <p:nvPicPr>
          <p:cNvPr id="8" name="Picture 7">
            <a:extLst>
              <a:ext uri="{FF2B5EF4-FFF2-40B4-BE49-F238E27FC236}">
                <a16:creationId xmlns:a16="http://schemas.microsoft.com/office/drawing/2014/main" id="{A8B977A2-6893-8211-9CC1-033040EE7FEB}"/>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980397" y="3985870"/>
            <a:ext cx="4687824" cy="388112"/>
          </a:xfrm>
          <a:prstGeom prst="rect">
            <a:avLst/>
          </a:prstGeom>
        </p:spPr>
      </p:pic>
      <p:pic>
        <p:nvPicPr>
          <p:cNvPr id="17" name="Picture 16">
            <a:extLst>
              <a:ext uri="{FF2B5EF4-FFF2-40B4-BE49-F238E27FC236}">
                <a16:creationId xmlns:a16="http://schemas.microsoft.com/office/drawing/2014/main" id="{7BF895F5-F44A-47F5-D707-7360C9C76CEF}"/>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3061822" y="5682507"/>
            <a:ext cx="1353312" cy="314960"/>
          </a:xfrm>
          <a:prstGeom prst="rect">
            <a:avLst/>
          </a:prstGeom>
        </p:spPr>
      </p:pic>
      <p:sp>
        <p:nvSpPr>
          <p:cNvPr id="13" name="TextBox 12">
            <a:extLst>
              <a:ext uri="{FF2B5EF4-FFF2-40B4-BE49-F238E27FC236}">
                <a16:creationId xmlns:a16="http://schemas.microsoft.com/office/drawing/2014/main" id="{D21F6B6A-3181-BEF3-1B0D-59057AE0548B}"/>
              </a:ext>
            </a:extLst>
          </p:cNvPr>
          <p:cNvSpPr txBox="1"/>
          <p:nvPr/>
        </p:nvSpPr>
        <p:spPr>
          <a:xfrm>
            <a:off x="838200" y="1496366"/>
            <a:ext cx="6730314" cy="338554"/>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velocity </a:t>
            </a:r>
            <a:r>
              <a:rPr lang="en-US" sz="1600" dirty="0">
                <a:latin typeface="Google Sans" pitchFamily="2" charset="0"/>
                <a:ea typeface="Google Sans" pitchFamily="2" charset="0"/>
                <a:cs typeface="Google Sans" pitchFamily="2" charset="0"/>
              </a:rPr>
              <a:t>It is a sum of all past gradients, older ones counting less</a:t>
            </a:r>
          </a:p>
        </p:txBody>
      </p:sp>
      <p:sp>
        <p:nvSpPr>
          <p:cNvPr id="15" name="TextBox 14">
            <a:extLst>
              <a:ext uri="{FF2B5EF4-FFF2-40B4-BE49-F238E27FC236}">
                <a16:creationId xmlns:a16="http://schemas.microsoft.com/office/drawing/2014/main" id="{64713B1E-31EE-6115-F460-A89330E0967F}"/>
              </a:ext>
            </a:extLst>
          </p:cNvPr>
          <p:cNvSpPr txBox="1"/>
          <p:nvPr/>
        </p:nvSpPr>
        <p:spPr>
          <a:xfrm>
            <a:off x="5811731" y="3909176"/>
            <a:ext cx="2062148" cy="830997"/>
          </a:xfrm>
          <a:prstGeom prst="rect">
            <a:avLst/>
          </a:prstGeom>
          <a:noFill/>
        </p:spPr>
        <p:txBody>
          <a:bodyPr wrap="square">
            <a:spAutoFit/>
          </a:bodyPr>
          <a:lstStyle/>
          <a:p>
            <a:pPr>
              <a:buNone/>
            </a:pPr>
            <a:r>
              <a:rPr lang="en-US" sz="1600" b="1" dirty="0">
                <a:solidFill>
                  <a:schemeClr val="accent6"/>
                </a:solidFill>
              </a:rPr>
              <a:t>Consistent directions get amplified </a:t>
            </a:r>
          </a:p>
        </p:txBody>
      </p:sp>
      <p:sp>
        <p:nvSpPr>
          <p:cNvPr id="21" name="TextBox 20">
            <a:extLst>
              <a:ext uri="{FF2B5EF4-FFF2-40B4-BE49-F238E27FC236}">
                <a16:creationId xmlns:a16="http://schemas.microsoft.com/office/drawing/2014/main" id="{7F120B1B-C9BD-7ADD-49B5-A031F523E112}"/>
              </a:ext>
            </a:extLst>
          </p:cNvPr>
          <p:cNvSpPr txBox="1"/>
          <p:nvPr/>
        </p:nvSpPr>
        <p:spPr>
          <a:xfrm>
            <a:off x="5811730" y="5682507"/>
            <a:ext cx="2062149" cy="830997"/>
          </a:xfrm>
          <a:prstGeom prst="rect">
            <a:avLst/>
          </a:prstGeom>
          <a:noFill/>
        </p:spPr>
        <p:txBody>
          <a:bodyPr wrap="square">
            <a:spAutoFit/>
          </a:bodyPr>
          <a:lstStyle/>
          <a:p>
            <a:pPr>
              <a:buNone/>
            </a:pPr>
            <a:r>
              <a:rPr lang="en-US" sz="1600" b="1" dirty="0">
                <a:solidFill>
                  <a:srgbClr val="FF0000"/>
                </a:solidFill>
              </a:rPr>
              <a:t>Back-and-forth directions get damped</a:t>
            </a:r>
          </a:p>
        </p:txBody>
      </p:sp>
      <p:pic>
        <p:nvPicPr>
          <p:cNvPr id="5" name="Picture 4">
            <a:extLst>
              <a:ext uri="{FF2B5EF4-FFF2-40B4-BE49-F238E27FC236}">
                <a16:creationId xmlns:a16="http://schemas.microsoft.com/office/drawing/2014/main" id="{7EF8CB01-3657-DC97-5BA0-00332AB71215}"/>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1029822" y="2009403"/>
            <a:ext cx="6546201" cy="338554"/>
          </a:xfrm>
          <a:prstGeom prst="rect">
            <a:avLst/>
          </a:prstGeom>
        </p:spPr>
      </p:pic>
      <p:pic>
        <p:nvPicPr>
          <p:cNvPr id="19" name="Picture 18" descr="SGD vs momentum on the ravine, walls shaded and floor dashed: momentum's bounces between the walls die out and its objective falls far faster">
            <a:extLst>
              <a:ext uri="{FF2B5EF4-FFF2-40B4-BE49-F238E27FC236}">
                <a16:creationId xmlns:a16="http://schemas.microsoft.com/office/drawing/2014/main" id="{152FE26B-7FE3-ED5D-D846-D36663008CB0}"/>
              </a:ext>
            </a:extLst>
          </p:cNvPr>
          <p:cNvPicPr>
            <a:picLocks noChangeAspect="1"/>
          </p:cNvPicPr>
          <p:nvPr/>
        </p:nvPicPr>
        <p:blipFill>
          <a:blip r:embed="rId10"/>
          <a:srcRect l="39095" t="12327" r="32882" b="6245"/>
          <a:stretch>
            <a:fillRect/>
          </a:stretch>
        </p:blipFill>
        <p:spPr>
          <a:xfrm>
            <a:off x="8111259" y="3503762"/>
            <a:ext cx="3769119" cy="3212633"/>
          </a:xfrm>
          <a:prstGeom prst="rect">
            <a:avLst/>
          </a:prstGeom>
        </p:spPr>
      </p:pic>
      <p:pic>
        <p:nvPicPr>
          <p:cNvPr id="20" name="Picture 19" descr="SGD vs momentum on the ravine, walls shaded and floor dashed: momentum's bounces between the walls die out and its objective falls far faster">
            <a:extLst>
              <a:ext uri="{FF2B5EF4-FFF2-40B4-BE49-F238E27FC236}">
                <a16:creationId xmlns:a16="http://schemas.microsoft.com/office/drawing/2014/main" id="{3E19F307-A986-4E1E-8BCA-DB8FC9C2C56A}"/>
              </a:ext>
            </a:extLst>
          </p:cNvPr>
          <p:cNvPicPr>
            <a:picLocks noChangeAspect="1"/>
          </p:cNvPicPr>
          <p:nvPr/>
        </p:nvPicPr>
        <p:blipFill>
          <a:blip r:embed="rId10"/>
          <a:srcRect l="69784" t="15305" r="112" b="3267"/>
          <a:stretch>
            <a:fillRect/>
          </a:stretch>
        </p:blipFill>
        <p:spPr>
          <a:xfrm>
            <a:off x="7985760" y="488423"/>
            <a:ext cx="3894618" cy="3090012"/>
          </a:xfrm>
          <a:prstGeom prst="rect">
            <a:avLst/>
          </a:prstGeom>
        </p:spPr>
      </p:pic>
    </p:spTree>
    <p:extLst>
      <p:ext uri="{BB962C8B-B14F-4D97-AF65-F5344CB8AC3E}">
        <p14:creationId xmlns:p14="http://schemas.microsoft.com/office/powerpoint/2010/main" val="2419685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B33F0-7164-5B1E-52C1-C468C4B9F7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24BB9-FBD7-C626-013B-49C2921DE457}"/>
              </a:ext>
            </a:extLst>
          </p:cNvPr>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88A2E94-5927-283F-FD63-77C8B75E12D5}"/>
                  </a:ext>
                </a:extLst>
              </p:cNvPr>
              <p:cNvSpPr txBox="1"/>
              <p:nvPr/>
            </p:nvSpPr>
            <p:spPr>
              <a:xfrm>
                <a:off x="838200" y="1522130"/>
                <a:ext cx="5257800" cy="1477328"/>
              </a:xfrm>
              <a:prstGeom prst="rect">
                <a:avLst/>
              </a:prstGeom>
              <a:noFill/>
            </p:spPr>
            <p:txBody>
              <a:bodyPr wrap="square">
                <a:spAutoFit/>
              </a:bodyPr>
              <a:lstStyle/>
              <a:p>
                <a:pPr>
                  <a:buNone/>
                </a:pPr>
                <a:r>
                  <a:rPr lang="en-US" b="1" dirty="0">
                    <a:solidFill>
                      <a:srgbClr val="FF0000"/>
                    </a:solidFill>
                  </a:rPr>
                  <a:t>New problem: overshoot</a:t>
                </a:r>
              </a:p>
              <a:p>
                <a:pPr>
                  <a:buNone/>
                </a:pPr>
                <a:endParaRPr lang="en-US" dirty="0">
                  <a:solidFill>
                    <a:srgbClr val="FF0000"/>
                  </a:solidFill>
                </a:endParaRPr>
              </a:p>
              <a:p>
                <a:pPr>
                  <a:buNone/>
                </a:pPr>
                <a:r>
                  <a:rPr lang="en-US" dirty="0"/>
                  <a:t>A heavy ball builds up speed and rolls past the bottom before friction stops it. With large </a:t>
                </a:r>
                <a14:m>
                  <m:oMath xmlns:m="http://schemas.openxmlformats.org/officeDocument/2006/math">
                    <m:r>
                      <a:rPr lang="en-US" i="1" dirty="0" smtClean="0">
                        <a:latin typeface="Cambria Math" panose="02040503050406030204" pitchFamily="18" charset="0"/>
                      </a:rPr>
                      <m:t>𝛾</m:t>
                    </m:r>
                  </m:oMath>
                </a14:m>
                <a:r>
                  <a:rPr lang="en-US" dirty="0"/>
                  <a:t> it can circle the minimizer for a long time</a:t>
                </a:r>
              </a:p>
            </p:txBody>
          </p:sp>
        </mc:Choice>
        <mc:Fallback xmlns="">
          <p:sp>
            <p:nvSpPr>
              <p:cNvPr id="8" name="TextBox 7">
                <a:extLst>
                  <a:ext uri="{FF2B5EF4-FFF2-40B4-BE49-F238E27FC236}">
                    <a16:creationId xmlns:a16="http://schemas.microsoft.com/office/drawing/2014/main" id="{588A2E94-5927-283F-FD63-77C8B75E12D5}"/>
                  </a:ext>
                </a:extLst>
              </p:cNvPr>
              <p:cNvSpPr txBox="1">
                <a:spLocks noRot="1" noChangeAspect="1" noMove="1" noResize="1" noEditPoints="1" noAdjustHandles="1" noChangeArrowheads="1" noChangeShapeType="1" noTextEdit="1"/>
              </p:cNvSpPr>
              <p:nvPr/>
            </p:nvSpPr>
            <p:spPr>
              <a:xfrm>
                <a:off x="838200" y="1522130"/>
                <a:ext cx="5257800" cy="1477328"/>
              </a:xfrm>
              <a:prstGeom prst="rect">
                <a:avLst/>
              </a:prstGeom>
              <a:blipFill>
                <a:blip r:embed="rId2"/>
                <a:stretch>
                  <a:fillRect l="-1205" t="-2564" b="-5128"/>
                </a:stretch>
              </a:blipFill>
            </p:spPr>
            <p:txBody>
              <a:bodyPr/>
              <a:lstStyle/>
              <a:p>
                <a:r>
                  <a:rPr lang="en-US">
                    <a:noFill/>
                  </a:rPr>
                  <a:t> </a:t>
                </a:r>
              </a:p>
            </p:txBody>
          </p:sp>
        </mc:Fallback>
      </mc:AlternateContent>
      <p:pic>
        <p:nvPicPr>
          <p:cNvPr id="10" name="Picture 9" descr="Left: the look-ahead idea in 2-D. Middle: momentum with gamma 0.9 overshoots and circles the minimizer. Right: Nesterov with the same settings brakes early and settles">
            <a:extLst>
              <a:ext uri="{FF2B5EF4-FFF2-40B4-BE49-F238E27FC236}">
                <a16:creationId xmlns:a16="http://schemas.microsoft.com/office/drawing/2014/main" id="{96B93B12-C88D-717A-C942-245D2E913E7D}"/>
              </a:ext>
            </a:extLst>
          </p:cNvPr>
          <p:cNvPicPr>
            <a:picLocks noChangeAspect="1"/>
          </p:cNvPicPr>
          <p:nvPr/>
        </p:nvPicPr>
        <p:blipFill>
          <a:blip r:embed="rId3"/>
          <a:srcRect l="34577" t="13118" r="32712"/>
          <a:stretch>
            <a:fillRect/>
          </a:stretch>
        </p:blipFill>
        <p:spPr>
          <a:xfrm>
            <a:off x="1167075" y="2999458"/>
            <a:ext cx="4600050" cy="3746798"/>
          </a:xfrm>
          <a:prstGeom prst="rect">
            <a:avLst/>
          </a:prstGeom>
        </p:spPr>
      </p:pic>
    </p:spTree>
    <p:extLst>
      <p:ext uri="{BB962C8B-B14F-4D97-AF65-F5344CB8AC3E}">
        <p14:creationId xmlns:p14="http://schemas.microsoft.com/office/powerpoint/2010/main" val="2581349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B6211-5EE6-F6D8-E929-0204196F39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6461C-7430-CC80-365F-D4727B7A4A1D}"/>
              </a:ext>
            </a:extLst>
          </p:cNvPr>
          <p:cNvSpPr>
            <a:spLocks noGrp="1"/>
          </p:cNvSpPr>
          <p:nvPr>
            <p:ph type="title"/>
          </p:nvPr>
        </p:nvSpPr>
        <p:spPr/>
        <p:txBody>
          <a:bodyPr/>
          <a:lstStyle/>
          <a:p>
            <a:r>
              <a:rPr lang="en-US" dirty="0"/>
              <a:t>Momentum</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1590C27-4E3B-8B0C-6512-A346525D0A67}"/>
                  </a:ext>
                </a:extLst>
              </p:cNvPr>
              <p:cNvSpPr txBox="1"/>
              <p:nvPr/>
            </p:nvSpPr>
            <p:spPr>
              <a:xfrm>
                <a:off x="838200" y="1522130"/>
                <a:ext cx="5257800" cy="1477328"/>
              </a:xfrm>
              <a:prstGeom prst="rect">
                <a:avLst/>
              </a:prstGeom>
              <a:noFill/>
            </p:spPr>
            <p:txBody>
              <a:bodyPr wrap="square">
                <a:spAutoFit/>
              </a:bodyPr>
              <a:lstStyle/>
              <a:p>
                <a:pPr>
                  <a:buNone/>
                </a:pPr>
                <a:r>
                  <a:rPr lang="en-US" b="1" dirty="0">
                    <a:solidFill>
                      <a:srgbClr val="FF0000"/>
                    </a:solidFill>
                  </a:rPr>
                  <a:t>New problem: overshoot</a:t>
                </a:r>
              </a:p>
              <a:p>
                <a:pPr>
                  <a:buNone/>
                </a:pPr>
                <a:endParaRPr lang="en-US" dirty="0">
                  <a:solidFill>
                    <a:srgbClr val="FF0000"/>
                  </a:solidFill>
                </a:endParaRPr>
              </a:p>
              <a:p>
                <a:pPr>
                  <a:buNone/>
                </a:pPr>
                <a:r>
                  <a:rPr lang="en-US" dirty="0"/>
                  <a:t>A heavy ball builds up speed and rolls past the bottom before friction stops it. With large </a:t>
                </a:r>
                <a14:m>
                  <m:oMath xmlns:m="http://schemas.openxmlformats.org/officeDocument/2006/math">
                    <m:r>
                      <a:rPr lang="en-US" i="1" dirty="0" smtClean="0">
                        <a:latin typeface="Cambria Math" panose="02040503050406030204" pitchFamily="18" charset="0"/>
                      </a:rPr>
                      <m:t>𝛾</m:t>
                    </m:r>
                  </m:oMath>
                </a14:m>
                <a:r>
                  <a:rPr lang="en-US" dirty="0"/>
                  <a:t> it can circle the minimizer for a long time</a:t>
                </a:r>
              </a:p>
            </p:txBody>
          </p:sp>
        </mc:Choice>
        <mc:Fallback xmlns="">
          <p:sp>
            <p:nvSpPr>
              <p:cNvPr id="8" name="TextBox 7">
                <a:extLst>
                  <a:ext uri="{FF2B5EF4-FFF2-40B4-BE49-F238E27FC236}">
                    <a16:creationId xmlns:a16="http://schemas.microsoft.com/office/drawing/2014/main" id="{11590C27-4E3B-8B0C-6512-A346525D0A67}"/>
                  </a:ext>
                </a:extLst>
              </p:cNvPr>
              <p:cNvSpPr txBox="1">
                <a:spLocks noRot="1" noChangeAspect="1" noMove="1" noResize="1" noEditPoints="1" noAdjustHandles="1" noChangeArrowheads="1" noChangeShapeType="1" noTextEdit="1"/>
              </p:cNvSpPr>
              <p:nvPr/>
            </p:nvSpPr>
            <p:spPr>
              <a:xfrm>
                <a:off x="838200" y="1522130"/>
                <a:ext cx="5257800" cy="1477328"/>
              </a:xfrm>
              <a:prstGeom prst="rect">
                <a:avLst/>
              </a:prstGeom>
              <a:blipFill>
                <a:blip r:embed="rId2"/>
                <a:stretch>
                  <a:fillRect l="-1205" t="-2564" b="-5128"/>
                </a:stretch>
              </a:blipFill>
            </p:spPr>
            <p:txBody>
              <a:bodyPr/>
              <a:lstStyle/>
              <a:p>
                <a:r>
                  <a:rPr lang="en-US">
                    <a:noFill/>
                  </a:rPr>
                  <a:t> </a:t>
                </a:r>
              </a:p>
            </p:txBody>
          </p:sp>
        </mc:Fallback>
      </mc:AlternateContent>
      <p:pic>
        <p:nvPicPr>
          <p:cNvPr id="10" name="Picture 9" descr="Left: the look-ahead idea in 2-D. Middle: momentum with gamma 0.9 overshoots and circles the minimizer. Right: Nesterov with the same settings brakes early and settles">
            <a:extLst>
              <a:ext uri="{FF2B5EF4-FFF2-40B4-BE49-F238E27FC236}">
                <a16:creationId xmlns:a16="http://schemas.microsoft.com/office/drawing/2014/main" id="{1CB77484-4DE9-3E6B-A45A-DEFB521DDE09}"/>
              </a:ext>
            </a:extLst>
          </p:cNvPr>
          <p:cNvPicPr>
            <a:picLocks noChangeAspect="1"/>
          </p:cNvPicPr>
          <p:nvPr/>
        </p:nvPicPr>
        <p:blipFill>
          <a:blip r:embed="rId3"/>
          <a:srcRect l="34577" t="13118" r="32712"/>
          <a:stretch>
            <a:fillRect/>
          </a:stretch>
        </p:blipFill>
        <p:spPr>
          <a:xfrm>
            <a:off x="1167075" y="2999458"/>
            <a:ext cx="4600050" cy="3746798"/>
          </a:xfrm>
          <a:prstGeom prst="rect">
            <a:avLst/>
          </a:prstGeom>
        </p:spPr>
      </p:pic>
      <p:pic>
        <p:nvPicPr>
          <p:cNvPr id="12" name="Picture 11" descr="Left: the look-ahead idea in 2-D. Middle: momentum with gamma 0.9 overshoots and circles the minimizer. Right: Nesterov with the same settings brakes early and settles">
            <a:extLst>
              <a:ext uri="{FF2B5EF4-FFF2-40B4-BE49-F238E27FC236}">
                <a16:creationId xmlns:a16="http://schemas.microsoft.com/office/drawing/2014/main" id="{95BEA579-8F25-F3C4-F563-C5A29CE411A7}"/>
              </a:ext>
            </a:extLst>
          </p:cNvPr>
          <p:cNvPicPr>
            <a:picLocks noChangeAspect="1"/>
          </p:cNvPicPr>
          <p:nvPr/>
        </p:nvPicPr>
        <p:blipFill>
          <a:blip r:embed="rId3"/>
          <a:srcRect l="66876" t="13119" r="413"/>
          <a:stretch>
            <a:fillRect/>
          </a:stretch>
        </p:blipFill>
        <p:spPr>
          <a:xfrm>
            <a:off x="7210949" y="2999458"/>
            <a:ext cx="4600050" cy="3746798"/>
          </a:xfrm>
          <a:prstGeom prst="rect">
            <a:avLst/>
          </a:prstGeom>
        </p:spPr>
      </p:pic>
      <p:sp>
        <p:nvSpPr>
          <p:cNvPr id="14" name="TextBox 13">
            <a:extLst>
              <a:ext uri="{FF2B5EF4-FFF2-40B4-BE49-F238E27FC236}">
                <a16:creationId xmlns:a16="http://schemas.microsoft.com/office/drawing/2014/main" id="{EB1DB842-1C32-DA96-032D-2593912E143B}"/>
              </a:ext>
            </a:extLst>
          </p:cNvPr>
          <p:cNvSpPr txBox="1"/>
          <p:nvPr/>
        </p:nvSpPr>
        <p:spPr>
          <a:xfrm>
            <a:off x="6882074" y="1522130"/>
            <a:ext cx="5257800" cy="369332"/>
          </a:xfrm>
          <a:prstGeom prst="rect">
            <a:avLst/>
          </a:prstGeom>
          <a:noFill/>
        </p:spPr>
        <p:txBody>
          <a:bodyPr wrap="square">
            <a:spAutoFit/>
          </a:bodyPr>
          <a:lstStyle/>
          <a:p>
            <a:pPr>
              <a:buNone/>
            </a:pPr>
            <a:r>
              <a:rPr lang="en-US" b="1" dirty="0">
                <a:solidFill>
                  <a:schemeClr val="accent6"/>
                </a:solidFill>
              </a:rPr>
              <a:t>Solution: </a:t>
            </a:r>
            <a:r>
              <a:rPr lang="en-US" dirty="0">
                <a:solidFill>
                  <a:schemeClr val="accent6"/>
                </a:solidFill>
              </a:rPr>
              <a:t>Nesterov</a:t>
            </a:r>
          </a:p>
        </p:txBody>
      </p:sp>
    </p:spTree>
    <p:extLst>
      <p:ext uri="{BB962C8B-B14F-4D97-AF65-F5344CB8AC3E}">
        <p14:creationId xmlns:p14="http://schemas.microsoft.com/office/powerpoint/2010/main" val="27998448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CA8CD-C260-974E-19D6-9343758E24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66DA6B-28C0-6CCB-A787-4FC9BBFF59BC}"/>
              </a:ext>
            </a:extLst>
          </p:cNvPr>
          <p:cNvSpPr>
            <a:spLocks noGrp="1"/>
          </p:cNvSpPr>
          <p:nvPr>
            <p:ph type="title"/>
          </p:nvPr>
        </p:nvSpPr>
        <p:spPr/>
        <p:txBody>
          <a:bodyPr/>
          <a:lstStyle/>
          <a:p>
            <a:r>
              <a:rPr lang="en-US" dirty="0"/>
              <a:t>Nesterov</a:t>
            </a:r>
          </a:p>
        </p:txBody>
      </p:sp>
      <p:pic>
        <p:nvPicPr>
          <p:cNvPr id="17" name="Picture 16" descr="Left: the look-ahead idea in 2-D, with the gradient measured at the landing point. Middle: momentum with mu 0.9 overshoots and circles the minimum. Right: Nesterov with the same settings brakes early and settles. Walls shaded, floor dashed">
            <a:extLst>
              <a:ext uri="{FF2B5EF4-FFF2-40B4-BE49-F238E27FC236}">
                <a16:creationId xmlns:a16="http://schemas.microsoft.com/office/drawing/2014/main" id="{A78F531B-3A51-3928-EE68-9A516C49C4F3}"/>
              </a:ext>
            </a:extLst>
          </p:cNvPr>
          <p:cNvPicPr>
            <a:picLocks noChangeAspect="1"/>
          </p:cNvPicPr>
          <p:nvPr/>
        </p:nvPicPr>
        <p:blipFill>
          <a:blip r:embed="rId2"/>
          <a:srcRect l="6361" t="21598" r="71281"/>
          <a:stretch>
            <a:fillRect/>
          </a:stretch>
        </p:blipFill>
        <p:spPr>
          <a:xfrm>
            <a:off x="984597" y="3099611"/>
            <a:ext cx="3430678" cy="3689195"/>
          </a:xfrm>
          <a:prstGeom prst="rect">
            <a:avLst/>
          </a:prstGeom>
        </p:spPr>
      </p:pic>
      <p:sp>
        <p:nvSpPr>
          <p:cNvPr id="21" name="TextBox 20">
            <a:extLst>
              <a:ext uri="{FF2B5EF4-FFF2-40B4-BE49-F238E27FC236}">
                <a16:creationId xmlns:a16="http://schemas.microsoft.com/office/drawing/2014/main" id="{2B7E9A4E-BA8C-3697-A9B0-1E2132C99E95}"/>
              </a:ext>
            </a:extLst>
          </p:cNvPr>
          <p:cNvSpPr txBox="1"/>
          <p:nvPr/>
        </p:nvSpPr>
        <p:spPr>
          <a:xfrm>
            <a:off x="914401" y="1422299"/>
            <a:ext cx="3571070" cy="1569660"/>
          </a:xfrm>
          <a:prstGeom prst="rect">
            <a:avLst/>
          </a:prstGeom>
          <a:solidFill>
            <a:schemeClr val="bg1">
              <a:lumMod val="95000"/>
            </a:schemeClr>
          </a:solidFill>
        </p:spPr>
        <p:txBody>
          <a:bodyPr wrap="square">
            <a:spAutoFit/>
          </a:bodyPr>
          <a:lstStyle/>
          <a:p>
            <a:pPr>
              <a:buNone/>
            </a:pPr>
            <a:r>
              <a:rPr lang="en-US" sz="1600" b="1" dirty="0">
                <a:latin typeface="Google Sans" pitchFamily="2" charset="0"/>
                <a:ea typeface="Google Sans" pitchFamily="2" charset="0"/>
                <a:cs typeface="Google Sans" pitchFamily="2" charset="0"/>
              </a:rPr>
              <a:t>Momentum vs Nesterov</a:t>
            </a:r>
          </a:p>
          <a:p>
            <a:pPr>
              <a:buNone/>
            </a:pPr>
            <a:r>
              <a:rPr lang="en-US" sz="1600" dirty="0">
                <a:latin typeface="Google Sans" pitchFamily="2" charset="0"/>
                <a:ea typeface="Google Sans" pitchFamily="2" charset="0"/>
                <a:cs typeface="Google Sans" pitchFamily="2" charset="0"/>
              </a:rPr>
              <a:t>Every momentum step is really two moves:</a:t>
            </a:r>
          </a:p>
          <a:p>
            <a:pPr marL="342900" indent="-342900">
              <a:buFont typeface="+mj-lt"/>
              <a:buAutoNum type="alphaLcPeriod"/>
            </a:pPr>
            <a:r>
              <a:rPr lang="en-US" sz="1600" dirty="0"/>
              <a:t>a </a:t>
            </a:r>
            <a:r>
              <a:rPr lang="en-US" sz="1600" b="1" dirty="0"/>
              <a:t>momentum step</a:t>
            </a:r>
            <a:r>
              <a:rPr lang="en-US" sz="1600" dirty="0"/>
              <a:t> along the accumulated velocity</a:t>
            </a:r>
          </a:p>
          <a:p>
            <a:pPr marL="342900" indent="-342900">
              <a:buFont typeface="+mj-lt"/>
              <a:buAutoNum type="alphaLcPeriod"/>
            </a:pPr>
            <a:r>
              <a:rPr lang="en-US" sz="1600" dirty="0">
                <a:latin typeface="Google Sans" pitchFamily="2" charset="0"/>
                <a:ea typeface="Google Sans" pitchFamily="2" charset="0"/>
                <a:cs typeface="Google Sans" pitchFamily="2" charset="0"/>
              </a:rPr>
              <a:t>the gradient </a:t>
            </a:r>
            <a:r>
              <a:rPr lang="en-US" sz="1600" i="1" dirty="0">
                <a:latin typeface="Google Sans" pitchFamily="2" charset="0"/>
                <a:ea typeface="Google Sans" pitchFamily="2" charset="0"/>
                <a:cs typeface="Google Sans" pitchFamily="2" charset="0"/>
              </a:rPr>
              <a:t>corrects</a:t>
            </a:r>
            <a:r>
              <a:rPr lang="en-US" sz="1600" dirty="0">
                <a:latin typeface="Google Sans" pitchFamily="2" charset="0"/>
                <a:ea typeface="Google Sans" pitchFamily="2" charset="0"/>
                <a:cs typeface="Google Sans" pitchFamily="2" charset="0"/>
              </a:rPr>
              <a:t> it. </a:t>
            </a:r>
          </a:p>
        </p:txBody>
      </p:sp>
      <p:sp>
        <p:nvSpPr>
          <p:cNvPr id="25" name="TextBox 24">
            <a:extLst>
              <a:ext uri="{FF2B5EF4-FFF2-40B4-BE49-F238E27FC236}">
                <a16:creationId xmlns:a16="http://schemas.microsoft.com/office/drawing/2014/main" id="{982F1AE1-7ECE-1B00-9F9C-125951864915}"/>
              </a:ext>
            </a:extLst>
          </p:cNvPr>
          <p:cNvSpPr txBox="1"/>
          <p:nvPr/>
        </p:nvSpPr>
        <p:spPr>
          <a:xfrm>
            <a:off x="4923579" y="1422580"/>
            <a:ext cx="7112708" cy="1569660"/>
          </a:xfrm>
          <a:prstGeom prst="rect">
            <a:avLst/>
          </a:prstGeom>
          <a:solidFill>
            <a:schemeClr val="bg1">
              <a:lumMod val="95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Classical momentum computes that correction from the gradient at the current parameters (</a:t>
            </a:r>
            <a:r>
              <a:rPr lang="en-US" sz="1600" b="1" dirty="0">
                <a:latin typeface="Google Sans" pitchFamily="2" charset="0"/>
                <a:ea typeface="Google Sans" pitchFamily="2" charset="0"/>
                <a:cs typeface="Google Sans" pitchFamily="2" charset="0"/>
              </a:rPr>
              <a:t>where it started).</a:t>
            </a:r>
            <a:r>
              <a:rPr lang="en-US" sz="1600" dirty="0">
                <a:latin typeface="Google Sans" pitchFamily="2" charset="0"/>
                <a:ea typeface="Google Sans" pitchFamily="2" charset="0"/>
                <a:cs typeface="Google Sans" pitchFamily="2" charset="0"/>
              </a:rPr>
              <a:t> </a:t>
            </a:r>
          </a:p>
          <a:p>
            <a:r>
              <a:rPr lang="en-US" sz="1600" dirty="0">
                <a:latin typeface="Google Sans" pitchFamily="2" charset="0"/>
                <a:ea typeface="Google Sans" pitchFamily="2" charset="0"/>
                <a:cs typeface="Google Sans" pitchFamily="2" charset="0"/>
              </a:rPr>
              <a:t>Nesterov computes it at </a:t>
            </a:r>
            <a:r>
              <a:rPr lang="en-US" sz="1600" dirty="0"/>
              <a:t>the </a:t>
            </a:r>
            <a:r>
              <a:rPr lang="en-US" sz="1600" b="1" dirty="0"/>
              <a:t>look-ahead point</a:t>
            </a:r>
            <a:r>
              <a:rPr lang="en-US" sz="1600" dirty="0"/>
              <a:t>, where the momentum step lands.</a:t>
            </a:r>
          </a:p>
          <a:p>
            <a:endParaRPr lang="en-US" sz="1600" dirty="0"/>
          </a:p>
          <a:p>
            <a:pPr>
              <a:buNone/>
            </a:pPr>
            <a:r>
              <a:rPr lang="en-US" sz="1600" dirty="0">
                <a:solidFill>
                  <a:schemeClr val="accent6"/>
                </a:solidFill>
                <a:latin typeface="Google Sans" pitchFamily="2" charset="0"/>
                <a:ea typeface="Google Sans" pitchFamily="2" charset="0"/>
                <a:cs typeface="Google Sans" pitchFamily="2" charset="0"/>
              </a:rPr>
              <a:t>That is the only difference</a:t>
            </a:r>
          </a:p>
        </p:txBody>
      </p:sp>
    </p:spTree>
    <p:extLst>
      <p:ext uri="{BB962C8B-B14F-4D97-AF65-F5344CB8AC3E}">
        <p14:creationId xmlns:p14="http://schemas.microsoft.com/office/powerpoint/2010/main" val="3928293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F113C-00CD-F3CD-CBB9-BF0BE5972364}"/>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576A7FE1-30DC-DB1E-6BFA-4246EAA46AEE}"/>
              </a:ext>
            </a:extLst>
          </p:cNvPr>
          <p:cNvSpPr/>
          <p:nvPr/>
        </p:nvSpPr>
        <p:spPr>
          <a:xfrm>
            <a:off x="10817086" y="3671942"/>
            <a:ext cx="225288" cy="35650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EE26A36-A675-4345-8B0E-762C65779AD5}"/>
              </a:ext>
            </a:extLst>
          </p:cNvPr>
          <p:cNvSpPr/>
          <p:nvPr/>
        </p:nvSpPr>
        <p:spPr>
          <a:xfrm>
            <a:off x="9072517" y="3525104"/>
            <a:ext cx="382909" cy="52322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380F3F7-7459-DC09-0CDC-53EA959764F0}"/>
              </a:ext>
            </a:extLst>
          </p:cNvPr>
          <p:cNvSpPr/>
          <p:nvPr/>
        </p:nvSpPr>
        <p:spPr>
          <a:xfrm>
            <a:off x="10605052" y="3678566"/>
            <a:ext cx="153491" cy="356504"/>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2A775F0-7690-F451-2029-79203530FEFD}"/>
              </a:ext>
            </a:extLst>
          </p:cNvPr>
          <p:cNvSpPr/>
          <p:nvPr/>
        </p:nvSpPr>
        <p:spPr>
          <a:xfrm>
            <a:off x="10421744" y="3678566"/>
            <a:ext cx="153491" cy="35650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7E8B20-FADF-8397-350B-37356A636F5B}"/>
              </a:ext>
            </a:extLst>
          </p:cNvPr>
          <p:cNvSpPr>
            <a:spLocks noGrp="1"/>
          </p:cNvSpPr>
          <p:nvPr>
            <p:ph type="title"/>
          </p:nvPr>
        </p:nvSpPr>
        <p:spPr/>
        <p:txBody>
          <a:bodyPr/>
          <a:lstStyle/>
          <a:p>
            <a:r>
              <a:rPr lang="en-US" dirty="0"/>
              <a:t>Nesterov</a:t>
            </a:r>
          </a:p>
        </p:txBody>
      </p:sp>
      <p:pic>
        <p:nvPicPr>
          <p:cNvPr id="17" name="Picture 16" descr="Left: the look-ahead idea in 2-D, with the gradient measured at the landing point. Middle: momentum with mu 0.9 overshoots and circles the minimum. Right: Nesterov with the same settings brakes early and settles. Walls shaded, floor dashed">
            <a:extLst>
              <a:ext uri="{FF2B5EF4-FFF2-40B4-BE49-F238E27FC236}">
                <a16:creationId xmlns:a16="http://schemas.microsoft.com/office/drawing/2014/main" id="{F6A0E8ED-E291-30FE-58E8-5B515141B35F}"/>
              </a:ext>
            </a:extLst>
          </p:cNvPr>
          <p:cNvPicPr>
            <a:picLocks noChangeAspect="1"/>
          </p:cNvPicPr>
          <p:nvPr/>
        </p:nvPicPr>
        <p:blipFill>
          <a:blip r:embed="rId3"/>
          <a:srcRect l="6361" t="21598" r="71281"/>
          <a:stretch>
            <a:fillRect/>
          </a:stretch>
        </p:blipFill>
        <p:spPr>
          <a:xfrm>
            <a:off x="984597" y="3099611"/>
            <a:ext cx="3430678" cy="3689195"/>
          </a:xfrm>
          <a:prstGeom prst="rect">
            <a:avLst/>
          </a:prstGeom>
        </p:spPr>
      </p:pic>
      <p:sp>
        <p:nvSpPr>
          <p:cNvPr id="21" name="TextBox 20">
            <a:extLst>
              <a:ext uri="{FF2B5EF4-FFF2-40B4-BE49-F238E27FC236}">
                <a16:creationId xmlns:a16="http://schemas.microsoft.com/office/drawing/2014/main" id="{B1D96FBE-CA42-A4D8-41F2-4AE75F07A5F6}"/>
              </a:ext>
            </a:extLst>
          </p:cNvPr>
          <p:cNvSpPr txBox="1"/>
          <p:nvPr/>
        </p:nvSpPr>
        <p:spPr>
          <a:xfrm>
            <a:off x="914401" y="1422299"/>
            <a:ext cx="3571070" cy="1569660"/>
          </a:xfrm>
          <a:prstGeom prst="rect">
            <a:avLst/>
          </a:prstGeom>
          <a:solidFill>
            <a:schemeClr val="bg1">
              <a:lumMod val="95000"/>
            </a:schemeClr>
          </a:solidFill>
        </p:spPr>
        <p:txBody>
          <a:bodyPr wrap="square">
            <a:spAutoFit/>
          </a:bodyPr>
          <a:lstStyle/>
          <a:p>
            <a:pPr>
              <a:buNone/>
            </a:pPr>
            <a:r>
              <a:rPr lang="en-US" sz="1600" b="1" dirty="0">
                <a:latin typeface="Google Sans" pitchFamily="2" charset="0"/>
                <a:ea typeface="Google Sans" pitchFamily="2" charset="0"/>
                <a:cs typeface="Google Sans" pitchFamily="2" charset="0"/>
              </a:rPr>
              <a:t>Momentum vs Nesterov</a:t>
            </a:r>
          </a:p>
          <a:p>
            <a:pPr>
              <a:buNone/>
            </a:pPr>
            <a:r>
              <a:rPr lang="en-US" sz="1600" dirty="0">
                <a:latin typeface="Google Sans" pitchFamily="2" charset="0"/>
                <a:ea typeface="Google Sans" pitchFamily="2" charset="0"/>
                <a:cs typeface="Google Sans" pitchFamily="2" charset="0"/>
              </a:rPr>
              <a:t>Every momentum step is really two moves:</a:t>
            </a:r>
          </a:p>
          <a:p>
            <a:pPr marL="342900" indent="-342900">
              <a:buFont typeface="+mj-lt"/>
              <a:buAutoNum type="alphaLcPeriod"/>
            </a:pPr>
            <a:r>
              <a:rPr lang="en-US" sz="1600" dirty="0"/>
              <a:t>a </a:t>
            </a:r>
            <a:r>
              <a:rPr lang="en-US" sz="1600" b="1" dirty="0"/>
              <a:t>momentum step</a:t>
            </a:r>
            <a:r>
              <a:rPr lang="en-US" sz="1600" dirty="0"/>
              <a:t> along the accumulated velocity</a:t>
            </a:r>
          </a:p>
          <a:p>
            <a:pPr marL="342900" indent="-342900">
              <a:buFont typeface="+mj-lt"/>
              <a:buAutoNum type="alphaLcPeriod"/>
            </a:pPr>
            <a:r>
              <a:rPr lang="en-US" sz="1600" dirty="0">
                <a:latin typeface="Google Sans" pitchFamily="2" charset="0"/>
                <a:ea typeface="Google Sans" pitchFamily="2" charset="0"/>
                <a:cs typeface="Google Sans" pitchFamily="2" charset="0"/>
              </a:rPr>
              <a:t>the gradient </a:t>
            </a:r>
            <a:r>
              <a:rPr lang="en-US" sz="1600" i="1" dirty="0">
                <a:latin typeface="Google Sans" pitchFamily="2" charset="0"/>
                <a:ea typeface="Google Sans" pitchFamily="2" charset="0"/>
                <a:cs typeface="Google Sans" pitchFamily="2" charset="0"/>
              </a:rPr>
              <a:t>corrects</a:t>
            </a:r>
            <a:r>
              <a:rPr lang="en-US" sz="1600" dirty="0">
                <a:latin typeface="Google Sans" pitchFamily="2" charset="0"/>
                <a:ea typeface="Google Sans" pitchFamily="2" charset="0"/>
                <a:cs typeface="Google Sans" pitchFamily="2" charset="0"/>
              </a:rPr>
              <a:t> it. </a:t>
            </a:r>
          </a:p>
        </p:txBody>
      </p:sp>
      <p:sp>
        <p:nvSpPr>
          <p:cNvPr id="25" name="TextBox 24">
            <a:extLst>
              <a:ext uri="{FF2B5EF4-FFF2-40B4-BE49-F238E27FC236}">
                <a16:creationId xmlns:a16="http://schemas.microsoft.com/office/drawing/2014/main" id="{666386BA-EC61-B5F5-8538-93F9A9CD564F}"/>
              </a:ext>
            </a:extLst>
          </p:cNvPr>
          <p:cNvSpPr txBox="1"/>
          <p:nvPr/>
        </p:nvSpPr>
        <p:spPr>
          <a:xfrm>
            <a:off x="4923579" y="1422580"/>
            <a:ext cx="7112708" cy="1569660"/>
          </a:xfrm>
          <a:prstGeom prst="rect">
            <a:avLst/>
          </a:prstGeom>
          <a:solidFill>
            <a:schemeClr val="bg1">
              <a:lumMod val="95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Classical momentum computes that correction from the gradient at the current parameters (</a:t>
            </a:r>
            <a:r>
              <a:rPr lang="en-US" sz="1600" b="1" dirty="0">
                <a:latin typeface="Google Sans" pitchFamily="2" charset="0"/>
                <a:ea typeface="Google Sans" pitchFamily="2" charset="0"/>
                <a:cs typeface="Google Sans" pitchFamily="2" charset="0"/>
              </a:rPr>
              <a:t>where it started).</a:t>
            </a:r>
            <a:r>
              <a:rPr lang="en-US" sz="1600" dirty="0">
                <a:latin typeface="Google Sans" pitchFamily="2" charset="0"/>
                <a:ea typeface="Google Sans" pitchFamily="2" charset="0"/>
                <a:cs typeface="Google Sans" pitchFamily="2" charset="0"/>
              </a:rPr>
              <a:t> </a:t>
            </a:r>
          </a:p>
          <a:p>
            <a:r>
              <a:rPr lang="en-US" sz="1600" dirty="0">
                <a:latin typeface="Google Sans" pitchFamily="2" charset="0"/>
                <a:ea typeface="Google Sans" pitchFamily="2" charset="0"/>
                <a:cs typeface="Google Sans" pitchFamily="2" charset="0"/>
              </a:rPr>
              <a:t>Nesterov computes it at </a:t>
            </a:r>
            <a:r>
              <a:rPr lang="en-US" sz="1600" dirty="0"/>
              <a:t>the </a:t>
            </a:r>
            <a:r>
              <a:rPr lang="en-US" sz="1600" b="1" dirty="0"/>
              <a:t>look-ahead point</a:t>
            </a:r>
            <a:r>
              <a:rPr lang="en-US" sz="1600" dirty="0"/>
              <a:t>, where the momentum step lands.</a:t>
            </a:r>
          </a:p>
          <a:p>
            <a:endParaRPr lang="en-US" sz="1600" dirty="0"/>
          </a:p>
          <a:p>
            <a:pPr>
              <a:buNone/>
            </a:pPr>
            <a:r>
              <a:rPr lang="en-US" sz="1600" dirty="0">
                <a:solidFill>
                  <a:schemeClr val="accent6"/>
                </a:solidFill>
                <a:latin typeface="Google Sans" pitchFamily="2" charset="0"/>
                <a:ea typeface="Google Sans" pitchFamily="2" charset="0"/>
                <a:cs typeface="Google Sans" pitchFamily="2" charset="0"/>
              </a:rPr>
              <a:t>That is the only difference</a:t>
            </a:r>
          </a:p>
        </p:txBody>
      </p:sp>
      <p:sp>
        <p:nvSpPr>
          <p:cNvPr id="30" name="TextBox 29">
            <a:extLst>
              <a:ext uri="{FF2B5EF4-FFF2-40B4-BE49-F238E27FC236}">
                <a16:creationId xmlns:a16="http://schemas.microsoft.com/office/drawing/2014/main" id="{FE9C569C-4A8B-0419-FE5E-E9B3A95EF460}"/>
              </a:ext>
            </a:extLst>
          </p:cNvPr>
          <p:cNvSpPr txBox="1"/>
          <p:nvPr/>
        </p:nvSpPr>
        <p:spPr>
          <a:xfrm>
            <a:off x="4923579" y="3589043"/>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Look ahead:</a:t>
            </a:r>
            <a:r>
              <a:rPr lang="en-US" sz="1400" dirty="0">
                <a:latin typeface="Google Sans" pitchFamily="2" charset="0"/>
                <a:ea typeface="Google Sans" pitchFamily="2" charset="0"/>
                <a:cs typeface="Google Sans" pitchFamily="2" charset="0"/>
              </a:rPr>
              <a:t> to where the momentum step would land</a:t>
            </a:r>
          </a:p>
        </p:txBody>
      </p:sp>
      <p:pic>
        <p:nvPicPr>
          <p:cNvPr id="3" name="Picture 2">
            <a:extLst>
              <a:ext uri="{FF2B5EF4-FFF2-40B4-BE49-F238E27FC236}">
                <a16:creationId xmlns:a16="http://schemas.microsoft.com/office/drawing/2014/main" id="{67C9CF42-657D-A14B-F3D7-66EC747E8445}"/>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9072517" y="3591125"/>
            <a:ext cx="2399063" cy="343555"/>
          </a:xfrm>
          <a:prstGeom prst="rect">
            <a:avLst/>
          </a:prstGeom>
        </p:spPr>
      </p:pic>
      <p:sp>
        <p:nvSpPr>
          <p:cNvPr id="6" name="TextBox 5">
            <a:extLst>
              <a:ext uri="{FF2B5EF4-FFF2-40B4-BE49-F238E27FC236}">
                <a16:creationId xmlns:a16="http://schemas.microsoft.com/office/drawing/2014/main" id="{76D954A9-E487-9532-9A5B-674E9D9CA59F}"/>
              </a:ext>
            </a:extLst>
          </p:cNvPr>
          <p:cNvSpPr txBox="1"/>
          <p:nvPr/>
        </p:nvSpPr>
        <p:spPr>
          <a:xfrm>
            <a:off x="9436787" y="4791975"/>
            <a:ext cx="1233571" cy="584775"/>
          </a:xfrm>
          <a:prstGeom prst="rect">
            <a:avLst/>
          </a:prstGeom>
          <a:solidFill>
            <a:schemeClr val="tx2">
              <a:lumMod val="10000"/>
              <a:lumOff val="90000"/>
            </a:schemeClr>
          </a:solidFill>
        </p:spPr>
        <p:txBody>
          <a:bodyPr wrap="square">
            <a:spAutoFit/>
          </a:bodyPr>
          <a:lstStyle/>
          <a:p>
            <a:pPr>
              <a:buNone/>
            </a:pPr>
            <a:r>
              <a:rPr lang="en-US" sz="1600" dirty="0"/>
              <a:t>momentum coefficient</a:t>
            </a:r>
          </a:p>
        </p:txBody>
      </p:sp>
      <p:sp>
        <p:nvSpPr>
          <p:cNvPr id="10" name="TextBox 9">
            <a:extLst>
              <a:ext uri="{FF2B5EF4-FFF2-40B4-BE49-F238E27FC236}">
                <a16:creationId xmlns:a16="http://schemas.microsoft.com/office/drawing/2014/main" id="{6263BC68-8158-4E8C-A2DE-6D2B5E0EC59A}"/>
              </a:ext>
            </a:extLst>
          </p:cNvPr>
          <p:cNvSpPr txBox="1"/>
          <p:nvPr/>
        </p:nvSpPr>
        <p:spPr>
          <a:xfrm>
            <a:off x="8423989" y="4791975"/>
            <a:ext cx="707936" cy="584775"/>
          </a:xfrm>
          <a:prstGeom prst="rect">
            <a:avLst/>
          </a:prstGeom>
          <a:solidFill>
            <a:schemeClr val="accent6">
              <a:lumMod val="20000"/>
              <a:lumOff val="80000"/>
            </a:schemeClr>
          </a:solidFill>
        </p:spPr>
        <p:txBody>
          <a:bodyPr wrap="square">
            <a:spAutoFit/>
          </a:bodyPr>
          <a:lstStyle/>
          <a:p>
            <a:pPr>
              <a:buNone/>
            </a:pPr>
            <a:r>
              <a:rPr lang="en-US" sz="1600" dirty="0"/>
              <a:t>step size</a:t>
            </a:r>
          </a:p>
        </p:txBody>
      </p:sp>
      <p:sp>
        <p:nvSpPr>
          <p:cNvPr id="14" name="TextBox 13">
            <a:extLst>
              <a:ext uri="{FF2B5EF4-FFF2-40B4-BE49-F238E27FC236}">
                <a16:creationId xmlns:a16="http://schemas.microsoft.com/office/drawing/2014/main" id="{8E4F720A-7E0F-40FC-C85C-B98473C6222F}"/>
              </a:ext>
            </a:extLst>
          </p:cNvPr>
          <p:cNvSpPr txBox="1"/>
          <p:nvPr/>
        </p:nvSpPr>
        <p:spPr>
          <a:xfrm>
            <a:off x="10972800" y="4789088"/>
            <a:ext cx="897323" cy="338554"/>
          </a:xfrm>
          <a:prstGeom prst="rect">
            <a:avLst/>
          </a:prstGeom>
          <a:solidFill>
            <a:schemeClr val="accent5">
              <a:lumMod val="20000"/>
              <a:lumOff val="80000"/>
            </a:schemeClr>
          </a:solidFill>
        </p:spPr>
        <p:txBody>
          <a:bodyPr wrap="square">
            <a:spAutoFit/>
          </a:bodyPr>
          <a:lstStyle/>
          <a:p>
            <a:pPr>
              <a:buNone/>
            </a:pPr>
            <a:r>
              <a:rPr lang="en-US" sz="1600" dirty="0"/>
              <a:t>velocity</a:t>
            </a:r>
          </a:p>
        </p:txBody>
      </p:sp>
      <p:sp>
        <p:nvSpPr>
          <p:cNvPr id="16" name="TextBox 15">
            <a:extLst>
              <a:ext uri="{FF2B5EF4-FFF2-40B4-BE49-F238E27FC236}">
                <a16:creationId xmlns:a16="http://schemas.microsoft.com/office/drawing/2014/main" id="{277EDD60-4226-FE1E-026A-81F28C7497A6}"/>
              </a:ext>
            </a:extLst>
          </p:cNvPr>
          <p:cNvSpPr txBox="1"/>
          <p:nvPr/>
        </p:nvSpPr>
        <p:spPr>
          <a:xfrm>
            <a:off x="6717434" y="4789088"/>
            <a:ext cx="1243810" cy="584775"/>
          </a:xfrm>
          <a:prstGeom prst="rect">
            <a:avLst/>
          </a:prstGeom>
          <a:solidFill>
            <a:schemeClr val="accent2">
              <a:lumMod val="20000"/>
              <a:lumOff val="80000"/>
            </a:schemeClr>
          </a:solidFill>
        </p:spPr>
        <p:txBody>
          <a:bodyPr wrap="square">
            <a:spAutoFit/>
          </a:bodyPr>
          <a:lstStyle/>
          <a:p>
            <a:pPr>
              <a:buNone/>
            </a:pPr>
            <a:r>
              <a:rPr lang="en-US" sz="1600" dirty="0"/>
              <a:t>look-ahead point</a:t>
            </a:r>
          </a:p>
        </p:txBody>
      </p:sp>
    </p:spTree>
    <p:extLst>
      <p:ext uri="{BB962C8B-B14F-4D97-AF65-F5344CB8AC3E}">
        <p14:creationId xmlns:p14="http://schemas.microsoft.com/office/powerpoint/2010/main" val="7001828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91C37-8312-302F-BE6F-678ED16CC0D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A369476-5F4F-4ED9-3029-0C6138C2733E}"/>
              </a:ext>
            </a:extLst>
          </p:cNvPr>
          <p:cNvSpPr/>
          <p:nvPr/>
        </p:nvSpPr>
        <p:spPr>
          <a:xfrm>
            <a:off x="9039036" y="4199015"/>
            <a:ext cx="955686" cy="52322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27EBA3-DC19-A637-A152-94ED7E77D60A}"/>
              </a:ext>
            </a:extLst>
          </p:cNvPr>
          <p:cNvSpPr>
            <a:spLocks noGrp="1"/>
          </p:cNvSpPr>
          <p:nvPr>
            <p:ph type="title"/>
          </p:nvPr>
        </p:nvSpPr>
        <p:spPr/>
        <p:txBody>
          <a:bodyPr/>
          <a:lstStyle/>
          <a:p>
            <a:r>
              <a:rPr lang="en-US" dirty="0"/>
              <a:t>Nesterov</a:t>
            </a:r>
          </a:p>
        </p:txBody>
      </p:sp>
      <p:pic>
        <p:nvPicPr>
          <p:cNvPr id="17" name="Picture 16" descr="Left: the look-ahead idea in 2-D, with the gradient measured at the landing point. Middle: momentum with mu 0.9 overshoots and circles the minimum. Right: Nesterov with the same settings brakes early and settles. Walls shaded, floor dashed">
            <a:extLst>
              <a:ext uri="{FF2B5EF4-FFF2-40B4-BE49-F238E27FC236}">
                <a16:creationId xmlns:a16="http://schemas.microsoft.com/office/drawing/2014/main" id="{E597DD7C-2EA3-2FA7-7703-70E4AA7B9FF7}"/>
              </a:ext>
            </a:extLst>
          </p:cNvPr>
          <p:cNvPicPr>
            <a:picLocks noChangeAspect="1"/>
          </p:cNvPicPr>
          <p:nvPr/>
        </p:nvPicPr>
        <p:blipFill>
          <a:blip r:embed="rId4"/>
          <a:srcRect l="6361" t="21598" r="71281"/>
          <a:stretch>
            <a:fillRect/>
          </a:stretch>
        </p:blipFill>
        <p:spPr>
          <a:xfrm>
            <a:off x="984597" y="3099611"/>
            <a:ext cx="3430678" cy="3689195"/>
          </a:xfrm>
          <a:prstGeom prst="rect">
            <a:avLst/>
          </a:prstGeom>
        </p:spPr>
      </p:pic>
      <p:sp>
        <p:nvSpPr>
          <p:cNvPr id="21" name="TextBox 20">
            <a:extLst>
              <a:ext uri="{FF2B5EF4-FFF2-40B4-BE49-F238E27FC236}">
                <a16:creationId xmlns:a16="http://schemas.microsoft.com/office/drawing/2014/main" id="{6B74E6B5-FBB3-551D-3F0A-5B358856D24C}"/>
              </a:ext>
            </a:extLst>
          </p:cNvPr>
          <p:cNvSpPr txBox="1"/>
          <p:nvPr/>
        </p:nvSpPr>
        <p:spPr>
          <a:xfrm>
            <a:off x="914401" y="1422299"/>
            <a:ext cx="3571070" cy="1569660"/>
          </a:xfrm>
          <a:prstGeom prst="rect">
            <a:avLst/>
          </a:prstGeom>
          <a:solidFill>
            <a:schemeClr val="bg1">
              <a:lumMod val="95000"/>
            </a:schemeClr>
          </a:solidFill>
        </p:spPr>
        <p:txBody>
          <a:bodyPr wrap="square">
            <a:spAutoFit/>
          </a:bodyPr>
          <a:lstStyle/>
          <a:p>
            <a:pPr>
              <a:buNone/>
            </a:pPr>
            <a:r>
              <a:rPr lang="en-US" sz="1600" b="1" dirty="0">
                <a:latin typeface="Google Sans" pitchFamily="2" charset="0"/>
                <a:ea typeface="Google Sans" pitchFamily="2" charset="0"/>
                <a:cs typeface="Google Sans" pitchFamily="2" charset="0"/>
              </a:rPr>
              <a:t>Momentum vs Nesterov</a:t>
            </a:r>
          </a:p>
          <a:p>
            <a:pPr>
              <a:buNone/>
            </a:pPr>
            <a:r>
              <a:rPr lang="en-US" sz="1600" dirty="0">
                <a:latin typeface="Google Sans" pitchFamily="2" charset="0"/>
                <a:ea typeface="Google Sans" pitchFamily="2" charset="0"/>
                <a:cs typeface="Google Sans" pitchFamily="2" charset="0"/>
              </a:rPr>
              <a:t>Every momentum step is really two moves:</a:t>
            </a:r>
          </a:p>
          <a:p>
            <a:pPr marL="342900" indent="-342900">
              <a:buFont typeface="+mj-lt"/>
              <a:buAutoNum type="alphaLcPeriod"/>
            </a:pPr>
            <a:r>
              <a:rPr lang="en-US" sz="1600" dirty="0"/>
              <a:t>a </a:t>
            </a:r>
            <a:r>
              <a:rPr lang="en-US" sz="1600" b="1" dirty="0"/>
              <a:t>momentum step</a:t>
            </a:r>
            <a:r>
              <a:rPr lang="en-US" sz="1600" dirty="0"/>
              <a:t> along the accumulated velocity</a:t>
            </a:r>
          </a:p>
          <a:p>
            <a:pPr marL="342900" indent="-342900">
              <a:buFont typeface="+mj-lt"/>
              <a:buAutoNum type="alphaLcPeriod"/>
            </a:pPr>
            <a:r>
              <a:rPr lang="en-US" sz="1600" dirty="0">
                <a:latin typeface="Google Sans" pitchFamily="2" charset="0"/>
                <a:ea typeface="Google Sans" pitchFamily="2" charset="0"/>
                <a:cs typeface="Google Sans" pitchFamily="2" charset="0"/>
              </a:rPr>
              <a:t>the gradient </a:t>
            </a:r>
            <a:r>
              <a:rPr lang="en-US" sz="1600" i="1" dirty="0">
                <a:latin typeface="Google Sans" pitchFamily="2" charset="0"/>
                <a:ea typeface="Google Sans" pitchFamily="2" charset="0"/>
                <a:cs typeface="Google Sans" pitchFamily="2" charset="0"/>
              </a:rPr>
              <a:t>corrects</a:t>
            </a:r>
            <a:r>
              <a:rPr lang="en-US" sz="1600" dirty="0">
                <a:latin typeface="Google Sans" pitchFamily="2" charset="0"/>
                <a:ea typeface="Google Sans" pitchFamily="2" charset="0"/>
                <a:cs typeface="Google Sans" pitchFamily="2" charset="0"/>
              </a:rPr>
              <a:t> it. </a:t>
            </a:r>
          </a:p>
        </p:txBody>
      </p:sp>
      <p:sp>
        <p:nvSpPr>
          <p:cNvPr id="25" name="TextBox 24">
            <a:extLst>
              <a:ext uri="{FF2B5EF4-FFF2-40B4-BE49-F238E27FC236}">
                <a16:creationId xmlns:a16="http://schemas.microsoft.com/office/drawing/2014/main" id="{C1BA9068-01D5-4D68-C5E4-2541F661174F}"/>
              </a:ext>
            </a:extLst>
          </p:cNvPr>
          <p:cNvSpPr txBox="1"/>
          <p:nvPr/>
        </p:nvSpPr>
        <p:spPr>
          <a:xfrm>
            <a:off x="4923579" y="1422580"/>
            <a:ext cx="7112708" cy="1569660"/>
          </a:xfrm>
          <a:prstGeom prst="rect">
            <a:avLst/>
          </a:prstGeom>
          <a:solidFill>
            <a:schemeClr val="bg1">
              <a:lumMod val="95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Classical momentum computes that correction from the gradient at the current parameters (</a:t>
            </a:r>
            <a:r>
              <a:rPr lang="en-US" sz="1600" b="1" dirty="0">
                <a:latin typeface="Google Sans" pitchFamily="2" charset="0"/>
                <a:ea typeface="Google Sans" pitchFamily="2" charset="0"/>
                <a:cs typeface="Google Sans" pitchFamily="2" charset="0"/>
              </a:rPr>
              <a:t>where it started).</a:t>
            </a:r>
            <a:r>
              <a:rPr lang="en-US" sz="1600" dirty="0">
                <a:latin typeface="Google Sans" pitchFamily="2" charset="0"/>
                <a:ea typeface="Google Sans" pitchFamily="2" charset="0"/>
                <a:cs typeface="Google Sans" pitchFamily="2" charset="0"/>
              </a:rPr>
              <a:t> </a:t>
            </a:r>
          </a:p>
          <a:p>
            <a:r>
              <a:rPr lang="en-US" sz="1600" dirty="0">
                <a:latin typeface="Google Sans" pitchFamily="2" charset="0"/>
                <a:ea typeface="Google Sans" pitchFamily="2" charset="0"/>
                <a:cs typeface="Google Sans" pitchFamily="2" charset="0"/>
              </a:rPr>
              <a:t>Nesterov computes it at </a:t>
            </a:r>
            <a:r>
              <a:rPr lang="en-US" sz="1600" dirty="0"/>
              <a:t>the </a:t>
            </a:r>
            <a:r>
              <a:rPr lang="en-US" sz="1600" b="1" dirty="0"/>
              <a:t>look-ahead point</a:t>
            </a:r>
            <a:r>
              <a:rPr lang="en-US" sz="1600" dirty="0"/>
              <a:t>, where the momentum step lands.</a:t>
            </a:r>
          </a:p>
          <a:p>
            <a:endParaRPr lang="en-US" sz="1600" dirty="0"/>
          </a:p>
          <a:p>
            <a:pPr>
              <a:buNone/>
            </a:pPr>
            <a:r>
              <a:rPr lang="en-US" sz="1600" dirty="0">
                <a:solidFill>
                  <a:schemeClr val="accent6"/>
                </a:solidFill>
                <a:latin typeface="Google Sans" pitchFamily="2" charset="0"/>
                <a:ea typeface="Google Sans" pitchFamily="2" charset="0"/>
                <a:cs typeface="Google Sans" pitchFamily="2" charset="0"/>
              </a:rPr>
              <a:t>That is the only difference</a:t>
            </a:r>
          </a:p>
        </p:txBody>
      </p:sp>
      <p:sp>
        <p:nvSpPr>
          <p:cNvPr id="30" name="TextBox 29">
            <a:extLst>
              <a:ext uri="{FF2B5EF4-FFF2-40B4-BE49-F238E27FC236}">
                <a16:creationId xmlns:a16="http://schemas.microsoft.com/office/drawing/2014/main" id="{27C404D8-41E6-170D-CA49-81A7212A8DFA}"/>
              </a:ext>
            </a:extLst>
          </p:cNvPr>
          <p:cNvSpPr txBox="1"/>
          <p:nvPr/>
        </p:nvSpPr>
        <p:spPr>
          <a:xfrm>
            <a:off x="4923579" y="3589043"/>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Look ahead:</a:t>
            </a:r>
            <a:r>
              <a:rPr lang="en-US" sz="1400" dirty="0">
                <a:latin typeface="Google Sans" pitchFamily="2" charset="0"/>
                <a:ea typeface="Google Sans" pitchFamily="2" charset="0"/>
                <a:cs typeface="Google Sans" pitchFamily="2" charset="0"/>
              </a:rPr>
              <a:t> to where the momentum step would land</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08E3520-4873-2B90-0FDF-C43A6F6399F7}"/>
                  </a:ext>
                </a:extLst>
              </p:cNvPr>
              <p:cNvSpPr txBox="1"/>
              <p:nvPr/>
            </p:nvSpPr>
            <p:spPr>
              <a:xfrm>
                <a:off x="4923579" y="4246254"/>
                <a:ext cx="3980123" cy="53110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Measure the gradient there</a:t>
                </a:r>
                <a:r>
                  <a:rPr lang="en-US" sz="1400" dirty="0">
                    <a:latin typeface="Google Sans" pitchFamily="2" charset="0"/>
                    <a:ea typeface="Google Sans" pitchFamily="2" charset="0"/>
                    <a:cs typeface="Google Sans" pitchFamily="2" charset="0"/>
                  </a:rPr>
                  <a:t> (one gradient computation, at </a:t>
                </a:r>
                <a14:m>
                  <m:oMath xmlns:m="http://schemas.openxmlformats.org/officeDocument/2006/math">
                    <m:acc>
                      <m:accPr>
                        <m:chr m:val="˜"/>
                        <m:ctrlPr>
                          <a:rPr lang="en-US" sz="1400" i="1" dirty="0" smtClean="0">
                            <a:latin typeface="Cambria Math" panose="02040503050406030204" pitchFamily="18" charset="0"/>
                          </a:rPr>
                        </m:ctrlPr>
                      </m:accPr>
                      <m:e>
                        <m:r>
                          <a:rPr lang="en-US" sz="1400" i="1" dirty="0" smtClean="0">
                            <a:latin typeface="Cambria Math" panose="02040503050406030204" pitchFamily="18" charset="0"/>
                          </a:rPr>
                          <m:t>𝜃</m:t>
                        </m:r>
                      </m:e>
                    </m:acc>
                  </m:oMath>
                </a14:m>
                <a:r>
                  <a:rPr lang="en-US" sz="1400" dirty="0">
                    <a:latin typeface="Google Sans" pitchFamily="2" charset="0"/>
                    <a:ea typeface="Google Sans" pitchFamily="2" charset="0"/>
                    <a:cs typeface="Google Sans" pitchFamily="2" charset="0"/>
                  </a:rPr>
                  <a:t> instead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𝑡</m:t>
                        </m:r>
                      </m:sub>
                    </m:sSub>
                  </m:oMath>
                </a14:m>
                <a:r>
                  <a:rPr lang="en-US" sz="1400" dirty="0">
                    <a:latin typeface="Google Sans" pitchFamily="2" charset="0"/>
                    <a:ea typeface="Google Sans" pitchFamily="2" charset="0"/>
                    <a:cs typeface="Google Sans" pitchFamily="2" charset="0"/>
                  </a:rPr>
                  <a:t>)</a:t>
                </a:r>
              </a:p>
            </p:txBody>
          </p:sp>
        </mc:Choice>
        <mc:Fallback xmlns="">
          <p:sp>
            <p:nvSpPr>
              <p:cNvPr id="31" name="TextBox 30">
                <a:extLst>
                  <a:ext uri="{FF2B5EF4-FFF2-40B4-BE49-F238E27FC236}">
                    <a16:creationId xmlns:a16="http://schemas.microsoft.com/office/drawing/2014/main" id="{2086602B-9EB5-B31E-AA84-A00E753DECF6}"/>
                  </a:ext>
                </a:extLst>
              </p:cNvPr>
              <p:cNvSpPr txBox="1">
                <a:spLocks noRot="1" noChangeAspect="1" noMove="1" noResize="1" noEditPoints="1" noAdjustHandles="1" noChangeArrowheads="1" noChangeShapeType="1" noTextEdit="1"/>
              </p:cNvSpPr>
              <p:nvPr/>
            </p:nvSpPr>
            <p:spPr>
              <a:xfrm>
                <a:off x="4923579" y="4246254"/>
                <a:ext cx="3980123" cy="531107"/>
              </a:xfrm>
              <a:prstGeom prst="rect">
                <a:avLst/>
              </a:prstGeom>
              <a:blipFill>
                <a:blip r:embed="rId7"/>
                <a:stretch>
                  <a:fillRect l="-635" t="-2326" b="-11628"/>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2E81C25D-7B06-A868-A1F4-41A2FE1ACFB2}"/>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9072517" y="3591125"/>
            <a:ext cx="2399063" cy="343555"/>
          </a:xfrm>
          <a:prstGeom prst="rect">
            <a:avLst/>
          </a:prstGeom>
        </p:spPr>
      </p:pic>
      <p:pic>
        <p:nvPicPr>
          <p:cNvPr id="5" name="Picture 4">
            <a:extLst>
              <a:ext uri="{FF2B5EF4-FFF2-40B4-BE49-F238E27FC236}">
                <a16:creationId xmlns:a16="http://schemas.microsoft.com/office/drawing/2014/main" id="{3FB772FE-CF57-9F6B-3013-527B264B9BA0}"/>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9072518" y="4245995"/>
            <a:ext cx="912265" cy="374610"/>
          </a:xfrm>
          <a:prstGeom prst="rect">
            <a:avLst/>
          </a:prstGeom>
        </p:spPr>
      </p:pic>
      <p:sp>
        <p:nvSpPr>
          <p:cNvPr id="6" name="TextBox 5">
            <a:extLst>
              <a:ext uri="{FF2B5EF4-FFF2-40B4-BE49-F238E27FC236}">
                <a16:creationId xmlns:a16="http://schemas.microsoft.com/office/drawing/2014/main" id="{C7807255-3E4A-5BCD-C4A7-F1E4FAD8D608}"/>
              </a:ext>
            </a:extLst>
          </p:cNvPr>
          <p:cNvSpPr txBox="1"/>
          <p:nvPr/>
        </p:nvSpPr>
        <p:spPr>
          <a:xfrm>
            <a:off x="8642066" y="5167063"/>
            <a:ext cx="1243810" cy="830997"/>
          </a:xfrm>
          <a:prstGeom prst="rect">
            <a:avLst/>
          </a:prstGeom>
          <a:solidFill>
            <a:schemeClr val="accent2">
              <a:lumMod val="20000"/>
              <a:lumOff val="80000"/>
            </a:schemeClr>
          </a:solidFill>
        </p:spPr>
        <p:txBody>
          <a:bodyPr wrap="square">
            <a:spAutoFit/>
          </a:bodyPr>
          <a:lstStyle/>
          <a:p>
            <a:pPr>
              <a:buNone/>
            </a:pPr>
            <a:r>
              <a:rPr lang="en-US" sz="1600" dirty="0"/>
              <a:t>Gradient at the look-ahead point</a:t>
            </a:r>
          </a:p>
        </p:txBody>
      </p:sp>
    </p:spTree>
    <p:extLst>
      <p:ext uri="{BB962C8B-B14F-4D97-AF65-F5344CB8AC3E}">
        <p14:creationId xmlns:p14="http://schemas.microsoft.com/office/powerpoint/2010/main" val="12526547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F4272-10A1-428A-DB27-711BDC846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5BCA5-C6C1-F93C-F641-3EA4524993B2}"/>
              </a:ext>
            </a:extLst>
          </p:cNvPr>
          <p:cNvSpPr>
            <a:spLocks noGrp="1"/>
          </p:cNvSpPr>
          <p:nvPr>
            <p:ph type="title"/>
          </p:nvPr>
        </p:nvSpPr>
        <p:spPr/>
        <p:txBody>
          <a:bodyPr/>
          <a:lstStyle/>
          <a:p>
            <a:r>
              <a:rPr lang="en-US" dirty="0"/>
              <a:t>Nesterov</a:t>
            </a:r>
          </a:p>
        </p:txBody>
      </p:sp>
      <p:pic>
        <p:nvPicPr>
          <p:cNvPr id="17" name="Picture 16" descr="Left: the look-ahead idea in 2-D, with the gradient measured at the landing point. Middle: momentum with mu 0.9 overshoots and circles the minimum. Right: Nesterov with the same settings brakes early and settles. Walls shaded, floor dashed">
            <a:extLst>
              <a:ext uri="{FF2B5EF4-FFF2-40B4-BE49-F238E27FC236}">
                <a16:creationId xmlns:a16="http://schemas.microsoft.com/office/drawing/2014/main" id="{4B046F8E-9BE3-1EB7-49DA-695C5CF7865D}"/>
              </a:ext>
            </a:extLst>
          </p:cNvPr>
          <p:cNvPicPr>
            <a:picLocks noChangeAspect="1"/>
          </p:cNvPicPr>
          <p:nvPr/>
        </p:nvPicPr>
        <p:blipFill>
          <a:blip r:embed="rId5"/>
          <a:srcRect l="6361" t="21598" r="71281"/>
          <a:stretch>
            <a:fillRect/>
          </a:stretch>
        </p:blipFill>
        <p:spPr>
          <a:xfrm>
            <a:off x="984597" y="3099611"/>
            <a:ext cx="3430678" cy="3689195"/>
          </a:xfrm>
          <a:prstGeom prst="rect">
            <a:avLst/>
          </a:prstGeom>
        </p:spPr>
      </p:pic>
      <p:sp>
        <p:nvSpPr>
          <p:cNvPr id="21" name="TextBox 20">
            <a:extLst>
              <a:ext uri="{FF2B5EF4-FFF2-40B4-BE49-F238E27FC236}">
                <a16:creationId xmlns:a16="http://schemas.microsoft.com/office/drawing/2014/main" id="{F26CD331-5986-C57E-D563-87C78EA82255}"/>
              </a:ext>
            </a:extLst>
          </p:cNvPr>
          <p:cNvSpPr txBox="1"/>
          <p:nvPr/>
        </p:nvSpPr>
        <p:spPr>
          <a:xfrm>
            <a:off x="914401" y="1422299"/>
            <a:ext cx="3571070" cy="1569660"/>
          </a:xfrm>
          <a:prstGeom prst="rect">
            <a:avLst/>
          </a:prstGeom>
          <a:solidFill>
            <a:schemeClr val="bg1">
              <a:lumMod val="95000"/>
            </a:schemeClr>
          </a:solidFill>
        </p:spPr>
        <p:txBody>
          <a:bodyPr wrap="square">
            <a:spAutoFit/>
          </a:bodyPr>
          <a:lstStyle/>
          <a:p>
            <a:pPr>
              <a:buNone/>
            </a:pPr>
            <a:r>
              <a:rPr lang="en-US" sz="1600" b="1" dirty="0">
                <a:latin typeface="Google Sans" pitchFamily="2" charset="0"/>
                <a:ea typeface="Google Sans" pitchFamily="2" charset="0"/>
                <a:cs typeface="Google Sans" pitchFamily="2" charset="0"/>
              </a:rPr>
              <a:t>Momentum vs Nesterov</a:t>
            </a:r>
          </a:p>
          <a:p>
            <a:pPr>
              <a:buNone/>
            </a:pPr>
            <a:r>
              <a:rPr lang="en-US" sz="1600" dirty="0">
                <a:latin typeface="Google Sans" pitchFamily="2" charset="0"/>
                <a:ea typeface="Google Sans" pitchFamily="2" charset="0"/>
                <a:cs typeface="Google Sans" pitchFamily="2" charset="0"/>
              </a:rPr>
              <a:t>Every momentum step is really two moves:</a:t>
            </a:r>
          </a:p>
          <a:p>
            <a:pPr marL="342900" indent="-342900">
              <a:buFont typeface="+mj-lt"/>
              <a:buAutoNum type="alphaLcPeriod"/>
            </a:pPr>
            <a:r>
              <a:rPr lang="en-US" sz="1600" dirty="0"/>
              <a:t>a </a:t>
            </a:r>
            <a:r>
              <a:rPr lang="en-US" sz="1600" b="1" dirty="0"/>
              <a:t>momentum step</a:t>
            </a:r>
            <a:r>
              <a:rPr lang="en-US" sz="1600" dirty="0"/>
              <a:t> along the accumulated velocity</a:t>
            </a:r>
          </a:p>
          <a:p>
            <a:pPr marL="342900" indent="-342900">
              <a:buFont typeface="+mj-lt"/>
              <a:buAutoNum type="alphaLcPeriod"/>
            </a:pPr>
            <a:r>
              <a:rPr lang="en-US" sz="1600" dirty="0">
                <a:latin typeface="Google Sans" pitchFamily="2" charset="0"/>
                <a:ea typeface="Google Sans" pitchFamily="2" charset="0"/>
                <a:cs typeface="Google Sans" pitchFamily="2" charset="0"/>
              </a:rPr>
              <a:t>the gradient </a:t>
            </a:r>
            <a:r>
              <a:rPr lang="en-US" sz="1600" i="1" dirty="0">
                <a:latin typeface="Google Sans" pitchFamily="2" charset="0"/>
                <a:ea typeface="Google Sans" pitchFamily="2" charset="0"/>
                <a:cs typeface="Google Sans" pitchFamily="2" charset="0"/>
              </a:rPr>
              <a:t>corrects</a:t>
            </a:r>
            <a:r>
              <a:rPr lang="en-US" sz="1600" dirty="0">
                <a:latin typeface="Google Sans" pitchFamily="2" charset="0"/>
                <a:ea typeface="Google Sans" pitchFamily="2" charset="0"/>
                <a:cs typeface="Google Sans" pitchFamily="2" charset="0"/>
              </a:rPr>
              <a:t> it. </a:t>
            </a:r>
          </a:p>
        </p:txBody>
      </p:sp>
      <p:sp>
        <p:nvSpPr>
          <p:cNvPr id="25" name="TextBox 24">
            <a:extLst>
              <a:ext uri="{FF2B5EF4-FFF2-40B4-BE49-F238E27FC236}">
                <a16:creationId xmlns:a16="http://schemas.microsoft.com/office/drawing/2014/main" id="{E396D267-82DB-7477-2F39-0AB9CA7A1B11}"/>
              </a:ext>
            </a:extLst>
          </p:cNvPr>
          <p:cNvSpPr txBox="1"/>
          <p:nvPr/>
        </p:nvSpPr>
        <p:spPr>
          <a:xfrm>
            <a:off x="4923579" y="1422580"/>
            <a:ext cx="7112708" cy="1569660"/>
          </a:xfrm>
          <a:prstGeom prst="rect">
            <a:avLst/>
          </a:prstGeom>
          <a:solidFill>
            <a:schemeClr val="bg1">
              <a:lumMod val="95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Classical momentum computes that correction from the gradient at the current parameters (</a:t>
            </a:r>
            <a:r>
              <a:rPr lang="en-US" sz="1600" b="1" dirty="0">
                <a:latin typeface="Google Sans" pitchFamily="2" charset="0"/>
                <a:ea typeface="Google Sans" pitchFamily="2" charset="0"/>
                <a:cs typeface="Google Sans" pitchFamily="2" charset="0"/>
              </a:rPr>
              <a:t>where it started).</a:t>
            </a:r>
            <a:r>
              <a:rPr lang="en-US" sz="1600" dirty="0">
                <a:latin typeface="Google Sans" pitchFamily="2" charset="0"/>
                <a:ea typeface="Google Sans" pitchFamily="2" charset="0"/>
                <a:cs typeface="Google Sans" pitchFamily="2" charset="0"/>
              </a:rPr>
              <a:t> </a:t>
            </a:r>
          </a:p>
          <a:p>
            <a:r>
              <a:rPr lang="en-US" sz="1600" dirty="0">
                <a:latin typeface="Google Sans" pitchFamily="2" charset="0"/>
                <a:ea typeface="Google Sans" pitchFamily="2" charset="0"/>
                <a:cs typeface="Google Sans" pitchFamily="2" charset="0"/>
              </a:rPr>
              <a:t>Nesterov computes it at </a:t>
            </a:r>
            <a:r>
              <a:rPr lang="en-US" sz="1600" dirty="0"/>
              <a:t>the </a:t>
            </a:r>
            <a:r>
              <a:rPr lang="en-US" sz="1600" b="1" dirty="0"/>
              <a:t>look-ahead point</a:t>
            </a:r>
            <a:r>
              <a:rPr lang="en-US" sz="1600" dirty="0"/>
              <a:t>, where the momentum step lands.</a:t>
            </a:r>
          </a:p>
          <a:p>
            <a:endParaRPr lang="en-US" sz="1600" dirty="0"/>
          </a:p>
          <a:p>
            <a:pPr>
              <a:buNone/>
            </a:pPr>
            <a:r>
              <a:rPr lang="en-US" sz="1600" dirty="0">
                <a:solidFill>
                  <a:schemeClr val="accent6"/>
                </a:solidFill>
                <a:latin typeface="Google Sans" pitchFamily="2" charset="0"/>
                <a:ea typeface="Google Sans" pitchFamily="2" charset="0"/>
                <a:cs typeface="Google Sans" pitchFamily="2" charset="0"/>
              </a:rPr>
              <a:t>That is the only difference</a:t>
            </a:r>
          </a:p>
        </p:txBody>
      </p:sp>
      <p:sp>
        <p:nvSpPr>
          <p:cNvPr id="30" name="TextBox 29">
            <a:extLst>
              <a:ext uri="{FF2B5EF4-FFF2-40B4-BE49-F238E27FC236}">
                <a16:creationId xmlns:a16="http://schemas.microsoft.com/office/drawing/2014/main" id="{AD52CEEC-CE4B-CA56-7854-8EE40AF01335}"/>
              </a:ext>
            </a:extLst>
          </p:cNvPr>
          <p:cNvSpPr txBox="1"/>
          <p:nvPr/>
        </p:nvSpPr>
        <p:spPr>
          <a:xfrm>
            <a:off x="4923579" y="3589043"/>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Look ahead:</a:t>
            </a:r>
            <a:r>
              <a:rPr lang="en-US" sz="1400" dirty="0">
                <a:latin typeface="Google Sans" pitchFamily="2" charset="0"/>
                <a:ea typeface="Google Sans" pitchFamily="2" charset="0"/>
                <a:cs typeface="Google Sans" pitchFamily="2" charset="0"/>
              </a:rPr>
              <a:t> to where the momentum step would land</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94D5193-341F-CAEE-D4CE-C43F6096236E}"/>
                  </a:ext>
                </a:extLst>
              </p:cNvPr>
              <p:cNvSpPr txBox="1"/>
              <p:nvPr/>
            </p:nvSpPr>
            <p:spPr>
              <a:xfrm>
                <a:off x="4923579" y="4246254"/>
                <a:ext cx="3980123" cy="53110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Measure the gradient there</a:t>
                </a:r>
                <a:r>
                  <a:rPr lang="en-US" sz="1400" dirty="0">
                    <a:latin typeface="Google Sans" pitchFamily="2" charset="0"/>
                    <a:ea typeface="Google Sans" pitchFamily="2" charset="0"/>
                    <a:cs typeface="Google Sans" pitchFamily="2" charset="0"/>
                  </a:rPr>
                  <a:t> (one gradient computation, at </a:t>
                </a:r>
                <a14:m>
                  <m:oMath xmlns:m="http://schemas.openxmlformats.org/officeDocument/2006/math">
                    <m:acc>
                      <m:accPr>
                        <m:chr m:val="˜"/>
                        <m:ctrlPr>
                          <a:rPr lang="en-US" sz="1400" i="1" dirty="0" smtClean="0">
                            <a:latin typeface="Cambria Math" panose="02040503050406030204" pitchFamily="18" charset="0"/>
                          </a:rPr>
                        </m:ctrlPr>
                      </m:accPr>
                      <m:e>
                        <m:r>
                          <a:rPr lang="en-US" sz="1400" i="1" dirty="0" smtClean="0">
                            <a:latin typeface="Cambria Math" panose="02040503050406030204" pitchFamily="18" charset="0"/>
                          </a:rPr>
                          <m:t>𝜃</m:t>
                        </m:r>
                      </m:e>
                    </m:acc>
                  </m:oMath>
                </a14:m>
                <a:r>
                  <a:rPr lang="en-US" sz="1400" dirty="0">
                    <a:latin typeface="Google Sans" pitchFamily="2" charset="0"/>
                    <a:ea typeface="Google Sans" pitchFamily="2" charset="0"/>
                    <a:cs typeface="Google Sans" pitchFamily="2" charset="0"/>
                  </a:rPr>
                  <a:t> instead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𝑡</m:t>
                        </m:r>
                      </m:sub>
                    </m:sSub>
                  </m:oMath>
                </a14:m>
                <a:r>
                  <a:rPr lang="en-US" sz="1400" dirty="0">
                    <a:latin typeface="Google Sans" pitchFamily="2" charset="0"/>
                    <a:ea typeface="Google Sans" pitchFamily="2" charset="0"/>
                    <a:cs typeface="Google Sans" pitchFamily="2" charset="0"/>
                  </a:rPr>
                  <a:t>)</a:t>
                </a:r>
              </a:p>
            </p:txBody>
          </p:sp>
        </mc:Choice>
        <mc:Fallback xmlns="">
          <p:sp>
            <p:nvSpPr>
              <p:cNvPr id="31" name="TextBox 30">
                <a:extLst>
                  <a:ext uri="{FF2B5EF4-FFF2-40B4-BE49-F238E27FC236}">
                    <a16:creationId xmlns:a16="http://schemas.microsoft.com/office/drawing/2014/main" id="{2086602B-9EB5-B31E-AA84-A00E753DECF6}"/>
                  </a:ext>
                </a:extLst>
              </p:cNvPr>
              <p:cNvSpPr txBox="1">
                <a:spLocks noRot="1" noChangeAspect="1" noMove="1" noResize="1" noEditPoints="1" noAdjustHandles="1" noChangeArrowheads="1" noChangeShapeType="1" noTextEdit="1"/>
              </p:cNvSpPr>
              <p:nvPr/>
            </p:nvSpPr>
            <p:spPr>
              <a:xfrm>
                <a:off x="4923579" y="4246254"/>
                <a:ext cx="3980123" cy="531107"/>
              </a:xfrm>
              <a:prstGeom prst="rect">
                <a:avLst/>
              </a:prstGeom>
              <a:blipFill>
                <a:blip r:embed="rId7"/>
                <a:stretch>
                  <a:fillRect l="-635" t="-2326" b="-116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F7DC05F-CB73-3DC3-AF65-EE4E776CEFCF}"/>
                  </a:ext>
                </a:extLst>
              </p:cNvPr>
              <p:cNvSpPr txBox="1"/>
              <p:nvPr/>
            </p:nvSpPr>
            <p:spPr>
              <a:xfrm>
                <a:off x="4923579" y="4944209"/>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3. Update the velocity:</a:t>
                </a:r>
                <a:r>
                  <a:rPr lang="en-US" sz="1400" dirty="0">
                    <a:latin typeface="Google Sans" pitchFamily="2" charset="0"/>
                    <a:ea typeface="Google Sans" pitchFamily="2" charset="0"/>
                    <a:cs typeface="Google Sans" pitchFamily="2" charset="0"/>
                  </a:rPr>
                  <a:t> keep </a:t>
                </a:r>
                <a14:m>
                  <m:oMath xmlns:m="http://schemas.openxmlformats.org/officeDocument/2006/math">
                    <m:r>
                      <a:rPr lang="en-US" sz="1400" i="1" dirty="0" smtClean="0">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 and add the look-ahead slope</a:t>
                </a:r>
              </a:p>
            </p:txBody>
          </p:sp>
        </mc:Choice>
        <mc:Fallback xmlns="">
          <p:sp>
            <p:nvSpPr>
              <p:cNvPr id="32" name="TextBox 31">
                <a:extLst>
                  <a:ext uri="{FF2B5EF4-FFF2-40B4-BE49-F238E27FC236}">
                    <a16:creationId xmlns:a16="http://schemas.microsoft.com/office/drawing/2014/main" id="{9250D737-C7D3-6258-D9F9-06191028C7A9}"/>
                  </a:ext>
                </a:extLst>
              </p:cNvPr>
              <p:cNvSpPr txBox="1">
                <a:spLocks noRot="1" noChangeAspect="1" noMove="1" noResize="1" noEditPoints="1" noAdjustHandles="1" noChangeArrowheads="1" noChangeShapeType="1" noTextEdit="1"/>
              </p:cNvSpPr>
              <p:nvPr/>
            </p:nvSpPr>
            <p:spPr>
              <a:xfrm>
                <a:off x="4923579" y="4944209"/>
                <a:ext cx="3980123" cy="523220"/>
              </a:xfrm>
              <a:prstGeom prst="rect">
                <a:avLst/>
              </a:prstGeom>
              <a:blipFill>
                <a:blip r:embed="rId8"/>
                <a:stretch>
                  <a:fillRect l="-635" t="-2381" b="-11905"/>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8C3D735B-052F-1C42-B319-30BDCD21D332}"/>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9072517" y="3591125"/>
            <a:ext cx="2399063" cy="343555"/>
          </a:xfrm>
          <a:prstGeom prst="rect">
            <a:avLst/>
          </a:prstGeom>
        </p:spPr>
      </p:pic>
      <p:pic>
        <p:nvPicPr>
          <p:cNvPr id="5" name="Picture 4">
            <a:extLst>
              <a:ext uri="{FF2B5EF4-FFF2-40B4-BE49-F238E27FC236}">
                <a16:creationId xmlns:a16="http://schemas.microsoft.com/office/drawing/2014/main" id="{29943AD8-F9DB-E8CC-B621-414C7D0659DD}"/>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9072518" y="4245995"/>
            <a:ext cx="912265" cy="374610"/>
          </a:xfrm>
          <a:prstGeom prst="rect">
            <a:avLst/>
          </a:prstGeom>
        </p:spPr>
      </p:pic>
      <p:pic>
        <p:nvPicPr>
          <p:cNvPr id="7" name="Picture 6">
            <a:extLst>
              <a:ext uri="{FF2B5EF4-FFF2-40B4-BE49-F238E27FC236}">
                <a16:creationId xmlns:a16="http://schemas.microsoft.com/office/drawing/2014/main" id="{EBC71AAA-4810-F8A2-94A6-BB0439486378}"/>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9026783" y="5010434"/>
            <a:ext cx="2892074" cy="374611"/>
          </a:xfrm>
          <a:prstGeom prst="rect">
            <a:avLst/>
          </a:prstGeom>
        </p:spPr>
      </p:pic>
    </p:spTree>
    <p:extLst>
      <p:ext uri="{BB962C8B-B14F-4D97-AF65-F5344CB8AC3E}">
        <p14:creationId xmlns:p14="http://schemas.microsoft.com/office/powerpoint/2010/main" val="736478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8D04C-1714-C3B2-DD36-8F224F209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342E7-BDE0-F87A-02FC-3ABA59DD3301}"/>
              </a:ext>
            </a:extLst>
          </p:cNvPr>
          <p:cNvSpPr>
            <a:spLocks noGrp="1"/>
          </p:cNvSpPr>
          <p:nvPr>
            <p:ph type="title"/>
          </p:nvPr>
        </p:nvSpPr>
        <p:spPr/>
        <p:txBody>
          <a:bodyPr/>
          <a:lstStyle/>
          <a:p>
            <a:r>
              <a:rPr lang="en-US" dirty="0"/>
              <a:t>Nesterov</a:t>
            </a:r>
          </a:p>
        </p:txBody>
      </p:sp>
      <p:pic>
        <p:nvPicPr>
          <p:cNvPr id="17" name="Picture 16" descr="Left: the look-ahead idea in 2-D, with the gradient measured at the landing point. Middle: momentum with mu 0.9 overshoots and circles the minimum. Right: Nesterov with the same settings brakes early and settles. Walls shaded, floor dashed">
            <a:extLst>
              <a:ext uri="{FF2B5EF4-FFF2-40B4-BE49-F238E27FC236}">
                <a16:creationId xmlns:a16="http://schemas.microsoft.com/office/drawing/2014/main" id="{D4B2C9B4-3183-A2CE-A727-200E5A0F6128}"/>
              </a:ext>
            </a:extLst>
          </p:cNvPr>
          <p:cNvPicPr>
            <a:picLocks noChangeAspect="1"/>
          </p:cNvPicPr>
          <p:nvPr/>
        </p:nvPicPr>
        <p:blipFill>
          <a:blip r:embed="rId6"/>
          <a:srcRect l="6361" t="21598" r="71281"/>
          <a:stretch>
            <a:fillRect/>
          </a:stretch>
        </p:blipFill>
        <p:spPr>
          <a:xfrm>
            <a:off x="984597" y="3099611"/>
            <a:ext cx="3430678" cy="3689195"/>
          </a:xfrm>
          <a:prstGeom prst="rect">
            <a:avLst/>
          </a:prstGeom>
        </p:spPr>
      </p:pic>
      <p:sp>
        <p:nvSpPr>
          <p:cNvPr id="21" name="TextBox 20">
            <a:extLst>
              <a:ext uri="{FF2B5EF4-FFF2-40B4-BE49-F238E27FC236}">
                <a16:creationId xmlns:a16="http://schemas.microsoft.com/office/drawing/2014/main" id="{A0C343D4-2FB2-02C3-B963-152B68F77E25}"/>
              </a:ext>
            </a:extLst>
          </p:cNvPr>
          <p:cNvSpPr txBox="1"/>
          <p:nvPr/>
        </p:nvSpPr>
        <p:spPr>
          <a:xfrm>
            <a:off x="914401" y="1422299"/>
            <a:ext cx="3571070" cy="1569660"/>
          </a:xfrm>
          <a:prstGeom prst="rect">
            <a:avLst/>
          </a:prstGeom>
          <a:solidFill>
            <a:schemeClr val="bg1">
              <a:lumMod val="95000"/>
            </a:schemeClr>
          </a:solidFill>
        </p:spPr>
        <p:txBody>
          <a:bodyPr wrap="square">
            <a:spAutoFit/>
          </a:bodyPr>
          <a:lstStyle/>
          <a:p>
            <a:pPr>
              <a:buNone/>
            </a:pPr>
            <a:r>
              <a:rPr lang="en-US" sz="1600" b="1" dirty="0">
                <a:latin typeface="Google Sans" pitchFamily="2" charset="0"/>
                <a:ea typeface="Google Sans" pitchFamily="2" charset="0"/>
                <a:cs typeface="Google Sans" pitchFamily="2" charset="0"/>
              </a:rPr>
              <a:t>Momentum vs Nesterov</a:t>
            </a:r>
          </a:p>
          <a:p>
            <a:pPr>
              <a:buNone/>
            </a:pPr>
            <a:r>
              <a:rPr lang="en-US" sz="1600" dirty="0">
                <a:latin typeface="Google Sans" pitchFamily="2" charset="0"/>
                <a:ea typeface="Google Sans" pitchFamily="2" charset="0"/>
                <a:cs typeface="Google Sans" pitchFamily="2" charset="0"/>
              </a:rPr>
              <a:t>Every momentum step is really two moves:</a:t>
            </a:r>
          </a:p>
          <a:p>
            <a:pPr marL="342900" indent="-342900">
              <a:buFont typeface="+mj-lt"/>
              <a:buAutoNum type="alphaLcPeriod"/>
            </a:pPr>
            <a:r>
              <a:rPr lang="en-US" sz="1600" dirty="0"/>
              <a:t>a </a:t>
            </a:r>
            <a:r>
              <a:rPr lang="en-US" sz="1600" b="1" dirty="0"/>
              <a:t>momentum step</a:t>
            </a:r>
            <a:r>
              <a:rPr lang="en-US" sz="1600" dirty="0"/>
              <a:t> along the accumulated velocity</a:t>
            </a:r>
          </a:p>
          <a:p>
            <a:pPr marL="342900" indent="-342900">
              <a:buFont typeface="+mj-lt"/>
              <a:buAutoNum type="alphaLcPeriod"/>
            </a:pPr>
            <a:r>
              <a:rPr lang="en-US" sz="1600" dirty="0">
                <a:latin typeface="Google Sans" pitchFamily="2" charset="0"/>
                <a:ea typeface="Google Sans" pitchFamily="2" charset="0"/>
                <a:cs typeface="Google Sans" pitchFamily="2" charset="0"/>
              </a:rPr>
              <a:t>the gradient </a:t>
            </a:r>
            <a:r>
              <a:rPr lang="en-US" sz="1600" i="1" dirty="0">
                <a:latin typeface="Google Sans" pitchFamily="2" charset="0"/>
                <a:ea typeface="Google Sans" pitchFamily="2" charset="0"/>
                <a:cs typeface="Google Sans" pitchFamily="2" charset="0"/>
              </a:rPr>
              <a:t>corrects</a:t>
            </a:r>
            <a:r>
              <a:rPr lang="en-US" sz="1600" dirty="0">
                <a:latin typeface="Google Sans" pitchFamily="2" charset="0"/>
                <a:ea typeface="Google Sans" pitchFamily="2" charset="0"/>
                <a:cs typeface="Google Sans" pitchFamily="2" charset="0"/>
              </a:rPr>
              <a:t> it. </a:t>
            </a:r>
          </a:p>
        </p:txBody>
      </p:sp>
      <p:sp>
        <p:nvSpPr>
          <p:cNvPr id="25" name="TextBox 24">
            <a:extLst>
              <a:ext uri="{FF2B5EF4-FFF2-40B4-BE49-F238E27FC236}">
                <a16:creationId xmlns:a16="http://schemas.microsoft.com/office/drawing/2014/main" id="{D20A061F-9F5D-19A3-AE4C-6C5B44AFAA77}"/>
              </a:ext>
            </a:extLst>
          </p:cNvPr>
          <p:cNvSpPr txBox="1"/>
          <p:nvPr/>
        </p:nvSpPr>
        <p:spPr>
          <a:xfrm>
            <a:off x="4923579" y="1422580"/>
            <a:ext cx="7112708" cy="1569660"/>
          </a:xfrm>
          <a:prstGeom prst="rect">
            <a:avLst/>
          </a:prstGeom>
          <a:solidFill>
            <a:schemeClr val="bg1">
              <a:lumMod val="95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Classical momentum computes that correction from the gradient at the current parameters (</a:t>
            </a:r>
            <a:r>
              <a:rPr lang="en-US" sz="1600" b="1" dirty="0">
                <a:latin typeface="Google Sans" pitchFamily="2" charset="0"/>
                <a:ea typeface="Google Sans" pitchFamily="2" charset="0"/>
                <a:cs typeface="Google Sans" pitchFamily="2" charset="0"/>
              </a:rPr>
              <a:t>where it started).</a:t>
            </a:r>
            <a:r>
              <a:rPr lang="en-US" sz="1600" dirty="0">
                <a:latin typeface="Google Sans" pitchFamily="2" charset="0"/>
                <a:ea typeface="Google Sans" pitchFamily="2" charset="0"/>
                <a:cs typeface="Google Sans" pitchFamily="2" charset="0"/>
              </a:rPr>
              <a:t> </a:t>
            </a:r>
          </a:p>
          <a:p>
            <a:r>
              <a:rPr lang="en-US" sz="1600" dirty="0">
                <a:latin typeface="Google Sans" pitchFamily="2" charset="0"/>
                <a:ea typeface="Google Sans" pitchFamily="2" charset="0"/>
                <a:cs typeface="Google Sans" pitchFamily="2" charset="0"/>
              </a:rPr>
              <a:t>Nesterov computes it at </a:t>
            </a:r>
            <a:r>
              <a:rPr lang="en-US" sz="1600" dirty="0"/>
              <a:t>the </a:t>
            </a:r>
            <a:r>
              <a:rPr lang="en-US" sz="1600" b="1" dirty="0"/>
              <a:t>look-ahead point</a:t>
            </a:r>
            <a:r>
              <a:rPr lang="en-US" sz="1600" dirty="0"/>
              <a:t>, where the momentum step lands.</a:t>
            </a:r>
          </a:p>
          <a:p>
            <a:endParaRPr lang="en-US" sz="1600" dirty="0"/>
          </a:p>
          <a:p>
            <a:pPr>
              <a:buNone/>
            </a:pPr>
            <a:r>
              <a:rPr lang="en-US" sz="1600" dirty="0">
                <a:solidFill>
                  <a:schemeClr val="accent6"/>
                </a:solidFill>
                <a:latin typeface="Google Sans" pitchFamily="2" charset="0"/>
                <a:ea typeface="Google Sans" pitchFamily="2" charset="0"/>
                <a:cs typeface="Google Sans" pitchFamily="2" charset="0"/>
              </a:rPr>
              <a:t>That is the only difference</a:t>
            </a:r>
          </a:p>
        </p:txBody>
      </p:sp>
      <p:sp>
        <p:nvSpPr>
          <p:cNvPr id="30" name="TextBox 29">
            <a:extLst>
              <a:ext uri="{FF2B5EF4-FFF2-40B4-BE49-F238E27FC236}">
                <a16:creationId xmlns:a16="http://schemas.microsoft.com/office/drawing/2014/main" id="{A1286AE8-D869-4411-5367-668AACBFB48D}"/>
              </a:ext>
            </a:extLst>
          </p:cNvPr>
          <p:cNvSpPr txBox="1"/>
          <p:nvPr/>
        </p:nvSpPr>
        <p:spPr>
          <a:xfrm>
            <a:off x="4923579" y="3589043"/>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Look ahead:</a:t>
            </a:r>
            <a:r>
              <a:rPr lang="en-US" sz="1400" dirty="0">
                <a:latin typeface="Google Sans" pitchFamily="2" charset="0"/>
                <a:ea typeface="Google Sans" pitchFamily="2" charset="0"/>
                <a:cs typeface="Google Sans" pitchFamily="2" charset="0"/>
              </a:rPr>
              <a:t> to where the momentum step would land</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AEB15986-0CD2-76AA-EB37-180643EFF192}"/>
                  </a:ext>
                </a:extLst>
              </p:cNvPr>
              <p:cNvSpPr txBox="1"/>
              <p:nvPr/>
            </p:nvSpPr>
            <p:spPr>
              <a:xfrm>
                <a:off x="4923579" y="4246254"/>
                <a:ext cx="3980123" cy="53110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Measure the gradient there</a:t>
                </a:r>
                <a:r>
                  <a:rPr lang="en-US" sz="1400" dirty="0">
                    <a:latin typeface="Google Sans" pitchFamily="2" charset="0"/>
                    <a:ea typeface="Google Sans" pitchFamily="2" charset="0"/>
                    <a:cs typeface="Google Sans" pitchFamily="2" charset="0"/>
                  </a:rPr>
                  <a:t> (one gradient computation, at </a:t>
                </a:r>
                <a14:m>
                  <m:oMath xmlns:m="http://schemas.openxmlformats.org/officeDocument/2006/math">
                    <m:acc>
                      <m:accPr>
                        <m:chr m:val="˜"/>
                        <m:ctrlPr>
                          <a:rPr lang="en-US" sz="1400" i="1" dirty="0" smtClean="0">
                            <a:latin typeface="Cambria Math" panose="02040503050406030204" pitchFamily="18" charset="0"/>
                          </a:rPr>
                        </m:ctrlPr>
                      </m:accPr>
                      <m:e>
                        <m:r>
                          <a:rPr lang="en-US" sz="1400" i="1" dirty="0" smtClean="0">
                            <a:latin typeface="Cambria Math" panose="02040503050406030204" pitchFamily="18" charset="0"/>
                          </a:rPr>
                          <m:t>𝜃</m:t>
                        </m:r>
                      </m:e>
                    </m:acc>
                  </m:oMath>
                </a14:m>
                <a:r>
                  <a:rPr lang="en-US" sz="1400" dirty="0">
                    <a:latin typeface="Google Sans" pitchFamily="2" charset="0"/>
                    <a:ea typeface="Google Sans" pitchFamily="2" charset="0"/>
                    <a:cs typeface="Google Sans" pitchFamily="2" charset="0"/>
                  </a:rPr>
                  <a:t> instead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𝑡</m:t>
                        </m:r>
                      </m:sub>
                    </m:sSub>
                  </m:oMath>
                </a14:m>
                <a:r>
                  <a:rPr lang="en-US" sz="1400" dirty="0">
                    <a:latin typeface="Google Sans" pitchFamily="2" charset="0"/>
                    <a:ea typeface="Google Sans" pitchFamily="2" charset="0"/>
                    <a:cs typeface="Google Sans" pitchFamily="2" charset="0"/>
                  </a:rPr>
                  <a:t>)</a:t>
                </a:r>
              </a:p>
            </p:txBody>
          </p:sp>
        </mc:Choice>
        <mc:Fallback xmlns="">
          <p:sp>
            <p:nvSpPr>
              <p:cNvPr id="31" name="TextBox 30">
                <a:extLst>
                  <a:ext uri="{FF2B5EF4-FFF2-40B4-BE49-F238E27FC236}">
                    <a16:creationId xmlns:a16="http://schemas.microsoft.com/office/drawing/2014/main" id="{2086602B-9EB5-B31E-AA84-A00E753DECF6}"/>
                  </a:ext>
                </a:extLst>
              </p:cNvPr>
              <p:cNvSpPr txBox="1">
                <a:spLocks noRot="1" noChangeAspect="1" noMove="1" noResize="1" noEditPoints="1" noAdjustHandles="1" noChangeArrowheads="1" noChangeShapeType="1" noTextEdit="1"/>
              </p:cNvSpPr>
              <p:nvPr/>
            </p:nvSpPr>
            <p:spPr>
              <a:xfrm>
                <a:off x="4923579" y="4246254"/>
                <a:ext cx="3980123" cy="531107"/>
              </a:xfrm>
              <a:prstGeom prst="rect">
                <a:avLst/>
              </a:prstGeom>
              <a:blipFill>
                <a:blip r:embed="rId7"/>
                <a:stretch>
                  <a:fillRect l="-635" t="-2326" b="-116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EFEF967-2DAB-7B18-1D18-27388A752E2A}"/>
                  </a:ext>
                </a:extLst>
              </p:cNvPr>
              <p:cNvSpPr txBox="1"/>
              <p:nvPr/>
            </p:nvSpPr>
            <p:spPr>
              <a:xfrm>
                <a:off x="4923579" y="4944209"/>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3. Update the velocity:</a:t>
                </a:r>
                <a:r>
                  <a:rPr lang="en-US" sz="1400" dirty="0">
                    <a:latin typeface="Google Sans" pitchFamily="2" charset="0"/>
                    <a:ea typeface="Google Sans" pitchFamily="2" charset="0"/>
                    <a:cs typeface="Google Sans" pitchFamily="2" charset="0"/>
                  </a:rPr>
                  <a:t> keep </a:t>
                </a:r>
                <a14:m>
                  <m:oMath xmlns:m="http://schemas.openxmlformats.org/officeDocument/2006/math">
                    <m:r>
                      <a:rPr lang="en-US" sz="1400" i="1" dirty="0" smtClean="0">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 and add the look-ahead slope</a:t>
                </a:r>
              </a:p>
            </p:txBody>
          </p:sp>
        </mc:Choice>
        <mc:Fallback xmlns="">
          <p:sp>
            <p:nvSpPr>
              <p:cNvPr id="32" name="TextBox 31">
                <a:extLst>
                  <a:ext uri="{FF2B5EF4-FFF2-40B4-BE49-F238E27FC236}">
                    <a16:creationId xmlns:a16="http://schemas.microsoft.com/office/drawing/2014/main" id="{9250D737-C7D3-6258-D9F9-06191028C7A9}"/>
                  </a:ext>
                </a:extLst>
              </p:cNvPr>
              <p:cNvSpPr txBox="1">
                <a:spLocks noRot="1" noChangeAspect="1" noMove="1" noResize="1" noEditPoints="1" noAdjustHandles="1" noChangeArrowheads="1" noChangeShapeType="1" noTextEdit="1"/>
              </p:cNvSpPr>
              <p:nvPr/>
            </p:nvSpPr>
            <p:spPr>
              <a:xfrm>
                <a:off x="4923579" y="4944209"/>
                <a:ext cx="3980123" cy="523220"/>
              </a:xfrm>
              <a:prstGeom prst="rect">
                <a:avLst/>
              </a:prstGeom>
              <a:blipFill>
                <a:blip r:embed="rId8"/>
                <a:stretch>
                  <a:fillRect l="-635" t="-2381" b="-11905"/>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0A2687E3-766B-3C1F-AA9B-CA008EB5C0B2}"/>
              </a:ext>
            </a:extLst>
          </p:cNvPr>
          <p:cNvSpPr txBox="1"/>
          <p:nvPr/>
        </p:nvSpPr>
        <p:spPr>
          <a:xfrm>
            <a:off x="4923579" y="5697354"/>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4. Update the parameters: move</a:t>
            </a:r>
            <a:r>
              <a:rPr lang="en-US" sz="1400" dirty="0">
                <a:latin typeface="Google Sans" pitchFamily="2" charset="0"/>
                <a:ea typeface="Google Sans" pitchFamily="2" charset="0"/>
                <a:cs typeface="Google Sans" pitchFamily="2" charset="0"/>
              </a:rPr>
              <a:t> along the new velocity</a:t>
            </a:r>
          </a:p>
        </p:txBody>
      </p:sp>
      <p:pic>
        <p:nvPicPr>
          <p:cNvPr id="3" name="Picture 2">
            <a:extLst>
              <a:ext uri="{FF2B5EF4-FFF2-40B4-BE49-F238E27FC236}">
                <a16:creationId xmlns:a16="http://schemas.microsoft.com/office/drawing/2014/main" id="{ED9027B2-1CB5-1759-0819-DAEF26698613}"/>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9072517" y="3591125"/>
            <a:ext cx="2399063" cy="343555"/>
          </a:xfrm>
          <a:prstGeom prst="rect">
            <a:avLst/>
          </a:prstGeom>
        </p:spPr>
      </p:pic>
      <p:pic>
        <p:nvPicPr>
          <p:cNvPr id="5" name="Picture 4">
            <a:extLst>
              <a:ext uri="{FF2B5EF4-FFF2-40B4-BE49-F238E27FC236}">
                <a16:creationId xmlns:a16="http://schemas.microsoft.com/office/drawing/2014/main" id="{8C4B6951-AB23-F64D-D739-C81F1B7D8128}"/>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9072518" y="4245995"/>
            <a:ext cx="912265" cy="374610"/>
          </a:xfrm>
          <a:prstGeom prst="rect">
            <a:avLst/>
          </a:prstGeom>
        </p:spPr>
      </p:pic>
      <p:pic>
        <p:nvPicPr>
          <p:cNvPr id="7" name="Picture 6">
            <a:extLst>
              <a:ext uri="{FF2B5EF4-FFF2-40B4-BE49-F238E27FC236}">
                <a16:creationId xmlns:a16="http://schemas.microsoft.com/office/drawing/2014/main" id="{9871638B-FE18-3A3D-E62B-95EC4B67ECBB}"/>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9026783" y="5010434"/>
            <a:ext cx="2892074" cy="374611"/>
          </a:xfrm>
          <a:prstGeom prst="rect">
            <a:avLst/>
          </a:prstGeom>
        </p:spPr>
      </p:pic>
      <p:pic>
        <p:nvPicPr>
          <p:cNvPr id="9" name="Picture 8">
            <a:extLst>
              <a:ext uri="{FF2B5EF4-FFF2-40B4-BE49-F238E27FC236}">
                <a16:creationId xmlns:a16="http://schemas.microsoft.com/office/drawing/2014/main" id="{4B4815D7-497C-0C88-A069-33248B0FA08C}"/>
              </a:ext>
            </a:extLst>
          </p:cNvPr>
          <p:cNvPicPr>
            <a:picLocks noChangeAspect="1"/>
          </p:cNvPicPr>
          <p:nvPr>
            <p:custDataLst>
              <p:tags r:id="rId4"/>
            </p:custDataLst>
          </p:nvPr>
        </p:nvPicPr>
        <p:blipFill>
          <a:blip r:embed="rId12">
            <a:extLst>
              <a:ext uri="{28A0092B-C50C-407E-A947-70E740481C1C}">
                <a14:useLocalDpi xmlns:a14="http://schemas.microsoft.com/office/drawing/2010/main" val="0"/>
              </a:ext>
            </a:extLst>
          </a:blip>
          <a:stretch>
            <a:fillRect/>
          </a:stretch>
        </p:blipFill>
        <p:spPr>
          <a:xfrm>
            <a:off x="9043053" y="5706427"/>
            <a:ext cx="2216610" cy="285325"/>
          </a:xfrm>
          <a:prstGeom prst="rect">
            <a:avLst/>
          </a:prstGeom>
        </p:spPr>
      </p:pic>
    </p:spTree>
    <p:extLst>
      <p:ext uri="{BB962C8B-B14F-4D97-AF65-F5344CB8AC3E}">
        <p14:creationId xmlns:p14="http://schemas.microsoft.com/office/powerpoint/2010/main" val="1816434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476BE-65E1-7D1B-59CE-11C5B184ACB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02D666-4939-3941-8062-59B97AACAB73}"/>
              </a:ext>
            </a:extLst>
          </p:cNvPr>
          <p:cNvSpPr/>
          <p:nvPr/>
        </p:nvSpPr>
        <p:spPr>
          <a:xfrm>
            <a:off x="4721086" y="1422299"/>
            <a:ext cx="7116417" cy="156966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6791BE-CC92-A0CF-5EE3-736584988D6B}"/>
              </a:ext>
            </a:extLst>
          </p:cNvPr>
          <p:cNvSpPr>
            <a:spLocks noGrp="1"/>
          </p:cNvSpPr>
          <p:nvPr>
            <p:ph type="title"/>
          </p:nvPr>
        </p:nvSpPr>
        <p:spPr/>
        <p:txBody>
          <a:bodyPr/>
          <a:lstStyle/>
          <a:p>
            <a:r>
              <a:rPr lang="en-US" dirty="0"/>
              <a:t>Nesterov</a:t>
            </a:r>
          </a:p>
        </p:txBody>
      </p:sp>
      <p:pic>
        <p:nvPicPr>
          <p:cNvPr id="17" name="Picture 16" descr="Left: the look-ahead idea in 2-D, with the gradient measured at the landing point. Middle: momentum with mu 0.9 overshoots and circles the minimum. Right: Nesterov with the same settings brakes early and settles. Walls shaded, floor dashed">
            <a:extLst>
              <a:ext uri="{FF2B5EF4-FFF2-40B4-BE49-F238E27FC236}">
                <a16:creationId xmlns:a16="http://schemas.microsoft.com/office/drawing/2014/main" id="{AA5148E4-656B-1E88-2322-7388D70A28B0}"/>
              </a:ext>
            </a:extLst>
          </p:cNvPr>
          <p:cNvPicPr>
            <a:picLocks noChangeAspect="1"/>
          </p:cNvPicPr>
          <p:nvPr/>
        </p:nvPicPr>
        <p:blipFill>
          <a:blip r:embed="rId8"/>
          <a:srcRect l="6361" t="21598" r="71281"/>
          <a:stretch>
            <a:fillRect/>
          </a:stretch>
        </p:blipFill>
        <p:spPr>
          <a:xfrm>
            <a:off x="984597" y="3099611"/>
            <a:ext cx="3430678" cy="3689195"/>
          </a:xfrm>
          <a:prstGeom prst="rect">
            <a:avLst/>
          </a:prstGeom>
        </p:spPr>
      </p:pic>
      <p:sp>
        <p:nvSpPr>
          <p:cNvPr id="21" name="TextBox 20">
            <a:extLst>
              <a:ext uri="{FF2B5EF4-FFF2-40B4-BE49-F238E27FC236}">
                <a16:creationId xmlns:a16="http://schemas.microsoft.com/office/drawing/2014/main" id="{79C4CAEE-1BA7-5669-18D4-D18218F20020}"/>
              </a:ext>
            </a:extLst>
          </p:cNvPr>
          <p:cNvSpPr txBox="1"/>
          <p:nvPr/>
        </p:nvSpPr>
        <p:spPr>
          <a:xfrm>
            <a:off x="914401" y="1422299"/>
            <a:ext cx="3571070" cy="1569660"/>
          </a:xfrm>
          <a:prstGeom prst="rect">
            <a:avLst/>
          </a:prstGeom>
          <a:solidFill>
            <a:schemeClr val="bg1">
              <a:lumMod val="95000"/>
            </a:schemeClr>
          </a:solidFill>
        </p:spPr>
        <p:txBody>
          <a:bodyPr wrap="square">
            <a:spAutoFit/>
          </a:bodyPr>
          <a:lstStyle/>
          <a:p>
            <a:pPr>
              <a:buNone/>
            </a:pPr>
            <a:r>
              <a:rPr lang="en-US" sz="1600" b="1" dirty="0">
                <a:latin typeface="Google Sans" pitchFamily="2" charset="0"/>
                <a:ea typeface="Google Sans" pitchFamily="2" charset="0"/>
                <a:cs typeface="Google Sans" pitchFamily="2" charset="0"/>
              </a:rPr>
              <a:t>Momentum vs Nesterov</a:t>
            </a:r>
          </a:p>
          <a:p>
            <a:pPr>
              <a:buNone/>
            </a:pPr>
            <a:r>
              <a:rPr lang="en-US" sz="1600" dirty="0">
                <a:latin typeface="Google Sans" pitchFamily="2" charset="0"/>
                <a:ea typeface="Google Sans" pitchFamily="2" charset="0"/>
                <a:cs typeface="Google Sans" pitchFamily="2" charset="0"/>
              </a:rPr>
              <a:t>Every momentum step is really two moves:</a:t>
            </a:r>
          </a:p>
          <a:p>
            <a:pPr marL="342900" indent="-342900">
              <a:buFont typeface="+mj-lt"/>
              <a:buAutoNum type="alphaLcPeriod"/>
            </a:pPr>
            <a:r>
              <a:rPr lang="en-US" sz="1600" dirty="0"/>
              <a:t>a </a:t>
            </a:r>
            <a:r>
              <a:rPr lang="en-US" sz="1600" b="1" dirty="0"/>
              <a:t>momentum step</a:t>
            </a:r>
            <a:r>
              <a:rPr lang="en-US" sz="1600" dirty="0"/>
              <a:t> along the accumulated velocity</a:t>
            </a:r>
          </a:p>
          <a:p>
            <a:pPr marL="342900" indent="-342900">
              <a:buFont typeface="+mj-lt"/>
              <a:buAutoNum type="alphaLcPeriod"/>
            </a:pPr>
            <a:r>
              <a:rPr lang="en-US" sz="1600" dirty="0">
                <a:latin typeface="Google Sans" pitchFamily="2" charset="0"/>
                <a:ea typeface="Google Sans" pitchFamily="2" charset="0"/>
                <a:cs typeface="Google Sans" pitchFamily="2" charset="0"/>
              </a:rPr>
              <a:t>the gradient </a:t>
            </a:r>
            <a:r>
              <a:rPr lang="en-US" sz="1600" i="1" dirty="0">
                <a:latin typeface="Google Sans" pitchFamily="2" charset="0"/>
                <a:ea typeface="Google Sans" pitchFamily="2" charset="0"/>
                <a:cs typeface="Google Sans" pitchFamily="2" charset="0"/>
              </a:rPr>
              <a:t>corrects</a:t>
            </a:r>
            <a:r>
              <a:rPr lang="en-US" sz="1600" dirty="0">
                <a:latin typeface="Google Sans" pitchFamily="2" charset="0"/>
                <a:ea typeface="Google Sans" pitchFamily="2" charset="0"/>
                <a:cs typeface="Google Sans" pitchFamily="2" charset="0"/>
              </a:rPr>
              <a:t> it. </a:t>
            </a:r>
          </a:p>
        </p:txBody>
      </p:sp>
      <p:sp>
        <p:nvSpPr>
          <p:cNvPr id="30" name="TextBox 29">
            <a:extLst>
              <a:ext uri="{FF2B5EF4-FFF2-40B4-BE49-F238E27FC236}">
                <a16:creationId xmlns:a16="http://schemas.microsoft.com/office/drawing/2014/main" id="{77BE3E53-2F1C-CFDA-DF7B-CF44EFE84074}"/>
              </a:ext>
            </a:extLst>
          </p:cNvPr>
          <p:cNvSpPr txBox="1"/>
          <p:nvPr/>
        </p:nvSpPr>
        <p:spPr>
          <a:xfrm>
            <a:off x="4923579" y="3589043"/>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Look ahead:</a:t>
            </a:r>
            <a:r>
              <a:rPr lang="en-US" sz="1400" dirty="0">
                <a:latin typeface="Google Sans" pitchFamily="2" charset="0"/>
                <a:ea typeface="Google Sans" pitchFamily="2" charset="0"/>
                <a:cs typeface="Google Sans" pitchFamily="2" charset="0"/>
              </a:rPr>
              <a:t> to where the momentum step would land</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119B6B5-9999-933A-85B1-1821A920BAF6}"/>
                  </a:ext>
                </a:extLst>
              </p:cNvPr>
              <p:cNvSpPr txBox="1"/>
              <p:nvPr/>
            </p:nvSpPr>
            <p:spPr>
              <a:xfrm>
                <a:off x="4923579" y="4246254"/>
                <a:ext cx="3980123" cy="53110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Measure the gradient there</a:t>
                </a:r>
                <a:r>
                  <a:rPr lang="en-US" sz="1400" dirty="0">
                    <a:latin typeface="Google Sans" pitchFamily="2" charset="0"/>
                    <a:ea typeface="Google Sans" pitchFamily="2" charset="0"/>
                    <a:cs typeface="Google Sans" pitchFamily="2" charset="0"/>
                  </a:rPr>
                  <a:t> (one gradient computation, at </a:t>
                </a:r>
                <a14:m>
                  <m:oMath xmlns:m="http://schemas.openxmlformats.org/officeDocument/2006/math">
                    <m:acc>
                      <m:accPr>
                        <m:chr m:val="˜"/>
                        <m:ctrlPr>
                          <a:rPr lang="en-US" sz="1400" i="1" dirty="0" smtClean="0">
                            <a:latin typeface="Cambria Math" panose="02040503050406030204" pitchFamily="18" charset="0"/>
                          </a:rPr>
                        </m:ctrlPr>
                      </m:accPr>
                      <m:e>
                        <m:r>
                          <a:rPr lang="en-US" sz="1400" i="1" dirty="0" smtClean="0">
                            <a:latin typeface="Cambria Math" panose="02040503050406030204" pitchFamily="18" charset="0"/>
                          </a:rPr>
                          <m:t>𝜃</m:t>
                        </m:r>
                      </m:e>
                    </m:acc>
                  </m:oMath>
                </a14:m>
                <a:r>
                  <a:rPr lang="en-US" sz="1400" dirty="0">
                    <a:latin typeface="Google Sans" pitchFamily="2" charset="0"/>
                    <a:ea typeface="Google Sans" pitchFamily="2" charset="0"/>
                    <a:cs typeface="Google Sans" pitchFamily="2" charset="0"/>
                  </a:rPr>
                  <a:t> instead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𝑡</m:t>
                        </m:r>
                      </m:sub>
                    </m:sSub>
                  </m:oMath>
                </a14:m>
                <a:r>
                  <a:rPr lang="en-US" sz="1400" dirty="0">
                    <a:latin typeface="Google Sans" pitchFamily="2" charset="0"/>
                    <a:ea typeface="Google Sans" pitchFamily="2" charset="0"/>
                    <a:cs typeface="Google Sans" pitchFamily="2" charset="0"/>
                  </a:rPr>
                  <a:t>)</a:t>
                </a:r>
              </a:p>
            </p:txBody>
          </p:sp>
        </mc:Choice>
        <mc:Fallback xmlns="">
          <p:sp>
            <p:nvSpPr>
              <p:cNvPr id="31" name="TextBox 30">
                <a:extLst>
                  <a:ext uri="{FF2B5EF4-FFF2-40B4-BE49-F238E27FC236}">
                    <a16:creationId xmlns:a16="http://schemas.microsoft.com/office/drawing/2014/main" id="{B119B6B5-9999-933A-85B1-1821A920BAF6}"/>
                  </a:ext>
                </a:extLst>
              </p:cNvPr>
              <p:cNvSpPr txBox="1">
                <a:spLocks noRot="1" noChangeAspect="1" noMove="1" noResize="1" noEditPoints="1" noAdjustHandles="1" noChangeArrowheads="1" noChangeShapeType="1" noTextEdit="1"/>
              </p:cNvSpPr>
              <p:nvPr/>
            </p:nvSpPr>
            <p:spPr>
              <a:xfrm>
                <a:off x="4923579" y="4246254"/>
                <a:ext cx="3980123" cy="531107"/>
              </a:xfrm>
              <a:prstGeom prst="rect">
                <a:avLst/>
              </a:prstGeom>
              <a:blipFill>
                <a:blip r:embed="rId9"/>
                <a:stretch>
                  <a:fillRect l="-635" t="-2326" b="-116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5188A30-921F-3CE9-D226-9B0AF7E36A7E}"/>
                  </a:ext>
                </a:extLst>
              </p:cNvPr>
              <p:cNvSpPr txBox="1"/>
              <p:nvPr/>
            </p:nvSpPr>
            <p:spPr>
              <a:xfrm>
                <a:off x="4923579" y="4944209"/>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3. Update the velocity:</a:t>
                </a:r>
                <a:r>
                  <a:rPr lang="en-US" sz="1400" dirty="0">
                    <a:latin typeface="Google Sans" pitchFamily="2" charset="0"/>
                    <a:ea typeface="Google Sans" pitchFamily="2" charset="0"/>
                    <a:cs typeface="Google Sans" pitchFamily="2" charset="0"/>
                  </a:rPr>
                  <a:t> keep </a:t>
                </a:r>
                <a14:m>
                  <m:oMath xmlns:m="http://schemas.openxmlformats.org/officeDocument/2006/math">
                    <m:r>
                      <a:rPr lang="en-US" sz="1400" i="1" dirty="0" smtClean="0">
                        <a:latin typeface="Cambria Math" panose="02040503050406030204" pitchFamily="18" charset="0"/>
                      </a:rPr>
                      <m:t>𝛾</m:t>
                    </m:r>
                  </m:oMath>
                </a14:m>
                <a:r>
                  <a:rPr lang="en-US" sz="1400" dirty="0">
                    <a:latin typeface="Google Sans" pitchFamily="2" charset="0"/>
                    <a:ea typeface="Google Sans" pitchFamily="2" charset="0"/>
                    <a:cs typeface="Google Sans" pitchFamily="2" charset="0"/>
                  </a:rPr>
                  <a:t> of the old velocity and add the look-ahead slope</a:t>
                </a:r>
              </a:p>
            </p:txBody>
          </p:sp>
        </mc:Choice>
        <mc:Fallback xmlns="">
          <p:sp>
            <p:nvSpPr>
              <p:cNvPr id="32" name="TextBox 31">
                <a:extLst>
                  <a:ext uri="{FF2B5EF4-FFF2-40B4-BE49-F238E27FC236}">
                    <a16:creationId xmlns:a16="http://schemas.microsoft.com/office/drawing/2014/main" id="{45188A30-921F-3CE9-D226-9B0AF7E36A7E}"/>
                  </a:ext>
                </a:extLst>
              </p:cNvPr>
              <p:cNvSpPr txBox="1">
                <a:spLocks noRot="1" noChangeAspect="1" noMove="1" noResize="1" noEditPoints="1" noAdjustHandles="1" noChangeArrowheads="1" noChangeShapeType="1" noTextEdit="1"/>
              </p:cNvSpPr>
              <p:nvPr/>
            </p:nvSpPr>
            <p:spPr>
              <a:xfrm>
                <a:off x="4923579" y="4944209"/>
                <a:ext cx="3980123" cy="523220"/>
              </a:xfrm>
              <a:prstGeom prst="rect">
                <a:avLst/>
              </a:prstGeom>
              <a:blipFill>
                <a:blip r:embed="rId10"/>
                <a:stretch>
                  <a:fillRect l="-635" t="-2381" b="-11905"/>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877D678B-A2B0-FC4F-B17C-AA4FC104E316}"/>
              </a:ext>
            </a:extLst>
          </p:cNvPr>
          <p:cNvSpPr txBox="1"/>
          <p:nvPr/>
        </p:nvSpPr>
        <p:spPr>
          <a:xfrm>
            <a:off x="4923579" y="5697354"/>
            <a:ext cx="3980123"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4. Update the parameters: move</a:t>
            </a:r>
            <a:r>
              <a:rPr lang="en-US" sz="1400" dirty="0">
                <a:latin typeface="Google Sans" pitchFamily="2" charset="0"/>
                <a:ea typeface="Google Sans" pitchFamily="2" charset="0"/>
                <a:cs typeface="Google Sans" pitchFamily="2" charset="0"/>
              </a:rPr>
              <a:t> along the new velocity</a:t>
            </a:r>
          </a:p>
        </p:txBody>
      </p:sp>
      <p:pic>
        <p:nvPicPr>
          <p:cNvPr id="3" name="Picture 2">
            <a:extLst>
              <a:ext uri="{FF2B5EF4-FFF2-40B4-BE49-F238E27FC236}">
                <a16:creationId xmlns:a16="http://schemas.microsoft.com/office/drawing/2014/main" id="{0375D0A8-4445-507F-B9CE-222D5F5D3AF7}"/>
              </a:ext>
            </a:extLst>
          </p:cNvPr>
          <p:cNvPicPr>
            <a:picLocks noChangeAspect="1"/>
          </p:cNvPicPr>
          <p:nvPr>
            <p:custDataLst>
              <p:tags r:id="rId1"/>
            </p:custDataLst>
          </p:nvPr>
        </p:nvPicPr>
        <p:blipFill>
          <a:blip r:embed="rId11">
            <a:extLst>
              <a:ext uri="{28A0092B-C50C-407E-A947-70E740481C1C}">
                <a14:useLocalDpi xmlns:a14="http://schemas.microsoft.com/office/drawing/2010/main" val="0"/>
              </a:ext>
            </a:extLst>
          </a:blip>
          <a:stretch>
            <a:fillRect/>
          </a:stretch>
        </p:blipFill>
        <p:spPr>
          <a:xfrm>
            <a:off x="9072517" y="3591125"/>
            <a:ext cx="2399063" cy="343555"/>
          </a:xfrm>
          <a:prstGeom prst="rect">
            <a:avLst/>
          </a:prstGeom>
        </p:spPr>
      </p:pic>
      <p:pic>
        <p:nvPicPr>
          <p:cNvPr id="5" name="Picture 4">
            <a:extLst>
              <a:ext uri="{FF2B5EF4-FFF2-40B4-BE49-F238E27FC236}">
                <a16:creationId xmlns:a16="http://schemas.microsoft.com/office/drawing/2014/main" id="{DA4154BA-EE30-5C80-300D-42246141CD7B}"/>
              </a:ext>
            </a:extLst>
          </p:cNvPr>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a:xfrm>
            <a:off x="9072518" y="4245995"/>
            <a:ext cx="912265" cy="374610"/>
          </a:xfrm>
          <a:prstGeom prst="rect">
            <a:avLst/>
          </a:prstGeom>
        </p:spPr>
      </p:pic>
      <p:pic>
        <p:nvPicPr>
          <p:cNvPr id="7" name="Picture 6">
            <a:extLst>
              <a:ext uri="{FF2B5EF4-FFF2-40B4-BE49-F238E27FC236}">
                <a16:creationId xmlns:a16="http://schemas.microsoft.com/office/drawing/2014/main" id="{00CE32DA-E85D-3428-8537-91CCB5417D02}"/>
              </a:ext>
            </a:extLst>
          </p:cNvPr>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9026783" y="5010434"/>
            <a:ext cx="2892074" cy="374611"/>
          </a:xfrm>
          <a:prstGeom prst="rect">
            <a:avLst/>
          </a:prstGeom>
        </p:spPr>
      </p:pic>
      <p:pic>
        <p:nvPicPr>
          <p:cNvPr id="9" name="Picture 8">
            <a:extLst>
              <a:ext uri="{FF2B5EF4-FFF2-40B4-BE49-F238E27FC236}">
                <a16:creationId xmlns:a16="http://schemas.microsoft.com/office/drawing/2014/main" id="{784959DE-6515-7EDF-7FFD-ADA7C658F5A2}"/>
              </a:ext>
            </a:extLst>
          </p:cNvPr>
          <p:cNvPicPr>
            <a:picLocks noChangeAspect="1"/>
          </p:cNvPicPr>
          <p:nvPr>
            <p:custDataLst>
              <p:tags r:id="rId4"/>
            </p:custDataLst>
          </p:nvPr>
        </p:nvPicPr>
        <p:blipFill>
          <a:blip r:embed="rId14">
            <a:extLst>
              <a:ext uri="{28A0092B-C50C-407E-A947-70E740481C1C}">
                <a14:useLocalDpi xmlns:a14="http://schemas.microsoft.com/office/drawing/2010/main" val="0"/>
              </a:ext>
            </a:extLst>
          </a:blip>
          <a:stretch>
            <a:fillRect/>
          </a:stretch>
        </p:blipFill>
        <p:spPr>
          <a:xfrm>
            <a:off x="9043053" y="5706427"/>
            <a:ext cx="2216610" cy="285325"/>
          </a:xfrm>
          <a:prstGeom prst="rect">
            <a:avLst/>
          </a:prstGeom>
        </p:spPr>
      </p:pic>
      <p:pic>
        <p:nvPicPr>
          <p:cNvPr id="4" name="Picture 3">
            <a:extLst>
              <a:ext uri="{FF2B5EF4-FFF2-40B4-BE49-F238E27FC236}">
                <a16:creationId xmlns:a16="http://schemas.microsoft.com/office/drawing/2014/main" id="{8D4A9B85-DC83-416F-BC14-742379F090BD}"/>
              </a:ext>
            </a:extLst>
          </p:cNvPr>
          <p:cNvPicPr>
            <a:picLocks noChangeAspect="1"/>
          </p:cNvPicPr>
          <p:nvPr>
            <p:custDataLst>
              <p:tags r:id="rId5"/>
            </p:custDataLst>
          </p:nvPr>
        </p:nvPicPr>
        <p:blipFill>
          <a:blip r:embed="rId15">
            <a:extLst>
              <a:ext uri="{28A0092B-C50C-407E-A947-70E740481C1C}">
                <a14:useLocalDpi xmlns:a14="http://schemas.microsoft.com/office/drawing/2010/main" val="0"/>
              </a:ext>
            </a:extLst>
          </a:blip>
          <a:stretch>
            <a:fillRect/>
          </a:stretch>
        </p:blipFill>
        <p:spPr>
          <a:xfrm>
            <a:off x="5135152" y="1990165"/>
            <a:ext cx="5136896" cy="810768"/>
          </a:xfrm>
          <a:prstGeom prst="rect">
            <a:avLst/>
          </a:prstGeom>
        </p:spPr>
      </p:pic>
      <p:sp>
        <p:nvSpPr>
          <p:cNvPr id="6" name="TextBox 5">
            <a:extLst>
              <a:ext uri="{FF2B5EF4-FFF2-40B4-BE49-F238E27FC236}">
                <a16:creationId xmlns:a16="http://schemas.microsoft.com/office/drawing/2014/main" id="{27326A0B-1497-7D58-023F-D17834640B2F}"/>
              </a:ext>
            </a:extLst>
          </p:cNvPr>
          <p:cNvSpPr txBox="1"/>
          <p:nvPr/>
        </p:nvSpPr>
        <p:spPr>
          <a:xfrm>
            <a:off x="4931431" y="1460586"/>
            <a:ext cx="6826560" cy="338554"/>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Substitute step 3 into step 4 and the update splits into the two moves:</a:t>
            </a:r>
          </a:p>
        </p:txBody>
      </p:sp>
    </p:spTree>
    <p:extLst>
      <p:ext uri="{BB962C8B-B14F-4D97-AF65-F5344CB8AC3E}">
        <p14:creationId xmlns:p14="http://schemas.microsoft.com/office/powerpoint/2010/main" val="9920096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14FD-491B-B892-77AA-E89C48B90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37D6E-A545-E9BA-7D1F-37C9C298E62D}"/>
              </a:ext>
            </a:extLst>
          </p:cNvPr>
          <p:cNvSpPr>
            <a:spLocks noGrp="1"/>
          </p:cNvSpPr>
          <p:nvPr>
            <p:ph type="title"/>
          </p:nvPr>
        </p:nvSpPr>
        <p:spPr/>
        <p:txBody>
          <a:bodyPr/>
          <a:lstStyle/>
          <a:p>
            <a:r>
              <a:rPr lang="en-US" dirty="0"/>
              <a:t>Nesterov</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1812343-C3FE-7F82-5483-3F5AF4DD11A5}"/>
                  </a:ext>
                </a:extLst>
              </p:cNvPr>
              <p:cNvSpPr txBox="1"/>
              <p:nvPr/>
            </p:nvSpPr>
            <p:spPr>
              <a:xfrm>
                <a:off x="4342494" y="612407"/>
                <a:ext cx="1521593" cy="707886"/>
              </a:xfrm>
              <a:prstGeom prst="rect">
                <a:avLst/>
              </a:prstGeom>
              <a:noFill/>
            </p:spPr>
            <p:txBody>
              <a:bodyPr wrap="square">
                <a:spAutoFit/>
              </a:bodyPr>
              <a:lstStyle/>
              <a:p>
                <a:endParaRPr lang="en-US" sz="2000" dirty="0"/>
              </a:p>
              <a:p>
                <a:pPr/>
                <a14:m>
                  <m:oMathPara xmlns:m="http://schemas.openxmlformats.org/officeDocument/2006/math">
                    <m:oMath>
                      <m:r>
                        <a:rPr lang="en-US" sz="2000" i="1" dirty="0" smtClean="0">
                          <a:latin typeface="Cambria Math" panose="02040503050406030204" pitchFamily="18" charset="0"/>
                        </a:rPr>
                        <m:t>𝐽</m:t>
                      </m:r>
                      <m:d>
                        <m:dPr>
                          <m:ctrlPr>
                            <a:rPr lang="en-US" sz="2000" i="1" dirty="0">
                              <a:latin typeface="Cambria Math" panose="02040503050406030204" pitchFamily="18" charset="0"/>
                            </a:rPr>
                          </m:ctrlPr>
                        </m:dPr>
                        <m:e>
                          <m:r>
                            <a:rPr lang="en-US" sz="2000" i="1" dirty="0">
                              <a:latin typeface="Cambria Math" panose="02040503050406030204" pitchFamily="18" charset="0"/>
                            </a:rPr>
                            <m:t>𝜃</m:t>
                          </m:r>
                        </m:e>
                      </m:d>
                      <m:r>
                        <a:rPr lang="en-US" sz="2000" i="0" dirty="0">
                          <a:latin typeface="Cambria Math" panose="02040503050406030204" pitchFamily="18" charset="0"/>
                        </a:rPr>
                        <m:t>=½</m:t>
                      </m:r>
                      <m:r>
                        <a:rPr lang="en-US" sz="2000" i="1" dirty="0">
                          <a:latin typeface="Cambria Math" panose="02040503050406030204" pitchFamily="18" charset="0"/>
                        </a:rPr>
                        <m:t>𝜃</m:t>
                      </m:r>
                      <m:r>
                        <a:rPr lang="en-US" sz="2000" i="0" dirty="0">
                          <a:latin typeface="Cambria Math" panose="02040503050406030204" pitchFamily="18" charset="0"/>
                        </a:rPr>
                        <m:t>²</m:t>
                      </m:r>
                    </m:oMath>
                  </m:oMathPara>
                </a14:m>
                <a:endParaRPr lang="en-US" sz="2000" i="0" dirty="0">
                  <a:latin typeface="Cambria Math" panose="02040503050406030204" pitchFamily="18" charset="0"/>
                </a:endParaRPr>
              </a:p>
            </p:txBody>
          </p:sp>
        </mc:Choice>
        <mc:Fallback xmlns="">
          <p:sp>
            <p:nvSpPr>
              <p:cNvPr id="8" name="TextBox 7">
                <a:extLst>
                  <a:ext uri="{FF2B5EF4-FFF2-40B4-BE49-F238E27FC236}">
                    <a16:creationId xmlns:a16="http://schemas.microsoft.com/office/drawing/2014/main" id="{61812343-C3FE-7F82-5483-3F5AF4DD11A5}"/>
                  </a:ext>
                </a:extLst>
              </p:cNvPr>
              <p:cNvSpPr txBox="1">
                <a:spLocks noRot="1" noChangeAspect="1" noMove="1" noResize="1" noEditPoints="1" noAdjustHandles="1" noChangeArrowheads="1" noChangeShapeType="1" noTextEdit="1"/>
              </p:cNvSpPr>
              <p:nvPr/>
            </p:nvSpPr>
            <p:spPr>
              <a:xfrm>
                <a:off x="4342494" y="612407"/>
                <a:ext cx="1521593" cy="707886"/>
              </a:xfrm>
              <a:prstGeom prst="rect">
                <a:avLst/>
              </a:prstGeom>
              <a:blipFill>
                <a:blip r:embed="rId2"/>
                <a:stretch>
                  <a:fillRect b="-5263"/>
                </a:stretch>
              </a:blipFill>
            </p:spPr>
            <p:txBody>
              <a:bodyPr/>
              <a:lstStyle/>
              <a:p>
                <a:r>
                  <a:rPr lang="en-US">
                    <a:noFill/>
                  </a:rPr>
                  <a:t> </a:t>
                </a:r>
              </a:p>
            </p:txBody>
          </p:sp>
        </mc:Fallback>
      </mc:AlternateContent>
      <p:pic>
        <p:nvPicPr>
          <p:cNvPr id="5" name="Picture 4" descr="Two panels on J = theta squared over 2. Both take the momentum step from 0.5 to the look-ahead point -0.31. Momentum corrects with the gradient at the start (+0.5) and ends at -0.81; Nesterov corrects with the gradient at the look-ahead point (-0.31) and ends at 0">
            <a:extLst>
              <a:ext uri="{FF2B5EF4-FFF2-40B4-BE49-F238E27FC236}">
                <a16:creationId xmlns:a16="http://schemas.microsoft.com/office/drawing/2014/main" id="{E4317D8E-90A0-E955-8D1A-855DB28D2DBB}"/>
              </a:ext>
            </a:extLst>
          </p:cNvPr>
          <p:cNvPicPr>
            <a:picLocks noChangeAspect="1"/>
          </p:cNvPicPr>
          <p:nvPr/>
        </p:nvPicPr>
        <p:blipFill>
          <a:blip r:embed="rId3"/>
          <a:stretch>
            <a:fillRect/>
          </a:stretch>
        </p:blipFill>
        <p:spPr>
          <a:xfrm>
            <a:off x="838200" y="2392653"/>
            <a:ext cx="11039061" cy="4100222"/>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B3CCF0A-D775-7F41-B18A-2A2A3C40707F}"/>
                  </a:ext>
                </a:extLst>
              </p:cNvPr>
              <p:cNvSpPr txBox="1"/>
              <p:nvPr/>
            </p:nvSpPr>
            <p:spPr>
              <a:xfrm>
                <a:off x="6679096" y="905022"/>
                <a:ext cx="2689285" cy="1325106"/>
              </a:xfrm>
              <a:prstGeom prst="rect">
                <a:avLst/>
              </a:prstGeom>
              <a:noFill/>
            </p:spPr>
            <p:txBody>
              <a:bodyPr wrap="square">
                <a:spAutoFit/>
              </a:bodyPr>
              <a:lstStyle/>
              <a:p>
                <a:pPr algn="ctr"/>
                <a14:m>
                  <m:oMathPara xmlns:m="http://schemas.openxmlformats.org/officeDocument/2006/math">
                    <m:oMath>
                      <m:r>
                        <a:rPr lang="en-US" sz="2000" i="1" dirty="0" smtClean="0">
                          <a:latin typeface="Cambria Math" panose="02040503050406030204" pitchFamily="18" charset="0"/>
                        </a:rPr>
                        <m:t>𝜂</m:t>
                      </m:r>
                      <m:r>
                        <a:rPr lang="en-US" sz="2000" i="0" dirty="0" err="1" smtClean="0">
                          <a:latin typeface="Cambria Math" panose="02040503050406030204" pitchFamily="18" charset="0"/>
                        </a:rPr>
                        <m:t>=1</m:t>
                      </m:r>
                    </m:oMath>
                  </m:oMathPara>
                </a14:m>
                <a:endParaRPr lang="en-US" sz="2000" dirty="0"/>
              </a:p>
              <a:p>
                <a:pPr algn="ctr"/>
                <a:r>
                  <a:rPr lang="en-US" sz="2000" dirty="0"/>
                  <a:t>    </a:t>
                </a:r>
                <a14:m>
                  <m:oMath xmlns:m="http://schemas.openxmlformats.org/officeDocument/2006/math">
                    <m:r>
                      <a:rPr lang="en-US" sz="2000" i="1" dirty="0" smtClean="0">
                        <a:latin typeface="Cambria Math" panose="02040503050406030204" pitchFamily="18" charset="0"/>
                      </a:rPr>
                      <m:t>𝛾</m:t>
                    </m:r>
                    <m:r>
                      <a:rPr lang="en-US" sz="2000" i="1" dirty="0" smtClean="0">
                        <a:latin typeface="Cambria Math" panose="02040503050406030204" pitchFamily="18" charset="0"/>
                      </a:rPr>
                      <m:t>=0.9</m:t>
                    </m:r>
                  </m:oMath>
                </a14:m>
                <a:endParaRPr lang="en-US" sz="2000" dirty="0"/>
              </a:p>
              <a:p>
                <a:pPr algn="ctr"/>
                <a14:m>
                  <m:oMathPara xmlns:m="http://schemas.openxmlformats.org/officeDocument/2006/math">
                    <m:oMath>
                      <m:r>
                        <a:rPr lang="en-US" sz="2000" i="1" dirty="0" smtClean="0">
                          <a:latin typeface="Cambria Math" panose="02040503050406030204" pitchFamily="18" charset="0"/>
                        </a:rPr>
                        <m:t>𝜃</m:t>
                      </m:r>
                      <m:r>
                        <a:rPr lang="en-US" sz="2000" i="1" dirty="0" smtClean="0">
                          <a:latin typeface="Cambria Math" panose="02040503050406030204" pitchFamily="18" charset="0"/>
                        </a:rPr>
                        <m:t>⁽ᵗ⁾=0.5</m:t>
                      </m:r>
                    </m:oMath>
                  </m:oMathPara>
                </a14:m>
                <a:endParaRPr lang="en-US" sz="2000" i="1" dirty="0">
                  <a:latin typeface="Cambria Math" panose="02040503050406030204" pitchFamily="18" charset="0"/>
                </a:endParaRPr>
              </a:p>
              <a:p>
                <a:pPr algn="ctr"/>
                <a14:m>
                  <m:oMathPara xmlns:m="http://schemas.openxmlformats.org/officeDocument/2006/math">
                    <m:oMathParaPr>
                      <m:jc m:val="left"/>
                    </m:oMathParaPr>
                    <m:oMath>
                      <m:r>
                        <a:rPr lang="en-US" sz="2000" b="0" i="1" dirty="0" smtClean="0">
                          <a:latin typeface="Cambria Math" panose="02040503050406030204" pitchFamily="18" charset="0"/>
                        </a:rPr>
                        <m:t>        </m:t>
                      </m:r>
                      <m:r>
                        <a:rPr lang="en-US" sz="2000" i="1" dirty="0" smtClean="0">
                          <a:latin typeface="Cambria Math" panose="02040503050406030204" pitchFamily="18" charset="0"/>
                        </a:rPr>
                        <m:t>𝑚</m:t>
                      </m:r>
                      <m:r>
                        <a:rPr lang="en-US" sz="2000" i="0" dirty="0">
                          <a:latin typeface="Cambria Math" panose="02040503050406030204" pitchFamily="18" charset="0"/>
                        </a:rPr>
                        <m:t>⁽ᵗ⁻¹⁾=0.9</m:t>
                      </m:r>
                    </m:oMath>
                  </m:oMathPara>
                </a14:m>
                <a:endParaRPr lang="en-US" sz="2000" dirty="0"/>
              </a:p>
            </p:txBody>
          </p:sp>
        </mc:Choice>
        <mc:Fallback xmlns="">
          <p:sp>
            <p:nvSpPr>
              <p:cNvPr id="4" name="TextBox 3">
                <a:extLst>
                  <a:ext uri="{FF2B5EF4-FFF2-40B4-BE49-F238E27FC236}">
                    <a16:creationId xmlns:a16="http://schemas.microsoft.com/office/drawing/2014/main" id="{8B3CCF0A-D775-7F41-B18A-2A2A3C40707F}"/>
                  </a:ext>
                </a:extLst>
              </p:cNvPr>
              <p:cNvSpPr txBox="1">
                <a:spLocks noRot="1" noChangeAspect="1" noMove="1" noResize="1" noEditPoints="1" noAdjustHandles="1" noChangeArrowheads="1" noChangeShapeType="1" noTextEdit="1"/>
              </p:cNvSpPr>
              <p:nvPr/>
            </p:nvSpPr>
            <p:spPr>
              <a:xfrm>
                <a:off x="6679096" y="905022"/>
                <a:ext cx="2689285" cy="1325106"/>
              </a:xfrm>
              <a:prstGeom prst="rect">
                <a:avLst/>
              </a:prstGeom>
              <a:blipFill>
                <a:blip r:embed="rId4"/>
                <a:stretch>
                  <a:fillRect l="-1887" b="-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BA58E62-C199-D90A-C75D-13FF7D524EFC}"/>
                  </a:ext>
                </a:extLst>
              </p:cNvPr>
              <p:cNvSpPr txBox="1"/>
              <p:nvPr/>
            </p:nvSpPr>
            <p:spPr>
              <a:xfrm>
                <a:off x="4096580" y="1367520"/>
                <a:ext cx="1662319" cy="400110"/>
              </a:xfrm>
              <a:prstGeom prst="rect">
                <a:avLst/>
              </a:prstGeom>
              <a:noFill/>
            </p:spPr>
            <p:txBody>
              <a:bodyPr wrap="square">
                <a:spAutoFit/>
              </a:bodyPr>
              <a:lstStyle/>
              <a:p>
                <a:pPr/>
                <a14:m>
                  <m:oMathPara xmlns:m="http://schemas.openxmlformats.org/officeDocument/2006/math">
                    <m:oMath>
                      <m:r>
                        <a:rPr lang="en-US" sz="2000" i="1" dirty="0" smtClean="0">
                          <a:latin typeface="Cambria Math" panose="02040503050406030204" pitchFamily="18" charset="0"/>
                        </a:rPr>
                        <m:t>𝐽</m:t>
                      </m:r>
                      <m:r>
                        <a:rPr lang="en-US" sz="2000" i="0" dirty="0" smtClean="0">
                          <a:latin typeface="Cambria Math" panose="02040503050406030204" pitchFamily="18" charset="0"/>
                        </a:rPr>
                        <m:t>′</m:t>
                      </m:r>
                      <m:d>
                        <m:dPr>
                          <m:ctrlPr>
                            <a:rPr lang="en-US" sz="2000" i="1" dirty="0" smtClean="0">
                              <a:latin typeface="Cambria Math" panose="02040503050406030204" pitchFamily="18" charset="0"/>
                            </a:rPr>
                          </m:ctrlPr>
                        </m:dPr>
                        <m:e>
                          <m:r>
                            <a:rPr lang="en-US" sz="2000" i="1" dirty="0" smtClean="0">
                              <a:latin typeface="Cambria Math" panose="02040503050406030204" pitchFamily="18" charset="0"/>
                            </a:rPr>
                            <m:t>𝜃</m:t>
                          </m:r>
                        </m:e>
                      </m:d>
                      <m:r>
                        <a:rPr lang="en-US" sz="2000" i="0" dirty="0" smtClean="0">
                          <a:latin typeface="Cambria Math" panose="02040503050406030204" pitchFamily="18" charset="0"/>
                        </a:rPr>
                        <m:t>=</m:t>
                      </m:r>
                      <m:r>
                        <a:rPr lang="en-US" sz="2000" i="1" dirty="0" smtClean="0">
                          <a:latin typeface="Cambria Math" panose="02040503050406030204" pitchFamily="18" charset="0"/>
                        </a:rPr>
                        <m:t>𝜃</m:t>
                      </m:r>
                    </m:oMath>
                  </m:oMathPara>
                </a14:m>
                <a:endParaRPr lang="en-US" sz="2000" dirty="0"/>
              </a:p>
            </p:txBody>
          </p:sp>
        </mc:Choice>
        <mc:Fallback xmlns="">
          <p:sp>
            <p:nvSpPr>
              <p:cNvPr id="9" name="TextBox 8">
                <a:extLst>
                  <a:ext uri="{FF2B5EF4-FFF2-40B4-BE49-F238E27FC236}">
                    <a16:creationId xmlns:a16="http://schemas.microsoft.com/office/drawing/2014/main" id="{BBA58E62-C199-D90A-C75D-13FF7D524EFC}"/>
                  </a:ext>
                </a:extLst>
              </p:cNvPr>
              <p:cNvSpPr txBox="1">
                <a:spLocks noRot="1" noChangeAspect="1" noMove="1" noResize="1" noEditPoints="1" noAdjustHandles="1" noChangeArrowheads="1" noChangeShapeType="1" noTextEdit="1"/>
              </p:cNvSpPr>
              <p:nvPr/>
            </p:nvSpPr>
            <p:spPr>
              <a:xfrm>
                <a:off x="4096580" y="1367520"/>
                <a:ext cx="1662319" cy="400110"/>
              </a:xfrm>
              <a:prstGeom prst="rect">
                <a:avLst/>
              </a:prstGeom>
              <a:blipFill>
                <a:blip r:embed="rId5"/>
                <a:stretch>
                  <a:fillRect b="-121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961C009-4CBF-201F-1BC9-76551E734283}"/>
                  </a:ext>
                </a:extLst>
              </p:cNvPr>
              <p:cNvSpPr txBox="1"/>
              <p:nvPr/>
            </p:nvSpPr>
            <p:spPr>
              <a:xfrm>
                <a:off x="4231585" y="1767630"/>
                <a:ext cx="1652380" cy="400110"/>
              </a:xfrm>
              <a:prstGeom prst="rect">
                <a:avLst/>
              </a:prstGeom>
              <a:noFill/>
            </p:spPr>
            <p:txBody>
              <a:bodyPr wrap="square">
                <a:spAutoFit/>
              </a:bodyPr>
              <a:lstStyle/>
              <a:p>
                <a:pPr/>
                <a14:m>
                  <m:oMathPara xmlns:m="http://schemas.openxmlformats.org/officeDocument/2006/math">
                    <m:oMath>
                      <m:sSup>
                        <m:sSupPr>
                          <m:ctrlPr>
                            <a:rPr lang="en-US" sz="2000" i="1" dirty="0" smtClean="0">
                              <a:latin typeface="Cambria Math" panose="02040503050406030204" pitchFamily="18" charset="0"/>
                            </a:rPr>
                          </m:ctrlPr>
                        </m:sSupPr>
                        <m:e>
                          <m:r>
                            <a:rPr lang="en-US" sz="2000" i="1" dirty="0" smtClean="0">
                              <a:latin typeface="Cambria Math" panose="02040503050406030204" pitchFamily="18" charset="0"/>
                            </a:rPr>
                            <m:t>𝜃</m:t>
                          </m:r>
                        </m:e>
                        <m:sup>
                          <m:r>
                            <a:rPr lang="en-US" sz="2000" i="1" dirty="0" smtClean="0">
                              <a:latin typeface="Cambria Math" panose="02040503050406030204" pitchFamily="18" charset="0"/>
                            </a:rPr>
                            <m:t>∗</m:t>
                          </m:r>
                        </m:sup>
                      </m:sSup>
                      <m:r>
                        <a:rPr lang="en-US" sz="2000" i="1" dirty="0" smtClean="0">
                          <a:latin typeface="Cambria Math" panose="02040503050406030204" pitchFamily="18" charset="0"/>
                        </a:rPr>
                        <m:t>=0</m:t>
                      </m:r>
                    </m:oMath>
                  </m:oMathPara>
                </a14:m>
                <a:endParaRPr lang="en-US" sz="2000" dirty="0"/>
              </a:p>
            </p:txBody>
          </p:sp>
        </mc:Choice>
        <mc:Fallback xmlns="">
          <p:sp>
            <p:nvSpPr>
              <p:cNvPr id="11" name="TextBox 10">
                <a:extLst>
                  <a:ext uri="{FF2B5EF4-FFF2-40B4-BE49-F238E27FC236}">
                    <a16:creationId xmlns:a16="http://schemas.microsoft.com/office/drawing/2014/main" id="{4961C009-4CBF-201F-1BC9-76551E734283}"/>
                  </a:ext>
                </a:extLst>
              </p:cNvPr>
              <p:cNvSpPr txBox="1">
                <a:spLocks noRot="1" noChangeAspect="1" noMove="1" noResize="1" noEditPoints="1" noAdjustHandles="1" noChangeArrowheads="1" noChangeShapeType="1" noTextEdit="1"/>
              </p:cNvSpPr>
              <p:nvPr/>
            </p:nvSpPr>
            <p:spPr>
              <a:xfrm>
                <a:off x="4231585" y="1767630"/>
                <a:ext cx="1652380" cy="400110"/>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290354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61DAF-7251-402C-EBA9-E5653F0F77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FD11E-0ECC-8154-0C9D-60C644A18F83}"/>
              </a:ext>
            </a:extLst>
          </p:cNvPr>
          <p:cNvSpPr>
            <a:spLocks noGrp="1"/>
          </p:cNvSpPr>
          <p:nvPr>
            <p:ph type="title"/>
          </p:nvPr>
        </p:nvSpPr>
        <p:spPr/>
        <p:txBody>
          <a:bodyPr/>
          <a:lstStyle/>
          <a:p>
            <a:r>
              <a:rPr lang="en-US" dirty="0"/>
              <a:t>Nesterov</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C1BFC7A-5A27-D4D0-0AA7-59541D1310C2}"/>
                  </a:ext>
                </a:extLst>
              </p:cNvPr>
              <p:cNvSpPr txBox="1"/>
              <p:nvPr/>
            </p:nvSpPr>
            <p:spPr>
              <a:xfrm>
                <a:off x="838200" y="1686167"/>
                <a:ext cx="3280819" cy="1077218"/>
              </a:xfrm>
              <a:prstGeom prst="rect">
                <a:avLst/>
              </a:prstGeom>
              <a:noFill/>
            </p:spPr>
            <p:txBody>
              <a:bodyPr wrap="square">
                <a:spAutoFit/>
              </a:bodyPr>
              <a:lstStyle/>
              <a:p>
                <a:pPr algn="just">
                  <a:buNone/>
                </a:pPr>
                <a:r>
                  <a:rPr lang="en-US" sz="1600" dirty="0">
                    <a:latin typeface="Google Sans" pitchFamily="2" charset="0"/>
                    <a:ea typeface="Google Sans" pitchFamily="2" charset="0"/>
                    <a:cs typeface="Google Sans" pitchFamily="2" charset="0"/>
                  </a:rPr>
                  <a:t>With </a:t>
                </a:r>
                <a14:m>
                  <m:oMath xmlns:m="http://schemas.openxmlformats.org/officeDocument/2006/math">
                    <m:r>
                      <a:rPr lang="en-US" sz="1600" b="0" i="1" dirty="0" smtClean="0">
                        <a:latin typeface="Cambria Math" panose="02040503050406030204" pitchFamily="18" charset="0"/>
                      </a:rPr>
                      <m:t>𝛾</m:t>
                    </m:r>
                    <m:r>
                      <a:rPr lang="en-US" sz="1600" i="0" dirty="0" err="1">
                        <a:latin typeface="Cambria Math" panose="02040503050406030204" pitchFamily="18" charset="0"/>
                      </a:rPr>
                      <m:t>=0.9</m:t>
                    </m:r>
                  </m:oMath>
                </a14:m>
                <a:r>
                  <a:rPr lang="en-US" sz="1600" dirty="0">
                    <a:latin typeface="Google Sans" pitchFamily="2" charset="0"/>
                    <a:ea typeface="Google Sans" pitchFamily="2" charset="0"/>
                    <a:cs typeface="Google Sans" pitchFamily="2" charset="0"/>
                  </a:rPr>
                  <a:t> and the same learning rate, momentum swings past the minimum and circles it, while Nesterov settles smoothly</a:t>
                </a:r>
              </a:p>
            </p:txBody>
          </p:sp>
        </mc:Choice>
        <mc:Fallback xmlns="">
          <p:sp>
            <p:nvSpPr>
              <p:cNvPr id="8" name="TextBox 7">
                <a:extLst>
                  <a:ext uri="{FF2B5EF4-FFF2-40B4-BE49-F238E27FC236}">
                    <a16:creationId xmlns:a16="http://schemas.microsoft.com/office/drawing/2014/main" id="{5C1BFC7A-5A27-D4D0-0AA7-59541D1310C2}"/>
                  </a:ext>
                </a:extLst>
              </p:cNvPr>
              <p:cNvSpPr txBox="1">
                <a:spLocks noRot="1" noChangeAspect="1" noMove="1" noResize="1" noEditPoints="1" noAdjustHandles="1" noChangeArrowheads="1" noChangeShapeType="1" noTextEdit="1"/>
              </p:cNvSpPr>
              <p:nvPr/>
            </p:nvSpPr>
            <p:spPr>
              <a:xfrm>
                <a:off x="838200" y="1686167"/>
                <a:ext cx="3280819" cy="1077218"/>
              </a:xfrm>
              <a:prstGeom prst="rect">
                <a:avLst/>
              </a:prstGeom>
              <a:blipFill>
                <a:blip r:embed="rId3"/>
                <a:stretch>
                  <a:fillRect l="-1158" t="-1163" r="-2317" b="-5814"/>
                </a:stretch>
              </a:blipFill>
            </p:spPr>
            <p:txBody>
              <a:bodyPr/>
              <a:lstStyle/>
              <a:p>
                <a:r>
                  <a:rPr lang="en-US">
                    <a:noFill/>
                  </a:rPr>
                  <a:t> </a:t>
                </a:r>
              </a:p>
            </p:txBody>
          </p:sp>
        </mc:Fallback>
      </mc:AlternateContent>
      <p:pic>
        <p:nvPicPr>
          <p:cNvPr id="6" name="Picture 5" descr="Left: the look-ahead idea in 2-D. Middle: momentum with gamma 0.9 overshoots and circles the minimizer. Right: Nesterov with the same settings brakes early and settles">
            <a:extLst>
              <a:ext uri="{FF2B5EF4-FFF2-40B4-BE49-F238E27FC236}">
                <a16:creationId xmlns:a16="http://schemas.microsoft.com/office/drawing/2014/main" id="{093D4360-0DE6-C86B-4BB3-1DB938761375}"/>
              </a:ext>
            </a:extLst>
          </p:cNvPr>
          <p:cNvPicPr>
            <a:picLocks noChangeAspect="1"/>
          </p:cNvPicPr>
          <p:nvPr/>
        </p:nvPicPr>
        <p:blipFill>
          <a:blip r:embed="rId4"/>
          <a:srcRect l="34577" t="13118"/>
          <a:stretch>
            <a:fillRect/>
          </a:stretch>
        </p:blipFill>
        <p:spPr>
          <a:xfrm>
            <a:off x="4298514" y="633734"/>
            <a:ext cx="7893486" cy="3214671"/>
          </a:xfrm>
          <a:prstGeom prst="rect">
            <a:avLst/>
          </a:prstGeom>
        </p:spPr>
      </p:pic>
      <p:pic>
        <p:nvPicPr>
          <p:cNvPr id="4" name="Picture 3">
            <a:extLst>
              <a:ext uri="{FF2B5EF4-FFF2-40B4-BE49-F238E27FC236}">
                <a16:creationId xmlns:a16="http://schemas.microsoft.com/office/drawing/2014/main" id="{9C78DAC4-88C2-9878-EDB8-B2E11B639EE9}"/>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838200" y="4908780"/>
            <a:ext cx="6016752" cy="731520"/>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D05A73F-931D-08E8-A16C-D08A70B5E49E}"/>
                  </a:ext>
                </a:extLst>
              </p:cNvPr>
              <p:cNvSpPr txBox="1"/>
              <p:nvPr/>
            </p:nvSpPr>
            <p:spPr>
              <a:xfrm>
                <a:off x="797747" y="5739778"/>
                <a:ext cx="9345268" cy="861774"/>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In flat directions (small </a:t>
                </a:r>
                <a14:m>
                  <m:oMath xmlns:m="http://schemas.openxmlformats.org/officeDocument/2006/math">
                    <m:r>
                      <a:rPr lang="en-US" sz="1600" i="1" dirty="0" smtClean="0">
                        <a:latin typeface="Cambria Math" panose="02040503050406030204" pitchFamily="18" charset="0"/>
                      </a:rPr>
                      <m:t>𝜆</m:t>
                    </m:r>
                  </m:oMath>
                </a14:m>
                <a:r>
                  <a:rPr lang="en-US" sz="1600" dirty="0">
                    <a:latin typeface="Google Sans" pitchFamily="2" charset="0"/>
                    <a:ea typeface="Google Sans" pitchFamily="2" charset="0"/>
                    <a:cs typeface="Google Sans" pitchFamily="2" charset="0"/>
                  </a:rPr>
                  <a:t>) the braking term is tiny and Nesterov keeps its speed. </a:t>
                </a:r>
              </a:p>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In steep directions (large </a:t>
                </a:r>
                <a14:m>
                  <m:oMath xmlns:m="http://schemas.openxmlformats.org/officeDocument/2006/math">
                    <m:r>
                      <a:rPr lang="en-US" sz="1600" i="1" dirty="0" smtClean="0">
                        <a:latin typeface="Cambria Math" panose="02040503050406030204" pitchFamily="18" charset="0"/>
                      </a:rPr>
                      <m:t>𝜆</m:t>
                    </m:r>
                  </m:oMath>
                </a14:m>
                <a:r>
                  <a:rPr lang="en-US" sz="1600" dirty="0">
                    <a:latin typeface="Google Sans" pitchFamily="2" charset="0"/>
                    <a:ea typeface="Google Sans" pitchFamily="2" charset="0"/>
                    <a:cs typeface="Google Sans" pitchFamily="2" charset="0"/>
                  </a:rPr>
                  <a:t>) it cancels much of the momentum step. </a:t>
                </a:r>
              </a:p>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Each direction effectively gets a momentum coefficient of </a:t>
                </a:r>
                <a14:m>
                  <m:oMath xmlns:m="http://schemas.openxmlformats.org/officeDocument/2006/math">
                    <m:r>
                      <a:rPr lang="en-US" sz="1600" b="1" i="1" dirty="0" smtClean="0">
                        <a:latin typeface="Cambria Math" panose="02040503050406030204" pitchFamily="18" charset="0"/>
                      </a:rPr>
                      <m:t>𝜸</m:t>
                    </m:r>
                    <m:d>
                      <m:dPr>
                        <m:ctrlPr>
                          <a:rPr lang="en-US" sz="1600" b="1" i="0" dirty="0" err="1">
                            <a:latin typeface="Cambria Math" panose="02040503050406030204" pitchFamily="18" charset="0"/>
                          </a:rPr>
                        </m:ctrlPr>
                      </m:dPr>
                      <m:e>
                        <m:r>
                          <a:rPr lang="en-US" sz="1600" b="1" i="0" dirty="0" err="1">
                            <a:latin typeface="Cambria Math" panose="02040503050406030204" pitchFamily="18" charset="0"/>
                          </a:rPr>
                          <m:t>𝟏</m:t>
                        </m:r>
                        <m:r>
                          <a:rPr lang="en-US" sz="1600" b="1" i="0" dirty="0" err="1">
                            <a:latin typeface="Cambria Math" panose="02040503050406030204" pitchFamily="18" charset="0"/>
                          </a:rPr>
                          <m:t>−</m:t>
                        </m:r>
                        <m:r>
                          <a:rPr lang="en-US" sz="1600" b="1" i="1" dirty="0" err="1">
                            <a:latin typeface="Cambria Math" panose="02040503050406030204" pitchFamily="18" charset="0"/>
                          </a:rPr>
                          <m:t>𝜼𝝀</m:t>
                        </m:r>
                      </m:e>
                    </m:d>
                  </m:oMath>
                </a14:m>
                <a:endParaRPr lang="en-US" sz="1600" b="1" dirty="0">
                  <a:latin typeface="Google Sans" pitchFamily="2" charset="0"/>
                  <a:ea typeface="Google Sans" pitchFamily="2" charset="0"/>
                  <a:cs typeface="Google Sans" pitchFamily="2" charset="0"/>
                </a:endParaRPr>
              </a:p>
            </p:txBody>
          </p:sp>
        </mc:Choice>
        <mc:Fallback xmlns="">
          <p:sp>
            <p:nvSpPr>
              <p:cNvPr id="9" name="TextBox 8">
                <a:extLst>
                  <a:ext uri="{FF2B5EF4-FFF2-40B4-BE49-F238E27FC236}">
                    <a16:creationId xmlns:a16="http://schemas.microsoft.com/office/drawing/2014/main" id="{2D05A73F-931D-08E8-A16C-D08A70B5E49E}"/>
                  </a:ext>
                </a:extLst>
              </p:cNvPr>
              <p:cNvSpPr txBox="1">
                <a:spLocks noRot="1" noChangeAspect="1" noMove="1" noResize="1" noEditPoints="1" noAdjustHandles="1" noChangeArrowheads="1" noChangeShapeType="1" noTextEdit="1"/>
              </p:cNvSpPr>
              <p:nvPr/>
            </p:nvSpPr>
            <p:spPr>
              <a:xfrm>
                <a:off x="797747" y="5739778"/>
                <a:ext cx="9345268" cy="861774"/>
              </a:xfrm>
              <a:prstGeom prst="rect">
                <a:avLst/>
              </a:prstGeom>
              <a:blipFill>
                <a:blip r:embed="rId6"/>
                <a:stretch>
                  <a:fillRect l="-271" t="-2941" b="-4412"/>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BB58E731-3F84-5B5C-6208-9E779610D3EB}"/>
              </a:ext>
            </a:extLst>
          </p:cNvPr>
          <p:cNvSpPr txBox="1"/>
          <p:nvPr/>
        </p:nvSpPr>
        <p:spPr>
          <a:xfrm>
            <a:off x="797747" y="3836083"/>
            <a:ext cx="7257167" cy="830997"/>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Why it brakes where it should?</a:t>
            </a:r>
          </a:p>
          <a:p>
            <a:pPr>
              <a:buNone/>
            </a:pPr>
            <a:endParaRPr lang="en-US" sz="1600" b="1"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Near a minimizer with curvature </a:t>
            </a:r>
            <a:r>
              <a:rPr lang="en-US" sz="1600" dirty="0" err="1">
                <a:latin typeface="Google Sans" pitchFamily="2" charset="0"/>
                <a:ea typeface="Google Sans" pitchFamily="2" charset="0"/>
                <a:cs typeface="Google Sans" pitchFamily="2" charset="0"/>
              </a:rPr>
              <a:t>λ</a:t>
            </a:r>
            <a:r>
              <a:rPr lang="en-US" sz="1600" dirty="0">
                <a:latin typeface="Google Sans" pitchFamily="2" charset="0"/>
                <a:ea typeface="Google Sans" pitchFamily="2" charset="0"/>
                <a:cs typeface="Google Sans" pitchFamily="2" charset="0"/>
              </a:rPr>
              <a:t>, the look-ahead gradient is</a:t>
            </a:r>
          </a:p>
        </p:txBody>
      </p:sp>
    </p:spTree>
    <p:extLst>
      <p:ext uri="{BB962C8B-B14F-4D97-AF65-F5344CB8AC3E}">
        <p14:creationId xmlns:p14="http://schemas.microsoft.com/office/powerpoint/2010/main" val="34800551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46672-034A-906E-2836-47F4DEC412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3F937-4882-4A1E-3218-3382C1EFA45B}"/>
              </a:ext>
            </a:extLst>
          </p:cNvPr>
          <p:cNvSpPr>
            <a:spLocks noGrp="1"/>
          </p:cNvSpPr>
          <p:nvPr>
            <p:ph type="title"/>
          </p:nvPr>
        </p:nvSpPr>
        <p:spPr/>
        <p:txBody>
          <a:bodyPr/>
          <a:lstStyle/>
          <a:p>
            <a:r>
              <a:rPr lang="en-US" dirty="0"/>
              <a:t>Nesterov</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7FADF64-0559-6E91-239B-19CBA2AA144F}"/>
                  </a:ext>
                </a:extLst>
              </p:cNvPr>
              <p:cNvSpPr txBox="1"/>
              <p:nvPr/>
            </p:nvSpPr>
            <p:spPr>
              <a:xfrm>
                <a:off x="838200" y="1686167"/>
                <a:ext cx="3280819" cy="1077218"/>
              </a:xfrm>
              <a:prstGeom prst="rect">
                <a:avLst/>
              </a:prstGeom>
              <a:noFill/>
            </p:spPr>
            <p:txBody>
              <a:bodyPr wrap="square">
                <a:spAutoFit/>
              </a:bodyPr>
              <a:lstStyle/>
              <a:p>
                <a:pPr algn="just">
                  <a:buNone/>
                </a:pPr>
                <a:r>
                  <a:rPr lang="en-US" sz="1600" dirty="0">
                    <a:latin typeface="Google Sans" pitchFamily="2" charset="0"/>
                    <a:ea typeface="Google Sans" pitchFamily="2" charset="0"/>
                    <a:cs typeface="Google Sans" pitchFamily="2" charset="0"/>
                  </a:rPr>
                  <a:t>With </a:t>
                </a:r>
                <a14:m>
                  <m:oMath xmlns:m="http://schemas.openxmlformats.org/officeDocument/2006/math">
                    <m:r>
                      <a:rPr lang="en-US" sz="1600" b="0" i="1" dirty="0" smtClean="0">
                        <a:latin typeface="Cambria Math" panose="02040503050406030204" pitchFamily="18" charset="0"/>
                      </a:rPr>
                      <m:t>𝛾</m:t>
                    </m:r>
                    <m:r>
                      <a:rPr lang="en-US" sz="1600" i="0" dirty="0" err="1">
                        <a:latin typeface="Cambria Math" panose="02040503050406030204" pitchFamily="18" charset="0"/>
                      </a:rPr>
                      <m:t>=0.9</m:t>
                    </m:r>
                  </m:oMath>
                </a14:m>
                <a:r>
                  <a:rPr lang="en-US" sz="1600" dirty="0">
                    <a:latin typeface="Google Sans" pitchFamily="2" charset="0"/>
                    <a:ea typeface="Google Sans" pitchFamily="2" charset="0"/>
                    <a:cs typeface="Google Sans" pitchFamily="2" charset="0"/>
                  </a:rPr>
                  <a:t> and the same learning rate, momentum swings past the minimum and circles it, while Nesterov settles smoothly</a:t>
                </a:r>
              </a:p>
            </p:txBody>
          </p:sp>
        </mc:Choice>
        <mc:Fallback xmlns="">
          <p:sp>
            <p:nvSpPr>
              <p:cNvPr id="8" name="TextBox 7">
                <a:extLst>
                  <a:ext uri="{FF2B5EF4-FFF2-40B4-BE49-F238E27FC236}">
                    <a16:creationId xmlns:a16="http://schemas.microsoft.com/office/drawing/2014/main" id="{C7FADF64-0559-6E91-239B-19CBA2AA144F}"/>
                  </a:ext>
                </a:extLst>
              </p:cNvPr>
              <p:cNvSpPr txBox="1">
                <a:spLocks noRot="1" noChangeAspect="1" noMove="1" noResize="1" noEditPoints="1" noAdjustHandles="1" noChangeArrowheads="1" noChangeShapeType="1" noTextEdit="1"/>
              </p:cNvSpPr>
              <p:nvPr/>
            </p:nvSpPr>
            <p:spPr>
              <a:xfrm>
                <a:off x="838200" y="1686167"/>
                <a:ext cx="3280819" cy="1077218"/>
              </a:xfrm>
              <a:prstGeom prst="rect">
                <a:avLst/>
              </a:prstGeom>
              <a:blipFill>
                <a:blip r:embed="rId3"/>
                <a:stretch>
                  <a:fillRect l="-1158" t="-1163" r="-2317" b="-5814"/>
                </a:stretch>
              </a:blipFill>
            </p:spPr>
            <p:txBody>
              <a:bodyPr/>
              <a:lstStyle/>
              <a:p>
                <a:r>
                  <a:rPr lang="en-US">
                    <a:noFill/>
                  </a:rPr>
                  <a:t> </a:t>
                </a:r>
              </a:p>
            </p:txBody>
          </p:sp>
        </mc:Fallback>
      </mc:AlternateContent>
      <p:pic>
        <p:nvPicPr>
          <p:cNvPr id="6" name="Picture 5" descr="Left: the look-ahead idea in 2-D. Middle: momentum with gamma 0.9 overshoots and circles the minimizer. Right: Nesterov with the same settings brakes early and settles">
            <a:extLst>
              <a:ext uri="{FF2B5EF4-FFF2-40B4-BE49-F238E27FC236}">
                <a16:creationId xmlns:a16="http://schemas.microsoft.com/office/drawing/2014/main" id="{BAC6FA2F-4765-AFBD-ED7E-1D8C122CEB0C}"/>
              </a:ext>
            </a:extLst>
          </p:cNvPr>
          <p:cNvPicPr>
            <a:picLocks noChangeAspect="1"/>
          </p:cNvPicPr>
          <p:nvPr/>
        </p:nvPicPr>
        <p:blipFill>
          <a:blip r:embed="rId4"/>
          <a:srcRect l="34577" t="13118"/>
          <a:stretch>
            <a:fillRect/>
          </a:stretch>
        </p:blipFill>
        <p:spPr>
          <a:xfrm>
            <a:off x="4298514" y="633734"/>
            <a:ext cx="7893486" cy="3214671"/>
          </a:xfrm>
          <a:prstGeom prst="rect">
            <a:avLst/>
          </a:prstGeom>
        </p:spPr>
      </p:pic>
      <p:pic>
        <p:nvPicPr>
          <p:cNvPr id="4" name="Picture 3">
            <a:extLst>
              <a:ext uri="{FF2B5EF4-FFF2-40B4-BE49-F238E27FC236}">
                <a16:creationId xmlns:a16="http://schemas.microsoft.com/office/drawing/2014/main" id="{09411405-DD16-5929-6ACC-A85724BDE3C0}"/>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838200" y="4908780"/>
            <a:ext cx="6016752" cy="731520"/>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B7169B8-9980-681F-74E5-E5D7BBB0E423}"/>
                  </a:ext>
                </a:extLst>
              </p:cNvPr>
              <p:cNvSpPr txBox="1"/>
              <p:nvPr/>
            </p:nvSpPr>
            <p:spPr>
              <a:xfrm>
                <a:off x="797747" y="5739778"/>
                <a:ext cx="9345268" cy="861774"/>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In flat directions (small </a:t>
                </a:r>
                <a14:m>
                  <m:oMath xmlns:m="http://schemas.openxmlformats.org/officeDocument/2006/math">
                    <m:r>
                      <a:rPr lang="en-US" sz="1600" i="1" dirty="0" smtClean="0">
                        <a:latin typeface="Cambria Math" panose="02040503050406030204" pitchFamily="18" charset="0"/>
                      </a:rPr>
                      <m:t>𝜆</m:t>
                    </m:r>
                  </m:oMath>
                </a14:m>
                <a:r>
                  <a:rPr lang="en-US" sz="1600" dirty="0">
                    <a:latin typeface="Google Sans" pitchFamily="2" charset="0"/>
                    <a:ea typeface="Google Sans" pitchFamily="2" charset="0"/>
                    <a:cs typeface="Google Sans" pitchFamily="2" charset="0"/>
                  </a:rPr>
                  <a:t>) the braking term is tiny and Nesterov keeps its speed. </a:t>
                </a:r>
              </a:p>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In steep directions (large </a:t>
                </a:r>
                <a14:m>
                  <m:oMath xmlns:m="http://schemas.openxmlformats.org/officeDocument/2006/math">
                    <m:r>
                      <a:rPr lang="en-US" sz="1600" i="1" dirty="0" smtClean="0">
                        <a:latin typeface="Cambria Math" panose="02040503050406030204" pitchFamily="18" charset="0"/>
                      </a:rPr>
                      <m:t>𝜆</m:t>
                    </m:r>
                  </m:oMath>
                </a14:m>
                <a:r>
                  <a:rPr lang="en-US" sz="1600" dirty="0">
                    <a:latin typeface="Google Sans" pitchFamily="2" charset="0"/>
                    <a:ea typeface="Google Sans" pitchFamily="2" charset="0"/>
                    <a:cs typeface="Google Sans" pitchFamily="2" charset="0"/>
                  </a:rPr>
                  <a:t>) it cancels much of the momentum step. </a:t>
                </a:r>
              </a:p>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Each direction effectively gets a momentum coefficient of </a:t>
                </a:r>
                <a14:m>
                  <m:oMath xmlns:m="http://schemas.openxmlformats.org/officeDocument/2006/math">
                    <m:r>
                      <a:rPr lang="en-US" sz="1600" b="1" i="1" dirty="0" smtClean="0">
                        <a:latin typeface="Cambria Math" panose="02040503050406030204" pitchFamily="18" charset="0"/>
                      </a:rPr>
                      <m:t>𝜸</m:t>
                    </m:r>
                    <m:d>
                      <m:dPr>
                        <m:ctrlPr>
                          <a:rPr lang="en-US" sz="1600" b="1" i="0" dirty="0" err="1">
                            <a:latin typeface="Cambria Math" panose="02040503050406030204" pitchFamily="18" charset="0"/>
                          </a:rPr>
                        </m:ctrlPr>
                      </m:dPr>
                      <m:e>
                        <m:r>
                          <a:rPr lang="en-US" sz="1600" b="1" i="0" dirty="0" err="1">
                            <a:latin typeface="Cambria Math" panose="02040503050406030204" pitchFamily="18" charset="0"/>
                          </a:rPr>
                          <m:t>𝟏</m:t>
                        </m:r>
                        <m:r>
                          <a:rPr lang="en-US" sz="1600" b="1" i="0" dirty="0" err="1">
                            <a:latin typeface="Cambria Math" panose="02040503050406030204" pitchFamily="18" charset="0"/>
                          </a:rPr>
                          <m:t>−</m:t>
                        </m:r>
                        <m:r>
                          <a:rPr lang="en-US" sz="1600" b="1" i="1" dirty="0" err="1">
                            <a:latin typeface="Cambria Math" panose="02040503050406030204" pitchFamily="18" charset="0"/>
                          </a:rPr>
                          <m:t>𝜼𝝀</m:t>
                        </m:r>
                      </m:e>
                    </m:d>
                  </m:oMath>
                </a14:m>
                <a:endParaRPr lang="en-US" sz="1600" b="1" dirty="0">
                  <a:latin typeface="Google Sans" pitchFamily="2" charset="0"/>
                  <a:ea typeface="Google Sans" pitchFamily="2" charset="0"/>
                  <a:cs typeface="Google Sans" pitchFamily="2" charset="0"/>
                </a:endParaRPr>
              </a:p>
            </p:txBody>
          </p:sp>
        </mc:Choice>
        <mc:Fallback xmlns="">
          <p:sp>
            <p:nvSpPr>
              <p:cNvPr id="9" name="TextBox 8">
                <a:extLst>
                  <a:ext uri="{FF2B5EF4-FFF2-40B4-BE49-F238E27FC236}">
                    <a16:creationId xmlns:a16="http://schemas.microsoft.com/office/drawing/2014/main" id="{DB7169B8-9980-681F-74E5-E5D7BBB0E423}"/>
                  </a:ext>
                </a:extLst>
              </p:cNvPr>
              <p:cNvSpPr txBox="1">
                <a:spLocks noRot="1" noChangeAspect="1" noMove="1" noResize="1" noEditPoints="1" noAdjustHandles="1" noChangeArrowheads="1" noChangeShapeType="1" noTextEdit="1"/>
              </p:cNvSpPr>
              <p:nvPr/>
            </p:nvSpPr>
            <p:spPr>
              <a:xfrm>
                <a:off x="797747" y="5739778"/>
                <a:ext cx="9345268" cy="861774"/>
              </a:xfrm>
              <a:prstGeom prst="rect">
                <a:avLst/>
              </a:prstGeom>
              <a:blipFill>
                <a:blip r:embed="rId6"/>
                <a:stretch>
                  <a:fillRect l="-271" t="-2941" b="-4412"/>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920E0E3B-4A26-878B-CB79-559235454FE3}"/>
              </a:ext>
            </a:extLst>
          </p:cNvPr>
          <p:cNvSpPr txBox="1"/>
          <p:nvPr/>
        </p:nvSpPr>
        <p:spPr>
          <a:xfrm>
            <a:off x="797747" y="3836083"/>
            <a:ext cx="7257167" cy="830997"/>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Why it brakes where it should?</a:t>
            </a:r>
          </a:p>
          <a:p>
            <a:pPr>
              <a:buNone/>
            </a:pPr>
            <a:endParaRPr lang="en-US" sz="1600" b="1"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Near a minimizer with curvature </a:t>
            </a:r>
            <a:r>
              <a:rPr lang="en-US" sz="1600" dirty="0" err="1">
                <a:latin typeface="Google Sans" pitchFamily="2" charset="0"/>
                <a:ea typeface="Google Sans" pitchFamily="2" charset="0"/>
                <a:cs typeface="Google Sans" pitchFamily="2" charset="0"/>
              </a:rPr>
              <a:t>λ</a:t>
            </a:r>
            <a:r>
              <a:rPr lang="en-US" sz="1600" dirty="0">
                <a:latin typeface="Google Sans" pitchFamily="2" charset="0"/>
                <a:ea typeface="Google Sans" pitchFamily="2" charset="0"/>
                <a:cs typeface="Google Sans" pitchFamily="2" charset="0"/>
              </a:rPr>
              <a:t>, the look-ahead gradient is</a:t>
            </a:r>
          </a:p>
        </p:txBody>
      </p:sp>
      <p:sp>
        <p:nvSpPr>
          <p:cNvPr id="13" name="TextBox 12">
            <a:extLst>
              <a:ext uri="{FF2B5EF4-FFF2-40B4-BE49-F238E27FC236}">
                <a16:creationId xmlns:a16="http://schemas.microsoft.com/office/drawing/2014/main" id="{8E318C19-6B9B-340F-08CD-5804971222E5}"/>
              </a:ext>
            </a:extLst>
          </p:cNvPr>
          <p:cNvSpPr txBox="1"/>
          <p:nvPr/>
        </p:nvSpPr>
        <p:spPr>
          <a:xfrm>
            <a:off x="8438322" y="3928415"/>
            <a:ext cx="3468756" cy="646331"/>
          </a:xfrm>
          <a:prstGeom prst="rect">
            <a:avLst/>
          </a:prstGeom>
          <a:noFill/>
        </p:spPr>
        <p:txBody>
          <a:bodyPr wrap="square">
            <a:spAutoFit/>
          </a:bodyPr>
          <a:lstStyle/>
          <a:p>
            <a:pPr>
              <a:buNone/>
            </a:pPr>
            <a:r>
              <a:rPr lang="en-US" b="1" dirty="0">
                <a:solidFill>
                  <a:srgbClr val="FF0000"/>
                </a:solidFill>
              </a:rPr>
              <a:t>Both </a:t>
            </a:r>
            <a:r>
              <a:rPr lang="en-US" dirty="0">
                <a:solidFill>
                  <a:srgbClr val="FF0000"/>
                </a:solidFill>
              </a:rPr>
              <a:t>momentum methods use one step size for every parameter.</a:t>
            </a:r>
          </a:p>
        </p:txBody>
      </p:sp>
    </p:spTree>
    <p:extLst>
      <p:ext uri="{BB962C8B-B14F-4D97-AF65-F5344CB8AC3E}">
        <p14:creationId xmlns:p14="http://schemas.microsoft.com/office/powerpoint/2010/main" val="39223286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CE9FA-2A33-132C-7F64-5C7A0BF22C9A}"/>
            </a:ext>
          </a:extLst>
        </p:cNvPr>
        <p:cNvGrpSpPr/>
        <p:nvPr/>
      </p:nvGrpSpPr>
      <p:grpSpPr>
        <a:xfrm>
          <a:off x="0" y="0"/>
          <a:ext cx="0" cy="0"/>
          <a:chOff x="0" y="0"/>
          <a:chExt cx="0" cy="0"/>
        </a:xfrm>
      </p:grpSpPr>
      <p:pic>
        <p:nvPicPr>
          <p:cNvPr id="25" name="Picture 24" descr="Left: on the ravine, with walls shaded and floor dashed, Adagrad leaves the wall and heads almost straight for the minimum while SGD bounces between the walls. Right: Adagrad's step size shrinks like one over the square root of the step count">
            <a:extLst>
              <a:ext uri="{FF2B5EF4-FFF2-40B4-BE49-F238E27FC236}">
                <a16:creationId xmlns:a16="http://schemas.microsoft.com/office/drawing/2014/main" id="{1D2D5B1B-434F-2200-00E0-2C619AECF9FA}"/>
              </a:ext>
            </a:extLst>
          </p:cNvPr>
          <p:cNvPicPr>
            <a:picLocks noChangeAspect="1"/>
          </p:cNvPicPr>
          <p:nvPr/>
        </p:nvPicPr>
        <p:blipFill>
          <a:blip r:embed="rId3"/>
          <a:srcRect t="14397" r="54401"/>
          <a:stretch>
            <a:fillRect/>
          </a:stretch>
        </p:blipFill>
        <p:spPr>
          <a:xfrm>
            <a:off x="5665301" y="1552780"/>
            <a:ext cx="6310842" cy="4362192"/>
          </a:xfrm>
          <a:prstGeom prst="rect">
            <a:avLst/>
          </a:prstGeom>
        </p:spPr>
      </p:pic>
      <p:sp>
        <p:nvSpPr>
          <p:cNvPr id="2" name="Title 1">
            <a:extLst>
              <a:ext uri="{FF2B5EF4-FFF2-40B4-BE49-F238E27FC236}">
                <a16:creationId xmlns:a16="http://schemas.microsoft.com/office/drawing/2014/main" id="{71D724E6-C156-C41B-469F-728E6C1123A5}"/>
              </a:ext>
            </a:extLst>
          </p:cNvPr>
          <p:cNvSpPr>
            <a:spLocks noGrp="1"/>
          </p:cNvSpPr>
          <p:nvPr>
            <p:ph type="title"/>
          </p:nvPr>
        </p:nvSpPr>
        <p:spPr/>
        <p:txBody>
          <a:bodyPr/>
          <a:lstStyle/>
          <a:p>
            <a:r>
              <a:rPr lang="en-US" dirty="0" err="1"/>
              <a:t>Adagrad</a:t>
            </a:r>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23A6DC0-4A80-5538-3B4E-3CC03DE6F0B8}"/>
                  </a:ext>
                </a:extLst>
              </p:cNvPr>
              <p:cNvSpPr txBox="1"/>
              <p:nvPr/>
            </p:nvSpPr>
            <p:spPr>
              <a:xfrm>
                <a:off x="838199" y="1552780"/>
                <a:ext cx="5257801" cy="4031873"/>
              </a:xfrm>
              <a:prstGeom prst="rect">
                <a:avLst/>
              </a:prstGeom>
              <a:solidFill>
                <a:schemeClr val="bg1">
                  <a:lumMod val="95000"/>
                </a:schemeClr>
              </a:solidFill>
            </p:spPr>
            <p:txBody>
              <a:bodyPr wrap="square">
                <a:spAutoFit/>
              </a:bodyPr>
              <a:lstStyle/>
              <a:p>
                <a:r>
                  <a:rPr lang="en-US" sz="1600" dirty="0">
                    <a:solidFill>
                      <a:srgbClr val="FF0000"/>
                    </a:solidFill>
                    <a:latin typeface="Google Sans" pitchFamily="2" charset="0"/>
                    <a:ea typeface="Google Sans" pitchFamily="2" charset="0"/>
                    <a:cs typeface="Google Sans" pitchFamily="2" charset="0"/>
                  </a:rPr>
                  <a:t>In the ravine, one step size </a:t>
                </a:r>
                <a14:m>
                  <m:oMath xmlns:m="http://schemas.openxmlformats.org/officeDocument/2006/math">
                    <m:r>
                      <a:rPr lang="en-US" sz="1600" i="1" dirty="0" smtClean="0">
                        <a:solidFill>
                          <a:srgbClr val="FF0000"/>
                        </a:solidFill>
                        <a:latin typeface="Cambria Math" panose="02040503050406030204" pitchFamily="18" charset="0"/>
                      </a:rPr>
                      <m:t>𝜂</m:t>
                    </m:r>
                  </m:oMath>
                </a14:m>
                <a:r>
                  <a:rPr lang="en-US" sz="1600" dirty="0">
                    <a:solidFill>
                      <a:srgbClr val="FF0000"/>
                    </a:solidFill>
                    <a:latin typeface="Google Sans" pitchFamily="2" charset="0"/>
                    <a:ea typeface="Google Sans" pitchFamily="2" charset="0"/>
                    <a:cs typeface="Google Sans" pitchFamily="2" charset="0"/>
                  </a:rPr>
                  <a:t> has to serve two very different directions: </a:t>
                </a:r>
              </a:p>
              <a:p>
                <a:pPr marL="285750" indent="-28575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 steep one (large curvature </a:t>
                </a:r>
                <a:r>
                  <a:rPr lang="en-US" sz="1600" dirty="0" err="1">
                    <a:solidFill>
                      <a:srgbClr val="FF0000"/>
                    </a:solidFill>
                    <a:latin typeface="Google Sans" pitchFamily="2" charset="0"/>
                    <a:ea typeface="Google Sans" pitchFamily="2" charset="0"/>
                    <a:cs typeface="Google Sans" pitchFamily="2" charset="0"/>
                  </a:rPr>
                  <a:t>λ</a:t>
                </a:r>
                <a:r>
                  <a:rPr lang="en-US" sz="1600" dirty="0">
                    <a:solidFill>
                      <a:srgbClr val="FF0000"/>
                    </a:solidFill>
                    <a:latin typeface="Google Sans" pitchFamily="2" charset="0"/>
                    <a:ea typeface="Google Sans" pitchFamily="2" charset="0"/>
                    <a:cs typeface="Google Sans" pitchFamily="2" charset="0"/>
                  </a:rPr>
                  <a:t>) needs small steps, </a:t>
                </a:r>
              </a:p>
              <a:p>
                <a:pPr marL="285750" indent="-28575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 flat one (small </a:t>
                </a:r>
                <a:r>
                  <a:rPr lang="en-US" sz="1600" dirty="0" err="1">
                    <a:solidFill>
                      <a:srgbClr val="FF0000"/>
                    </a:solidFill>
                    <a:latin typeface="Google Sans" pitchFamily="2" charset="0"/>
                    <a:ea typeface="Google Sans" pitchFamily="2" charset="0"/>
                    <a:cs typeface="Google Sans" pitchFamily="2" charset="0"/>
                  </a:rPr>
                  <a:t>λ</a:t>
                </a:r>
                <a:r>
                  <a:rPr lang="en-US" sz="1600" dirty="0">
                    <a:solidFill>
                      <a:srgbClr val="FF0000"/>
                    </a:solidFill>
                    <a:latin typeface="Google Sans" pitchFamily="2" charset="0"/>
                    <a:ea typeface="Google Sans" pitchFamily="2" charset="0"/>
                    <a:cs typeface="Google Sans" pitchFamily="2" charset="0"/>
                  </a:rPr>
                  <a:t>) needs big steps</a:t>
                </a:r>
              </a:p>
              <a:p>
                <a:pPr marL="285750" indent="-285750">
                  <a:buFont typeface="Arial" panose="020B0604020202020204" pitchFamily="34" charset="0"/>
                  <a:buChar char="•"/>
                </a:pPr>
                <a:endParaRPr lang="en-US" sz="1600" dirty="0">
                  <a:solidFill>
                    <a:srgbClr val="FF0000"/>
                  </a:solidFill>
                  <a:latin typeface="Google Sans" pitchFamily="2" charset="0"/>
                  <a:ea typeface="Google Sans" pitchFamily="2" charset="0"/>
                  <a:cs typeface="Google Sans" pitchFamily="2" charset="0"/>
                </a:endParaRPr>
              </a:p>
              <a:p>
                <a:r>
                  <a:rPr lang="en-US" sz="1600" dirty="0">
                    <a:solidFill>
                      <a:srgbClr val="FF0000"/>
                    </a:solidFill>
                    <a:latin typeface="Google Sans" pitchFamily="2" charset="0"/>
                    <a:ea typeface="Google Sans" pitchFamily="2" charset="0"/>
                    <a:cs typeface="Google Sans" pitchFamily="2" charset="0"/>
                  </a:rPr>
                  <a:t>Momentum only softens this.</a:t>
                </a:r>
              </a:p>
              <a:p>
                <a:br>
                  <a:rPr lang="en-US" sz="1600" dirty="0">
                    <a:latin typeface="Google Sans" pitchFamily="2" charset="0"/>
                    <a:ea typeface="Google Sans" pitchFamily="2" charset="0"/>
                    <a:cs typeface="Google Sans" pitchFamily="2" charset="0"/>
                  </a:rPr>
                </a:br>
                <a:r>
                  <a:rPr lang="en-US" sz="1600" b="1" dirty="0" err="1">
                    <a:latin typeface="Google Sans" pitchFamily="2" charset="0"/>
                    <a:ea typeface="Google Sans" pitchFamily="2" charset="0"/>
                    <a:cs typeface="Google Sans" pitchFamily="2" charset="0"/>
                  </a:rPr>
                  <a:t>Adagrad</a:t>
                </a:r>
                <a:r>
                  <a:rPr lang="en-US" sz="1600" dirty="0">
                    <a:latin typeface="Google Sans" pitchFamily="2" charset="0"/>
                    <a:ea typeface="Google Sans" pitchFamily="2" charset="0"/>
                    <a:cs typeface="Google Sans" pitchFamily="2" charset="0"/>
                  </a:rPr>
                  <a:t> gives each parameter </a:t>
                </a:r>
                <a14:m>
                  <m:oMath xmlns:m="http://schemas.openxmlformats.org/officeDocument/2006/math">
                    <m:sSub>
                      <m:sSubPr>
                        <m:ctrlPr>
                          <a:rPr lang="en-US" sz="1600" b="1" i="1" dirty="0" smtClean="0">
                            <a:latin typeface="Cambria Math" panose="02040503050406030204" pitchFamily="18" charset="0"/>
                          </a:rPr>
                        </m:ctrlPr>
                      </m:sSubPr>
                      <m:e>
                        <m:r>
                          <a:rPr lang="en-US" sz="1600" b="1" i="1" dirty="0" smtClean="0">
                            <a:latin typeface="Cambria Math" panose="02040503050406030204" pitchFamily="18" charset="0"/>
                          </a:rPr>
                          <m:t>𝜃</m:t>
                        </m:r>
                      </m:e>
                      <m:sub>
                        <m:r>
                          <a:rPr lang="en-US" sz="1600" b="1" i="1" dirty="0" smtClean="0">
                            <a:latin typeface="Cambria Math" panose="02040503050406030204" pitchFamily="18" charset="0"/>
                          </a:rPr>
                          <m:t>𝑚</m:t>
                        </m:r>
                      </m:sub>
                    </m:sSub>
                  </m:oMath>
                </a14:m>
                <a:r>
                  <a:rPr lang="en-US" sz="1600" dirty="0">
                    <a:latin typeface="Google Sans" pitchFamily="2" charset="0"/>
                    <a:ea typeface="Google Sans" pitchFamily="2" charset="0"/>
                    <a:cs typeface="Google Sans" pitchFamily="2" charset="0"/>
                  </a:rPr>
                  <a:t> its own step size,</a:t>
                </a:r>
                <a:r>
                  <a:rPr lang="en-US" sz="1600" dirty="0"/>
                  <a:t> set by how large its gradients have been so far(</a:t>
                </a:r>
                <a:r>
                  <a:rPr lang="en-US" sz="1600" dirty="0">
                    <a:latin typeface="Google Sans" pitchFamily="2" charset="0"/>
                    <a:ea typeface="Google Sans" pitchFamily="2" charset="0"/>
                    <a:cs typeface="Google Sans" pitchFamily="2" charset="0"/>
                  </a:rPr>
                  <a:t>based on its own history</a:t>
                </a:r>
                <a:r>
                  <a:rPr lang="en-US" sz="1600" dirty="0"/>
                  <a:t>).</a:t>
                </a:r>
              </a:p>
              <a:p>
                <a:r>
                  <a:rPr lang="en-US" sz="1600" dirty="0">
                    <a:latin typeface="Google Sans" pitchFamily="2" charset="0"/>
                    <a:ea typeface="Google Sans" pitchFamily="2" charset="0"/>
                    <a:cs typeface="Google Sans" pitchFamily="2" charset="0"/>
                  </a:rPr>
                  <a:t> </a:t>
                </a:r>
              </a:p>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a parameter whose gradients have been large (a steep direction) gets smaller steps</a:t>
                </a:r>
                <a:r>
                  <a:rPr lang="ar-SA" sz="1600" dirty="0">
                    <a:latin typeface="Google Sans" pitchFamily="2" charset="0"/>
                    <a:ea typeface="Google Sans" pitchFamily="2" charset="0"/>
                    <a:cs typeface="Google Sans" pitchFamily="2" charset="0"/>
                  </a:rPr>
                  <a:t> </a:t>
                </a:r>
                <a:endParaRPr lang="en-US" sz="16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endParaRPr lang="ar-SA" sz="1600" dirty="0">
                  <a:latin typeface="Google Sans" pitchFamily="2" charset="0"/>
                  <a:ea typeface="Google Sans" pitchFamily="2" charset="0"/>
                  <a:cs typeface="Google Sans" pitchFamily="2" charset="0"/>
                </a:endParaRPr>
              </a:p>
              <a:p>
                <a:pPr marL="285750" indent="-285750">
                  <a:buFont typeface="Arial" panose="020B0604020202020204" pitchFamily="34" charset="0"/>
                  <a:buChar char="•"/>
                </a:pPr>
                <a:r>
                  <a:rPr lang="en-US" sz="1600" dirty="0">
                    <a:latin typeface="Google Sans" pitchFamily="2" charset="0"/>
                    <a:ea typeface="Google Sans" pitchFamily="2" charset="0"/>
                    <a:cs typeface="Google Sans" pitchFamily="2" charset="0"/>
                  </a:rPr>
                  <a:t>a parameter whose gradients have been small gets bigger step.</a:t>
                </a:r>
              </a:p>
            </p:txBody>
          </p:sp>
        </mc:Choice>
        <mc:Fallback xmlns="">
          <p:sp>
            <p:nvSpPr>
              <p:cNvPr id="4" name="TextBox 3">
                <a:extLst>
                  <a:ext uri="{FF2B5EF4-FFF2-40B4-BE49-F238E27FC236}">
                    <a16:creationId xmlns:a16="http://schemas.microsoft.com/office/drawing/2014/main" id="{123A6DC0-4A80-5538-3B4E-3CC03DE6F0B8}"/>
                  </a:ext>
                </a:extLst>
              </p:cNvPr>
              <p:cNvSpPr txBox="1">
                <a:spLocks noRot="1" noChangeAspect="1" noMove="1" noResize="1" noEditPoints="1" noAdjustHandles="1" noChangeArrowheads="1" noChangeShapeType="1" noTextEdit="1"/>
              </p:cNvSpPr>
              <p:nvPr/>
            </p:nvSpPr>
            <p:spPr>
              <a:xfrm>
                <a:off x="838199" y="1552780"/>
                <a:ext cx="5257801" cy="4031873"/>
              </a:xfrm>
              <a:prstGeom prst="rect">
                <a:avLst/>
              </a:prstGeom>
              <a:blipFill>
                <a:blip r:embed="rId4"/>
                <a:stretch>
                  <a:fillRect l="-481" t="-629" r="-962" b="-943"/>
                </a:stretch>
              </a:blipFill>
            </p:spPr>
            <p:txBody>
              <a:bodyPr/>
              <a:lstStyle/>
              <a:p>
                <a:r>
                  <a:rPr lang="en-US">
                    <a:noFill/>
                  </a:rPr>
                  <a:t> </a:t>
                </a:r>
              </a:p>
            </p:txBody>
          </p:sp>
        </mc:Fallback>
      </mc:AlternateContent>
    </p:spTree>
    <p:extLst>
      <p:ext uri="{BB962C8B-B14F-4D97-AF65-F5344CB8AC3E}">
        <p14:creationId xmlns:p14="http://schemas.microsoft.com/office/powerpoint/2010/main" val="38508746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11F2D-B345-B501-50D7-EB486353315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8817B17-BAA5-4C7A-C26E-A25395649862}"/>
              </a:ext>
            </a:extLst>
          </p:cNvPr>
          <p:cNvSpPr/>
          <p:nvPr/>
        </p:nvSpPr>
        <p:spPr>
          <a:xfrm>
            <a:off x="7944677" y="1690687"/>
            <a:ext cx="1219201" cy="36033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F336BC-47BF-EE88-26A8-5E24616DF480}"/>
              </a:ext>
            </a:extLst>
          </p:cNvPr>
          <p:cNvSpPr>
            <a:spLocks noGrp="1"/>
          </p:cNvSpPr>
          <p:nvPr>
            <p:ph type="title"/>
          </p:nvPr>
        </p:nvSpPr>
        <p:spPr/>
        <p:txBody>
          <a:bodyPr/>
          <a:lstStyle/>
          <a:p>
            <a:r>
              <a:rPr lang="en-US" dirty="0" err="1"/>
              <a:t>Adagrad</a:t>
            </a:r>
            <a:endParaRPr lang="en-US" dirty="0"/>
          </a:p>
        </p:txBody>
      </p:sp>
      <p:pic>
        <p:nvPicPr>
          <p:cNvPr id="5" name="Picture 4">
            <a:extLst>
              <a:ext uri="{FF2B5EF4-FFF2-40B4-BE49-F238E27FC236}">
                <a16:creationId xmlns:a16="http://schemas.microsoft.com/office/drawing/2014/main" id="{67570897-A284-E9E2-1970-BF92A8138DF7}"/>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369178" y="1729189"/>
            <a:ext cx="2690368" cy="274320"/>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789E8C9-D3AA-C411-5A08-3042F63B34F8}"/>
                  </a:ext>
                </a:extLst>
              </p:cNvPr>
              <p:cNvSpPr txBox="1"/>
              <p:nvPr/>
            </p:nvSpPr>
            <p:spPr>
              <a:xfrm>
                <a:off x="838200" y="1690688"/>
                <a:ext cx="3892826" cy="58541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For every parameter, keep a running </a:t>
                </a:r>
                <a:r>
                  <a:rPr lang="en-US" sz="1600" b="1" dirty="0">
                    <a:latin typeface="Google Sans" pitchFamily="2" charset="0"/>
                    <a:ea typeface="Google Sans" pitchFamily="2" charset="0"/>
                    <a:cs typeface="Google Sans" pitchFamily="2" charset="0"/>
                  </a:rPr>
                  <a:t>sum</a:t>
                </a:r>
                <a:r>
                  <a:rPr lang="en-US" sz="1600" dirty="0">
                    <a:latin typeface="Google Sans" pitchFamily="2" charset="0"/>
                    <a:ea typeface="Google Sans" pitchFamily="2" charset="0"/>
                    <a:cs typeface="Google Sans" pitchFamily="2" charset="0"/>
                  </a:rPr>
                  <a:t> of </a:t>
                </a:r>
                <a:r>
                  <a:rPr lang="en-US" sz="1600" b="1" dirty="0">
                    <a:latin typeface="Google Sans" pitchFamily="2" charset="0"/>
                    <a:ea typeface="Google Sans" pitchFamily="2" charset="0"/>
                    <a:cs typeface="Google Sans" pitchFamily="2" charset="0"/>
                  </a:rPr>
                  <a:t>squared</a:t>
                </a:r>
                <a:r>
                  <a:rPr lang="en-US" sz="1600" dirty="0">
                    <a:latin typeface="Google Sans" pitchFamily="2" charset="0"/>
                    <a:ea typeface="Google Sans" pitchFamily="2" charset="0"/>
                    <a:cs typeface="Google Sans" pitchFamily="2" charset="0"/>
                  </a:rPr>
                  <a:t> gradients </a:t>
                </a:r>
                <a14:m>
                  <m:oMath xmlns:m="http://schemas.openxmlformats.org/officeDocument/2006/math">
                    <m:d>
                      <m:dPr>
                        <m:ctrlPr>
                          <a:rPr lang="en-US" sz="1600" b="1" i="0" dirty="0">
                            <a:latin typeface="Cambria Math" panose="02040503050406030204" pitchFamily="18" charset="0"/>
                          </a:rPr>
                        </m:ctrlPr>
                      </m:dPr>
                      <m:e>
                        <m:r>
                          <a:rPr lang="en-US" sz="1600" b="1" i="0" dirty="0">
                            <a:latin typeface="Cambria Math" panose="02040503050406030204" pitchFamily="18" charset="0"/>
                          </a:rPr>
                          <m:t>𝐬</m:t>
                        </m:r>
                        <m:r>
                          <a:rPr lang="en-US" sz="1600" b="0" i="0" dirty="0">
                            <a:latin typeface="Cambria Math" panose="02040503050406030204" pitchFamily="18" charset="0"/>
                          </a:rPr>
                          <m:t>⁽⁰⁾=</m:t>
                        </m:r>
                        <m:r>
                          <a:rPr lang="en-US" sz="1600" b="1" i="0" dirty="0">
                            <a:latin typeface="Cambria Math" panose="02040503050406030204" pitchFamily="18" charset="0"/>
                          </a:rPr>
                          <m:t>𝟎</m:t>
                        </m:r>
                      </m:e>
                    </m:d>
                  </m:oMath>
                </a14:m>
                <a:r>
                  <a:rPr lang="en-US" sz="1600" dirty="0">
                    <a:latin typeface="Google Sans" pitchFamily="2" charset="0"/>
                    <a:ea typeface="Google Sans" pitchFamily="2" charset="0"/>
                    <a:cs typeface="Google Sans" pitchFamily="2" charset="0"/>
                  </a:rPr>
                  <a:t>:</a:t>
                </a:r>
              </a:p>
            </p:txBody>
          </p:sp>
        </mc:Choice>
        <mc:Fallback xmlns="">
          <p:sp>
            <p:nvSpPr>
              <p:cNvPr id="14" name="TextBox 13">
                <a:extLst>
                  <a:ext uri="{FF2B5EF4-FFF2-40B4-BE49-F238E27FC236}">
                    <a16:creationId xmlns:a16="http://schemas.microsoft.com/office/drawing/2014/main" id="{9789E8C9-D3AA-C411-5A08-3042F63B34F8}"/>
                  </a:ext>
                </a:extLst>
              </p:cNvPr>
              <p:cNvSpPr txBox="1">
                <a:spLocks noRot="1" noChangeAspect="1" noMove="1" noResize="1" noEditPoints="1" noAdjustHandles="1" noChangeArrowheads="1" noChangeShapeType="1" noTextEdit="1"/>
              </p:cNvSpPr>
              <p:nvPr/>
            </p:nvSpPr>
            <p:spPr>
              <a:xfrm>
                <a:off x="838200" y="1690688"/>
                <a:ext cx="3892826" cy="585417"/>
              </a:xfrm>
              <a:prstGeom prst="rect">
                <a:avLst/>
              </a:prstGeom>
              <a:blipFill>
                <a:blip r:embed="rId7"/>
                <a:stretch>
                  <a:fillRect l="-977" t="-2083" b="-10417"/>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F679F0F-1A50-83D8-2E68-80B79053D319}"/>
              </a:ext>
            </a:extLst>
          </p:cNvPr>
          <p:cNvSpPr txBox="1"/>
          <p:nvPr/>
        </p:nvSpPr>
        <p:spPr>
          <a:xfrm>
            <a:off x="4913242" y="3152698"/>
            <a:ext cx="4250636" cy="1569660"/>
          </a:xfrm>
          <a:prstGeom prst="rect">
            <a:avLst/>
          </a:prstGeom>
          <a:solidFill>
            <a:schemeClr val="accent6">
              <a:lumMod val="20000"/>
              <a:lumOff val="80000"/>
            </a:schemeClr>
          </a:solidFill>
        </p:spPr>
        <p:txBody>
          <a:bodyPr wrap="square">
            <a:spAutoFit/>
          </a:bodyPr>
          <a:lstStyle/>
          <a:p>
            <a:pPr>
              <a:buNone/>
            </a:pPr>
            <a:r>
              <a:rPr lang="en-US" sz="1600" dirty="0"/>
              <a:t>𝐠⁽ᵗ⁾ is the </a:t>
            </a:r>
            <a:r>
              <a:rPr lang="en-US" sz="1600" b="1" dirty="0"/>
              <a:t>minibatch gradient at iteration t</a:t>
            </a:r>
          </a:p>
          <a:p>
            <a:pPr>
              <a:buNone/>
            </a:pPr>
            <a:endParaRPr lang="en-US" sz="1600" b="1" dirty="0"/>
          </a:p>
          <a:p>
            <a:pPr>
              <a:buNone/>
            </a:pPr>
            <a:endParaRPr lang="en-US" sz="1600" b="1" dirty="0"/>
          </a:p>
          <a:p>
            <a:pPr>
              <a:buNone/>
            </a:pPr>
            <a:r>
              <a:rPr lang="en-US" sz="1600" b="1" dirty="0"/>
              <a:t>Element-wise product results with squaring the gradient, entry by entry, where </a:t>
            </a:r>
            <a:r>
              <a:rPr lang="en-US" sz="1600" dirty="0"/>
              <a:t> the sign is dropped and only the size is kept.</a:t>
            </a:r>
          </a:p>
        </p:txBody>
      </p:sp>
      <p:pic>
        <p:nvPicPr>
          <p:cNvPr id="13" name="Picture 12">
            <a:extLst>
              <a:ext uri="{FF2B5EF4-FFF2-40B4-BE49-F238E27FC236}">
                <a16:creationId xmlns:a16="http://schemas.microsoft.com/office/drawing/2014/main" id="{371BC821-9E33-BA57-1646-9F58D4EAE738}"/>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rcRect r="47478" b="-7174"/>
          <a:stretch>
            <a:fillRect/>
          </a:stretch>
        </p:blipFill>
        <p:spPr>
          <a:xfrm>
            <a:off x="5758078" y="3564054"/>
            <a:ext cx="2346865" cy="268398"/>
          </a:xfrm>
          <a:prstGeom prst="rect">
            <a:avLst/>
          </a:prstGeom>
        </p:spPr>
      </p:pic>
      <p:pic>
        <p:nvPicPr>
          <p:cNvPr id="18" name="Picture 17">
            <a:extLst>
              <a:ext uri="{FF2B5EF4-FFF2-40B4-BE49-F238E27FC236}">
                <a16:creationId xmlns:a16="http://schemas.microsoft.com/office/drawing/2014/main" id="{4A057E69-924A-732C-EB96-9C9DC0E41599}"/>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740743" y="3252744"/>
            <a:ext cx="1538224" cy="1369568"/>
          </a:xfrm>
          <a:prstGeom prst="rect">
            <a:avLst/>
          </a:prstGeom>
        </p:spPr>
      </p:pic>
    </p:spTree>
    <p:extLst>
      <p:ext uri="{BB962C8B-B14F-4D97-AF65-F5344CB8AC3E}">
        <p14:creationId xmlns:p14="http://schemas.microsoft.com/office/powerpoint/2010/main" val="32104151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19160-83D0-0053-AA74-0B414B106095}"/>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937C46A8-8014-DAB7-D770-F3E19AB093E6}"/>
              </a:ext>
            </a:extLst>
          </p:cNvPr>
          <p:cNvSpPr/>
          <p:nvPr/>
        </p:nvSpPr>
        <p:spPr>
          <a:xfrm>
            <a:off x="8877527" y="2692701"/>
            <a:ext cx="151763" cy="2786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9945D0A-B2A0-643E-B332-7C1ACAE81E7E}"/>
              </a:ext>
            </a:extLst>
          </p:cNvPr>
          <p:cNvSpPr/>
          <p:nvPr/>
        </p:nvSpPr>
        <p:spPr>
          <a:xfrm>
            <a:off x="8048355" y="2551658"/>
            <a:ext cx="154739" cy="27864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BD6CE9-71C4-F577-87EF-242BBBFF8FC0}"/>
              </a:ext>
            </a:extLst>
          </p:cNvPr>
          <p:cNvSpPr/>
          <p:nvPr/>
        </p:nvSpPr>
        <p:spPr>
          <a:xfrm>
            <a:off x="8282066" y="2711439"/>
            <a:ext cx="464369" cy="27864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4E6BC7-388D-63C2-8346-E00B34FEC032}"/>
              </a:ext>
            </a:extLst>
          </p:cNvPr>
          <p:cNvSpPr>
            <a:spLocks noGrp="1"/>
          </p:cNvSpPr>
          <p:nvPr>
            <p:ph type="title"/>
          </p:nvPr>
        </p:nvSpPr>
        <p:spPr/>
        <p:txBody>
          <a:bodyPr/>
          <a:lstStyle/>
          <a:p>
            <a:r>
              <a:rPr lang="en-US" dirty="0" err="1"/>
              <a:t>Adagrad</a:t>
            </a:r>
            <a:endParaRPr lang="en-US" dirty="0"/>
          </a:p>
        </p:txBody>
      </p:sp>
      <p:pic>
        <p:nvPicPr>
          <p:cNvPr id="5" name="Picture 4">
            <a:extLst>
              <a:ext uri="{FF2B5EF4-FFF2-40B4-BE49-F238E27FC236}">
                <a16:creationId xmlns:a16="http://schemas.microsoft.com/office/drawing/2014/main" id="{D02A82C5-DE13-BA58-B69A-00DFE0042492}"/>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6369178" y="1729189"/>
            <a:ext cx="2690368" cy="274320"/>
          </a:xfrm>
          <a:prstGeom prst="rect">
            <a:avLst/>
          </a:prstGeom>
        </p:spPr>
      </p:pic>
      <p:pic>
        <p:nvPicPr>
          <p:cNvPr id="8" name="Picture 7">
            <a:extLst>
              <a:ext uri="{FF2B5EF4-FFF2-40B4-BE49-F238E27FC236}">
                <a16:creationId xmlns:a16="http://schemas.microsoft.com/office/drawing/2014/main" id="{950F1312-E7E7-EF1D-12C7-7C22657B5699}"/>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6369178" y="2473559"/>
            <a:ext cx="2611120" cy="434848"/>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6774BE3-BD12-3A80-9620-733D54D1EB6D}"/>
                  </a:ext>
                </a:extLst>
              </p:cNvPr>
              <p:cNvSpPr txBox="1"/>
              <p:nvPr/>
            </p:nvSpPr>
            <p:spPr>
              <a:xfrm>
                <a:off x="838200" y="1690688"/>
                <a:ext cx="3892826" cy="58541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For every parameter, keep a running </a:t>
                </a:r>
                <a:r>
                  <a:rPr lang="en-US" sz="1600" b="1" dirty="0">
                    <a:latin typeface="Google Sans" pitchFamily="2" charset="0"/>
                    <a:ea typeface="Google Sans" pitchFamily="2" charset="0"/>
                    <a:cs typeface="Google Sans" pitchFamily="2" charset="0"/>
                  </a:rPr>
                  <a:t>sum</a:t>
                </a:r>
                <a:r>
                  <a:rPr lang="en-US" sz="1600" dirty="0">
                    <a:latin typeface="Google Sans" pitchFamily="2" charset="0"/>
                    <a:ea typeface="Google Sans" pitchFamily="2" charset="0"/>
                    <a:cs typeface="Google Sans" pitchFamily="2" charset="0"/>
                  </a:rPr>
                  <a:t> of </a:t>
                </a:r>
                <a:r>
                  <a:rPr lang="en-US" sz="1600" b="1" dirty="0">
                    <a:latin typeface="Google Sans" pitchFamily="2" charset="0"/>
                    <a:ea typeface="Google Sans" pitchFamily="2" charset="0"/>
                    <a:cs typeface="Google Sans" pitchFamily="2" charset="0"/>
                  </a:rPr>
                  <a:t>squared</a:t>
                </a:r>
                <a:r>
                  <a:rPr lang="en-US" sz="1600" dirty="0">
                    <a:latin typeface="Google Sans" pitchFamily="2" charset="0"/>
                    <a:ea typeface="Google Sans" pitchFamily="2" charset="0"/>
                    <a:cs typeface="Google Sans" pitchFamily="2" charset="0"/>
                  </a:rPr>
                  <a:t> gradients </a:t>
                </a:r>
                <a14:m>
                  <m:oMath xmlns:m="http://schemas.openxmlformats.org/officeDocument/2006/math">
                    <m:d>
                      <m:dPr>
                        <m:ctrlPr>
                          <a:rPr lang="en-US" sz="1600" b="1" i="0" dirty="0">
                            <a:latin typeface="Cambria Math" panose="02040503050406030204" pitchFamily="18" charset="0"/>
                          </a:rPr>
                        </m:ctrlPr>
                      </m:dPr>
                      <m:e>
                        <m:r>
                          <a:rPr lang="en-US" sz="1600" b="1" i="0" dirty="0">
                            <a:latin typeface="Cambria Math" panose="02040503050406030204" pitchFamily="18" charset="0"/>
                          </a:rPr>
                          <m:t>𝐬</m:t>
                        </m:r>
                        <m:r>
                          <a:rPr lang="en-US" sz="1600" b="0" i="0" dirty="0">
                            <a:latin typeface="Cambria Math" panose="02040503050406030204" pitchFamily="18" charset="0"/>
                          </a:rPr>
                          <m:t>⁽⁰⁾=</m:t>
                        </m:r>
                        <m:r>
                          <a:rPr lang="en-US" sz="1600" b="1" i="0" dirty="0">
                            <a:latin typeface="Cambria Math" panose="02040503050406030204" pitchFamily="18" charset="0"/>
                          </a:rPr>
                          <m:t>𝟎</m:t>
                        </m:r>
                      </m:e>
                    </m:d>
                  </m:oMath>
                </a14:m>
                <a:r>
                  <a:rPr lang="en-US" sz="1600" dirty="0">
                    <a:latin typeface="Google Sans" pitchFamily="2" charset="0"/>
                    <a:ea typeface="Google Sans" pitchFamily="2" charset="0"/>
                    <a:cs typeface="Google Sans" pitchFamily="2" charset="0"/>
                  </a:rPr>
                  <a:t>:</a:t>
                </a:r>
              </a:p>
            </p:txBody>
          </p:sp>
        </mc:Choice>
        <mc:Fallback xmlns="">
          <p:sp>
            <p:nvSpPr>
              <p:cNvPr id="14" name="TextBox 13">
                <a:extLst>
                  <a:ext uri="{FF2B5EF4-FFF2-40B4-BE49-F238E27FC236}">
                    <a16:creationId xmlns:a16="http://schemas.microsoft.com/office/drawing/2014/main" id="{86774BE3-BD12-3A80-9620-733D54D1EB6D}"/>
                  </a:ext>
                </a:extLst>
              </p:cNvPr>
              <p:cNvSpPr txBox="1">
                <a:spLocks noRot="1" noChangeAspect="1" noMove="1" noResize="1" noEditPoints="1" noAdjustHandles="1" noChangeArrowheads="1" noChangeShapeType="1" noTextEdit="1"/>
              </p:cNvSpPr>
              <p:nvPr/>
            </p:nvSpPr>
            <p:spPr>
              <a:xfrm>
                <a:off x="838200" y="1690688"/>
                <a:ext cx="3892826" cy="585417"/>
              </a:xfrm>
              <a:prstGeom prst="rect">
                <a:avLst/>
              </a:prstGeom>
              <a:blipFill>
                <a:blip r:embed="rId7"/>
                <a:stretch>
                  <a:fillRect l="-977" t="-2083" b="-10417"/>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3C2EF7AF-3C93-75FF-9307-3657E6C5B8B0}"/>
              </a:ext>
            </a:extLst>
          </p:cNvPr>
          <p:cNvSpPr txBox="1"/>
          <p:nvPr/>
        </p:nvSpPr>
        <p:spPr>
          <a:xfrm>
            <a:off x="838200" y="2473559"/>
            <a:ext cx="3892826" cy="584775"/>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Then divide each entry of the gradient by the square root of its sum:</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173F1B9-2FC8-846C-24AE-88C4E2E8D06D}"/>
                  </a:ext>
                </a:extLst>
              </p:cNvPr>
              <p:cNvSpPr txBox="1"/>
              <p:nvPr/>
            </p:nvSpPr>
            <p:spPr>
              <a:xfrm>
                <a:off x="8026691" y="3817369"/>
                <a:ext cx="2690369" cy="1085875"/>
              </a:xfrm>
              <a:prstGeom prst="rect">
                <a:avLst/>
              </a:prstGeom>
              <a:solidFill>
                <a:schemeClr val="accent6">
                  <a:lumMod val="20000"/>
                  <a:lumOff val="80000"/>
                </a:schemeClr>
              </a:solidFill>
            </p:spPr>
            <p:txBody>
              <a:bodyPr wrap="square">
                <a:spAutoFit/>
              </a:bodyPr>
              <a:lstStyle/>
              <a:p>
                <a:pPr>
                  <a:buNone/>
                </a:pPr>
                <a14:m>
                  <m:oMath xmlns:m="http://schemas.openxmlformats.org/officeDocument/2006/math">
                    <m:rad>
                      <m:radPr>
                        <m:degHide m:val="on"/>
                        <m:ctrlPr>
                          <a:rPr lang="en-US" sz="1600" b="0" i="1" smtClean="0">
                            <a:latin typeface="Cambria Math" panose="02040503050406030204" pitchFamily="18" charset="0"/>
                          </a:rPr>
                        </m:ctrlPr>
                      </m:radPr>
                      <m:deg/>
                      <m:e>
                        <m:sSubSup>
                          <m:sSubSupPr>
                            <m:ctrlPr>
                              <a:rPr lang="en-US" sz="1600" i="1" dirty="0">
                                <a:latin typeface="Cambria Math" panose="02040503050406030204" pitchFamily="18" charset="0"/>
                              </a:rPr>
                            </m:ctrlPr>
                          </m:sSubSupPr>
                          <m:e>
                            <m:r>
                              <a:rPr lang="en-US" sz="1600" i="1" dirty="0">
                                <a:latin typeface="Cambria Math" panose="02040503050406030204" pitchFamily="18" charset="0"/>
                              </a:rPr>
                              <m:t>𝑠</m:t>
                            </m:r>
                          </m:e>
                          <m:sub>
                            <m:r>
                              <a:rPr lang="en-US" sz="1600" i="1" dirty="0">
                                <a:latin typeface="Cambria Math" panose="02040503050406030204" pitchFamily="18" charset="0"/>
                              </a:rPr>
                              <m:t>𝑚</m:t>
                            </m:r>
                          </m:sub>
                          <m:sup>
                            <m:d>
                              <m:dPr>
                                <m:ctrlPr>
                                  <a:rPr lang="en-US" sz="1600" i="1" dirty="0">
                                    <a:latin typeface="Cambria Math" panose="02040503050406030204" pitchFamily="18" charset="0"/>
                                  </a:rPr>
                                </m:ctrlPr>
                              </m:dPr>
                              <m:e>
                                <m:r>
                                  <a:rPr lang="en-US" sz="1600" i="1" dirty="0">
                                    <a:latin typeface="Cambria Math" panose="02040503050406030204" pitchFamily="18" charset="0"/>
                                  </a:rPr>
                                  <m:t>𝑡</m:t>
                                </m:r>
                              </m:e>
                            </m:d>
                          </m:sup>
                        </m:sSubSup>
                      </m:e>
                    </m:rad>
                  </m:oMath>
                </a14:m>
                <a:r>
                  <a:rPr lang="en-US" sz="1600" dirty="0">
                    <a:latin typeface="Google Sans" pitchFamily="2" charset="0"/>
                    <a:ea typeface="Google Sans" pitchFamily="2" charset="0"/>
                    <a:cs typeface="Google Sans" pitchFamily="2" charset="0"/>
                  </a:rPr>
                  <a:t> measures how large the gradients of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𝜃</m:t>
                        </m:r>
                      </m:e>
                      <m:sub>
                        <m:r>
                          <a:rPr lang="en-US" sz="1600" b="0" i="1" smtClean="0">
                            <a:latin typeface="Cambria Math" panose="02040503050406030204" pitchFamily="18" charset="0"/>
                          </a:rPr>
                          <m:t>𝑚</m:t>
                        </m:r>
                      </m:sub>
                    </m:sSub>
                    <m:r>
                      <a:rPr lang="en-US" sz="1600" b="0" i="1" smtClean="0">
                        <a:latin typeface="Cambria Math" panose="02040503050406030204" pitchFamily="18" charset="0"/>
                      </a:rPr>
                      <m:t> </m:t>
                    </m:r>
                  </m:oMath>
                </a14:m>
                <a:r>
                  <a:rPr lang="en-US" sz="1600" dirty="0">
                    <a:latin typeface="Google Sans" pitchFamily="2" charset="0"/>
                    <a:ea typeface="Google Sans" pitchFamily="2" charset="0"/>
                    <a:cs typeface="Google Sans" pitchFamily="2" charset="0"/>
                  </a:rPr>
                  <a:t>have been so far.</a:t>
                </a:r>
              </a:p>
            </p:txBody>
          </p:sp>
        </mc:Choice>
        <mc:Fallback xmlns="">
          <p:sp>
            <p:nvSpPr>
              <p:cNvPr id="21" name="TextBox 20">
                <a:extLst>
                  <a:ext uri="{FF2B5EF4-FFF2-40B4-BE49-F238E27FC236}">
                    <a16:creationId xmlns:a16="http://schemas.microsoft.com/office/drawing/2014/main" id="{F173F1B9-2FC8-846C-24AE-88C4E2E8D06D}"/>
                  </a:ext>
                </a:extLst>
              </p:cNvPr>
              <p:cNvSpPr txBox="1">
                <a:spLocks noRot="1" noChangeAspect="1" noMove="1" noResize="1" noEditPoints="1" noAdjustHandles="1" noChangeArrowheads="1" noChangeShapeType="1" noTextEdit="1"/>
              </p:cNvSpPr>
              <p:nvPr/>
            </p:nvSpPr>
            <p:spPr>
              <a:xfrm>
                <a:off x="8026691" y="3817369"/>
                <a:ext cx="2690369" cy="1085875"/>
              </a:xfrm>
              <a:prstGeom prst="rect">
                <a:avLst/>
              </a:prstGeom>
              <a:blipFill>
                <a:blip r:embed="rId8"/>
                <a:stretch>
                  <a:fillRect l="-1415" b="-5814"/>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8CD92C30-52C3-B238-29A4-19E0E9774A0B}"/>
              </a:ext>
            </a:extLst>
          </p:cNvPr>
          <p:cNvSpPr txBox="1"/>
          <p:nvPr/>
        </p:nvSpPr>
        <p:spPr>
          <a:xfrm>
            <a:off x="6699080" y="3814889"/>
            <a:ext cx="1185242" cy="584775"/>
          </a:xfrm>
          <a:prstGeom prst="rect">
            <a:avLst/>
          </a:prstGeom>
          <a:solidFill>
            <a:schemeClr val="accent2">
              <a:lumMod val="20000"/>
              <a:lumOff val="8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global step size</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7A3D2EE-B81C-895A-7256-65556FA7A3D7}"/>
                  </a:ext>
                </a:extLst>
              </p:cNvPr>
              <p:cNvSpPr txBox="1"/>
              <p:nvPr/>
            </p:nvSpPr>
            <p:spPr>
              <a:xfrm>
                <a:off x="9758596" y="2327543"/>
                <a:ext cx="2176637" cy="738664"/>
              </a:xfrm>
              <a:prstGeom prst="rect">
                <a:avLst/>
              </a:prstGeom>
              <a:solidFill>
                <a:schemeClr val="tx2">
                  <a:lumMod val="10000"/>
                  <a:lumOff val="90000"/>
                </a:schemeClr>
              </a:solidFill>
            </p:spPr>
            <p:txBody>
              <a:bodyPr wrap="square">
                <a:spAutoFit/>
              </a:bodyPr>
              <a:lstStyle/>
              <a:p>
                <a:r>
                  <a:rPr lang="en-US" sz="1400" dirty="0">
                    <a:latin typeface="Google Sans" pitchFamily="2" charset="0"/>
                    <a:ea typeface="Google Sans" pitchFamily="2" charset="0"/>
                    <a:cs typeface="Google Sans" pitchFamily="2" charset="0"/>
                  </a:rPr>
                  <a:t>The small constant </a:t>
                </a:r>
                <a14:m>
                  <m:oMath xmlns:m="http://schemas.openxmlformats.org/officeDocument/2006/math">
                    <m:r>
                      <a:rPr lang="en-US" sz="1400" i="1" dirty="0" smtClean="0">
                        <a:latin typeface="Cambria Math" panose="02040503050406030204" pitchFamily="18" charset="0"/>
                      </a:rPr>
                      <m:t>𝜀</m:t>
                    </m:r>
                  </m:oMath>
                </a14:m>
                <a:r>
                  <a:rPr lang="en-US" sz="1400" dirty="0">
                    <a:latin typeface="Google Sans" pitchFamily="2" charset="0"/>
                    <a:ea typeface="Google Sans" pitchFamily="2" charset="0"/>
                    <a:cs typeface="Google Sans" pitchFamily="2" charset="0"/>
                  </a:rPr>
                  <a:t> (e.g. 10⁻¹⁰) only prevents division by zero</a:t>
                </a:r>
              </a:p>
            </p:txBody>
          </p:sp>
        </mc:Choice>
        <mc:Fallback xmlns="">
          <p:sp>
            <p:nvSpPr>
              <p:cNvPr id="29" name="TextBox 28">
                <a:extLst>
                  <a:ext uri="{FF2B5EF4-FFF2-40B4-BE49-F238E27FC236}">
                    <a16:creationId xmlns:a16="http://schemas.microsoft.com/office/drawing/2014/main" id="{C7A3D2EE-B81C-895A-7256-65556FA7A3D7}"/>
                  </a:ext>
                </a:extLst>
              </p:cNvPr>
              <p:cNvSpPr txBox="1">
                <a:spLocks noRot="1" noChangeAspect="1" noMove="1" noResize="1" noEditPoints="1" noAdjustHandles="1" noChangeArrowheads="1" noChangeShapeType="1" noTextEdit="1"/>
              </p:cNvSpPr>
              <p:nvPr/>
            </p:nvSpPr>
            <p:spPr>
              <a:xfrm>
                <a:off x="9758596" y="2327543"/>
                <a:ext cx="2176637" cy="738664"/>
              </a:xfrm>
              <a:prstGeom prst="rect">
                <a:avLst/>
              </a:prstGeom>
              <a:blipFill>
                <a:blip r:embed="rId9"/>
                <a:stretch>
                  <a:fillRect l="-581" t="-1695" b="-8475"/>
                </a:stretch>
              </a:blipFill>
            </p:spPr>
            <p:txBody>
              <a:bodyPr/>
              <a:lstStyle/>
              <a:p>
                <a:r>
                  <a:rPr lang="en-US">
                    <a:noFill/>
                  </a:rPr>
                  <a:t> </a:t>
                </a:r>
              </a:p>
            </p:txBody>
          </p:sp>
        </mc:Fallback>
      </mc:AlternateContent>
    </p:spTree>
    <p:extLst>
      <p:ext uri="{BB962C8B-B14F-4D97-AF65-F5344CB8AC3E}">
        <p14:creationId xmlns:p14="http://schemas.microsoft.com/office/powerpoint/2010/main" val="7679796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15CC5-5ED3-F696-5628-5404B0AA82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7E9893B-3A49-5AE1-B1D6-8EEFD1146FC0}"/>
              </a:ext>
            </a:extLst>
          </p:cNvPr>
          <p:cNvSpPr/>
          <p:nvPr/>
        </p:nvSpPr>
        <p:spPr>
          <a:xfrm>
            <a:off x="8240276" y="3907807"/>
            <a:ext cx="1406643" cy="105648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FAE1C3-8F55-DFE4-3CFE-6BFE954D005F}"/>
              </a:ext>
            </a:extLst>
          </p:cNvPr>
          <p:cNvSpPr>
            <a:spLocks noGrp="1"/>
          </p:cNvSpPr>
          <p:nvPr>
            <p:ph type="title"/>
          </p:nvPr>
        </p:nvSpPr>
        <p:spPr/>
        <p:txBody>
          <a:bodyPr/>
          <a:lstStyle/>
          <a:p>
            <a:r>
              <a:rPr lang="en-US" dirty="0" err="1"/>
              <a:t>Adagrad</a:t>
            </a:r>
            <a:endParaRPr lang="en-US" dirty="0"/>
          </a:p>
        </p:txBody>
      </p:sp>
      <p:pic>
        <p:nvPicPr>
          <p:cNvPr id="5" name="Picture 4">
            <a:extLst>
              <a:ext uri="{FF2B5EF4-FFF2-40B4-BE49-F238E27FC236}">
                <a16:creationId xmlns:a16="http://schemas.microsoft.com/office/drawing/2014/main" id="{6F73BAFF-476D-0FF9-B26A-0F3BCDB170E7}"/>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369178" y="1729189"/>
            <a:ext cx="2690368" cy="274320"/>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9555A76-1A88-075E-B8FA-3E3FC37A5B6A}"/>
                  </a:ext>
                </a:extLst>
              </p:cNvPr>
              <p:cNvSpPr txBox="1"/>
              <p:nvPr/>
            </p:nvSpPr>
            <p:spPr>
              <a:xfrm>
                <a:off x="838200" y="1690688"/>
                <a:ext cx="3892826" cy="58541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For every parameter, keep a running </a:t>
                </a:r>
                <a:r>
                  <a:rPr lang="en-US" sz="1600" b="1" dirty="0">
                    <a:latin typeface="Google Sans" pitchFamily="2" charset="0"/>
                    <a:ea typeface="Google Sans" pitchFamily="2" charset="0"/>
                    <a:cs typeface="Google Sans" pitchFamily="2" charset="0"/>
                  </a:rPr>
                  <a:t>sum</a:t>
                </a:r>
                <a:r>
                  <a:rPr lang="en-US" sz="1600" dirty="0">
                    <a:latin typeface="Google Sans" pitchFamily="2" charset="0"/>
                    <a:ea typeface="Google Sans" pitchFamily="2" charset="0"/>
                    <a:cs typeface="Google Sans" pitchFamily="2" charset="0"/>
                  </a:rPr>
                  <a:t> of squared gradients </a:t>
                </a:r>
                <a14:m>
                  <m:oMath xmlns:m="http://schemas.openxmlformats.org/officeDocument/2006/math">
                    <m:d>
                      <m:dPr>
                        <m:ctrlPr>
                          <a:rPr lang="en-US" sz="1600" b="1" i="0" dirty="0">
                            <a:latin typeface="Cambria Math" panose="02040503050406030204" pitchFamily="18" charset="0"/>
                          </a:rPr>
                        </m:ctrlPr>
                      </m:dPr>
                      <m:e>
                        <m:r>
                          <a:rPr lang="en-US" sz="1600" b="1" i="0" dirty="0">
                            <a:latin typeface="Cambria Math" panose="02040503050406030204" pitchFamily="18" charset="0"/>
                          </a:rPr>
                          <m:t>𝐬</m:t>
                        </m:r>
                        <m:r>
                          <a:rPr lang="en-US" sz="1600" b="0" i="0" dirty="0">
                            <a:latin typeface="Cambria Math" panose="02040503050406030204" pitchFamily="18" charset="0"/>
                          </a:rPr>
                          <m:t>⁽⁰⁾=</m:t>
                        </m:r>
                        <m:r>
                          <a:rPr lang="en-US" sz="1600" b="1" i="0" dirty="0">
                            <a:latin typeface="Cambria Math" panose="02040503050406030204" pitchFamily="18" charset="0"/>
                          </a:rPr>
                          <m:t>𝟎</m:t>
                        </m:r>
                      </m:e>
                    </m:d>
                  </m:oMath>
                </a14:m>
                <a:r>
                  <a:rPr lang="en-US" sz="1600" dirty="0">
                    <a:latin typeface="Google Sans" pitchFamily="2" charset="0"/>
                    <a:ea typeface="Google Sans" pitchFamily="2" charset="0"/>
                    <a:cs typeface="Google Sans" pitchFamily="2" charset="0"/>
                  </a:rPr>
                  <a:t>:</a:t>
                </a:r>
              </a:p>
            </p:txBody>
          </p:sp>
        </mc:Choice>
        <mc:Fallback xmlns="">
          <p:sp>
            <p:nvSpPr>
              <p:cNvPr id="14" name="TextBox 13">
                <a:extLst>
                  <a:ext uri="{FF2B5EF4-FFF2-40B4-BE49-F238E27FC236}">
                    <a16:creationId xmlns:a16="http://schemas.microsoft.com/office/drawing/2014/main" id="{29555A76-1A88-075E-B8FA-3E3FC37A5B6A}"/>
                  </a:ext>
                </a:extLst>
              </p:cNvPr>
              <p:cNvSpPr txBox="1">
                <a:spLocks noRot="1" noChangeAspect="1" noMove="1" noResize="1" noEditPoints="1" noAdjustHandles="1" noChangeArrowheads="1" noChangeShapeType="1" noTextEdit="1"/>
              </p:cNvSpPr>
              <p:nvPr/>
            </p:nvSpPr>
            <p:spPr>
              <a:xfrm>
                <a:off x="838200" y="1690688"/>
                <a:ext cx="3892826" cy="585417"/>
              </a:xfrm>
              <a:prstGeom prst="rect">
                <a:avLst/>
              </a:prstGeom>
              <a:blipFill>
                <a:blip r:embed="rId10"/>
                <a:stretch>
                  <a:fillRect l="-977" t="-2083" b="-104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D29A726-A279-2874-7554-476D617EC737}"/>
                  </a:ext>
                </a:extLst>
              </p:cNvPr>
              <p:cNvSpPr txBox="1"/>
              <p:nvPr/>
            </p:nvSpPr>
            <p:spPr>
              <a:xfrm>
                <a:off x="1783735" y="3799667"/>
                <a:ext cx="3892826" cy="2142318"/>
              </a:xfrm>
              <a:prstGeom prst="rect">
                <a:avLst/>
              </a:prstGeom>
              <a:solidFill>
                <a:schemeClr val="tx2">
                  <a:lumMod val="10000"/>
                  <a:lumOff val="90000"/>
                </a:schemeClr>
              </a:solidFill>
            </p:spPr>
            <p:txBody>
              <a:bodyPr wrap="square">
                <a:spAutoFit/>
              </a:bodyPr>
              <a:lstStyle/>
              <a:p>
                <a:r>
                  <a:rPr lang="en-US" sz="1600" dirty="0"/>
                  <a:t>For one parameter the division becomes a step size of its own. </a:t>
                </a:r>
                <a:r>
                  <a:rPr lang="en-US" sz="1600" dirty="0">
                    <a:latin typeface="Google Sans" pitchFamily="2" charset="0"/>
                    <a:ea typeface="Google Sans" pitchFamily="2" charset="0"/>
                    <a:cs typeface="Google Sans" pitchFamily="2" charset="0"/>
                  </a:rPr>
                  <a:t>Parameter </a:t>
                </a:r>
                <a14:m>
                  <m:oMath xmlns:m="http://schemas.openxmlformats.org/officeDocument/2006/math">
                    <m:sSub>
                      <m:sSubPr>
                        <m:ctrlPr>
                          <a:rPr lang="en-US" sz="1600" i="1" dirty="0">
                            <a:latin typeface="Cambria Math" panose="02040503050406030204" pitchFamily="18" charset="0"/>
                          </a:rPr>
                        </m:ctrlPr>
                      </m:sSubPr>
                      <m:e>
                        <m:r>
                          <a:rPr lang="en-US" sz="1600" i="1" dirty="0">
                            <a:latin typeface="Cambria Math" panose="02040503050406030204" pitchFamily="18" charset="0"/>
                          </a:rPr>
                          <m:t>𝜃</m:t>
                        </m:r>
                      </m:e>
                      <m:sub>
                        <m:r>
                          <a:rPr lang="en-US" sz="1600" i="1" dirty="0">
                            <a:latin typeface="Cambria Math" panose="02040503050406030204" pitchFamily="18" charset="0"/>
                          </a:rPr>
                          <m:t>𝑚</m:t>
                        </m:r>
                      </m:sub>
                    </m:sSub>
                  </m:oMath>
                </a14:m>
                <a:r>
                  <a:rPr lang="en-US" sz="1600" dirty="0">
                    <a:latin typeface="Google Sans" pitchFamily="2" charset="0"/>
                    <a:ea typeface="Google Sans" pitchFamily="2" charset="0"/>
                    <a:cs typeface="Google Sans" pitchFamily="2" charset="0"/>
                  </a:rPr>
                  <a:t> has its own </a:t>
                </a:r>
                <a:r>
                  <a:rPr lang="en-US" sz="1600" b="1" dirty="0">
                    <a:latin typeface="Google Sans" pitchFamily="2" charset="0"/>
                    <a:ea typeface="Google Sans" pitchFamily="2" charset="0"/>
                    <a:cs typeface="Google Sans" pitchFamily="2" charset="0"/>
                  </a:rPr>
                  <a:t>effective step size</a:t>
                </a:r>
                <a:r>
                  <a:rPr lang="en-US" sz="1600" dirty="0">
                    <a:latin typeface="Google Sans" pitchFamily="2" charset="0"/>
                    <a:ea typeface="Google Sans" pitchFamily="2" charset="0"/>
                    <a:cs typeface="Google Sans" pitchFamily="2" charset="0"/>
                  </a:rPr>
                  <a:t> </a:t>
                </a:r>
              </a:p>
              <a:p>
                <a:endParaRPr lang="en-US" sz="1600" dirty="0">
                  <a:latin typeface="Google Sans" pitchFamily="2" charset="0"/>
                  <a:ea typeface="Google Sans" pitchFamily="2" charset="0"/>
                  <a:cs typeface="Google Sans" pitchFamily="2" charset="0"/>
                </a:endParaRPr>
              </a:p>
              <a:p>
                <a:pPr/>
                <a14:m>
                  <m:oMathPara xmlns:m="http://schemas.openxmlformats.org/officeDocument/2006/math">
                    <m:oMath>
                      <m:f>
                        <m:fPr>
                          <m:ctrlPr>
                            <a:rPr lang="en-US" b="0" i="1" smtClean="0">
                              <a:latin typeface="Cambria Math" panose="02040503050406030204" pitchFamily="18" charset="0"/>
                            </a:rPr>
                          </m:ctrlPr>
                        </m:fPr>
                        <m:num>
                          <m:r>
                            <a:rPr lang="en-US" b="0" i="1" smtClean="0">
                              <a:latin typeface="Cambria Math" panose="02040503050406030204" pitchFamily="18" charset="0"/>
                            </a:rPr>
                            <m:t>𝜂</m:t>
                          </m:r>
                        </m:num>
                        <m:den>
                          <m:rad>
                            <m:radPr>
                              <m:degHide m:val="on"/>
                              <m:ctrlPr>
                                <a:rPr lang="en-US" i="1">
                                  <a:latin typeface="Cambria Math" panose="02040503050406030204" pitchFamily="18" charset="0"/>
                                </a:rPr>
                              </m:ctrlPr>
                            </m:radPr>
                            <m:deg/>
                            <m:e>
                              <m:sSubSup>
                                <m:sSubSupPr>
                                  <m:ctrlPr>
                                    <a:rPr lang="en-US" i="1" dirty="0">
                                      <a:latin typeface="Cambria Math" panose="02040503050406030204" pitchFamily="18" charset="0"/>
                                    </a:rPr>
                                  </m:ctrlPr>
                                </m:sSubSupPr>
                                <m:e>
                                  <m:r>
                                    <a:rPr lang="en-US" i="1" dirty="0">
                                      <a:latin typeface="Cambria Math" panose="02040503050406030204" pitchFamily="18" charset="0"/>
                                    </a:rPr>
                                    <m:t>𝑠</m:t>
                                  </m:r>
                                </m:e>
                                <m:sub>
                                  <m:r>
                                    <a:rPr lang="en-US" i="1" dirty="0">
                                      <a:latin typeface="Cambria Math" panose="02040503050406030204" pitchFamily="18" charset="0"/>
                                    </a:rPr>
                                    <m:t>𝑚</m:t>
                                  </m:r>
                                </m:sub>
                                <m:sup>
                                  <m:d>
                                    <m:dPr>
                                      <m:ctrlPr>
                                        <a:rPr lang="en-US" i="1" dirty="0">
                                          <a:latin typeface="Cambria Math" panose="02040503050406030204" pitchFamily="18" charset="0"/>
                                        </a:rPr>
                                      </m:ctrlPr>
                                    </m:dPr>
                                    <m:e>
                                      <m:r>
                                        <a:rPr lang="en-US" i="1" dirty="0">
                                          <a:latin typeface="Cambria Math" panose="02040503050406030204" pitchFamily="18" charset="0"/>
                                        </a:rPr>
                                        <m:t>𝑡</m:t>
                                      </m:r>
                                    </m:e>
                                  </m:d>
                                </m:sup>
                              </m:sSubSup>
                            </m:e>
                          </m:rad>
                          <m:r>
                            <a:rPr lang="en-US" b="0" i="1" dirty="0" smtClean="0">
                              <a:latin typeface="Cambria Math" panose="02040503050406030204" pitchFamily="18" charset="0"/>
                            </a:rPr>
                            <m:t>+ </m:t>
                          </m:r>
                          <m:r>
                            <a:rPr lang="en-US" b="0" i="1" smtClean="0">
                              <a:latin typeface="Cambria Math" panose="02040503050406030204" pitchFamily="18" charset="0"/>
                            </a:rPr>
                            <m:t>𝜖</m:t>
                          </m:r>
                        </m:den>
                      </m:f>
                    </m:oMath>
                  </m:oMathPara>
                </a14:m>
                <a:endParaRPr lang="en-US" sz="1600" b="0" dirty="0">
                  <a:latin typeface="Google Sans" pitchFamily="2" charset="0"/>
                  <a:ea typeface="Google Sans" pitchFamily="2" charset="0"/>
                  <a:cs typeface="Google Sans" pitchFamily="2" charset="0"/>
                </a:endParaRPr>
              </a:p>
              <a:p>
                <a:endParaRPr lang="en-US" sz="1600" dirty="0">
                  <a:latin typeface="Google Sans" pitchFamily="2" charset="0"/>
                  <a:ea typeface="Google Sans" pitchFamily="2" charset="0"/>
                  <a:cs typeface="Google Sans" pitchFamily="2" charset="0"/>
                </a:endParaRPr>
              </a:p>
            </p:txBody>
          </p:sp>
        </mc:Choice>
        <mc:Fallback xmlns="">
          <p:sp>
            <p:nvSpPr>
              <p:cNvPr id="24" name="TextBox 23">
                <a:extLst>
                  <a:ext uri="{FF2B5EF4-FFF2-40B4-BE49-F238E27FC236}">
                    <a16:creationId xmlns:a16="http://schemas.microsoft.com/office/drawing/2014/main" id="{AD29A726-A279-2874-7554-476D617EC737}"/>
                  </a:ext>
                </a:extLst>
              </p:cNvPr>
              <p:cNvSpPr txBox="1">
                <a:spLocks noRot="1" noChangeAspect="1" noMove="1" noResize="1" noEditPoints="1" noAdjustHandles="1" noChangeArrowheads="1" noChangeShapeType="1" noTextEdit="1"/>
              </p:cNvSpPr>
              <p:nvPr/>
            </p:nvSpPr>
            <p:spPr>
              <a:xfrm>
                <a:off x="1783735" y="3799667"/>
                <a:ext cx="3892826" cy="2142318"/>
              </a:xfrm>
              <a:prstGeom prst="rect">
                <a:avLst/>
              </a:prstGeom>
              <a:blipFill>
                <a:blip r:embed="rId11"/>
                <a:stretch>
                  <a:fillRect l="-977" t="-1176" r="-651" b="-1765"/>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591CA3AB-EA3D-C4E6-220D-04091E345877}"/>
              </a:ext>
            </a:extLst>
          </p:cNvPr>
          <p:cNvPicPr>
            <a:picLocks noChangeAspect="1"/>
          </p:cNvPicPr>
          <p:nvPr>
            <p:custDataLst>
              <p:tags r:id="rId2"/>
            </p:custDataLst>
          </p:nvPr>
        </p:nvPicPr>
        <p:blipFill>
          <a:blip r:embed="rId12">
            <a:extLst>
              <a:ext uri="{28A0092B-C50C-407E-A947-70E740481C1C}">
                <a14:useLocalDpi xmlns:a14="http://schemas.microsoft.com/office/drawing/2010/main" val="0"/>
              </a:ext>
            </a:extLst>
          </a:blip>
          <a:stretch>
            <a:fillRect/>
          </a:stretch>
        </p:blipFill>
        <p:spPr>
          <a:xfrm>
            <a:off x="6369178" y="4081185"/>
            <a:ext cx="3998976" cy="1170432"/>
          </a:xfrm>
          <a:prstGeom prst="rect">
            <a:avLst/>
          </a:prstGeom>
        </p:spPr>
      </p:pic>
      <p:pic>
        <p:nvPicPr>
          <p:cNvPr id="26" name="Picture 25">
            <a:extLst>
              <a:ext uri="{FF2B5EF4-FFF2-40B4-BE49-F238E27FC236}">
                <a16:creationId xmlns:a16="http://schemas.microsoft.com/office/drawing/2014/main" id="{1B95FD38-DA1C-EFCF-91EA-9DE258A37FB9}"/>
              </a:ext>
            </a:extLst>
          </p:cNvPr>
          <p:cNvPicPr>
            <a:picLocks noChangeAspect="1"/>
          </p:cNvPicPr>
          <p:nvPr>
            <p:custDataLst>
              <p:tags r:id="rId3"/>
            </p:custDataLst>
          </p:nvPr>
        </p:nvPicPr>
        <p:blipFill>
          <a:blip r:embed="rId13">
            <a:extLst>
              <a:ext uri="{28A0092B-C50C-407E-A947-70E740481C1C}">
                <a14:useLocalDpi xmlns:a14="http://schemas.microsoft.com/office/drawing/2010/main" val="0"/>
              </a:ext>
            </a:extLst>
          </a:blip>
          <a:stretch>
            <a:fillRect/>
          </a:stretch>
        </p:blipFill>
        <p:spPr>
          <a:xfrm>
            <a:off x="6369178" y="2473559"/>
            <a:ext cx="2611120" cy="434848"/>
          </a:xfrm>
          <a:prstGeom prst="rect">
            <a:avLst/>
          </a:prstGeom>
        </p:spPr>
      </p:pic>
      <p:sp>
        <p:nvSpPr>
          <p:cNvPr id="27" name="TextBox 26">
            <a:extLst>
              <a:ext uri="{FF2B5EF4-FFF2-40B4-BE49-F238E27FC236}">
                <a16:creationId xmlns:a16="http://schemas.microsoft.com/office/drawing/2014/main" id="{2FB99807-E957-3156-9457-CB07E8F223E3}"/>
              </a:ext>
            </a:extLst>
          </p:cNvPr>
          <p:cNvSpPr txBox="1"/>
          <p:nvPr/>
        </p:nvSpPr>
        <p:spPr>
          <a:xfrm>
            <a:off x="838200" y="2473559"/>
            <a:ext cx="3892826" cy="584775"/>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Then divide each entry of the gradient by the square root of its sum:</a:t>
            </a:r>
          </a:p>
        </p:txBody>
      </p:sp>
    </p:spTree>
    <p:extLst>
      <p:ext uri="{BB962C8B-B14F-4D97-AF65-F5344CB8AC3E}">
        <p14:creationId xmlns:p14="http://schemas.microsoft.com/office/powerpoint/2010/main" val="23758177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F2A8CD-3C9C-CF2E-A9DC-2382ECC2649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66B1613-7779-11FE-4098-D833823341DF}"/>
              </a:ext>
            </a:extLst>
          </p:cNvPr>
          <p:cNvSpPr/>
          <p:nvPr/>
        </p:nvSpPr>
        <p:spPr>
          <a:xfrm>
            <a:off x="8240276" y="3972710"/>
            <a:ext cx="1406643" cy="105648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87ABE-7547-8071-DB57-6D524D6AFAA8}"/>
              </a:ext>
            </a:extLst>
          </p:cNvPr>
          <p:cNvSpPr>
            <a:spLocks noGrp="1"/>
          </p:cNvSpPr>
          <p:nvPr>
            <p:ph type="title"/>
          </p:nvPr>
        </p:nvSpPr>
        <p:spPr/>
        <p:txBody>
          <a:bodyPr/>
          <a:lstStyle/>
          <a:p>
            <a:r>
              <a:rPr lang="en-US" dirty="0" err="1"/>
              <a:t>Adagrad</a:t>
            </a:r>
            <a:endParaRPr lang="en-US" dirty="0"/>
          </a:p>
        </p:txBody>
      </p:sp>
      <p:pic>
        <p:nvPicPr>
          <p:cNvPr id="5" name="Picture 4">
            <a:extLst>
              <a:ext uri="{FF2B5EF4-FFF2-40B4-BE49-F238E27FC236}">
                <a16:creationId xmlns:a16="http://schemas.microsoft.com/office/drawing/2014/main" id="{89D726AA-FFDB-3041-5CB7-F95A05C60217}"/>
              </a:ext>
            </a:extLst>
          </p:cNvPr>
          <p:cNvPicPr>
            <a:picLocks noChangeAspect="1"/>
          </p:cNvPicPr>
          <p:nvPr>
            <p:custDataLst>
              <p:tags r:id="rId1"/>
            </p:custDataLst>
          </p:nvPr>
        </p:nvPicPr>
        <p:blipFill>
          <a:blip r:embed="rId11">
            <a:extLst>
              <a:ext uri="{28A0092B-C50C-407E-A947-70E740481C1C}">
                <a14:useLocalDpi xmlns:a14="http://schemas.microsoft.com/office/drawing/2010/main" val="0"/>
              </a:ext>
            </a:extLst>
          </a:blip>
          <a:stretch>
            <a:fillRect/>
          </a:stretch>
        </p:blipFill>
        <p:spPr>
          <a:xfrm>
            <a:off x="6369178" y="1729189"/>
            <a:ext cx="2690368" cy="274320"/>
          </a:xfrm>
          <a:prstGeom prst="rect">
            <a:avLst/>
          </a:prstGeom>
        </p:spPr>
      </p:pic>
      <p:pic>
        <p:nvPicPr>
          <p:cNvPr id="10" name="Picture 9">
            <a:extLst>
              <a:ext uri="{FF2B5EF4-FFF2-40B4-BE49-F238E27FC236}">
                <a16:creationId xmlns:a16="http://schemas.microsoft.com/office/drawing/2014/main" id="{9DB8AA84-B799-EA91-CF32-E52C0B2ADD1C}"/>
              </a:ext>
            </a:extLst>
          </p:cNvPr>
          <p:cNvPicPr>
            <a:picLocks noChangeAspect="1"/>
          </p:cNvPicPr>
          <p:nvPr>
            <p:custDataLst>
              <p:tags r:id="rId2"/>
            </p:custDataLst>
          </p:nvPr>
        </p:nvPicPr>
        <p:blipFill>
          <a:blip r:embed="rId12">
            <a:extLst>
              <a:ext uri="{28A0092B-C50C-407E-A947-70E740481C1C}">
                <a14:useLocalDpi xmlns:a14="http://schemas.microsoft.com/office/drawing/2010/main" val="0"/>
              </a:ext>
            </a:extLst>
          </a:blip>
          <a:srcRect l="60849" t="-6605"/>
          <a:stretch>
            <a:fillRect/>
          </a:stretch>
        </p:blipFill>
        <p:spPr>
          <a:xfrm>
            <a:off x="902208" y="3911872"/>
            <a:ext cx="1737538" cy="406360"/>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61512D3-F031-2C3A-DA51-C8E480EC5034}"/>
                  </a:ext>
                </a:extLst>
              </p:cNvPr>
              <p:cNvSpPr txBox="1"/>
              <p:nvPr/>
            </p:nvSpPr>
            <p:spPr>
              <a:xfrm>
                <a:off x="838200" y="1690688"/>
                <a:ext cx="3892826" cy="58541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For every parameter, keep a running </a:t>
                </a:r>
                <a:r>
                  <a:rPr lang="en-US" sz="1600" b="1" dirty="0">
                    <a:latin typeface="Google Sans" pitchFamily="2" charset="0"/>
                    <a:ea typeface="Google Sans" pitchFamily="2" charset="0"/>
                    <a:cs typeface="Google Sans" pitchFamily="2" charset="0"/>
                  </a:rPr>
                  <a:t>sum</a:t>
                </a:r>
                <a:r>
                  <a:rPr lang="en-US" sz="1600" dirty="0">
                    <a:latin typeface="Google Sans" pitchFamily="2" charset="0"/>
                    <a:ea typeface="Google Sans" pitchFamily="2" charset="0"/>
                    <a:cs typeface="Google Sans" pitchFamily="2" charset="0"/>
                  </a:rPr>
                  <a:t> of squared gradients </a:t>
                </a:r>
                <a14:m>
                  <m:oMath xmlns:m="http://schemas.openxmlformats.org/officeDocument/2006/math">
                    <m:d>
                      <m:dPr>
                        <m:ctrlPr>
                          <a:rPr lang="en-US" sz="1600" b="1" i="0" dirty="0">
                            <a:latin typeface="Cambria Math" panose="02040503050406030204" pitchFamily="18" charset="0"/>
                          </a:rPr>
                        </m:ctrlPr>
                      </m:dPr>
                      <m:e>
                        <m:r>
                          <a:rPr lang="en-US" sz="1600" b="1" i="0" dirty="0">
                            <a:latin typeface="Cambria Math" panose="02040503050406030204" pitchFamily="18" charset="0"/>
                          </a:rPr>
                          <m:t>𝐬</m:t>
                        </m:r>
                        <m:r>
                          <a:rPr lang="en-US" sz="1600" b="0" i="0" dirty="0">
                            <a:latin typeface="Cambria Math" panose="02040503050406030204" pitchFamily="18" charset="0"/>
                          </a:rPr>
                          <m:t>⁽⁰⁾=</m:t>
                        </m:r>
                        <m:r>
                          <a:rPr lang="en-US" sz="1600" b="1" i="0" dirty="0">
                            <a:latin typeface="Cambria Math" panose="02040503050406030204" pitchFamily="18" charset="0"/>
                          </a:rPr>
                          <m:t>𝟎</m:t>
                        </m:r>
                      </m:e>
                    </m:d>
                  </m:oMath>
                </a14:m>
                <a:r>
                  <a:rPr lang="en-US" sz="1600" dirty="0">
                    <a:latin typeface="Google Sans" pitchFamily="2" charset="0"/>
                    <a:ea typeface="Google Sans" pitchFamily="2" charset="0"/>
                    <a:cs typeface="Google Sans" pitchFamily="2" charset="0"/>
                  </a:rPr>
                  <a:t>:</a:t>
                </a:r>
              </a:p>
            </p:txBody>
          </p:sp>
        </mc:Choice>
        <mc:Fallback xmlns="">
          <p:sp>
            <p:nvSpPr>
              <p:cNvPr id="14" name="TextBox 13">
                <a:extLst>
                  <a:ext uri="{FF2B5EF4-FFF2-40B4-BE49-F238E27FC236}">
                    <a16:creationId xmlns:a16="http://schemas.microsoft.com/office/drawing/2014/main" id="{161512D3-F031-2C3A-DA51-C8E480EC5034}"/>
                  </a:ext>
                </a:extLst>
              </p:cNvPr>
              <p:cNvSpPr txBox="1">
                <a:spLocks noRot="1" noChangeAspect="1" noMove="1" noResize="1" noEditPoints="1" noAdjustHandles="1" noChangeArrowheads="1" noChangeShapeType="1" noTextEdit="1"/>
              </p:cNvSpPr>
              <p:nvPr/>
            </p:nvSpPr>
            <p:spPr>
              <a:xfrm>
                <a:off x="838200" y="1690688"/>
                <a:ext cx="3892826" cy="585417"/>
              </a:xfrm>
              <a:prstGeom prst="rect">
                <a:avLst/>
              </a:prstGeom>
              <a:blipFill>
                <a:blip r:embed="rId13"/>
                <a:stretch>
                  <a:fillRect l="-977" t="-2083" b="-10417"/>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577937F7-3520-5C39-60BC-17755ACE1CEF}"/>
              </a:ext>
            </a:extLst>
          </p:cNvPr>
          <p:cNvSpPr txBox="1"/>
          <p:nvPr/>
        </p:nvSpPr>
        <p:spPr>
          <a:xfrm>
            <a:off x="838200" y="3315450"/>
            <a:ext cx="3892826" cy="584775"/>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The square root and the division act entry by entry. </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9545612-4815-855C-5B32-F1455DC4245A}"/>
                  </a:ext>
                </a:extLst>
              </p:cNvPr>
              <p:cNvSpPr txBox="1"/>
              <p:nvPr/>
            </p:nvSpPr>
            <p:spPr>
              <a:xfrm>
                <a:off x="9868202" y="1548783"/>
                <a:ext cx="1658992" cy="2064668"/>
              </a:xfrm>
              <a:prstGeom prst="rect">
                <a:avLst/>
              </a:prstGeom>
              <a:solidFill>
                <a:schemeClr val="tx2">
                  <a:lumMod val="10000"/>
                  <a:lumOff val="90000"/>
                </a:schemeClr>
              </a:solidFill>
            </p:spPr>
            <p:txBody>
              <a:bodyPr wrap="square">
                <a:spAutoFit/>
              </a:bodyPr>
              <a:lstStyle/>
              <a:p>
                <a:pPr/>
                <a:r>
                  <a:rPr lang="en-US" sz="1400" dirty="0"/>
                  <a:t>For one parameter the division becomes a step size of its own. </a:t>
                </a:r>
                <a:r>
                  <a:rPr lang="en-US" sz="1400" dirty="0">
                    <a:latin typeface="Google Sans" pitchFamily="2" charset="0"/>
                    <a:ea typeface="Google Sans" pitchFamily="2" charset="0"/>
                    <a:cs typeface="Google Sans" pitchFamily="2" charset="0"/>
                  </a:rPr>
                  <a:t>Parameter </a:t>
                </a:r>
                <a14:m>
                  <m:oMath xmlns:m="http://schemas.openxmlformats.org/officeDocument/2006/math">
                    <m:sSub>
                      <m:sSubPr>
                        <m:ctrlPr>
                          <a:rPr lang="en-US" sz="1400" i="1" dirty="0">
                            <a:latin typeface="Cambria Math" panose="02040503050406030204" pitchFamily="18" charset="0"/>
                          </a:rPr>
                        </m:ctrlPr>
                      </m:sSubPr>
                      <m:e>
                        <m:r>
                          <a:rPr lang="en-US" sz="1400" i="1" dirty="0">
                            <a:latin typeface="Cambria Math" panose="02040503050406030204" pitchFamily="18" charset="0"/>
                          </a:rPr>
                          <m:t>𝜃</m:t>
                        </m:r>
                      </m:e>
                      <m:sub>
                        <m:r>
                          <a:rPr lang="en-US" sz="1400" i="1" dirty="0">
                            <a:latin typeface="Cambria Math" panose="02040503050406030204" pitchFamily="18" charset="0"/>
                          </a:rPr>
                          <m:t>𝑚</m:t>
                        </m:r>
                      </m:sub>
                    </m:sSub>
                  </m:oMath>
                </a14:m>
                <a:r>
                  <a:rPr lang="en-US" sz="1400" dirty="0">
                    <a:latin typeface="Google Sans" pitchFamily="2" charset="0"/>
                    <a:ea typeface="Google Sans" pitchFamily="2" charset="0"/>
                    <a:cs typeface="Google Sans" pitchFamily="2" charset="0"/>
                  </a:rPr>
                  <a:t> has its own </a:t>
                </a:r>
                <a:br>
                  <a:rPr lang="en-US" sz="1400" dirty="0">
                    <a:latin typeface="Google Sans" pitchFamily="2" charset="0"/>
                    <a:ea typeface="Google Sans" pitchFamily="2" charset="0"/>
                    <a:cs typeface="Google Sans" pitchFamily="2" charset="0"/>
                  </a:rPr>
                </a:br>
                <a:r>
                  <a:rPr lang="en-US" sz="1400" b="1" dirty="0">
                    <a:latin typeface="Google Sans" pitchFamily="2" charset="0"/>
                    <a:ea typeface="Google Sans" pitchFamily="2" charset="0"/>
                    <a:cs typeface="Google Sans" pitchFamily="2" charset="0"/>
                  </a:rPr>
                  <a:t>effective step size</a:t>
                </a:r>
                <a:r>
                  <a:rPr lang="en-US" sz="1400" dirty="0">
                    <a:latin typeface="Google Sans" pitchFamily="2" charset="0"/>
                    <a:ea typeface="Google Sans" pitchFamily="2" charset="0"/>
                    <a:cs typeface="Google Sans" pitchFamily="2" charset="0"/>
                  </a:rPr>
                  <a:t> </a:t>
                </a:r>
                <a:br>
                  <a:rPr lang="en-US" sz="1400" i="1" dirty="0">
                    <a:latin typeface="Cambria Math" panose="02040503050406030204" pitchFamily="18" charset="0"/>
                  </a:rPr>
                </a:br>
                <a14:m>
                  <m:oMathPara xmlns:m="http://schemas.openxmlformats.org/officeDocument/2006/math">
                    <m:oMath>
                      <m:r>
                        <a:rPr lang="en-US" sz="1400" i="1" dirty="0" smtClean="0">
                          <a:latin typeface="Cambria Math" panose="02040503050406030204" pitchFamily="18" charset="0"/>
                        </a:rPr>
                        <m:t>𝜂</m:t>
                      </m:r>
                      <m:r>
                        <a:rPr lang="en-US" sz="1400" i="0" dirty="0" err="1">
                          <a:latin typeface="Cambria Math" panose="02040503050406030204" pitchFamily="18" charset="0"/>
                        </a:rPr>
                        <m:t>/</m:t>
                      </m:r>
                      <m:d>
                        <m:dPr>
                          <m:ctrlPr>
                            <a:rPr lang="en-US" sz="1400" i="0" dirty="0" err="1">
                              <a:latin typeface="Cambria Math" panose="02040503050406030204" pitchFamily="18" charset="0"/>
                            </a:rPr>
                          </m:ctrlPr>
                        </m:dPr>
                        <m:e>
                          <m:r>
                            <a:rPr lang="en-US" sz="1400" i="0" dirty="0" err="1">
                              <a:latin typeface="Cambria Math" panose="02040503050406030204" pitchFamily="18" charset="0"/>
                            </a:rPr>
                            <m:t>√</m:t>
                          </m:r>
                          <m:r>
                            <a:rPr lang="en-US" sz="1400" i="1" dirty="0" err="1">
                              <a:latin typeface="Cambria Math" panose="02040503050406030204" pitchFamily="18" charset="0"/>
                            </a:rPr>
                            <m:t>𝑠</m:t>
                          </m:r>
                          <m:r>
                            <a:rPr lang="en-US" sz="1400" i="0" dirty="0" err="1">
                              <a:latin typeface="Cambria Math" panose="02040503050406030204" pitchFamily="18" charset="0"/>
                            </a:rPr>
                            <m:t>ₘ⁽ᵗ⁾+</m:t>
                          </m:r>
                          <m:r>
                            <a:rPr lang="en-US" sz="1400" i="1" dirty="0" err="1">
                              <a:latin typeface="Cambria Math" panose="02040503050406030204" pitchFamily="18" charset="0"/>
                            </a:rPr>
                            <m:t>𝜀</m:t>
                          </m:r>
                        </m:e>
                      </m:d>
                    </m:oMath>
                  </m:oMathPara>
                </a14:m>
                <a:endParaRPr lang="en-US" sz="1400" dirty="0">
                  <a:latin typeface="Google Sans" pitchFamily="2" charset="0"/>
                  <a:ea typeface="Google Sans" pitchFamily="2" charset="0"/>
                  <a:cs typeface="Google Sans" pitchFamily="2" charset="0"/>
                </a:endParaRPr>
              </a:p>
            </p:txBody>
          </p:sp>
        </mc:Choice>
        <mc:Fallback xmlns="">
          <p:sp>
            <p:nvSpPr>
              <p:cNvPr id="24" name="TextBox 23">
                <a:extLst>
                  <a:ext uri="{FF2B5EF4-FFF2-40B4-BE49-F238E27FC236}">
                    <a16:creationId xmlns:a16="http://schemas.microsoft.com/office/drawing/2014/main" id="{E9545612-4815-855C-5B32-F1455DC4245A}"/>
                  </a:ext>
                </a:extLst>
              </p:cNvPr>
              <p:cNvSpPr txBox="1">
                <a:spLocks noRot="1" noChangeAspect="1" noMove="1" noResize="1" noEditPoints="1" noAdjustHandles="1" noChangeArrowheads="1" noChangeShapeType="1" noTextEdit="1"/>
              </p:cNvSpPr>
              <p:nvPr/>
            </p:nvSpPr>
            <p:spPr>
              <a:xfrm>
                <a:off x="9868202" y="1548783"/>
                <a:ext cx="1658992" cy="2064668"/>
              </a:xfrm>
              <a:prstGeom prst="rect">
                <a:avLst/>
              </a:prstGeom>
              <a:blipFill>
                <a:blip r:embed="rId14"/>
                <a:stretch>
                  <a:fillRect l="-1527" t="-610" b="-1829"/>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6C40D1D9-FBEA-0149-1731-CC8EB01670FA}"/>
              </a:ext>
            </a:extLst>
          </p:cNvPr>
          <p:cNvPicPr>
            <a:picLocks noChangeAspect="1"/>
          </p:cNvPicPr>
          <p:nvPr>
            <p:custDataLst>
              <p:tags r:id="rId3"/>
            </p:custDataLst>
          </p:nvPr>
        </p:nvPicPr>
        <p:blipFill>
          <a:blip r:embed="rId15">
            <a:extLst>
              <a:ext uri="{28A0092B-C50C-407E-A947-70E740481C1C}">
                <a14:useLocalDpi xmlns:a14="http://schemas.microsoft.com/office/drawing/2010/main" val="0"/>
              </a:ext>
            </a:extLst>
          </a:blip>
          <a:stretch>
            <a:fillRect/>
          </a:stretch>
        </p:blipFill>
        <p:spPr>
          <a:xfrm>
            <a:off x="6369178" y="4146088"/>
            <a:ext cx="3998976" cy="1170432"/>
          </a:xfrm>
          <a:prstGeom prst="rect">
            <a:avLst/>
          </a:prstGeom>
        </p:spPr>
      </p:pic>
      <p:pic>
        <p:nvPicPr>
          <p:cNvPr id="12" name="Picture 11">
            <a:extLst>
              <a:ext uri="{FF2B5EF4-FFF2-40B4-BE49-F238E27FC236}">
                <a16:creationId xmlns:a16="http://schemas.microsoft.com/office/drawing/2014/main" id="{35DD9ECE-CB40-7C47-4493-2A4E940743E8}"/>
              </a:ext>
            </a:extLst>
          </p:cNvPr>
          <p:cNvPicPr>
            <a:picLocks noChangeAspect="1"/>
          </p:cNvPicPr>
          <p:nvPr>
            <p:custDataLst>
              <p:tags r:id="rId4"/>
            </p:custDataLst>
          </p:nvPr>
        </p:nvPicPr>
        <p:blipFill>
          <a:blip r:embed="rId16">
            <a:extLst>
              <a:ext uri="{28A0092B-C50C-407E-A947-70E740481C1C}">
                <a14:useLocalDpi xmlns:a14="http://schemas.microsoft.com/office/drawing/2010/main" val="0"/>
              </a:ext>
            </a:extLst>
          </a:blip>
          <a:stretch>
            <a:fillRect/>
          </a:stretch>
        </p:blipFill>
        <p:spPr>
          <a:xfrm>
            <a:off x="6369178" y="3382668"/>
            <a:ext cx="2611120" cy="434848"/>
          </a:xfrm>
          <a:prstGeom prst="rect">
            <a:avLst/>
          </a:prstGeom>
        </p:spPr>
      </p:pic>
      <p:pic>
        <p:nvPicPr>
          <p:cNvPr id="16" name="Picture 15">
            <a:extLst>
              <a:ext uri="{FF2B5EF4-FFF2-40B4-BE49-F238E27FC236}">
                <a16:creationId xmlns:a16="http://schemas.microsoft.com/office/drawing/2014/main" id="{2BBE96C0-9D31-C3AD-03D6-71BB24D8556B}"/>
              </a:ext>
            </a:extLst>
          </p:cNvPr>
          <p:cNvPicPr>
            <a:picLocks noChangeAspect="1"/>
          </p:cNvPicPr>
          <p:nvPr>
            <p:custDataLst>
              <p:tags r:id="rId5"/>
            </p:custDataLst>
          </p:nvPr>
        </p:nvPicPr>
        <p:blipFill>
          <a:blip r:embed="rId17">
            <a:extLst>
              <a:ext uri="{28A0092B-C50C-407E-A947-70E740481C1C}">
                <a14:useLocalDpi xmlns:a14="http://schemas.microsoft.com/office/drawing/2010/main" val="0"/>
              </a:ext>
            </a:extLst>
          </a:blip>
          <a:stretch>
            <a:fillRect/>
          </a:stretch>
        </p:blipFill>
        <p:spPr>
          <a:xfrm>
            <a:off x="970793" y="4288717"/>
            <a:ext cx="4222623" cy="366331"/>
          </a:xfrm>
          <a:prstGeom prst="rect">
            <a:avLst/>
          </a:prstGeom>
        </p:spPr>
      </p:pic>
      <p:pic>
        <p:nvPicPr>
          <p:cNvPr id="20" name="Picture 19">
            <a:extLst>
              <a:ext uri="{FF2B5EF4-FFF2-40B4-BE49-F238E27FC236}">
                <a16:creationId xmlns:a16="http://schemas.microsoft.com/office/drawing/2014/main" id="{B3388516-37AD-476D-6A8B-320CF20BD0EB}"/>
              </a:ext>
            </a:extLst>
          </p:cNvPr>
          <p:cNvPicPr>
            <a:picLocks noChangeAspect="1"/>
          </p:cNvPicPr>
          <p:nvPr>
            <p:custDataLst>
              <p:tags r:id="rId6"/>
            </p:custDataLst>
          </p:nvPr>
        </p:nvPicPr>
        <p:blipFill>
          <a:blip r:embed="rId18">
            <a:extLst>
              <a:ext uri="{28A0092B-C50C-407E-A947-70E740481C1C}">
                <a14:useLocalDpi xmlns:a14="http://schemas.microsoft.com/office/drawing/2010/main" val="0"/>
              </a:ext>
            </a:extLst>
          </a:blip>
          <a:stretch>
            <a:fillRect/>
          </a:stretch>
        </p:blipFill>
        <p:spPr>
          <a:xfrm>
            <a:off x="970793" y="4728419"/>
            <a:ext cx="2955182" cy="856954"/>
          </a:xfrm>
          <a:prstGeom prst="rect">
            <a:avLst/>
          </a:prstGeom>
        </p:spPr>
      </p:pic>
      <p:pic>
        <p:nvPicPr>
          <p:cNvPr id="26" name="Picture 25">
            <a:extLst>
              <a:ext uri="{FF2B5EF4-FFF2-40B4-BE49-F238E27FC236}">
                <a16:creationId xmlns:a16="http://schemas.microsoft.com/office/drawing/2014/main" id="{3787B359-5F8D-383A-D218-603ADC05CD76}"/>
              </a:ext>
            </a:extLst>
          </p:cNvPr>
          <p:cNvPicPr>
            <a:picLocks noChangeAspect="1"/>
          </p:cNvPicPr>
          <p:nvPr>
            <p:custDataLst>
              <p:tags r:id="rId7"/>
            </p:custDataLst>
          </p:nvPr>
        </p:nvPicPr>
        <p:blipFill>
          <a:blip r:embed="rId16">
            <a:extLst>
              <a:ext uri="{28A0092B-C50C-407E-A947-70E740481C1C}">
                <a14:useLocalDpi xmlns:a14="http://schemas.microsoft.com/office/drawing/2010/main" val="0"/>
              </a:ext>
            </a:extLst>
          </a:blip>
          <a:stretch>
            <a:fillRect/>
          </a:stretch>
        </p:blipFill>
        <p:spPr>
          <a:xfrm>
            <a:off x="6369178" y="2473559"/>
            <a:ext cx="2611120" cy="434848"/>
          </a:xfrm>
          <a:prstGeom prst="rect">
            <a:avLst/>
          </a:prstGeom>
        </p:spPr>
      </p:pic>
      <p:sp>
        <p:nvSpPr>
          <p:cNvPr id="27" name="TextBox 26">
            <a:extLst>
              <a:ext uri="{FF2B5EF4-FFF2-40B4-BE49-F238E27FC236}">
                <a16:creationId xmlns:a16="http://schemas.microsoft.com/office/drawing/2014/main" id="{832A1D5A-33CD-64C7-C441-0C1C14F607B0}"/>
              </a:ext>
            </a:extLst>
          </p:cNvPr>
          <p:cNvSpPr txBox="1"/>
          <p:nvPr/>
        </p:nvSpPr>
        <p:spPr>
          <a:xfrm>
            <a:off x="838200" y="2473559"/>
            <a:ext cx="3892826" cy="584775"/>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Then divide each entry of the gradient by the square root of its sum:</a:t>
            </a:r>
          </a:p>
        </p:txBody>
      </p:sp>
      <p:sp>
        <p:nvSpPr>
          <p:cNvPr id="7" name="TextBox 6">
            <a:extLst>
              <a:ext uri="{FF2B5EF4-FFF2-40B4-BE49-F238E27FC236}">
                <a16:creationId xmlns:a16="http://schemas.microsoft.com/office/drawing/2014/main" id="{22F576C5-3E22-C731-6109-85D3CD1B3843}"/>
              </a:ext>
            </a:extLst>
          </p:cNvPr>
          <p:cNvSpPr txBox="1"/>
          <p:nvPr/>
        </p:nvSpPr>
        <p:spPr>
          <a:xfrm>
            <a:off x="838200" y="5705193"/>
            <a:ext cx="7693152" cy="830997"/>
          </a:xfrm>
          <a:prstGeom prst="rect">
            <a:avLst/>
          </a:prstGeom>
          <a:noFill/>
        </p:spPr>
        <p:txBody>
          <a:bodyPr wrap="square">
            <a:spAutoFit/>
          </a:bodyPr>
          <a:lstStyle/>
          <a:p>
            <a:pPr marL="342900" lvl="0" indent="-342900">
              <a:buFont typeface="Arial" panose="020B0604020202020204" pitchFamily="34" charset="0"/>
              <a:buChar char="•"/>
            </a:pPr>
            <a:r>
              <a:rPr lang="en-US" sz="1200" b="1" dirty="0">
                <a:latin typeface="Google Sans" pitchFamily="2" charset="0"/>
                <a:ea typeface="Google Sans" pitchFamily="2" charset="0"/>
                <a:cs typeface="Google Sans" pitchFamily="2" charset="0"/>
              </a:rPr>
              <a:t>The second factor is the strength.</a:t>
            </a:r>
            <a:r>
              <a:rPr lang="en-US" sz="1200" dirty="0">
                <a:latin typeface="Google Sans" pitchFamily="2" charset="0"/>
                <a:ea typeface="Google Sans" pitchFamily="2" charset="0"/>
                <a:cs typeface="Google Sans" pitchFamily="2" charset="0"/>
              </a:rPr>
              <a:t> The gradient is divided by its own typical size, so its scale cancels: a parameter with gradients around 0.1 and one with gradients around 100 take steps of the same size.</a:t>
            </a:r>
          </a:p>
          <a:p>
            <a:pPr marL="342900" lvl="0" indent="-342900">
              <a:buFont typeface="Arial" panose="020B0604020202020204" pitchFamily="34" charset="0"/>
              <a:buChar char="•"/>
            </a:pPr>
            <a:r>
              <a:rPr lang="en-US" sz="1200" b="1" dirty="0">
                <a:latin typeface="Google Sans" pitchFamily="2" charset="0"/>
                <a:ea typeface="Google Sans" pitchFamily="2" charset="0"/>
                <a:cs typeface="Google Sans" pitchFamily="2" charset="0"/>
              </a:rPr>
              <a:t>The first factor is the weakness.</a:t>
            </a:r>
            <a:r>
              <a:rPr lang="en-US" sz="1200" dirty="0">
                <a:latin typeface="Google Sans" pitchFamily="2" charset="0"/>
                <a:ea typeface="Google Sans" pitchFamily="2" charset="0"/>
                <a:cs typeface="Google Sans" pitchFamily="2" charset="0"/>
              </a:rPr>
              <a:t> Because </a:t>
            </a:r>
            <a:r>
              <a:rPr lang="en-US" sz="1200" dirty="0" err="1">
                <a:latin typeface="Google Sans" pitchFamily="2" charset="0"/>
                <a:ea typeface="Google Sans" pitchFamily="2" charset="0"/>
                <a:cs typeface="Google Sans" pitchFamily="2" charset="0"/>
              </a:rPr>
              <a:t>Adagrad</a:t>
            </a:r>
            <a:r>
              <a:rPr lang="en-US" sz="1200" dirty="0">
                <a:latin typeface="Google Sans" pitchFamily="2" charset="0"/>
                <a:ea typeface="Google Sans" pitchFamily="2" charset="0"/>
                <a:cs typeface="Google Sans" pitchFamily="2" charset="0"/>
              </a:rPr>
              <a:t> sums instead of averaging, an extra 1/√t appears, and the step keeps shrinking whether or not training is finished.</a:t>
            </a:r>
          </a:p>
        </p:txBody>
      </p:sp>
      <p:pic>
        <p:nvPicPr>
          <p:cNvPr id="4" name="Picture 3">
            <a:extLst>
              <a:ext uri="{FF2B5EF4-FFF2-40B4-BE49-F238E27FC236}">
                <a16:creationId xmlns:a16="http://schemas.microsoft.com/office/drawing/2014/main" id="{4D10323E-1D15-6E5E-532C-B7A1878E29E6}"/>
              </a:ext>
            </a:extLst>
          </p:cNvPr>
          <p:cNvPicPr>
            <a:picLocks noChangeAspect="1"/>
          </p:cNvPicPr>
          <p:nvPr>
            <p:custDataLst>
              <p:tags r:id="rId8"/>
            </p:custDataLst>
          </p:nvPr>
        </p:nvPicPr>
        <p:blipFill>
          <a:blip r:embed="rId12">
            <a:extLst>
              <a:ext uri="{28A0092B-C50C-407E-A947-70E740481C1C}">
                <a14:useLocalDpi xmlns:a14="http://schemas.microsoft.com/office/drawing/2010/main" val="0"/>
              </a:ext>
            </a:extLst>
          </a:blip>
          <a:stretch>
            <a:fillRect/>
          </a:stretch>
        </p:blipFill>
        <p:spPr>
          <a:xfrm>
            <a:off x="5763506" y="715146"/>
            <a:ext cx="5630672" cy="483616"/>
          </a:xfrm>
          <a:prstGeom prst="rect">
            <a:avLst/>
          </a:prstGeom>
        </p:spPr>
      </p:pic>
    </p:spTree>
    <p:extLst>
      <p:ext uri="{BB962C8B-B14F-4D97-AF65-F5344CB8AC3E}">
        <p14:creationId xmlns:p14="http://schemas.microsoft.com/office/powerpoint/2010/main" val="42228672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B3755-D9FF-65BC-3B81-FDCF38B8476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1EA1BC0-5794-86DE-6365-8360E3D59FAA}"/>
              </a:ext>
            </a:extLst>
          </p:cNvPr>
          <p:cNvSpPr/>
          <p:nvPr/>
        </p:nvSpPr>
        <p:spPr>
          <a:xfrm>
            <a:off x="5742882" y="274017"/>
            <a:ext cx="2988163" cy="699378"/>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42EC58-4F99-4BAE-5EAE-644F264AA57E}"/>
              </a:ext>
            </a:extLst>
          </p:cNvPr>
          <p:cNvSpPr>
            <a:spLocks noGrp="1"/>
          </p:cNvSpPr>
          <p:nvPr>
            <p:ph type="title"/>
          </p:nvPr>
        </p:nvSpPr>
        <p:spPr/>
        <p:txBody>
          <a:bodyPr/>
          <a:lstStyle/>
          <a:p>
            <a:r>
              <a:rPr lang="en-US" dirty="0" err="1"/>
              <a:t>Adagrad</a:t>
            </a:r>
            <a:endParaRPr lang="en-US" dirty="0"/>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FA209B92-C423-47D2-D9F7-0EA5F38E0D2D}"/>
                  </a:ext>
                </a:extLst>
              </p:cNvPr>
              <p:cNvGraphicFramePr>
                <a:graphicFrameLocks noGrp="1"/>
              </p:cNvGraphicFramePr>
              <p:nvPr>
                <p:extLst>
                  <p:ext uri="{D42A27DB-BD31-4B8C-83A1-F6EECF244321}">
                    <p14:modId xmlns:p14="http://schemas.microsoft.com/office/powerpoint/2010/main" val="554351270"/>
                  </p:ext>
                </p:extLst>
              </p:nvPr>
            </p:nvGraphicFramePr>
            <p:xfrm>
              <a:off x="5940552" y="2294460"/>
              <a:ext cx="5615723" cy="1524572"/>
            </p:xfrm>
            <a:graphic>
              <a:graphicData uri="http://schemas.openxmlformats.org/drawingml/2006/table">
                <a:tbl>
                  <a:tblPr>
                    <a:tableStyleId>{5C22544A-7EE6-4342-B048-85BDC9FD1C3A}</a:tableStyleId>
                  </a:tblPr>
                  <a:tblGrid>
                    <a:gridCol w="691579">
                      <a:extLst>
                        <a:ext uri="{9D8B030D-6E8A-4147-A177-3AD203B41FA5}">
                          <a16:colId xmlns:a16="http://schemas.microsoft.com/office/drawing/2014/main" val="4083652605"/>
                        </a:ext>
                      </a:extLst>
                    </a:gridCol>
                    <a:gridCol w="610346">
                      <a:extLst>
                        <a:ext uri="{9D8B030D-6E8A-4147-A177-3AD203B41FA5}">
                          <a16:colId xmlns:a16="http://schemas.microsoft.com/office/drawing/2014/main" val="1390156551"/>
                        </a:ext>
                      </a:extLst>
                    </a:gridCol>
                    <a:gridCol w="2032509">
                      <a:extLst>
                        <a:ext uri="{9D8B030D-6E8A-4147-A177-3AD203B41FA5}">
                          <a16:colId xmlns:a16="http://schemas.microsoft.com/office/drawing/2014/main" val="878439171"/>
                        </a:ext>
                      </a:extLst>
                    </a:gridCol>
                    <a:gridCol w="578973">
                      <a:extLst>
                        <a:ext uri="{9D8B030D-6E8A-4147-A177-3AD203B41FA5}">
                          <a16:colId xmlns:a16="http://schemas.microsoft.com/office/drawing/2014/main" val="3209178888"/>
                        </a:ext>
                      </a:extLst>
                    </a:gridCol>
                    <a:gridCol w="1702316">
                      <a:extLst>
                        <a:ext uri="{9D8B030D-6E8A-4147-A177-3AD203B41FA5}">
                          <a16:colId xmlns:a16="http://schemas.microsoft.com/office/drawing/2014/main" val="3290064452"/>
                        </a:ext>
                      </a:extLst>
                    </a:gridCol>
                  </a:tblGrid>
                  <a:tr h="0">
                    <a:tc>
                      <a:txBody>
                        <a:bodyPr/>
                        <a:lstStyle/>
                        <a:p>
                          <a:pPr>
                            <a:buNone/>
                          </a:pPr>
                          <a:r>
                            <a:rPr lang="en-US" sz="1400" b="1" dirty="0">
                              <a:effectLst/>
                            </a:rPr>
                            <a:t>Step t</a:t>
                          </a:r>
                        </a:p>
                      </a:txBody>
                      <a:tcPr anchor="ctr"/>
                    </a:tc>
                    <a:tc>
                      <a:txBody>
                        <a:bodyPr/>
                        <a:lstStyle/>
                        <a:p>
                          <a:pPr>
                            <a:buNone/>
                          </a:pPr>
                          <a14:m>
                            <m:oMathPara xmlns:m="http://schemas.openxmlformats.org/officeDocument/2006/math">
                              <m:oMath>
                                <m:r>
                                  <a:rPr lang="en-US" sz="1400" b="1" i="1" dirty="0" smtClean="0">
                                    <a:effectLst/>
                                    <a:latin typeface="Cambria Math" panose="02040503050406030204" pitchFamily="18" charset="0"/>
                                  </a:rPr>
                                  <m:t>𝒔</m:t>
                                </m:r>
                                <m:r>
                                  <a:rPr lang="en-US" sz="1400" b="1" i="0" dirty="0">
                                    <a:effectLst/>
                                    <a:latin typeface="Cambria Math" panose="02040503050406030204" pitchFamily="18" charset="0"/>
                                  </a:rPr>
                                  <m:t>₁⁽ᵗ⁾</m:t>
                                </m:r>
                              </m:oMath>
                            </m:oMathPara>
                          </a14:m>
                          <a:endParaRPr lang="en-US" sz="1400" b="1" dirty="0">
                            <a:effectLst/>
                          </a:endParaRPr>
                        </a:p>
                      </a:txBody>
                      <a:tcPr anchor="ctr"/>
                    </a:tc>
                    <a:tc>
                      <a:txBody>
                        <a:bodyPr/>
                        <a:lstStyle/>
                        <a:p>
                          <a:pPr>
                            <a:buNone/>
                          </a:pPr>
                          <a:r>
                            <a:rPr lang="en-US" sz="1400" b="1" dirty="0">
                              <a:effectLst/>
                            </a:rPr>
                            <a:t>Step taken by </a:t>
                          </a:r>
                          <a14:m>
                            <m:oMath xmlns:m="http://schemas.openxmlformats.org/officeDocument/2006/math">
                              <m:r>
                                <a:rPr lang="en-US" sz="1400" b="1" i="1" dirty="0" smtClean="0">
                                  <a:effectLst/>
                                  <a:latin typeface="Cambria Math" panose="02040503050406030204" pitchFamily="18" charset="0"/>
                                </a:rPr>
                                <m:t>𝜽</m:t>
                              </m:r>
                              <m:r>
                                <a:rPr lang="en-US" sz="1400" b="1" i="0" dirty="0" err="1">
                                  <a:effectLst/>
                                  <a:latin typeface="Cambria Math" panose="02040503050406030204" pitchFamily="18" charset="0"/>
                                </a:rPr>
                                <m:t>₁</m:t>
                              </m:r>
                            </m:oMath>
                          </a14:m>
                          <a:endParaRPr lang="en-US" sz="1400" b="1" dirty="0">
                            <a:effectLst/>
                          </a:endParaRPr>
                        </a:p>
                      </a:txBody>
                      <a:tcPr anchor="ctr"/>
                    </a:tc>
                    <a:tc>
                      <a:txBody>
                        <a:bodyPr/>
                        <a:lstStyle/>
                        <a:p>
                          <a:pPr>
                            <a:buNone/>
                          </a:pPr>
                          <a14:m>
                            <m:oMathPara xmlns:m="http://schemas.openxmlformats.org/officeDocument/2006/math">
                              <m:oMath>
                                <m:r>
                                  <a:rPr lang="en-US" sz="1400" b="1" i="1" dirty="0" smtClean="0">
                                    <a:effectLst/>
                                    <a:latin typeface="Cambria Math" panose="02040503050406030204" pitchFamily="18" charset="0"/>
                                  </a:rPr>
                                  <m:t>𝒔</m:t>
                                </m:r>
                                <m:r>
                                  <a:rPr lang="en-US" sz="1400" b="1" i="0" dirty="0">
                                    <a:effectLst/>
                                    <a:latin typeface="Cambria Math" panose="02040503050406030204" pitchFamily="18" charset="0"/>
                                  </a:rPr>
                                  <m:t>₂⁽ᵗ⁾</m:t>
                                </m:r>
                              </m:oMath>
                            </m:oMathPara>
                          </a14:m>
                          <a:endParaRPr lang="en-US" sz="1400" b="1" dirty="0">
                            <a:effectLst/>
                          </a:endParaRPr>
                        </a:p>
                      </a:txBody>
                      <a:tcPr anchor="ctr"/>
                    </a:tc>
                    <a:tc>
                      <a:txBody>
                        <a:bodyPr/>
                        <a:lstStyle/>
                        <a:p>
                          <a:pPr>
                            <a:buNone/>
                          </a:pPr>
                          <a:r>
                            <a:rPr lang="en-US" sz="1400" b="1" dirty="0">
                              <a:effectLst/>
                            </a:rPr>
                            <a:t>Step taken by </a:t>
                          </a:r>
                          <a14:m>
                            <m:oMath xmlns:m="http://schemas.openxmlformats.org/officeDocument/2006/math">
                              <m:r>
                                <a:rPr lang="en-US" sz="1400" b="1" i="1" dirty="0" smtClean="0">
                                  <a:effectLst/>
                                  <a:latin typeface="Cambria Math" panose="02040503050406030204" pitchFamily="18" charset="0"/>
                                </a:rPr>
                                <m:t>𝜽</m:t>
                              </m:r>
                              <m:r>
                                <a:rPr lang="en-US" sz="1400" b="1" i="0" dirty="0" err="1">
                                  <a:effectLst/>
                                  <a:latin typeface="Cambria Math" panose="02040503050406030204" pitchFamily="18" charset="0"/>
                                </a:rPr>
                                <m:t>₂</m:t>
                              </m:r>
                            </m:oMath>
                          </a14:m>
                          <a:endParaRPr lang="en-US" sz="1400" b="1" dirty="0">
                            <a:effectLst/>
                          </a:endParaRPr>
                        </a:p>
                      </a:txBody>
                      <a:tcPr anchor="ctr"/>
                    </a:tc>
                    <a:extLst>
                      <a:ext uri="{0D108BD9-81ED-4DB2-BD59-A6C34878D82A}">
                        <a16:rowId xmlns:a16="http://schemas.microsoft.com/office/drawing/2014/main" val="4151354216"/>
                      </a:ext>
                    </a:extLst>
                  </a:tr>
                  <a:tr h="0">
                    <a:tc>
                      <a:txBody>
                        <a:bodyPr/>
                        <a:lstStyle/>
                        <a:p>
                          <a:pPr>
                            <a:buNone/>
                          </a:pPr>
                          <a:r>
                            <a:rPr lang="en-US" sz="1400">
                              <a:effectLst/>
                            </a:rPr>
                            <a:t>1</a:t>
                          </a:r>
                        </a:p>
                      </a:txBody>
                      <a:tcPr anchor="ctr"/>
                    </a:tc>
                    <a:tc>
                      <a:txBody>
                        <a:bodyPr/>
                        <a:lstStyle/>
                        <a:p>
                          <a:pPr>
                            <a:buNone/>
                          </a:pPr>
                          <a:r>
                            <a:rPr lang="en-US" sz="1400">
                              <a:effectLst/>
                            </a:rPr>
                            <a:t>0.01</a:t>
                          </a:r>
                        </a:p>
                      </a:txBody>
                      <a:tcPr anchor="ctr"/>
                    </a:tc>
                    <a:tc>
                      <a:txBody>
                        <a:bodyPr/>
                        <a:lstStyle/>
                        <a:p>
                          <a:pPr>
                            <a:buNone/>
                          </a:pPr>
                          <a:r>
                            <a:rPr lang="en-US" sz="1400">
                              <a:effectLst/>
                            </a:rPr>
                            <a:t>η · 0.1 / 0.1 = 1.00η</a:t>
                          </a:r>
                        </a:p>
                      </a:txBody>
                      <a:tcPr anchor="ctr"/>
                    </a:tc>
                    <a:tc>
                      <a:txBody>
                        <a:bodyPr/>
                        <a:lstStyle/>
                        <a:p>
                          <a:pPr>
                            <a:buNone/>
                          </a:pPr>
                          <a:r>
                            <a:rPr lang="en-US" sz="1400">
                              <a:effectLst/>
                            </a:rPr>
                            <a:t>4</a:t>
                          </a:r>
                        </a:p>
                      </a:txBody>
                      <a:tcPr anchor="ctr"/>
                    </a:tc>
                    <a:tc>
                      <a:txBody>
                        <a:bodyPr/>
                        <a:lstStyle/>
                        <a:p>
                          <a:pPr>
                            <a:buNone/>
                          </a:pPr>
                          <a:r>
                            <a:rPr lang="en-US" sz="1400">
                              <a:effectLst/>
                            </a:rPr>
                            <a:t>η · 2 / 2 = 1.00η</a:t>
                          </a:r>
                        </a:p>
                      </a:txBody>
                      <a:tcPr anchor="ctr"/>
                    </a:tc>
                    <a:extLst>
                      <a:ext uri="{0D108BD9-81ED-4DB2-BD59-A6C34878D82A}">
                        <a16:rowId xmlns:a16="http://schemas.microsoft.com/office/drawing/2014/main" val="2770773951"/>
                      </a:ext>
                    </a:extLst>
                  </a:tr>
                  <a:tr h="0">
                    <a:tc>
                      <a:txBody>
                        <a:bodyPr/>
                        <a:lstStyle/>
                        <a:p>
                          <a:pPr>
                            <a:buNone/>
                          </a:pPr>
                          <a:r>
                            <a:rPr lang="en-US" sz="1400">
                              <a:effectLst/>
                            </a:rPr>
                            <a:t>2</a:t>
                          </a:r>
                        </a:p>
                      </a:txBody>
                      <a:tcPr anchor="ctr"/>
                    </a:tc>
                    <a:tc>
                      <a:txBody>
                        <a:bodyPr/>
                        <a:lstStyle/>
                        <a:p>
                          <a:pPr>
                            <a:buNone/>
                          </a:pPr>
                          <a:r>
                            <a:rPr lang="en-US" sz="1400">
                              <a:effectLst/>
                            </a:rPr>
                            <a:t>0.02</a:t>
                          </a:r>
                        </a:p>
                      </a:txBody>
                      <a:tcPr anchor="ctr"/>
                    </a:tc>
                    <a:tc>
                      <a:txBody>
                        <a:bodyPr/>
                        <a:lstStyle/>
                        <a:p>
                          <a:pPr>
                            <a:buNone/>
                          </a:pPr>
                          <a:r>
                            <a:rPr lang="en-US" sz="1400">
                              <a:effectLst/>
                            </a:rPr>
                            <a:t>η · 0.1 / 0.141 = 0.71η</a:t>
                          </a:r>
                        </a:p>
                      </a:txBody>
                      <a:tcPr anchor="ctr"/>
                    </a:tc>
                    <a:tc>
                      <a:txBody>
                        <a:bodyPr/>
                        <a:lstStyle/>
                        <a:p>
                          <a:pPr>
                            <a:buNone/>
                          </a:pPr>
                          <a:r>
                            <a:rPr lang="en-US" sz="1400">
                              <a:effectLst/>
                            </a:rPr>
                            <a:t>8</a:t>
                          </a:r>
                        </a:p>
                      </a:txBody>
                      <a:tcPr anchor="ctr"/>
                    </a:tc>
                    <a:tc>
                      <a:txBody>
                        <a:bodyPr/>
                        <a:lstStyle/>
                        <a:p>
                          <a:pPr>
                            <a:buNone/>
                          </a:pPr>
                          <a:r>
                            <a:rPr lang="en-US" sz="1400">
                              <a:effectLst/>
                            </a:rPr>
                            <a:t>η · 2 / 2.83 = 0.71η</a:t>
                          </a:r>
                        </a:p>
                      </a:txBody>
                      <a:tcPr anchor="ctr"/>
                    </a:tc>
                    <a:extLst>
                      <a:ext uri="{0D108BD9-81ED-4DB2-BD59-A6C34878D82A}">
                        <a16:rowId xmlns:a16="http://schemas.microsoft.com/office/drawing/2014/main" val="884769266"/>
                      </a:ext>
                    </a:extLst>
                  </a:tr>
                  <a:tr h="0">
                    <a:tc>
                      <a:txBody>
                        <a:bodyPr/>
                        <a:lstStyle/>
                        <a:p>
                          <a:pPr>
                            <a:buNone/>
                          </a:pPr>
                          <a:r>
                            <a:rPr lang="en-US" sz="1400">
                              <a:effectLst/>
                            </a:rPr>
                            <a:t>3</a:t>
                          </a:r>
                        </a:p>
                      </a:txBody>
                      <a:tcPr anchor="ctr"/>
                    </a:tc>
                    <a:tc>
                      <a:txBody>
                        <a:bodyPr/>
                        <a:lstStyle/>
                        <a:p>
                          <a:pPr>
                            <a:buNone/>
                          </a:pPr>
                          <a:r>
                            <a:rPr lang="en-US" sz="1400">
                              <a:effectLst/>
                            </a:rPr>
                            <a:t>0.03</a:t>
                          </a:r>
                        </a:p>
                      </a:txBody>
                      <a:tcPr anchor="ctr"/>
                    </a:tc>
                    <a:tc>
                      <a:txBody>
                        <a:bodyPr/>
                        <a:lstStyle/>
                        <a:p>
                          <a:pPr>
                            <a:buNone/>
                          </a:pPr>
                          <a:r>
                            <a:rPr lang="en-US" sz="1400">
                              <a:effectLst/>
                            </a:rPr>
                            <a:t>0.58η</a:t>
                          </a:r>
                        </a:p>
                      </a:txBody>
                      <a:tcPr anchor="ctr"/>
                    </a:tc>
                    <a:tc>
                      <a:txBody>
                        <a:bodyPr/>
                        <a:lstStyle/>
                        <a:p>
                          <a:pPr>
                            <a:buNone/>
                          </a:pPr>
                          <a:r>
                            <a:rPr lang="en-US" sz="1400">
                              <a:effectLst/>
                            </a:rPr>
                            <a:t>12</a:t>
                          </a:r>
                        </a:p>
                      </a:txBody>
                      <a:tcPr anchor="ctr"/>
                    </a:tc>
                    <a:tc>
                      <a:txBody>
                        <a:bodyPr/>
                        <a:lstStyle/>
                        <a:p>
                          <a:pPr>
                            <a:buNone/>
                          </a:pPr>
                          <a:r>
                            <a:rPr lang="en-US" sz="1400">
                              <a:effectLst/>
                            </a:rPr>
                            <a:t>0.58η</a:t>
                          </a:r>
                        </a:p>
                      </a:txBody>
                      <a:tcPr anchor="ctr"/>
                    </a:tc>
                    <a:extLst>
                      <a:ext uri="{0D108BD9-81ED-4DB2-BD59-A6C34878D82A}">
                        <a16:rowId xmlns:a16="http://schemas.microsoft.com/office/drawing/2014/main" val="16629015"/>
                      </a:ext>
                    </a:extLst>
                  </a:tr>
                  <a:tr h="0">
                    <a:tc>
                      <a:txBody>
                        <a:bodyPr/>
                        <a:lstStyle/>
                        <a:p>
                          <a:pPr>
                            <a:buNone/>
                          </a:pPr>
                          <a:r>
                            <a:rPr lang="en-US" sz="1400">
                              <a:effectLst/>
                            </a:rPr>
                            <a:t>4</a:t>
                          </a:r>
                        </a:p>
                      </a:txBody>
                      <a:tcPr anchor="ctr"/>
                    </a:tc>
                    <a:tc>
                      <a:txBody>
                        <a:bodyPr/>
                        <a:lstStyle/>
                        <a:p>
                          <a:pPr>
                            <a:buNone/>
                          </a:pPr>
                          <a:r>
                            <a:rPr lang="en-US" sz="1400">
                              <a:effectLst/>
                            </a:rPr>
                            <a:t>0.04</a:t>
                          </a:r>
                        </a:p>
                      </a:txBody>
                      <a:tcPr anchor="ctr"/>
                    </a:tc>
                    <a:tc>
                      <a:txBody>
                        <a:bodyPr/>
                        <a:lstStyle/>
                        <a:p>
                          <a:pPr>
                            <a:buNone/>
                          </a:pPr>
                          <a:r>
                            <a:rPr lang="en-US" sz="1400" dirty="0">
                              <a:effectLst/>
                            </a:rPr>
                            <a:t>0.50η</a:t>
                          </a:r>
                        </a:p>
                      </a:txBody>
                      <a:tcPr anchor="ctr"/>
                    </a:tc>
                    <a:tc>
                      <a:txBody>
                        <a:bodyPr/>
                        <a:lstStyle/>
                        <a:p>
                          <a:pPr>
                            <a:buNone/>
                          </a:pPr>
                          <a:r>
                            <a:rPr lang="en-US" sz="1400">
                              <a:effectLst/>
                            </a:rPr>
                            <a:t>16</a:t>
                          </a:r>
                        </a:p>
                      </a:txBody>
                      <a:tcPr anchor="ctr"/>
                    </a:tc>
                    <a:tc>
                      <a:txBody>
                        <a:bodyPr/>
                        <a:lstStyle/>
                        <a:p>
                          <a:pPr>
                            <a:buNone/>
                          </a:pPr>
                          <a:r>
                            <a:rPr lang="en-US" sz="1400" dirty="0">
                              <a:effectLst/>
                            </a:rPr>
                            <a:t>0.50η</a:t>
                          </a:r>
                        </a:p>
                      </a:txBody>
                      <a:tcPr anchor="ctr"/>
                    </a:tc>
                    <a:extLst>
                      <a:ext uri="{0D108BD9-81ED-4DB2-BD59-A6C34878D82A}">
                        <a16:rowId xmlns:a16="http://schemas.microsoft.com/office/drawing/2014/main" val="198813341"/>
                      </a:ext>
                    </a:extLst>
                  </a:tr>
                </a:tbl>
              </a:graphicData>
            </a:graphic>
          </p:graphicFrame>
        </mc:Choice>
        <mc:Fallback xmlns="">
          <p:graphicFrame>
            <p:nvGraphicFramePr>
              <p:cNvPr id="3" name="Table 2">
                <a:extLst>
                  <a:ext uri="{FF2B5EF4-FFF2-40B4-BE49-F238E27FC236}">
                    <a16:creationId xmlns:a16="http://schemas.microsoft.com/office/drawing/2014/main" id="{FA209B92-C423-47D2-D9F7-0EA5F38E0D2D}"/>
                  </a:ext>
                </a:extLst>
              </p:cNvPr>
              <p:cNvGraphicFramePr>
                <a:graphicFrameLocks noGrp="1"/>
              </p:cNvGraphicFramePr>
              <p:nvPr>
                <p:extLst>
                  <p:ext uri="{D42A27DB-BD31-4B8C-83A1-F6EECF244321}">
                    <p14:modId xmlns:p14="http://schemas.microsoft.com/office/powerpoint/2010/main" val="554351270"/>
                  </p:ext>
                </p:extLst>
              </p:nvPr>
            </p:nvGraphicFramePr>
            <p:xfrm>
              <a:off x="5940552" y="2294460"/>
              <a:ext cx="5615723" cy="1524572"/>
            </p:xfrm>
            <a:graphic>
              <a:graphicData uri="http://schemas.openxmlformats.org/drawingml/2006/table">
                <a:tbl>
                  <a:tblPr>
                    <a:tableStyleId>{5C22544A-7EE6-4342-B048-85BDC9FD1C3A}</a:tableStyleId>
                  </a:tblPr>
                  <a:tblGrid>
                    <a:gridCol w="691579">
                      <a:extLst>
                        <a:ext uri="{9D8B030D-6E8A-4147-A177-3AD203B41FA5}">
                          <a16:colId xmlns:a16="http://schemas.microsoft.com/office/drawing/2014/main" val="4083652605"/>
                        </a:ext>
                      </a:extLst>
                    </a:gridCol>
                    <a:gridCol w="610346">
                      <a:extLst>
                        <a:ext uri="{9D8B030D-6E8A-4147-A177-3AD203B41FA5}">
                          <a16:colId xmlns:a16="http://schemas.microsoft.com/office/drawing/2014/main" val="1390156551"/>
                        </a:ext>
                      </a:extLst>
                    </a:gridCol>
                    <a:gridCol w="2032509">
                      <a:extLst>
                        <a:ext uri="{9D8B030D-6E8A-4147-A177-3AD203B41FA5}">
                          <a16:colId xmlns:a16="http://schemas.microsoft.com/office/drawing/2014/main" val="878439171"/>
                        </a:ext>
                      </a:extLst>
                    </a:gridCol>
                    <a:gridCol w="578973">
                      <a:extLst>
                        <a:ext uri="{9D8B030D-6E8A-4147-A177-3AD203B41FA5}">
                          <a16:colId xmlns:a16="http://schemas.microsoft.com/office/drawing/2014/main" val="3209178888"/>
                        </a:ext>
                      </a:extLst>
                    </a:gridCol>
                    <a:gridCol w="1702316">
                      <a:extLst>
                        <a:ext uri="{9D8B030D-6E8A-4147-A177-3AD203B41FA5}">
                          <a16:colId xmlns:a16="http://schemas.microsoft.com/office/drawing/2014/main" val="3290064452"/>
                        </a:ext>
                      </a:extLst>
                    </a:gridCol>
                  </a:tblGrid>
                  <a:tr h="305372">
                    <a:tc>
                      <a:txBody>
                        <a:bodyPr/>
                        <a:lstStyle/>
                        <a:p>
                          <a:pPr>
                            <a:buNone/>
                          </a:pPr>
                          <a:r>
                            <a:rPr lang="en-US" sz="1400" b="1" dirty="0">
                              <a:effectLst/>
                            </a:rPr>
                            <a:t>Step t</a:t>
                          </a:r>
                        </a:p>
                      </a:txBody>
                      <a:tcPr anchor="ctr"/>
                    </a:tc>
                    <a:tc>
                      <a:txBody>
                        <a:bodyPr/>
                        <a:lstStyle/>
                        <a:p>
                          <a:endParaRPr lang="en-US"/>
                        </a:p>
                      </a:txBody>
                      <a:tcPr anchor="ctr">
                        <a:blipFill>
                          <a:blip r:embed="rId5"/>
                          <a:stretch>
                            <a:fillRect l="-114583" r="-712500" b="-429167"/>
                          </a:stretch>
                        </a:blipFill>
                      </a:tcPr>
                    </a:tc>
                    <a:tc>
                      <a:txBody>
                        <a:bodyPr/>
                        <a:lstStyle/>
                        <a:p>
                          <a:endParaRPr lang="en-US"/>
                        </a:p>
                      </a:txBody>
                      <a:tcPr anchor="ctr">
                        <a:blipFill>
                          <a:blip r:embed="rId5"/>
                          <a:stretch>
                            <a:fillRect l="-64375" r="-113750" b="-429167"/>
                          </a:stretch>
                        </a:blipFill>
                      </a:tcPr>
                    </a:tc>
                    <a:tc>
                      <a:txBody>
                        <a:bodyPr/>
                        <a:lstStyle/>
                        <a:p>
                          <a:endParaRPr lang="en-US"/>
                        </a:p>
                      </a:txBody>
                      <a:tcPr anchor="ctr">
                        <a:blipFill>
                          <a:blip r:embed="rId5"/>
                          <a:stretch>
                            <a:fillRect l="-571739" r="-295652" b="-429167"/>
                          </a:stretch>
                        </a:blipFill>
                      </a:tcPr>
                    </a:tc>
                    <a:tc>
                      <a:txBody>
                        <a:bodyPr/>
                        <a:lstStyle/>
                        <a:p>
                          <a:endParaRPr lang="en-US"/>
                        </a:p>
                      </a:txBody>
                      <a:tcPr anchor="ctr">
                        <a:blipFill>
                          <a:blip r:embed="rId5"/>
                          <a:stretch>
                            <a:fillRect l="-230597" r="-1493" b="-429167"/>
                          </a:stretch>
                        </a:blipFill>
                      </a:tcPr>
                    </a:tc>
                    <a:extLst>
                      <a:ext uri="{0D108BD9-81ED-4DB2-BD59-A6C34878D82A}">
                        <a16:rowId xmlns:a16="http://schemas.microsoft.com/office/drawing/2014/main" val="4151354216"/>
                      </a:ext>
                    </a:extLst>
                  </a:tr>
                  <a:tr h="304800">
                    <a:tc>
                      <a:txBody>
                        <a:bodyPr/>
                        <a:lstStyle/>
                        <a:p>
                          <a:pPr>
                            <a:buNone/>
                          </a:pPr>
                          <a:r>
                            <a:rPr lang="en-US" sz="1400">
                              <a:effectLst/>
                            </a:rPr>
                            <a:t>1</a:t>
                          </a:r>
                        </a:p>
                      </a:txBody>
                      <a:tcPr anchor="ctr"/>
                    </a:tc>
                    <a:tc>
                      <a:txBody>
                        <a:bodyPr/>
                        <a:lstStyle/>
                        <a:p>
                          <a:pPr>
                            <a:buNone/>
                          </a:pPr>
                          <a:r>
                            <a:rPr lang="en-US" sz="1400">
                              <a:effectLst/>
                            </a:rPr>
                            <a:t>0.01</a:t>
                          </a:r>
                        </a:p>
                      </a:txBody>
                      <a:tcPr anchor="ctr"/>
                    </a:tc>
                    <a:tc>
                      <a:txBody>
                        <a:bodyPr/>
                        <a:lstStyle/>
                        <a:p>
                          <a:pPr>
                            <a:buNone/>
                          </a:pPr>
                          <a:r>
                            <a:rPr lang="en-US" sz="1400">
                              <a:effectLst/>
                            </a:rPr>
                            <a:t>η · 0.1 / 0.1 = 1.00η</a:t>
                          </a:r>
                        </a:p>
                      </a:txBody>
                      <a:tcPr anchor="ctr"/>
                    </a:tc>
                    <a:tc>
                      <a:txBody>
                        <a:bodyPr/>
                        <a:lstStyle/>
                        <a:p>
                          <a:pPr>
                            <a:buNone/>
                          </a:pPr>
                          <a:r>
                            <a:rPr lang="en-US" sz="1400">
                              <a:effectLst/>
                            </a:rPr>
                            <a:t>4</a:t>
                          </a:r>
                        </a:p>
                      </a:txBody>
                      <a:tcPr anchor="ctr"/>
                    </a:tc>
                    <a:tc>
                      <a:txBody>
                        <a:bodyPr/>
                        <a:lstStyle/>
                        <a:p>
                          <a:pPr>
                            <a:buNone/>
                          </a:pPr>
                          <a:r>
                            <a:rPr lang="en-US" sz="1400">
                              <a:effectLst/>
                            </a:rPr>
                            <a:t>η · 2 / 2 = 1.00η</a:t>
                          </a:r>
                        </a:p>
                      </a:txBody>
                      <a:tcPr anchor="ctr"/>
                    </a:tc>
                    <a:extLst>
                      <a:ext uri="{0D108BD9-81ED-4DB2-BD59-A6C34878D82A}">
                        <a16:rowId xmlns:a16="http://schemas.microsoft.com/office/drawing/2014/main" val="2770773951"/>
                      </a:ext>
                    </a:extLst>
                  </a:tr>
                  <a:tr h="304800">
                    <a:tc>
                      <a:txBody>
                        <a:bodyPr/>
                        <a:lstStyle/>
                        <a:p>
                          <a:pPr>
                            <a:buNone/>
                          </a:pPr>
                          <a:r>
                            <a:rPr lang="en-US" sz="1400">
                              <a:effectLst/>
                            </a:rPr>
                            <a:t>2</a:t>
                          </a:r>
                        </a:p>
                      </a:txBody>
                      <a:tcPr anchor="ctr"/>
                    </a:tc>
                    <a:tc>
                      <a:txBody>
                        <a:bodyPr/>
                        <a:lstStyle/>
                        <a:p>
                          <a:pPr>
                            <a:buNone/>
                          </a:pPr>
                          <a:r>
                            <a:rPr lang="en-US" sz="1400">
                              <a:effectLst/>
                            </a:rPr>
                            <a:t>0.02</a:t>
                          </a:r>
                        </a:p>
                      </a:txBody>
                      <a:tcPr anchor="ctr"/>
                    </a:tc>
                    <a:tc>
                      <a:txBody>
                        <a:bodyPr/>
                        <a:lstStyle/>
                        <a:p>
                          <a:pPr>
                            <a:buNone/>
                          </a:pPr>
                          <a:r>
                            <a:rPr lang="en-US" sz="1400">
                              <a:effectLst/>
                            </a:rPr>
                            <a:t>η · 0.1 / 0.141 = 0.71η</a:t>
                          </a:r>
                        </a:p>
                      </a:txBody>
                      <a:tcPr anchor="ctr"/>
                    </a:tc>
                    <a:tc>
                      <a:txBody>
                        <a:bodyPr/>
                        <a:lstStyle/>
                        <a:p>
                          <a:pPr>
                            <a:buNone/>
                          </a:pPr>
                          <a:r>
                            <a:rPr lang="en-US" sz="1400">
                              <a:effectLst/>
                            </a:rPr>
                            <a:t>8</a:t>
                          </a:r>
                        </a:p>
                      </a:txBody>
                      <a:tcPr anchor="ctr"/>
                    </a:tc>
                    <a:tc>
                      <a:txBody>
                        <a:bodyPr/>
                        <a:lstStyle/>
                        <a:p>
                          <a:pPr>
                            <a:buNone/>
                          </a:pPr>
                          <a:r>
                            <a:rPr lang="en-US" sz="1400">
                              <a:effectLst/>
                            </a:rPr>
                            <a:t>η · 2 / 2.83 = 0.71η</a:t>
                          </a:r>
                        </a:p>
                      </a:txBody>
                      <a:tcPr anchor="ctr"/>
                    </a:tc>
                    <a:extLst>
                      <a:ext uri="{0D108BD9-81ED-4DB2-BD59-A6C34878D82A}">
                        <a16:rowId xmlns:a16="http://schemas.microsoft.com/office/drawing/2014/main" val="884769266"/>
                      </a:ext>
                    </a:extLst>
                  </a:tr>
                  <a:tr h="304800">
                    <a:tc>
                      <a:txBody>
                        <a:bodyPr/>
                        <a:lstStyle/>
                        <a:p>
                          <a:pPr>
                            <a:buNone/>
                          </a:pPr>
                          <a:r>
                            <a:rPr lang="en-US" sz="1400">
                              <a:effectLst/>
                            </a:rPr>
                            <a:t>3</a:t>
                          </a:r>
                        </a:p>
                      </a:txBody>
                      <a:tcPr anchor="ctr"/>
                    </a:tc>
                    <a:tc>
                      <a:txBody>
                        <a:bodyPr/>
                        <a:lstStyle/>
                        <a:p>
                          <a:pPr>
                            <a:buNone/>
                          </a:pPr>
                          <a:r>
                            <a:rPr lang="en-US" sz="1400">
                              <a:effectLst/>
                            </a:rPr>
                            <a:t>0.03</a:t>
                          </a:r>
                        </a:p>
                      </a:txBody>
                      <a:tcPr anchor="ctr"/>
                    </a:tc>
                    <a:tc>
                      <a:txBody>
                        <a:bodyPr/>
                        <a:lstStyle/>
                        <a:p>
                          <a:pPr>
                            <a:buNone/>
                          </a:pPr>
                          <a:r>
                            <a:rPr lang="en-US" sz="1400">
                              <a:effectLst/>
                            </a:rPr>
                            <a:t>0.58η</a:t>
                          </a:r>
                        </a:p>
                      </a:txBody>
                      <a:tcPr anchor="ctr"/>
                    </a:tc>
                    <a:tc>
                      <a:txBody>
                        <a:bodyPr/>
                        <a:lstStyle/>
                        <a:p>
                          <a:pPr>
                            <a:buNone/>
                          </a:pPr>
                          <a:r>
                            <a:rPr lang="en-US" sz="1400">
                              <a:effectLst/>
                            </a:rPr>
                            <a:t>12</a:t>
                          </a:r>
                        </a:p>
                      </a:txBody>
                      <a:tcPr anchor="ctr"/>
                    </a:tc>
                    <a:tc>
                      <a:txBody>
                        <a:bodyPr/>
                        <a:lstStyle/>
                        <a:p>
                          <a:pPr>
                            <a:buNone/>
                          </a:pPr>
                          <a:r>
                            <a:rPr lang="en-US" sz="1400">
                              <a:effectLst/>
                            </a:rPr>
                            <a:t>0.58η</a:t>
                          </a:r>
                        </a:p>
                      </a:txBody>
                      <a:tcPr anchor="ctr"/>
                    </a:tc>
                    <a:extLst>
                      <a:ext uri="{0D108BD9-81ED-4DB2-BD59-A6C34878D82A}">
                        <a16:rowId xmlns:a16="http://schemas.microsoft.com/office/drawing/2014/main" val="16629015"/>
                      </a:ext>
                    </a:extLst>
                  </a:tr>
                  <a:tr h="304800">
                    <a:tc>
                      <a:txBody>
                        <a:bodyPr/>
                        <a:lstStyle/>
                        <a:p>
                          <a:pPr>
                            <a:buNone/>
                          </a:pPr>
                          <a:r>
                            <a:rPr lang="en-US" sz="1400">
                              <a:effectLst/>
                            </a:rPr>
                            <a:t>4</a:t>
                          </a:r>
                        </a:p>
                      </a:txBody>
                      <a:tcPr anchor="ctr"/>
                    </a:tc>
                    <a:tc>
                      <a:txBody>
                        <a:bodyPr/>
                        <a:lstStyle/>
                        <a:p>
                          <a:pPr>
                            <a:buNone/>
                          </a:pPr>
                          <a:r>
                            <a:rPr lang="en-US" sz="1400">
                              <a:effectLst/>
                            </a:rPr>
                            <a:t>0.04</a:t>
                          </a:r>
                        </a:p>
                      </a:txBody>
                      <a:tcPr anchor="ctr"/>
                    </a:tc>
                    <a:tc>
                      <a:txBody>
                        <a:bodyPr/>
                        <a:lstStyle/>
                        <a:p>
                          <a:pPr>
                            <a:buNone/>
                          </a:pPr>
                          <a:r>
                            <a:rPr lang="en-US" sz="1400" dirty="0">
                              <a:effectLst/>
                            </a:rPr>
                            <a:t>0.50η</a:t>
                          </a:r>
                        </a:p>
                      </a:txBody>
                      <a:tcPr anchor="ctr"/>
                    </a:tc>
                    <a:tc>
                      <a:txBody>
                        <a:bodyPr/>
                        <a:lstStyle/>
                        <a:p>
                          <a:pPr>
                            <a:buNone/>
                          </a:pPr>
                          <a:r>
                            <a:rPr lang="en-US" sz="1400">
                              <a:effectLst/>
                            </a:rPr>
                            <a:t>16</a:t>
                          </a:r>
                        </a:p>
                      </a:txBody>
                      <a:tcPr anchor="ctr"/>
                    </a:tc>
                    <a:tc>
                      <a:txBody>
                        <a:bodyPr/>
                        <a:lstStyle/>
                        <a:p>
                          <a:pPr>
                            <a:buNone/>
                          </a:pPr>
                          <a:r>
                            <a:rPr lang="en-US" sz="1400" dirty="0">
                              <a:effectLst/>
                            </a:rPr>
                            <a:t>0.50η</a:t>
                          </a:r>
                        </a:p>
                      </a:txBody>
                      <a:tcPr anchor="ctr"/>
                    </a:tc>
                    <a:extLst>
                      <a:ext uri="{0D108BD9-81ED-4DB2-BD59-A6C34878D82A}">
                        <a16:rowId xmlns:a16="http://schemas.microsoft.com/office/drawing/2014/main" val="198813341"/>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248DE3B-4F6E-FABA-19C3-1CF4402FF8EC}"/>
                  </a:ext>
                </a:extLst>
              </p:cNvPr>
              <p:cNvSpPr txBox="1"/>
              <p:nvPr/>
            </p:nvSpPr>
            <p:spPr>
              <a:xfrm>
                <a:off x="5852160" y="1239395"/>
                <a:ext cx="6096000" cy="861774"/>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Example with two parameters (Ignore </a:t>
                </a:r>
                <a14:m>
                  <m:oMath xmlns:m="http://schemas.openxmlformats.org/officeDocument/2006/math">
                    <m:r>
                      <a:rPr lang="en-US" sz="1600" b="1" i="1" dirty="0" smtClean="0">
                        <a:latin typeface="Cambria Math" panose="02040503050406030204" pitchFamily="18" charset="0"/>
                      </a:rPr>
                      <m:t>𝜺</m:t>
                    </m:r>
                  </m:oMath>
                </a14:m>
                <a:r>
                  <a:rPr lang="en-US" sz="1600" b="1" dirty="0">
                    <a:latin typeface="Google Sans" pitchFamily="2" charset="0"/>
                    <a:ea typeface="Google Sans" pitchFamily="2" charset="0"/>
                    <a:cs typeface="Google Sans" pitchFamily="2" charset="0"/>
                  </a:rPr>
                  <a:t>)</a:t>
                </a:r>
              </a:p>
              <a:p>
                <a:pPr marL="285750" indent="-285750">
                  <a:buFont typeface="Arial" panose="020B0604020202020204" pitchFamily="34" charset="0"/>
                  <a:buChar char="•"/>
                </a:pPr>
                <a14:m>
                  <m:oMath xmlns:m="http://schemas.openxmlformats.org/officeDocument/2006/math">
                    <m:r>
                      <a:rPr lang="en-US" sz="1600" i="1" dirty="0" smtClean="0">
                        <a:latin typeface="Cambria Math" panose="02040503050406030204" pitchFamily="18" charset="0"/>
                      </a:rPr>
                      <m:t>𝜃</m:t>
                    </m:r>
                    <m:r>
                      <a:rPr lang="en-US" sz="1600" i="0" dirty="0" err="1" smtClean="0">
                        <a:latin typeface="Cambria Math" panose="02040503050406030204" pitchFamily="18" charset="0"/>
                      </a:rPr>
                      <m:t>₁</m:t>
                    </m:r>
                  </m:oMath>
                </a14:m>
                <a:r>
                  <a:rPr lang="en-US" sz="1600" dirty="0">
                    <a:latin typeface="Google Sans" pitchFamily="2" charset="0"/>
                    <a:ea typeface="Google Sans" pitchFamily="2" charset="0"/>
                    <a:cs typeface="Google Sans" pitchFamily="2" charset="0"/>
                  </a:rPr>
                  <a:t>sits in a </a:t>
                </a:r>
                <a:r>
                  <a:rPr lang="en-US" sz="1600" b="1" dirty="0">
                    <a:latin typeface="Google Sans" pitchFamily="2" charset="0"/>
                    <a:ea typeface="Google Sans" pitchFamily="2" charset="0"/>
                    <a:cs typeface="Google Sans" pitchFamily="2" charset="0"/>
                  </a:rPr>
                  <a:t>flat</a:t>
                </a:r>
                <a:r>
                  <a:rPr lang="en-US" sz="1600" dirty="0">
                    <a:latin typeface="Google Sans" pitchFamily="2" charset="0"/>
                    <a:ea typeface="Google Sans" pitchFamily="2" charset="0"/>
                    <a:cs typeface="Google Sans" pitchFamily="2" charset="0"/>
                  </a:rPr>
                  <a:t> direction and always sees gradient 0.1</a:t>
                </a:r>
              </a:p>
              <a:p>
                <a:pPr marL="285750" indent="-285750">
                  <a:buFont typeface="Arial" panose="020B0604020202020204" pitchFamily="34" charset="0"/>
                  <a:buChar char="•"/>
                </a:pPr>
                <a14:m>
                  <m:oMath xmlns:m="http://schemas.openxmlformats.org/officeDocument/2006/math">
                    <m:r>
                      <a:rPr lang="en-US" sz="1600" i="1" dirty="0" smtClean="0">
                        <a:latin typeface="Cambria Math" panose="02040503050406030204" pitchFamily="18" charset="0"/>
                      </a:rPr>
                      <m:t>𝜃</m:t>
                    </m:r>
                    <m:r>
                      <a:rPr lang="en-US" sz="1600" i="0" dirty="0" err="1" smtClean="0">
                        <a:latin typeface="Cambria Math" panose="02040503050406030204" pitchFamily="18" charset="0"/>
                      </a:rPr>
                      <m:t>₂</m:t>
                    </m:r>
                  </m:oMath>
                </a14:m>
                <a:r>
                  <a:rPr lang="en-US" sz="1600" dirty="0">
                    <a:latin typeface="Google Sans" pitchFamily="2" charset="0"/>
                    <a:ea typeface="Google Sans" pitchFamily="2" charset="0"/>
                    <a:cs typeface="Google Sans" pitchFamily="2" charset="0"/>
                  </a:rPr>
                  <a:t> sits in a </a:t>
                </a:r>
                <a:r>
                  <a:rPr lang="en-US" sz="1600" b="1" dirty="0">
                    <a:latin typeface="Google Sans" pitchFamily="2" charset="0"/>
                    <a:ea typeface="Google Sans" pitchFamily="2" charset="0"/>
                    <a:cs typeface="Google Sans" pitchFamily="2" charset="0"/>
                  </a:rPr>
                  <a:t>steep</a:t>
                </a:r>
                <a:r>
                  <a:rPr lang="en-US" sz="1600" dirty="0">
                    <a:latin typeface="Google Sans" pitchFamily="2" charset="0"/>
                    <a:ea typeface="Google Sans" pitchFamily="2" charset="0"/>
                    <a:cs typeface="Google Sans" pitchFamily="2" charset="0"/>
                  </a:rPr>
                  <a:t> direction and always sees gradient 2. </a:t>
                </a:r>
              </a:p>
            </p:txBody>
          </p:sp>
        </mc:Choice>
        <mc:Fallback xmlns="">
          <p:sp>
            <p:nvSpPr>
              <p:cNvPr id="7" name="TextBox 6">
                <a:extLst>
                  <a:ext uri="{FF2B5EF4-FFF2-40B4-BE49-F238E27FC236}">
                    <a16:creationId xmlns:a16="http://schemas.microsoft.com/office/drawing/2014/main" id="{9248DE3B-4F6E-FABA-19C3-1CF4402FF8EC}"/>
                  </a:ext>
                </a:extLst>
              </p:cNvPr>
              <p:cNvSpPr txBox="1">
                <a:spLocks noRot="1" noChangeAspect="1" noMove="1" noResize="1" noEditPoints="1" noAdjustHandles="1" noChangeArrowheads="1" noChangeShapeType="1" noTextEdit="1"/>
              </p:cNvSpPr>
              <p:nvPr/>
            </p:nvSpPr>
            <p:spPr>
              <a:xfrm>
                <a:off x="5852160" y="1239395"/>
                <a:ext cx="6096000" cy="861774"/>
              </a:xfrm>
              <a:prstGeom prst="rect">
                <a:avLst/>
              </a:prstGeom>
              <a:blipFill>
                <a:blip r:embed="rId6"/>
                <a:stretch>
                  <a:fillRect l="-416" t="-1449" b="-28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F997033-B553-941C-2D01-87F59554ABB3}"/>
                  </a:ext>
                </a:extLst>
              </p:cNvPr>
              <p:cNvSpPr txBox="1"/>
              <p:nvPr/>
            </p:nvSpPr>
            <p:spPr>
              <a:xfrm>
                <a:off x="632822" y="4264656"/>
                <a:ext cx="11223898" cy="2267993"/>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Three consequences of dividing by </a:t>
                </a:r>
                <a14:m>
                  <m:oMath xmlns:m="http://schemas.openxmlformats.org/officeDocument/2006/math">
                    <m:rad>
                      <m:radPr>
                        <m:degHide m:val="on"/>
                        <m:ctrlPr>
                          <a:rPr lang="en-US" sz="1400" b="1" i="1" dirty="0">
                            <a:latin typeface="Cambria Math" panose="02040503050406030204" pitchFamily="18" charset="0"/>
                          </a:rPr>
                        </m:ctrlPr>
                      </m:radPr>
                      <m:deg/>
                      <m:e>
                        <m:sSub>
                          <m:sSubPr>
                            <m:ctrlPr>
                              <a:rPr lang="en-US" sz="1400" b="1" i="1" dirty="0" err="1">
                                <a:latin typeface="Cambria Math" panose="02040503050406030204" pitchFamily="18" charset="0"/>
                              </a:rPr>
                            </m:ctrlPr>
                          </m:sSubPr>
                          <m:e>
                            <m:r>
                              <a:rPr lang="en-US" sz="1400" b="1" i="1" dirty="0" err="1">
                                <a:latin typeface="Cambria Math" panose="02040503050406030204" pitchFamily="18" charset="0"/>
                              </a:rPr>
                              <m:t>𝒔</m:t>
                            </m:r>
                          </m:e>
                          <m:sub>
                            <m:r>
                              <a:rPr lang="en-US" sz="1400" b="1" i="1" dirty="0" err="1">
                                <a:latin typeface="Cambria Math" panose="02040503050406030204" pitchFamily="18" charset="0"/>
                              </a:rPr>
                              <m:t>𝒎</m:t>
                            </m:r>
                          </m:sub>
                        </m:sSub>
                      </m:e>
                    </m:rad>
                  </m:oMath>
                </a14:m>
                <a:r>
                  <a:rPr lang="en-US" sz="1400" b="1" dirty="0">
                    <a:latin typeface="Google Sans" pitchFamily="2" charset="0"/>
                    <a:ea typeface="Google Sans" pitchFamily="2" charset="0"/>
                    <a:cs typeface="Google Sans" pitchFamily="2" charset="0"/>
                  </a:rPr>
                  <a:t>:</a:t>
                </a:r>
              </a:p>
              <a:p>
                <a:pPr>
                  <a:buNone/>
                </a:pPr>
                <a:endParaRPr lang="en-US" sz="1400" b="1" dirty="0">
                  <a:latin typeface="Google Sans" pitchFamily="2" charset="0"/>
                  <a:ea typeface="Google Sans" pitchFamily="2" charset="0"/>
                  <a:cs typeface="Google Sans" pitchFamily="2" charset="0"/>
                </a:endParaRPr>
              </a:p>
              <a:p>
                <a:pPr marL="342900" lvl="0" indent="-342900">
                  <a:buFont typeface="+mj-lt"/>
                  <a:buAutoNum type="arabicPeriod"/>
                </a:pPr>
                <a:r>
                  <a:rPr lang="en-US" sz="1400" b="1" dirty="0">
                    <a:latin typeface="Google Sans" pitchFamily="2" charset="0"/>
                    <a:ea typeface="Google Sans" pitchFamily="2" charset="0"/>
                    <a:cs typeface="Google Sans" pitchFamily="2" charset="0"/>
                  </a:rPr>
                  <a:t>The gradient's size cancels.</a:t>
                </a:r>
                <a:r>
                  <a:rPr lang="en-US" sz="1400" dirty="0">
                    <a:latin typeface="Google Sans" pitchFamily="2" charset="0"/>
                    <a:ea typeface="Google Sans" pitchFamily="2" charset="0"/>
                    <a:cs typeface="Google Sans" pitchFamily="2" charset="0"/>
                  </a:rPr>
                  <a:t> Plain gradient descent would move </a:t>
                </a:r>
                <a14:m>
                  <m:oMath xmlns:m="http://schemas.openxmlformats.org/officeDocument/2006/math">
                    <m:r>
                      <a:rPr lang="en-US" sz="1400" i="1" dirty="0" smtClean="0">
                        <a:latin typeface="Cambria Math" panose="02040503050406030204" pitchFamily="18" charset="0"/>
                      </a:rPr>
                      <m:t>𝜃</m:t>
                    </m:r>
                    <m:r>
                      <a:rPr lang="en-US" sz="1400" i="0" dirty="0" err="1">
                        <a:latin typeface="Cambria Math" panose="02040503050406030204" pitchFamily="18" charset="0"/>
                      </a:rPr>
                      <m:t>₂</m:t>
                    </m:r>
                  </m:oMath>
                </a14:m>
                <a:r>
                  <a:rPr lang="en-US" sz="1400" dirty="0">
                    <a:latin typeface="Google Sans" pitchFamily="2" charset="0"/>
                    <a:ea typeface="Google Sans" pitchFamily="2" charset="0"/>
                    <a:cs typeface="Google Sans" pitchFamily="2" charset="0"/>
                  </a:rPr>
                  <a:t> twenty times farther than </a:t>
                </a:r>
                <a14:m>
                  <m:oMath xmlns:m="http://schemas.openxmlformats.org/officeDocument/2006/math">
                    <m:r>
                      <a:rPr lang="en-US" sz="1400" i="1" dirty="0" smtClean="0">
                        <a:latin typeface="Cambria Math" panose="02040503050406030204" pitchFamily="18" charset="0"/>
                      </a:rPr>
                      <m:t>𝜃</m:t>
                    </m:r>
                    <m:r>
                      <a:rPr lang="en-US" sz="1400" i="0" dirty="0" err="1">
                        <a:latin typeface="Cambria Math" panose="02040503050406030204" pitchFamily="18" charset="0"/>
                      </a:rPr>
                      <m:t>₁</m:t>
                    </m:r>
                  </m:oMath>
                </a14:m>
                <a:r>
                  <a:rPr lang="en-US" sz="1400" dirty="0">
                    <a:latin typeface="Google Sans" pitchFamily="2" charset="0"/>
                    <a:ea typeface="Google Sans" pitchFamily="2" charset="0"/>
                    <a:cs typeface="Google Sans" pitchFamily="2" charset="0"/>
                  </a:rPr>
                  <a:t>. </a:t>
                </a:r>
                <a:r>
                  <a:rPr lang="en-US" sz="1400" dirty="0" err="1">
                    <a:latin typeface="Google Sans" pitchFamily="2" charset="0"/>
                    <a:ea typeface="Google Sans" pitchFamily="2" charset="0"/>
                    <a:cs typeface="Google Sans" pitchFamily="2" charset="0"/>
                  </a:rPr>
                  <a:t>Adagrad</a:t>
                </a:r>
                <a:r>
                  <a:rPr lang="en-US" sz="1400" dirty="0">
                    <a:latin typeface="Google Sans" pitchFamily="2" charset="0"/>
                    <a:ea typeface="Google Sans" pitchFamily="2" charset="0"/>
                    <a:cs typeface="Google Sans" pitchFamily="2" charset="0"/>
                  </a:rPr>
                  <a:t> moves them the same amount, so the flat direction is no longer neglected.</a:t>
                </a:r>
              </a:p>
              <a:p>
                <a:pPr marL="342900" lvl="0" indent="-342900">
                  <a:buFont typeface="+mj-lt"/>
                  <a:buAutoNum type="arabicPeriod"/>
                </a:pPr>
                <a:endParaRPr lang="en-US" sz="1400" dirty="0">
                  <a:latin typeface="Google Sans" pitchFamily="2" charset="0"/>
                  <a:ea typeface="Google Sans" pitchFamily="2" charset="0"/>
                  <a:cs typeface="Google Sans" pitchFamily="2" charset="0"/>
                </a:endParaRPr>
              </a:p>
              <a:p>
                <a:pPr marL="342900" lvl="0" indent="-342900">
                  <a:buFont typeface="+mj-lt"/>
                  <a:buAutoNum type="arabicPeriod"/>
                </a:pPr>
                <a:r>
                  <a:rPr lang="en-US" sz="1400" b="1" dirty="0">
                    <a:latin typeface="Google Sans" pitchFamily="2" charset="0"/>
                    <a:ea typeface="Google Sans" pitchFamily="2" charset="0"/>
                    <a:cs typeface="Google Sans" pitchFamily="2" charset="0"/>
                  </a:rPr>
                  <a:t>The step keeps shrinking.</a:t>
                </a:r>
                <a:r>
                  <a:rPr lang="en-US" sz="1400" dirty="0">
                    <a:latin typeface="Google Sans" pitchFamily="2" charset="0"/>
                    <a:ea typeface="Google Sans" pitchFamily="2" charset="0"/>
                    <a:cs typeface="Google Sans" pitchFamily="2" charset="0"/>
                  </a:rPr>
                  <a:t> With a constant gradient </a:t>
                </a:r>
                <a14:m>
                  <m:oMath xmlns:m="http://schemas.openxmlformats.org/officeDocument/2006/math">
                    <m:r>
                      <a:rPr lang="en-US" sz="1400" i="1" dirty="0" smtClean="0">
                        <a:latin typeface="Cambria Math" panose="02040503050406030204" pitchFamily="18" charset="0"/>
                      </a:rPr>
                      <m:t>𝑔</m:t>
                    </m:r>
                  </m:oMath>
                </a14:m>
                <a:r>
                  <a:rPr lang="en-US" sz="1400" dirty="0">
                    <a:latin typeface="Google Sans" pitchFamily="2" charset="0"/>
                    <a:ea typeface="Google Sans" pitchFamily="2" charset="0"/>
                    <a:cs typeface="Google Sans" pitchFamily="2" charset="0"/>
                  </a:rPr>
                  <a:t>, </a:t>
                </a:r>
                <a:r>
                  <a:rPr lang="en-US" sz="1400" i="1" dirty="0">
                    <a:latin typeface="Cambria Math" panose="02040503050406030204" pitchFamily="18" charset="0"/>
                  </a:rPr>
                  <a:t> </a:t>
                </a:r>
                <a14:m>
                  <m:oMath xmlns:m="http://schemas.openxmlformats.org/officeDocument/2006/math">
                    <m:r>
                      <a:rPr lang="en-US" sz="1400" i="1" dirty="0" smtClean="0">
                        <a:latin typeface="Cambria Math" panose="02040503050406030204" pitchFamily="18" charset="0"/>
                      </a:rPr>
                      <m:t>𝑠</m:t>
                    </m:r>
                    <m:r>
                      <a:rPr lang="en-US" sz="1400" i="0" dirty="0">
                        <a:latin typeface="Cambria Math" panose="02040503050406030204" pitchFamily="18" charset="0"/>
                      </a:rPr>
                      <m:t>⁽ᵗ⁾=</m:t>
                    </m:r>
                    <m:r>
                      <a:rPr lang="en-US" sz="1400" i="1" dirty="0">
                        <a:latin typeface="Cambria Math" panose="02040503050406030204" pitchFamily="18" charset="0"/>
                      </a:rPr>
                      <m:t>𝑡𝑔</m:t>
                    </m:r>
                    <m:r>
                      <a:rPr lang="en-US" sz="1400" i="0" dirty="0">
                        <a:latin typeface="Cambria Math" panose="02040503050406030204" pitchFamily="18" charset="0"/>
                      </a:rPr>
                      <m:t>²</m:t>
                    </m:r>
                  </m:oMath>
                </a14:m>
                <a:r>
                  <a:rPr lang="en-US" sz="1400" dirty="0">
                    <a:latin typeface="Google Sans" pitchFamily="2" charset="0"/>
                    <a:ea typeface="Google Sans" pitchFamily="2" charset="0"/>
                    <a:cs typeface="Google Sans" pitchFamily="2" charset="0"/>
                  </a:rPr>
                  <a:t>, so the step is </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After 100 steps it is </a:t>
                </a:r>
                <a14:m>
                  <m:oMath xmlns:m="http://schemas.openxmlformats.org/officeDocument/2006/math">
                    <m:r>
                      <a:rPr lang="en-US" sz="1400" dirty="0">
                        <a:latin typeface="Cambria Math" panose="02040503050406030204" pitchFamily="18" charset="0"/>
                      </a:rPr>
                      <m:t>0.1</m:t>
                    </m:r>
                    <m:r>
                      <a:rPr lang="en-US" sz="1400" i="1" dirty="0">
                        <a:latin typeface="Cambria Math" panose="02040503050406030204" pitchFamily="18" charset="0"/>
                      </a:rPr>
                      <m:t>𝜂</m:t>
                    </m:r>
                  </m:oMath>
                </a14:m>
                <a:r>
                  <a:rPr lang="en-US" sz="1400" dirty="0">
                    <a:latin typeface="Google Sans" pitchFamily="2" charset="0"/>
                    <a:ea typeface="Google Sans" pitchFamily="2" charset="0"/>
                    <a:cs typeface="Google Sans" pitchFamily="2" charset="0"/>
                  </a:rPr>
                  <a:t>; after 10,000 steps, </a:t>
                </a:r>
                <a14:m>
                  <m:oMath xmlns:m="http://schemas.openxmlformats.org/officeDocument/2006/math">
                    <m:r>
                      <a:rPr lang="en-US" sz="1400" dirty="0">
                        <a:latin typeface="Cambria Math" panose="02040503050406030204" pitchFamily="18" charset="0"/>
                      </a:rPr>
                      <m:t>0.01</m:t>
                    </m:r>
                    <m:r>
                      <a:rPr lang="en-US" sz="1400" i="1" dirty="0">
                        <a:latin typeface="Cambria Math" panose="02040503050406030204" pitchFamily="18" charset="0"/>
                      </a:rPr>
                      <m:t>𝜂</m:t>
                    </m:r>
                  </m:oMath>
                </a14:m>
                <a:r>
                  <a:rPr lang="en-US" sz="1400" dirty="0">
                    <a:latin typeface="Google Sans" pitchFamily="2" charset="0"/>
                    <a:ea typeface="Google Sans" pitchFamily="2" charset="0"/>
                    <a:cs typeface="Google Sans" pitchFamily="2" charset="0"/>
                  </a:rPr>
                  <a:t>.</a:t>
                </a:r>
              </a:p>
              <a:p>
                <a:pPr marL="342900" lvl="0" indent="-342900">
                  <a:buFont typeface="+mj-lt"/>
                  <a:buAutoNum type="arabicPeriod"/>
                </a:pPr>
                <a:endParaRPr lang="en-US" sz="1400" dirty="0">
                  <a:latin typeface="Google Sans" pitchFamily="2" charset="0"/>
                  <a:ea typeface="Google Sans" pitchFamily="2" charset="0"/>
                  <a:cs typeface="Google Sans" pitchFamily="2" charset="0"/>
                </a:endParaRPr>
              </a:p>
              <a:p>
                <a:pPr marL="342900" indent="-342900">
                  <a:buFont typeface="+mj-lt"/>
                  <a:buAutoNum type="arabicPeriod"/>
                </a:pPr>
                <a:r>
                  <a:rPr lang="en-US" sz="1400" b="1" dirty="0">
                    <a:latin typeface="Google Sans" pitchFamily="2" charset="0"/>
                    <a:ea typeface="Google Sans" pitchFamily="2" charset="0"/>
                    <a:cs typeface="Google Sans" pitchFamily="2" charset="0"/>
                  </a:rPr>
                  <a:t>Gradient scale doesn't matter.</a:t>
                </a:r>
                <a:r>
                  <a:rPr lang="en-US" sz="1400" dirty="0">
                    <a:latin typeface="Google Sans" pitchFamily="2" charset="0"/>
                    <a:ea typeface="Google Sans" pitchFamily="2" charset="0"/>
                    <a:cs typeface="Google Sans" pitchFamily="2" charset="0"/>
                  </a:rPr>
                  <a:t> Multiply every gradient of a weight by 1,000: G grows by 1,000,000, </a:t>
                </a:r>
                <a14:m>
                  <m:oMath xmlns:m="http://schemas.openxmlformats.org/officeDocument/2006/math">
                    <m:r>
                      <a:rPr lang="en-US" sz="1400" dirty="0">
                        <a:latin typeface="Cambria Math" panose="02040503050406030204" pitchFamily="18" charset="0"/>
                      </a:rPr>
                      <m:t>√</m:t>
                    </m:r>
                    <m:r>
                      <a:rPr lang="en-US" sz="1400" i="1" dirty="0">
                        <a:latin typeface="Cambria Math" panose="02040503050406030204" pitchFamily="18" charset="0"/>
                      </a:rPr>
                      <m:t>𝐺</m:t>
                    </m:r>
                  </m:oMath>
                </a14:m>
                <a:r>
                  <a:rPr lang="en-US" sz="1400" dirty="0">
                    <a:latin typeface="Google Sans" pitchFamily="2" charset="0"/>
                    <a:ea typeface="Google Sans" pitchFamily="2" charset="0"/>
                    <a:cs typeface="Google Sans" pitchFamily="2" charset="0"/>
                  </a:rPr>
                  <a:t> by 1,000, and the step is unchanged. Weights with naturally tiny or huge gradients are put on the same footing.</a:t>
                </a:r>
              </a:p>
            </p:txBody>
          </p:sp>
        </mc:Choice>
        <mc:Fallback xmlns="">
          <p:sp>
            <p:nvSpPr>
              <p:cNvPr id="11" name="TextBox 10">
                <a:extLst>
                  <a:ext uri="{FF2B5EF4-FFF2-40B4-BE49-F238E27FC236}">
                    <a16:creationId xmlns:a16="http://schemas.microsoft.com/office/drawing/2014/main" id="{EF997033-B553-941C-2D01-87F59554ABB3}"/>
                  </a:ext>
                </a:extLst>
              </p:cNvPr>
              <p:cNvSpPr txBox="1">
                <a:spLocks noRot="1" noChangeAspect="1" noMove="1" noResize="1" noEditPoints="1" noAdjustHandles="1" noChangeArrowheads="1" noChangeShapeType="1" noTextEdit="1"/>
              </p:cNvSpPr>
              <p:nvPr/>
            </p:nvSpPr>
            <p:spPr>
              <a:xfrm>
                <a:off x="632822" y="4264656"/>
                <a:ext cx="11223898" cy="2267993"/>
              </a:xfrm>
              <a:prstGeom prst="rect">
                <a:avLst/>
              </a:prstGeom>
              <a:blipFill>
                <a:blip r:embed="rId7"/>
                <a:stretch>
                  <a:fillRect l="-113" t="-559" b="-1676"/>
                </a:stretch>
              </a:blipFill>
            </p:spPr>
            <p:txBody>
              <a:bodyPr/>
              <a:lstStyle/>
              <a:p>
                <a:r>
                  <a:rPr lang="en-US">
                    <a:noFill/>
                  </a:rPr>
                  <a:t> </a:t>
                </a:r>
              </a:p>
            </p:txBody>
          </p:sp>
        </mc:Fallback>
      </mc:AlternateContent>
      <p:pic>
        <p:nvPicPr>
          <p:cNvPr id="13" name="Picture 12" descr="Left: on the ravine, SGD zig-zags while Adagrad takes a straighter path toward the minimizer. Right: Adagrad's step size in units of eta, 1 over the square root of t: 1.00 at step 1, 0.10 at step 100, 0.03 at step 1000">
            <a:extLst>
              <a:ext uri="{FF2B5EF4-FFF2-40B4-BE49-F238E27FC236}">
                <a16:creationId xmlns:a16="http://schemas.microsoft.com/office/drawing/2014/main" id="{907FD475-18DF-58D8-FC77-3C3E94C62215}"/>
              </a:ext>
            </a:extLst>
          </p:cNvPr>
          <p:cNvPicPr>
            <a:picLocks noChangeAspect="1"/>
          </p:cNvPicPr>
          <p:nvPr/>
        </p:nvPicPr>
        <p:blipFill>
          <a:blip r:embed="rId8"/>
          <a:srcRect l="47059" t="15688"/>
          <a:stretch>
            <a:fillRect/>
          </a:stretch>
        </p:blipFill>
        <p:spPr>
          <a:xfrm>
            <a:off x="635725" y="1440769"/>
            <a:ext cx="4815840" cy="2823887"/>
          </a:xfrm>
          <a:prstGeom prst="rect">
            <a:avLst/>
          </a:prstGeom>
        </p:spPr>
      </p:pic>
      <p:pic>
        <p:nvPicPr>
          <p:cNvPr id="17" name="Picture 16">
            <a:extLst>
              <a:ext uri="{FF2B5EF4-FFF2-40B4-BE49-F238E27FC236}">
                <a16:creationId xmlns:a16="http://schemas.microsoft.com/office/drawing/2014/main" id="{EE2B3158-7EE5-A8C9-0A49-7E01DDC7C4C6}"/>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7540344" y="5315380"/>
            <a:ext cx="1114351" cy="382915"/>
          </a:xfrm>
          <a:prstGeom prst="rect">
            <a:avLst/>
          </a:prstGeom>
        </p:spPr>
      </p:pic>
      <p:pic>
        <p:nvPicPr>
          <p:cNvPr id="4" name="Picture 3">
            <a:extLst>
              <a:ext uri="{FF2B5EF4-FFF2-40B4-BE49-F238E27FC236}">
                <a16:creationId xmlns:a16="http://schemas.microsoft.com/office/drawing/2014/main" id="{F04A3269-2E11-96EB-BFF7-707FFF465CB1}"/>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5940552" y="447669"/>
            <a:ext cx="2611120" cy="434848"/>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F0F6699-CB3F-E79D-E678-FCBA92C32B75}"/>
                  </a:ext>
                </a:extLst>
              </p:cNvPr>
              <p:cNvSpPr txBox="1"/>
              <p:nvPr/>
            </p:nvSpPr>
            <p:spPr>
              <a:xfrm>
                <a:off x="5852160" y="3827657"/>
                <a:ext cx="6096000" cy="844783"/>
              </a:xfrm>
              <a:prstGeom prst="rect">
                <a:avLst/>
              </a:prstGeom>
              <a:noFill/>
            </p:spPr>
            <p:txBody>
              <a:bodyPr wrap="square">
                <a:spAutoFit/>
              </a:bodyPr>
              <a:lstStyle/>
              <a:p>
                <a:pPr>
                  <a:buNone/>
                </a:pPr>
                <a:r>
                  <a:rPr lang="en-US" sz="1200" b="1" dirty="0">
                    <a:solidFill>
                      <a:srgbClr val="00B050"/>
                    </a:solidFill>
                  </a:rPr>
                  <a:t>Big and small gradients get the same step. </a:t>
                </a:r>
              </a:p>
              <a:p>
                <a:pPr>
                  <a:buNone/>
                </a:pPr>
                <a:r>
                  <a:rPr lang="en-US" sz="1200" dirty="0" err="1">
                    <a:solidFill>
                      <a:srgbClr val="00B050"/>
                    </a:solidFill>
                  </a:rPr>
                  <a:t>Adagrad</a:t>
                </a:r>
                <a:r>
                  <a:rPr lang="en-US" sz="1200" dirty="0">
                    <a:solidFill>
                      <a:srgbClr val="00B050"/>
                    </a:solidFill>
                  </a:rPr>
                  <a:t> divides each gradient by its own past size, so both parameters move the same amount, </a:t>
                </a:r>
                <a14:m>
                  <m:oMath xmlns:m="http://schemas.openxmlformats.org/officeDocument/2006/math">
                    <m:r>
                      <a:rPr lang="en-US" sz="1200" i="1" dirty="0" smtClean="0">
                        <a:solidFill>
                          <a:srgbClr val="00B050"/>
                        </a:solidFill>
                        <a:latin typeface="Cambria Math" panose="02040503050406030204" pitchFamily="18" charset="0"/>
                      </a:rPr>
                      <m:t>𝜂</m:t>
                    </m:r>
                    <m:r>
                      <a:rPr lang="en-US" sz="1200" i="0" dirty="0" err="1">
                        <a:solidFill>
                          <a:srgbClr val="00B050"/>
                        </a:solidFill>
                        <a:latin typeface="Cambria Math" panose="02040503050406030204" pitchFamily="18" charset="0"/>
                      </a:rPr>
                      <m:t>/√</m:t>
                    </m:r>
                    <m:r>
                      <a:rPr lang="en-US" sz="1200" i="1" dirty="0" err="1">
                        <a:solidFill>
                          <a:srgbClr val="00B050"/>
                        </a:solidFill>
                        <a:latin typeface="Cambria Math" panose="02040503050406030204" pitchFamily="18" charset="0"/>
                      </a:rPr>
                      <m:t>𝑡</m:t>
                    </m:r>
                  </m:oMath>
                </a14:m>
                <a:r>
                  <a:rPr lang="en-US" sz="1200" dirty="0">
                    <a:solidFill>
                      <a:srgbClr val="00B050"/>
                    </a:solidFill>
                  </a:rPr>
                  <a:t>. The flat direction is no longer neglected, and the steep one no longer overshoots.</a:t>
                </a:r>
                <a:endParaRPr lang="en-US" sz="1200" b="1" dirty="0">
                  <a:solidFill>
                    <a:srgbClr val="00B050"/>
                  </a:solidFill>
                </a:endParaRPr>
              </a:p>
            </p:txBody>
          </p:sp>
        </mc:Choice>
        <mc:Fallback xmlns="">
          <p:sp>
            <p:nvSpPr>
              <p:cNvPr id="8" name="TextBox 7">
                <a:extLst>
                  <a:ext uri="{FF2B5EF4-FFF2-40B4-BE49-F238E27FC236}">
                    <a16:creationId xmlns:a16="http://schemas.microsoft.com/office/drawing/2014/main" id="{9F0F6699-CB3F-E79D-E678-FCBA92C32B75}"/>
                  </a:ext>
                </a:extLst>
              </p:cNvPr>
              <p:cNvSpPr txBox="1">
                <a:spLocks noRot="1" noChangeAspect="1" noMove="1" noResize="1" noEditPoints="1" noAdjustHandles="1" noChangeArrowheads="1" noChangeShapeType="1" noTextEdit="1"/>
              </p:cNvSpPr>
              <p:nvPr/>
            </p:nvSpPr>
            <p:spPr>
              <a:xfrm>
                <a:off x="5852160" y="3827657"/>
                <a:ext cx="6096000" cy="844783"/>
              </a:xfrm>
              <a:prstGeom prst="rect">
                <a:avLst/>
              </a:prstGeom>
              <a:blipFill>
                <a:blip r:embed="rId11"/>
                <a:stretch>
                  <a:fillRect b="-4478"/>
                </a:stretch>
              </a:blipFill>
            </p:spPr>
            <p:txBody>
              <a:bodyPr/>
              <a:lstStyle/>
              <a:p>
                <a:r>
                  <a:rPr lang="en-US">
                    <a:noFill/>
                  </a:rPr>
                  <a:t> </a:t>
                </a:r>
              </a:p>
            </p:txBody>
          </p:sp>
        </mc:Fallback>
      </mc:AlternateContent>
    </p:spTree>
    <p:extLst>
      <p:ext uri="{BB962C8B-B14F-4D97-AF65-F5344CB8AC3E}">
        <p14:creationId xmlns:p14="http://schemas.microsoft.com/office/powerpoint/2010/main" val="20974103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385C5-C9A2-7571-2E96-BE24E15A6EDE}"/>
              </a:ext>
            </a:extLst>
          </p:cNvPr>
          <p:cNvSpPr>
            <a:spLocks noGrp="1"/>
          </p:cNvSpPr>
          <p:nvPr>
            <p:ph type="title"/>
          </p:nvPr>
        </p:nvSpPr>
        <p:spPr/>
        <p:txBody>
          <a:bodyPr/>
          <a:lstStyle/>
          <a:p>
            <a:r>
              <a:rPr lang="en-US" dirty="0" err="1"/>
              <a:t>RMSProp</a:t>
            </a:r>
            <a:endParaRPr lang="en-US" dirty="0"/>
          </a:p>
        </p:txBody>
      </p:sp>
      <p:sp>
        <p:nvSpPr>
          <p:cNvPr id="4" name="TextBox 3">
            <a:extLst>
              <a:ext uri="{FF2B5EF4-FFF2-40B4-BE49-F238E27FC236}">
                <a16:creationId xmlns:a16="http://schemas.microsoft.com/office/drawing/2014/main" id="{E8263A51-3598-67D2-0810-F2E6D15FDF5B}"/>
              </a:ext>
            </a:extLst>
          </p:cNvPr>
          <p:cNvSpPr txBox="1"/>
          <p:nvPr/>
        </p:nvSpPr>
        <p:spPr>
          <a:xfrm>
            <a:off x="871799" y="1744751"/>
            <a:ext cx="3590474" cy="2800767"/>
          </a:xfrm>
          <a:prstGeom prst="rect">
            <a:avLst/>
          </a:prstGeom>
          <a:noFill/>
        </p:spPr>
        <p:txBody>
          <a:bodyPr wrap="square">
            <a:spAutoFit/>
          </a:bodyPr>
          <a:lstStyle/>
          <a:p>
            <a:r>
              <a:rPr lang="en-US" sz="1600" dirty="0" err="1">
                <a:solidFill>
                  <a:srgbClr val="FF0000"/>
                </a:solidFill>
                <a:latin typeface="Google Sans" pitchFamily="2" charset="0"/>
                <a:ea typeface="Google Sans" pitchFamily="2" charset="0"/>
                <a:cs typeface="Google Sans" pitchFamily="2" charset="0"/>
              </a:rPr>
              <a:t>Adagrad</a:t>
            </a:r>
            <a:r>
              <a:rPr lang="en-US" sz="1600" dirty="0">
                <a:solidFill>
                  <a:srgbClr val="FF0000"/>
                </a:solidFill>
                <a:latin typeface="Google Sans" pitchFamily="2" charset="0"/>
                <a:ea typeface="Google Sans" pitchFamily="2" charset="0"/>
                <a:cs typeface="Google Sans" pitchFamily="2" charset="0"/>
              </a:rPr>
              <a:t> divides each slope by a running total that keeps growing and never forgets. </a:t>
            </a:r>
          </a:p>
          <a:p>
            <a:br>
              <a:rPr lang="en-US" sz="1600" dirty="0">
                <a:latin typeface="Google Sans" pitchFamily="2" charset="0"/>
                <a:ea typeface="Google Sans" pitchFamily="2" charset="0"/>
                <a:cs typeface="Google Sans" pitchFamily="2" charset="0"/>
              </a:rPr>
            </a:br>
            <a:r>
              <a:rPr lang="en-US" sz="1600" b="1" dirty="0"/>
              <a:t>RMSprop</a:t>
            </a:r>
            <a:r>
              <a:rPr lang="en-US" sz="1600" dirty="0"/>
              <a:t> divides by the size of </a:t>
            </a:r>
            <a:r>
              <a:rPr lang="en-US" sz="1600" i="1" dirty="0"/>
              <a:t>recent</a:t>
            </a:r>
            <a:r>
              <a:rPr lang="en-US" sz="1600" dirty="0"/>
              <a:t> gradients only, using an </a:t>
            </a:r>
            <a:r>
              <a:rPr lang="en-US" sz="1600" b="1" dirty="0"/>
              <a:t>exponential moving average</a:t>
            </a:r>
            <a:r>
              <a:rPr lang="en-US" sz="1600" dirty="0"/>
              <a:t>, so each parameter's step size can go down and back up and never wears out.</a:t>
            </a:r>
          </a:p>
          <a:p>
            <a:pPr>
              <a:buNone/>
            </a:pPr>
            <a:r>
              <a:rPr lang="en-US" sz="1600" dirty="0">
                <a:latin typeface="Google Sans" pitchFamily="2" charset="0"/>
                <a:ea typeface="Google Sans" pitchFamily="2" charset="0"/>
                <a:cs typeface="Google Sans" pitchFamily="2" charset="0"/>
              </a:rPr>
              <a:t>The step size then reflects how big the gradients have been </a:t>
            </a:r>
            <a:r>
              <a:rPr lang="en-US" sz="1600" i="1" dirty="0">
                <a:latin typeface="Google Sans" pitchFamily="2" charset="0"/>
                <a:ea typeface="Google Sans" pitchFamily="2" charset="0"/>
                <a:cs typeface="Google Sans" pitchFamily="2" charset="0"/>
              </a:rPr>
              <a:t>recently</a:t>
            </a:r>
            <a:r>
              <a:rPr lang="en-US" sz="1600" dirty="0">
                <a:latin typeface="Google Sans" pitchFamily="2" charset="0"/>
                <a:ea typeface="Google Sans" pitchFamily="2" charset="0"/>
                <a:cs typeface="Google Sans" pitchFamily="2" charset="0"/>
              </a:rPr>
              <a:t>.</a:t>
            </a:r>
          </a:p>
        </p:txBody>
      </p:sp>
      <p:pic>
        <p:nvPicPr>
          <p:cNvPr id="3" name="Picture 2" descr="Left: when gradients suddenly shrink, RMSprop's step size recovers while Adagrad's stays near zero. Right: on a curved valley Adagrad stalls while RMSprop keeps moving toward the minimum">
            <a:extLst>
              <a:ext uri="{FF2B5EF4-FFF2-40B4-BE49-F238E27FC236}">
                <a16:creationId xmlns:a16="http://schemas.microsoft.com/office/drawing/2014/main" id="{C4BF16F0-854D-66DB-1577-1908F6BF8701}"/>
              </a:ext>
            </a:extLst>
          </p:cNvPr>
          <p:cNvPicPr>
            <a:picLocks noChangeAspect="1"/>
          </p:cNvPicPr>
          <p:nvPr/>
        </p:nvPicPr>
        <p:blipFill>
          <a:blip r:embed="rId2"/>
          <a:srcRect t="14993" r="45428"/>
          <a:stretch>
            <a:fillRect/>
          </a:stretch>
        </p:blipFill>
        <p:spPr>
          <a:xfrm>
            <a:off x="5693392" y="1405963"/>
            <a:ext cx="5473988" cy="3139555"/>
          </a:xfrm>
          <a:prstGeom prst="rect">
            <a:avLst/>
          </a:prstGeom>
        </p:spPr>
      </p:pic>
    </p:spTree>
    <p:extLst>
      <p:ext uri="{BB962C8B-B14F-4D97-AF65-F5344CB8AC3E}">
        <p14:creationId xmlns:p14="http://schemas.microsoft.com/office/powerpoint/2010/main" val="8225494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DACCC-A6A6-F98D-4933-483491691820}"/>
            </a:ext>
          </a:extLst>
        </p:cNvPr>
        <p:cNvGrpSpPr/>
        <p:nvPr/>
      </p:nvGrpSpPr>
      <p:grpSpPr>
        <a:xfrm>
          <a:off x="0" y="0"/>
          <a:ext cx="0" cy="0"/>
          <a:chOff x="0" y="0"/>
          <a:chExt cx="0" cy="0"/>
        </a:xfrm>
      </p:grpSpPr>
      <p:sp>
        <p:nvSpPr>
          <p:cNvPr id="31" name="Rectangle 30">
            <a:extLst>
              <a:ext uri="{FF2B5EF4-FFF2-40B4-BE49-F238E27FC236}">
                <a16:creationId xmlns:a16="http://schemas.microsoft.com/office/drawing/2014/main" id="{292E340C-2AF3-302A-B7D4-1EA189E9D8B4}"/>
              </a:ext>
            </a:extLst>
          </p:cNvPr>
          <p:cNvSpPr/>
          <p:nvPr/>
        </p:nvSpPr>
        <p:spPr>
          <a:xfrm>
            <a:off x="7339515" y="2387132"/>
            <a:ext cx="680882" cy="30777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6F3B9D-692F-FAF0-C63B-F12088CC5E84}"/>
              </a:ext>
            </a:extLst>
          </p:cNvPr>
          <p:cNvSpPr/>
          <p:nvPr/>
        </p:nvSpPr>
        <p:spPr>
          <a:xfrm>
            <a:off x="7030850" y="2387133"/>
            <a:ext cx="279169" cy="30777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A4389C-DEEC-058C-EBED-4C1A40BEF404}"/>
              </a:ext>
            </a:extLst>
          </p:cNvPr>
          <p:cNvSpPr>
            <a:spLocks noGrp="1"/>
          </p:cNvSpPr>
          <p:nvPr>
            <p:ph type="title"/>
          </p:nvPr>
        </p:nvSpPr>
        <p:spPr/>
        <p:txBody>
          <a:bodyPr/>
          <a:lstStyle/>
          <a:p>
            <a:r>
              <a:rPr lang="en-US" dirty="0" err="1"/>
              <a:t>RMSProp</a:t>
            </a:r>
            <a:endParaRPr lang="en-US" dirty="0"/>
          </a:p>
        </p:txBody>
      </p:sp>
      <p:sp>
        <p:nvSpPr>
          <p:cNvPr id="4" name="TextBox 3">
            <a:extLst>
              <a:ext uri="{FF2B5EF4-FFF2-40B4-BE49-F238E27FC236}">
                <a16:creationId xmlns:a16="http://schemas.microsoft.com/office/drawing/2014/main" id="{55C9F492-9908-F9D6-4858-B7CDE43C3081}"/>
              </a:ext>
            </a:extLst>
          </p:cNvPr>
          <p:cNvSpPr txBox="1"/>
          <p:nvPr/>
        </p:nvSpPr>
        <p:spPr>
          <a:xfrm>
            <a:off x="871799" y="1744751"/>
            <a:ext cx="3590474" cy="2800767"/>
          </a:xfrm>
          <a:prstGeom prst="rect">
            <a:avLst/>
          </a:prstGeom>
          <a:noFill/>
        </p:spPr>
        <p:txBody>
          <a:bodyPr wrap="square">
            <a:spAutoFit/>
          </a:bodyPr>
          <a:lstStyle/>
          <a:p>
            <a:r>
              <a:rPr lang="en-US" sz="1600" dirty="0" err="1">
                <a:solidFill>
                  <a:srgbClr val="FF0000"/>
                </a:solidFill>
                <a:latin typeface="Google Sans" pitchFamily="2" charset="0"/>
                <a:ea typeface="Google Sans" pitchFamily="2" charset="0"/>
                <a:cs typeface="Google Sans" pitchFamily="2" charset="0"/>
              </a:rPr>
              <a:t>Adagrad</a:t>
            </a:r>
            <a:r>
              <a:rPr lang="en-US" sz="1600" dirty="0">
                <a:solidFill>
                  <a:srgbClr val="FF0000"/>
                </a:solidFill>
                <a:latin typeface="Google Sans" pitchFamily="2" charset="0"/>
                <a:ea typeface="Google Sans" pitchFamily="2" charset="0"/>
                <a:cs typeface="Google Sans" pitchFamily="2" charset="0"/>
              </a:rPr>
              <a:t> divides each slope by a running total that keeps growing and never forgets. </a:t>
            </a:r>
          </a:p>
          <a:p>
            <a:br>
              <a:rPr lang="en-US" sz="1600" dirty="0">
                <a:latin typeface="Google Sans" pitchFamily="2" charset="0"/>
                <a:ea typeface="Google Sans" pitchFamily="2" charset="0"/>
                <a:cs typeface="Google Sans" pitchFamily="2" charset="0"/>
              </a:rPr>
            </a:br>
            <a:r>
              <a:rPr lang="en-US" sz="1600" b="1" dirty="0"/>
              <a:t>RMSprop</a:t>
            </a:r>
            <a:r>
              <a:rPr lang="en-US" sz="1600" dirty="0"/>
              <a:t> divides by the size of </a:t>
            </a:r>
            <a:r>
              <a:rPr lang="en-US" sz="1600" i="1" dirty="0"/>
              <a:t>recent</a:t>
            </a:r>
            <a:r>
              <a:rPr lang="en-US" sz="1600" dirty="0"/>
              <a:t> gradients only, using an </a:t>
            </a:r>
            <a:r>
              <a:rPr lang="en-US" sz="1600" b="1" dirty="0"/>
              <a:t>exponential moving average</a:t>
            </a:r>
            <a:r>
              <a:rPr lang="en-US" sz="1600" dirty="0"/>
              <a:t>, so each parameter's step size can go down and back up and never wears out.</a:t>
            </a:r>
          </a:p>
          <a:p>
            <a:pPr>
              <a:buNone/>
            </a:pPr>
            <a:r>
              <a:rPr lang="en-US" sz="1600" dirty="0">
                <a:latin typeface="Google Sans" pitchFamily="2" charset="0"/>
                <a:ea typeface="Google Sans" pitchFamily="2" charset="0"/>
                <a:cs typeface="Google Sans" pitchFamily="2" charset="0"/>
              </a:rPr>
              <a:t>The step size then reflects how big the gradients have been </a:t>
            </a:r>
            <a:r>
              <a:rPr lang="en-US" sz="1600" i="1" dirty="0">
                <a:latin typeface="Google Sans" pitchFamily="2" charset="0"/>
                <a:ea typeface="Google Sans" pitchFamily="2" charset="0"/>
                <a:cs typeface="Google Sans" pitchFamily="2" charset="0"/>
              </a:rPr>
              <a:t>recently</a:t>
            </a:r>
            <a:r>
              <a:rPr lang="en-US" sz="1600" dirty="0">
                <a:latin typeface="Google Sans" pitchFamily="2" charset="0"/>
                <a:ea typeface="Google Sans" pitchFamily="2" charset="0"/>
                <a:cs typeface="Google Sans" pitchFamily="2" charset="0"/>
              </a:rPr>
              <a:t>.</a:t>
            </a:r>
          </a:p>
        </p:txBody>
      </p:sp>
      <p:pic>
        <p:nvPicPr>
          <p:cNvPr id="7" name="Picture 6">
            <a:extLst>
              <a:ext uri="{FF2B5EF4-FFF2-40B4-BE49-F238E27FC236}">
                <a16:creationId xmlns:a16="http://schemas.microsoft.com/office/drawing/2014/main" id="{CEF21B27-6004-2468-9FFF-F1F21064B0ED}"/>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6379464" y="2396965"/>
            <a:ext cx="3807968" cy="286512"/>
          </a:xfrm>
          <a:prstGeom prst="rect">
            <a:avLst/>
          </a:prstGeom>
        </p:spPr>
      </p:pic>
      <p:sp>
        <p:nvSpPr>
          <p:cNvPr id="20" name="TextBox 19">
            <a:extLst>
              <a:ext uri="{FF2B5EF4-FFF2-40B4-BE49-F238E27FC236}">
                <a16:creationId xmlns:a16="http://schemas.microsoft.com/office/drawing/2014/main" id="{12D41983-F262-8EDC-678C-1F3B42C19245}"/>
              </a:ext>
            </a:extLst>
          </p:cNvPr>
          <p:cNvSpPr txBox="1"/>
          <p:nvPr/>
        </p:nvSpPr>
        <p:spPr>
          <a:xfrm>
            <a:off x="4944202" y="868003"/>
            <a:ext cx="6099048" cy="307777"/>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Start with 𝐯⁽⁰⁾ = 𝟎. At every iteration t = 1, 2, …:</a:t>
            </a:r>
          </a:p>
        </p:txBody>
      </p:sp>
      <p:sp>
        <p:nvSpPr>
          <p:cNvPr id="22" name="TextBox 21">
            <a:extLst>
              <a:ext uri="{FF2B5EF4-FFF2-40B4-BE49-F238E27FC236}">
                <a16:creationId xmlns:a16="http://schemas.microsoft.com/office/drawing/2014/main" id="{B9E93055-3F6B-7E73-C776-2C6293622E09}"/>
              </a:ext>
            </a:extLst>
          </p:cNvPr>
          <p:cNvSpPr txBox="1"/>
          <p:nvPr/>
        </p:nvSpPr>
        <p:spPr>
          <a:xfrm>
            <a:off x="5440127" y="1295687"/>
            <a:ext cx="6099048"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Square the gradient, entry by entry.</a:t>
            </a:r>
            <a:r>
              <a:rPr lang="en-US" sz="1400" dirty="0">
                <a:latin typeface="Google Sans" pitchFamily="2" charset="0"/>
                <a:ea typeface="Google Sans" pitchFamily="2" charset="0"/>
                <a:cs typeface="Google Sans" pitchFamily="2" charset="0"/>
              </a:rPr>
              <a:t> 𝐠⁽ᵗ⁾ ⊙ 𝐠⁽ᵗ⁾ has entries (gₘ⁽ᵗ⁾)². Squaring drops the sign and keeps the size.</a:t>
            </a:r>
          </a:p>
        </p:txBody>
      </p:sp>
      <p:sp>
        <p:nvSpPr>
          <p:cNvPr id="24" name="TextBox 23">
            <a:extLst>
              <a:ext uri="{FF2B5EF4-FFF2-40B4-BE49-F238E27FC236}">
                <a16:creationId xmlns:a16="http://schemas.microsoft.com/office/drawing/2014/main" id="{20D3B9E9-FF07-35E3-03A7-8B750ECDF107}"/>
              </a:ext>
            </a:extLst>
          </p:cNvPr>
          <p:cNvSpPr txBox="1"/>
          <p:nvPr/>
        </p:nvSpPr>
        <p:spPr>
          <a:xfrm>
            <a:off x="5440127" y="1938843"/>
            <a:ext cx="6099048" cy="30777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Update the moving average of the squares:</a:t>
            </a:r>
            <a:endParaRPr lang="en-US" sz="1400" dirty="0">
              <a:latin typeface="Google Sans" pitchFamily="2" charset="0"/>
              <a:ea typeface="Google Sans" pitchFamily="2" charset="0"/>
              <a:cs typeface="Google Sans" pitchFamily="2" charset="0"/>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FB20A74-FC4D-A4BB-F10C-157625D4F228}"/>
                  </a:ext>
                </a:extLst>
              </p:cNvPr>
              <p:cNvSpPr txBox="1"/>
              <p:nvPr/>
            </p:nvSpPr>
            <p:spPr>
              <a:xfrm>
                <a:off x="5243322" y="3145134"/>
                <a:ext cx="1989582" cy="1815882"/>
              </a:xfrm>
              <a:prstGeom prst="rect">
                <a:avLst/>
              </a:prstGeom>
              <a:solidFill>
                <a:schemeClr val="tx2">
                  <a:lumMod val="10000"/>
                  <a:lumOff val="90000"/>
                </a:schemeClr>
              </a:solidFill>
            </p:spPr>
            <p:txBody>
              <a:bodyPr wrap="square">
                <a:spAutoFit/>
              </a:bodyPr>
              <a:lstStyle/>
              <a:p>
                <a:r>
                  <a:rPr lang="en-US" sz="1400" dirty="0"/>
                  <a:t>decay rate: the fraction of the old average kept each step. </a:t>
                </a:r>
              </a:p>
              <a:p>
                <a:endParaRPr lang="en-US" sz="1400" dirty="0"/>
              </a:p>
              <a:p>
                <a:r>
                  <a:rPr lang="en-US" sz="1400" dirty="0"/>
                  <a:t>For </a:t>
                </a:r>
                <a14:m>
                  <m:oMath xmlns:m="http://schemas.openxmlformats.org/officeDocument/2006/math">
                    <m:r>
                      <a:rPr lang="en-US" sz="1400" i="1" dirty="0">
                        <a:latin typeface="Cambria Math" panose="02040503050406030204" pitchFamily="18" charset="0"/>
                      </a:rPr>
                      <m:t>𝛽</m:t>
                    </m:r>
                    <m:r>
                      <a:rPr lang="en-US" sz="1400" dirty="0">
                        <a:latin typeface="Cambria Math" panose="02040503050406030204" pitchFamily="18" charset="0"/>
                      </a:rPr>
                      <m:t>=0.9</m:t>
                    </m:r>
                  </m:oMath>
                </a14:m>
                <a:r>
                  <a:rPr lang="en-US" sz="1400" dirty="0"/>
                  <a:t>, </a:t>
                </a:r>
                <a14:m>
                  <m:oMath xmlns:m="http://schemas.openxmlformats.org/officeDocument/2006/math">
                    <m:r>
                      <a:rPr lang="en-US" sz="1400" i="1" dirty="0">
                        <a:latin typeface="Cambria Math" panose="02040503050406030204" pitchFamily="18" charset="0"/>
                      </a:rPr>
                      <m:t>𝑣</m:t>
                    </m:r>
                  </m:oMath>
                </a14:m>
                <a:r>
                  <a:rPr lang="en-US" sz="1400" dirty="0"/>
                  <a:t> keeps 90% of what it knew and adds 10% of the newest squared slope</a:t>
                </a:r>
              </a:p>
            </p:txBody>
          </p:sp>
        </mc:Choice>
        <mc:Fallback xmlns="">
          <p:sp>
            <p:nvSpPr>
              <p:cNvPr id="33" name="TextBox 32">
                <a:extLst>
                  <a:ext uri="{FF2B5EF4-FFF2-40B4-BE49-F238E27FC236}">
                    <a16:creationId xmlns:a16="http://schemas.microsoft.com/office/drawing/2014/main" id="{26E43F79-D3CB-5DD7-A4D5-B63E3B64A069}"/>
                  </a:ext>
                </a:extLst>
              </p:cNvPr>
              <p:cNvSpPr txBox="1">
                <a:spLocks noRot="1" noChangeAspect="1" noMove="1" noResize="1" noEditPoints="1" noAdjustHandles="1" noChangeArrowheads="1" noChangeShapeType="1" noTextEdit="1"/>
              </p:cNvSpPr>
              <p:nvPr/>
            </p:nvSpPr>
            <p:spPr>
              <a:xfrm>
                <a:off x="5243322" y="3145134"/>
                <a:ext cx="1989582" cy="1815882"/>
              </a:xfrm>
              <a:prstGeom prst="rect">
                <a:avLst/>
              </a:prstGeom>
              <a:blipFill>
                <a:blip r:embed="rId4"/>
                <a:stretch>
                  <a:fillRect l="-633" t="-694" r="-633" b="-3472"/>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04B06770-865C-29D9-C594-E71E54217E29}"/>
              </a:ext>
            </a:extLst>
          </p:cNvPr>
          <p:cNvSpPr txBox="1"/>
          <p:nvPr/>
        </p:nvSpPr>
        <p:spPr>
          <a:xfrm>
            <a:off x="7679956" y="3145134"/>
            <a:ext cx="2094980" cy="954107"/>
          </a:xfrm>
          <a:prstGeom prst="rect">
            <a:avLst/>
          </a:prstGeom>
          <a:solidFill>
            <a:schemeClr val="accent6">
              <a:lumMod val="20000"/>
              <a:lumOff val="80000"/>
            </a:schemeClr>
          </a:solidFill>
        </p:spPr>
        <p:txBody>
          <a:bodyPr wrap="square">
            <a:spAutoFit/>
          </a:bodyPr>
          <a:lstStyle/>
          <a:p>
            <a:r>
              <a:rPr lang="en-US" sz="1400" dirty="0"/>
              <a:t>EMA of squared gradients; vₘ⁽ᵗ⁾ estimates the mean square 𝔼[gₘ²], starts at 0</a:t>
            </a:r>
          </a:p>
        </p:txBody>
      </p:sp>
    </p:spTree>
    <p:extLst>
      <p:ext uri="{BB962C8B-B14F-4D97-AF65-F5344CB8AC3E}">
        <p14:creationId xmlns:p14="http://schemas.microsoft.com/office/powerpoint/2010/main" val="16093446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BBFD5-3896-0DAF-2E44-3DFA8406D7E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5EB34CF-21F2-8CB4-DD88-7EAE82049F44}"/>
              </a:ext>
            </a:extLst>
          </p:cNvPr>
          <p:cNvSpPr/>
          <p:nvPr/>
        </p:nvSpPr>
        <p:spPr>
          <a:xfrm>
            <a:off x="7170074" y="245750"/>
            <a:ext cx="279169" cy="23781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3D1C4C-FA27-5082-2158-45FA28A09928}"/>
              </a:ext>
            </a:extLst>
          </p:cNvPr>
          <p:cNvSpPr>
            <a:spLocks noGrp="1"/>
          </p:cNvSpPr>
          <p:nvPr>
            <p:ph type="title"/>
          </p:nvPr>
        </p:nvSpPr>
        <p:spPr/>
        <p:txBody>
          <a:bodyPr/>
          <a:lstStyle/>
          <a:p>
            <a:r>
              <a:rPr lang="en-US" dirty="0" err="1"/>
              <a:t>RMSProp</a:t>
            </a:r>
            <a:endParaRPr lang="en-US" dirty="0"/>
          </a:p>
        </p:txBody>
      </p:sp>
      <p:sp>
        <p:nvSpPr>
          <p:cNvPr id="4" name="TextBox 3">
            <a:extLst>
              <a:ext uri="{FF2B5EF4-FFF2-40B4-BE49-F238E27FC236}">
                <a16:creationId xmlns:a16="http://schemas.microsoft.com/office/drawing/2014/main" id="{B6086E17-46D2-24E1-CDBB-E431E5C221B0}"/>
              </a:ext>
            </a:extLst>
          </p:cNvPr>
          <p:cNvSpPr txBox="1"/>
          <p:nvPr/>
        </p:nvSpPr>
        <p:spPr>
          <a:xfrm>
            <a:off x="871799" y="1744751"/>
            <a:ext cx="3590474" cy="2800767"/>
          </a:xfrm>
          <a:prstGeom prst="rect">
            <a:avLst/>
          </a:prstGeom>
          <a:noFill/>
        </p:spPr>
        <p:txBody>
          <a:bodyPr wrap="square">
            <a:spAutoFit/>
          </a:bodyPr>
          <a:lstStyle/>
          <a:p>
            <a:r>
              <a:rPr lang="en-US" sz="1600" dirty="0" err="1">
                <a:solidFill>
                  <a:srgbClr val="FF0000"/>
                </a:solidFill>
                <a:latin typeface="Google Sans" pitchFamily="2" charset="0"/>
                <a:ea typeface="Google Sans" pitchFamily="2" charset="0"/>
                <a:cs typeface="Google Sans" pitchFamily="2" charset="0"/>
              </a:rPr>
              <a:t>Adagrad</a:t>
            </a:r>
            <a:r>
              <a:rPr lang="en-US" sz="1600" dirty="0">
                <a:solidFill>
                  <a:srgbClr val="FF0000"/>
                </a:solidFill>
                <a:latin typeface="Google Sans" pitchFamily="2" charset="0"/>
                <a:ea typeface="Google Sans" pitchFamily="2" charset="0"/>
                <a:cs typeface="Google Sans" pitchFamily="2" charset="0"/>
              </a:rPr>
              <a:t> divides each slope by a running total that keeps growing and never forgets. </a:t>
            </a:r>
          </a:p>
          <a:p>
            <a:br>
              <a:rPr lang="en-US" sz="1600" dirty="0">
                <a:latin typeface="Google Sans" pitchFamily="2" charset="0"/>
                <a:ea typeface="Google Sans" pitchFamily="2" charset="0"/>
                <a:cs typeface="Google Sans" pitchFamily="2" charset="0"/>
              </a:rPr>
            </a:br>
            <a:r>
              <a:rPr lang="en-US" sz="1600" b="1" dirty="0"/>
              <a:t>RMSprop</a:t>
            </a:r>
            <a:r>
              <a:rPr lang="en-US" sz="1600" dirty="0"/>
              <a:t> divides by the size of </a:t>
            </a:r>
            <a:r>
              <a:rPr lang="en-US" sz="1600" i="1" dirty="0"/>
              <a:t>recent</a:t>
            </a:r>
            <a:r>
              <a:rPr lang="en-US" sz="1600" dirty="0"/>
              <a:t> gradients only, using an </a:t>
            </a:r>
            <a:r>
              <a:rPr lang="en-US" sz="1600" b="1" dirty="0"/>
              <a:t>exponential moving average</a:t>
            </a:r>
            <a:r>
              <a:rPr lang="en-US" sz="1600" dirty="0"/>
              <a:t>, so each parameter's step size can go down and back up and never wears out.</a:t>
            </a:r>
          </a:p>
          <a:p>
            <a:pPr>
              <a:buNone/>
            </a:pPr>
            <a:r>
              <a:rPr lang="en-US" sz="1600" dirty="0">
                <a:latin typeface="Google Sans" pitchFamily="2" charset="0"/>
                <a:ea typeface="Google Sans" pitchFamily="2" charset="0"/>
                <a:cs typeface="Google Sans" pitchFamily="2" charset="0"/>
              </a:rPr>
              <a:t>The step size then reflects how big the gradients have been </a:t>
            </a:r>
            <a:r>
              <a:rPr lang="en-US" sz="1600" i="1" dirty="0">
                <a:latin typeface="Google Sans" pitchFamily="2" charset="0"/>
                <a:ea typeface="Google Sans" pitchFamily="2" charset="0"/>
                <a:cs typeface="Google Sans" pitchFamily="2" charset="0"/>
              </a:rPr>
              <a:t>recently</a:t>
            </a:r>
            <a:r>
              <a:rPr lang="en-US" sz="1600" dirty="0">
                <a:latin typeface="Google Sans" pitchFamily="2" charset="0"/>
                <a:ea typeface="Google Sans" pitchFamily="2" charset="0"/>
                <a:cs typeface="Google Sans" pitchFamily="2" charset="0"/>
              </a:rPr>
              <a:t>.</a:t>
            </a:r>
          </a:p>
        </p:txBody>
      </p:sp>
      <p:pic>
        <p:nvPicPr>
          <p:cNvPr id="7" name="Picture 6">
            <a:extLst>
              <a:ext uri="{FF2B5EF4-FFF2-40B4-BE49-F238E27FC236}">
                <a16:creationId xmlns:a16="http://schemas.microsoft.com/office/drawing/2014/main" id="{08182FCC-7062-9134-FB2B-322DFD1A07FC}"/>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6379464" y="2387133"/>
            <a:ext cx="3807968" cy="286512"/>
          </a:xfrm>
          <a:prstGeom prst="rect">
            <a:avLst/>
          </a:prstGeom>
        </p:spPr>
      </p:pic>
      <p:sp>
        <p:nvSpPr>
          <p:cNvPr id="20" name="TextBox 19">
            <a:extLst>
              <a:ext uri="{FF2B5EF4-FFF2-40B4-BE49-F238E27FC236}">
                <a16:creationId xmlns:a16="http://schemas.microsoft.com/office/drawing/2014/main" id="{0E95823A-B19B-AC34-7714-B6273B388007}"/>
              </a:ext>
            </a:extLst>
          </p:cNvPr>
          <p:cNvSpPr txBox="1"/>
          <p:nvPr/>
        </p:nvSpPr>
        <p:spPr>
          <a:xfrm>
            <a:off x="4944202" y="868003"/>
            <a:ext cx="6099048" cy="307777"/>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Start with 𝐯⁽⁰⁾ = 𝟎. At every iteration t = 1, 2, …:</a:t>
            </a:r>
          </a:p>
        </p:txBody>
      </p:sp>
      <p:sp>
        <p:nvSpPr>
          <p:cNvPr id="22" name="TextBox 21">
            <a:extLst>
              <a:ext uri="{FF2B5EF4-FFF2-40B4-BE49-F238E27FC236}">
                <a16:creationId xmlns:a16="http://schemas.microsoft.com/office/drawing/2014/main" id="{636A36C5-2CEF-2208-0ED5-367717E4ABE8}"/>
              </a:ext>
            </a:extLst>
          </p:cNvPr>
          <p:cNvSpPr txBox="1"/>
          <p:nvPr/>
        </p:nvSpPr>
        <p:spPr>
          <a:xfrm>
            <a:off x="5440127" y="1295687"/>
            <a:ext cx="6099048"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Square the gradient, entry by entry.</a:t>
            </a:r>
            <a:r>
              <a:rPr lang="en-US" sz="1400" dirty="0">
                <a:latin typeface="Google Sans" pitchFamily="2" charset="0"/>
                <a:ea typeface="Google Sans" pitchFamily="2" charset="0"/>
                <a:cs typeface="Google Sans" pitchFamily="2" charset="0"/>
              </a:rPr>
              <a:t> 𝐠⁽ᵗ⁾ ⊙ 𝐠⁽ᵗ⁾ has entries (gₘ⁽ᵗ⁾)². Squaring drops the sign and keeps the size.</a:t>
            </a:r>
          </a:p>
        </p:txBody>
      </p:sp>
      <p:sp>
        <p:nvSpPr>
          <p:cNvPr id="24" name="TextBox 23">
            <a:extLst>
              <a:ext uri="{FF2B5EF4-FFF2-40B4-BE49-F238E27FC236}">
                <a16:creationId xmlns:a16="http://schemas.microsoft.com/office/drawing/2014/main" id="{E63D2248-CAE9-BFD7-BC7A-88AC154647D3}"/>
              </a:ext>
            </a:extLst>
          </p:cNvPr>
          <p:cNvSpPr txBox="1"/>
          <p:nvPr/>
        </p:nvSpPr>
        <p:spPr>
          <a:xfrm>
            <a:off x="5440127" y="1938843"/>
            <a:ext cx="6099048" cy="30777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Update the moving average of the squares:</a:t>
            </a:r>
            <a:endParaRPr lang="en-US" sz="1400" dirty="0">
              <a:latin typeface="Google Sans" pitchFamily="2" charset="0"/>
              <a:ea typeface="Google Sans" pitchFamily="2" charset="0"/>
              <a:cs typeface="Google Sans" pitchFamily="2" charset="0"/>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EECA03C-59A1-3D2B-2A00-BE92B1B8A2B7}"/>
                  </a:ext>
                </a:extLst>
              </p:cNvPr>
              <p:cNvSpPr txBox="1"/>
              <p:nvPr/>
            </p:nvSpPr>
            <p:spPr>
              <a:xfrm>
                <a:off x="5442829" y="2883665"/>
                <a:ext cx="6099048"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3. Take the square root.</a:t>
                </a:r>
                <a:r>
                  <a:rPr lang="en-US" sz="1400" dirty="0">
                    <a:latin typeface="Google Sans" pitchFamily="2" charset="0"/>
                    <a:ea typeface="Google Sans" pitchFamily="2" charset="0"/>
                    <a:cs typeface="Google Sans" pitchFamily="2" charset="0"/>
                  </a:rPr>
                  <a:t> √vₘ⁽ᵗ⁾ is the root mean square (RMS) of the recent gradients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𝑚</m:t>
                        </m:r>
                      </m:sub>
                    </m:sSub>
                  </m:oMath>
                </a14:m>
                <a:r>
                  <a:rPr lang="en-US" sz="1400" dirty="0">
                    <a:latin typeface="Google Sans" pitchFamily="2" charset="0"/>
                    <a:ea typeface="Google Sans" pitchFamily="2" charset="0"/>
                    <a:cs typeface="Google Sans" pitchFamily="2" charset="0"/>
                  </a:rPr>
                  <a:t>: their typical size, in the same units as the gradient.</a:t>
                </a:r>
              </a:p>
            </p:txBody>
          </p:sp>
        </mc:Choice>
        <mc:Fallback xmlns="">
          <p:sp>
            <p:nvSpPr>
              <p:cNvPr id="26" name="TextBox 25">
                <a:extLst>
                  <a:ext uri="{FF2B5EF4-FFF2-40B4-BE49-F238E27FC236}">
                    <a16:creationId xmlns:a16="http://schemas.microsoft.com/office/drawing/2014/main" id="{DEECA03C-59A1-3D2B-2A00-BE92B1B8A2B7}"/>
                  </a:ext>
                </a:extLst>
              </p:cNvPr>
              <p:cNvSpPr txBox="1">
                <a:spLocks noRot="1" noChangeAspect="1" noMove="1" noResize="1" noEditPoints="1" noAdjustHandles="1" noChangeArrowheads="1" noChangeShapeType="1" noTextEdit="1"/>
              </p:cNvSpPr>
              <p:nvPr/>
            </p:nvSpPr>
            <p:spPr>
              <a:xfrm>
                <a:off x="5442829" y="2883665"/>
                <a:ext cx="6099048" cy="523220"/>
              </a:xfrm>
              <a:prstGeom prst="rect">
                <a:avLst/>
              </a:prstGeom>
              <a:blipFill>
                <a:blip r:embed="rId4"/>
                <a:stretch>
                  <a:fillRect l="-208" t="-4762" b="-11905"/>
                </a:stretch>
              </a:blipFill>
            </p:spPr>
            <p:txBody>
              <a:bodyPr/>
              <a:lstStyle/>
              <a:p>
                <a:r>
                  <a:rPr lang="en-US">
                    <a:noFill/>
                  </a:rPr>
                  <a:t> </a:t>
                </a:r>
              </a:p>
            </p:txBody>
          </p:sp>
        </mc:Fallback>
      </mc:AlternateContent>
    </p:spTree>
    <p:extLst>
      <p:ext uri="{BB962C8B-B14F-4D97-AF65-F5344CB8AC3E}">
        <p14:creationId xmlns:p14="http://schemas.microsoft.com/office/powerpoint/2010/main" val="8592400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FFFD9-FF55-AA4D-E57B-5C87ABE170C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F78D654-E890-8AAA-E715-7AD62EE3D9A6}"/>
              </a:ext>
            </a:extLst>
          </p:cNvPr>
          <p:cNvSpPr/>
          <p:nvPr/>
        </p:nvSpPr>
        <p:spPr>
          <a:xfrm>
            <a:off x="8275482" y="4297552"/>
            <a:ext cx="521046" cy="30777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B112E-5135-AB8A-0F6B-F89A023F879A}"/>
              </a:ext>
            </a:extLst>
          </p:cNvPr>
          <p:cNvSpPr/>
          <p:nvPr/>
        </p:nvSpPr>
        <p:spPr>
          <a:xfrm>
            <a:off x="7170074" y="245750"/>
            <a:ext cx="279169" cy="23781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513A3A-3EAE-F65E-FC65-8B2F2DDDC334}"/>
              </a:ext>
            </a:extLst>
          </p:cNvPr>
          <p:cNvSpPr>
            <a:spLocks noGrp="1"/>
          </p:cNvSpPr>
          <p:nvPr>
            <p:ph type="title"/>
          </p:nvPr>
        </p:nvSpPr>
        <p:spPr/>
        <p:txBody>
          <a:bodyPr/>
          <a:lstStyle/>
          <a:p>
            <a:r>
              <a:rPr lang="en-US" dirty="0" err="1"/>
              <a:t>RMSProp</a:t>
            </a:r>
            <a:endParaRPr lang="en-US" dirty="0"/>
          </a:p>
        </p:txBody>
      </p:sp>
      <p:sp>
        <p:nvSpPr>
          <p:cNvPr id="4" name="TextBox 3">
            <a:extLst>
              <a:ext uri="{FF2B5EF4-FFF2-40B4-BE49-F238E27FC236}">
                <a16:creationId xmlns:a16="http://schemas.microsoft.com/office/drawing/2014/main" id="{54958B19-6D00-EA00-7BFD-3B98AE8B0FE8}"/>
              </a:ext>
            </a:extLst>
          </p:cNvPr>
          <p:cNvSpPr txBox="1"/>
          <p:nvPr/>
        </p:nvSpPr>
        <p:spPr>
          <a:xfrm>
            <a:off x="871799" y="1744751"/>
            <a:ext cx="3590474" cy="2800767"/>
          </a:xfrm>
          <a:prstGeom prst="rect">
            <a:avLst/>
          </a:prstGeom>
          <a:noFill/>
        </p:spPr>
        <p:txBody>
          <a:bodyPr wrap="square">
            <a:spAutoFit/>
          </a:bodyPr>
          <a:lstStyle/>
          <a:p>
            <a:r>
              <a:rPr lang="en-US" sz="1600" dirty="0" err="1">
                <a:solidFill>
                  <a:srgbClr val="FF0000"/>
                </a:solidFill>
                <a:latin typeface="Google Sans" pitchFamily="2" charset="0"/>
                <a:ea typeface="Google Sans" pitchFamily="2" charset="0"/>
                <a:cs typeface="Google Sans" pitchFamily="2" charset="0"/>
              </a:rPr>
              <a:t>Adagrad</a:t>
            </a:r>
            <a:r>
              <a:rPr lang="en-US" sz="1600" dirty="0">
                <a:solidFill>
                  <a:srgbClr val="FF0000"/>
                </a:solidFill>
                <a:latin typeface="Google Sans" pitchFamily="2" charset="0"/>
                <a:ea typeface="Google Sans" pitchFamily="2" charset="0"/>
                <a:cs typeface="Google Sans" pitchFamily="2" charset="0"/>
              </a:rPr>
              <a:t> divides each slope by a running total that keeps growing and never forgets. </a:t>
            </a:r>
          </a:p>
          <a:p>
            <a:br>
              <a:rPr lang="en-US" sz="1600" dirty="0">
                <a:latin typeface="Google Sans" pitchFamily="2" charset="0"/>
                <a:ea typeface="Google Sans" pitchFamily="2" charset="0"/>
                <a:cs typeface="Google Sans" pitchFamily="2" charset="0"/>
              </a:rPr>
            </a:br>
            <a:r>
              <a:rPr lang="en-US" sz="1600" b="1" dirty="0"/>
              <a:t>RMSprop</a:t>
            </a:r>
            <a:r>
              <a:rPr lang="en-US" sz="1600" dirty="0"/>
              <a:t> divides by the size of </a:t>
            </a:r>
            <a:r>
              <a:rPr lang="en-US" sz="1600" i="1" dirty="0"/>
              <a:t>recent</a:t>
            </a:r>
            <a:r>
              <a:rPr lang="en-US" sz="1600" dirty="0"/>
              <a:t> gradients only, using an </a:t>
            </a:r>
            <a:r>
              <a:rPr lang="en-US" sz="1600" b="1" dirty="0"/>
              <a:t>exponential moving average</a:t>
            </a:r>
            <a:r>
              <a:rPr lang="en-US" sz="1600" dirty="0"/>
              <a:t>, so each parameter's step size can go down and back up and never wears out.</a:t>
            </a:r>
          </a:p>
          <a:p>
            <a:pPr>
              <a:buNone/>
            </a:pPr>
            <a:r>
              <a:rPr lang="en-US" sz="1600" dirty="0">
                <a:latin typeface="Google Sans" pitchFamily="2" charset="0"/>
                <a:ea typeface="Google Sans" pitchFamily="2" charset="0"/>
                <a:cs typeface="Google Sans" pitchFamily="2" charset="0"/>
              </a:rPr>
              <a:t>The step size then reflects how big the gradients have been </a:t>
            </a:r>
            <a:r>
              <a:rPr lang="en-US" sz="1600" i="1" dirty="0">
                <a:latin typeface="Google Sans" pitchFamily="2" charset="0"/>
                <a:ea typeface="Google Sans" pitchFamily="2" charset="0"/>
                <a:cs typeface="Google Sans" pitchFamily="2" charset="0"/>
              </a:rPr>
              <a:t>recently</a:t>
            </a:r>
            <a:r>
              <a:rPr lang="en-US" sz="1600" dirty="0">
                <a:latin typeface="Google Sans" pitchFamily="2" charset="0"/>
                <a:ea typeface="Google Sans" pitchFamily="2" charset="0"/>
                <a:cs typeface="Google Sans" pitchFamily="2" charset="0"/>
              </a:rPr>
              <a:t>.</a:t>
            </a:r>
          </a:p>
        </p:txBody>
      </p:sp>
      <p:pic>
        <p:nvPicPr>
          <p:cNvPr id="7" name="Picture 6">
            <a:extLst>
              <a:ext uri="{FF2B5EF4-FFF2-40B4-BE49-F238E27FC236}">
                <a16:creationId xmlns:a16="http://schemas.microsoft.com/office/drawing/2014/main" id="{D815DF08-A5F6-85FE-3458-C1F9210307F9}"/>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379464" y="2387133"/>
            <a:ext cx="3807968" cy="286512"/>
          </a:xfrm>
          <a:prstGeom prst="rect">
            <a:avLst/>
          </a:prstGeom>
        </p:spPr>
      </p:pic>
      <p:pic>
        <p:nvPicPr>
          <p:cNvPr id="14" name="Picture 13">
            <a:extLst>
              <a:ext uri="{FF2B5EF4-FFF2-40B4-BE49-F238E27FC236}">
                <a16:creationId xmlns:a16="http://schemas.microsoft.com/office/drawing/2014/main" id="{180D1FC1-C1A8-3385-F044-036C5BE31211}"/>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6379464" y="4060237"/>
            <a:ext cx="2645664" cy="434848"/>
          </a:xfrm>
          <a:prstGeom prst="rect">
            <a:avLst/>
          </a:prstGeom>
        </p:spPr>
      </p:pic>
      <p:sp>
        <p:nvSpPr>
          <p:cNvPr id="20" name="TextBox 19">
            <a:extLst>
              <a:ext uri="{FF2B5EF4-FFF2-40B4-BE49-F238E27FC236}">
                <a16:creationId xmlns:a16="http://schemas.microsoft.com/office/drawing/2014/main" id="{F8F303E5-6D15-B32A-BBB6-94C7F93A539D}"/>
              </a:ext>
            </a:extLst>
          </p:cNvPr>
          <p:cNvSpPr txBox="1"/>
          <p:nvPr/>
        </p:nvSpPr>
        <p:spPr>
          <a:xfrm>
            <a:off x="4944202" y="868003"/>
            <a:ext cx="6099048" cy="307777"/>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Start with 𝐯⁽⁰⁾ = 𝟎. At every iteration t = 1, 2, …:</a:t>
            </a:r>
          </a:p>
        </p:txBody>
      </p:sp>
      <p:sp>
        <p:nvSpPr>
          <p:cNvPr id="22" name="TextBox 21">
            <a:extLst>
              <a:ext uri="{FF2B5EF4-FFF2-40B4-BE49-F238E27FC236}">
                <a16:creationId xmlns:a16="http://schemas.microsoft.com/office/drawing/2014/main" id="{1E4F0126-9A99-29BF-BF83-267F435C47B3}"/>
              </a:ext>
            </a:extLst>
          </p:cNvPr>
          <p:cNvSpPr txBox="1"/>
          <p:nvPr/>
        </p:nvSpPr>
        <p:spPr>
          <a:xfrm>
            <a:off x="5440127" y="1295687"/>
            <a:ext cx="6099048"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Square the gradient, entry by entry.</a:t>
            </a:r>
            <a:r>
              <a:rPr lang="en-US" sz="1400" dirty="0">
                <a:latin typeface="Google Sans" pitchFamily="2" charset="0"/>
                <a:ea typeface="Google Sans" pitchFamily="2" charset="0"/>
                <a:cs typeface="Google Sans" pitchFamily="2" charset="0"/>
              </a:rPr>
              <a:t> 𝐠⁽ᵗ⁾ ⊙ 𝐠⁽ᵗ⁾ has entries (gₘ⁽ᵗ⁾)². Squaring drops the sign and keeps the size.</a:t>
            </a:r>
          </a:p>
        </p:txBody>
      </p:sp>
      <p:sp>
        <p:nvSpPr>
          <p:cNvPr id="24" name="TextBox 23">
            <a:extLst>
              <a:ext uri="{FF2B5EF4-FFF2-40B4-BE49-F238E27FC236}">
                <a16:creationId xmlns:a16="http://schemas.microsoft.com/office/drawing/2014/main" id="{973F96B9-710D-F3F7-1183-F46BA8231A04}"/>
              </a:ext>
            </a:extLst>
          </p:cNvPr>
          <p:cNvSpPr txBox="1"/>
          <p:nvPr/>
        </p:nvSpPr>
        <p:spPr>
          <a:xfrm>
            <a:off x="5440127" y="1938843"/>
            <a:ext cx="6099048" cy="30777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Update the moving average of the squares:</a:t>
            </a:r>
            <a:endParaRPr lang="en-US" sz="1400" dirty="0">
              <a:latin typeface="Google Sans" pitchFamily="2" charset="0"/>
              <a:ea typeface="Google Sans" pitchFamily="2" charset="0"/>
              <a:cs typeface="Google Sans" pitchFamily="2" charset="0"/>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29393A8-FD30-6886-8441-F7D4AAF7E6C2}"/>
                  </a:ext>
                </a:extLst>
              </p:cNvPr>
              <p:cNvSpPr txBox="1"/>
              <p:nvPr/>
            </p:nvSpPr>
            <p:spPr>
              <a:xfrm>
                <a:off x="5442829" y="2883665"/>
                <a:ext cx="6099048"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3. Take the square root.</a:t>
                </a:r>
                <a:r>
                  <a:rPr lang="en-US" sz="1400" dirty="0">
                    <a:latin typeface="Google Sans" pitchFamily="2" charset="0"/>
                    <a:ea typeface="Google Sans" pitchFamily="2" charset="0"/>
                    <a:cs typeface="Google Sans" pitchFamily="2" charset="0"/>
                  </a:rPr>
                  <a:t> √vₘ⁽ᵗ⁾ is the root mean square (RMS) of the recent gradients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𝑚</m:t>
                        </m:r>
                      </m:sub>
                    </m:sSub>
                  </m:oMath>
                </a14:m>
                <a:r>
                  <a:rPr lang="en-US" sz="1400" dirty="0">
                    <a:latin typeface="Google Sans" pitchFamily="2" charset="0"/>
                    <a:ea typeface="Google Sans" pitchFamily="2" charset="0"/>
                    <a:cs typeface="Google Sans" pitchFamily="2" charset="0"/>
                  </a:rPr>
                  <a:t>: their typical size, in the same units as the gradient.</a:t>
                </a:r>
              </a:p>
            </p:txBody>
          </p:sp>
        </mc:Choice>
        <mc:Fallback xmlns="">
          <p:sp>
            <p:nvSpPr>
              <p:cNvPr id="26" name="TextBox 25">
                <a:extLst>
                  <a:ext uri="{FF2B5EF4-FFF2-40B4-BE49-F238E27FC236}">
                    <a16:creationId xmlns:a16="http://schemas.microsoft.com/office/drawing/2014/main" id="{D29393A8-FD30-6886-8441-F7D4AAF7E6C2}"/>
                  </a:ext>
                </a:extLst>
              </p:cNvPr>
              <p:cNvSpPr txBox="1">
                <a:spLocks noRot="1" noChangeAspect="1" noMove="1" noResize="1" noEditPoints="1" noAdjustHandles="1" noChangeArrowheads="1" noChangeShapeType="1" noTextEdit="1"/>
              </p:cNvSpPr>
              <p:nvPr/>
            </p:nvSpPr>
            <p:spPr>
              <a:xfrm>
                <a:off x="5442829" y="2883665"/>
                <a:ext cx="6099048" cy="523220"/>
              </a:xfrm>
              <a:prstGeom prst="rect">
                <a:avLst/>
              </a:prstGeom>
              <a:blipFill>
                <a:blip r:embed="rId6"/>
                <a:stretch>
                  <a:fillRect l="-208" t="-4762" b="-11905"/>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90002521-1965-C9AC-D5CD-0AB18B6D5764}"/>
              </a:ext>
            </a:extLst>
          </p:cNvPr>
          <p:cNvSpPr txBox="1"/>
          <p:nvPr/>
        </p:nvSpPr>
        <p:spPr>
          <a:xfrm>
            <a:off x="5440127" y="3660507"/>
            <a:ext cx="6099048" cy="30777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4. Divide and step:</a:t>
            </a:r>
            <a:endParaRPr lang="en-US" sz="1400" dirty="0">
              <a:latin typeface="Google Sans" pitchFamily="2" charset="0"/>
              <a:ea typeface="Google Sans" pitchFamily="2" charset="0"/>
              <a:cs typeface="Google Sans" pitchFamily="2"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26D2A44-297F-90A4-D1C1-DB98B86A5A78}"/>
                  </a:ext>
                </a:extLst>
              </p:cNvPr>
              <p:cNvSpPr txBox="1"/>
              <p:nvPr/>
            </p:nvSpPr>
            <p:spPr>
              <a:xfrm>
                <a:off x="7134352" y="4858951"/>
                <a:ext cx="1890776" cy="523220"/>
              </a:xfrm>
              <a:prstGeom prst="rect">
                <a:avLst/>
              </a:prstGeom>
              <a:solidFill>
                <a:schemeClr val="tx2">
                  <a:lumMod val="10000"/>
                  <a:lumOff val="90000"/>
                </a:schemeClr>
              </a:solidFill>
            </p:spPr>
            <p:txBody>
              <a:bodyPr wrap="square">
                <a:spAutoFit/>
              </a:bodyPr>
              <a:lstStyle/>
              <a:p>
                <a:pPr>
                  <a:buNone/>
                </a:pPr>
                <a:r>
                  <a:rPr lang="en-US" sz="1400" dirty="0">
                    <a:latin typeface="Google Sans" pitchFamily="2" charset="0"/>
                    <a:ea typeface="Google Sans" pitchFamily="2" charset="0"/>
                    <a:cs typeface="Google Sans" pitchFamily="2" charset="0"/>
                  </a:rPr>
                  <a:t>RMS of the recent gradients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𝑚</m:t>
                        </m:r>
                      </m:sub>
                    </m:sSub>
                  </m:oMath>
                </a14:m>
                <a:endParaRPr lang="en-US" sz="1400"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E26D2A44-297F-90A4-D1C1-DB98B86A5A78}"/>
                  </a:ext>
                </a:extLst>
              </p:cNvPr>
              <p:cNvSpPr txBox="1">
                <a:spLocks noRot="1" noChangeAspect="1" noMove="1" noResize="1" noEditPoints="1" noAdjustHandles="1" noChangeArrowheads="1" noChangeShapeType="1" noTextEdit="1"/>
              </p:cNvSpPr>
              <p:nvPr/>
            </p:nvSpPr>
            <p:spPr>
              <a:xfrm>
                <a:off x="7134352" y="4858951"/>
                <a:ext cx="1890776" cy="523220"/>
              </a:xfrm>
              <a:prstGeom prst="rect">
                <a:avLst/>
              </a:prstGeom>
              <a:blipFill>
                <a:blip r:embed="rId7"/>
                <a:stretch>
                  <a:fillRect l="-667" t="-2381" b="-14286"/>
                </a:stretch>
              </a:blipFill>
            </p:spPr>
            <p:txBody>
              <a:bodyPr/>
              <a:lstStyle/>
              <a:p>
                <a:r>
                  <a:rPr lang="en-US">
                    <a:noFill/>
                  </a:rPr>
                  <a:t> </a:t>
                </a:r>
              </a:p>
            </p:txBody>
          </p:sp>
        </mc:Fallback>
      </mc:AlternateContent>
    </p:spTree>
    <p:extLst>
      <p:ext uri="{BB962C8B-B14F-4D97-AF65-F5344CB8AC3E}">
        <p14:creationId xmlns:p14="http://schemas.microsoft.com/office/powerpoint/2010/main" val="11759341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1090-B287-64A2-50C7-5F5E3074C51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ABC73DB-3199-505F-C6D6-6B586EEDF806}"/>
              </a:ext>
            </a:extLst>
          </p:cNvPr>
          <p:cNvSpPr/>
          <p:nvPr/>
        </p:nvSpPr>
        <p:spPr>
          <a:xfrm>
            <a:off x="7170074" y="245750"/>
            <a:ext cx="279169" cy="23781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80DA46-4331-EB56-D4E9-97A9D9798AEB}"/>
              </a:ext>
            </a:extLst>
          </p:cNvPr>
          <p:cNvSpPr>
            <a:spLocks noGrp="1"/>
          </p:cNvSpPr>
          <p:nvPr>
            <p:ph type="title"/>
          </p:nvPr>
        </p:nvSpPr>
        <p:spPr/>
        <p:txBody>
          <a:bodyPr/>
          <a:lstStyle/>
          <a:p>
            <a:r>
              <a:rPr lang="en-US" dirty="0" err="1"/>
              <a:t>RMSProp</a:t>
            </a:r>
            <a:endParaRPr lang="en-US" dirty="0"/>
          </a:p>
        </p:txBody>
      </p:sp>
      <p:sp>
        <p:nvSpPr>
          <p:cNvPr id="4" name="TextBox 3">
            <a:extLst>
              <a:ext uri="{FF2B5EF4-FFF2-40B4-BE49-F238E27FC236}">
                <a16:creationId xmlns:a16="http://schemas.microsoft.com/office/drawing/2014/main" id="{2B9D4D24-1CD4-1183-4072-A167FE37E26A}"/>
              </a:ext>
            </a:extLst>
          </p:cNvPr>
          <p:cNvSpPr txBox="1"/>
          <p:nvPr/>
        </p:nvSpPr>
        <p:spPr>
          <a:xfrm>
            <a:off x="871799" y="1744751"/>
            <a:ext cx="3590474" cy="2800767"/>
          </a:xfrm>
          <a:prstGeom prst="rect">
            <a:avLst/>
          </a:prstGeom>
          <a:noFill/>
        </p:spPr>
        <p:txBody>
          <a:bodyPr wrap="square">
            <a:spAutoFit/>
          </a:bodyPr>
          <a:lstStyle/>
          <a:p>
            <a:r>
              <a:rPr lang="en-US" sz="1600" dirty="0" err="1">
                <a:solidFill>
                  <a:srgbClr val="FF0000"/>
                </a:solidFill>
                <a:latin typeface="Google Sans" pitchFamily="2" charset="0"/>
                <a:ea typeface="Google Sans" pitchFamily="2" charset="0"/>
                <a:cs typeface="Google Sans" pitchFamily="2" charset="0"/>
              </a:rPr>
              <a:t>Adagrad</a:t>
            </a:r>
            <a:r>
              <a:rPr lang="en-US" sz="1600" dirty="0">
                <a:solidFill>
                  <a:srgbClr val="FF0000"/>
                </a:solidFill>
                <a:latin typeface="Google Sans" pitchFamily="2" charset="0"/>
                <a:ea typeface="Google Sans" pitchFamily="2" charset="0"/>
                <a:cs typeface="Google Sans" pitchFamily="2" charset="0"/>
              </a:rPr>
              <a:t> divides each slope by a running total that keeps growing and never forgets. </a:t>
            </a:r>
          </a:p>
          <a:p>
            <a:br>
              <a:rPr lang="en-US" sz="1600" dirty="0">
                <a:latin typeface="Google Sans" pitchFamily="2" charset="0"/>
                <a:ea typeface="Google Sans" pitchFamily="2" charset="0"/>
                <a:cs typeface="Google Sans" pitchFamily="2" charset="0"/>
              </a:rPr>
            </a:br>
            <a:r>
              <a:rPr lang="en-US" sz="1600" b="1" dirty="0"/>
              <a:t>RMSprop</a:t>
            </a:r>
            <a:r>
              <a:rPr lang="en-US" sz="1600" dirty="0"/>
              <a:t> divides by the size of </a:t>
            </a:r>
            <a:r>
              <a:rPr lang="en-US" sz="1600" i="1" dirty="0"/>
              <a:t>recent</a:t>
            </a:r>
            <a:r>
              <a:rPr lang="en-US" sz="1600" dirty="0"/>
              <a:t> gradients only, using an </a:t>
            </a:r>
            <a:r>
              <a:rPr lang="en-US" sz="1600" b="1" dirty="0"/>
              <a:t>exponential moving average</a:t>
            </a:r>
            <a:r>
              <a:rPr lang="en-US" sz="1600" dirty="0"/>
              <a:t>, so each parameter's step size can go down and back up and never wears out.</a:t>
            </a:r>
          </a:p>
          <a:p>
            <a:pPr>
              <a:buNone/>
            </a:pPr>
            <a:r>
              <a:rPr lang="en-US" sz="1600" dirty="0">
                <a:latin typeface="Google Sans" pitchFamily="2" charset="0"/>
                <a:ea typeface="Google Sans" pitchFamily="2" charset="0"/>
                <a:cs typeface="Google Sans" pitchFamily="2" charset="0"/>
              </a:rPr>
              <a:t>The step size then reflects how big the gradients have been </a:t>
            </a:r>
            <a:r>
              <a:rPr lang="en-US" sz="1600" i="1" dirty="0">
                <a:latin typeface="Google Sans" pitchFamily="2" charset="0"/>
                <a:ea typeface="Google Sans" pitchFamily="2" charset="0"/>
                <a:cs typeface="Google Sans" pitchFamily="2" charset="0"/>
              </a:rPr>
              <a:t>recently</a:t>
            </a:r>
            <a:r>
              <a:rPr lang="en-US" sz="1600" dirty="0">
                <a:latin typeface="Google Sans" pitchFamily="2" charset="0"/>
                <a:ea typeface="Google Sans" pitchFamily="2" charset="0"/>
                <a:cs typeface="Google Sans" pitchFamily="2" charset="0"/>
              </a:rPr>
              <a:t>.</a:t>
            </a:r>
          </a:p>
        </p:txBody>
      </p:sp>
      <p:pic>
        <p:nvPicPr>
          <p:cNvPr id="7" name="Picture 6">
            <a:extLst>
              <a:ext uri="{FF2B5EF4-FFF2-40B4-BE49-F238E27FC236}">
                <a16:creationId xmlns:a16="http://schemas.microsoft.com/office/drawing/2014/main" id="{EDD78140-4430-5CB3-2263-9A61CD352119}"/>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6379464" y="2387133"/>
            <a:ext cx="3807968" cy="286512"/>
          </a:xfrm>
          <a:prstGeom prst="rect">
            <a:avLst/>
          </a:prstGeom>
        </p:spPr>
      </p:pic>
      <p:pic>
        <p:nvPicPr>
          <p:cNvPr id="14" name="Picture 13">
            <a:extLst>
              <a:ext uri="{FF2B5EF4-FFF2-40B4-BE49-F238E27FC236}">
                <a16:creationId xmlns:a16="http://schemas.microsoft.com/office/drawing/2014/main" id="{C74E8635-FEA5-621B-5E82-90E5504C4B6F}"/>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6379464" y="4060237"/>
            <a:ext cx="2645664" cy="434848"/>
          </a:xfrm>
          <a:prstGeom prst="rect">
            <a:avLst/>
          </a:prstGeom>
        </p:spPr>
      </p:pic>
      <p:pic>
        <p:nvPicPr>
          <p:cNvPr id="17" name="Picture 16">
            <a:extLst>
              <a:ext uri="{FF2B5EF4-FFF2-40B4-BE49-F238E27FC236}">
                <a16:creationId xmlns:a16="http://schemas.microsoft.com/office/drawing/2014/main" id="{95BFE9E3-DFD6-B52C-5FEF-86E65BB33425}"/>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5449755" y="5287477"/>
            <a:ext cx="3998976" cy="1170432"/>
          </a:xfrm>
          <a:prstGeom prst="rect">
            <a:avLst/>
          </a:prstGeom>
        </p:spPr>
      </p:pic>
      <p:sp>
        <p:nvSpPr>
          <p:cNvPr id="20" name="TextBox 19">
            <a:extLst>
              <a:ext uri="{FF2B5EF4-FFF2-40B4-BE49-F238E27FC236}">
                <a16:creationId xmlns:a16="http://schemas.microsoft.com/office/drawing/2014/main" id="{FAABABE4-C251-DDBD-68AA-8CF7D3639907}"/>
              </a:ext>
            </a:extLst>
          </p:cNvPr>
          <p:cNvSpPr txBox="1"/>
          <p:nvPr/>
        </p:nvSpPr>
        <p:spPr>
          <a:xfrm>
            <a:off x="4944202" y="868003"/>
            <a:ext cx="6099048" cy="307777"/>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Start with 𝐯⁽⁰⁾ = 𝟎. At every iteration t = 1, 2, …:</a:t>
            </a:r>
          </a:p>
        </p:txBody>
      </p:sp>
      <p:sp>
        <p:nvSpPr>
          <p:cNvPr id="22" name="TextBox 21">
            <a:extLst>
              <a:ext uri="{FF2B5EF4-FFF2-40B4-BE49-F238E27FC236}">
                <a16:creationId xmlns:a16="http://schemas.microsoft.com/office/drawing/2014/main" id="{D638C604-7C43-DBBD-291A-DEC4DBEA754C}"/>
              </a:ext>
            </a:extLst>
          </p:cNvPr>
          <p:cNvSpPr txBox="1"/>
          <p:nvPr/>
        </p:nvSpPr>
        <p:spPr>
          <a:xfrm>
            <a:off x="5440127" y="1295687"/>
            <a:ext cx="6099048"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1. Square the gradient, entry by entry.</a:t>
            </a:r>
            <a:r>
              <a:rPr lang="en-US" sz="1400" dirty="0">
                <a:latin typeface="Google Sans" pitchFamily="2" charset="0"/>
                <a:ea typeface="Google Sans" pitchFamily="2" charset="0"/>
                <a:cs typeface="Google Sans" pitchFamily="2" charset="0"/>
              </a:rPr>
              <a:t> 𝐠⁽ᵗ⁾ ⊙ 𝐠⁽ᵗ⁾ has entries (gₘ⁽ᵗ⁾)². Squaring drops the sign and keeps the size.</a:t>
            </a:r>
          </a:p>
        </p:txBody>
      </p:sp>
      <p:sp>
        <p:nvSpPr>
          <p:cNvPr id="24" name="TextBox 23">
            <a:extLst>
              <a:ext uri="{FF2B5EF4-FFF2-40B4-BE49-F238E27FC236}">
                <a16:creationId xmlns:a16="http://schemas.microsoft.com/office/drawing/2014/main" id="{13F4F43E-512E-685B-32E8-93A97F7B12B8}"/>
              </a:ext>
            </a:extLst>
          </p:cNvPr>
          <p:cNvSpPr txBox="1"/>
          <p:nvPr/>
        </p:nvSpPr>
        <p:spPr>
          <a:xfrm>
            <a:off x="5440127" y="1938843"/>
            <a:ext cx="6099048" cy="30777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2. Update the moving average of the squares:</a:t>
            </a:r>
            <a:endParaRPr lang="en-US" sz="1400" dirty="0">
              <a:latin typeface="Google Sans" pitchFamily="2" charset="0"/>
              <a:ea typeface="Google Sans" pitchFamily="2" charset="0"/>
              <a:cs typeface="Google Sans" pitchFamily="2" charset="0"/>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7342D9B-974D-22E3-E82F-88D00F5F4603}"/>
                  </a:ext>
                </a:extLst>
              </p:cNvPr>
              <p:cNvSpPr txBox="1"/>
              <p:nvPr/>
            </p:nvSpPr>
            <p:spPr>
              <a:xfrm>
                <a:off x="5442829" y="2883665"/>
                <a:ext cx="6099048"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3. Take the square root.</a:t>
                </a:r>
                <a:r>
                  <a:rPr lang="en-US" sz="1400" dirty="0">
                    <a:latin typeface="Google Sans" pitchFamily="2" charset="0"/>
                    <a:ea typeface="Google Sans" pitchFamily="2" charset="0"/>
                    <a:cs typeface="Google Sans" pitchFamily="2" charset="0"/>
                  </a:rPr>
                  <a:t> √vₘ⁽ᵗ⁾ is the root mean square (RMS) of the recent gradients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𝑚</m:t>
                        </m:r>
                      </m:sub>
                    </m:sSub>
                  </m:oMath>
                </a14:m>
                <a:r>
                  <a:rPr lang="en-US" sz="1400" dirty="0">
                    <a:latin typeface="Google Sans" pitchFamily="2" charset="0"/>
                    <a:ea typeface="Google Sans" pitchFamily="2" charset="0"/>
                    <a:cs typeface="Google Sans" pitchFamily="2" charset="0"/>
                  </a:rPr>
                  <a:t>: their typical size, in the same units as the gradient.</a:t>
                </a:r>
              </a:p>
            </p:txBody>
          </p:sp>
        </mc:Choice>
        <mc:Fallback xmlns="">
          <p:sp>
            <p:nvSpPr>
              <p:cNvPr id="26" name="TextBox 25">
                <a:extLst>
                  <a:ext uri="{FF2B5EF4-FFF2-40B4-BE49-F238E27FC236}">
                    <a16:creationId xmlns:a16="http://schemas.microsoft.com/office/drawing/2014/main" id="{47342D9B-974D-22E3-E82F-88D00F5F4603}"/>
                  </a:ext>
                </a:extLst>
              </p:cNvPr>
              <p:cNvSpPr txBox="1">
                <a:spLocks noRot="1" noChangeAspect="1" noMove="1" noResize="1" noEditPoints="1" noAdjustHandles="1" noChangeArrowheads="1" noChangeShapeType="1" noTextEdit="1"/>
              </p:cNvSpPr>
              <p:nvPr/>
            </p:nvSpPr>
            <p:spPr>
              <a:xfrm>
                <a:off x="5442829" y="2883665"/>
                <a:ext cx="6099048" cy="523220"/>
              </a:xfrm>
              <a:prstGeom prst="rect">
                <a:avLst/>
              </a:prstGeom>
              <a:blipFill>
                <a:blip r:embed="rId8"/>
                <a:stretch>
                  <a:fillRect l="-208" t="-4762" b="-11905"/>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B4539EFA-44DF-23BC-8D82-EC22F5EB698F}"/>
              </a:ext>
            </a:extLst>
          </p:cNvPr>
          <p:cNvSpPr txBox="1"/>
          <p:nvPr/>
        </p:nvSpPr>
        <p:spPr>
          <a:xfrm>
            <a:off x="5440127" y="3660507"/>
            <a:ext cx="6099048" cy="30777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4. Divide and step:</a:t>
            </a:r>
            <a:endParaRPr lang="en-US" sz="1400" dirty="0">
              <a:latin typeface="Google Sans" pitchFamily="2" charset="0"/>
              <a:ea typeface="Google Sans" pitchFamily="2" charset="0"/>
              <a:cs typeface="Google Sans" pitchFamily="2" charset="0"/>
            </a:endParaRPr>
          </a:p>
        </p:txBody>
      </p:sp>
      <p:sp>
        <p:nvSpPr>
          <p:cNvPr id="30" name="TextBox 29">
            <a:extLst>
              <a:ext uri="{FF2B5EF4-FFF2-40B4-BE49-F238E27FC236}">
                <a16:creationId xmlns:a16="http://schemas.microsoft.com/office/drawing/2014/main" id="{C56AD21B-8958-261A-6B37-97206A06DD88}"/>
              </a:ext>
            </a:extLst>
          </p:cNvPr>
          <p:cNvSpPr txBox="1"/>
          <p:nvPr/>
        </p:nvSpPr>
        <p:spPr>
          <a:xfrm>
            <a:off x="5354228" y="4839060"/>
            <a:ext cx="6099048" cy="307777"/>
          </a:xfrm>
          <a:prstGeom prst="rect">
            <a:avLst/>
          </a:prstGeom>
          <a:noFill/>
        </p:spPr>
        <p:txBody>
          <a:bodyPr wrap="square">
            <a:spAutoFit/>
          </a:bodyPr>
          <a:lstStyle/>
          <a:p>
            <a:pPr>
              <a:buNone/>
            </a:pPr>
            <a:r>
              <a:rPr lang="en-US" sz="1400" i="1" dirty="0">
                <a:latin typeface="Google Sans" pitchFamily="2" charset="0"/>
                <a:ea typeface="Google Sans" pitchFamily="2" charset="0"/>
                <a:cs typeface="Google Sans" pitchFamily="2" charset="0"/>
              </a:rPr>
              <a:t>Written for one parameter, the division becomes a step size of its own:</a:t>
            </a:r>
          </a:p>
        </p:txBody>
      </p:sp>
    </p:spTree>
    <p:extLst>
      <p:ext uri="{BB962C8B-B14F-4D97-AF65-F5344CB8AC3E}">
        <p14:creationId xmlns:p14="http://schemas.microsoft.com/office/powerpoint/2010/main" val="1500764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CEC30-75A5-0907-493F-D5492BB9DD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0980F-2558-F613-F1E4-DF739F23D0EF}"/>
              </a:ext>
            </a:extLst>
          </p:cNvPr>
          <p:cNvSpPr>
            <a:spLocks noGrp="1"/>
          </p:cNvSpPr>
          <p:nvPr>
            <p:ph type="title"/>
          </p:nvPr>
        </p:nvSpPr>
        <p:spPr/>
        <p:txBody>
          <a:bodyPr/>
          <a:lstStyle/>
          <a:p>
            <a:r>
              <a:rPr lang="en-US" dirty="0" err="1"/>
              <a:t>RMSProp</a:t>
            </a:r>
            <a:endParaRPr lang="en-US" dirty="0"/>
          </a:p>
        </p:txBody>
      </p:sp>
      <p:graphicFrame>
        <p:nvGraphicFramePr>
          <p:cNvPr id="3" name="Table 2">
            <a:extLst>
              <a:ext uri="{FF2B5EF4-FFF2-40B4-BE49-F238E27FC236}">
                <a16:creationId xmlns:a16="http://schemas.microsoft.com/office/drawing/2014/main" id="{AB9E11D8-55B3-ADE1-D90F-09918703091B}"/>
              </a:ext>
            </a:extLst>
          </p:cNvPr>
          <p:cNvGraphicFramePr>
            <a:graphicFrameLocks noGrp="1"/>
          </p:cNvGraphicFramePr>
          <p:nvPr>
            <p:extLst>
              <p:ext uri="{D42A27DB-BD31-4B8C-83A1-F6EECF244321}">
                <p14:modId xmlns:p14="http://schemas.microsoft.com/office/powerpoint/2010/main" val="904264502"/>
              </p:ext>
            </p:extLst>
          </p:nvPr>
        </p:nvGraphicFramePr>
        <p:xfrm>
          <a:off x="847344" y="2135703"/>
          <a:ext cx="3593089" cy="3505213"/>
        </p:xfrm>
        <a:graphic>
          <a:graphicData uri="http://schemas.openxmlformats.org/drawingml/2006/table">
            <a:tbl>
              <a:tblPr>
                <a:tableStyleId>{5C22544A-7EE6-4342-B048-85BDC9FD1C3A}</a:tableStyleId>
              </a:tblPr>
              <a:tblGrid>
                <a:gridCol w="673138">
                  <a:extLst>
                    <a:ext uri="{9D8B030D-6E8A-4147-A177-3AD203B41FA5}">
                      <a16:colId xmlns:a16="http://schemas.microsoft.com/office/drawing/2014/main" val="3118167898"/>
                    </a:ext>
                  </a:extLst>
                </a:gridCol>
                <a:gridCol w="682943">
                  <a:extLst>
                    <a:ext uri="{9D8B030D-6E8A-4147-A177-3AD203B41FA5}">
                      <a16:colId xmlns:a16="http://schemas.microsoft.com/office/drawing/2014/main" val="3306372440"/>
                    </a:ext>
                  </a:extLst>
                </a:gridCol>
                <a:gridCol w="673138">
                  <a:extLst>
                    <a:ext uri="{9D8B030D-6E8A-4147-A177-3AD203B41FA5}">
                      <a16:colId xmlns:a16="http://schemas.microsoft.com/office/drawing/2014/main" val="4198143441"/>
                    </a:ext>
                  </a:extLst>
                </a:gridCol>
                <a:gridCol w="690590">
                  <a:extLst>
                    <a:ext uri="{9D8B030D-6E8A-4147-A177-3AD203B41FA5}">
                      <a16:colId xmlns:a16="http://schemas.microsoft.com/office/drawing/2014/main" val="1920415271"/>
                    </a:ext>
                  </a:extLst>
                </a:gridCol>
                <a:gridCol w="873280">
                  <a:extLst>
                    <a:ext uri="{9D8B030D-6E8A-4147-A177-3AD203B41FA5}">
                      <a16:colId xmlns:a16="http://schemas.microsoft.com/office/drawing/2014/main" val="894823074"/>
                    </a:ext>
                  </a:extLst>
                </a:gridCol>
              </a:tblGrid>
              <a:tr h="762013">
                <a:tc>
                  <a:txBody>
                    <a:bodyPr/>
                    <a:lstStyle/>
                    <a:p>
                      <a:pPr>
                        <a:buNone/>
                      </a:pPr>
                      <a:r>
                        <a:rPr lang="en-US" sz="1400" b="1"/>
                        <a:t>Step</a:t>
                      </a:r>
                    </a:p>
                  </a:txBody>
                  <a:tcPr anchor="ctr"/>
                </a:tc>
                <a:tc>
                  <a:txBody>
                    <a:bodyPr/>
                    <a:lstStyle/>
                    <a:p>
                      <a:pPr>
                        <a:buNone/>
                      </a:pPr>
                      <a:r>
                        <a:rPr lang="en-US" sz="1400" b="1"/>
                        <a:t>Slope</a:t>
                      </a:r>
                    </a:p>
                  </a:txBody>
                  <a:tcPr anchor="ctr"/>
                </a:tc>
                <a:tc>
                  <a:txBody>
                    <a:bodyPr/>
                    <a:lstStyle/>
                    <a:p>
                      <a:pPr>
                        <a:buNone/>
                      </a:pPr>
                      <a:r>
                        <a:rPr lang="en-US" sz="1400" b="1" dirty="0"/>
                        <a:t>RMS</a:t>
                      </a:r>
                      <a:br>
                        <a:rPr lang="en-US" sz="1400" b="1" dirty="0"/>
                      </a:br>
                      <a:r>
                        <a:rPr lang="en-US" sz="1400" b="1" dirty="0"/>
                        <a:t>props √v</a:t>
                      </a:r>
                    </a:p>
                  </a:txBody>
                  <a:tcPr anchor="ctr"/>
                </a:tc>
                <a:tc>
                  <a:txBody>
                    <a:bodyPr/>
                    <a:lstStyle/>
                    <a:p>
                      <a:pPr>
                        <a:buNone/>
                      </a:pPr>
                      <a:r>
                        <a:rPr lang="en-US" sz="1400" b="1" dirty="0"/>
                        <a:t>RMS</a:t>
                      </a:r>
                      <a:br>
                        <a:rPr lang="en-US" sz="1400" b="1" dirty="0"/>
                      </a:br>
                      <a:r>
                        <a:rPr lang="en-US" sz="1400" b="1" dirty="0"/>
                        <a:t>prop </a:t>
                      </a:r>
                      <a:br>
                        <a:rPr lang="en-US" sz="1400" b="1" dirty="0"/>
                      </a:br>
                      <a:r>
                        <a:rPr lang="en-US" sz="1400" b="1" dirty="0"/>
                        <a:t>step</a:t>
                      </a:r>
                    </a:p>
                  </a:txBody>
                  <a:tcPr anchor="ctr"/>
                </a:tc>
                <a:tc>
                  <a:txBody>
                    <a:bodyPr/>
                    <a:lstStyle/>
                    <a:p>
                      <a:pPr>
                        <a:buNone/>
                      </a:pPr>
                      <a:r>
                        <a:rPr lang="en-US" sz="1400" b="1" dirty="0" err="1"/>
                        <a:t>Adagrad</a:t>
                      </a:r>
                      <a:r>
                        <a:rPr lang="en-US" sz="1400" b="1" dirty="0"/>
                        <a:t> </a:t>
                      </a:r>
                      <a:br>
                        <a:rPr lang="en-US" sz="1400" b="1" dirty="0"/>
                      </a:br>
                      <a:r>
                        <a:rPr lang="en-US" sz="1400" b="1" dirty="0"/>
                        <a:t>step</a:t>
                      </a:r>
                    </a:p>
                  </a:txBody>
                  <a:tcPr anchor="ctr"/>
                </a:tc>
                <a:extLst>
                  <a:ext uri="{0D108BD9-81ED-4DB2-BD59-A6C34878D82A}">
                    <a16:rowId xmlns:a16="http://schemas.microsoft.com/office/drawing/2014/main" val="2338991646"/>
                  </a:ext>
                </a:extLst>
              </a:tr>
              <a:tr h="225081">
                <a:tc>
                  <a:txBody>
                    <a:bodyPr/>
                    <a:lstStyle/>
                    <a:p>
                      <a:pPr>
                        <a:buNone/>
                      </a:pPr>
                      <a:r>
                        <a:rPr lang="en-US" sz="1400" b="1"/>
                        <a:t>1</a:t>
                      </a:r>
                    </a:p>
                  </a:txBody>
                  <a:tcPr anchor="ctr"/>
                </a:tc>
                <a:tc>
                  <a:txBody>
                    <a:bodyPr/>
                    <a:lstStyle/>
                    <a:p>
                      <a:pPr>
                        <a:buNone/>
                      </a:pPr>
                      <a:r>
                        <a:rPr lang="en-US" sz="1400"/>
                        <a:t>1</a:t>
                      </a:r>
                    </a:p>
                  </a:txBody>
                  <a:tcPr anchor="ctr"/>
                </a:tc>
                <a:tc>
                  <a:txBody>
                    <a:bodyPr/>
                    <a:lstStyle/>
                    <a:p>
                      <a:pPr>
                        <a:buNone/>
                      </a:pPr>
                      <a:r>
                        <a:rPr lang="en-US" sz="1400"/>
                        <a:t>0.32</a:t>
                      </a:r>
                    </a:p>
                  </a:txBody>
                  <a:tcPr anchor="ctr"/>
                </a:tc>
                <a:tc>
                  <a:txBody>
                    <a:bodyPr/>
                    <a:lstStyle/>
                    <a:p>
                      <a:pPr>
                        <a:buNone/>
                      </a:pPr>
                      <a:r>
                        <a:rPr lang="en-US" sz="1400" dirty="0"/>
                        <a:t>3.16</a:t>
                      </a:r>
                    </a:p>
                  </a:txBody>
                  <a:tcPr anchor="ctr"/>
                </a:tc>
                <a:tc>
                  <a:txBody>
                    <a:bodyPr/>
                    <a:lstStyle/>
                    <a:p>
                      <a:pPr>
                        <a:buNone/>
                      </a:pPr>
                      <a:r>
                        <a:rPr lang="en-US" sz="1400"/>
                        <a:t>1.00</a:t>
                      </a:r>
                    </a:p>
                  </a:txBody>
                  <a:tcPr anchor="ctr"/>
                </a:tc>
                <a:extLst>
                  <a:ext uri="{0D108BD9-81ED-4DB2-BD59-A6C34878D82A}">
                    <a16:rowId xmlns:a16="http://schemas.microsoft.com/office/drawing/2014/main" val="2728134266"/>
                  </a:ext>
                </a:extLst>
              </a:tr>
              <a:tr h="225081">
                <a:tc>
                  <a:txBody>
                    <a:bodyPr/>
                    <a:lstStyle/>
                    <a:p>
                      <a:pPr>
                        <a:buNone/>
                      </a:pPr>
                      <a:r>
                        <a:rPr lang="en-US" sz="1400" b="1"/>
                        <a:t>3</a:t>
                      </a:r>
                    </a:p>
                  </a:txBody>
                  <a:tcPr anchor="ctr"/>
                </a:tc>
                <a:tc>
                  <a:txBody>
                    <a:bodyPr/>
                    <a:lstStyle/>
                    <a:p>
                      <a:pPr>
                        <a:buNone/>
                      </a:pPr>
                      <a:r>
                        <a:rPr lang="en-US" sz="1400"/>
                        <a:t>1</a:t>
                      </a:r>
                    </a:p>
                  </a:txBody>
                  <a:tcPr anchor="ctr"/>
                </a:tc>
                <a:tc>
                  <a:txBody>
                    <a:bodyPr/>
                    <a:lstStyle/>
                    <a:p>
                      <a:pPr>
                        <a:buNone/>
                      </a:pPr>
                      <a:r>
                        <a:rPr lang="en-US" sz="1400"/>
                        <a:t>0.52</a:t>
                      </a:r>
                    </a:p>
                  </a:txBody>
                  <a:tcPr anchor="ctr"/>
                </a:tc>
                <a:tc>
                  <a:txBody>
                    <a:bodyPr/>
                    <a:lstStyle/>
                    <a:p>
                      <a:pPr>
                        <a:buNone/>
                      </a:pPr>
                      <a:r>
                        <a:rPr lang="en-US" sz="1400"/>
                        <a:t>1.92</a:t>
                      </a:r>
                    </a:p>
                  </a:txBody>
                  <a:tcPr anchor="ctr"/>
                </a:tc>
                <a:tc>
                  <a:txBody>
                    <a:bodyPr/>
                    <a:lstStyle/>
                    <a:p>
                      <a:pPr>
                        <a:buNone/>
                      </a:pPr>
                      <a:r>
                        <a:rPr lang="en-US" sz="1400"/>
                        <a:t>0.58</a:t>
                      </a:r>
                    </a:p>
                  </a:txBody>
                  <a:tcPr anchor="ctr"/>
                </a:tc>
                <a:extLst>
                  <a:ext uri="{0D108BD9-81ED-4DB2-BD59-A6C34878D82A}">
                    <a16:rowId xmlns:a16="http://schemas.microsoft.com/office/drawing/2014/main" val="1443888712"/>
                  </a:ext>
                </a:extLst>
              </a:tr>
              <a:tr h="225081">
                <a:tc>
                  <a:txBody>
                    <a:bodyPr/>
                    <a:lstStyle/>
                    <a:p>
                      <a:pPr>
                        <a:buNone/>
                      </a:pPr>
                      <a:r>
                        <a:rPr lang="en-US" sz="1400" b="1"/>
                        <a:t>20</a:t>
                      </a:r>
                    </a:p>
                  </a:txBody>
                  <a:tcPr anchor="ctr"/>
                </a:tc>
                <a:tc>
                  <a:txBody>
                    <a:bodyPr/>
                    <a:lstStyle/>
                    <a:p>
                      <a:pPr>
                        <a:buNone/>
                      </a:pPr>
                      <a:r>
                        <a:rPr lang="en-US" sz="1400"/>
                        <a:t>1</a:t>
                      </a:r>
                    </a:p>
                  </a:txBody>
                  <a:tcPr anchor="ctr"/>
                </a:tc>
                <a:tc>
                  <a:txBody>
                    <a:bodyPr/>
                    <a:lstStyle/>
                    <a:p>
                      <a:pPr>
                        <a:buNone/>
                      </a:pPr>
                      <a:r>
                        <a:rPr lang="en-US" sz="1400" dirty="0"/>
                        <a:t>0.94</a:t>
                      </a:r>
                    </a:p>
                  </a:txBody>
                  <a:tcPr anchor="ctr"/>
                </a:tc>
                <a:tc>
                  <a:txBody>
                    <a:bodyPr/>
                    <a:lstStyle/>
                    <a:p>
                      <a:pPr>
                        <a:buNone/>
                      </a:pPr>
                      <a:r>
                        <a:rPr lang="en-US" sz="1400"/>
                        <a:t>1.07</a:t>
                      </a:r>
                    </a:p>
                  </a:txBody>
                  <a:tcPr anchor="ctr"/>
                </a:tc>
                <a:tc>
                  <a:txBody>
                    <a:bodyPr/>
                    <a:lstStyle/>
                    <a:p>
                      <a:pPr>
                        <a:buNone/>
                      </a:pPr>
                      <a:r>
                        <a:rPr lang="en-US" sz="1400"/>
                        <a:t>0.22</a:t>
                      </a:r>
                    </a:p>
                  </a:txBody>
                  <a:tcPr anchor="ctr"/>
                </a:tc>
                <a:extLst>
                  <a:ext uri="{0D108BD9-81ED-4DB2-BD59-A6C34878D82A}">
                    <a16:rowId xmlns:a16="http://schemas.microsoft.com/office/drawing/2014/main" val="1837557259"/>
                  </a:ext>
                </a:extLst>
              </a:tr>
              <a:tr h="225081">
                <a:tc>
                  <a:txBody>
                    <a:bodyPr/>
                    <a:lstStyle/>
                    <a:p>
                      <a:pPr>
                        <a:buNone/>
                      </a:pPr>
                      <a:r>
                        <a:rPr lang="en-US" sz="1400" b="1"/>
                        <a:t>300</a:t>
                      </a:r>
                    </a:p>
                  </a:txBody>
                  <a:tcPr anchor="ctr"/>
                </a:tc>
                <a:tc>
                  <a:txBody>
                    <a:bodyPr/>
                    <a:lstStyle/>
                    <a:p>
                      <a:pPr>
                        <a:buNone/>
                      </a:pPr>
                      <a:r>
                        <a:rPr lang="en-US" sz="1400"/>
                        <a:t>1</a:t>
                      </a:r>
                    </a:p>
                  </a:txBody>
                  <a:tcPr anchor="ctr"/>
                </a:tc>
                <a:tc>
                  <a:txBody>
                    <a:bodyPr/>
                    <a:lstStyle/>
                    <a:p>
                      <a:pPr>
                        <a:buNone/>
                      </a:pPr>
                      <a:r>
                        <a:rPr lang="en-US" sz="1400"/>
                        <a:t>1.00</a:t>
                      </a:r>
                    </a:p>
                  </a:txBody>
                  <a:tcPr anchor="ctr"/>
                </a:tc>
                <a:tc>
                  <a:txBody>
                    <a:bodyPr/>
                    <a:lstStyle/>
                    <a:p>
                      <a:pPr>
                        <a:buNone/>
                      </a:pPr>
                      <a:r>
                        <a:rPr lang="en-US" sz="1400" dirty="0">
                          <a:solidFill>
                            <a:srgbClr val="FF0000"/>
                          </a:solidFill>
                        </a:rPr>
                        <a:t>1.00</a:t>
                      </a:r>
                    </a:p>
                  </a:txBody>
                  <a:tcPr anchor="ctr"/>
                </a:tc>
                <a:tc>
                  <a:txBody>
                    <a:bodyPr/>
                    <a:lstStyle/>
                    <a:p>
                      <a:pPr>
                        <a:buNone/>
                      </a:pPr>
                      <a:r>
                        <a:rPr lang="en-US" sz="1400">
                          <a:solidFill>
                            <a:srgbClr val="FF0000"/>
                          </a:solidFill>
                        </a:rPr>
                        <a:t>0.06</a:t>
                      </a:r>
                    </a:p>
                  </a:txBody>
                  <a:tcPr anchor="ctr"/>
                </a:tc>
                <a:extLst>
                  <a:ext uri="{0D108BD9-81ED-4DB2-BD59-A6C34878D82A}">
                    <a16:rowId xmlns:a16="http://schemas.microsoft.com/office/drawing/2014/main" val="3423504484"/>
                  </a:ext>
                </a:extLst>
              </a:tr>
              <a:tr h="225081">
                <a:tc>
                  <a:txBody>
                    <a:bodyPr/>
                    <a:lstStyle/>
                    <a:p>
                      <a:pPr>
                        <a:buNone/>
                      </a:pPr>
                      <a:r>
                        <a:rPr lang="en-US" sz="1400" b="1" dirty="0"/>
                        <a:t>301</a:t>
                      </a:r>
                    </a:p>
                  </a:txBody>
                  <a:tcPr anchor="ctr"/>
                </a:tc>
                <a:tc>
                  <a:txBody>
                    <a:bodyPr/>
                    <a:lstStyle/>
                    <a:p>
                      <a:pPr>
                        <a:buNone/>
                      </a:pPr>
                      <a:r>
                        <a:rPr lang="en-US" sz="1400"/>
                        <a:t>0.1</a:t>
                      </a:r>
                    </a:p>
                  </a:txBody>
                  <a:tcPr anchor="ctr"/>
                </a:tc>
                <a:tc>
                  <a:txBody>
                    <a:bodyPr/>
                    <a:lstStyle/>
                    <a:p>
                      <a:pPr>
                        <a:buNone/>
                      </a:pPr>
                      <a:r>
                        <a:rPr lang="en-US" sz="1400"/>
                        <a:t>0.95</a:t>
                      </a:r>
                    </a:p>
                  </a:txBody>
                  <a:tcPr anchor="ctr"/>
                </a:tc>
                <a:tc>
                  <a:txBody>
                    <a:bodyPr/>
                    <a:lstStyle/>
                    <a:p>
                      <a:pPr>
                        <a:buNone/>
                      </a:pPr>
                      <a:r>
                        <a:rPr lang="en-US" sz="1400">
                          <a:solidFill>
                            <a:srgbClr val="FF0000"/>
                          </a:solidFill>
                        </a:rPr>
                        <a:t>0.105</a:t>
                      </a:r>
                    </a:p>
                  </a:txBody>
                  <a:tcPr anchor="ctr"/>
                </a:tc>
                <a:tc>
                  <a:txBody>
                    <a:bodyPr/>
                    <a:lstStyle/>
                    <a:p>
                      <a:pPr>
                        <a:buNone/>
                      </a:pPr>
                      <a:r>
                        <a:rPr lang="en-US" sz="1400" dirty="0">
                          <a:solidFill>
                            <a:srgbClr val="FF0000"/>
                          </a:solidFill>
                        </a:rPr>
                        <a:t>0.006</a:t>
                      </a:r>
                    </a:p>
                  </a:txBody>
                  <a:tcPr anchor="ctr"/>
                </a:tc>
                <a:extLst>
                  <a:ext uri="{0D108BD9-81ED-4DB2-BD59-A6C34878D82A}">
                    <a16:rowId xmlns:a16="http://schemas.microsoft.com/office/drawing/2014/main" val="1454959590"/>
                  </a:ext>
                </a:extLst>
              </a:tr>
              <a:tr h="225081">
                <a:tc>
                  <a:txBody>
                    <a:bodyPr/>
                    <a:lstStyle/>
                    <a:p>
                      <a:pPr>
                        <a:buNone/>
                      </a:pPr>
                      <a:r>
                        <a:rPr lang="en-US" sz="1400" b="1"/>
                        <a:t>310</a:t>
                      </a:r>
                    </a:p>
                  </a:txBody>
                  <a:tcPr anchor="ctr"/>
                </a:tc>
                <a:tc>
                  <a:txBody>
                    <a:bodyPr/>
                    <a:lstStyle/>
                    <a:p>
                      <a:pPr>
                        <a:buNone/>
                      </a:pPr>
                      <a:r>
                        <a:rPr lang="en-US" sz="1400"/>
                        <a:t>0.1</a:t>
                      </a:r>
                    </a:p>
                  </a:txBody>
                  <a:tcPr anchor="ctr"/>
                </a:tc>
                <a:tc>
                  <a:txBody>
                    <a:bodyPr/>
                    <a:lstStyle/>
                    <a:p>
                      <a:pPr>
                        <a:buNone/>
                      </a:pPr>
                      <a:r>
                        <a:rPr lang="en-US" sz="1400"/>
                        <a:t>0.60</a:t>
                      </a:r>
                    </a:p>
                  </a:txBody>
                  <a:tcPr anchor="ctr"/>
                </a:tc>
                <a:tc>
                  <a:txBody>
                    <a:bodyPr/>
                    <a:lstStyle/>
                    <a:p>
                      <a:pPr>
                        <a:buNone/>
                      </a:pPr>
                      <a:r>
                        <a:rPr lang="en-US" sz="1400"/>
                        <a:t>0.17</a:t>
                      </a:r>
                    </a:p>
                  </a:txBody>
                  <a:tcPr anchor="ctr"/>
                </a:tc>
                <a:tc>
                  <a:txBody>
                    <a:bodyPr/>
                    <a:lstStyle/>
                    <a:p>
                      <a:pPr>
                        <a:buNone/>
                      </a:pPr>
                      <a:r>
                        <a:rPr lang="en-US" sz="1400"/>
                        <a:t>0.006</a:t>
                      </a:r>
                    </a:p>
                  </a:txBody>
                  <a:tcPr anchor="ctr"/>
                </a:tc>
                <a:extLst>
                  <a:ext uri="{0D108BD9-81ED-4DB2-BD59-A6C34878D82A}">
                    <a16:rowId xmlns:a16="http://schemas.microsoft.com/office/drawing/2014/main" val="3000418844"/>
                  </a:ext>
                </a:extLst>
              </a:tr>
              <a:tr h="225081">
                <a:tc>
                  <a:txBody>
                    <a:bodyPr/>
                    <a:lstStyle/>
                    <a:p>
                      <a:pPr>
                        <a:buNone/>
                      </a:pPr>
                      <a:r>
                        <a:rPr lang="en-US" sz="1400" b="1"/>
                        <a:t>330</a:t>
                      </a:r>
                    </a:p>
                  </a:txBody>
                  <a:tcPr anchor="ctr"/>
                </a:tc>
                <a:tc>
                  <a:txBody>
                    <a:bodyPr/>
                    <a:lstStyle/>
                    <a:p>
                      <a:pPr>
                        <a:buNone/>
                      </a:pPr>
                      <a:r>
                        <a:rPr lang="en-US" sz="1400"/>
                        <a:t>0.1</a:t>
                      </a:r>
                    </a:p>
                  </a:txBody>
                  <a:tcPr anchor="ctr"/>
                </a:tc>
                <a:tc>
                  <a:txBody>
                    <a:bodyPr/>
                    <a:lstStyle/>
                    <a:p>
                      <a:pPr>
                        <a:buNone/>
                      </a:pPr>
                      <a:r>
                        <a:rPr lang="en-US" sz="1400"/>
                        <a:t>0.23</a:t>
                      </a:r>
                    </a:p>
                  </a:txBody>
                  <a:tcPr anchor="ctr"/>
                </a:tc>
                <a:tc>
                  <a:txBody>
                    <a:bodyPr/>
                    <a:lstStyle/>
                    <a:p>
                      <a:pPr>
                        <a:buNone/>
                      </a:pPr>
                      <a:r>
                        <a:rPr lang="en-US" sz="1400"/>
                        <a:t>0.44</a:t>
                      </a:r>
                    </a:p>
                  </a:txBody>
                  <a:tcPr anchor="ctr"/>
                </a:tc>
                <a:tc>
                  <a:txBody>
                    <a:bodyPr/>
                    <a:lstStyle/>
                    <a:p>
                      <a:pPr>
                        <a:buNone/>
                      </a:pPr>
                      <a:r>
                        <a:rPr lang="en-US" sz="1400"/>
                        <a:t>0.006</a:t>
                      </a:r>
                    </a:p>
                  </a:txBody>
                  <a:tcPr anchor="ctr"/>
                </a:tc>
                <a:extLst>
                  <a:ext uri="{0D108BD9-81ED-4DB2-BD59-A6C34878D82A}">
                    <a16:rowId xmlns:a16="http://schemas.microsoft.com/office/drawing/2014/main" val="2765522871"/>
                  </a:ext>
                </a:extLst>
              </a:tr>
              <a:tr h="225081">
                <a:tc>
                  <a:txBody>
                    <a:bodyPr/>
                    <a:lstStyle/>
                    <a:p>
                      <a:pPr>
                        <a:buNone/>
                      </a:pPr>
                      <a:r>
                        <a:rPr lang="en-US" sz="1400" b="1"/>
                        <a:t>350</a:t>
                      </a:r>
                    </a:p>
                  </a:txBody>
                  <a:tcPr anchor="ctr"/>
                </a:tc>
                <a:tc>
                  <a:txBody>
                    <a:bodyPr/>
                    <a:lstStyle/>
                    <a:p>
                      <a:pPr>
                        <a:buNone/>
                      </a:pPr>
                      <a:r>
                        <a:rPr lang="en-US" sz="1400"/>
                        <a:t>0.1</a:t>
                      </a:r>
                    </a:p>
                  </a:txBody>
                  <a:tcPr anchor="ctr"/>
                </a:tc>
                <a:tc>
                  <a:txBody>
                    <a:bodyPr/>
                    <a:lstStyle/>
                    <a:p>
                      <a:pPr>
                        <a:buNone/>
                      </a:pPr>
                      <a:r>
                        <a:rPr lang="en-US" sz="1400"/>
                        <a:t>0.12</a:t>
                      </a:r>
                    </a:p>
                  </a:txBody>
                  <a:tcPr anchor="ctr"/>
                </a:tc>
                <a:tc>
                  <a:txBody>
                    <a:bodyPr/>
                    <a:lstStyle/>
                    <a:p>
                      <a:pPr>
                        <a:buNone/>
                      </a:pPr>
                      <a:r>
                        <a:rPr lang="en-US" sz="1400"/>
                        <a:t>0.81</a:t>
                      </a:r>
                    </a:p>
                  </a:txBody>
                  <a:tcPr anchor="ctr"/>
                </a:tc>
                <a:tc>
                  <a:txBody>
                    <a:bodyPr/>
                    <a:lstStyle/>
                    <a:p>
                      <a:pPr>
                        <a:buNone/>
                      </a:pPr>
                      <a:r>
                        <a:rPr lang="en-US" sz="1400"/>
                        <a:t>0.006</a:t>
                      </a:r>
                    </a:p>
                  </a:txBody>
                  <a:tcPr anchor="ctr"/>
                </a:tc>
                <a:extLst>
                  <a:ext uri="{0D108BD9-81ED-4DB2-BD59-A6C34878D82A}">
                    <a16:rowId xmlns:a16="http://schemas.microsoft.com/office/drawing/2014/main" val="3377442870"/>
                  </a:ext>
                </a:extLst>
              </a:tr>
              <a:tr h="225081">
                <a:tc>
                  <a:txBody>
                    <a:bodyPr/>
                    <a:lstStyle/>
                    <a:p>
                      <a:pPr>
                        <a:buNone/>
                      </a:pPr>
                      <a:r>
                        <a:rPr lang="en-US" sz="1400" b="1" dirty="0"/>
                        <a:t>360</a:t>
                      </a:r>
                    </a:p>
                  </a:txBody>
                  <a:tcPr anchor="ctr"/>
                </a:tc>
                <a:tc>
                  <a:txBody>
                    <a:bodyPr/>
                    <a:lstStyle/>
                    <a:p>
                      <a:pPr>
                        <a:buNone/>
                      </a:pPr>
                      <a:r>
                        <a:rPr lang="en-US" sz="1400"/>
                        <a:t>0.1</a:t>
                      </a:r>
                    </a:p>
                  </a:txBody>
                  <a:tcPr anchor="ctr"/>
                </a:tc>
                <a:tc>
                  <a:txBody>
                    <a:bodyPr/>
                    <a:lstStyle/>
                    <a:p>
                      <a:pPr>
                        <a:buNone/>
                      </a:pPr>
                      <a:r>
                        <a:rPr lang="en-US" sz="1400"/>
                        <a:t>0.11</a:t>
                      </a:r>
                    </a:p>
                  </a:txBody>
                  <a:tcPr anchor="ctr"/>
                </a:tc>
                <a:tc>
                  <a:txBody>
                    <a:bodyPr/>
                    <a:lstStyle/>
                    <a:p>
                      <a:pPr>
                        <a:buNone/>
                      </a:pPr>
                      <a:r>
                        <a:rPr lang="en-US" sz="1400"/>
                        <a:t>0.92</a:t>
                      </a:r>
                    </a:p>
                  </a:txBody>
                  <a:tcPr anchor="ctr"/>
                </a:tc>
                <a:tc>
                  <a:txBody>
                    <a:bodyPr/>
                    <a:lstStyle/>
                    <a:p>
                      <a:pPr>
                        <a:buNone/>
                      </a:pPr>
                      <a:r>
                        <a:rPr lang="en-US" sz="1400" dirty="0"/>
                        <a:t>0.006</a:t>
                      </a:r>
                    </a:p>
                  </a:txBody>
                  <a:tcPr anchor="ctr"/>
                </a:tc>
                <a:extLst>
                  <a:ext uri="{0D108BD9-81ED-4DB2-BD59-A6C34878D82A}">
                    <a16:rowId xmlns:a16="http://schemas.microsoft.com/office/drawing/2014/main" val="22412146"/>
                  </a:ext>
                </a:extLst>
              </a:tr>
            </a:tbl>
          </a:graphicData>
        </a:graphic>
      </p:graphicFrame>
      <p:sp>
        <p:nvSpPr>
          <p:cNvPr id="9" name="TextBox 8">
            <a:extLst>
              <a:ext uri="{FF2B5EF4-FFF2-40B4-BE49-F238E27FC236}">
                <a16:creationId xmlns:a16="http://schemas.microsoft.com/office/drawing/2014/main" id="{A8DAD2E7-3638-9FB3-9DCC-51729BBD1337}"/>
              </a:ext>
            </a:extLst>
          </p:cNvPr>
          <p:cNvSpPr txBox="1"/>
          <p:nvPr/>
        </p:nvSpPr>
        <p:spPr>
          <a:xfrm>
            <a:off x="166634" y="4045631"/>
            <a:ext cx="1165860" cy="523220"/>
          </a:xfrm>
          <a:prstGeom prst="rect">
            <a:avLst/>
          </a:prstGeom>
          <a:noFill/>
        </p:spPr>
        <p:txBody>
          <a:bodyPr wrap="square">
            <a:spAutoFit/>
          </a:bodyPr>
          <a:lstStyle/>
          <a:p>
            <a:r>
              <a:rPr lang="en-US" sz="1400" dirty="0"/>
              <a:t>(slope drops)</a:t>
            </a:r>
            <a:endParaRPr lang="en-US" dirty="0"/>
          </a:p>
        </p:txBody>
      </p:sp>
      <p:pic>
        <p:nvPicPr>
          <p:cNvPr id="13" name="Picture 12" descr="Left: when gradients suddenly shrink, RMSprop's step size recovers while Adagrad's stays near zero. Right: on a curved valley Adagrad stalls while RMSprop keeps moving toward the minimum">
            <a:extLst>
              <a:ext uri="{FF2B5EF4-FFF2-40B4-BE49-F238E27FC236}">
                <a16:creationId xmlns:a16="http://schemas.microsoft.com/office/drawing/2014/main" id="{177DF3A3-20F6-FF60-2AE9-A2E780219BE0}"/>
              </a:ext>
            </a:extLst>
          </p:cNvPr>
          <p:cNvPicPr>
            <a:picLocks noChangeAspect="1"/>
          </p:cNvPicPr>
          <p:nvPr/>
        </p:nvPicPr>
        <p:blipFill>
          <a:blip r:embed="rId4"/>
          <a:srcRect t="14993" r="45428"/>
          <a:stretch>
            <a:fillRect/>
          </a:stretch>
        </p:blipFill>
        <p:spPr>
          <a:xfrm>
            <a:off x="5014966" y="549237"/>
            <a:ext cx="5473988" cy="3139555"/>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F525DCF-C01D-2CB4-9B32-16EDF9A225CB}"/>
                  </a:ext>
                </a:extLst>
              </p:cNvPr>
              <p:cNvSpPr txBox="1"/>
              <p:nvPr/>
            </p:nvSpPr>
            <p:spPr>
              <a:xfrm>
                <a:off x="9611474" y="2678940"/>
                <a:ext cx="2258667" cy="323871"/>
              </a:xfrm>
              <a:prstGeom prst="rect">
                <a:avLst/>
              </a:prstGeom>
              <a:noFill/>
            </p:spPr>
            <p:txBody>
              <a:bodyPr wrap="square">
                <a:spAutoFit/>
              </a:bodyPr>
              <a:lstStyle/>
              <a:p>
                <a:pPr/>
                <a14:m>
                  <m:oMathPara xmlns:m="http://schemas.openxmlformats.org/officeDocument/2006/math">
                    <m:oMath>
                      <m:r>
                        <a:rPr lang="en-US" sz="1400" dirty="0" smtClean="0">
                          <a:latin typeface="Cambria Math" panose="02040503050406030204" pitchFamily="18" charset="0"/>
                        </a:rPr>
                        <m:t>0.1</m:t>
                      </m:r>
                      <m:r>
                        <a:rPr lang="en-US" sz="1400" i="0" dirty="0">
                          <a:latin typeface="Cambria Math" panose="02040503050406030204" pitchFamily="18" charset="0"/>
                        </a:rPr>
                        <m:t>/√300≈0.006</m:t>
                      </m:r>
                    </m:oMath>
                  </m:oMathPara>
                </a14:m>
                <a:endParaRPr lang="en-US" sz="1400" dirty="0"/>
              </a:p>
            </p:txBody>
          </p:sp>
        </mc:Choice>
        <mc:Fallback xmlns="">
          <p:sp>
            <p:nvSpPr>
              <p:cNvPr id="16" name="TextBox 15">
                <a:extLst>
                  <a:ext uri="{FF2B5EF4-FFF2-40B4-BE49-F238E27FC236}">
                    <a16:creationId xmlns:a16="http://schemas.microsoft.com/office/drawing/2014/main" id="{0F525DCF-C01D-2CB4-9B32-16EDF9A225CB}"/>
                  </a:ext>
                </a:extLst>
              </p:cNvPr>
              <p:cNvSpPr txBox="1">
                <a:spLocks noRot="1" noChangeAspect="1" noMove="1" noResize="1" noEditPoints="1" noAdjustHandles="1" noChangeArrowheads="1" noChangeShapeType="1" noTextEdit="1"/>
              </p:cNvSpPr>
              <p:nvPr/>
            </p:nvSpPr>
            <p:spPr>
              <a:xfrm>
                <a:off x="9611474" y="2678940"/>
                <a:ext cx="2258667" cy="323871"/>
              </a:xfrm>
              <a:prstGeom prst="rect">
                <a:avLst/>
              </a:prstGeom>
              <a:blipFill>
                <a:blip r:embed="rId5"/>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18D3089-5DE6-5C69-4D6E-0ED4F8F81824}"/>
                  </a:ext>
                </a:extLst>
              </p:cNvPr>
              <p:cNvSpPr txBox="1"/>
              <p:nvPr/>
            </p:nvSpPr>
            <p:spPr>
              <a:xfrm>
                <a:off x="9929269" y="2271431"/>
                <a:ext cx="2268435" cy="307777"/>
              </a:xfrm>
              <a:prstGeom prst="rect">
                <a:avLst/>
              </a:prstGeom>
              <a:noFill/>
            </p:spPr>
            <p:txBody>
              <a:bodyPr wrap="square">
                <a:spAutoFit/>
              </a:bodyPr>
              <a:lstStyle/>
              <a:p>
                <a14:m>
                  <m:oMath xmlns:m="http://schemas.openxmlformats.org/officeDocument/2006/math">
                    <m:r>
                      <a:rPr lang="en-US" sz="1400" dirty="0" smtClean="0">
                        <a:latin typeface="Cambria Math" panose="02040503050406030204" pitchFamily="18" charset="0"/>
                      </a:rPr>
                      <m:t>0.01</m:t>
                    </m:r>
                    <m:r>
                      <a:rPr lang="en-US" sz="1400" i="0" dirty="0" smtClean="0">
                        <a:latin typeface="Cambria Math" panose="02040503050406030204" pitchFamily="18" charset="0"/>
                      </a:rPr>
                      <m:t>+0.99×</m:t>
                    </m:r>
                    <m:sSup>
                      <m:sSupPr>
                        <m:ctrlPr>
                          <a:rPr lang="en-US" sz="1400" i="0" dirty="0" smtClean="0">
                            <a:latin typeface="Cambria Math" panose="02040503050406030204" pitchFamily="18" charset="0"/>
                          </a:rPr>
                        </m:ctrlPr>
                      </m:sSupPr>
                      <m:e>
                        <m:r>
                          <a:rPr lang="en-US" sz="1400" i="0" dirty="0" smtClean="0">
                            <a:latin typeface="Cambria Math" panose="02040503050406030204" pitchFamily="18" charset="0"/>
                          </a:rPr>
                          <m:t>0.9</m:t>
                        </m:r>
                      </m:e>
                      <m:sup>
                        <m:r>
                          <a:rPr lang="en-US" sz="1400" i="0" dirty="0" smtClean="0">
                            <a:latin typeface="Cambria Math" panose="02040503050406030204" pitchFamily="18" charset="0"/>
                          </a:rPr>
                          <m:t>300</m:t>
                        </m:r>
                      </m:sup>
                    </m:sSup>
                  </m:oMath>
                </a14:m>
                <a:r>
                  <a:rPr lang="en-US" sz="1400" dirty="0"/>
                  <a:t> </a:t>
                </a:r>
                <a14:m>
                  <m:oMath xmlns:m="http://schemas.openxmlformats.org/officeDocument/2006/math">
                    <m:r>
                      <a:rPr lang="en-US" sz="1400" dirty="0">
                        <a:latin typeface="Cambria Math" panose="02040503050406030204" pitchFamily="18" charset="0"/>
                      </a:rPr>
                      <m:t>≈</m:t>
                    </m:r>
                    <m:r>
                      <a:rPr lang="en-US" sz="1400" b="0" i="0" dirty="0" smtClean="0">
                        <a:latin typeface="Cambria Math" panose="02040503050406030204" pitchFamily="18" charset="0"/>
                      </a:rPr>
                      <m:t>0.01</m:t>
                    </m:r>
                  </m:oMath>
                </a14:m>
                <a:endParaRPr lang="en-US" sz="1400" b="0" dirty="0"/>
              </a:p>
            </p:txBody>
          </p:sp>
        </mc:Choice>
        <mc:Fallback xmlns="">
          <p:sp>
            <p:nvSpPr>
              <p:cNvPr id="18" name="TextBox 17">
                <a:extLst>
                  <a:ext uri="{FF2B5EF4-FFF2-40B4-BE49-F238E27FC236}">
                    <a16:creationId xmlns:a16="http://schemas.microsoft.com/office/drawing/2014/main" id="{318D3089-5DE6-5C69-4D6E-0ED4F8F81824}"/>
                  </a:ext>
                </a:extLst>
              </p:cNvPr>
              <p:cNvSpPr txBox="1">
                <a:spLocks noRot="1" noChangeAspect="1" noMove="1" noResize="1" noEditPoints="1" noAdjustHandles="1" noChangeArrowheads="1" noChangeShapeType="1" noTextEdit="1"/>
              </p:cNvSpPr>
              <p:nvPr/>
            </p:nvSpPr>
            <p:spPr>
              <a:xfrm>
                <a:off x="9929269" y="2271431"/>
                <a:ext cx="2268435"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6969492-D82B-4BEF-C6F3-756B4CC3DC27}"/>
                  </a:ext>
                </a:extLst>
              </p:cNvPr>
              <p:cNvSpPr txBox="1"/>
              <p:nvPr/>
            </p:nvSpPr>
            <p:spPr>
              <a:xfrm>
                <a:off x="838200" y="1651586"/>
                <a:ext cx="3496056" cy="523220"/>
              </a:xfrm>
              <a:prstGeom prst="rect">
                <a:avLst/>
              </a:prstGeom>
              <a:noFill/>
            </p:spPr>
            <p:txBody>
              <a:bodyPr wrap="square">
                <a:spAutoFit/>
              </a:bodyPr>
              <a:lstStyle/>
              <a:p>
                <a:pPr>
                  <a:buNone/>
                </a:pPr>
                <a:r>
                  <a:rPr lang="en-US" sz="1400" b="1" dirty="0" err="1">
                    <a:latin typeface="Google Sans" pitchFamily="2" charset="0"/>
                    <a:ea typeface="Google Sans" pitchFamily="2" charset="0"/>
                    <a:cs typeface="Google Sans" pitchFamily="2" charset="0"/>
                  </a:rPr>
                  <a:t>Adagrad</a:t>
                </a:r>
                <a:r>
                  <a:rPr lang="en-US" sz="1400" b="1" dirty="0">
                    <a:latin typeface="Google Sans" pitchFamily="2" charset="0"/>
                    <a:ea typeface="Google Sans" pitchFamily="2" charset="0"/>
                    <a:cs typeface="Google Sans" pitchFamily="2" charset="0"/>
                  </a:rPr>
                  <a:t> vs </a:t>
                </a:r>
                <a:r>
                  <a:rPr lang="en-US" sz="1400" b="1" dirty="0" err="1">
                    <a:latin typeface="Google Sans" pitchFamily="2" charset="0"/>
                    <a:ea typeface="Google Sans" pitchFamily="2" charset="0"/>
                    <a:cs typeface="Google Sans" pitchFamily="2" charset="0"/>
                  </a:rPr>
                  <a:t>RMSProp</a:t>
                </a:r>
                <a:endParaRPr lang="en-US" sz="1400" b="1" dirty="0">
                  <a:latin typeface="Google Sans" pitchFamily="2" charset="0"/>
                  <a:ea typeface="Google Sans" pitchFamily="2" charset="0"/>
                  <a:cs typeface="Google Sans" pitchFamily="2" charset="0"/>
                </a:endParaRPr>
              </a:p>
              <a:p>
                <a:pPr>
                  <a:buNone/>
                </a:pPr>
                <a14:m>
                  <m:oMath xmlns:m="http://schemas.openxmlformats.org/officeDocument/2006/math">
                    <m:r>
                      <a:rPr lang="en-US" sz="1400" b="0" i="1" dirty="0" smtClean="0">
                        <a:latin typeface="Cambria Math" panose="02040503050406030204" pitchFamily="18" charset="0"/>
                      </a:rPr>
                      <m:t>𝛽</m:t>
                    </m:r>
                    <m:r>
                      <a:rPr lang="en-US" sz="1400" b="0" i="0" dirty="0">
                        <a:latin typeface="Cambria Math" panose="02040503050406030204" pitchFamily="18" charset="0"/>
                      </a:rPr>
                      <m:t>=0.9</m:t>
                    </m:r>
                  </m:oMath>
                </a14:m>
                <a:r>
                  <a:rPr lang="en-US" sz="1400" dirty="0">
                    <a:latin typeface="Google Sans" pitchFamily="2" charset="0"/>
                    <a:ea typeface="Google Sans" pitchFamily="2" charset="0"/>
                    <a:cs typeface="Google Sans" pitchFamily="2" charset="0"/>
                  </a:rPr>
                  <a:t>, one parameter, </a:t>
                </a:r>
                <a14:m>
                  <m:oMath xmlns:m="http://schemas.openxmlformats.org/officeDocument/2006/math">
                    <m:r>
                      <a:rPr lang="en-US" sz="1400" b="0" i="0" dirty="0" smtClean="0">
                        <a:latin typeface="Cambria Math" panose="02040503050406030204" pitchFamily="18" charset="0"/>
                      </a:rPr>
                      <m:t> </m:t>
                    </m:r>
                    <m:r>
                      <a:rPr lang="en-US" sz="1400" b="0" i="1" dirty="0" smtClean="0">
                        <a:latin typeface="Cambria Math" panose="02040503050406030204" pitchFamily="18" charset="0"/>
                      </a:rPr>
                      <m:t>𝜀</m:t>
                    </m:r>
                  </m:oMath>
                </a14:m>
                <a:r>
                  <a:rPr lang="en-US" sz="1400" dirty="0">
                    <a:latin typeface="Google Sans" pitchFamily="2" charset="0"/>
                    <a:ea typeface="Google Sans" pitchFamily="2" charset="0"/>
                    <a:cs typeface="Google Sans" pitchFamily="2" charset="0"/>
                  </a:rPr>
                  <a:t> ignored</a:t>
                </a:r>
              </a:p>
            </p:txBody>
          </p:sp>
        </mc:Choice>
        <mc:Fallback xmlns="">
          <p:sp>
            <p:nvSpPr>
              <p:cNvPr id="7" name="TextBox 6">
                <a:extLst>
                  <a:ext uri="{FF2B5EF4-FFF2-40B4-BE49-F238E27FC236}">
                    <a16:creationId xmlns:a16="http://schemas.microsoft.com/office/drawing/2014/main" id="{C6969492-D82B-4BEF-C6F3-756B4CC3DC27}"/>
                  </a:ext>
                </a:extLst>
              </p:cNvPr>
              <p:cNvSpPr txBox="1">
                <a:spLocks noRot="1" noChangeAspect="1" noMove="1" noResize="1" noEditPoints="1" noAdjustHandles="1" noChangeArrowheads="1" noChangeShapeType="1" noTextEdit="1"/>
              </p:cNvSpPr>
              <p:nvPr/>
            </p:nvSpPr>
            <p:spPr>
              <a:xfrm>
                <a:off x="838200" y="1651586"/>
                <a:ext cx="3496056" cy="523220"/>
              </a:xfrm>
              <a:prstGeom prst="rect">
                <a:avLst/>
              </a:prstGeom>
              <a:blipFill>
                <a:blip r:embed="rId7"/>
                <a:stretch>
                  <a:fillRect l="-725"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E28D50C-8D53-E58F-FE70-9ADF00118F09}"/>
                  </a:ext>
                </a:extLst>
              </p:cNvPr>
              <p:cNvSpPr txBox="1"/>
              <p:nvPr/>
            </p:nvSpPr>
            <p:spPr>
              <a:xfrm>
                <a:off x="5258524" y="3687141"/>
                <a:ext cx="5860580" cy="3066160"/>
              </a:xfrm>
              <a:prstGeom prst="rect">
                <a:avLst/>
              </a:prstGeom>
              <a:solidFill>
                <a:schemeClr val="bg1">
                  <a:lumMod val="95000"/>
                </a:schemeClr>
              </a:solidFill>
            </p:spPr>
            <p:txBody>
              <a:bodyPr wrap="square">
                <a:spAutoFit/>
              </a:bodyPr>
              <a:lstStyle/>
              <a:p>
                <a:r>
                  <a:rPr lang="en-US" sz="1400" b="1" dirty="0">
                    <a:latin typeface="Google Sans" pitchFamily="2" charset="0"/>
                    <a:ea typeface="Google Sans" pitchFamily="2" charset="0"/>
                    <a:cs typeface="Google Sans" pitchFamily="2" charset="0"/>
                  </a:rPr>
                  <a:t>Why the steps no longer die out?</a:t>
                </a:r>
              </a:p>
              <a:p>
                <a:br>
                  <a:rPr lang="en-US" sz="1400" dirty="0">
                    <a:latin typeface="Google Sans" pitchFamily="2" charset="0"/>
                    <a:ea typeface="Google Sans" pitchFamily="2" charset="0"/>
                    <a:cs typeface="Google Sans" pitchFamily="2" charset="0"/>
                  </a:rPr>
                </a:br>
                <a:r>
                  <a:rPr lang="en-US" sz="1400" b="1" dirty="0">
                    <a:latin typeface="Google Sans" pitchFamily="2" charset="0"/>
                    <a:ea typeface="Google Sans" pitchFamily="2" charset="0"/>
                    <a:cs typeface="Google Sans" pitchFamily="2" charset="0"/>
                  </a:rPr>
                  <a:t>The step no longer depends on the scale of the gradient.</a:t>
                </a:r>
                <a:r>
                  <a:rPr lang="en-US" sz="1400" dirty="0">
                    <a:latin typeface="Google Sans" pitchFamily="2" charset="0"/>
                    <a:ea typeface="Google Sans" pitchFamily="2" charset="0"/>
                    <a:cs typeface="Google Sans" pitchFamily="2" charset="0"/>
                  </a:rPr>
                  <a:t> If the gradients of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𝜃</m:t>
                        </m:r>
                      </m:e>
                      <m:sub>
                        <m:r>
                          <a:rPr lang="en-US" sz="1400" i="1" dirty="0" smtClean="0">
                            <a:latin typeface="Cambria Math" panose="02040503050406030204" pitchFamily="18" charset="0"/>
                          </a:rPr>
                          <m:t>𝑚</m:t>
                        </m:r>
                      </m:sub>
                    </m:sSub>
                  </m:oMath>
                </a14:m>
                <a:r>
                  <a:rPr lang="en-US" sz="1400" dirty="0">
                    <a:latin typeface="Google Sans" pitchFamily="2" charset="0"/>
                    <a:ea typeface="Google Sans" pitchFamily="2" charset="0"/>
                    <a:cs typeface="Google Sans" pitchFamily="2" charset="0"/>
                  </a:rPr>
                  <a:t> are steady at some value g, then </a:t>
                </a:r>
                <a14:m>
                  <m:oMath xmlns:m="http://schemas.openxmlformats.org/officeDocument/2006/math">
                    <m:r>
                      <a:rPr lang="en-US" sz="1400" i="1" dirty="0" smtClean="0">
                        <a:latin typeface="Cambria Math" panose="02040503050406030204" pitchFamily="18" charset="0"/>
                      </a:rPr>
                      <m:t>𝑣</m:t>
                    </m:r>
                    <m:r>
                      <a:rPr lang="en-US" sz="1400" i="0" dirty="0">
                        <a:latin typeface="Cambria Math" panose="02040503050406030204" pitchFamily="18" charset="0"/>
                      </a:rPr>
                      <m:t>ₘ→</m:t>
                    </m:r>
                    <m:r>
                      <a:rPr lang="en-US" sz="1400" i="1" dirty="0">
                        <a:latin typeface="Cambria Math" panose="02040503050406030204" pitchFamily="18" charset="0"/>
                      </a:rPr>
                      <m:t>𝑔</m:t>
                    </m:r>
                    <m:r>
                      <a:rPr lang="en-US" sz="1400" i="0" dirty="0">
                        <a:latin typeface="Cambria Math" panose="02040503050406030204" pitchFamily="18" charset="0"/>
                      </a:rPr>
                      <m:t>²</m:t>
                    </m:r>
                  </m:oMath>
                </a14:m>
                <a:r>
                  <a:rPr lang="en-US" sz="1400" dirty="0">
                    <a:latin typeface="Google Sans" pitchFamily="2" charset="0"/>
                    <a:ea typeface="Google Sans" pitchFamily="2" charset="0"/>
                    <a:cs typeface="Google Sans" pitchFamily="2" charset="0"/>
                  </a:rPr>
                  <a:t>and</a:t>
                </a:r>
              </a:p>
              <a:p>
                <a:endParaRPr lang="en-US" sz="1400" dirty="0">
                  <a:latin typeface="Google Sans" pitchFamily="2" charset="0"/>
                  <a:ea typeface="Google Sans" pitchFamily="2" charset="0"/>
                  <a:cs typeface="Google Sans" pitchFamily="2" charset="0"/>
                </a:endParaRPr>
              </a:p>
              <a:p>
                <a:endParaRPr lang="en-US" sz="1400" dirty="0">
                  <a:latin typeface="Google Sans" pitchFamily="2" charset="0"/>
                  <a:ea typeface="Google Sans" pitchFamily="2" charset="0"/>
                  <a:cs typeface="Google Sans" pitchFamily="2" charset="0"/>
                </a:endParaRPr>
              </a:p>
              <a:p>
                <a:pPr>
                  <a:buNone/>
                </a:pPr>
                <a:endParaRPr lang="en-US" sz="1400" dirty="0">
                  <a:latin typeface="Google Sans" pitchFamily="2" charset="0"/>
                  <a:ea typeface="Google Sans" pitchFamily="2" charset="0"/>
                  <a:cs typeface="Google Sans" pitchFamily="2" charset="0"/>
                </a:endParaRPr>
              </a:p>
              <a:p>
                <a:endParaRPr lang="en-US" sz="1400" dirty="0">
                  <a:latin typeface="Google Sans" pitchFamily="2" charset="0"/>
                  <a:ea typeface="Google Sans" pitchFamily="2" charset="0"/>
                  <a:cs typeface="Google Sans" pitchFamily="2" charset="0"/>
                </a:endParaRPr>
              </a:p>
              <a:p>
                <a:r>
                  <a:rPr lang="en-US" sz="1400" dirty="0">
                    <a:latin typeface="Google Sans" pitchFamily="2" charset="0"/>
                    <a:ea typeface="Google Sans" pitchFamily="2" charset="0"/>
                    <a:cs typeface="Google Sans" pitchFamily="2" charset="0"/>
                  </a:rPr>
                  <a:t>Multiply the objective by 100: every gradient grows 100×, √v grows 100×, and the step does not change. Plain SGD's step would grow 100×.</a:t>
                </a:r>
              </a:p>
              <a:p>
                <a:r>
                  <a:rPr lang="en-US" sz="1400" dirty="0">
                    <a:solidFill>
                      <a:srgbClr val="FF0000"/>
                    </a:solidFill>
                    <a:latin typeface="Google Sans" pitchFamily="2" charset="0"/>
                    <a:ea typeface="Google Sans" pitchFamily="2" charset="0"/>
                    <a:cs typeface="Google Sans" pitchFamily="2" charset="0"/>
                  </a:rPr>
                  <a:t>While in </a:t>
                </a:r>
                <a:r>
                  <a:rPr lang="en-US" sz="1400" dirty="0" err="1">
                    <a:solidFill>
                      <a:srgbClr val="FF0000"/>
                    </a:solidFill>
                    <a:latin typeface="Google Sans" pitchFamily="2" charset="0"/>
                    <a:ea typeface="Google Sans" pitchFamily="2" charset="0"/>
                    <a:cs typeface="Google Sans" pitchFamily="2" charset="0"/>
                  </a:rPr>
                  <a:t>Adagrad</a:t>
                </a:r>
                <a:r>
                  <a:rPr lang="en-US" sz="1400" dirty="0">
                    <a:solidFill>
                      <a:srgbClr val="FF0000"/>
                    </a:solidFill>
                    <a:latin typeface="Google Sans" pitchFamily="2" charset="0"/>
                    <a:ea typeface="Google Sans" pitchFamily="2" charset="0"/>
                    <a:cs typeface="Google Sans" pitchFamily="2" charset="0"/>
                  </a:rPr>
                  <a:t> it is  </a:t>
                </a:r>
                <a14:m>
                  <m:oMath xmlns:m="http://schemas.openxmlformats.org/officeDocument/2006/math">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𝜂</m:t>
                        </m:r>
                      </m:num>
                      <m:den>
                        <m:rad>
                          <m:radPr>
                            <m:degHide m:val="on"/>
                            <m:ctrlPr>
                              <a:rPr lang="en-US" b="0" i="1" smtClean="0">
                                <a:solidFill>
                                  <a:srgbClr val="FF0000"/>
                                </a:solidFill>
                                <a:latin typeface="Cambria Math" panose="02040503050406030204" pitchFamily="18" charset="0"/>
                              </a:rPr>
                            </m:ctrlPr>
                          </m:radPr>
                          <m:deg/>
                          <m:e>
                            <m:r>
                              <m:rPr>
                                <m:sty m:val="p"/>
                              </m:rPr>
                              <a:rPr lang="en-US" b="0" i="1" smtClean="0">
                                <a:solidFill>
                                  <a:srgbClr val="FF0000"/>
                                </a:solidFill>
                                <a:latin typeface="Cambria Math" panose="02040503050406030204" pitchFamily="18" charset="0"/>
                              </a:rPr>
                              <m:t>t</m:t>
                            </m:r>
                          </m:e>
                        </m:rad>
                      </m:den>
                    </m:f>
                  </m:oMath>
                </a14:m>
                <a:endParaRPr lang="en-US" sz="1400" dirty="0">
                  <a:solidFill>
                    <a:srgbClr val="FF0000"/>
                  </a:solidFill>
                  <a:latin typeface="Google Sans" pitchFamily="2" charset="0"/>
                  <a:ea typeface="Google Sans" pitchFamily="2" charset="0"/>
                  <a:cs typeface="Google Sans" pitchFamily="2" charset="0"/>
                </a:endParaRPr>
              </a:p>
              <a:p>
                <a:pPr>
                  <a:buNone/>
                </a:pPr>
                <a:endParaRPr lang="en-US" sz="1400" dirty="0">
                  <a:latin typeface="Google Sans" pitchFamily="2" charset="0"/>
                  <a:ea typeface="Google Sans" pitchFamily="2" charset="0"/>
                  <a:cs typeface="Google Sans" pitchFamily="2" charset="0"/>
                </a:endParaRPr>
              </a:p>
            </p:txBody>
          </p:sp>
        </mc:Choice>
        <mc:Fallback xmlns="">
          <p:sp>
            <p:nvSpPr>
              <p:cNvPr id="8" name="TextBox 7">
                <a:extLst>
                  <a:ext uri="{FF2B5EF4-FFF2-40B4-BE49-F238E27FC236}">
                    <a16:creationId xmlns:a16="http://schemas.microsoft.com/office/drawing/2014/main" id="{EE28D50C-8D53-E58F-FE70-9ADF00118F09}"/>
                  </a:ext>
                </a:extLst>
              </p:cNvPr>
              <p:cNvSpPr txBox="1">
                <a:spLocks noRot="1" noChangeAspect="1" noMove="1" noResize="1" noEditPoints="1" noAdjustHandles="1" noChangeArrowheads="1" noChangeShapeType="1" noTextEdit="1"/>
              </p:cNvSpPr>
              <p:nvPr/>
            </p:nvSpPr>
            <p:spPr>
              <a:xfrm>
                <a:off x="5258524" y="3687141"/>
                <a:ext cx="5860580" cy="3066160"/>
              </a:xfrm>
              <a:prstGeom prst="rect">
                <a:avLst/>
              </a:prstGeom>
              <a:blipFill>
                <a:blip r:embed="rId8"/>
                <a:stretch>
                  <a:fillRect l="-433" t="-413" b="-1240"/>
                </a:stretch>
              </a:blipFill>
            </p:spPr>
            <p:txBody>
              <a:bodyPr/>
              <a:lstStyle/>
              <a:p>
                <a:r>
                  <a:rPr lang="en-US">
                    <a:noFill/>
                  </a:rPr>
                  <a:t> </a:t>
                </a:r>
              </a:p>
            </p:txBody>
          </p:sp>
        </mc:Fallback>
      </mc:AlternateContent>
      <p:pic>
        <p:nvPicPr>
          <p:cNvPr id="19" name="Picture 18">
            <a:extLst>
              <a:ext uri="{FF2B5EF4-FFF2-40B4-BE49-F238E27FC236}">
                <a16:creationId xmlns:a16="http://schemas.microsoft.com/office/drawing/2014/main" id="{545CF995-39C0-40CA-7068-D1A4F9EB5590}"/>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5702808" y="4793236"/>
            <a:ext cx="3991029" cy="363979"/>
          </a:xfrm>
          <a:prstGeom prst="rect">
            <a:avLst/>
          </a:prstGeom>
        </p:spPr>
      </p:pic>
    </p:spTree>
    <p:extLst>
      <p:ext uri="{BB962C8B-B14F-4D97-AF65-F5344CB8AC3E}">
        <p14:creationId xmlns:p14="http://schemas.microsoft.com/office/powerpoint/2010/main" val="5298510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FF860-5C55-46EE-607F-2F4928B751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452E9-0399-6C93-86E5-52C2AB10601F}"/>
              </a:ext>
            </a:extLst>
          </p:cNvPr>
          <p:cNvSpPr>
            <a:spLocks noGrp="1"/>
          </p:cNvSpPr>
          <p:nvPr>
            <p:ph type="title"/>
          </p:nvPr>
        </p:nvSpPr>
        <p:spPr/>
        <p:txBody>
          <a:bodyPr/>
          <a:lstStyle/>
          <a:p>
            <a:r>
              <a:rPr lang="en-US" dirty="0" err="1"/>
              <a:t>RMSProp</a:t>
            </a:r>
            <a:endParaRPr lang="en-US" dirty="0"/>
          </a:p>
        </p:txBody>
      </p:sp>
      <p:graphicFrame>
        <p:nvGraphicFramePr>
          <p:cNvPr id="3" name="Table 2">
            <a:extLst>
              <a:ext uri="{FF2B5EF4-FFF2-40B4-BE49-F238E27FC236}">
                <a16:creationId xmlns:a16="http://schemas.microsoft.com/office/drawing/2014/main" id="{FF39B0CD-467D-0CF8-3529-9F4492517877}"/>
              </a:ext>
            </a:extLst>
          </p:cNvPr>
          <p:cNvGraphicFramePr>
            <a:graphicFrameLocks noGrp="1"/>
          </p:cNvGraphicFramePr>
          <p:nvPr/>
        </p:nvGraphicFramePr>
        <p:xfrm>
          <a:off x="847344" y="2135703"/>
          <a:ext cx="3593089" cy="3505213"/>
        </p:xfrm>
        <a:graphic>
          <a:graphicData uri="http://schemas.openxmlformats.org/drawingml/2006/table">
            <a:tbl>
              <a:tblPr>
                <a:tableStyleId>{5C22544A-7EE6-4342-B048-85BDC9FD1C3A}</a:tableStyleId>
              </a:tblPr>
              <a:tblGrid>
                <a:gridCol w="673138">
                  <a:extLst>
                    <a:ext uri="{9D8B030D-6E8A-4147-A177-3AD203B41FA5}">
                      <a16:colId xmlns:a16="http://schemas.microsoft.com/office/drawing/2014/main" val="3118167898"/>
                    </a:ext>
                  </a:extLst>
                </a:gridCol>
                <a:gridCol w="682943">
                  <a:extLst>
                    <a:ext uri="{9D8B030D-6E8A-4147-A177-3AD203B41FA5}">
                      <a16:colId xmlns:a16="http://schemas.microsoft.com/office/drawing/2014/main" val="3306372440"/>
                    </a:ext>
                  </a:extLst>
                </a:gridCol>
                <a:gridCol w="673138">
                  <a:extLst>
                    <a:ext uri="{9D8B030D-6E8A-4147-A177-3AD203B41FA5}">
                      <a16:colId xmlns:a16="http://schemas.microsoft.com/office/drawing/2014/main" val="4198143441"/>
                    </a:ext>
                  </a:extLst>
                </a:gridCol>
                <a:gridCol w="690590">
                  <a:extLst>
                    <a:ext uri="{9D8B030D-6E8A-4147-A177-3AD203B41FA5}">
                      <a16:colId xmlns:a16="http://schemas.microsoft.com/office/drawing/2014/main" val="1920415271"/>
                    </a:ext>
                  </a:extLst>
                </a:gridCol>
                <a:gridCol w="873280">
                  <a:extLst>
                    <a:ext uri="{9D8B030D-6E8A-4147-A177-3AD203B41FA5}">
                      <a16:colId xmlns:a16="http://schemas.microsoft.com/office/drawing/2014/main" val="894823074"/>
                    </a:ext>
                  </a:extLst>
                </a:gridCol>
              </a:tblGrid>
              <a:tr h="762013">
                <a:tc>
                  <a:txBody>
                    <a:bodyPr/>
                    <a:lstStyle/>
                    <a:p>
                      <a:pPr>
                        <a:buNone/>
                      </a:pPr>
                      <a:r>
                        <a:rPr lang="en-US" sz="1400" b="1"/>
                        <a:t>Step</a:t>
                      </a:r>
                    </a:p>
                  </a:txBody>
                  <a:tcPr anchor="ctr"/>
                </a:tc>
                <a:tc>
                  <a:txBody>
                    <a:bodyPr/>
                    <a:lstStyle/>
                    <a:p>
                      <a:pPr>
                        <a:buNone/>
                      </a:pPr>
                      <a:r>
                        <a:rPr lang="en-US" sz="1400" b="1"/>
                        <a:t>Slope</a:t>
                      </a:r>
                    </a:p>
                  </a:txBody>
                  <a:tcPr anchor="ctr"/>
                </a:tc>
                <a:tc>
                  <a:txBody>
                    <a:bodyPr/>
                    <a:lstStyle/>
                    <a:p>
                      <a:pPr>
                        <a:buNone/>
                      </a:pPr>
                      <a:r>
                        <a:rPr lang="en-US" sz="1400" b="1" dirty="0"/>
                        <a:t>RMS</a:t>
                      </a:r>
                      <a:br>
                        <a:rPr lang="en-US" sz="1400" b="1" dirty="0"/>
                      </a:br>
                      <a:r>
                        <a:rPr lang="en-US" sz="1400" b="1" dirty="0"/>
                        <a:t>props √v</a:t>
                      </a:r>
                    </a:p>
                  </a:txBody>
                  <a:tcPr anchor="ctr"/>
                </a:tc>
                <a:tc>
                  <a:txBody>
                    <a:bodyPr/>
                    <a:lstStyle/>
                    <a:p>
                      <a:pPr>
                        <a:buNone/>
                      </a:pPr>
                      <a:r>
                        <a:rPr lang="en-US" sz="1400" b="1" dirty="0"/>
                        <a:t>RMS</a:t>
                      </a:r>
                      <a:br>
                        <a:rPr lang="en-US" sz="1400" b="1" dirty="0"/>
                      </a:br>
                      <a:r>
                        <a:rPr lang="en-US" sz="1400" b="1" dirty="0"/>
                        <a:t>prop </a:t>
                      </a:r>
                      <a:br>
                        <a:rPr lang="en-US" sz="1400" b="1" dirty="0"/>
                      </a:br>
                      <a:r>
                        <a:rPr lang="en-US" sz="1400" b="1" dirty="0"/>
                        <a:t>step</a:t>
                      </a:r>
                    </a:p>
                  </a:txBody>
                  <a:tcPr anchor="ctr"/>
                </a:tc>
                <a:tc>
                  <a:txBody>
                    <a:bodyPr/>
                    <a:lstStyle/>
                    <a:p>
                      <a:pPr>
                        <a:buNone/>
                      </a:pPr>
                      <a:r>
                        <a:rPr lang="en-US" sz="1400" b="1" dirty="0" err="1"/>
                        <a:t>Adagrad</a:t>
                      </a:r>
                      <a:r>
                        <a:rPr lang="en-US" sz="1400" b="1" dirty="0"/>
                        <a:t> </a:t>
                      </a:r>
                      <a:br>
                        <a:rPr lang="en-US" sz="1400" b="1" dirty="0"/>
                      </a:br>
                      <a:r>
                        <a:rPr lang="en-US" sz="1400" b="1" dirty="0"/>
                        <a:t>step</a:t>
                      </a:r>
                    </a:p>
                  </a:txBody>
                  <a:tcPr anchor="ctr"/>
                </a:tc>
                <a:extLst>
                  <a:ext uri="{0D108BD9-81ED-4DB2-BD59-A6C34878D82A}">
                    <a16:rowId xmlns:a16="http://schemas.microsoft.com/office/drawing/2014/main" val="2338991646"/>
                  </a:ext>
                </a:extLst>
              </a:tr>
              <a:tr h="225081">
                <a:tc>
                  <a:txBody>
                    <a:bodyPr/>
                    <a:lstStyle/>
                    <a:p>
                      <a:pPr>
                        <a:buNone/>
                      </a:pPr>
                      <a:r>
                        <a:rPr lang="en-US" sz="1400" b="1"/>
                        <a:t>1</a:t>
                      </a:r>
                    </a:p>
                  </a:txBody>
                  <a:tcPr anchor="ctr"/>
                </a:tc>
                <a:tc>
                  <a:txBody>
                    <a:bodyPr/>
                    <a:lstStyle/>
                    <a:p>
                      <a:pPr>
                        <a:buNone/>
                      </a:pPr>
                      <a:r>
                        <a:rPr lang="en-US" sz="1400"/>
                        <a:t>1</a:t>
                      </a:r>
                    </a:p>
                  </a:txBody>
                  <a:tcPr anchor="ctr"/>
                </a:tc>
                <a:tc>
                  <a:txBody>
                    <a:bodyPr/>
                    <a:lstStyle/>
                    <a:p>
                      <a:pPr>
                        <a:buNone/>
                      </a:pPr>
                      <a:r>
                        <a:rPr lang="en-US" sz="1400"/>
                        <a:t>0.32</a:t>
                      </a:r>
                    </a:p>
                  </a:txBody>
                  <a:tcPr anchor="ctr"/>
                </a:tc>
                <a:tc>
                  <a:txBody>
                    <a:bodyPr/>
                    <a:lstStyle/>
                    <a:p>
                      <a:pPr>
                        <a:buNone/>
                      </a:pPr>
                      <a:r>
                        <a:rPr lang="en-US" sz="1400" dirty="0"/>
                        <a:t>3.16</a:t>
                      </a:r>
                    </a:p>
                  </a:txBody>
                  <a:tcPr anchor="ctr"/>
                </a:tc>
                <a:tc>
                  <a:txBody>
                    <a:bodyPr/>
                    <a:lstStyle/>
                    <a:p>
                      <a:pPr>
                        <a:buNone/>
                      </a:pPr>
                      <a:r>
                        <a:rPr lang="en-US" sz="1400"/>
                        <a:t>1.00</a:t>
                      </a:r>
                    </a:p>
                  </a:txBody>
                  <a:tcPr anchor="ctr"/>
                </a:tc>
                <a:extLst>
                  <a:ext uri="{0D108BD9-81ED-4DB2-BD59-A6C34878D82A}">
                    <a16:rowId xmlns:a16="http://schemas.microsoft.com/office/drawing/2014/main" val="2728134266"/>
                  </a:ext>
                </a:extLst>
              </a:tr>
              <a:tr h="225081">
                <a:tc>
                  <a:txBody>
                    <a:bodyPr/>
                    <a:lstStyle/>
                    <a:p>
                      <a:pPr>
                        <a:buNone/>
                      </a:pPr>
                      <a:r>
                        <a:rPr lang="en-US" sz="1400" b="1"/>
                        <a:t>3</a:t>
                      </a:r>
                    </a:p>
                  </a:txBody>
                  <a:tcPr anchor="ctr"/>
                </a:tc>
                <a:tc>
                  <a:txBody>
                    <a:bodyPr/>
                    <a:lstStyle/>
                    <a:p>
                      <a:pPr>
                        <a:buNone/>
                      </a:pPr>
                      <a:r>
                        <a:rPr lang="en-US" sz="1400"/>
                        <a:t>1</a:t>
                      </a:r>
                    </a:p>
                  </a:txBody>
                  <a:tcPr anchor="ctr"/>
                </a:tc>
                <a:tc>
                  <a:txBody>
                    <a:bodyPr/>
                    <a:lstStyle/>
                    <a:p>
                      <a:pPr>
                        <a:buNone/>
                      </a:pPr>
                      <a:r>
                        <a:rPr lang="en-US" sz="1400"/>
                        <a:t>0.52</a:t>
                      </a:r>
                    </a:p>
                  </a:txBody>
                  <a:tcPr anchor="ctr"/>
                </a:tc>
                <a:tc>
                  <a:txBody>
                    <a:bodyPr/>
                    <a:lstStyle/>
                    <a:p>
                      <a:pPr>
                        <a:buNone/>
                      </a:pPr>
                      <a:r>
                        <a:rPr lang="en-US" sz="1400"/>
                        <a:t>1.92</a:t>
                      </a:r>
                    </a:p>
                  </a:txBody>
                  <a:tcPr anchor="ctr"/>
                </a:tc>
                <a:tc>
                  <a:txBody>
                    <a:bodyPr/>
                    <a:lstStyle/>
                    <a:p>
                      <a:pPr>
                        <a:buNone/>
                      </a:pPr>
                      <a:r>
                        <a:rPr lang="en-US" sz="1400"/>
                        <a:t>0.58</a:t>
                      </a:r>
                    </a:p>
                  </a:txBody>
                  <a:tcPr anchor="ctr"/>
                </a:tc>
                <a:extLst>
                  <a:ext uri="{0D108BD9-81ED-4DB2-BD59-A6C34878D82A}">
                    <a16:rowId xmlns:a16="http://schemas.microsoft.com/office/drawing/2014/main" val="1443888712"/>
                  </a:ext>
                </a:extLst>
              </a:tr>
              <a:tr h="225081">
                <a:tc>
                  <a:txBody>
                    <a:bodyPr/>
                    <a:lstStyle/>
                    <a:p>
                      <a:pPr>
                        <a:buNone/>
                      </a:pPr>
                      <a:r>
                        <a:rPr lang="en-US" sz="1400" b="1"/>
                        <a:t>20</a:t>
                      </a:r>
                    </a:p>
                  </a:txBody>
                  <a:tcPr anchor="ctr"/>
                </a:tc>
                <a:tc>
                  <a:txBody>
                    <a:bodyPr/>
                    <a:lstStyle/>
                    <a:p>
                      <a:pPr>
                        <a:buNone/>
                      </a:pPr>
                      <a:r>
                        <a:rPr lang="en-US" sz="1400"/>
                        <a:t>1</a:t>
                      </a:r>
                    </a:p>
                  </a:txBody>
                  <a:tcPr anchor="ctr"/>
                </a:tc>
                <a:tc>
                  <a:txBody>
                    <a:bodyPr/>
                    <a:lstStyle/>
                    <a:p>
                      <a:pPr>
                        <a:buNone/>
                      </a:pPr>
                      <a:r>
                        <a:rPr lang="en-US" sz="1400" dirty="0"/>
                        <a:t>0.94</a:t>
                      </a:r>
                    </a:p>
                  </a:txBody>
                  <a:tcPr anchor="ctr"/>
                </a:tc>
                <a:tc>
                  <a:txBody>
                    <a:bodyPr/>
                    <a:lstStyle/>
                    <a:p>
                      <a:pPr>
                        <a:buNone/>
                      </a:pPr>
                      <a:r>
                        <a:rPr lang="en-US" sz="1400"/>
                        <a:t>1.07</a:t>
                      </a:r>
                    </a:p>
                  </a:txBody>
                  <a:tcPr anchor="ctr"/>
                </a:tc>
                <a:tc>
                  <a:txBody>
                    <a:bodyPr/>
                    <a:lstStyle/>
                    <a:p>
                      <a:pPr>
                        <a:buNone/>
                      </a:pPr>
                      <a:r>
                        <a:rPr lang="en-US" sz="1400"/>
                        <a:t>0.22</a:t>
                      </a:r>
                    </a:p>
                  </a:txBody>
                  <a:tcPr anchor="ctr"/>
                </a:tc>
                <a:extLst>
                  <a:ext uri="{0D108BD9-81ED-4DB2-BD59-A6C34878D82A}">
                    <a16:rowId xmlns:a16="http://schemas.microsoft.com/office/drawing/2014/main" val="1837557259"/>
                  </a:ext>
                </a:extLst>
              </a:tr>
              <a:tr h="225081">
                <a:tc>
                  <a:txBody>
                    <a:bodyPr/>
                    <a:lstStyle/>
                    <a:p>
                      <a:pPr>
                        <a:buNone/>
                      </a:pPr>
                      <a:r>
                        <a:rPr lang="en-US" sz="1400" b="1"/>
                        <a:t>300</a:t>
                      </a:r>
                    </a:p>
                  </a:txBody>
                  <a:tcPr anchor="ctr"/>
                </a:tc>
                <a:tc>
                  <a:txBody>
                    <a:bodyPr/>
                    <a:lstStyle/>
                    <a:p>
                      <a:pPr>
                        <a:buNone/>
                      </a:pPr>
                      <a:r>
                        <a:rPr lang="en-US" sz="1400"/>
                        <a:t>1</a:t>
                      </a:r>
                    </a:p>
                  </a:txBody>
                  <a:tcPr anchor="ctr"/>
                </a:tc>
                <a:tc>
                  <a:txBody>
                    <a:bodyPr/>
                    <a:lstStyle/>
                    <a:p>
                      <a:pPr>
                        <a:buNone/>
                      </a:pPr>
                      <a:r>
                        <a:rPr lang="en-US" sz="1400"/>
                        <a:t>1.00</a:t>
                      </a:r>
                    </a:p>
                  </a:txBody>
                  <a:tcPr anchor="ctr"/>
                </a:tc>
                <a:tc>
                  <a:txBody>
                    <a:bodyPr/>
                    <a:lstStyle/>
                    <a:p>
                      <a:pPr>
                        <a:buNone/>
                      </a:pPr>
                      <a:r>
                        <a:rPr lang="en-US" sz="1400" dirty="0">
                          <a:solidFill>
                            <a:srgbClr val="FF0000"/>
                          </a:solidFill>
                        </a:rPr>
                        <a:t>1.00</a:t>
                      </a:r>
                    </a:p>
                  </a:txBody>
                  <a:tcPr anchor="ctr"/>
                </a:tc>
                <a:tc>
                  <a:txBody>
                    <a:bodyPr/>
                    <a:lstStyle/>
                    <a:p>
                      <a:pPr>
                        <a:buNone/>
                      </a:pPr>
                      <a:r>
                        <a:rPr lang="en-US" sz="1400">
                          <a:solidFill>
                            <a:srgbClr val="FF0000"/>
                          </a:solidFill>
                        </a:rPr>
                        <a:t>0.06</a:t>
                      </a:r>
                    </a:p>
                  </a:txBody>
                  <a:tcPr anchor="ctr"/>
                </a:tc>
                <a:extLst>
                  <a:ext uri="{0D108BD9-81ED-4DB2-BD59-A6C34878D82A}">
                    <a16:rowId xmlns:a16="http://schemas.microsoft.com/office/drawing/2014/main" val="3423504484"/>
                  </a:ext>
                </a:extLst>
              </a:tr>
              <a:tr h="225081">
                <a:tc>
                  <a:txBody>
                    <a:bodyPr/>
                    <a:lstStyle/>
                    <a:p>
                      <a:pPr>
                        <a:buNone/>
                      </a:pPr>
                      <a:r>
                        <a:rPr lang="en-US" sz="1400" b="1" dirty="0"/>
                        <a:t>301</a:t>
                      </a:r>
                    </a:p>
                  </a:txBody>
                  <a:tcPr anchor="ctr"/>
                </a:tc>
                <a:tc>
                  <a:txBody>
                    <a:bodyPr/>
                    <a:lstStyle/>
                    <a:p>
                      <a:pPr>
                        <a:buNone/>
                      </a:pPr>
                      <a:r>
                        <a:rPr lang="en-US" sz="1400"/>
                        <a:t>0.1</a:t>
                      </a:r>
                    </a:p>
                  </a:txBody>
                  <a:tcPr anchor="ctr"/>
                </a:tc>
                <a:tc>
                  <a:txBody>
                    <a:bodyPr/>
                    <a:lstStyle/>
                    <a:p>
                      <a:pPr>
                        <a:buNone/>
                      </a:pPr>
                      <a:r>
                        <a:rPr lang="en-US" sz="1400"/>
                        <a:t>0.95</a:t>
                      </a:r>
                    </a:p>
                  </a:txBody>
                  <a:tcPr anchor="ctr"/>
                </a:tc>
                <a:tc>
                  <a:txBody>
                    <a:bodyPr/>
                    <a:lstStyle/>
                    <a:p>
                      <a:pPr>
                        <a:buNone/>
                      </a:pPr>
                      <a:r>
                        <a:rPr lang="en-US" sz="1400">
                          <a:solidFill>
                            <a:srgbClr val="FF0000"/>
                          </a:solidFill>
                        </a:rPr>
                        <a:t>0.105</a:t>
                      </a:r>
                    </a:p>
                  </a:txBody>
                  <a:tcPr anchor="ctr"/>
                </a:tc>
                <a:tc>
                  <a:txBody>
                    <a:bodyPr/>
                    <a:lstStyle/>
                    <a:p>
                      <a:pPr>
                        <a:buNone/>
                      </a:pPr>
                      <a:r>
                        <a:rPr lang="en-US" sz="1400" dirty="0">
                          <a:solidFill>
                            <a:srgbClr val="FF0000"/>
                          </a:solidFill>
                        </a:rPr>
                        <a:t>0.006</a:t>
                      </a:r>
                    </a:p>
                  </a:txBody>
                  <a:tcPr anchor="ctr"/>
                </a:tc>
                <a:extLst>
                  <a:ext uri="{0D108BD9-81ED-4DB2-BD59-A6C34878D82A}">
                    <a16:rowId xmlns:a16="http://schemas.microsoft.com/office/drawing/2014/main" val="1454959590"/>
                  </a:ext>
                </a:extLst>
              </a:tr>
              <a:tr h="225081">
                <a:tc>
                  <a:txBody>
                    <a:bodyPr/>
                    <a:lstStyle/>
                    <a:p>
                      <a:pPr>
                        <a:buNone/>
                      </a:pPr>
                      <a:r>
                        <a:rPr lang="en-US" sz="1400" b="1"/>
                        <a:t>310</a:t>
                      </a:r>
                    </a:p>
                  </a:txBody>
                  <a:tcPr anchor="ctr"/>
                </a:tc>
                <a:tc>
                  <a:txBody>
                    <a:bodyPr/>
                    <a:lstStyle/>
                    <a:p>
                      <a:pPr>
                        <a:buNone/>
                      </a:pPr>
                      <a:r>
                        <a:rPr lang="en-US" sz="1400"/>
                        <a:t>0.1</a:t>
                      </a:r>
                    </a:p>
                  </a:txBody>
                  <a:tcPr anchor="ctr"/>
                </a:tc>
                <a:tc>
                  <a:txBody>
                    <a:bodyPr/>
                    <a:lstStyle/>
                    <a:p>
                      <a:pPr>
                        <a:buNone/>
                      </a:pPr>
                      <a:r>
                        <a:rPr lang="en-US" sz="1400"/>
                        <a:t>0.60</a:t>
                      </a:r>
                    </a:p>
                  </a:txBody>
                  <a:tcPr anchor="ctr"/>
                </a:tc>
                <a:tc>
                  <a:txBody>
                    <a:bodyPr/>
                    <a:lstStyle/>
                    <a:p>
                      <a:pPr>
                        <a:buNone/>
                      </a:pPr>
                      <a:r>
                        <a:rPr lang="en-US" sz="1400"/>
                        <a:t>0.17</a:t>
                      </a:r>
                    </a:p>
                  </a:txBody>
                  <a:tcPr anchor="ctr"/>
                </a:tc>
                <a:tc>
                  <a:txBody>
                    <a:bodyPr/>
                    <a:lstStyle/>
                    <a:p>
                      <a:pPr>
                        <a:buNone/>
                      </a:pPr>
                      <a:r>
                        <a:rPr lang="en-US" sz="1400"/>
                        <a:t>0.006</a:t>
                      </a:r>
                    </a:p>
                  </a:txBody>
                  <a:tcPr anchor="ctr"/>
                </a:tc>
                <a:extLst>
                  <a:ext uri="{0D108BD9-81ED-4DB2-BD59-A6C34878D82A}">
                    <a16:rowId xmlns:a16="http://schemas.microsoft.com/office/drawing/2014/main" val="3000418844"/>
                  </a:ext>
                </a:extLst>
              </a:tr>
              <a:tr h="225081">
                <a:tc>
                  <a:txBody>
                    <a:bodyPr/>
                    <a:lstStyle/>
                    <a:p>
                      <a:pPr>
                        <a:buNone/>
                      </a:pPr>
                      <a:r>
                        <a:rPr lang="en-US" sz="1400" b="1"/>
                        <a:t>330</a:t>
                      </a:r>
                    </a:p>
                  </a:txBody>
                  <a:tcPr anchor="ctr"/>
                </a:tc>
                <a:tc>
                  <a:txBody>
                    <a:bodyPr/>
                    <a:lstStyle/>
                    <a:p>
                      <a:pPr>
                        <a:buNone/>
                      </a:pPr>
                      <a:r>
                        <a:rPr lang="en-US" sz="1400"/>
                        <a:t>0.1</a:t>
                      </a:r>
                    </a:p>
                  </a:txBody>
                  <a:tcPr anchor="ctr"/>
                </a:tc>
                <a:tc>
                  <a:txBody>
                    <a:bodyPr/>
                    <a:lstStyle/>
                    <a:p>
                      <a:pPr>
                        <a:buNone/>
                      </a:pPr>
                      <a:r>
                        <a:rPr lang="en-US" sz="1400"/>
                        <a:t>0.23</a:t>
                      </a:r>
                    </a:p>
                  </a:txBody>
                  <a:tcPr anchor="ctr"/>
                </a:tc>
                <a:tc>
                  <a:txBody>
                    <a:bodyPr/>
                    <a:lstStyle/>
                    <a:p>
                      <a:pPr>
                        <a:buNone/>
                      </a:pPr>
                      <a:r>
                        <a:rPr lang="en-US" sz="1400"/>
                        <a:t>0.44</a:t>
                      </a:r>
                    </a:p>
                  </a:txBody>
                  <a:tcPr anchor="ctr"/>
                </a:tc>
                <a:tc>
                  <a:txBody>
                    <a:bodyPr/>
                    <a:lstStyle/>
                    <a:p>
                      <a:pPr>
                        <a:buNone/>
                      </a:pPr>
                      <a:r>
                        <a:rPr lang="en-US" sz="1400"/>
                        <a:t>0.006</a:t>
                      </a:r>
                    </a:p>
                  </a:txBody>
                  <a:tcPr anchor="ctr"/>
                </a:tc>
                <a:extLst>
                  <a:ext uri="{0D108BD9-81ED-4DB2-BD59-A6C34878D82A}">
                    <a16:rowId xmlns:a16="http://schemas.microsoft.com/office/drawing/2014/main" val="2765522871"/>
                  </a:ext>
                </a:extLst>
              </a:tr>
              <a:tr h="225081">
                <a:tc>
                  <a:txBody>
                    <a:bodyPr/>
                    <a:lstStyle/>
                    <a:p>
                      <a:pPr>
                        <a:buNone/>
                      </a:pPr>
                      <a:r>
                        <a:rPr lang="en-US" sz="1400" b="1"/>
                        <a:t>350</a:t>
                      </a:r>
                    </a:p>
                  </a:txBody>
                  <a:tcPr anchor="ctr"/>
                </a:tc>
                <a:tc>
                  <a:txBody>
                    <a:bodyPr/>
                    <a:lstStyle/>
                    <a:p>
                      <a:pPr>
                        <a:buNone/>
                      </a:pPr>
                      <a:r>
                        <a:rPr lang="en-US" sz="1400"/>
                        <a:t>0.1</a:t>
                      </a:r>
                    </a:p>
                  </a:txBody>
                  <a:tcPr anchor="ctr"/>
                </a:tc>
                <a:tc>
                  <a:txBody>
                    <a:bodyPr/>
                    <a:lstStyle/>
                    <a:p>
                      <a:pPr>
                        <a:buNone/>
                      </a:pPr>
                      <a:r>
                        <a:rPr lang="en-US" sz="1400"/>
                        <a:t>0.12</a:t>
                      </a:r>
                    </a:p>
                  </a:txBody>
                  <a:tcPr anchor="ctr"/>
                </a:tc>
                <a:tc>
                  <a:txBody>
                    <a:bodyPr/>
                    <a:lstStyle/>
                    <a:p>
                      <a:pPr>
                        <a:buNone/>
                      </a:pPr>
                      <a:r>
                        <a:rPr lang="en-US" sz="1400"/>
                        <a:t>0.81</a:t>
                      </a:r>
                    </a:p>
                  </a:txBody>
                  <a:tcPr anchor="ctr"/>
                </a:tc>
                <a:tc>
                  <a:txBody>
                    <a:bodyPr/>
                    <a:lstStyle/>
                    <a:p>
                      <a:pPr>
                        <a:buNone/>
                      </a:pPr>
                      <a:r>
                        <a:rPr lang="en-US" sz="1400"/>
                        <a:t>0.006</a:t>
                      </a:r>
                    </a:p>
                  </a:txBody>
                  <a:tcPr anchor="ctr"/>
                </a:tc>
                <a:extLst>
                  <a:ext uri="{0D108BD9-81ED-4DB2-BD59-A6C34878D82A}">
                    <a16:rowId xmlns:a16="http://schemas.microsoft.com/office/drawing/2014/main" val="3377442870"/>
                  </a:ext>
                </a:extLst>
              </a:tr>
              <a:tr h="225081">
                <a:tc>
                  <a:txBody>
                    <a:bodyPr/>
                    <a:lstStyle/>
                    <a:p>
                      <a:pPr>
                        <a:buNone/>
                      </a:pPr>
                      <a:r>
                        <a:rPr lang="en-US" sz="1400" b="1" dirty="0"/>
                        <a:t>360</a:t>
                      </a:r>
                    </a:p>
                  </a:txBody>
                  <a:tcPr anchor="ctr"/>
                </a:tc>
                <a:tc>
                  <a:txBody>
                    <a:bodyPr/>
                    <a:lstStyle/>
                    <a:p>
                      <a:pPr>
                        <a:buNone/>
                      </a:pPr>
                      <a:r>
                        <a:rPr lang="en-US" sz="1400"/>
                        <a:t>0.1</a:t>
                      </a:r>
                    </a:p>
                  </a:txBody>
                  <a:tcPr anchor="ctr"/>
                </a:tc>
                <a:tc>
                  <a:txBody>
                    <a:bodyPr/>
                    <a:lstStyle/>
                    <a:p>
                      <a:pPr>
                        <a:buNone/>
                      </a:pPr>
                      <a:r>
                        <a:rPr lang="en-US" sz="1400"/>
                        <a:t>0.11</a:t>
                      </a:r>
                    </a:p>
                  </a:txBody>
                  <a:tcPr anchor="ctr"/>
                </a:tc>
                <a:tc>
                  <a:txBody>
                    <a:bodyPr/>
                    <a:lstStyle/>
                    <a:p>
                      <a:pPr>
                        <a:buNone/>
                      </a:pPr>
                      <a:r>
                        <a:rPr lang="en-US" sz="1400"/>
                        <a:t>0.92</a:t>
                      </a:r>
                    </a:p>
                  </a:txBody>
                  <a:tcPr anchor="ctr"/>
                </a:tc>
                <a:tc>
                  <a:txBody>
                    <a:bodyPr/>
                    <a:lstStyle/>
                    <a:p>
                      <a:pPr>
                        <a:buNone/>
                      </a:pPr>
                      <a:r>
                        <a:rPr lang="en-US" sz="1400" dirty="0"/>
                        <a:t>0.006</a:t>
                      </a:r>
                    </a:p>
                  </a:txBody>
                  <a:tcPr anchor="ctr"/>
                </a:tc>
                <a:extLst>
                  <a:ext uri="{0D108BD9-81ED-4DB2-BD59-A6C34878D82A}">
                    <a16:rowId xmlns:a16="http://schemas.microsoft.com/office/drawing/2014/main" val="22412146"/>
                  </a:ext>
                </a:extLst>
              </a:tr>
            </a:tbl>
          </a:graphicData>
        </a:graphic>
      </p:graphicFrame>
      <p:sp>
        <p:nvSpPr>
          <p:cNvPr id="9" name="TextBox 8">
            <a:extLst>
              <a:ext uri="{FF2B5EF4-FFF2-40B4-BE49-F238E27FC236}">
                <a16:creationId xmlns:a16="http://schemas.microsoft.com/office/drawing/2014/main" id="{54A6FCB0-527E-9D10-3889-A560D3229B4D}"/>
              </a:ext>
            </a:extLst>
          </p:cNvPr>
          <p:cNvSpPr txBox="1"/>
          <p:nvPr/>
        </p:nvSpPr>
        <p:spPr>
          <a:xfrm>
            <a:off x="166634" y="4045631"/>
            <a:ext cx="1165860" cy="523220"/>
          </a:xfrm>
          <a:prstGeom prst="rect">
            <a:avLst/>
          </a:prstGeom>
          <a:noFill/>
        </p:spPr>
        <p:txBody>
          <a:bodyPr wrap="square">
            <a:spAutoFit/>
          </a:bodyPr>
          <a:lstStyle/>
          <a:p>
            <a:r>
              <a:rPr lang="en-US" sz="1400" dirty="0"/>
              <a:t>(slope drops)</a:t>
            </a:r>
            <a:endParaRPr lang="en-US" dirty="0"/>
          </a:p>
        </p:txBody>
      </p:sp>
      <p:pic>
        <p:nvPicPr>
          <p:cNvPr id="13" name="Picture 12" descr="Left: when gradients suddenly shrink, RMSprop's step size recovers while Adagrad's stays near zero. Right: on a curved valley Adagrad stalls while RMSprop keeps moving toward the minimum">
            <a:extLst>
              <a:ext uri="{FF2B5EF4-FFF2-40B4-BE49-F238E27FC236}">
                <a16:creationId xmlns:a16="http://schemas.microsoft.com/office/drawing/2014/main" id="{667DE7FE-E4DA-DF13-2079-CAA8AE00B370}"/>
              </a:ext>
            </a:extLst>
          </p:cNvPr>
          <p:cNvPicPr>
            <a:picLocks noChangeAspect="1"/>
          </p:cNvPicPr>
          <p:nvPr/>
        </p:nvPicPr>
        <p:blipFill>
          <a:blip r:embed="rId3"/>
          <a:srcRect t="14993" r="45428"/>
          <a:stretch>
            <a:fillRect/>
          </a:stretch>
        </p:blipFill>
        <p:spPr>
          <a:xfrm>
            <a:off x="5014966" y="549237"/>
            <a:ext cx="5473988" cy="3139555"/>
          </a:xfrm>
          <a:prstGeom prst="rect">
            <a:avLst/>
          </a:prstGeom>
        </p:spPr>
      </p:pic>
      <p:pic>
        <p:nvPicPr>
          <p:cNvPr id="14" name="Picture 13" descr="Left: when gradients suddenly shrink, RMSprop's step size recovers while Adagrad's stays near zero. Right: on a curved valley Adagrad stalls while RMSprop keeps moving toward the minimum">
            <a:extLst>
              <a:ext uri="{FF2B5EF4-FFF2-40B4-BE49-F238E27FC236}">
                <a16:creationId xmlns:a16="http://schemas.microsoft.com/office/drawing/2014/main" id="{9E235EE9-B0BD-169B-03B3-C17A503F48A2}"/>
              </a:ext>
            </a:extLst>
          </p:cNvPr>
          <p:cNvPicPr>
            <a:picLocks noChangeAspect="1"/>
          </p:cNvPicPr>
          <p:nvPr/>
        </p:nvPicPr>
        <p:blipFill>
          <a:blip r:embed="rId3"/>
          <a:srcRect l="61738" t="16266" r="11024" b="7929"/>
          <a:stretch>
            <a:fillRect/>
          </a:stretch>
        </p:blipFill>
        <p:spPr>
          <a:xfrm>
            <a:off x="5121143" y="3688792"/>
            <a:ext cx="2980894" cy="3054560"/>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D3050A3-C51F-9A70-4FC7-4C4EFE8E0E94}"/>
                  </a:ext>
                </a:extLst>
              </p:cNvPr>
              <p:cNvSpPr txBox="1"/>
              <p:nvPr/>
            </p:nvSpPr>
            <p:spPr>
              <a:xfrm>
                <a:off x="9611474" y="2678940"/>
                <a:ext cx="2258667" cy="323871"/>
              </a:xfrm>
              <a:prstGeom prst="rect">
                <a:avLst/>
              </a:prstGeom>
              <a:noFill/>
            </p:spPr>
            <p:txBody>
              <a:bodyPr wrap="square">
                <a:spAutoFit/>
              </a:bodyPr>
              <a:lstStyle/>
              <a:p>
                <a:pPr/>
                <a14:m>
                  <m:oMathPara xmlns:m="http://schemas.openxmlformats.org/officeDocument/2006/math">
                    <m:oMath>
                      <m:r>
                        <a:rPr lang="en-US" sz="1400" dirty="0" smtClean="0">
                          <a:latin typeface="Cambria Math" panose="02040503050406030204" pitchFamily="18" charset="0"/>
                        </a:rPr>
                        <m:t>0.1</m:t>
                      </m:r>
                      <m:r>
                        <a:rPr lang="en-US" sz="1400" i="0" dirty="0">
                          <a:latin typeface="Cambria Math" panose="02040503050406030204" pitchFamily="18" charset="0"/>
                        </a:rPr>
                        <m:t>/√300≈0.006</m:t>
                      </m:r>
                    </m:oMath>
                  </m:oMathPara>
                </a14:m>
                <a:endParaRPr lang="en-US" sz="1400" dirty="0"/>
              </a:p>
            </p:txBody>
          </p:sp>
        </mc:Choice>
        <mc:Fallback xmlns="">
          <p:sp>
            <p:nvSpPr>
              <p:cNvPr id="16" name="TextBox 15">
                <a:extLst>
                  <a:ext uri="{FF2B5EF4-FFF2-40B4-BE49-F238E27FC236}">
                    <a16:creationId xmlns:a16="http://schemas.microsoft.com/office/drawing/2014/main" id="{DD3050A3-C51F-9A70-4FC7-4C4EFE8E0E94}"/>
                  </a:ext>
                </a:extLst>
              </p:cNvPr>
              <p:cNvSpPr txBox="1">
                <a:spLocks noRot="1" noChangeAspect="1" noMove="1" noResize="1" noEditPoints="1" noAdjustHandles="1" noChangeArrowheads="1" noChangeShapeType="1" noTextEdit="1"/>
              </p:cNvSpPr>
              <p:nvPr/>
            </p:nvSpPr>
            <p:spPr>
              <a:xfrm>
                <a:off x="9611474" y="2678940"/>
                <a:ext cx="2258667" cy="323871"/>
              </a:xfrm>
              <a:prstGeom prst="rect">
                <a:avLst/>
              </a:prstGeom>
              <a:blipFill>
                <a:blip r:embed="rId4"/>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C62C490-E0F1-5C89-232D-B4B82DECD2CE}"/>
                  </a:ext>
                </a:extLst>
              </p:cNvPr>
              <p:cNvSpPr txBox="1"/>
              <p:nvPr/>
            </p:nvSpPr>
            <p:spPr>
              <a:xfrm>
                <a:off x="9929269" y="2271431"/>
                <a:ext cx="2268435" cy="307777"/>
              </a:xfrm>
              <a:prstGeom prst="rect">
                <a:avLst/>
              </a:prstGeom>
              <a:noFill/>
            </p:spPr>
            <p:txBody>
              <a:bodyPr wrap="square">
                <a:spAutoFit/>
              </a:bodyPr>
              <a:lstStyle/>
              <a:p>
                <a14:m>
                  <m:oMath xmlns:m="http://schemas.openxmlformats.org/officeDocument/2006/math">
                    <m:r>
                      <a:rPr lang="en-US" sz="1400" dirty="0" smtClean="0">
                        <a:latin typeface="Cambria Math" panose="02040503050406030204" pitchFamily="18" charset="0"/>
                      </a:rPr>
                      <m:t>0.01</m:t>
                    </m:r>
                    <m:r>
                      <a:rPr lang="en-US" sz="1400" i="0" dirty="0" smtClean="0">
                        <a:latin typeface="Cambria Math" panose="02040503050406030204" pitchFamily="18" charset="0"/>
                      </a:rPr>
                      <m:t>+0.99×</m:t>
                    </m:r>
                    <m:sSup>
                      <m:sSupPr>
                        <m:ctrlPr>
                          <a:rPr lang="en-US" sz="1400" i="0" dirty="0" smtClean="0">
                            <a:latin typeface="Cambria Math" panose="02040503050406030204" pitchFamily="18" charset="0"/>
                          </a:rPr>
                        </m:ctrlPr>
                      </m:sSupPr>
                      <m:e>
                        <m:r>
                          <a:rPr lang="en-US" sz="1400" i="0" dirty="0" smtClean="0">
                            <a:latin typeface="Cambria Math" panose="02040503050406030204" pitchFamily="18" charset="0"/>
                          </a:rPr>
                          <m:t>0.9</m:t>
                        </m:r>
                      </m:e>
                      <m:sup>
                        <m:r>
                          <a:rPr lang="en-US" sz="1400" i="0" dirty="0" smtClean="0">
                            <a:latin typeface="Cambria Math" panose="02040503050406030204" pitchFamily="18" charset="0"/>
                          </a:rPr>
                          <m:t>300</m:t>
                        </m:r>
                      </m:sup>
                    </m:sSup>
                  </m:oMath>
                </a14:m>
                <a:r>
                  <a:rPr lang="en-US" sz="1400" dirty="0"/>
                  <a:t> </a:t>
                </a:r>
                <a14:m>
                  <m:oMath xmlns:m="http://schemas.openxmlformats.org/officeDocument/2006/math">
                    <m:r>
                      <a:rPr lang="en-US" sz="1400" dirty="0">
                        <a:latin typeface="Cambria Math" panose="02040503050406030204" pitchFamily="18" charset="0"/>
                      </a:rPr>
                      <m:t>≈</m:t>
                    </m:r>
                    <m:r>
                      <a:rPr lang="en-US" sz="1400" b="0" i="0" dirty="0" smtClean="0">
                        <a:latin typeface="Cambria Math" panose="02040503050406030204" pitchFamily="18" charset="0"/>
                      </a:rPr>
                      <m:t>0.01</m:t>
                    </m:r>
                  </m:oMath>
                </a14:m>
                <a:endParaRPr lang="en-US" sz="1400" b="0" dirty="0"/>
              </a:p>
            </p:txBody>
          </p:sp>
        </mc:Choice>
        <mc:Fallback xmlns="">
          <p:sp>
            <p:nvSpPr>
              <p:cNvPr id="18" name="TextBox 17">
                <a:extLst>
                  <a:ext uri="{FF2B5EF4-FFF2-40B4-BE49-F238E27FC236}">
                    <a16:creationId xmlns:a16="http://schemas.microsoft.com/office/drawing/2014/main" id="{CC62C490-E0F1-5C89-232D-B4B82DECD2CE}"/>
                  </a:ext>
                </a:extLst>
              </p:cNvPr>
              <p:cNvSpPr txBox="1">
                <a:spLocks noRot="1" noChangeAspect="1" noMove="1" noResize="1" noEditPoints="1" noAdjustHandles="1" noChangeArrowheads="1" noChangeShapeType="1" noTextEdit="1"/>
              </p:cNvSpPr>
              <p:nvPr/>
            </p:nvSpPr>
            <p:spPr>
              <a:xfrm>
                <a:off x="9929269" y="2271431"/>
                <a:ext cx="2268435" cy="30777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78E2EDC-7CE1-3452-6953-DB3DC803A690}"/>
                  </a:ext>
                </a:extLst>
              </p:cNvPr>
              <p:cNvSpPr txBox="1"/>
              <p:nvPr/>
            </p:nvSpPr>
            <p:spPr>
              <a:xfrm>
                <a:off x="838200" y="1651586"/>
                <a:ext cx="3496056" cy="523220"/>
              </a:xfrm>
              <a:prstGeom prst="rect">
                <a:avLst/>
              </a:prstGeom>
              <a:noFill/>
            </p:spPr>
            <p:txBody>
              <a:bodyPr wrap="square">
                <a:spAutoFit/>
              </a:bodyPr>
              <a:lstStyle/>
              <a:p>
                <a:pPr>
                  <a:buNone/>
                </a:pPr>
                <a:r>
                  <a:rPr lang="en-US" sz="1400" b="1" dirty="0" err="1">
                    <a:latin typeface="Google Sans" pitchFamily="2" charset="0"/>
                    <a:ea typeface="Google Sans" pitchFamily="2" charset="0"/>
                    <a:cs typeface="Google Sans" pitchFamily="2" charset="0"/>
                  </a:rPr>
                  <a:t>Adagrad</a:t>
                </a:r>
                <a:r>
                  <a:rPr lang="en-US" sz="1400" b="1" dirty="0">
                    <a:latin typeface="Google Sans" pitchFamily="2" charset="0"/>
                    <a:ea typeface="Google Sans" pitchFamily="2" charset="0"/>
                    <a:cs typeface="Google Sans" pitchFamily="2" charset="0"/>
                  </a:rPr>
                  <a:t> vs </a:t>
                </a:r>
                <a:r>
                  <a:rPr lang="en-US" sz="1400" b="1" dirty="0" err="1">
                    <a:latin typeface="Google Sans" pitchFamily="2" charset="0"/>
                    <a:ea typeface="Google Sans" pitchFamily="2" charset="0"/>
                    <a:cs typeface="Google Sans" pitchFamily="2" charset="0"/>
                  </a:rPr>
                  <a:t>RMSProp</a:t>
                </a:r>
                <a:endParaRPr lang="en-US" sz="1400" b="1" dirty="0">
                  <a:latin typeface="Google Sans" pitchFamily="2" charset="0"/>
                  <a:ea typeface="Google Sans" pitchFamily="2" charset="0"/>
                  <a:cs typeface="Google Sans" pitchFamily="2" charset="0"/>
                </a:endParaRPr>
              </a:p>
              <a:p>
                <a:pPr>
                  <a:buNone/>
                </a:pPr>
                <a14:m>
                  <m:oMath xmlns:m="http://schemas.openxmlformats.org/officeDocument/2006/math">
                    <m:r>
                      <a:rPr lang="en-US" sz="1400" b="0" i="1" dirty="0" smtClean="0">
                        <a:latin typeface="Cambria Math" panose="02040503050406030204" pitchFamily="18" charset="0"/>
                      </a:rPr>
                      <m:t>𝛽</m:t>
                    </m:r>
                    <m:r>
                      <a:rPr lang="en-US" sz="1400" b="0" i="0" dirty="0">
                        <a:latin typeface="Cambria Math" panose="02040503050406030204" pitchFamily="18" charset="0"/>
                      </a:rPr>
                      <m:t>=0.9</m:t>
                    </m:r>
                  </m:oMath>
                </a14:m>
                <a:r>
                  <a:rPr lang="en-US" sz="1400" dirty="0">
                    <a:latin typeface="Google Sans" pitchFamily="2" charset="0"/>
                    <a:ea typeface="Google Sans" pitchFamily="2" charset="0"/>
                    <a:cs typeface="Google Sans" pitchFamily="2" charset="0"/>
                  </a:rPr>
                  <a:t>, one parameter, </a:t>
                </a:r>
                <a14:m>
                  <m:oMath xmlns:m="http://schemas.openxmlformats.org/officeDocument/2006/math">
                    <m:r>
                      <a:rPr lang="en-US" sz="1400" b="0" i="0" dirty="0" smtClean="0">
                        <a:latin typeface="Cambria Math" panose="02040503050406030204" pitchFamily="18" charset="0"/>
                      </a:rPr>
                      <m:t> </m:t>
                    </m:r>
                    <m:r>
                      <a:rPr lang="en-US" sz="1400" b="0" i="1" dirty="0" smtClean="0">
                        <a:latin typeface="Cambria Math" panose="02040503050406030204" pitchFamily="18" charset="0"/>
                      </a:rPr>
                      <m:t>𝜀</m:t>
                    </m:r>
                  </m:oMath>
                </a14:m>
                <a:r>
                  <a:rPr lang="en-US" sz="1400" dirty="0">
                    <a:latin typeface="Google Sans" pitchFamily="2" charset="0"/>
                    <a:ea typeface="Google Sans" pitchFamily="2" charset="0"/>
                    <a:cs typeface="Google Sans" pitchFamily="2" charset="0"/>
                  </a:rPr>
                  <a:t> ignored</a:t>
                </a:r>
              </a:p>
            </p:txBody>
          </p:sp>
        </mc:Choice>
        <mc:Fallback xmlns="">
          <p:sp>
            <p:nvSpPr>
              <p:cNvPr id="7" name="TextBox 6">
                <a:extLst>
                  <a:ext uri="{FF2B5EF4-FFF2-40B4-BE49-F238E27FC236}">
                    <a16:creationId xmlns:a16="http://schemas.microsoft.com/office/drawing/2014/main" id="{978E2EDC-7CE1-3452-6953-DB3DC803A690}"/>
                  </a:ext>
                </a:extLst>
              </p:cNvPr>
              <p:cNvSpPr txBox="1">
                <a:spLocks noRot="1" noChangeAspect="1" noMove="1" noResize="1" noEditPoints="1" noAdjustHandles="1" noChangeArrowheads="1" noChangeShapeType="1" noTextEdit="1"/>
              </p:cNvSpPr>
              <p:nvPr/>
            </p:nvSpPr>
            <p:spPr>
              <a:xfrm>
                <a:off x="838200" y="1651586"/>
                <a:ext cx="3496056" cy="523220"/>
              </a:xfrm>
              <a:prstGeom prst="rect">
                <a:avLst/>
              </a:prstGeom>
              <a:blipFill>
                <a:blip r:embed="rId6"/>
                <a:stretch>
                  <a:fillRect l="-725" t="-2381" b="-11905"/>
                </a:stretch>
              </a:blipFill>
            </p:spPr>
            <p:txBody>
              <a:bodyPr/>
              <a:lstStyle/>
              <a:p>
                <a:r>
                  <a:rPr lang="en-US">
                    <a:noFill/>
                  </a:rPr>
                  <a:t> </a:t>
                </a:r>
              </a:p>
            </p:txBody>
          </p:sp>
        </mc:Fallback>
      </mc:AlternateContent>
    </p:spTree>
    <p:extLst>
      <p:ext uri="{BB962C8B-B14F-4D97-AF65-F5344CB8AC3E}">
        <p14:creationId xmlns:p14="http://schemas.microsoft.com/office/powerpoint/2010/main" val="24090253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32F43-8C9A-5EFA-6AED-7F63B6892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E19EC-C3CB-0A85-DB53-0C9611E97CFC}"/>
              </a:ext>
            </a:extLst>
          </p:cNvPr>
          <p:cNvSpPr>
            <a:spLocks noGrp="1"/>
          </p:cNvSpPr>
          <p:nvPr>
            <p:ph type="title"/>
          </p:nvPr>
        </p:nvSpPr>
        <p:spPr/>
        <p:txBody>
          <a:bodyPr/>
          <a:lstStyle/>
          <a:p>
            <a:r>
              <a:rPr lang="en-US" dirty="0" err="1"/>
              <a:t>RMSProp</a:t>
            </a:r>
            <a:endParaRPr lang="en-US" dirty="0"/>
          </a:p>
        </p:txBody>
      </p:sp>
      <p:graphicFrame>
        <p:nvGraphicFramePr>
          <p:cNvPr id="3" name="Table 2">
            <a:extLst>
              <a:ext uri="{FF2B5EF4-FFF2-40B4-BE49-F238E27FC236}">
                <a16:creationId xmlns:a16="http://schemas.microsoft.com/office/drawing/2014/main" id="{D9360726-A649-05F0-7B02-71FF97C9AB3E}"/>
              </a:ext>
            </a:extLst>
          </p:cNvPr>
          <p:cNvGraphicFramePr>
            <a:graphicFrameLocks noGrp="1"/>
          </p:cNvGraphicFramePr>
          <p:nvPr/>
        </p:nvGraphicFramePr>
        <p:xfrm>
          <a:off x="847344" y="2135703"/>
          <a:ext cx="3593089" cy="3505213"/>
        </p:xfrm>
        <a:graphic>
          <a:graphicData uri="http://schemas.openxmlformats.org/drawingml/2006/table">
            <a:tbl>
              <a:tblPr>
                <a:tableStyleId>{5C22544A-7EE6-4342-B048-85BDC9FD1C3A}</a:tableStyleId>
              </a:tblPr>
              <a:tblGrid>
                <a:gridCol w="673138">
                  <a:extLst>
                    <a:ext uri="{9D8B030D-6E8A-4147-A177-3AD203B41FA5}">
                      <a16:colId xmlns:a16="http://schemas.microsoft.com/office/drawing/2014/main" val="3118167898"/>
                    </a:ext>
                  </a:extLst>
                </a:gridCol>
                <a:gridCol w="682943">
                  <a:extLst>
                    <a:ext uri="{9D8B030D-6E8A-4147-A177-3AD203B41FA5}">
                      <a16:colId xmlns:a16="http://schemas.microsoft.com/office/drawing/2014/main" val="3306372440"/>
                    </a:ext>
                  </a:extLst>
                </a:gridCol>
                <a:gridCol w="673138">
                  <a:extLst>
                    <a:ext uri="{9D8B030D-6E8A-4147-A177-3AD203B41FA5}">
                      <a16:colId xmlns:a16="http://schemas.microsoft.com/office/drawing/2014/main" val="4198143441"/>
                    </a:ext>
                  </a:extLst>
                </a:gridCol>
                <a:gridCol w="690590">
                  <a:extLst>
                    <a:ext uri="{9D8B030D-6E8A-4147-A177-3AD203B41FA5}">
                      <a16:colId xmlns:a16="http://schemas.microsoft.com/office/drawing/2014/main" val="1920415271"/>
                    </a:ext>
                  </a:extLst>
                </a:gridCol>
                <a:gridCol w="873280">
                  <a:extLst>
                    <a:ext uri="{9D8B030D-6E8A-4147-A177-3AD203B41FA5}">
                      <a16:colId xmlns:a16="http://schemas.microsoft.com/office/drawing/2014/main" val="894823074"/>
                    </a:ext>
                  </a:extLst>
                </a:gridCol>
              </a:tblGrid>
              <a:tr h="762013">
                <a:tc>
                  <a:txBody>
                    <a:bodyPr/>
                    <a:lstStyle/>
                    <a:p>
                      <a:pPr>
                        <a:buNone/>
                      </a:pPr>
                      <a:r>
                        <a:rPr lang="en-US" sz="1400" b="1"/>
                        <a:t>Step</a:t>
                      </a:r>
                    </a:p>
                  </a:txBody>
                  <a:tcPr anchor="ctr"/>
                </a:tc>
                <a:tc>
                  <a:txBody>
                    <a:bodyPr/>
                    <a:lstStyle/>
                    <a:p>
                      <a:pPr>
                        <a:buNone/>
                      </a:pPr>
                      <a:r>
                        <a:rPr lang="en-US" sz="1400" b="1"/>
                        <a:t>Slope</a:t>
                      </a:r>
                    </a:p>
                  </a:txBody>
                  <a:tcPr anchor="ctr"/>
                </a:tc>
                <a:tc>
                  <a:txBody>
                    <a:bodyPr/>
                    <a:lstStyle/>
                    <a:p>
                      <a:pPr>
                        <a:buNone/>
                      </a:pPr>
                      <a:r>
                        <a:rPr lang="en-US" sz="1400" b="1" dirty="0"/>
                        <a:t>RMS</a:t>
                      </a:r>
                      <a:br>
                        <a:rPr lang="en-US" sz="1400" b="1" dirty="0"/>
                      </a:br>
                      <a:r>
                        <a:rPr lang="en-US" sz="1400" b="1" dirty="0"/>
                        <a:t>props √v</a:t>
                      </a:r>
                    </a:p>
                  </a:txBody>
                  <a:tcPr anchor="ctr"/>
                </a:tc>
                <a:tc>
                  <a:txBody>
                    <a:bodyPr/>
                    <a:lstStyle/>
                    <a:p>
                      <a:pPr>
                        <a:buNone/>
                      </a:pPr>
                      <a:r>
                        <a:rPr lang="en-US" sz="1400" b="1" dirty="0"/>
                        <a:t>RMS</a:t>
                      </a:r>
                      <a:br>
                        <a:rPr lang="en-US" sz="1400" b="1" dirty="0"/>
                      </a:br>
                      <a:r>
                        <a:rPr lang="en-US" sz="1400" b="1" dirty="0"/>
                        <a:t>prop </a:t>
                      </a:r>
                      <a:br>
                        <a:rPr lang="en-US" sz="1400" b="1" dirty="0"/>
                      </a:br>
                      <a:r>
                        <a:rPr lang="en-US" sz="1400" b="1" dirty="0"/>
                        <a:t>step</a:t>
                      </a:r>
                    </a:p>
                  </a:txBody>
                  <a:tcPr anchor="ctr"/>
                </a:tc>
                <a:tc>
                  <a:txBody>
                    <a:bodyPr/>
                    <a:lstStyle/>
                    <a:p>
                      <a:pPr>
                        <a:buNone/>
                      </a:pPr>
                      <a:r>
                        <a:rPr lang="en-US" sz="1400" b="1" dirty="0" err="1"/>
                        <a:t>Adagrad</a:t>
                      </a:r>
                      <a:r>
                        <a:rPr lang="en-US" sz="1400" b="1" dirty="0"/>
                        <a:t> </a:t>
                      </a:r>
                      <a:br>
                        <a:rPr lang="en-US" sz="1400" b="1" dirty="0"/>
                      </a:br>
                      <a:r>
                        <a:rPr lang="en-US" sz="1400" b="1" dirty="0"/>
                        <a:t>step</a:t>
                      </a:r>
                    </a:p>
                  </a:txBody>
                  <a:tcPr anchor="ctr"/>
                </a:tc>
                <a:extLst>
                  <a:ext uri="{0D108BD9-81ED-4DB2-BD59-A6C34878D82A}">
                    <a16:rowId xmlns:a16="http://schemas.microsoft.com/office/drawing/2014/main" val="2338991646"/>
                  </a:ext>
                </a:extLst>
              </a:tr>
              <a:tr h="225081">
                <a:tc>
                  <a:txBody>
                    <a:bodyPr/>
                    <a:lstStyle/>
                    <a:p>
                      <a:pPr>
                        <a:buNone/>
                      </a:pPr>
                      <a:r>
                        <a:rPr lang="en-US" sz="1400" b="1"/>
                        <a:t>1</a:t>
                      </a:r>
                    </a:p>
                  </a:txBody>
                  <a:tcPr anchor="ctr"/>
                </a:tc>
                <a:tc>
                  <a:txBody>
                    <a:bodyPr/>
                    <a:lstStyle/>
                    <a:p>
                      <a:pPr>
                        <a:buNone/>
                      </a:pPr>
                      <a:r>
                        <a:rPr lang="en-US" sz="1400"/>
                        <a:t>1</a:t>
                      </a:r>
                    </a:p>
                  </a:txBody>
                  <a:tcPr anchor="ctr"/>
                </a:tc>
                <a:tc>
                  <a:txBody>
                    <a:bodyPr/>
                    <a:lstStyle/>
                    <a:p>
                      <a:pPr>
                        <a:buNone/>
                      </a:pPr>
                      <a:r>
                        <a:rPr lang="en-US" sz="1400"/>
                        <a:t>0.32</a:t>
                      </a:r>
                    </a:p>
                  </a:txBody>
                  <a:tcPr anchor="ctr"/>
                </a:tc>
                <a:tc>
                  <a:txBody>
                    <a:bodyPr/>
                    <a:lstStyle/>
                    <a:p>
                      <a:pPr>
                        <a:buNone/>
                      </a:pPr>
                      <a:r>
                        <a:rPr lang="en-US" sz="1400" dirty="0"/>
                        <a:t>3.16</a:t>
                      </a:r>
                    </a:p>
                  </a:txBody>
                  <a:tcPr anchor="ctr"/>
                </a:tc>
                <a:tc>
                  <a:txBody>
                    <a:bodyPr/>
                    <a:lstStyle/>
                    <a:p>
                      <a:pPr>
                        <a:buNone/>
                      </a:pPr>
                      <a:r>
                        <a:rPr lang="en-US" sz="1400"/>
                        <a:t>1.00</a:t>
                      </a:r>
                    </a:p>
                  </a:txBody>
                  <a:tcPr anchor="ctr"/>
                </a:tc>
                <a:extLst>
                  <a:ext uri="{0D108BD9-81ED-4DB2-BD59-A6C34878D82A}">
                    <a16:rowId xmlns:a16="http://schemas.microsoft.com/office/drawing/2014/main" val="2728134266"/>
                  </a:ext>
                </a:extLst>
              </a:tr>
              <a:tr h="225081">
                <a:tc>
                  <a:txBody>
                    <a:bodyPr/>
                    <a:lstStyle/>
                    <a:p>
                      <a:pPr>
                        <a:buNone/>
                      </a:pPr>
                      <a:r>
                        <a:rPr lang="en-US" sz="1400" b="1"/>
                        <a:t>3</a:t>
                      </a:r>
                    </a:p>
                  </a:txBody>
                  <a:tcPr anchor="ctr"/>
                </a:tc>
                <a:tc>
                  <a:txBody>
                    <a:bodyPr/>
                    <a:lstStyle/>
                    <a:p>
                      <a:pPr>
                        <a:buNone/>
                      </a:pPr>
                      <a:r>
                        <a:rPr lang="en-US" sz="1400"/>
                        <a:t>1</a:t>
                      </a:r>
                    </a:p>
                  </a:txBody>
                  <a:tcPr anchor="ctr"/>
                </a:tc>
                <a:tc>
                  <a:txBody>
                    <a:bodyPr/>
                    <a:lstStyle/>
                    <a:p>
                      <a:pPr>
                        <a:buNone/>
                      </a:pPr>
                      <a:r>
                        <a:rPr lang="en-US" sz="1400"/>
                        <a:t>0.52</a:t>
                      </a:r>
                    </a:p>
                  </a:txBody>
                  <a:tcPr anchor="ctr"/>
                </a:tc>
                <a:tc>
                  <a:txBody>
                    <a:bodyPr/>
                    <a:lstStyle/>
                    <a:p>
                      <a:pPr>
                        <a:buNone/>
                      </a:pPr>
                      <a:r>
                        <a:rPr lang="en-US" sz="1400"/>
                        <a:t>1.92</a:t>
                      </a:r>
                    </a:p>
                  </a:txBody>
                  <a:tcPr anchor="ctr"/>
                </a:tc>
                <a:tc>
                  <a:txBody>
                    <a:bodyPr/>
                    <a:lstStyle/>
                    <a:p>
                      <a:pPr>
                        <a:buNone/>
                      </a:pPr>
                      <a:r>
                        <a:rPr lang="en-US" sz="1400"/>
                        <a:t>0.58</a:t>
                      </a:r>
                    </a:p>
                  </a:txBody>
                  <a:tcPr anchor="ctr"/>
                </a:tc>
                <a:extLst>
                  <a:ext uri="{0D108BD9-81ED-4DB2-BD59-A6C34878D82A}">
                    <a16:rowId xmlns:a16="http://schemas.microsoft.com/office/drawing/2014/main" val="1443888712"/>
                  </a:ext>
                </a:extLst>
              </a:tr>
              <a:tr h="225081">
                <a:tc>
                  <a:txBody>
                    <a:bodyPr/>
                    <a:lstStyle/>
                    <a:p>
                      <a:pPr>
                        <a:buNone/>
                      </a:pPr>
                      <a:r>
                        <a:rPr lang="en-US" sz="1400" b="1"/>
                        <a:t>20</a:t>
                      </a:r>
                    </a:p>
                  </a:txBody>
                  <a:tcPr anchor="ctr"/>
                </a:tc>
                <a:tc>
                  <a:txBody>
                    <a:bodyPr/>
                    <a:lstStyle/>
                    <a:p>
                      <a:pPr>
                        <a:buNone/>
                      </a:pPr>
                      <a:r>
                        <a:rPr lang="en-US" sz="1400"/>
                        <a:t>1</a:t>
                      </a:r>
                    </a:p>
                  </a:txBody>
                  <a:tcPr anchor="ctr"/>
                </a:tc>
                <a:tc>
                  <a:txBody>
                    <a:bodyPr/>
                    <a:lstStyle/>
                    <a:p>
                      <a:pPr>
                        <a:buNone/>
                      </a:pPr>
                      <a:r>
                        <a:rPr lang="en-US" sz="1400" dirty="0"/>
                        <a:t>0.94</a:t>
                      </a:r>
                    </a:p>
                  </a:txBody>
                  <a:tcPr anchor="ctr"/>
                </a:tc>
                <a:tc>
                  <a:txBody>
                    <a:bodyPr/>
                    <a:lstStyle/>
                    <a:p>
                      <a:pPr>
                        <a:buNone/>
                      </a:pPr>
                      <a:r>
                        <a:rPr lang="en-US" sz="1400"/>
                        <a:t>1.07</a:t>
                      </a:r>
                    </a:p>
                  </a:txBody>
                  <a:tcPr anchor="ctr"/>
                </a:tc>
                <a:tc>
                  <a:txBody>
                    <a:bodyPr/>
                    <a:lstStyle/>
                    <a:p>
                      <a:pPr>
                        <a:buNone/>
                      </a:pPr>
                      <a:r>
                        <a:rPr lang="en-US" sz="1400"/>
                        <a:t>0.22</a:t>
                      </a:r>
                    </a:p>
                  </a:txBody>
                  <a:tcPr anchor="ctr"/>
                </a:tc>
                <a:extLst>
                  <a:ext uri="{0D108BD9-81ED-4DB2-BD59-A6C34878D82A}">
                    <a16:rowId xmlns:a16="http://schemas.microsoft.com/office/drawing/2014/main" val="1837557259"/>
                  </a:ext>
                </a:extLst>
              </a:tr>
              <a:tr h="225081">
                <a:tc>
                  <a:txBody>
                    <a:bodyPr/>
                    <a:lstStyle/>
                    <a:p>
                      <a:pPr>
                        <a:buNone/>
                      </a:pPr>
                      <a:r>
                        <a:rPr lang="en-US" sz="1400" b="1"/>
                        <a:t>300</a:t>
                      </a:r>
                    </a:p>
                  </a:txBody>
                  <a:tcPr anchor="ctr"/>
                </a:tc>
                <a:tc>
                  <a:txBody>
                    <a:bodyPr/>
                    <a:lstStyle/>
                    <a:p>
                      <a:pPr>
                        <a:buNone/>
                      </a:pPr>
                      <a:r>
                        <a:rPr lang="en-US" sz="1400"/>
                        <a:t>1</a:t>
                      </a:r>
                    </a:p>
                  </a:txBody>
                  <a:tcPr anchor="ctr"/>
                </a:tc>
                <a:tc>
                  <a:txBody>
                    <a:bodyPr/>
                    <a:lstStyle/>
                    <a:p>
                      <a:pPr>
                        <a:buNone/>
                      </a:pPr>
                      <a:r>
                        <a:rPr lang="en-US" sz="1400"/>
                        <a:t>1.00</a:t>
                      </a:r>
                    </a:p>
                  </a:txBody>
                  <a:tcPr anchor="ctr"/>
                </a:tc>
                <a:tc>
                  <a:txBody>
                    <a:bodyPr/>
                    <a:lstStyle/>
                    <a:p>
                      <a:pPr>
                        <a:buNone/>
                      </a:pPr>
                      <a:r>
                        <a:rPr lang="en-US" sz="1400" dirty="0">
                          <a:solidFill>
                            <a:srgbClr val="FF0000"/>
                          </a:solidFill>
                        </a:rPr>
                        <a:t>1.00</a:t>
                      </a:r>
                    </a:p>
                  </a:txBody>
                  <a:tcPr anchor="ctr"/>
                </a:tc>
                <a:tc>
                  <a:txBody>
                    <a:bodyPr/>
                    <a:lstStyle/>
                    <a:p>
                      <a:pPr>
                        <a:buNone/>
                      </a:pPr>
                      <a:r>
                        <a:rPr lang="en-US" sz="1400">
                          <a:solidFill>
                            <a:srgbClr val="FF0000"/>
                          </a:solidFill>
                        </a:rPr>
                        <a:t>0.06</a:t>
                      </a:r>
                    </a:p>
                  </a:txBody>
                  <a:tcPr anchor="ctr"/>
                </a:tc>
                <a:extLst>
                  <a:ext uri="{0D108BD9-81ED-4DB2-BD59-A6C34878D82A}">
                    <a16:rowId xmlns:a16="http://schemas.microsoft.com/office/drawing/2014/main" val="3423504484"/>
                  </a:ext>
                </a:extLst>
              </a:tr>
              <a:tr h="225081">
                <a:tc>
                  <a:txBody>
                    <a:bodyPr/>
                    <a:lstStyle/>
                    <a:p>
                      <a:pPr>
                        <a:buNone/>
                      </a:pPr>
                      <a:r>
                        <a:rPr lang="en-US" sz="1400" b="1" dirty="0"/>
                        <a:t>301</a:t>
                      </a:r>
                    </a:p>
                  </a:txBody>
                  <a:tcPr anchor="ctr"/>
                </a:tc>
                <a:tc>
                  <a:txBody>
                    <a:bodyPr/>
                    <a:lstStyle/>
                    <a:p>
                      <a:pPr>
                        <a:buNone/>
                      </a:pPr>
                      <a:r>
                        <a:rPr lang="en-US" sz="1400"/>
                        <a:t>0.1</a:t>
                      </a:r>
                    </a:p>
                  </a:txBody>
                  <a:tcPr anchor="ctr"/>
                </a:tc>
                <a:tc>
                  <a:txBody>
                    <a:bodyPr/>
                    <a:lstStyle/>
                    <a:p>
                      <a:pPr>
                        <a:buNone/>
                      </a:pPr>
                      <a:r>
                        <a:rPr lang="en-US" sz="1400"/>
                        <a:t>0.95</a:t>
                      </a:r>
                    </a:p>
                  </a:txBody>
                  <a:tcPr anchor="ctr"/>
                </a:tc>
                <a:tc>
                  <a:txBody>
                    <a:bodyPr/>
                    <a:lstStyle/>
                    <a:p>
                      <a:pPr>
                        <a:buNone/>
                      </a:pPr>
                      <a:r>
                        <a:rPr lang="en-US" sz="1400">
                          <a:solidFill>
                            <a:srgbClr val="FF0000"/>
                          </a:solidFill>
                        </a:rPr>
                        <a:t>0.105</a:t>
                      </a:r>
                    </a:p>
                  </a:txBody>
                  <a:tcPr anchor="ctr"/>
                </a:tc>
                <a:tc>
                  <a:txBody>
                    <a:bodyPr/>
                    <a:lstStyle/>
                    <a:p>
                      <a:pPr>
                        <a:buNone/>
                      </a:pPr>
                      <a:r>
                        <a:rPr lang="en-US" sz="1400" dirty="0">
                          <a:solidFill>
                            <a:srgbClr val="FF0000"/>
                          </a:solidFill>
                        </a:rPr>
                        <a:t>0.006</a:t>
                      </a:r>
                    </a:p>
                  </a:txBody>
                  <a:tcPr anchor="ctr"/>
                </a:tc>
                <a:extLst>
                  <a:ext uri="{0D108BD9-81ED-4DB2-BD59-A6C34878D82A}">
                    <a16:rowId xmlns:a16="http://schemas.microsoft.com/office/drawing/2014/main" val="1454959590"/>
                  </a:ext>
                </a:extLst>
              </a:tr>
              <a:tr h="225081">
                <a:tc>
                  <a:txBody>
                    <a:bodyPr/>
                    <a:lstStyle/>
                    <a:p>
                      <a:pPr>
                        <a:buNone/>
                      </a:pPr>
                      <a:r>
                        <a:rPr lang="en-US" sz="1400" b="1"/>
                        <a:t>310</a:t>
                      </a:r>
                    </a:p>
                  </a:txBody>
                  <a:tcPr anchor="ctr"/>
                </a:tc>
                <a:tc>
                  <a:txBody>
                    <a:bodyPr/>
                    <a:lstStyle/>
                    <a:p>
                      <a:pPr>
                        <a:buNone/>
                      </a:pPr>
                      <a:r>
                        <a:rPr lang="en-US" sz="1400"/>
                        <a:t>0.1</a:t>
                      </a:r>
                    </a:p>
                  </a:txBody>
                  <a:tcPr anchor="ctr"/>
                </a:tc>
                <a:tc>
                  <a:txBody>
                    <a:bodyPr/>
                    <a:lstStyle/>
                    <a:p>
                      <a:pPr>
                        <a:buNone/>
                      </a:pPr>
                      <a:r>
                        <a:rPr lang="en-US" sz="1400"/>
                        <a:t>0.60</a:t>
                      </a:r>
                    </a:p>
                  </a:txBody>
                  <a:tcPr anchor="ctr"/>
                </a:tc>
                <a:tc>
                  <a:txBody>
                    <a:bodyPr/>
                    <a:lstStyle/>
                    <a:p>
                      <a:pPr>
                        <a:buNone/>
                      </a:pPr>
                      <a:r>
                        <a:rPr lang="en-US" sz="1400"/>
                        <a:t>0.17</a:t>
                      </a:r>
                    </a:p>
                  </a:txBody>
                  <a:tcPr anchor="ctr"/>
                </a:tc>
                <a:tc>
                  <a:txBody>
                    <a:bodyPr/>
                    <a:lstStyle/>
                    <a:p>
                      <a:pPr>
                        <a:buNone/>
                      </a:pPr>
                      <a:r>
                        <a:rPr lang="en-US" sz="1400"/>
                        <a:t>0.006</a:t>
                      </a:r>
                    </a:p>
                  </a:txBody>
                  <a:tcPr anchor="ctr"/>
                </a:tc>
                <a:extLst>
                  <a:ext uri="{0D108BD9-81ED-4DB2-BD59-A6C34878D82A}">
                    <a16:rowId xmlns:a16="http://schemas.microsoft.com/office/drawing/2014/main" val="3000418844"/>
                  </a:ext>
                </a:extLst>
              </a:tr>
              <a:tr h="225081">
                <a:tc>
                  <a:txBody>
                    <a:bodyPr/>
                    <a:lstStyle/>
                    <a:p>
                      <a:pPr>
                        <a:buNone/>
                      </a:pPr>
                      <a:r>
                        <a:rPr lang="en-US" sz="1400" b="1"/>
                        <a:t>330</a:t>
                      </a:r>
                    </a:p>
                  </a:txBody>
                  <a:tcPr anchor="ctr"/>
                </a:tc>
                <a:tc>
                  <a:txBody>
                    <a:bodyPr/>
                    <a:lstStyle/>
                    <a:p>
                      <a:pPr>
                        <a:buNone/>
                      </a:pPr>
                      <a:r>
                        <a:rPr lang="en-US" sz="1400"/>
                        <a:t>0.1</a:t>
                      </a:r>
                    </a:p>
                  </a:txBody>
                  <a:tcPr anchor="ctr"/>
                </a:tc>
                <a:tc>
                  <a:txBody>
                    <a:bodyPr/>
                    <a:lstStyle/>
                    <a:p>
                      <a:pPr>
                        <a:buNone/>
                      </a:pPr>
                      <a:r>
                        <a:rPr lang="en-US" sz="1400"/>
                        <a:t>0.23</a:t>
                      </a:r>
                    </a:p>
                  </a:txBody>
                  <a:tcPr anchor="ctr"/>
                </a:tc>
                <a:tc>
                  <a:txBody>
                    <a:bodyPr/>
                    <a:lstStyle/>
                    <a:p>
                      <a:pPr>
                        <a:buNone/>
                      </a:pPr>
                      <a:r>
                        <a:rPr lang="en-US" sz="1400"/>
                        <a:t>0.44</a:t>
                      </a:r>
                    </a:p>
                  </a:txBody>
                  <a:tcPr anchor="ctr"/>
                </a:tc>
                <a:tc>
                  <a:txBody>
                    <a:bodyPr/>
                    <a:lstStyle/>
                    <a:p>
                      <a:pPr>
                        <a:buNone/>
                      </a:pPr>
                      <a:r>
                        <a:rPr lang="en-US" sz="1400"/>
                        <a:t>0.006</a:t>
                      </a:r>
                    </a:p>
                  </a:txBody>
                  <a:tcPr anchor="ctr"/>
                </a:tc>
                <a:extLst>
                  <a:ext uri="{0D108BD9-81ED-4DB2-BD59-A6C34878D82A}">
                    <a16:rowId xmlns:a16="http://schemas.microsoft.com/office/drawing/2014/main" val="2765522871"/>
                  </a:ext>
                </a:extLst>
              </a:tr>
              <a:tr h="225081">
                <a:tc>
                  <a:txBody>
                    <a:bodyPr/>
                    <a:lstStyle/>
                    <a:p>
                      <a:pPr>
                        <a:buNone/>
                      </a:pPr>
                      <a:r>
                        <a:rPr lang="en-US" sz="1400" b="1"/>
                        <a:t>350</a:t>
                      </a:r>
                    </a:p>
                  </a:txBody>
                  <a:tcPr anchor="ctr"/>
                </a:tc>
                <a:tc>
                  <a:txBody>
                    <a:bodyPr/>
                    <a:lstStyle/>
                    <a:p>
                      <a:pPr>
                        <a:buNone/>
                      </a:pPr>
                      <a:r>
                        <a:rPr lang="en-US" sz="1400"/>
                        <a:t>0.1</a:t>
                      </a:r>
                    </a:p>
                  </a:txBody>
                  <a:tcPr anchor="ctr"/>
                </a:tc>
                <a:tc>
                  <a:txBody>
                    <a:bodyPr/>
                    <a:lstStyle/>
                    <a:p>
                      <a:pPr>
                        <a:buNone/>
                      </a:pPr>
                      <a:r>
                        <a:rPr lang="en-US" sz="1400"/>
                        <a:t>0.12</a:t>
                      </a:r>
                    </a:p>
                  </a:txBody>
                  <a:tcPr anchor="ctr"/>
                </a:tc>
                <a:tc>
                  <a:txBody>
                    <a:bodyPr/>
                    <a:lstStyle/>
                    <a:p>
                      <a:pPr>
                        <a:buNone/>
                      </a:pPr>
                      <a:r>
                        <a:rPr lang="en-US" sz="1400"/>
                        <a:t>0.81</a:t>
                      </a:r>
                    </a:p>
                  </a:txBody>
                  <a:tcPr anchor="ctr"/>
                </a:tc>
                <a:tc>
                  <a:txBody>
                    <a:bodyPr/>
                    <a:lstStyle/>
                    <a:p>
                      <a:pPr>
                        <a:buNone/>
                      </a:pPr>
                      <a:r>
                        <a:rPr lang="en-US" sz="1400"/>
                        <a:t>0.006</a:t>
                      </a:r>
                    </a:p>
                  </a:txBody>
                  <a:tcPr anchor="ctr"/>
                </a:tc>
                <a:extLst>
                  <a:ext uri="{0D108BD9-81ED-4DB2-BD59-A6C34878D82A}">
                    <a16:rowId xmlns:a16="http://schemas.microsoft.com/office/drawing/2014/main" val="3377442870"/>
                  </a:ext>
                </a:extLst>
              </a:tr>
              <a:tr h="225081">
                <a:tc>
                  <a:txBody>
                    <a:bodyPr/>
                    <a:lstStyle/>
                    <a:p>
                      <a:pPr>
                        <a:buNone/>
                      </a:pPr>
                      <a:r>
                        <a:rPr lang="en-US" sz="1400" b="1" dirty="0"/>
                        <a:t>360</a:t>
                      </a:r>
                    </a:p>
                  </a:txBody>
                  <a:tcPr anchor="ctr"/>
                </a:tc>
                <a:tc>
                  <a:txBody>
                    <a:bodyPr/>
                    <a:lstStyle/>
                    <a:p>
                      <a:pPr>
                        <a:buNone/>
                      </a:pPr>
                      <a:r>
                        <a:rPr lang="en-US" sz="1400"/>
                        <a:t>0.1</a:t>
                      </a:r>
                    </a:p>
                  </a:txBody>
                  <a:tcPr anchor="ctr"/>
                </a:tc>
                <a:tc>
                  <a:txBody>
                    <a:bodyPr/>
                    <a:lstStyle/>
                    <a:p>
                      <a:pPr>
                        <a:buNone/>
                      </a:pPr>
                      <a:r>
                        <a:rPr lang="en-US" sz="1400"/>
                        <a:t>0.11</a:t>
                      </a:r>
                    </a:p>
                  </a:txBody>
                  <a:tcPr anchor="ctr"/>
                </a:tc>
                <a:tc>
                  <a:txBody>
                    <a:bodyPr/>
                    <a:lstStyle/>
                    <a:p>
                      <a:pPr>
                        <a:buNone/>
                      </a:pPr>
                      <a:r>
                        <a:rPr lang="en-US" sz="1400"/>
                        <a:t>0.92</a:t>
                      </a:r>
                    </a:p>
                  </a:txBody>
                  <a:tcPr anchor="ctr"/>
                </a:tc>
                <a:tc>
                  <a:txBody>
                    <a:bodyPr/>
                    <a:lstStyle/>
                    <a:p>
                      <a:pPr>
                        <a:buNone/>
                      </a:pPr>
                      <a:r>
                        <a:rPr lang="en-US" sz="1400" dirty="0"/>
                        <a:t>0.006</a:t>
                      </a:r>
                    </a:p>
                  </a:txBody>
                  <a:tcPr anchor="ctr"/>
                </a:tc>
                <a:extLst>
                  <a:ext uri="{0D108BD9-81ED-4DB2-BD59-A6C34878D82A}">
                    <a16:rowId xmlns:a16="http://schemas.microsoft.com/office/drawing/2014/main" val="22412146"/>
                  </a:ext>
                </a:extLst>
              </a:tr>
            </a:tbl>
          </a:graphicData>
        </a:graphic>
      </p:graphicFrame>
      <p:sp>
        <p:nvSpPr>
          <p:cNvPr id="9" name="TextBox 8">
            <a:extLst>
              <a:ext uri="{FF2B5EF4-FFF2-40B4-BE49-F238E27FC236}">
                <a16:creationId xmlns:a16="http://schemas.microsoft.com/office/drawing/2014/main" id="{7C162923-BFF1-57C2-99C2-F4A3B3CF018F}"/>
              </a:ext>
            </a:extLst>
          </p:cNvPr>
          <p:cNvSpPr txBox="1"/>
          <p:nvPr/>
        </p:nvSpPr>
        <p:spPr>
          <a:xfrm>
            <a:off x="166634" y="4045631"/>
            <a:ext cx="1165860" cy="523220"/>
          </a:xfrm>
          <a:prstGeom prst="rect">
            <a:avLst/>
          </a:prstGeom>
          <a:noFill/>
        </p:spPr>
        <p:txBody>
          <a:bodyPr wrap="square">
            <a:spAutoFit/>
          </a:bodyPr>
          <a:lstStyle/>
          <a:p>
            <a:r>
              <a:rPr lang="en-US" sz="1400" dirty="0"/>
              <a:t>(slope drops)</a:t>
            </a:r>
            <a:endParaRPr lang="en-US" dirty="0"/>
          </a:p>
        </p:txBody>
      </p:sp>
      <p:pic>
        <p:nvPicPr>
          <p:cNvPr id="13" name="Picture 12" descr="Left: when gradients suddenly shrink, RMSprop's step size recovers while Adagrad's stays near zero. Right: on a curved valley Adagrad stalls while RMSprop keeps moving toward the minimum">
            <a:extLst>
              <a:ext uri="{FF2B5EF4-FFF2-40B4-BE49-F238E27FC236}">
                <a16:creationId xmlns:a16="http://schemas.microsoft.com/office/drawing/2014/main" id="{BAE7CBFF-AB11-3DB7-ADFC-3FA92E3D9DC7}"/>
              </a:ext>
            </a:extLst>
          </p:cNvPr>
          <p:cNvPicPr>
            <a:picLocks noChangeAspect="1"/>
          </p:cNvPicPr>
          <p:nvPr/>
        </p:nvPicPr>
        <p:blipFill>
          <a:blip r:embed="rId3"/>
          <a:srcRect t="14993" r="45428"/>
          <a:stretch>
            <a:fillRect/>
          </a:stretch>
        </p:blipFill>
        <p:spPr>
          <a:xfrm>
            <a:off x="5014966" y="549237"/>
            <a:ext cx="5473988" cy="3139555"/>
          </a:xfrm>
          <a:prstGeom prst="rect">
            <a:avLst/>
          </a:prstGeom>
        </p:spPr>
      </p:pic>
      <p:pic>
        <p:nvPicPr>
          <p:cNvPr id="14" name="Picture 13" descr="Left: when gradients suddenly shrink, RMSprop's step size recovers while Adagrad's stays near zero. Right: on a curved valley Adagrad stalls while RMSprop keeps moving toward the minimum">
            <a:extLst>
              <a:ext uri="{FF2B5EF4-FFF2-40B4-BE49-F238E27FC236}">
                <a16:creationId xmlns:a16="http://schemas.microsoft.com/office/drawing/2014/main" id="{B4080F24-D1D0-6C33-033D-47FED76C9460}"/>
              </a:ext>
            </a:extLst>
          </p:cNvPr>
          <p:cNvPicPr>
            <a:picLocks noChangeAspect="1"/>
          </p:cNvPicPr>
          <p:nvPr/>
        </p:nvPicPr>
        <p:blipFill>
          <a:blip r:embed="rId3"/>
          <a:srcRect l="61738" t="16266" r="11024" b="7929"/>
          <a:stretch>
            <a:fillRect/>
          </a:stretch>
        </p:blipFill>
        <p:spPr>
          <a:xfrm>
            <a:off x="5121143" y="3688792"/>
            <a:ext cx="2980894" cy="3054560"/>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4250581-31A7-00CC-9B3A-F06A1AB1EE95}"/>
                  </a:ext>
                </a:extLst>
              </p:cNvPr>
              <p:cNvSpPr txBox="1"/>
              <p:nvPr/>
            </p:nvSpPr>
            <p:spPr>
              <a:xfrm>
                <a:off x="9611474" y="2678940"/>
                <a:ext cx="2258667" cy="323871"/>
              </a:xfrm>
              <a:prstGeom prst="rect">
                <a:avLst/>
              </a:prstGeom>
              <a:noFill/>
            </p:spPr>
            <p:txBody>
              <a:bodyPr wrap="square">
                <a:spAutoFit/>
              </a:bodyPr>
              <a:lstStyle/>
              <a:p>
                <a:pPr/>
                <a14:m>
                  <m:oMathPara xmlns:m="http://schemas.openxmlformats.org/officeDocument/2006/math">
                    <m:oMath>
                      <m:r>
                        <a:rPr lang="en-US" sz="1400" dirty="0" smtClean="0">
                          <a:latin typeface="Cambria Math" panose="02040503050406030204" pitchFamily="18" charset="0"/>
                        </a:rPr>
                        <m:t>0.1</m:t>
                      </m:r>
                      <m:r>
                        <a:rPr lang="en-US" sz="1400" i="0" dirty="0">
                          <a:latin typeface="Cambria Math" panose="02040503050406030204" pitchFamily="18" charset="0"/>
                        </a:rPr>
                        <m:t>/√300≈0.006</m:t>
                      </m:r>
                    </m:oMath>
                  </m:oMathPara>
                </a14:m>
                <a:endParaRPr lang="en-US" sz="1400" dirty="0"/>
              </a:p>
            </p:txBody>
          </p:sp>
        </mc:Choice>
        <mc:Fallback xmlns="">
          <p:sp>
            <p:nvSpPr>
              <p:cNvPr id="16" name="TextBox 15">
                <a:extLst>
                  <a:ext uri="{FF2B5EF4-FFF2-40B4-BE49-F238E27FC236}">
                    <a16:creationId xmlns:a16="http://schemas.microsoft.com/office/drawing/2014/main" id="{DD3050A3-C51F-9A70-4FC7-4C4EFE8E0E94}"/>
                  </a:ext>
                </a:extLst>
              </p:cNvPr>
              <p:cNvSpPr txBox="1">
                <a:spLocks noRot="1" noChangeAspect="1" noMove="1" noResize="1" noEditPoints="1" noAdjustHandles="1" noChangeArrowheads="1" noChangeShapeType="1" noTextEdit="1"/>
              </p:cNvSpPr>
              <p:nvPr/>
            </p:nvSpPr>
            <p:spPr>
              <a:xfrm>
                <a:off x="9611474" y="2678940"/>
                <a:ext cx="2258667" cy="323871"/>
              </a:xfrm>
              <a:prstGeom prst="rect">
                <a:avLst/>
              </a:prstGeom>
              <a:blipFill>
                <a:blip r:embed="rId4"/>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7035B7E-0E92-B689-DC69-5070C86E9E32}"/>
                  </a:ext>
                </a:extLst>
              </p:cNvPr>
              <p:cNvSpPr txBox="1"/>
              <p:nvPr/>
            </p:nvSpPr>
            <p:spPr>
              <a:xfrm>
                <a:off x="9929269" y="2271431"/>
                <a:ext cx="2268435" cy="307777"/>
              </a:xfrm>
              <a:prstGeom prst="rect">
                <a:avLst/>
              </a:prstGeom>
              <a:noFill/>
            </p:spPr>
            <p:txBody>
              <a:bodyPr wrap="square">
                <a:spAutoFit/>
              </a:bodyPr>
              <a:lstStyle/>
              <a:p>
                <a14:m>
                  <m:oMath xmlns:m="http://schemas.openxmlformats.org/officeDocument/2006/math">
                    <m:r>
                      <a:rPr lang="en-US" sz="1400" dirty="0" smtClean="0">
                        <a:latin typeface="Cambria Math" panose="02040503050406030204" pitchFamily="18" charset="0"/>
                      </a:rPr>
                      <m:t>0.01</m:t>
                    </m:r>
                    <m:r>
                      <a:rPr lang="en-US" sz="1400" i="0" dirty="0" smtClean="0">
                        <a:latin typeface="Cambria Math" panose="02040503050406030204" pitchFamily="18" charset="0"/>
                      </a:rPr>
                      <m:t>+0.99×</m:t>
                    </m:r>
                    <m:sSup>
                      <m:sSupPr>
                        <m:ctrlPr>
                          <a:rPr lang="en-US" sz="1400" i="0" dirty="0" smtClean="0">
                            <a:latin typeface="Cambria Math" panose="02040503050406030204" pitchFamily="18" charset="0"/>
                          </a:rPr>
                        </m:ctrlPr>
                      </m:sSupPr>
                      <m:e>
                        <m:r>
                          <a:rPr lang="en-US" sz="1400" i="0" dirty="0" smtClean="0">
                            <a:latin typeface="Cambria Math" panose="02040503050406030204" pitchFamily="18" charset="0"/>
                          </a:rPr>
                          <m:t>0.9</m:t>
                        </m:r>
                      </m:e>
                      <m:sup>
                        <m:r>
                          <a:rPr lang="en-US" sz="1400" i="0" dirty="0" smtClean="0">
                            <a:latin typeface="Cambria Math" panose="02040503050406030204" pitchFamily="18" charset="0"/>
                          </a:rPr>
                          <m:t>300</m:t>
                        </m:r>
                      </m:sup>
                    </m:sSup>
                  </m:oMath>
                </a14:m>
                <a:r>
                  <a:rPr lang="en-US" sz="1400" dirty="0"/>
                  <a:t> </a:t>
                </a:r>
                <a14:m>
                  <m:oMath xmlns:m="http://schemas.openxmlformats.org/officeDocument/2006/math">
                    <m:r>
                      <a:rPr lang="en-US" sz="1400" dirty="0">
                        <a:latin typeface="Cambria Math" panose="02040503050406030204" pitchFamily="18" charset="0"/>
                      </a:rPr>
                      <m:t>≈</m:t>
                    </m:r>
                    <m:r>
                      <a:rPr lang="en-US" sz="1400" b="0" i="0" dirty="0" smtClean="0">
                        <a:latin typeface="Cambria Math" panose="02040503050406030204" pitchFamily="18" charset="0"/>
                      </a:rPr>
                      <m:t>0.01</m:t>
                    </m:r>
                  </m:oMath>
                </a14:m>
                <a:endParaRPr lang="en-US" sz="1400" b="0" dirty="0"/>
              </a:p>
            </p:txBody>
          </p:sp>
        </mc:Choice>
        <mc:Fallback xmlns="">
          <p:sp>
            <p:nvSpPr>
              <p:cNvPr id="18" name="TextBox 17">
                <a:extLst>
                  <a:ext uri="{FF2B5EF4-FFF2-40B4-BE49-F238E27FC236}">
                    <a16:creationId xmlns:a16="http://schemas.microsoft.com/office/drawing/2014/main" id="{CC62C490-E0F1-5C89-232D-B4B82DECD2CE}"/>
                  </a:ext>
                </a:extLst>
              </p:cNvPr>
              <p:cNvSpPr txBox="1">
                <a:spLocks noRot="1" noChangeAspect="1" noMove="1" noResize="1" noEditPoints="1" noAdjustHandles="1" noChangeArrowheads="1" noChangeShapeType="1" noTextEdit="1"/>
              </p:cNvSpPr>
              <p:nvPr/>
            </p:nvSpPr>
            <p:spPr>
              <a:xfrm>
                <a:off x="9929269" y="2271431"/>
                <a:ext cx="2268435" cy="307777"/>
              </a:xfrm>
              <a:prstGeom prst="rect">
                <a:avLst/>
              </a:prstGeom>
              <a:blipFill>
                <a:blip r:embed="rId5"/>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59EF8A4-3535-776C-0AAF-8AC82AE2820C}"/>
              </a:ext>
            </a:extLst>
          </p:cNvPr>
          <p:cNvSpPr txBox="1"/>
          <p:nvPr/>
        </p:nvSpPr>
        <p:spPr>
          <a:xfrm>
            <a:off x="8663693" y="4677044"/>
            <a:ext cx="3360667" cy="1569660"/>
          </a:xfrm>
          <a:prstGeom prst="rect">
            <a:avLst/>
          </a:prstGeom>
          <a:noFill/>
        </p:spPr>
        <p:txBody>
          <a:bodyPr wrap="square">
            <a:spAutoFit/>
          </a:bodyPr>
          <a:lstStyle/>
          <a:p>
            <a:pPr>
              <a:buNone/>
            </a:pPr>
            <a:r>
              <a:rPr lang="en-US" sz="1600" dirty="0">
                <a:solidFill>
                  <a:srgbClr val="FF0000"/>
                </a:solidFill>
              </a:rPr>
              <a:t>RMSprop has no momentum. Each step points along the current gradient only, so in a ravine it still zig-zags somewhat between the walls, and its first steps are inflated by the zero start.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C4930C7-E983-A6E5-46A1-4068F25E88C2}"/>
                  </a:ext>
                </a:extLst>
              </p:cNvPr>
              <p:cNvSpPr txBox="1"/>
              <p:nvPr/>
            </p:nvSpPr>
            <p:spPr>
              <a:xfrm>
                <a:off x="838200" y="1651586"/>
                <a:ext cx="3496056" cy="523220"/>
              </a:xfrm>
              <a:prstGeom prst="rect">
                <a:avLst/>
              </a:prstGeom>
              <a:noFill/>
            </p:spPr>
            <p:txBody>
              <a:bodyPr wrap="square">
                <a:spAutoFit/>
              </a:bodyPr>
              <a:lstStyle/>
              <a:p>
                <a:pPr>
                  <a:buNone/>
                </a:pPr>
                <a:r>
                  <a:rPr lang="en-US" sz="1400" b="1" dirty="0" err="1">
                    <a:latin typeface="Google Sans" pitchFamily="2" charset="0"/>
                    <a:ea typeface="Google Sans" pitchFamily="2" charset="0"/>
                    <a:cs typeface="Google Sans" pitchFamily="2" charset="0"/>
                  </a:rPr>
                  <a:t>Adagrad</a:t>
                </a:r>
                <a:r>
                  <a:rPr lang="en-US" sz="1400" b="1" dirty="0">
                    <a:latin typeface="Google Sans" pitchFamily="2" charset="0"/>
                    <a:ea typeface="Google Sans" pitchFamily="2" charset="0"/>
                    <a:cs typeface="Google Sans" pitchFamily="2" charset="0"/>
                  </a:rPr>
                  <a:t> vs </a:t>
                </a:r>
                <a:r>
                  <a:rPr lang="en-US" sz="1400" b="1" dirty="0" err="1">
                    <a:latin typeface="Google Sans" pitchFamily="2" charset="0"/>
                    <a:ea typeface="Google Sans" pitchFamily="2" charset="0"/>
                    <a:cs typeface="Google Sans" pitchFamily="2" charset="0"/>
                  </a:rPr>
                  <a:t>RMSProp</a:t>
                </a:r>
                <a:endParaRPr lang="en-US" sz="1400" b="1" dirty="0">
                  <a:latin typeface="Google Sans" pitchFamily="2" charset="0"/>
                  <a:ea typeface="Google Sans" pitchFamily="2" charset="0"/>
                  <a:cs typeface="Google Sans" pitchFamily="2" charset="0"/>
                </a:endParaRPr>
              </a:p>
              <a:p>
                <a:pPr>
                  <a:buNone/>
                </a:pPr>
                <a14:m>
                  <m:oMath xmlns:m="http://schemas.openxmlformats.org/officeDocument/2006/math">
                    <m:r>
                      <a:rPr lang="en-US" sz="1400" b="0" i="1" dirty="0" smtClean="0">
                        <a:latin typeface="Cambria Math" panose="02040503050406030204" pitchFamily="18" charset="0"/>
                      </a:rPr>
                      <m:t>𝛽</m:t>
                    </m:r>
                    <m:r>
                      <a:rPr lang="en-US" sz="1400" b="0" i="0" dirty="0">
                        <a:latin typeface="Cambria Math" panose="02040503050406030204" pitchFamily="18" charset="0"/>
                      </a:rPr>
                      <m:t>=0.9</m:t>
                    </m:r>
                  </m:oMath>
                </a14:m>
                <a:r>
                  <a:rPr lang="en-US" sz="1400" dirty="0">
                    <a:latin typeface="Google Sans" pitchFamily="2" charset="0"/>
                    <a:ea typeface="Google Sans" pitchFamily="2" charset="0"/>
                    <a:cs typeface="Google Sans" pitchFamily="2" charset="0"/>
                  </a:rPr>
                  <a:t>, one parameter, </a:t>
                </a:r>
                <a14:m>
                  <m:oMath xmlns:m="http://schemas.openxmlformats.org/officeDocument/2006/math">
                    <m:r>
                      <a:rPr lang="en-US" sz="1400" b="0" i="0" dirty="0" smtClean="0">
                        <a:latin typeface="Cambria Math" panose="02040503050406030204" pitchFamily="18" charset="0"/>
                      </a:rPr>
                      <m:t> </m:t>
                    </m:r>
                    <m:r>
                      <a:rPr lang="en-US" sz="1400" b="0" i="1" dirty="0" smtClean="0">
                        <a:latin typeface="Cambria Math" panose="02040503050406030204" pitchFamily="18" charset="0"/>
                      </a:rPr>
                      <m:t>𝜀</m:t>
                    </m:r>
                  </m:oMath>
                </a14:m>
                <a:r>
                  <a:rPr lang="en-US" sz="1400" dirty="0">
                    <a:latin typeface="Google Sans" pitchFamily="2" charset="0"/>
                    <a:ea typeface="Google Sans" pitchFamily="2" charset="0"/>
                    <a:cs typeface="Google Sans" pitchFamily="2" charset="0"/>
                  </a:rPr>
                  <a:t> ignored</a:t>
                </a:r>
              </a:p>
            </p:txBody>
          </p:sp>
        </mc:Choice>
        <mc:Fallback xmlns="">
          <p:sp>
            <p:nvSpPr>
              <p:cNvPr id="7" name="TextBox 6">
                <a:extLst>
                  <a:ext uri="{FF2B5EF4-FFF2-40B4-BE49-F238E27FC236}">
                    <a16:creationId xmlns:a16="http://schemas.microsoft.com/office/drawing/2014/main" id="{978E2EDC-7CE1-3452-6953-DB3DC803A690}"/>
                  </a:ext>
                </a:extLst>
              </p:cNvPr>
              <p:cNvSpPr txBox="1">
                <a:spLocks noRot="1" noChangeAspect="1" noMove="1" noResize="1" noEditPoints="1" noAdjustHandles="1" noChangeArrowheads="1" noChangeShapeType="1" noTextEdit="1"/>
              </p:cNvSpPr>
              <p:nvPr/>
            </p:nvSpPr>
            <p:spPr>
              <a:xfrm>
                <a:off x="838200" y="1651586"/>
                <a:ext cx="3496056" cy="523220"/>
              </a:xfrm>
              <a:prstGeom prst="rect">
                <a:avLst/>
              </a:prstGeom>
              <a:blipFill>
                <a:blip r:embed="rId6"/>
                <a:stretch>
                  <a:fillRect l="-725" t="-2381" b="-11905"/>
                </a:stretch>
              </a:blipFill>
            </p:spPr>
            <p:txBody>
              <a:bodyPr/>
              <a:lstStyle/>
              <a:p>
                <a:r>
                  <a:rPr lang="en-US">
                    <a:noFill/>
                  </a:rPr>
                  <a:t> </a:t>
                </a:r>
              </a:p>
            </p:txBody>
          </p:sp>
        </mc:Fallback>
      </mc:AlternateContent>
    </p:spTree>
    <p:extLst>
      <p:ext uri="{BB962C8B-B14F-4D97-AF65-F5344CB8AC3E}">
        <p14:creationId xmlns:p14="http://schemas.microsoft.com/office/powerpoint/2010/main" val="34090099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3CFD0-B2F5-558D-8C98-430CC1D9F19C}"/>
              </a:ext>
            </a:extLst>
          </p:cNvPr>
          <p:cNvSpPr>
            <a:spLocks noGrp="1"/>
          </p:cNvSpPr>
          <p:nvPr>
            <p:ph type="title"/>
          </p:nvPr>
        </p:nvSpPr>
        <p:spPr/>
        <p:txBody>
          <a:bodyPr/>
          <a:lstStyle/>
          <a:p>
            <a:r>
              <a:rPr lang="en-US" dirty="0" err="1"/>
              <a:t>Adadelta</a:t>
            </a:r>
            <a:endParaRPr lang="en-US" dirty="0"/>
          </a:p>
        </p:txBody>
      </p:sp>
      <p:pic>
        <p:nvPicPr>
          <p:cNvPr id="5" name="Picture 4">
            <a:extLst>
              <a:ext uri="{FF2B5EF4-FFF2-40B4-BE49-F238E27FC236}">
                <a16:creationId xmlns:a16="http://schemas.microsoft.com/office/drawing/2014/main" id="{A686715A-F512-092F-B189-5767F9279D49}"/>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3319317" y="3576911"/>
            <a:ext cx="3383280" cy="359664"/>
          </a:xfrm>
          <a:prstGeom prst="rect">
            <a:avLst/>
          </a:prstGeom>
        </p:spPr>
      </p:pic>
      <p:pic>
        <p:nvPicPr>
          <p:cNvPr id="7" name="Picture 6">
            <a:extLst>
              <a:ext uri="{FF2B5EF4-FFF2-40B4-BE49-F238E27FC236}">
                <a16:creationId xmlns:a16="http://schemas.microsoft.com/office/drawing/2014/main" id="{0C02906E-8897-3675-8B06-65BBE2FA693E}"/>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3319317" y="4449746"/>
            <a:ext cx="2519680" cy="272288"/>
          </a:xfrm>
          <a:prstGeom prst="rect">
            <a:avLst/>
          </a:prstGeom>
        </p:spPr>
      </p:pic>
      <p:pic>
        <p:nvPicPr>
          <p:cNvPr id="9" name="Picture 8">
            <a:extLst>
              <a:ext uri="{FF2B5EF4-FFF2-40B4-BE49-F238E27FC236}">
                <a16:creationId xmlns:a16="http://schemas.microsoft.com/office/drawing/2014/main" id="{958C2FA4-1C53-A7A9-1E0B-ADEA6DEA1EEA}"/>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3319317" y="5235205"/>
            <a:ext cx="7869936" cy="394208"/>
          </a:xfrm>
          <a:prstGeom prst="rect">
            <a:avLst/>
          </a:prstGeom>
        </p:spPr>
      </p:pic>
      <p:pic>
        <p:nvPicPr>
          <p:cNvPr id="11" name="Picture 10">
            <a:extLst>
              <a:ext uri="{FF2B5EF4-FFF2-40B4-BE49-F238E27FC236}">
                <a16:creationId xmlns:a16="http://schemas.microsoft.com/office/drawing/2014/main" id="{EBEB9330-B237-034B-8F77-7601CAFB304D}"/>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3319317" y="6020664"/>
            <a:ext cx="4551680" cy="394208"/>
          </a:xfrm>
          <a:prstGeom prst="rect">
            <a:avLst/>
          </a:prstGeom>
        </p:spPr>
      </p:pic>
      <p:pic>
        <p:nvPicPr>
          <p:cNvPr id="12" name="Picture 11" descr="Left: Adadelta's step size starts tiny and grows slowly, while RMSprop's is steady. Right: after 50 steps on the ravine, with walls shaded and floor dashed, Adadelta has barely left its starting point on the wall">
            <a:extLst>
              <a:ext uri="{FF2B5EF4-FFF2-40B4-BE49-F238E27FC236}">
                <a16:creationId xmlns:a16="http://schemas.microsoft.com/office/drawing/2014/main" id="{65F40919-E914-2CFD-2863-6BAFD8C99977}"/>
              </a:ext>
            </a:extLst>
          </p:cNvPr>
          <p:cNvPicPr>
            <a:picLocks noChangeAspect="1"/>
          </p:cNvPicPr>
          <p:nvPr/>
        </p:nvPicPr>
        <p:blipFill>
          <a:blip r:embed="rId10"/>
          <a:srcRect l="60452" t="15540" r="7005" b="11616"/>
          <a:stretch>
            <a:fillRect/>
          </a:stretch>
        </p:blipFill>
        <p:spPr>
          <a:xfrm>
            <a:off x="8294716" y="3756743"/>
            <a:ext cx="3059084" cy="2521218"/>
          </a:xfrm>
          <a:prstGeom prst="rect">
            <a:avLst/>
          </a:prstGeom>
        </p:spPr>
      </p:pic>
      <p:sp>
        <p:nvSpPr>
          <p:cNvPr id="4" name="TextBox 3">
            <a:extLst>
              <a:ext uri="{FF2B5EF4-FFF2-40B4-BE49-F238E27FC236}">
                <a16:creationId xmlns:a16="http://schemas.microsoft.com/office/drawing/2014/main" id="{7A300A51-D1EE-A09B-F4E2-1DA2ED48AF37}"/>
              </a:ext>
            </a:extLst>
          </p:cNvPr>
          <p:cNvSpPr txBox="1"/>
          <p:nvPr/>
        </p:nvSpPr>
        <p:spPr>
          <a:xfrm>
            <a:off x="838201" y="1510248"/>
            <a:ext cx="3392978" cy="2308324"/>
          </a:xfrm>
          <a:prstGeom prst="rect">
            <a:avLst/>
          </a:prstGeom>
          <a:noFill/>
        </p:spPr>
        <p:txBody>
          <a:bodyPr wrap="square">
            <a:spAutoFit/>
          </a:bodyPr>
          <a:lstStyle/>
          <a:p>
            <a:pPr>
              <a:buNone/>
            </a:pPr>
            <a:r>
              <a:rPr lang="en-US" dirty="0" err="1"/>
              <a:t>Adadelta</a:t>
            </a:r>
            <a:r>
              <a:rPr lang="en-US" dirty="0"/>
              <a:t> was invented at the same time as RMSprop and uses the same moving average of squared gradients. </a:t>
            </a:r>
          </a:p>
          <a:p>
            <a:pPr>
              <a:buNone/>
            </a:pPr>
            <a:r>
              <a:rPr lang="en-US" dirty="0"/>
              <a:t>It adds one more question: </a:t>
            </a:r>
            <a:r>
              <a:rPr lang="en-US" i="1" dirty="0"/>
              <a:t>do the steps have the right units?</a:t>
            </a:r>
            <a:r>
              <a:rPr lang="en-US" dirty="0"/>
              <a:t> Its answer removes the learning rate altogether</a:t>
            </a:r>
          </a:p>
        </p:txBody>
      </p:sp>
      <p:pic>
        <p:nvPicPr>
          <p:cNvPr id="6" name="Picture 5" descr="Left: Adadelta's step size starts tiny and grows slowly, while RMSprop's is steady. Right: after 50 steps on the ravine, with walls shaded and floor dashed, Adadelta has barely left its starting point on the wall">
            <a:extLst>
              <a:ext uri="{FF2B5EF4-FFF2-40B4-BE49-F238E27FC236}">
                <a16:creationId xmlns:a16="http://schemas.microsoft.com/office/drawing/2014/main" id="{3922EA31-3BE1-6EF2-B7E0-64E90080005E}"/>
              </a:ext>
            </a:extLst>
          </p:cNvPr>
          <p:cNvPicPr>
            <a:picLocks noChangeAspect="1"/>
          </p:cNvPicPr>
          <p:nvPr/>
        </p:nvPicPr>
        <p:blipFill>
          <a:blip r:embed="rId10"/>
          <a:srcRect t="11616" r="45069"/>
          <a:stretch>
            <a:fillRect/>
          </a:stretch>
        </p:blipFill>
        <p:spPr>
          <a:xfrm>
            <a:off x="7376852" y="720263"/>
            <a:ext cx="5163590" cy="3059041"/>
          </a:xfrm>
          <a:prstGeom prst="rect">
            <a:avLst/>
          </a:prstGeom>
        </p:spPr>
      </p:pic>
    </p:spTree>
    <p:extLst>
      <p:ext uri="{BB962C8B-B14F-4D97-AF65-F5344CB8AC3E}">
        <p14:creationId xmlns:p14="http://schemas.microsoft.com/office/powerpoint/2010/main" val="8493544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611009B-F6F6-D05E-74F9-AF9361C61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11A4B-FF0C-2551-3B22-8525572A715E}"/>
              </a:ext>
            </a:extLst>
          </p:cNvPr>
          <p:cNvSpPr>
            <a:spLocks noGrp="1"/>
          </p:cNvSpPr>
          <p:nvPr>
            <p:ph type="title"/>
          </p:nvPr>
        </p:nvSpPr>
        <p:spPr/>
        <p:txBody>
          <a:bodyPr/>
          <a:lstStyle/>
          <a:p>
            <a:r>
              <a:rPr lang="en-US" dirty="0" err="1"/>
              <a:t>Adadelta</a:t>
            </a:r>
            <a:endParaRPr lang="en-US" dirty="0"/>
          </a:p>
        </p:txBody>
      </p:sp>
      <p:pic>
        <p:nvPicPr>
          <p:cNvPr id="5" name="Picture 4">
            <a:extLst>
              <a:ext uri="{FF2B5EF4-FFF2-40B4-BE49-F238E27FC236}">
                <a16:creationId xmlns:a16="http://schemas.microsoft.com/office/drawing/2014/main" id="{2FB6524D-8D8F-635A-0AE6-5F48C204F453}"/>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4857172" y="365125"/>
            <a:ext cx="3383280" cy="359664"/>
          </a:xfrm>
          <a:prstGeom prst="rect">
            <a:avLst/>
          </a:prstGeom>
        </p:spPr>
      </p:pic>
      <p:pic>
        <p:nvPicPr>
          <p:cNvPr id="7" name="Picture 6">
            <a:extLst>
              <a:ext uri="{FF2B5EF4-FFF2-40B4-BE49-F238E27FC236}">
                <a16:creationId xmlns:a16="http://schemas.microsoft.com/office/drawing/2014/main" id="{315F2FF9-E4F9-A871-7E14-A6407A1CF5A7}"/>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4857172" y="1237960"/>
            <a:ext cx="2519680" cy="272288"/>
          </a:xfrm>
          <a:prstGeom prst="rect">
            <a:avLst/>
          </a:prstGeom>
        </p:spPr>
      </p:pic>
      <p:pic>
        <p:nvPicPr>
          <p:cNvPr id="9" name="Picture 8">
            <a:extLst>
              <a:ext uri="{FF2B5EF4-FFF2-40B4-BE49-F238E27FC236}">
                <a16:creationId xmlns:a16="http://schemas.microsoft.com/office/drawing/2014/main" id="{9E359E12-A14F-93FF-968F-B2B6289A229A}"/>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4857172" y="2023419"/>
            <a:ext cx="7869936" cy="394208"/>
          </a:xfrm>
          <a:prstGeom prst="rect">
            <a:avLst/>
          </a:prstGeom>
        </p:spPr>
      </p:pic>
      <p:pic>
        <p:nvPicPr>
          <p:cNvPr id="11" name="Picture 10">
            <a:extLst>
              <a:ext uri="{FF2B5EF4-FFF2-40B4-BE49-F238E27FC236}">
                <a16:creationId xmlns:a16="http://schemas.microsoft.com/office/drawing/2014/main" id="{D966E82D-54C4-147F-0C68-1871DF76EB1A}"/>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4857172" y="2808878"/>
            <a:ext cx="4551680" cy="394208"/>
          </a:xfrm>
          <a:prstGeom prst="rect">
            <a:avLst/>
          </a:prstGeom>
        </p:spPr>
      </p:pic>
      <p:pic>
        <p:nvPicPr>
          <p:cNvPr id="12" name="Picture 11" descr="Left: Adadelta's step size starts tiny and grows slowly, while RMSprop's is steady. Right: after 50 steps on the ravine, with walls shaded and floor dashed, Adadelta has barely left its starting point on the wall">
            <a:extLst>
              <a:ext uri="{FF2B5EF4-FFF2-40B4-BE49-F238E27FC236}">
                <a16:creationId xmlns:a16="http://schemas.microsoft.com/office/drawing/2014/main" id="{33718450-2119-A0F7-94D2-D2440A92045D}"/>
              </a:ext>
            </a:extLst>
          </p:cNvPr>
          <p:cNvPicPr>
            <a:picLocks noChangeAspect="1"/>
          </p:cNvPicPr>
          <p:nvPr/>
        </p:nvPicPr>
        <p:blipFill>
          <a:blip r:embed="rId10"/>
          <a:stretch>
            <a:fillRect/>
          </a:stretch>
        </p:blipFill>
        <p:spPr>
          <a:xfrm>
            <a:off x="1395939" y="3303392"/>
            <a:ext cx="9400121" cy="3461090"/>
          </a:xfrm>
          <a:prstGeom prst="rect">
            <a:avLst/>
          </a:prstGeom>
        </p:spPr>
      </p:pic>
      <p:sp>
        <p:nvSpPr>
          <p:cNvPr id="4" name="TextBox 3">
            <a:extLst>
              <a:ext uri="{FF2B5EF4-FFF2-40B4-BE49-F238E27FC236}">
                <a16:creationId xmlns:a16="http://schemas.microsoft.com/office/drawing/2014/main" id="{747E5699-BC1D-7CF1-CDDE-A033F9F44402}"/>
              </a:ext>
            </a:extLst>
          </p:cNvPr>
          <p:cNvSpPr txBox="1"/>
          <p:nvPr/>
        </p:nvSpPr>
        <p:spPr>
          <a:xfrm>
            <a:off x="838200" y="1510248"/>
            <a:ext cx="6363392" cy="1200329"/>
          </a:xfrm>
          <a:prstGeom prst="rect">
            <a:avLst/>
          </a:prstGeom>
          <a:noFill/>
        </p:spPr>
        <p:txBody>
          <a:bodyPr wrap="square">
            <a:spAutoFit/>
          </a:bodyPr>
          <a:lstStyle/>
          <a:p>
            <a:pPr>
              <a:buNone/>
            </a:pPr>
            <a:r>
              <a:rPr lang="en-US" dirty="0" err="1"/>
              <a:t>Adadelta</a:t>
            </a:r>
            <a:r>
              <a:rPr lang="en-US" dirty="0"/>
              <a:t> was invented at the same time as RMSprop and uses the same moving average of squared gradients. It adds one more question: </a:t>
            </a:r>
            <a:r>
              <a:rPr lang="en-US" i="1" dirty="0"/>
              <a:t>do the steps have the right units?</a:t>
            </a:r>
            <a:r>
              <a:rPr lang="en-US" dirty="0"/>
              <a:t> Its answer removes the learning rate altogether</a:t>
            </a:r>
          </a:p>
        </p:txBody>
      </p:sp>
    </p:spTree>
    <p:extLst>
      <p:ext uri="{BB962C8B-B14F-4D97-AF65-F5344CB8AC3E}">
        <p14:creationId xmlns:p14="http://schemas.microsoft.com/office/powerpoint/2010/main" val="41482825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CB10B-F8CC-7F5B-DF1E-E48111770F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FC5925-63B7-2BC1-277B-7A64BE99382B}"/>
              </a:ext>
            </a:extLst>
          </p:cNvPr>
          <p:cNvSpPr>
            <a:spLocks noGrp="1"/>
          </p:cNvSpPr>
          <p:nvPr>
            <p:ph type="title"/>
          </p:nvPr>
        </p:nvSpPr>
        <p:spPr/>
        <p:txBody>
          <a:bodyPr/>
          <a:lstStyle/>
          <a:p>
            <a:r>
              <a:rPr lang="en-US" dirty="0"/>
              <a:t>Adam</a:t>
            </a:r>
          </a:p>
        </p:txBody>
      </p:sp>
      <p:sp>
        <p:nvSpPr>
          <p:cNvPr id="5" name="TextBox 4">
            <a:extLst>
              <a:ext uri="{FF2B5EF4-FFF2-40B4-BE49-F238E27FC236}">
                <a16:creationId xmlns:a16="http://schemas.microsoft.com/office/drawing/2014/main" id="{8F3175EF-C13A-8DA4-31A6-441B75EE431F}"/>
              </a:ext>
            </a:extLst>
          </p:cNvPr>
          <p:cNvSpPr txBox="1"/>
          <p:nvPr/>
        </p:nvSpPr>
        <p:spPr>
          <a:xfrm>
            <a:off x="838200" y="1422228"/>
            <a:ext cx="4529328" cy="1815882"/>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By now there are two good ideas: </a:t>
            </a:r>
          </a:p>
          <a:p>
            <a:pPr marL="342900" indent="-342900">
              <a:buFont typeface="+mj-lt"/>
              <a:buAutoNum type="arabicPeriod"/>
            </a:pPr>
            <a:r>
              <a:rPr lang="en-US" sz="1400" b="1" dirty="0">
                <a:latin typeface="Google Sans" pitchFamily="2" charset="0"/>
                <a:ea typeface="Google Sans" pitchFamily="2" charset="0"/>
                <a:cs typeface="Google Sans" pitchFamily="2" charset="0"/>
              </a:rPr>
              <a:t>momentum</a:t>
            </a:r>
            <a:r>
              <a:rPr lang="en-US" sz="1400" dirty="0">
                <a:latin typeface="Google Sans" pitchFamily="2" charset="0"/>
                <a:ea typeface="Google Sans" pitchFamily="2" charset="0"/>
                <a:cs typeface="Google Sans" pitchFamily="2" charset="0"/>
              </a:rPr>
              <a:t>: average recent gradients for a steady </a:t>
            </a:r>
            <a:r>
              <a:rPr lang="en-US" sz="1400" b="1" dirty="0">
                <a:latin typeface="Google Sans" pitchFamily="2" charset="0"/>
                <a:ea typeface="Google Sans" pitchFamily="2" charset="0"/>
                <a:cs typeface="Google Sans" pitchFamily="2" charset="0"/>
              </a:rPr>
              <a:t>direction</a:t>
            </a:r>
            <a:r>
              <a:rPr lang="en-US" sz="1400" dirty="0">
                <a:latin typeface="Google Sans" pitchFamily="2" charset="0"/>
                <a:ea typeface="Google Sans" pitchFamily="2" charset="0"/>
                <a:cs typeface="Google Sans" pitchFamily="2" charset="0"/>
              </a:rPr>
              <a:t> </a:t>
            </a:r>
          </a:p>
          <a:p>
            <a:pPr marL="342900" indent="-342900">
              <a:buFont typeface="+mj-lt"/>
              <a:buAutoNum type="arabicPeriod"/>
            </a:pPr>
            <a:r>
              <a:rPr lang="en-US" sz="1400" b="1" dirty="0">
                <a:latin typeface="Google Sans" pitchFamily="2" charset="0"/>
                <a:ea typeface="Google Sans" pitchFamily="2" charset="0"/>
                <a:cs typeface="Google Sans" pitchFamily="2" charset="0"/>
              </a:rPr>
              <a:t>RMSprop</a:t>
            </a:r>
            <a:r>
              <a:rPr lang="en-US" sz="1400" dirty="0">
                <a:latin typeface="Google Sans" pitchFamily="2" charset="0"/>
                <a:ea typeface="Google Sans" pitchFamily="2" charset="0"/>
                <a:cs typeface="Google Sans" pitchFamily="2" charset="0"/>
              </a:rPr>
              <a:t> : divide by the recent gradient size for a sensible </a:t>
            </a:r>
            <a:r>
              <a:rPr lang="en-US" sz="1400" b="1" dirty="0">
                <a:latin typeface="Google Sans" pitchFamily="2" charset="0"/>
                <a:ea typeface="Google Sans" pitchFamily="2" charset="0"/>
                <a:cs typeface="Google Sans" pitchFamily="2" charset="0"/>
              </a:rPr>
              <a:t>step size per weight</a:t>
            </a:r>
            <a:r>
              <a:rPr lang="en-US" sz="1400" dirty="0">
                <a:latin typeface="Google Sans" pitchFamily="2" charset="0"/>
                <a:ea typeface="Google Sans" pitchFamily="2" charset="0"/>
                <a:cs typeface="Google Sans" pitchFamily="2" charset="0"/>
              </a:rPr>
              <a:t> </a:t>
            </a:r>
          </a:p>
          <a:p>
            <a:pPr>
              <a:buNone/>
            </a:pPr>
            <a:endParaRPr lang="en-US" sz="1400" dirty="0">
              <a:latin typeface="Google Sans" pitchFamily="2" charset="0"/>
              <a:ea typeface="Google Sans" pitchFamily="2" charset="0"/>
              <a:cs typeface="Google Sans" pitchFamily="2" charset="0"/>
            </a:endParaRPr>
          </a:p>
          <a:p>
            <a:pPr>
              <a:buNone/>
            </a:pPr>
            <a:r>
              <a:rPr lang="en-US" sz="1400" b="1" dirty="0">
                <a:latin typeface="Google Sans" pitchFamily="2" charset="0"/>
                <a:ea typeface="Google Sans" pitchFamily="2" charset="0"/>
                <a:cs typeface="Google Sans" pitchFamily="2" charset="0"/>
              </a:rPr>
              <a:t>Adam</a:t>
            </a:r>
            <a:r>
              <a:rPr lang="en-US" sz="1400" dirty="0">
                <a:latin typeface="Google Sans" pitchFamily="2" charset="0"/>
                <a:ea typeface="Google Sans" pitchFamily="2" charset="0"/>
                <a:cs typeface="Google Sans" pitchFamily="2" charset="0"/>
              </a:rPr>
              <a:t> ("adaptive moment estimation") uses both, and fixes the zero-start bias that RMSprop left open.</a:t>
            </a:r>
          </a:p>
        </p:txBody>
      </p:sp>
      <p:sp>
        <p:nvSpPr>
          <p:cNvPr id="4" name="TextBox 3">
            <a:extLst>
              <a:ext uri="{FF2B5EF4-FFF2-40B4-BE49-F238E27FC236}">
                <a16:creationId xmlns:a16="http://schemas.microsoft.com/office/drawing/2014/main" id="{2560C4FD-192F-41C7-0D32-FFAD2D5F0C4A}"/>
              </a:ext>
            </a:extLst>
          </p:cNvPr>
          <p:cNvSpPr txBox="1"/>
          <p:nvPr/>
        </p:nvSpPr>
        <p:spPr>
          <a:xfrm>
            <a:off x="838200" y="3765359"/>
            <a:ext cx="4186084" cy="2308324"/>
          </a:xfrm>
          <a:prstGeom prst="rect">
            <a:avLst/>
          </a:prstGeom>
          <a:noFill/>
        </p:spPr>
        <p:txBody>
          <a:bodyPr wrap="square">
            <a:spAutoFit/>
          </a:bodyPr>
          <a:lstStyle/>
          <a:p>
            <a:r>
              <a:rPr lang="en-US" dirty="0">
                <a:latin typeface="Google Sans" pitchFamily="2" charset="0"/>
                <a:ea typeface="Google Sans" pitchFamily="2" charset="0"/>
                <a:cs typeface="Google Sans" pitchFamily="2" charset="0"/>
              </a:rPr>
              <a:t>For each parameter, it keeps </a:t>
            </a:r>
          </a:p>
          <a:p>
            <a:pPr marL="285750" indent="-285750">
              <a:buFont typeface="Arial" panose="020B0604020202020204" pitchFamily="34" charset="0"/>
              <a:buChar char="•"/>
            </a:pPr>
            <a:r>
              <a:rPr lang="en-US" dirty="0">
                <a:latin typeface="Google Sans" pitchFamily="2" charset="0"/>
                <a:ea typeface="Google Sans" pitchFamily="2" charset="0"/>
                <a:cs typeface="Google Sans" pitchFamily="2" charset="0"/>
              </a:rPr>
              <a:t>a running average of the gradient (the direction) and </a:t>
            </a:r>
          </a:p>
          <a:p>
            <a:pPr marL="285750" indent="-285750">
              <a:buFont typeface="Arial" panose="020B0604020202020204" pitchFamily="34" charset="0"/>
              <a:buChar char="•"/>
            </a:pPr>
            <a:r>
              <a:rPr lang="en-US" dirty="0">
                <a:latin typeface="Google Sans" pitchFamily="2" charset="0"/>
                <a:ea typeface="Google Sans" pitchFamily="2" charset="0"/>
                <a:cs typeface="Google Sans" pitchFamily="2" charset="0"/>
              </a:rPr>
              <a:t>a running average of the squared gradient (the size), </a:t>
            </a:r>
          </a:p>
          <a:p>
            <a:pPr marL="285750" indent="-285750">
              <a:buFont typeface="Arial" panose="020B0604020202020204" pitchFamily="34" charset="0"/>
              <a:buChar char="•"/>
            </a:pPr>
            <a:r>
              <a:rPr lang="en-US" dirty="0">
                <a:latin typeface="Google Sans" pitchFamily="2" charset="0"/>
                <a:ea typeface="Google Sans" pitchFamily="2" charset="0"/>
                <a:cs typeface="Google Sans" pitchFamily="2" charset="0"/>
              </a:rPr>
              <a:t>and steps by direction divided by size, </a:t>
            </a:r>
            <a:r>
              <a:rPr lang="en-US" b="1" dirty="0">
                <a:latin typeface="Google Sans" pitchFamily="2" charset="0"/>
                <a:ea typeface="Google Sans" pitchFamily="2" charset="0"/>
                <a:cs typeface="Google Sans" pitchFamily="2" charset="0"/>
              </a:rPr>
              <a:t>with a fix for the first few steps</a:t>
            </a:r>
          </a:p>
        </p:txBody>
      </p:sp>
    </p:spTree>
    <p:extLst>
      <p:ext uri="{BB962C8B-B14F-4D97-AF65-F5344CB8AC3E}">
        <p14:creationId xmlns:p14="http://schemas.microsoft.com/office/powerpoint/2010/main" val="38279256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38F1B-8E69-C8DA-2061-97E24C776E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ECB7E8-1B1A-B0B2-6788-46EBD6311F6D}"/>
              </a:ext>
            </a:extLst>
          </p:cNvPr>
          <p:cNvSpPr>
            <a:spLocks noGrp="1"/>
          </p:cNvSpPr>
          <p:nvPr>
            <p:ph type="title"/>
          </p:nvPr>
        </p:nvSpPr>
        <p:spPr/>
        <p:txBody>
          <a:bodyPr/>
          <a:lstStyle/>
          <a:p>
            <a:r>
              <a:rPr lang="en-US" dirty="0"/>
              <a:t>Adam</a:t>
            </a:r>
          </a:p>
        </p:txBody>
      </p:sp>
      <p:sp>
        <p:nvSpPr>
          <p:cNvPr id="5" name="TextBox 4">
            <a:extLst>
              <a:ext uri="{FF2B5EF4-FFF2-40B4-BE49-F238E27FC236}">
                <a16:creationId xmlns:a16="http://schemas.microsoft.com/office/drawing/2014/main" id="{3277BB96-F840-E3D8-2E47-509CD7882755}"/>
              </a:ext>
            </a:extLst>
          </p:cNvPr>
          <p:cNvSpPr txBox="1"/>
          <p:nvPr/>
        </p:nvSpPr>
        <p:spPr>
          <a:xfrm>
            <a:off x="838200" y="1422228"/>
            <a:ext cx="4529328" cy="1815882"/>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By now there are two good ideas: </a:t>
            </a:r>
          </a:p>
          <a:p>
            <a:pPr marL="342900" indent="-342900">
              <a:buFont typeface="+mj-lt"/>
              <a:buAutoNum type="arabicPeriod"/>
            </a:pPr>
            <a:r>
              <a:rPr lang="en-US" sz="1400" b="1" dirty="0">
                <a:latin typeface="Google Sans" pitchFamily="2" charset="0"/>
                <a:ea typeface="Google Sans" pitchFamily="2" charset="0"/>
                <a:cs typeface="Google Sans" pitchFamily="2" charset="0"/>
              </a:rPr>
              <a:t>momentum</a:t>
            </a:r>
            <a:r>
              <a:rPr lang="en-US" sz="1400" dirty="0">
                <a:latin typeface="Google Sans" pitchFamily="2" charset="0"/>
                <a:ea typeface="Google Sans" pitchFamily="2" charset="0"/>
                <a:cs typeface="Google Sans" pitchFamily="2" charset="0"/>
              </a:rPr>
              <a:t>: average recent gradients for a steady </a:t>
            </a:r>
            <a:r>
              <a:rPr lang="en-US" sz="1400" b="1" dirty="0">
                <a:latin typeface="Google Sans" pitchFamily="2" charset="0"/>
                <a:ea typeface="Google Sans" pitchFamily="2" charset="0"/>
                <a:cs typeface="Google Sans" pitchFamily="2" charset="0"/>
              </a:rPr>
              <a:t>direction</a:t>
            </a:r>
            <a:r>
              <a:rPr lang="en-US" sz="1400" dirty="0">
                <a:latin typeface="Google Sans" pitchFamily="2" charset="0"/>
                <a:ea typeface="Google Sans" pitchFamily="2" charset="0"/>
                <a:cs typeface="Google Sans" pitchFamily="2" charset="0"/>
              </a:rPr>
              <a:t> </a:t>
            </a:r>
          </a:p>
          <a:p>
            <a:pPr marL="342900" indent="-342900">
              <a:buFont typeface="+mj-lt"/>
              <a:buAutoNum type="arabicPeriod"/>
            </a:pPr>
            <a:r>
              <a:rPr lang="en-US" sz="1400" b="1" dirty="0">
                <a:latin typeface="Google Sans" pitchFamily="2" charset="0"/>
                <a:ea typeface="Google Sans" pitchFamily="2" charset="0"/>
                <a:cs typeface="Google Sans" pitchFamily="2" charset="0"/>
              </a:rPr>
              <a:t>RMSprop</a:t>
            </a:r>
            <a:r>
              <a:rPr lang="en-US" sz="1400" dirty="0">
                <a:latin typeface="Google Sans" pitchFamily="2" charset="0"/>
                <a:ea typeface="Google Sans" pitchFamily="2" charset="0"/>
                <a:cs typeface="Google Sans" pitchFamily="2" charset="0"/>
              </a:rPr>
              <a:t> : divide by the recent gradient size for a sensible </a:t>
            </a:r>
            <a:r>
              <a:rPr lang="en-US" sz="1400" b="1" dirty="0">
                <a:latin typeface="Google Sans" pitchFamily="2" charset="0"/>
                <a:ea typeface="Google Sans" pitchFamily="2" charset="0"/>
                <a:cs typeface="Google Sans" pitchFamily="2" charset="0"/>
              </a:rPr>
              <a:t>step size per weight</a:t>
            </a:r>
            <a:r>
              <a:rPr lang="en-US" sz="1400" dirty="0">
                <a:latin typeface="Google Sans" pitchFamily="2" charset="0"/>
                <a:ea typeface="Google Sans" pitchFamily="2" charset="0"/>
                <a:cs typeface="Google Sans" pitchFamily="2" charset="0"/>
              </a:rPr>
              <a:t> </a:t>
            </a:r>
          </a:p>
          <a:p>
            <a:pPr>
              <a:buNone/>
            </a:pPr>
            <a:endParaRPr lang="en-US" sz="1400" dirty="0">
              <a:latin typeface="Google Sans" pitchFamily="2" charset="0"/>
              <a:ea typeface="Google Sans" pitchFamily="2" charset="0"/>
              <a:cs typeface="Google Sans" pitchFamily="2" charset="0"/>
            </a:endParaRPr>
          </a:p>
          <a:p>
            <a:pPr>
              <a:buNone/>
            </a:pPr>
            <a:r>
              <a:rPr lang="en-US" sz="1400" b="1" dirty="0">
                <a:latin typeface="Google Sans" pitchFamily="2" charset="0"/>
                <a:ea typeface="Google Sans" pitchFamily="2" charset="0"/>
                <a:cs typeface="Google Sans" pitchFamily="2" charset="0"/>
              </a:rPr>
              <a:t>Adam</a:t>
            </a:r>
            <a:r>
              <a:rPr lang="en-US" sz="1400" dirty="0">
                <a:latin typeface="Google Sans" pitchFamily="2" charset="0"/>
                <a:ea typeface="Google Sans" pitchFamily="2" charset="0"/>
                <a:cs typeface="Google Sans" pitchFamily="2" charset="0"/>
              </a:rPr>
              <a:t> ("adaptive moment estimation") uses both, and fixes the zero-start bias that RMSprop left open.</a:t>
            </a:r>
          </a:p>
        </p:txBody>
      </p:sp>
      <p:pic>
        <p:nvPicPr>
          <p:cNvPr id="14" name="Picture 13">
            <a:extLst>
              <a:ext uri="{FF2B5EF4-FFF2-40B4-BE49-F238E27FC236}">
                <a16:creationId xmlns:a16="http://schemas.microsoft.com/office/drawing/2014/main" id="{68E9E130-4A46-01E0-8F5A-88E64CFDBF7D}"/>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6905146" y="1988729"/>
            <a:ext cx="3468624" cy="286512"/>
          </a:xfrm>
          <a:prstGeom prst="rect">
            <a:avLst/>
          </a:prstGeom>
        </p:spPr>
      </p:pic>
      <p:sp>
        <p:nvSpPr>
          <p:cNvPr id="28" name="TextBox 27">
            <a:extLst>
              <a:ext uri="{FF2B5EF4-FFF2-40B4-BE49-F238E27FC236}">
                <a16:creationId xmlns:a16="http://schemas.microsoft.com/office/drawing/2014/main" id="{78F33176-A4E2-707B-D796-60292F65A00C}"/>
              </a:ext>
            </a:extLst>
          </p:cNvPr>
          <p:cNvSpPr txBox="1"/>
          <p:nvPr/>
        </p:nvSpPr>
        <p:spPr>
          <a:xfrm>
            <a:off x="5953760" y="1534633"/>
            <a:ext cx="5494528"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1. Average the gradients (the direction).</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first moment</a:t>
            </a:r>
            <a:r>
              <a:rPr lang="en-US" sz="1400" dirty="0">
                <a:latin typeface="Google Sans" pitchFamily="2" charset="0"/>
                <a:ea typeface="Google Sans" pitchFamily="2" charset="0"/>
                <a:cs typeface="Google Sans" pitchFamily="2" charset="0"/>
              </a:rPr>
              <a:t>:</a:t>
            </a:r>
          </a:p>
        </p:txBody>
      </p:sp>
      <p:sp>
        <p:nvSpPr>
          <p:cNvPr id="30" name="TextBox 29">
            <a:extLst>
              <a:ext uri="{FF2B5EF4-FFF2-40B4-BE49-F238E27FC236}">
                <a16:creationId xmlns:a16="http://schemas.microsoft.com/office/drawing/2014/main" id="{8D3C2AE1-6D89-18D1-FB27-9CA533A6AAB0}"/>
              </a:ext>
            </a:extLst>
          </p:cNvPr>
          <p:cNvSpPr txBox="1"/>
          <p:nvPr/>
        </p:nvSpPr>
        <p:spPr>
          <a:xfrm>
            <a:off x="5591458" y="543570"/>
            <a:ext cx="6096000" cy="861774"/>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The update</a:t>
            </a:r>
          </a:p>
          <a:p>
            <a:pPr>
              <a:buNone/>
            </a:pPr>
            <a:endParaRPr lang="en-US" sz="1600"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Start with 𝐦⁽⁰⁾ = 𝐯⁽⁰⁾ = 𝟎. At every iteration t = 1, 2, …:</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96D7F0D-386D-C351-9CAF-9E28EB09AF6D}"/>
                  </a:ext>
                </a:extLst>
              </p:cNvPr>
              <p:cNvSpPr txBox="1"/>
              <p:nvPr/>
            </p:nvSpPr>
            <p:spPr>
              <a:xfrm>
                <a:off x="6586220" y="2890391"/>
                <a:ext cx="4529328" cy="1077218"/>
              </a:xfrm>
              <a:prstGeom prst="rect">
                <a:avLst/>
              </a:prstGeom>
              <a:solidFill>
                <a:schemeClr val="tx2">
                  <a:lumMod val="10000"/>
                  <a:lumOff val="9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Adam's 𝐦 is an average and not a plain sum. </a:t>
                </a:r>
              </a:p>
              <a:p>
                <a:pPr>
                  <a:buNone/>
                </a:pPr>
                <a:r>
                  <a:rPr lang="en-US" sz="1600" dirty="0">
                    <a:latin typeface="Google Sans" pitchFamily="2" charset="0"/>
                    <a:ea typeface="Google Sans" pitchFamily="2" charset="0"/>
                    <a:cs typeface="Google Sans" pitchFamily="2" charset="0"/>
                  </a:rPr>
                  <a:t>The factor </a:t>
                </a:r>
                <a14:m>
                  <m:oMath xmlns:m="http://schemas.openxmlformats.org/officeDocument/2006/math">
                    <m:d>
                      <m:dPr>
                        <m:ctrlPr>
                          <a:rPr lang="en-US" sz="1600" i="0" dirty="0">
                            <a:latin typeface="Cambria Math" panose="02040503050406030204" pitchFamily="18" charset="0"/>
                          </a:rPr>
                        </m:ctrlPr>
                      </m:dPr>
                      <m:e>
                        <m:r>
                          <a:rPr lang="en-US" sz="1600" i="0" dirty="0">
                            <a:latin typeface="Cambria Math" panose="02040503050406030204" pitchFamily="18" charset="0"/>
                          </a:rPr>
                          <m:t>1−</m:t>
                        </m:r>
                        <m:r>
                          <a:rPr lang="en-US" sz="1600" i="1" dirty="0">
                            <a:latin typeface="Cambria Math" panose="02040503050406030204" pitchFamily="18" charset="0"/>
                          </a:rPr>
                          <m:t>𝛽</m:t>
                        </m:r>
                        <m:r>
                          <a:rPr lang="en-US" sz="1600" i="0" dirty="0">
                            <a:latin typeface="Cambria Math" panose="02040503050406030204" pitchFamily="18" charset="0"/>
                          </a:rPr>
                          <m:t>₁</m:t>
                        </m:r>
                      </m:e>
                    </m:d>
                  </m:oMath>
                </a14:m>
                <a:r>
                  <a:rPr lang="en-US" sz="1600" dirty="0">
                    <a:latin typeface="Google Sans" pitchFamily="2" charset="0"/>
                    <a:ea typeface="Google Sans" pitchFamily="2" charset="0"/>
                    <a:cs typeface="Google Sans" pitchFamily="2" charset="0"/>
                  </a:rPr>
                  <a:t> keeps it on the scale of one gradient instead of </a:t>
                </a:r>
                <a14:m>
                  <m:oMath xmlns:m="http://schemas.openxmlformats.org/officeDocument/2006/math">
                    <m:r>
                      <a:rPr lang="en-US" sz="1600" dirty="0" smtClean="0">
                        <a:latin typeface="Cambria Math" panose="02040503050406030204" pitchFamily="18" charset="0"/>
                      </a:rPr>
                      <m:t>1</m:t>
                    </m:r>
                    <m:r>
                      <a:rPr lang="en-US" sz="1600" i="0" dirty="0">
                        <a:latin typeface="Cambria Math" panose="02040503050406030204" pitchFamily="18" charset="0"/>
                      </a:rPr>
                      <m:t>/</m:t>
                    </m:r>
                    <m:d>
                      <m:dPr>
                        <m:ctrlPr>
                          <a:rPr lang="en-US" sz="1600" i="0" dirty="0">
                            <a:latin typeface="Cambria Math" panose="02040503050406030204" pitchFamily="18" charset="0"/>
                          </a:rPr>
                        </m:ctrlPr>
                      </m:dPr>
                      <m:e>
                        <m:r>
                          <a:rPr lang="en-US" sz="1600" i="0" dirty="0">
                            <a:latin typeface="Cambria Math" panose="02040503050406030204" pitchFamily="18" charset="0"/>
                          </a:rPr>
                          <m:t>1−</m:t>
                        </m:r>
                        <m:r>
                          <a:rPr lang="en-US" sz="1600" i="1" dirty="0">
                            <a:latin typeface="Cambria Math" panose="02040503050406030204" pitchFamily="18" charset="0"/>
                          </a:rPr>
                          <m:t>𝛾</m:t>
                        </m:r>
                      </m:e>
                    </m:d>
                  </m:oMath>
                </a14:m>
                <a:r>
                  <a:rPr lang="en-US" sz="1600" dirty="0">
                    <a:latin typeface="Google Sans" pitchFamily="2" charset="0"/>
                    <a:ea typeface="Google Sans" pitchFamily="2" charset="0"/>
                    <a:cs typeface="Google Sans" pitchFamily="2" charset="0"/>
                  </a:rPr>
                  <a:t> gradients. </a:t>
                </a:r>
              </a:p>
              <a:p>
                <a:pPr>
                  <a:buNone/>
                </a:pPr>
                <a:r>
                  <a:rPr lang="en-US" sz="1600" dirty="0">
                    <a:latin typeface="Google Sans" pitchFamily="2" charset="0"/>
                    <a:ea typeface="Google Sans" pitchFamily="2" charset="0"/>
                    <a:cs typeface="Google Sans" pitchFamily="2" charset="0"/>
                  </a:rPr>
                  <a:t>Both point in the same direction.</a:t>
                </a:r>
              </a:p>
            </p:txBody>
          </p:sp>
        </mc:Choice>
        <mc:Fallback xmlns="">
          <p:sp>
            <p:nvSpPr>
              <p:cNvPr id="25" name="TextBox 24">
                <a:extLst>
                  <a:ext uri="{FF2B5EF4-FFF2-40B4-BE49-F238E27FC236}">
                    <a16:creationId xmlns:a16="http://schemas.microsoft.com/office/drawing/2014/main" id="{26294BB7-8F47-6401-E033-4AC22DAC8069}"/>
                  </a:ext>
                </a:extLst>
              </p:cNvPr>
              <p:cNvSpPr txBox="1">
                <a:spLocks noRot="1" noChangeAspect="1" noMove="1" noResize="1" noEditPoints="1" noAdjustHandles="1" noChangeArrowheads="1" noChangeShapeType="1" noTextEdit="1"/>
              </p:cNvSpPr>
              <p:nvPr/>
            </p:nvSpPr>
            <p:spPr>
              <a:xfrm>
                <a:off x="6586220" y="2890391"/>
                <a:ext cx="4529328" cy="1077218"/>
              </a:xfrm>
              <a:prstGeom prst="rect">
                <a:avLst/>
              </a:prstGeom>
              <a:blipFill>
                <a:blip r:embed="rId4"/>
                <a:stretch>
                  <a:fillRect l="-559" t="-1163" b="-4651"/>
                </a:stretch>
              </a:blipFill>
            </p:spPr>
            <p:txBody>
              <a:bodyPr/>
              <a:lstStyle/>
              <a:p>
                <a:r>
                  <a:rPr lang="en-US">
                    <a:noFill/>
                  </a:rPr>
                  <a:t> </a:t>
                </a:r>
              </a:p>
            </p:txBody>
          </p:sp>
        </mc:Fallback>
      </mc:AlternateContent>
    </p:spTree>
    <p:extLst>
      <p:ext uri="{BB962C8B-B14F-4D97-AF65-F5344CB8AC3E}">
        <p14:creationId xmlns:p14="http://schemas.microsoft.com/office/powerpoint/2010/main" val="15826999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70341-0F69-354F-461D-6045EF87E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2C3B07-923B-994E-CB68-5EE9A64D4BAB}"/>
              </a:ext>
            </a:extLst>
          </p:cNvPr>
          <p:cNvSpPr>
            <a:spLocks noGrp="1"/>
          </p:cNvSpPr>
          <p:nvPr>
            <p:ph type="title"/>
          </p:nvPr>
        </p:nvSpPr>
        <p:spPr/>
        <p:txBody>
          <a:bodyPr/>
          <a:lstStyle/>
          <a:p>
            <a:r>
              <a:rPr lang="en-US" dirty="0"/>
              <a:t>Adam</a:t>
            </a:r>
          </a:p>
        </p:txBody>
      </p:sp>
      <p:sp>
        <p:nvSpPr>
          <p:cNvPr id="5" name="TextBox 4">
            <a:extLst>
              <a:ext uri="{FF2B5EF4-FFF2-40B4-BE49-F238E27FC236}">
                <a16:creationId xmlns:a16="http://schemas.microsoft.com/office/drawing/2014/main" id="{DAB1B879-2CDB-37D8-72B7-9EBE62B071A3}"/>
              </a:ext>
            </a:extLst>
          </p:cNvPr>
          <p:cNvSpPr txBox="1"/>
          <p:nvPr/>
        </p:nvSpPr>
        <p:spPr>
          <a:xfrm>
            <a:off x="838200" y="1422228"/>
            <a:ext cx="4529328" cy="1815882"/>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By now there are two good ideas: </a:t>
            </a:r>
          </a:p>
          <a:p>
            <a:pPr marL="342900" indent="-342900">
              <a:buFont typeface="+mj-lt"/>
              <a:buAutoNum type="arabicPeriod"/>
            </a:pPr>
            <a:r>
              <a:rPr lang="en-US" sz="1400" b="1" dirty="0">
                <a:latin typeface="Google Sans" pitchFamily="2" charset="0"/>
                <a:ea typeface="Google Sans" pitchFamily="2" charset="0"/>
                <a:cs typeface="Google Sans" pitchFamily="2" charset="0"/>
              </a:rPr>
              <a:t>momentum</a:t>
            </a:r>
            <a:r>
              <a:rPr lang="en-US" sz="1400" dirty="0">
                <a:latin typeface="Google Sans" pitchFamily="2" charset="0"/>
                <a:ea typeface="Google Sans" pitchFamily="2" charset="0"/>
                <a:cs typeface="Google Sans" pitchFamily="2" charset="0"/>
              </a:rPr>
              <a:t>: average recent gradients for a steady </a:t>
            </a:r>
            <a:r>
              <a:rPr lang="en-US" sz="1400" b="1" dirty="0">
                <a:latin typeface="Google Sans" pitchFamily="2" charset="0"/>
                <a:ea typeface="Google Sans" pitchFamily="2" charset="0"/>
                <a:cs typeface="Google Sans" pitchFamily="2" charset="0"/>
              </a:rPr>
              <a:t>direction</a:t>
            </a:r>
            <a:r>
              <a:rPr lang="en-US" sz="1400" dirty="0">
                <a:latin typeface="Google Sans" pitchFamily="2" charset="0"/>
                <a:ea typeface="Google Sans" pitchFamily="2" charset="0"/>
                <a:cs typeface="Google Sans" pitchFamily="2" charset="0"/>
              </a:rPr>
              <a:t> </a:t>
            </a:r>
          </a:p>
          <a:p>
            <a:pPr marL="342900" indent="-342900">
              <a:buFont typeface="+mj-lt"/>
              <a:buAutoNum type="arabicPeriod"/>
            </a:pPr>
            <a:r>
              <a:rPr lang="en-US" sz="1400" b="1" dirty="0">
                <a:latin typeface="Google Sans" pitchFamily="2" charset="0"/>
                <a:ea typeface="Google Sans" pitchFamily="2" charset="0"/>
                <a:cs typeface="Google Sans" pitchFamily="2" charset="0"/>
              </a:rPr>
              <a:t>RMSprop</a:t>
            </a:r>
            <a:r>
              <a:rPr lang="en-US" sz="1400" dirty="0">
                <a:latin typeface="Google Sans" pitchFamily="2" charset="0"/>
                <a:ea typeface="Google Sans" pitchFamily="2" charset="0"/>
                <a:cs typeface="Google Sans" pitchFamily="2" charset="0"/>
              </a:rPr>
              <a:t> : divide by the recent gradient size for a sensible </a:t>
            </a:r>
            <a:r>
              <a:rPr lang="en-US" sz="1400" b="1" dirty="0">
                <a:latin typeface="Google Sans" pitchFamily="2" charset="0"/>
                <a:ea typeface="Google Sans" pitchFamily="2" charset="0"/>
                <a:cs typeface="Google Sans" pitchFamily="2" charset="0"/>
              </a:rPr>
              <a:t>step size per weight</a:t>
            </a:r>
            <a:r>
              <a:rPr lang="en-US" sz="1400" dirty="0">
                <a:latin typeface="Google Sans" pitchFamily="2" charset="0"/>
                <a:ea typeface="Google Sans" pitchFamily="2" charset="0"/>
                <a:cs typeface="Google Sans" pitchFamily="2" charset="0"/>
              </a:rPr>
              <a:t> </a:t>
            </a:r>
          </a:p>
          <a:p>
            <a:pPr>
              <a:buNone/>
            </a:pPr>
            <a:endParaRPr lang="en-US" sz="1400" dirty="0">
              <a:latin typeface="Google Sans" pitchFamily="2" charset="0"/>
              <a:ea typeface="Google Sans" pitchFamily="2" charset="0"/>
              <a:cs typeface="Google Sans" pitchFamily="2" charset="0"/>
            </a:endParaRPr>
          </a:p>
          <a:p>
            <a:pPr>
              <a:buNone/>
            </a:pPr>
            <a:r>
              <a:rPr lang="en-US" sz="1400" b="1" dirty="0">
                <a:latin typeface="Google Sans" pitchFamily="2" charset="0"/>
                <a:ea typeface="Google Sans" pitchFamily="2" charset="0"/>
                <a:cs typeface="Google Sans" pitchFamily="2" charset="0"/>
              </a:rPr>
              <a:t>Adam</a:t>
            </a:r>
            <a:r>
              <a:rPr lang="en-US" sz="1400" dirty="0">
                <a:latin typeface="Google Sans" pitchFamily="2" charset="0"/>
                <a:ea typeface="Google Sans" pitchFamily="2" charset="0"/>
                <a:cs typeface="Google Sans" pitchFamily="2" charset="0"/>
              </a:rPr>
              <a:t> ("adaptive moment estimation") uses both, and fixes the zero-start bias that RMSprop left open.</a:t>
            </a:r>
          </a:p>
        </p:txBody>
      </p:sp>
      <p:pic>
        <p:nvPicPr>
          <p:cNvPr id="14" name="Picture 13">
            <a:extLst>
              <a:ext uri="{FF2B5EF4-FFF2-40B4-BE49-F238E27FC236}">
                <a16:creationId xmlns:a16="http://schemas.microsoft.com/office/drawing/2014/main" id="{191D2B6A-5AED-667B-498C-B743E0790AAB}"/>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905146" y="1988729"/>
            <a:ext cx="3468624" cy="286512"/>
          </a:xfrm>
          <a:prstGeom prst="rect">
            <a:avLst/>
          </a:prstGeom>
        </p:spPr>
      </p:pic>
      <p:pic>
        <p:nvPicPr>
          <p:cNvPr id="16" name="Picture 15">
            <a:extLst>
              <a:ext uri="{FF2B5EF4-FFF2-40B4-BE49-F238E27FC236}">
                <a16:creationId xmlns:a16="http://schemas.microsoft.com/office/drawing/2014/main" id="{9EB1C01C-6C61-050F-CAF4-DDC84981C3D9}"/>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6905146" y="3262661"/>
            <a:ext cx="4009136" cy="286512"/>
          </a:xfrm>
          <a:prstGeom prst="rect">
            <a:avLst/>
          </a:prstGeom>
        </p:spPr>
      </p:pic>
      <p:sp>
        <p:nvSpPr>
          <p:cNvPr id="28" name="TextBox 27">
            <a:extLst>
              <a:ext uri="{FF2B5EF4-FFF2-40B4-BE49-F238E27FC236}">
                <a16:creationId xmlns:a16="http://schemas.microsoft.com/office/drawing/2014/main" id="{A4F3DB5C-88B8-62D2-23A4-81378F2CBF9F}"/>
              </a:ext>
            </a:extLst>
          </p:cNvPr>
          <p:cNvSpPr txBox="1"/>
          <p:nvPr/>
        </p:nvSpPr>
        <p:spPr>
          <a:xfrm>
            <a:off x="5953760" y="1534633"/>
            <a:ext cx="5494528"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1. Average the gradients (the direction).</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first moment</a:t>
            </a:r>
            <a:r>
              <a:rPr lang="en-US" sz="1400" dirty="0">
                <a:latin typeface="Google Sans" pitchFamily="2" charset="0"/>
                <a:ea typeface="Google Sans" pitchFamily="2" charset="0"/>
                <a:cs typeface="Google Sans" pitchFamily="2" charset="0"/>
              </a:rPr>
              <a:t>:</a:t>
            </a:r>
          </a:p>
        </p:txBody>
      </p:sp>
      <p:sp>
        <p:nvSpPr>
          <p:cNvPr id="29" name="TextBox 28">
            <a:extLst>
              <a:ext uri="{FF2B5EF4-FFF2-40B4-BE49-F238E27FC236}">
                <a16:creationId xmlns:a16="http://schemas.microsoft.com/office/drawing/2014/main" id="{1B6C8C16-236C-03FE-AD28-BD760E84B758}"/>
              </a:ext>
            </a:extLst>
          </p:cNvPr>
          <p:cNvSpPr txBox="1"/>
          <p:nvPr/>
        </p:nvSpPr>
        <p:spPr>
          <a:xfrm>
            <a:off x="5953760" y="2523711"/>
            <a:ext cx="5528056" cy="523220"/>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2. Average the squared gradients (the size).</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second moment</a:t>
            </a:r>
            <a:r>
              <a:rPr lang="en-US" sz="1400" dirty="0">
                <a:latin typeface="Google Sans" pitchFamily="2" charset="0"/>
                <a:ea typeface="Google Sans" pitchFamily="2" charset="0"/>
                <a:cs typeface="Google Sans" pitchFamily="2" charset="0"/>
              </a:rPr>
              <a:t>, exactly RMSprop's 𝐯 with decay β₂:</a:t>
            </a:r>
          </a:p>
        </p:txBody>
      </p:sp>
      <p:sp>
        <p:nvSpPr>
          <p:cNvPr id="30" name="TextBox 29">
            <a:extLst>
              <a:ext uri="{FF2B5EF4-FFF2-40B4-BE49-F238E27FC236}">
                <a16:creationId xmlns:a16="http://schemas.microsoft.com/office/drawing/2014/main" id="{DE4F96DC-6C1A-DA93-0324-93D2C123E3AE}"/>
              </a:ext>
            </a:extLst>
          </p:cNvPr>
          <p:cNvSpPr txBox="1"/>
          <p:nvPr/>
        </p:nvSpPr>
        <p:spPr>
          <a:xfrm>
            <a:off x="5591458" y="543570"/>
            <a:ext cx="6096000" cy="861774"/>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The update</a:t>
            </a:r>
          </a:p>
          <a:p>
            <a:pPr>
              <a:buNone/>
            </a:pPr>
            <a:endParaRPr lang="en-US" sz="1600"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Start with 𝐦⁽⁰⁾ = 𝐯⁽⁰⁾ = 𝟎. At every iteration t = 1, 2, …:</a:t>
            </a:r>
          </a:p>
        </p:txBody>
      </p:sp>
      <p:sp>
        <p:nvSpPr>
          <p:cNvPr id="8" name="TextBox 7">
            <a:extLst>
              <a:ext uri="{FF2B5EF4-FFF2-40B4-BE49-F238E27FC236}">
                <a16:creationId xmlns:a16="http://schemas.microsoft.com/office/drawing/2014/main" id="{E17637D5-010E-6FE1-3011-B37B28689CEC}"/>
              </a:ext>
            </a:extLst>
          </p:cNvPr>
          <p:cNvSpPr txBox="1"/>
          <p:nvPr/>
        </p:nvSpPr>
        <p:spPr>
          <a:xfrm>
            <a:off x="8028432" y="4251400"/>
            <a:ext cx="3337560" cy="1384995"/>
          </a:xfrm>
          <a:prstGeom prst="rect">
            <a:avLst/>
          </a:prstGeom>
          <a:solidFill>
            <a:schemeClr val="tx2">
              <a:lumMod val="10000"/>
              <a:lumOff val="90000"/>
            </a:schemeClr>
          </a:solidFill>
        </p:spPr>
        <p:txBody>
          <a:bodyPr wrap="square">
            <a:spAutoFit/>
          </a:bodyPr>
          <a:lstStyle/>
          <a:p>
            <a:pPr>
              <a:buNone/>
            </a:pPr>
            <a:r>
              <a:rPr lang="en-US" sz="1400" b="1" dirty="0">
                <a:latin typeface="Google Sans" pitchFamily="2" charset="0"/>
                <a:ea typeface="Google Sans" pitchFamily="2" charset="0"/>
                <a:cs typeface="Google Sans" pitchFamily="2" charset="0"/>
              </a:rPr>
              <a:t>Why "moments".</a:t>
            </a:r>
            <a:r>
              <a:rPr lang="en-US" sz="1400" dirty="0">
                <a:latin typeface="Google Sans" pitchFamily="2" charset="0"/>
                <a:ea typeface="Google Sans" pitchFamily="2" charset="0"/>
                <a:cs typeface="Google Sans" pitchFamily="2" charset="0"/>
              </a:rPr>
              <a:t> In statistics the first moment of X is its mean 𝔼[X] and the second moment is its mean square 𝔼[X²] </a:t>
            </a:r>
          </a:p>
          <a:p>
            <a:pPr>
              <a:buNone/>
            </a:pPr>
            <a:r>
              <a:rPr lang="en-US" sz="1400" dirty="0">
                <a:latin typeface="Google Sans" pitchFamily="2" charset="0"/>
                <a:ea typeface="Google Sans" pitchFamily="2" charset="0"/>
                <a:cs typeface="Google Sans" pitchFamily="2" charset="0"/>
              </a:rPr>
              <a:t>Adam keeps EMA estimates of both for every gradient entry.</a:t>
            </a:r>
          </a:p>
        </p:txBody>
      </p:sp>
    </p:spTree>
    <p:extLst>
      <p:ext uri="{BB962C8B-B14F-4D97-AF65-F5344CB8AC3E}">
        <p14:creationId xmlns:p14="http://schemas.microsoft.com/office/powerpoint/2010/main" val="22217229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30561-E06C-9A5A-CBFC-7DAD31FB1B6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78BCAA0-073C-5EC4-87BF-48A4DEE00A7F}"/>
              </a:ext>
            </a:extLst>
          </p:cNvPr>
          <p:cNvSpPr/>
          <p:nvPr/>
        </p:nvSpPr>
        <p:spPr>
          <a:xfrm>
            <a:off x="8183880" y="4436588"/>
            <a:ext cx="283302" cy="30777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9FEAC20-F305-E8EE-0253-3D79013FB97F}"/>
              </a:ext>
            </a:extLst>
          </p:cNvPr>
          <p:cNvSpPr/>
          <p:nvPr/>
        </p:nvSpPr>
        <p:spPr>
          <a:xfrm>
            <a:off x="10090468" y="4434629"/>
            <a:ext cx="283302" cy="30777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B0CEDE-38FA-8830-1268-89D756DF0716}"/>
              </a:ext>
            </a:extLst>
          </p:cNvPr>
          <p:cNvSpPr>
            <a:spLocks noGrp="1"/>
          </p:cNvSpPr>
          <p:nvPr>
            <p:ph type="title"/>
          </p:nvPr>
        </p:nvSpPr>
        <p:spPr/>
        <p:txBody>
          <a:bodyPr/>
          <a:lstStyle/>
          <a:p>
            <a:r>
              <a:rPr lang="en-US" dirty="0"/>
              <a:t>Adam</a:t>
            </a:r>
          </a:p>
        </p:txBody>
      </p:sp>
      <p:sp>
        <p:nvSpPr>
          <p:cNvPr id="5" name="TextBox 4">
            <a:extLst>
              <a:ext uri="{FF2B5EF4-FFF2-40B4-BE49-F238E27FC236}">
                <a16:creationId xmlns:a16="http://schemas.microsoft.com/office/drawing/2014/main" id="{B3422288-11CD-4C2C-6C60-FE49000C6ADB}"/>
              </a:ext>
            </a:extLst>
          </p:cNvPr>
          <p:cNvSpPr txBox="1"/>
          <p:nvPr/>
        </p:nvSpPr>
        <p:spPr>
          <a:xfrm>
            <a:off x="838200" y="1422228"/>
            <a:ext cx="4529328" cy="1815882"/>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By now there are two good ideas: </a:t>
            </a:r>
          </a:p>
          <a:p>
            <a:pPr marL="342900" indent="-342900">
              <a:buFont typeface="+mj-lt"/>
              <a:buAutoNum type="arabicPeriod"/>
            </a:pPr>
            <a:r>
              <a:rPr lang="en-US" sz="1400" b="1" dirty="0">
                <a:latin typeface="Google Sans" pitchFamily="2" charset="0"/>
                <a:ea typeface="Google Sans" pitchFamily="2" charset="0"/>
                <a:cs typeface="Google Sans" pitchFamily="2" charset="0"/>
              </a:rPr>
              <a:t>momentum</a:t>
            </a:r>
            <a:r>
              <a:rPr lang="en-US" sz="1400" dirty="0">
                <a:latin typeface="Google Sans" pitchFamily="2" charset="0"/>
                <a:ea typeface="Google Sans" pitchFamily="2" charset="0"/>
                <a:cs typeface="Google Sans" pitchFamily="2" charset="0"/>
              </a:rPr>
              <a:t>: average recent gradients for a steady </a:t>
            </a:r>
            <a:r>
              <a:rPr lang="en-US" sz="1400" b="1" dirty="0">
                <a:latin typeface="Google Sans" pitchFamily="2" charset="0"/>
                <a:ea typeface="Google Sans" pitchFamily="2" charset="0"/>
                <a:cs typeface="Google Sans" pitchFamily="2" charset="0"/>
              </a:rPr>
              <a:t>direction</a:t>
            </a:r>
            <a:r>
              <a:rPr lang="en-US" sz="1400" dirty="0">
                <a:latin typeface="Google Sans" pitchFamily="2" charset="0"/>
                <a:ea typeface="Google Sans" pitchFamily="2" charset="0"/>
                <a:cs typeface="Google Sans" pitchFamily="2" charset="0"/>
              </a:rPr>
              <a:t> </a:t>
            </a:r>
          </a:p>
          <a:p>
            <a:pPr marL="342900" indent="-342900">
              <a:buFont typeface="+mj-lt"/>
              <a:buAutoNum type="arabicPeriod"/>
            </a:pPr>
            <a:r>
              <a:rPr lang="en-US" sz="1400" b="1" dirty="0">
                <a:latin typeface="Google Sans" pitchFamily="2" charset="0"/>
                <a:ea typeface="Google Sans" pitchFamily="2" charset="0"/>
                <a:cs typeface="Google Sans" pitchFamily="2" charset="0"/>
              </a:rPr>
              <a:t>RMSprop</a:t>
            </a:r>
            <a:r>
              <a:rPr lang="en-US" sz="1400" dirty="0">
                <a:latin typeface="Google Sans" pitchFamily="2" charset="0"/>
                <a:ea typeface="Google Sans" pitchFamily="2" charset="0"/>
                <a:cs typeface="Google Sans" pitchFamily="2" charset="0"/>
              </a:rPr>
              <a:t> : divide by the recent gradient size for a sensible </a:t>
            </a:r>
            <a:r>
              <a:rPr lang="en-US" sz="1400" b="1" dirty="0">
                <a:latin typeface="Google Sans" pitchFamily="2" charset="0"/>
                <a:ea typeface="Google Sans" pitchFamily="2" charset="0"/>
                <a:cs typeface="Google Sans" pitchFamily="2" charset="0"/>
              </a:rPr>
              <a:t>step size per weight</a:t>
            </a:r>
            <a:r>
              <a:rPr lang="en-US" sz="1400" dirty="0">
                <a:latin typeface="Google Sans" pitchFamily="2" charset="0"/>
                <a:ea typeface="Google Sans" pitchFamily="2" charset="0"/>
                <a:cs typeface="Google Sans" pitchFamily="2" charset="0"/>
              </a:rPr>
              <a:t> </a:t>
            </a:r>
          </a:p>
          <a:p>
            <a:pPr>
              <a:buNone/>
            </a:pPr>
            <a:endParaRPr lang="en-US" sz="1400" dirty="0">
              <a:latin typeface="Google Sans" pitchFamily="2" charset="0"/>
              <a:ea typeface="Google Sans" pitchFamily="2" charset="0"/>
              <a:cs typeface="Google Sans" pitchFamily="2" charset="0"/>
            </a:endParaRPr>
          </a:p>
          <a:p>
            <a:pPr>
              <a:buNone/>
            </a:pPr>
            <a:r>
              <a:rPr lang="en-US" sz="1400" b="1" dirty="0">
                <a:latin typeface="Google Sans" pitchFamily="2" charset="0"/>
                <a:ea typeface="Google Sans" pitchFamily="2" charset="0"/>
                <a:cs typeface="Google Sans" pitchFamily="2" charset="0"/>
              </a:rPr>
              <a:t>Adam</a:t>
            </a:r>
            <a:r>
              <a:rPr lang="en-US" sz="1400" dirty="0">
                <a:latin typeface="Google Sans" pitchFamily="2" charset="0"/>
                <a:ea typeface="Google Sans" pitchFamily="2" charset="0"/>
                <a:cs typeface="Google Sans" pitchFamily="2" charset="0"/>
              </a:rPr>
              <a:t> ("adaptive moment estimation") uses both, and fixes the zero-start bias that RMSprop left open.</a:t>
            </a:r>
          </a:p>
        </p:txBody>
      </p:sp>
      <p:pic>
        <p:nvPicPr>
          <p:cNvPr id="14" name="Picture 13">
            <a:extLst>
              <a:ext uri="{FF2B5EF4-FFF2-40B4-BE49-F238E27FC236}">
                <a16:creationId xmlns:a16="http://schemas.microsoft.com/office/drawing/2014/main" id="{B16F86F8-8BA5-B670-CDA8-F55796741A3C}"/>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6905146" y="1988729"/>
            <a:ext cx="3468624" cy="286512"/>
          </a:xfrm>
          <a:prstGeom prst="rect">
            <a:avLst/>
          </a:prstGeom>
        </p:spPr>
      </p:pic>
      <p:pic>
        <p:nvPicPr>
          <p:cNvPr id="16" name="Picture 15">
            <a:extLst>
              <a:ext uri="{FF2B5EF4-FFF2-40B4-BE49-F238E27FC236}">
                <a16:creationId xmlns:a16="http://schemas.microsoft.com/office/drawing/2014/main" id="{26C035F8-0F1B-694D-9CA3-6CE1D9366E01}"/>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6905146" y="3262661"/>
            <a:ext cx="4009136" cy="286512"/>
          </a:xfrm>
          <a:prstGeom prst="rect">
            <a:avLst/>
          </a:prstGeom>
        </p:spPr>
      </p:pic>
      <p:pic>
        <p:nvPicPr>
          <p:cNvPr id="18" name="Picture 17">
            <a:extLst>
              <a:ext uri="{FF2B5EF4-FFF2-40B4-BE49-F238E27FC236}">
                <a16:creationId xmlns:a16="http://schemas.microsoft.com/office/drawing/2014/main" id="{D95FB0BC-C0B8-56DB-CD3F-4242F1F2B9D6}"/>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7086092" y="4229324"/>
            <a:ext cx="3263392" cy="414528"/>
          </a:xfrm>
          <a:prstGeom prst="rect">
            <a:avLst/>
          </a:prstGeom>
        </p:spPr>
      </p:pic>
      <p:sp>
        <p:nvSpPr>
          <p:cNvPr id="26" name="TextBox 25">
            <a:extLst>
              <a:ext uri="{FF2B5EF4-FFF2-40B4-BE49-F238E27FC236}">
                <a16:creationId xmlns:a16="http://schemas.microsoft.com/office/drawing/2014/main" id="{0C2446B6-B82B-D538-4B88-3A47EF134CDB}"/>
              </a:ext>
            </a:extLst>
          </p:cNvPr>
          <p:cNvSpPr txBox="1"/>
          <p:nvPr/>
        </p:nvSpPr>
        <p:spPr>
          <a:xfrm>
            <a:off x="5953760" y="3740780"/>
            <a:ext cx="6497534"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3. Bias Correction for the zero start:</a:t>
            </a:r>
            <a:endParaRPr lang="en-US" sz="1400" dirty="0">
              <a:latin typeface="Google Sans" pitchFamily="2" charset="0"/>
              <a:ea typeface="Google Sans" pitchFamily="2" charset="0"/>
              <a:cs typeface="Google Sans" pitchFamily="2" charset="0"/>
            </a:endParaRPr>
          </a:p>
        </p:txBody>
      </p:sp>
      <p:sp>
        <p:nvSpPr>
          <p:cNvPr id="28" name="TextBox 27">
            <a:extLst>
              <a:ext uri="{FF2B5EF4-FFF2-40B4-BE49-F238E27FC236}">
                <a16:creationId xmlns:a16="http://schemas.microsoft.com/office/drawing/2014/main" id="{A5716508-530E-105D-2442-A2FBE5414EE7}"/>
              </a:ext>
            </a:extLst>
          </p:cNvPr>
          <p:cNvSpPr txBox="1"/>
          <p:nvPr/>
        </p:nvSpPr>
        <p:spPr>
          <a:xfrm>
            <a:off x="5953760" y="1534633"/>
            <a:ext cx="5494528"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1. Average the gradients (the direction).</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first moment</a:t>
            </a:r>
            <a:r>
              <a:rPr lang="en-US" sz="1400" dirty="0">
                <a:latin typeface="Google Sans" pitchFamily="2" charset="0"/>
                <a:ea typeface="Google Sans" pitchFamily="2" charset="0"/>
                <a:cs typeface="Google Sans" pitchFamily="2" charset="0"/>
              </a:rPr>
              <a:t>:</a:t>
            </a:r>
          </a:p>
        </p:txBody>
      </p:sp>
      <p:sp>
        <p:nvSpPr>
          <p:cNvPr id="29" name="TextBox 28">
            <a:extLst>
              <a:ext uri="{FF2B5EF4-FFF2-40B4-BE49-F238E27FC236}">
                <a16:creationId xmlns:a16="http://schemas.microsoft.com/office/drawing/2014/main" id="{1661BE2C-D646-7AC6-89C3-7E00D98958D6}"/>
              </a:ext>
            </a:extLst>
          </p:cNvPr>
          <p:cNvSpPr txBox="1"/>
          <p:nvPr/>
        </p:nvSpPr>
        <p:spPr>
          <a:xfrm>
            <a:off x="5953760" y="2523711"/>
            <a:ext cx="5528056" cy="523220"/>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2. Average the squared gradients (the size).</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second moment</a:t>
            </a:r>
            <a:r>
              <a:rPr lang="en-US" sz="1400" dirty="0">
                <a:latin typeface="Google Sans" pitchFamily="2" charset="0"/>
                <a:ea typeface="Google Sans" pitchFamily="2" charset="0"/>
                <a:cs typeface="Google Sans" pitchFamily="2" charset="0"/>
              </a:rPr>
              <a:t>, exactly RMSprop's 𝐯 with decay β₂:</a:t>
            </a:r>
          </a:p>
        </p:txBody>
      </p:sp>
      <p:sp>
        <p:nvSpPr>
          <p:cNvPr id="30" name="TextBox 29">
            <a:extLst>
              <a:ext uri="{FF2B5EF4-FFF2-40B4-BE49-F238E27FC236}">
                <a16:creationId xmlns:a16="http://schemas.microsoft.com/office/drawing/2014/main" id="{5748C136-EAF4-C67C-B16A-9AFA42B9E76A}"/>
              </a:ext>
            </a:extLst>
          </p:cNvPr>
          <p:cNvSpPr txBox="1"/>
          <p:nvPr/>
        </p:nvSpPr>
        <p:spPr>
          <a:xfrm>
            <a:off x="5591458" y="543570"/>
            <a:ext cx="6096000" cy="861774"/>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The update</a:t>
            </a:r>
          </a:p>
          <a:p>
            <a:pPr>
              <a:buNone/>
            </a:pPr>
            <a:endParaRPr lang="en-US" sz="1600"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Start with 𝐦⁽⁰⁾ = 𝐯⁽⁰⁾ = 𝟎. At every iteration t = 1, 2,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B7F9A0D-276E-2FFB-1D3B-845DAECDE501}"/>
                  </a:ext>
                </a:extLst>
              </p:cNvPr>
              <p:cNvSpPr txBox="1"/>
              <p:nvPr/>
            </p:nvSpPr>
            <p:spPr>
              <a:xfrm>
                <a:off x="6285377" y="5185308"/>
                <a:ext cx="3263392" cy="523220"/>
              </a:xfrm>
              <a:prstGeom prst="rect">
                <a:avLst/>
              </a:prstGeom>
              <a:solidFill>
                <a:schemeClr val="tx2">
                  <a:lumMod val="10000"/>
                  <a:lumOff val="90000"/>
                </a:schemeClr>
              </a:solidFill>
            </p:spPr>
            <p:txBody>
              <a:bodyPr wrap="square">
                <a:spAutoFit/>
              </a:bodyPr>
              <a:lstStyle/>
              <a:p>
                <a:pPr>
                  <a:buNone/>
                </a:pPr>
                <a14:m>
                  <m:oMath xmlns:m="http://schemas.openxmlformats.org/officeDocument/2006/math">
                    <m:r>
                      <a:rPr lang="en-US" sz="1400" i="1" dirty="0" smtClean="0">
                        <a:latin typeface="Cambria Math" panose="02040503050406030204" pitchFamily="18" charset="0"/>
                      </a:rPr>
                      <m:t>𝛽</m:t>
                    </m:r>
                    <m:r>
                      <a:rPr lang="en-US" sz="1400" i="0" dirty="0" smtClean="0">
                        <a:latin typeface="Cambria Math" panose="02040503050406030204" pitchFamily="18" charset="0"/>
                      </a:rPr>
                      <m:t>₁ᵗ</m:t>
                    </m:r>
                  </m:oMath>
                </a14:m>
                <a:r>
                  <a:rPr lang="en-US" sz="1400" dirty="0">
                    <a:latin typeface="Google Sans" pitchFamily="2" charset="0"/>
                    <a:ea typeface="Google Sans" pitchFamily="2" charset="0"/>
                    <a:cs typeface="Google Sans" pitchFamily="2" charset="0"/>
                  </a:rPr>
                  <a:t>and </a:t>
                </a:r>
                <a14:m>
                  <m:oMath xmlns:m="http://schemas.openxmlformats.org/officeDocument/2006/math">
                    <m:r>
                      <a:rPr lang="en-US" sz="1400" i="1" dirty="0" smtClean="0">
                        <a:latin typeface="Cambria Math" panose="02040503050406030204" pitchFamily="18" charset="0"/>
                      </a:rPr>
                      <m:t>𝛽</m:t>
                    </m:r>
                    <m:r>
                      <a:rPr lang="en-US" sz="1400" i="0" dirty="0" smtClean="0">
                        <a:latin typeface="Cambria Math" panose="02040503050406030204" pitchFamily="18" charset="0"/>
                      </a:rPr>
                      <m:t>₂ᵗ</m:t>
                    </m:r>
                  </m:oMath>
                </a14:m>
                <a:r>
                  <a:rPr lang="en-US" sz="1400" dirty="0">
                    <a:latin typeface="Google Sans" pitchFamily="2" charset="0"/>
                    <a:ea typeface="Google Sans" pitchFamily="2" charset="0"/>
                    <a:cs typeface="Google Sans" pitchFamily="2" charset="0"/>
                  </a:rPr>
                  <a:t> are powers (</a:t>
                </a:r>
                <a14:m>
                  <m:oMath xmlns:m="http://schemas.openxmlformats.org/officeDocument/2006/math">
                    <m:r>
                      <a:rPr lang="en-US" sz="1400" i="1" dirty="0" smtClean="0">
                        <a:latin typeface="Cambria Math" panose="02040503050406030204" pitchFamily="18" charset="0"/>
                      </a:rPr>
                      <m:t>𝛽</m:t>
                    </m:r>
                    <m:r>
                      <a:rPr lang="en-US" sz="1400" i="0" dirty="0" smtClean="0">
                        <a:latin typeface="Cambria Math" panose="02040503050406030204" pitchFamily="18" charset="0"/>
                      </a:rPr>
                      <m:t>₁</m:t>
                    </m:r>
                  </m:oMath>
                </a14:m>
                <a:r>
                  <a:rPr lang="en-US" sz="1400" dirty="0">
                    <a:latin typeface="Google Sans" pitchFamily="2" charset="0"/>
                    <a:ea typeface="Google Sans" pitchFamily="2" charset="0"/>
                    <a:cs typeface="Google Sans" pitchFamily="2" charset="0"/>
                  </a:rPr>
                  <a:t> raised to the power </a:t>
                </a:r>
                <a14:m>
                  <m:oMath xmlns:m="http://schemas.openxmlformats.org/officeDocument/2006/math">
                    <m:r>
                      <a:rPr lang="en-US" sz="1400" i="1" dirty="0" smtClean="0">
                        <a:latin typeface="Cambria Math" panose="02040503050406030204" pitchFamily="18" charset="0"/>
                      </a:rPr>
                      <m:t>𝑡</m:t>
                    </m:r>
                  </m:oMath>
                </a14:m>
                <a:r>
                  <a:rPr lang="en-US" sz="1400" dirty="0">
                    <a:latin typeface="Google Sans" pitchFamily="2" charset="0"/>
                    <a:ea typeface="Google Sans" pitchFamily="2" charset="0"/>
                    <a:cs typeface="Google Sans" pitchFamily="2" charset="0"/>
                  </a:rPr>
                  <a:t>), not iteration indices.</a:t>
                </a:r>
              </a:p>
            </p:txBody>
          </p:sp>
        </mc:Choice>
        <mc:Fallback xmlns="">
          <p:sp>
            <p:nvSpPr>
              <p:cNvPr id="4" name="TextBox 3">
                <a:extLst>
                  <a:ext uri="{FF2B5EF4-FFF2-40B4-BE49-F238E27FC236}">
                    <a16:creationId xmlns:a16="http://schemas.microsoft.com/office/drawing/2014/main" id="{7B7F9A0D-276E-2FFB-1D3B-845DAECDE501}"/>
                  </a:ext>
                </a:extLst>
              </p:cNvPr>
              <p:cNvSpPr txBox="1">
                <a:spLocks noRot="1" noChangeAspect="1" noMove="1" noResize="1" noEditPoints="1" noAdjustHandles="1" noChangeArrowheads="1" noChangeShapeType="1" noTextEdit="1"/>
              </p:cNvSpPr>
              <p:nvPr/>
            </p:nvSpPr>
            <p:spPr>
              <a:xfrm>
                <a:off x="6285377" y="5185308"/>
                <a:ext cx="3263392" cy="523220"/>
              </a:xfrm>
              <a:prstGeom prst="rect">
                <a:avLst/>
              </a:prstGeom>
              <a:blipFill>
                <a:blip r:embed="rId8"/>
                <a:stretch>
                  <a:fillRect l="-388" t="-2381" r="-1163" b="-11905"/>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32944712-161F-88E8-9763-25C73E9CC8E5}"/>
              </a:ext>
            </a:extLst>
          </p:cNvPr>
          <p:cNvSpPr txBox="1"/>
          <p:nvPr/>
        </p:nvSpPr>
        <p:spPr>
          <a:xfrm>
            <a:off x="943212" y="4229324"/>
            <a:ext cx="4319303" cy="1077218"/>
          </a:xfrm>
          <a:prstGeom prst="rect">
            <a:avLst/>
          </a:prstGeom>
          <a:solidFill>
            <a:schemeClr val="accent6">
              <a:lumMod val="20000"/>
              <a:lumOff val="80000"/>
            </a:schemeClr>
          </a:solidFill>
        </p:spPr>
        <p:txBody>
          <a:bodyPr wrap="square">
            <a:spAutoFit/>
          </a:bodyPr>
          <a:lstStyle/>
          <a:p>
            <a:r>
              <a:rPr lang="en-US" sz="1600" b="1" dirty="0">
                <a:latin typeface="Google Sans" pitchFamily="2" charset="0"/>
                <a:ea typeface="Google Sans" pitchFamily="2" charset="0"/>
                <a:cs typeface="Google Sans" pitchFamily="2" charset="0"/>
              </a:rPr>
              <a:t>Why does bias correction matter?</a:t>
            </a:r>
            <a:r>
              <a:rPr lang="en-US" sz="1600" dirty="0">
                <a:latin typeface="Google Sans" pitchFamily="2" charset="0"/>
                <a:ea typeface="Google Sans" pitchFamily="2" charset="0"/>
                <a:cs typeface="Google Sans" pitchFamily="2" charset="0"/>
              </a:rPr>
              <a:t> </a:t>
            </a:r>
          </a:p>
          <a:p>
            <a:r>
              <a:rPr lang="en-US" sz="1600" dirty="0">
                <a:latin typeface="Google Sans" pitchFamily="2" charset="0"/>
                <a:ea typeface="Google Sans" pitchFamily="2" charset="0"/>
                <a:cs typeface="Google Sans" pitchFamily="2" charset="0"/>
              </a:rPr>
              <a:t>Without it, the first steps are several times too large. With it, the step is the right size from step 1.</a:t>
            </a:r>
          </a:p>
        </p:txBody>
      </p:sp>
    </p:spTree>
    <p:extLst>
      <p:ext uri="{BB962C8B-B14F-4D97-AF65-F5344CB8AC3E}">
        <p14:creationId xmlns:p14="http://schemas.microsoft.com/office/powerpoint/2010/main" val="17806624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02A59-865E-2CAF-9D23-3A5EC3EE49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049A2E-6FBB-3EC9-2C5E-41EE1C101B0E}"/>
              </a:ext>
            </a:extLst>
          </p:cNvPr>
          <p:cNvSpPr>
            <a:spLocks noGrp="1"/>
          </p:cNvSpPr>
          <p:nvPr>
            <p:ph type="title"/>
          </p:nvPr>
        </p:nvSpPr>
        <p:spPr/>
        <p:txBody>
          <a:bodyPr/>
          <a:lstStyle/>
          <a:p>
            <a:r>
              <a:rPr lang="en-US" dirty="0"/>
              <a:t>Adam</a:t>
            </a:r>
          </a:p>
        </p:txBody>
      </p:sp>
      <p:sp>
        <p:nvSpPr>
          <p:cNvPr id="5" name="TextBox 4">
            <a:extLst>
              <a:ext uri="{FF2B5EF4-FFF2-40B4-BE49-F238E27FC236}">
                <a16:creationId xmlns:a16="http://schemas.microsoft.com/office/drawing/2014/main" id="{9F0346B4-77B9-DC16-AE74-5A02EA68CB4C}"/>
              </a:ext>
            </a:extLst>
          </p:cNvPr>
          <p:cNvSpPr txBox="1"/>
          <p:nvPr/>
        </p:nvSpPr>
        <p:spPr>
          <a:xfrm>
            <a:off x="838200" y="1422228"/>
            <a:ext cx="4529328" cy="1815882"/>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By now there are two good ideas: </a:t>
            </a:r>
          </a:p>
          <a:p>
            <a:pPr marL="342900" indent="-342900">
              <a:buFont typeface="+mj-lt"/>
              <a:buAutoNum type="arabicPeriod"/>
            </a:pPr>
            <a:r>
              <a:rPr lang="en-US" sz="1400" b="1" dirty="0">
                <a:latin typeface="Google Sans" pitchFamily="2" charset="0"/>
                <a:ea typeface="Google Sans" pitchFamily="2" charset="0"/>
                <a:cs typeface="Google Sans" pitchFamily="2" charset="0"/>
              </a:rPr>
              <a:t>momentum</a:t>
            </a:r>
            <a:r>
              <a:rPr lang="en-US" sz="1400" dirty="0">
                <a:latin typeface="Google Sans" pitchFamily="2" charset="0"/>
                <a:ea typeface="Google Sans" pitchFamily="2" charset="0"/>
                <a:cs typeface="Google Sans" pitchFamily="2" charset="0"/>
              </a:rPr>
              <a:t>: average recent gradients for a steady </a:t>
            </a:r>
            <a:r>
              <a:rPr lang="en-US" sz="1400" b="1" dirty="0">
                <a:latin typeface="Google Sans" pitchFamily="2" charset="0"/>
                <a:ea typeface="Google Sans" pitchFamily="2" charset="0"/>
                <a:cs typeface="Google Sans" pitchFamily="2" charset="0"/>
              </a:rPr>
              <a:t>direction</a:t>
            </a:r>
            <a:r>
              <a:rPr lang="en-US" sz="1400" dirty="0">
                <a:latin typeface="Google Sans" pitchFamily="2" charset="0"/>
                <a:ea typeface="Google Sans" pitchFamily="2" charset="0"/>
                <a:cs typeface="Google Sans" pitchFamily="2" charset="0"/>
              </a:rPr>
              <a:t> </a:t>
            </a:r>
          </a:p>
          <a:p>
            <a:pPr marL="342900" indent="-342900">
              <a:buFont typeface="+mj-lt"/>
              <a:buAutoNum type="arabicPeriod"/>
            </a:pPr>
            <a:r>
              <a:rPr lang="en-US" sz="1400" b="1" dirty="0">
                <a:latin typeface="Google Sans" pitchFamily="2" charset="0"/>
                <a:ea typeface="Google Sans" pitchFamily="2" charset="0"/>
                <a:cs typeface="Google Sans" pitchFamily="2" charset="0"/>
              </a:rPr>
              <a:t>RMSprop</a:t>
            </a:r>
            <a:r>
              <a:rPr lang="en-US" sz="1400" dirty="0">
                <a:latin typeface="Google Sans" pitchFamily="2" charset="0"/>
                <a:ea typeface="Google Sans" pitchFamily="2" charset="0"/>
                <a:cs typeface="Google Sans" pitchFamily="2" charset="0"/>
              </a:rPr>
              <a:t> : divide by the recent gradient size for a sensible </a:t>
            </a:r>
            <a:r>
              <a:rPr lang="en-US" sz="1400" b="1" dirty="0">
                <a:latin typeface="Google Sans" pitchFamily="2" charset="0"/>
                <a:ea typeface="Google Sans" pitchFamily="2" charset="0"/>
                <a:cs typeface="Google Sans" pitchFamily="2" charset="0"/>
              </a:rPr>
              <a:t>step size per weight</a:t>
            </a:r>
            <a:r>
              <a:rPr lang="en-US" sz="1400" dirty="0">
                <a:latin typeface="Google Sans" pitchFamily="2" charset="0"/>
                <a:ea typeface="Google Sans" pitchFamily="2" charset="0"/>
                <a:cs typeface="Google Sans" pitchFamily="2" charset="0"/>
              </a:rPr>
              <a:t> </a:t>
            </a:r>
          </a:p>
          <a:p>
            <a:pPr>
              <a:buNone/>
            </a:pPr>
            <a:endParaRPr lang="en-US" sz="1400" dirty="0">
              <a:latin typeface="Google Sans" pitchFamily="2" charset="0"/>
              <a:ea typeface="Google Sans" pitchFamily="2" charset="0"/>
              <a:cs typeface="Google Sans" pitchFamily="2" charset="0"/>
            </a:endParaRPr>
          </a:p>
          <a:p>
            <a:pPr>
              <a:buNone/>
            </a:pPr>
            <a:r>
              <a:rPr lang="en-US" sz="1400" b="1" dirty="0">
                <a:latin typeface="Google Sans" pitchFamily="2" charset="0"/>
                <a:ea typeface="Google Sans" pitchFamily="2" charset="0"/>
                <a:cs typeface="Google Sans" pitchFamily="2" charset="0"/>
              </a:rPr>
              <a:t>Adam</a:t>
            </a:r>
            <a:r>
              <a:rPr lang="en-US" sz="1400" dirty="0">
                <a:latin typeface="Google Sans" pitchFamily="2" charset="0"/>
                <a:ea typeface="Google Sans" pitchFamily="2" charset="0"/>
                <a:cs typeface="Google Sans" pitchFamily="2" charset="0"/>
              </a:rPr>
              <a:t> ("adaptive moment estimation") uses both, and fixes the zero-start bias that RMSprop left open.</a:t>
            </a:r>
          </a:p>
        </p:txBody>
      </p:sp>
      <p:sp>
        <p:nvSpPr>
          <p:cNvPr id="13" name="Rectangle 12">
            <a:extLst>
              <a:ext uri="{FF2B5EF4-FFF2-40B4-BE49-F238E27FC236}">
                <a16:creationId xmlns:a16="http://schemas.microsoft.com/office/drawing/2014/main" id="{08C9E281-1C28-1035-B648-C4297B29C621}"/>
              </a:ext>
            </a:extLst>
          </p:cNvPr>
          <p:cNvSpPr/>
          <p:nvPr/>
        </p:nvSpPr>
        <p:spPr>
          <a:xfrm>
            <a:off x="6607048" y="5331417"/>
            <a:ext cx="3921760" cy="83312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6123D81-4442-C16E-D6F5-307A6A542165}"/>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905146" y="1988729"/>
            <a:ext cx="3468624" cy="286512"/>
          </a:xfrm>
          <a:prstGeom prst="rect">
            <a:avLst/>
          </a:prstGeom>
        </p:spPr>
      </p:pic>
      <p:pic>
        <p:nvPicPr>
          <p:cNvPr id="16" name="Picture 15">
            <a:extLst>
              <a:ext uri="{FF2B5EF4-FFF2-40B4-BE49-F238E27FC236}">
                <a16:creationId xmlns:a16="http://schemas.microsoft.com/office/drawing/2014/main" id="{35757422-A695-620D-A07A-10321E1483B3}"/>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6905146" y="3262661"/>
            <a:ext cx="4009136" cy="286512"/>
          </a:xfrm>
          <a:prstGeom prst="rect">
            <a:avLst/>
          </a:prstGeom>
        </p:spPr>
      </p:pic>
      <p:pic>
        <p:nvPicPr>
          <p:cNvPr id="18" name="Picture 17">
            <a:extLst>
              <a:ext uri="{FF2B5EF4-FFF2-40B4-BE49-F238E27FC236}">
                <a16:creationId xmlns:a16="http://schemas.microsoft.com/office/drawing/2014/main" id="{BA5710B5-7C5B-27D5-2FCC-038A3062C048}"/>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7086092" y="4229324"/>
            <a:ext cx="3263392" cy="414528"/>
          </a:xfrm>
          <a:prstGeom prst="rect">
            <a:avLst/>
          </a:prstGeom>
        </p:spPr>
      </p:pic>
      <p:pic>
        <p:nvPicPr>
          <p:cNvPr id="20" name="Picture 19">
            <a:extLst>
              <a:ext uri="{FF2B5EF4-FFF2-40B4-BE49-F238E27FC236}">
                <a16:creationId xmlns:a16="http://schemas.microsoft.com/office/drawing/2014/main" id="{4E1F774B-AA7D-2073-A0E3-10B9C85C7CB3}"/>
              </a:ext>
            </a:extLst>
          </p:cNvPr>
          <p:cNvPicPr>
            <a:picLocks noChangeAspect="1"/>
          </p:cNvPicPr>
          <p:nvPr>
            <p:custDataLst>
              <p:tags r:id="rId4"/>
            </p:custDataLst>
          </p:nvPr>
        </p:nvPicPr>
        <p:blipFill>
          <a:blip r:embed="rId9">
            <a:extLst>
              <a:ext uri="{28A0092B-C50C-407E-A947-70E740481C1C}">
                <a14:useLocalDpi xmlns:a14="http://schemas.microsoft.com/office/drawing/2010/main" val="0"/>
              </a:ext>
            </a:extLst>
          </a:blip>
          <a:stretch>
            <a:fillRect/>
          </a:stretch>
        </p:blipFill>
        <p:spPr>
          <a:xfrm>
            <a:off x="6962148" y="5528859"/>
            <a:ext cx="3353720" cy="535771"/>
          </a:xfrm>
          <a:prstGeom prst="rect">
            <a:avLst/>
          </a:prstGeom>
        </p:spPr>
      </p:pic>
      <p:sp>
        <p:nvSpPr>
          <p:cNvPr id="26" name="TextBox 25">
            <a:extLst>
              <a:ext uri="{FF2B5EF4-FFF2-40B4-BE49-F238E27FC236}">
                <a16:creationId xmlns:a16="http://schemas.microsoft.com/office/drawing/2014/main" id="{13DA1DAA-09D0-B210-D5BB-B93F8FDF3CC6}"/>
              </a:ext>
            </a:extLst>
          </p:cNvPr>
          <p:cNvSpPr txBox="1"/>
          <p:nvPr/>
        </p:nvSpPr>
        <p:spPr>
          <a:xfrm>
            <a:off x="5953760" y="3740780"/>
            <a:ext cx="6497534"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3. Bias Correction for the zero start:</a:t>
            </a:r>
            <a:endParaRPr lang="en-US" sz="1400" dirty="0">
              <a:latin typeface="Google Sans" pitchFamily="2" charset="0"/>
              <a:ea typeface="Google Sans" pitchFamily="2" charset="0"/>
              <a:cs typeface="Google Sans" pitchFamily="2" charset="0"/>
            </a:endParaRPr>
          </a:p>
        </p:txBody>
      </p:sp>
      <p:sp>
        <p:nvSpPr>
          <p:cNvPr id="28" name="TextBox 27">
            <a:extLst>
              <a:ext uri="{FF2B5EF4-FFF2-40B4-BE49-F238E27FC236}">
                <a16:creationId xmlns:a16="http://schemas.microsoft.com/office/drawing/2014/main" id="{CCA99A73-D1EA-8C99-5C2F-7C1F192B83AB}"/>
              </a:ext>
            </a:extLst>
          </p:cNvPr>
          <p:cNvSpPr txBox="1"/>
          <p:nvPr/>
        </p:nvSpPr>
        <p:spPr>
          <a:xfrm>
            <a:off x="5953760" y="1534633"/>
            <a:ext cx="5494528"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1. Average the gradients (the direction).</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first moment</a:t>
            </a:r>
            <a:r>
              <a:rPr lang="en-US" sz="1400" dirty="0">
                <a:latin typeface="Google Sans" pitchFamily="2" charset="0"/>
                <a:ea typeface="Google Sans" pitchFamily="2" charset="0"/>
                <a:cs typeface="Google Sans" pitchFamily="2" charset="0"/>
              </a:rPr>
              <a:t>:</a:t>
            </a:r>
          </a:p>
        </p:txBody>
      </p:sp>
      <p:sp>
        <p:nvSpPr>
          <p:cNvPr id="29" name="TextBox 28">
            <a:extLst>
              <a:ext uri="{FF2B5EF4-FFF2-40B4-BE49-F238E27FC236}">
                <a16:creationId xmlns:a16="http://schemas.microsoft.com/office/drawing/2014/main" id="{30C9ED06-DE7F-2EAB-C5CD-1C9F6FCA1733}"/>
              </a:ext>
            </a:extLst>
          </p:cNvPr>
          <p:cNvSpPr txBox="1"/>
          <p:nvPr/>
        </p:nvSpPr>
        <p:spPr>
          <a:xfrm>
            <a:off x="5953760" y="2523711"/>
            <a:ext cx="5528056" cy="523220"/>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2. Average the squared gradients (the size).</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second moment</a:t>
            </a:r>
            <a:r>
              <a:rPr lang="en-US" sz="1400" dirty="0">
                <a:latin typeface="Google Sans" pitchFamily="2" charset="0"/>
                <a:ea typeface="Google Sans" pitchFamily="2" charset="0"/>
                <a:cs typeface="Google Sans" pitchFamily="2" charset="0"/>
              </a:rPr>
              <a:t>, exactly RMSprop's 𝐯 with decay β₂:</a:t>
            </a:r>
          </a:p>
        </p:txBody>
      </p:sp>
      <p:sp>
        <p:nvSpPr>
          <p:cNvPr id="30" name="TextBox 29">
            <a:extLst>
              <a:ext uri="{FF2B5EF4-FFF2-40B4-BE49-F238E27FC236}">
                <a16:creationId xmlns:a16="http://schemas.microsoft.com/office/drawing/2014/main" id="{745AF691-9E9A-C33C-D046-0315D847C29B}"/>
              </a:ext>
            </a:extLst>
          </p:cNvPr>
          <p:cNvSpPr txBox="1"/>
          <p:nvPr/>
        </p:nvSpPr>
        <p:spPr>
          <a:xfrm>
            <a:off x="5591458" y="543570"/>
            <a:ext cx="6096000" cy="861774"/>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The update</a:t>
            </a:r>
          </a:p>
          <a:p>
            <a:pPr>
              <a:buNone/>
            </a:pPr>
            <a:endParaRPr lang="en-US" sz="1600"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Start with 𝐦⁽⁰⁾ = 𝐯⁽⁰⁾ = 𝟎. At every iteration t = 1, 2, …:</a:t>
            </a:r>
          </a:p>
        </p:txBody>
      </p:sp>
      <p:sp>
        <p:nvSpPr>
          <p:cNvPr id="11" name="TextBox 10">
            <a:extLst>
              <a:ext uri="{FF2B5EF4-FFF2-40B4-BE49-F238E27FC236}">
                <a16:creationId xmlns:a16="http://schemas.microsoft.com/office/drawing/2014/main" id="{2ACDC4DC-E88E-34C0-6F49-43B59AC5B3DF}"/>
              </a:ext>
            </a:extLst>
          </p:cNvPr>
          <p:cNvSpPr txBox="1"/>
          <p:nvPr/>
        </p:nvSpPr>
        <p:spPr>
          <a:xfrm>
            <a:off x="5966313" y="4899914"/>
            <a:ext cx="6497534"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4. Step:</a:t>
            </a:r>
            <a:r>
              <a:rPr lang="en-US" sz="1400" dirty="0">
                <a:latin typeface="Google Sans" pitchFamily="2" charset="0"/>
                <a:ea typeface="Google Sans" pitchFamily="2" charset="0"/>
                <a:cs typeface="Google Sans" pitchFamily="2" charset="0"/>
              </a:rPr>
              <a:t> the averaged direction divided by the RMS: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9A8ECDB-1BAA-75E6-1451-17228136F7D1}"/>
                  </a:ext>
                </a:extLst>
              </p:cNvPr>
              <p:cNvSpPr txBox="1"/>
              <p:nvPr/>
            </p:nvSpPr>
            <p:spPr>
              <a:xfrm>
                <a:off x="755279" y="4084031"/>
                <a:ext cx="4836179" cy="2080506"/>
              </a:xfrm>
              <a:prstGeom prst="rect">
                <a:avLst/>
              </a:prstGeom>
              <a:solidFill>
                <a:schemeClr val="accent6">
                  <a:lumMod val="20000"/>
                  <a:lumOff val="80000"/>
                </a:schemeClr>
              </a:solidFill>
            </p:spPr>
            <p:txBody>
              <a:bodyPr wrap="square">
                <a:spAutoFit/>
              </a:bodyPr>
              <a:lstStyle/>
              <a:p>
                <a:pPr lvl="0" rtl="0"/>
                <a:r>
                  <a:rPr lang="en-US" sz="1600" b="1" dirty="0">
                    <a:latin typeface="Google Sans" pitchFamily="2" charset="0"/>
                    <a:ea typeface="Google Sans" pitchFamily="2" charset="0"/>
                    <a:cs typeface="Google Sans" pitchFamily="2" charset="0"/>
                  </a:rPr>
                  <a:t>The step is about </a:t>
                </a:r>
                <a:r>
                  <a:rPr lang="en-US" sz="1600" b="1" dirty="0" err="1">
                    <a:latin typeface="Google Sans" pitchFamily="2" charset="0"/>
                    <a:ea typeface="Google Sans" pitchFamily="2" charset="0"/>
                    <a:cs typeface="Google Sans" pitchFamily="2" charset="0"/>
                  </a:rPr>
                  <a:t>η</a:t>
                </a:r>
                <a:r>
                  <a:rPr lang="en-US" sz="1600" b="1" dirty="0">
                    <a:latin typeface="Google Sans" pitchFamily="2" charset="0"/>
                    <a:ea typeface="Google Sans" pitchFamily="2" charset="0"/>
                    <a:cs typeface="Google Sans" pitchFamily="2" charset="0"/>
                  </a:rPr>
                  <a:t> times a “confidence” ratio.</a:t>
                </a:r>
                <a:r>
                  <a:rPr lang="en-US" sz="1600" dirty="0">
                    <a:latin typeface="Google Sans" pitchFamily="2" charset="0"/>
                    <a:ea typeface="Google Sans" pitchFamily="2" charset="0"/>
                    <a:cs typeface="Google Sans" pitchFamily="2" charset="0"/>
                  </a:rPr>
                  <a:t> </a:t>
                </a:r>
              </a:p>
              <a:p>
                <a:pPr lvl="0" rtl="0"/>
                <a:endParaRPr lang="en-US" sz="1600" dirty="0">
                  <a:latin typeface="Google Sans" pitchFamily="2" charset="0"/>
                  <a:ea typeface="Google Sans" pitchFamily="2" charset="0"/>
                  <a:cs typeface="Google Sans" pitchFamily="2" charset="0"/>
                </a:endParaRPr>
              </a:p>
              <a:p>
                <a:pPr lvl="0" rtl="0"/>
                <a14:m>
                  <m:oMath xmlns:m="http://schemas.openxmlformats.org/officeDocument/2006/math">
                    <m:r>
                      <a:rPr lang="en-US" sz="1600" b="1" dirty="0" smtClean="0">
                        <a:latin typeface="Cambria Math" panose="02040503050406030204" pitchFamily="18" charset="0"/>
                      </a:rPr>
                      <m:t>𝐦</m:t>
                    </m:r>
                    <m:r>
                      <a:rPr lang="en-US" sz="1600" b="0" i="0" dirty="0" smtClean="0">
                        <a:latin typeface="Cambria Math" panose="02040503050406030204" pitchFamily="18" charset="0"/>
                      </a:rPr>
                      <m:t>̂/√</m:t>
                    </m:r>
                    <m:r>
                      <a:rPr lang="en-US" sz="1600" b="1" i="0" dirty="0" smtClean="0">
                        <a:latin typeface="Cambria Math" panose="02040503050406030204" pitchFamily="18" charset="0"/>
                      </a:rPr>
                      <m:t>𝐯</m:t>
                    </m:r>
                    <m:r>
                      <a:rPr lang="en-US" sz="1600" b="0" i="0" dirty="0" smtClean="0">
                        <a:latin typeface="Cambria Math" panose="02040503050406030204" pitchFamily="18" charset="0"/>
                      </a:rPr>
                      <m:t>̂</m:t>
                    </m:r>
                    <m:r>
                      <a:rPr lang="en-US" sz="1600" dirty="0" smtClean="0">
                        <a:latin typeface="Cambria Math" panose="02040503050406030204" pitchFamily="18" charset="0"/>
                      </a:rPr>
                      <m:t>≈</m:t>
                    </m:r>
                    <m:r>
                      <a:rPr lang="en-US" sz="1600" i="1" dirty="0">
                        <a:latin typeface="Cambria Math" panose="02040503050406030204" pitchFamily="18" charset="0"/>
                      </a:rPr>
                      <m:t>𝑚𝑒𝑎𝑛</m:t>
                    </m:r>
                    <m:r>
                      <a:rPr lang="en-US" sz="1600" i="0" dirty="0">
                        <a:latin typeface="Cambria Math" panose="02040503050406030204" pitchFamily="18" charset="0"/>
                      </a:rPr>
                      <m:t>/</m:t>
                    </m:r>
                    <m:r>
                      <a:rPr lang="en-US" sz="1600" i="1" dirty="0">
                        <a:latin typeface="Cambria Math" panose="02040503050406030204" pitchFamily="18" charset="0"/>
                      </a:rPr>
                      <m:t>𝑅𝑀𝑆</m:t>
                    </m:r>
                  </m:oMath>
                </a14:m>
                <a:r>
                  <a:rPr lang="en-US" sz="1600" dirty="0">
                    <a:latin typeface="Google Sans" pitchFamily="2" charset="0"/>
                    <a:ea typeface="Google Sans" pitchFamily="2" charset="0"/>
                    <a:cs typeface="Google Sans" pitchFamily="2" charset="0"/>
                  </a:rPr>
                  <a:t> of the gradient, which always lies between −1 and 1: </a:t>
                </a:r>
              </a:p>
              <a:p>
                <a:pPr marL="285750" lvl="0" indent="-285750" rtl="0">
                  <a:buFont typeface="Arial" panose="020B0604020202020204" pitchFamily="34" charset="0"/>
                  <a:buChar char="•"/>
                </a:pPr>
                <a:r>
                  <a:rPr lang="en-US" sz="1600" dirty="0">
                    <a:latin typeface="Google Sans" pitchFamily="2" charset="0"/>
                    <a:ea typeface="Google Sans" pitchFamily="2" charset="0"/>
                    <a:cs typeface="Google Sans" pitchFamily="2" charset="0"/>
                  </a:rPr>
                  <a:t>consistent gradients give a full step of about </a:t>
                </a:r>
                <a14:m>
                  <m:oMath xmlns:m="http://schemas.openxmlformats.org/officeDocument/2006/math">
                    <m:r>
                      <a:rPr lang="en-US" sz="1600" i="1" dirty="0" smtClean="0">
                        <a:latin typeface="Cambria Math" panose="02040503050406030204" pitchFamily="18" charset="0"/>
                      </a:rPr>
                      <m:t>𝜂</m:t>
                    </m:r>
                  </m:oMath>
                </a14:m>
                <a:r>
                  <a:rPr lang="en-US" sz="1600" dirty="0">
                    <a:latin typeface="Google Sans" pitchFamily="2" charset="0"/>
                    <a:ea typeface="Google Sans" pitchFamily="2" charset="0"/>
                    <a:cs typeface="Google Sans" pitchFamily="2" charset="0"/>
                  </a:rPr>
                  <a:t>;</a:t>
                </a:r>
              </a:p>
              <a:p>
                <a:pPr marL="342900" lvl="0" indent="-342900" rtl="0">
                  <a:buFont typeface="Arial" panose="020B0604020202020204" pitchFamily="34" charset="0"/>
                  <a:buChar char="•"/>
                </a:pPr>
                <a:r>
                  <a:rPr lang="en-US" sz="1600" dirty="0">
                    <a:latin typeface="Google Sans" pitchFamily="2" charset="0"/>
                    <a:ea typeface="Google Sans" pitchFamily="2" charset="0"/>
                    <a:cs typeface="Google Sans" pitchFamily="2" charset="0"/>
                  </a:rPr>
                  <a:t>noisy gradients that flip sign give tiny steps;</a:t>
                </a:r>
              </a:p>
              <a:p>
                <a:pPr marL="342900" lvl="0" indent="-342900" rtl="0">
                  <a:buFont typeface="Arial" panose="020B0604020202020204" pitchFamily="34" charset="0"/>
                  <a:buChar char="•"/>
                </a:pPr>
                <a:r>
                  <a:rPr lang="en-US" sz="1600" dirty="0">
                    <a:latin typeface="Google Sans" pitchFamily="2" charset="0"/>
                    <a:ea typeface="Google Sans" pitchFamily="2" charset="0"/>
                    <a:cs typeface="Google Sans" pitchFamily="2" charset="0"/>
                  </a:rPr>
                  <a:t>so no parameter moves much more than </a:t>
                </a:r>
                <a14:m>
                  <m:oMath xmlns:m="http://schemas.openxmlformats.org/officeDocument/2006/math">
                    <m:r>
                      <a:rPr lang="en-US" sz="1600" i="1" dirty="0" smtClean="0">
                        <a:latin typeface="Cambria Math" panose="02040503050406030204" pitchFamily="18" charset="0"/>
                      </a:rPr>
                      <m:t>𝜂</m:t>
                    </m:r>
                  </m:oMath>
                </a14:m>
                <a:r>
                  <a:rPr lang="en-US" sz="1600" dirty="0">
                    <a:latin typeface="Google Sans" pitchFamily="2" charset="0"/>
                    <a:ea typeface="Google Sans" pitchFamily="2" charset="0"/>
                    <a:cs typeface="Google Sans" pitchFamily="2" charset="0"/>
                  </a:rPr>
                  <a:t> per step, whatever the scale of the objective.</a:t>
                </a:r>
              </a:p>
            </p:txBody>
          </p:sp>
        </mc:Choice>
        <mc:Fallback xmlns="">
          <p:sp>
            <p:nvSpPr>
              <p:cNvPr id="3" name="TextBox 2">
                <a:extLst>
                  <a:ext uri="{FF2B5EF4-FFF2-40B4-BE49-F238E27FC236}">
                    <a16:creationId xmlns:a16="http://schemas.microsoft.com/office/drawing/2014/main" id="{29A8ECDB-1BAA-75E6-1451-17228136F7D1}"/>
                  </a:ext>
                </a:extLst>
              </p:cNvPr>
              <p:cNvSpPr txBox="1">
                <a:spLocks noRot="1" noChangeAspect="1" noMove="1" noResize="1" noEditPoints="1" noAdjustHandles="1" noChangeArrowheads="1" noChangeShapeType="1" noTextEdit="1"/>
              </p:cNvSpPr>
              <p:nvPr/>
            </p:nvSpPr>
            <p:spPr>
              <a:xfrm>
                <a:off x="755279" y="4084031"/>
                <a:ext cx="4836179" cy="2080506"/>
              </a:xfrm>
              <a:prstGeom prst="rect">
                <a:avLst/>
              </a:prstGeom>
              <a:blipFill>
                <a:blip r:embed="rId10"/>
                <a:stretch>
                  <a:fillRect l="-524" t="-606" b="-3030"/>
                </a:stretch>
              </a:blipFill>
            </p:spPr>
            <p:txBody>
              <a:bodyPr/>
              <a:lstStyle/>
              <a:p>
                <a:r>
                  <a:rPr lang="en-US">
                    <a:noFill/>
                  </a:rPr>
                  <a:t> </a:t>
                </a:r>
              </a:p>
            </p:txBody>
          </p:sp>
        </mc:Fallback>
      </mc:AlternateContent>
    </p:spTree>
    <p:extLst>
      <p:ext uri="{BB962C8B-B14F-4D97-AF65-F5344CB8AC3E}">
        <p14:creationId xmlns:p14="http://schemas.microsoft.com/office/powerpoint/2010/main" val="5363406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55CC8-2983-2008-A192-52928DBFE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D062A-E87D-8F27-8970-8C017E8BEF2C}"/>
              </a:ext>
            </a:extLst>
          </p:cNvPr>
          <p:cNvSpPr>
            <a:spLocks noGrp="1"/>
          </p:cNvSpPr>
          <p:nvPr>
            <p:ph type="title"/>
          </p:nvPr>
        </p:nvSpPr>
        <p:spPr/>
        <p:txBody>
          <a:bodyPr/>
          <a:lstStyle/>
          <a:p>
            <a:r>
              <a:rPr lang="en-US" dirty="0"/>
              <a:t>Adam</a:t>
            </a:r>
          </a:p>
        </p:txBody>
      </p:sp>
      <p:sp>
        <p:nvSpPr>
          <p:cNvPr id="5" name="TextBox 4">
            <a:extLst>
              <a:ext uri="{FF2B5EF4-FFF2-40B4-BE49-F238E27FC236}">
                <a16:creationId xmlns:a16="http://schemas.microsoft.com/office/drawing/2014/main" id="{20671CB6-2D0C-4119-C35D-BD0BF7D27971}"/>
              </a:ext>
            </a:extLst>
          </p:cNvPr>
          <p:cNvSpPr txBox="1"/>
          <p:nvPr/>
        </p:nvSpPr>
        <p:spPr>
          <a:xfrm>
            <a:off x="838200" y="1422228"/>
            <a:ext cx="4529328" cy="1815882"/>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By now there are two good ideas: </a:t>
            </a:r>
          </a:p>
          <a:p>
            <a:pPr marL="342900" indent="-342900">
              <a:buFont typeface="+mj-lt"/>
              <a:buAutoNum type="arabicPeriod"/>
            </a:pPr>
            <a:r>
              <a:rPr lang="en-US" sz="1400" b="1" dirty="0">
                <a:latin typeface="Google Sans" pitchFamily="2" charset="0"/>
                <a:ea typeface="Google Sans" pitchFamily="2" charset="0"/>
                <a:cs typeface="Google Sans" pitchFamily="2" charset="0"/>
              </a:rPr>
              <a:t>momentum</a:t>
            </a:r>
            <a:r>
              <a:rPr lang="en-US" sz="1400" dirty="0">
                <a:latin typeface="Google Sans" pitchFamily="2" charset="0"/>
                <a:ea typeface="Google Sans" pitchFamily="2" charset="0"/>
                <a:cs typeface="Google Sans" pitchFamily="2" charset="0"/>
              </a:rPr>
              <a:t>: average recent gradients for a steady </a:t>
            </a:r>
            <a:r>
              <a:rPr lang="en-US" sz="1400" b="1" dirty="0">
                <a:latin typeface="Google Sans" pitchFamily="2" charset="0"/>
                <a:ea typeface="Google Sans" pitchFamily="2" charset="0"/>
                <a:cs typeface="Google Sans" pitchFamily="2" charset="0"/>
              </a:rPr>
              <a:t>direction</a:t>
            </a:r>
            <a:r>
              <a:rPr lang="en-US" sz="1400" dirty="0">
                <a:latin typeface="Google Sans" pitchFamily="2" charset="0"/>
                <a:ea typeface="Google Sans" pitchFamily="2" charset="0"/>
                <a:cs typeface="Google Sans" pitchFamily="2" charset="0"/>
              </a:rPr>
              <a:t> </a:t>
            </a:r>
          </a:p>
          <a:p>
            <a:pPr marL="342900" indent="-342900">
              <a:buFont typeface="+mj-lt"/>
              <a:buAutoNum type="arabicPeriod"/>
            </a:pPr>
            <a:r>
              <a:rPr lang="en-US" sz="1400" b="1" dirty="0">
                <a:latin typeface="Google Sans" pitchFamily="2" charset="0"/>
                <a:ea typeface="Google Sans" pitchFamily="2" charset="0"/>
                <a:cs typeface="Google Sans" pitchFamily="2" charset="0"/>
              </a:rPr>
              <a:t>RMSprop</a:t>
            </a:r>
            <a:r>
              <a:rPr lang="en-US" sz="1400" dirty="0">
                <a:latin typeface="Google Sans" pitchFamily="2" charset="0"/>
                <a:ea typeface="Google Sans" pitchFamily="2" charset="0"/>
                <a:cs typeface="Google Sans" pitchFamily="2" charset="0"/>
              </a:rPr>
              <a:t> : divide by the recent gradient size for a sensible </a:t>
            </a:r>
            <a:r>
              <a:rPr lang="en-US" sz="1400" b="1" dirty="0">
                <a:latin typeface="Google Sans" pitchFamily="2" charset="0"/>
                <a:ea typeface="Google Sans" pitchFamily="2" charset="0"/>
                <a:cs typeface="Google Sans" pitchFamily="2" charset="0"/>
              </a:rPr>
              <a:t>step size per weight</a:t>
            </a:r>
            <a:r>
              <a:rPr lang="en-US" sz="1400" dirty="0">
                <a:latin typeface="Google Sans" pitchFamily="2" charset="0"/>
                <a:ea typeface="Google Sans" pitchFamily="2" charset="0"/>
                <a:cs typeface="Google Sans" pitchFamily="2" charset="0"/>
              </a:rPr>
              <a:t> </a:t>
            </a:r>
          </a:p>
          <a:p>
            <a:pPr>
              <a:buNone/>
            </a:pPr>
            <a:endParaRPr lang="en-US" sz="1400" dirty="0">
              <a:latin typeface="Google Sans" pitchFamily="2" charset="0"/>
              <a:ea typeface="Google Sans" pitchFamily="2" charset="0"/>
              <a:cs typeface="Google Sans" pitchFamily="2" charset="0"/>
            </a:endParaRPr>
          </a:p>
          <a:p>
            <a:pPr>
              <a:buNone/>
            </a:pPr>
            <a:r>
              <a:rPr lang="en-US" sz="1400" b="1" dirty="0">
                <a:latin typeface="Google Sans" pitchFamily="2" charset="0"/>
                <a:ea typeface="Google Sans" pitchFamily="2" charset="0"/>
                <a:cs typeface="Google Sans" pitchFamily="2" charset="0"/>
              </a:rPr>
              <a:t>Adam</a:t>
            </a:r>
            <a:r>
              <a:rPr lang="en-US" sz="1400" dirty="0">
                <a:latin typeface="Google Sans" pitchFamily="2" charset="0"/>
                <a:ea typeface="Google Sans" pitchFamily="2" charset="0"/>
                <a:cs typeface="Google Sans" pitchFamily="2" charset="0"/>
              </a:rPr>
              <a:t> ("adaptive moment estimation") uses both, and fixes the zero-start bias that RMSprop left open.</a:t>
            </a:r>
          </a:p>
        </p:txBody>
      </p:sp>
      <p:sp>
        <p:nvSpPr>
          <p:cNvPr id="13" name="Rectangle 12">
            <a:extLst>
              <a:ext uri="{FF2B5EF4-FFF2-40B4-BE49-F238E27FC236}">
                <a16:creationId xmlns:a16="http://schemas.microsoft.com/office/drawing/2014/main" id="{01AF4F1B-5015-9F48-B8AF-58957A20F346}"/>
              </a:ext>
            </a:extLst>
          </p:cNvPr>
          <p:cNvSpPr/>
          <p:nvPr/>
        </p:nvSpPr>
        <p:spPr>
          <a:xfrm>
            <a:off x="6607048" y="5331417"/>
            <a:ext cx="3921760" cy="83312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FC21FCA-07CA-F0E8-77A4-8DA9153810E4}"/>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6905146" y="1988729"/>
            <a:ext cx="3468624" cy="286512"/>
          </a:xfrm>
          <a:prstGeom prst="rect">
            <a:avLst/>
          </a:prstGeom>
        </p:spPr>
      </p:pic>
      <p:pic>
        <p:nvPicPr>
          <p:cNvPr id="16" name="Picture 15">
            <a:extLst>
              <a:ext uri="{FF2B5EF4-FFF2-40B4-BE49-F238E27FC236}">
                <a16:creationId xmlns:a16="http://schemas.microsoft.com/office/drawing/2014/main" id="{C02597BE-57B5-4AF5-A639-ED1EB7F01D1D}"/>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tretch>
            <a:fillRect/>
          </a:stretch>
        </p:blipFill>
        <p:spPr>
          <a:xfrm>
            <a:off x="6905146" y="3262661"/>
            <a:ext cx="4009136" cy="286512"/>
          </a:xfrm>
          <a:prstGeom prst="rect">
            <a:avLst/>
          </a:prstGeom>
        </p:spPr>
      </p:pic>
      <p:pic>
        <p:nvPicPr>
          <p:cNvPr id="18" name="Picture 17">
            <a:extLst>
              <a:ext uri="{FF2B5EF4-FFF2-40B4-BE49-F238E27FC236}">
                <a16:creationId xmlns:a16="http://schemas.microsoft.com/office/drawing/2014/main" id="{8417D886-89F9-ABC3-B34C-6FA949DFDCA1}"/>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7086092" y="4229324"/>
            <a:ext cx="3263392" cy="414528"/>
          </a:xfrm>
          <a:prstGeom prst="rect">
            <a:avLst/>
          </a:prstGeom>
        </p:spPr>
      </p:pic>
      <p:pic>
        <p:nvPicPr>
          <p:cNvPr id="20" name="Picture 19">
            <a:extLst>
              <a:ext uri="{FF2B5EF4-FFF2-40B4-BE49-F238E27FC236}">
                <a16:creationId xmlns:a16="http://schemas.microsoft.com/office/drawing/2014/main" id="{1172878D-770B-99C8-3E85-B06B21022F36}"/>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6962148" y="5528859"/>
            <a:ext cx="3353720" cy="535771"/>
          </a:xfrm>
          <a:prstGeom prst="rect">
            <a:avLst/>
          </a:prstGeom>
        </p:spPr>
      </p:pic>
      <p:sp>
        <p:nvSpPr>
          <p:cNvPr id="26" name="TextBox 25">
            <a:extLst>
              <a:ext uri="{FF2B5EF4-FFF2-40B4-BE49-F238E27FC236}">
                <a16:creationId xmlns:a16="http://schemas.microsoft.com/office/drawing/2014/main" id="{9A518F98-6FD3-42BF-F4A3-569A3E7A1CB5}"/>
              </a:ext>
            </a:extLst>
          </p:cNvPr>
          <p:cNvSpPr txBox="1"/>
          <p:nvPr/>
        </p:nvSpPr>
        <p:spPr>
          <a:xfrm>
            <a:off x="5953760" y="3740780"/>
            <a:ext cx="6497534"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3. Bias Correction for the zero start:</a:t>
            </a:r>
            <a:endParaRPr lang="en-US" sz="1400" dirty="0">
              <a:latin typeface="Google Sans" pitchFamily="2" charset="0"/>
              <a:ea typeface="Google Sans" pitchFamily="2" charset="0"/>
              <a:cs typeface="Google Sans" pitchFamily="2" charset="0"/>
            </a:endParaRPr>
          </a:p>
        </p:txBody>
      </p:sp>
      <p:sp>
        <p:nvSpPr>
          <p:cNvPr id="28" name="TextBox 27">
            <a:extLst>
              <a:ext uri="{FF2B5EF4-FFF2-40B4-BE49-F238E27FC236}">
                <a16:creationId xmlns:a16="http://schemas.microsoft.com/office/drawing/2014/main" id="{2383627A-6599-FB75-B770-C2BF5B15AFDE}"/>
              </a:ext>
            </a:extLst>
          </p:cNvPr>
          <p:cNvSpPr txBox="1"/>
          <p:nvPr/>
        </p:nvSpPr>
        <p:spPr>
          <a:xfrm>
            <a:off x="5953760" y="1534633"/>
            <a:ext cx="5494528"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1. Average the gradients (the direction).</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first moment</a:t>
            </a:r>
            <a:r>
              <a:rPr lang="en-US" sz="1400" dirty="0">
                <a:latin typeface="Google Sans" pitchFamily="2" charset="0"/>
                <a:ea typeface="Google Sans" pitchFamily="2" charset="0"/>
                <a:cs typeface="Google Sans" pitchFamily="2" charset="0"/>
              </a:rPr>
              <a:t>:</a:t>
            </a:r>
          </a:p>
        </p:txBody>
      </p:sp>
      <p:sp>
        <p:nvSpPr>
          <p:cNvPr id="29" name="TextBox 28">
            <a:extLst>
              <a:ext uri="{FF2B5EF4-FFF2-40B4-BE49-F238E27FC236}">
                <a16:creationId xmlns:a16="http://schemas.microsoft.com/office/drawing/2014/main" id="{69230706-6363-F662-6EF4-16BFFE653472}"/>
              </a:ext>
            </a:extLst>
          </p:cNvPr>
          <p:cNvSpPr txBox="1"/>
          <p:nvPr/>
        </p:nvSpPr>
        <p:spPr>
          <a:xfrm>
            <a:off x="5953760" y="2523711"/>
            <a:ext cx="5528056" cy="523220"/>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2. Average the squared gradients (the size).</a:t>
            </a:r>
            <a:r>
              <a:rPr lang="en-US" sz="1400" dirty="0">
                <a:latin typeface="Google Sans" pitchFamily="2" charset="0"/>
                <a:ea typeface="Google Sans" pitchFamily="2" charset="0"/>
                <a:cs typeface="Google Sans" pitchFamily="2" charset="0"/>
              </a:rPr>
              <a:t> This is the </a:t>
            </a:r>
            <a:r>
              <a:rPr lang="en-US" sz="1400" i="1" dirty="0">
                <a:latin typeface="Google Sans" pitchFamily="2" charset="0"/>
                <a:ea typeface="Google Sans" pitchFamily="2" charset="0"/>
                <a:cs typeface="Google Sans" pitchFamily="2" charset="0"/>
              </a:rPr>
              <a:t>second moment</a:t>
            </a:r>
            <a:r>
              <a:rPr lang="en-US" sz="1400" dirty="0">
                <a:latin typeface="Google Sans" pitchFamily="2" charset="0"/>
                <a:ea typeface="Google Sans" pitchFamily="2" charset="0"/>
                <a:cs typeface="Google Sans" pitchFamily="2" charset="0"/>
              </a:rPr>
              <a:t>, exactly RMSprop's 𝐯 with decay β₂:</a:t>
            </a:r>
          </a:p>
        </p:txBody>
      </p:sp>
      <p:sp>
        <p:nvSpPr>
          <p:cNvPr id="30" name="TextBox 29">
            <a:extLst>
              <a:ext uri="{FF2B5EF4-FFF2-40B4-BE49-F238E27FC236}">
                <a16:creationId xmlns:a16="http://schemas.microsoft.com/office/drawing/2014/main" id="{A984A371-E5BF-DC81-7077-FE2A6863E08A}"/>
              </a:ext>
            </a:extLst>
          </p:cNvPr>
          <p:cNvSpPr txBox="1"/>
          <p:nvPr/>
        </p:nvSpPr>
        <p:spPr>
          <a:xfrm>
            <a:off x="5591458" y="543570"/>
            <a:ext cx="6096000" cy="861774"/>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The update</a:t>
            </a:r>
          </a:p>
          <a:p>
            <a:pPr>
              <a:buNone/>
            </a:pPr>
            <a:endParaRPr lang="en-US" sz="1600"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Start with 𝐦⁽⁰⁾ = 𝐯⁽⁰⁾ = 𝟎. At every iteration t = 1, 2, …:</a:t>
            </a:r>
          </a:p>
        </p:txBody>
      </p:sp>
      <p:sp>
        <p:nvSpPr>
          <p:cNvPr id="11" name="TextBox 10">
            <a:extLst>
              <a:ext uri="{FF2B5EF4-FFF2-40B4-BE49-F238E27FC236}">
                <a16:creationId xmlns:a16="http://schemas.microsoft.com/office/drawing/2014/main" id="{553CE284-BBE7-F6DF-E4F7-9967A15A8EBE}"/>
              </a:ext>
            </a:extLst>
          </p:cNvPr>
          <p:cNvSpPr txBox="1"/>
          <p:nvPr/>
        </p:nvSpPr>
        <p:spPr>
          <a:xfrm>
            <a:off x="5966313" y="4899914"/>
            <a:ext cx="6497534"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4. Step:</a:t>
            </a:r>
            <a:r>
              <a:rPr lang="en-US" sz="1400" dirty="0">
                <a:latin typeface="Google Sans" pitchFamily="2" charset="0"/>
                <a:ea typeface="Google Sans" pitchFamily="2" charset="0"/>
                <a:cs typeface="Google Sans" pitchFamily="2" charset="0"/>
              </a:rPr>
              <a:t> the averaged direction divided by the RMS:</a:t>
            </a:r>
          </a:p>
        </p:txBody>
      </p:sp>
      <p:pic>
        <p:nvPicPr>
          <p:cNvPr id="15" name="Picture 14">
            <a:extLst>
              <a:ext uri="{FF2B5EF4-FFF2-40B4-BE49-F238E27FC236}">
                <a16:creationId xmlns:a16="http://schemas.microsoft.com/office/drawing/2014/main" id="{334EE8AA-C5F8-55BE-3B6B-BCF9D0EC4162}"/>
              </a:ext>
            </a:extLst>
          </p:cNvPr>
          <p:cNvPicPr>
            <a:picLocks noChangeAspect="1"/>
          </p:cNvPicPr>
          <p:nvPr>
            <p:custDataLst>
              <p:tags r:id="rId5"/>
            </p:custDataLst>
          </p:nvPr>
        </p:nvPicPr>
        <p:blipFill>
          <a:blip r:embed="rId11">
            <a:extLst>
              <a:ext uri="{28A0092B-C50C-407E-A947-70E740481C1C}">
                <a14:useLocalDpi xmlns:a14="http://schemas.microsoft.com/office/drawing/2010/main" val="0"/>
              </a:ext>
            </a:extLst>
          </a:blip>
          <a:stretch>
            <a:fillRect/>
          </a:stretch>
        </p:blipFill>
        <p:spPr>
          <a:xfrm>
            <a:off x="1254296" y="4578402"/>
            <a:ext cx="3022978" cy="593841"/>
          </a:xfrm>
          <a:prstGeom prst="rect">
            <a:avLst/>
          </a:prstGeom>
        </p:spPr>
      </p:pic>
      <p:sp>
        <p:nvSpPr>
          <p:cNvPr id="17" name="TextBox 16">
            <a:extLst>
              <a:ext uri="{FF2B5EF4-FFF2-40B4-BE49-F238E27FC236}">
                <a16:creationId xmlns:a16="http://schemas.microsoft.com/office/drawing/2014/main" id="{06F1EF18-86E2-5839-11F7-CE3FA4C9382B}"/>
              </a:ext>
            </a:extLst>
          </p:cNvPr>
          <p:cNvSpPr txBox="1"/>
          <p:nvPr/>
        </p:nvSpPr>
        <p:spPr>
          <a:xfrm>
            <a:off x="766064" y="4194181"/>
            <a:ext cx="5494528" cy="307777"/>
          </a:xfrm>
          <a:prstGeom prst="rect">
            <a:avLst/>
          </a:prstGeom>
          <a:noFill/>
        </p:spPr>
        <p:txBody>
          <a:bodyPr wrap="square" rtlCol="0">
            <a:spAutoFit/>
          </a:bodyPr>
          <a:lstStyle/>
          <a:p>
            <a:r>
              <a:rPr lang="en-US" sz="1400" b="1" dirty="0">
                <a:latin typeface="Google Sans" pitchFamily="2" charset="0"/>
                <a:ea typeface="Google Sans" pitchFamily="2" charset="0"/>
                <a:cs typeface="Google Sans" pitchFamily="2" charset="0"/>
              </a:rPr>
              <a:t>For one parameter:</a:t>
            </a:r>
            <a:endParaRPr lang="en-US" sz="1400" dirty="0">
              <a:latin typeface="Google Sans" pitchFamily="2" charset="0"/>
              <a:ea typeface="Google Sans" pitchFamily="2" charset="0"/>
              <a:cs typeface="Google Sans" pitchFamily="2" charset="0"/>
            </a:endParaRPr>
          </a:p>
        </p:txBody>
      </p:sp>
    </p:spTree>
    <p:extLst>
      <p:ext uri="{BB962C8B-B14F-4D97-AF65-F5344CB8AC3E}">
        <p14:creationId xmlns:p14="http://schemas.microsoft.com/office/powerpoint/2010/main" val="31125217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0EC2A-7FED-A64D-D0AD-3644FB7BC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331A02-A65E-4A09-76B2-4172880FD81A}"/>
              </a:ext>
            </a:extLst>
          </p:cNvPr>
          <p:cNvSpPr>
            <a:spLocks noGrp="1"/>
          </p:cNvSpPr>
          <p:nvPr>
            <p:ph type="title"/>
          </p:nvPr>
        </p:nvSpPr>
        <p:spPr/>
        <p:txBody>
          <a:bodyPr/>
          <a:lstStyle/>
          <a:p>
            <a:r>
              <a:rPr lang="en-US" dirty="0"/>
              <a:t>Adam</a:t>
            </a:r>
          </a:p>
        </p:txBody>
      </p:sp>
      <p:pic>
        <p:nvPicPr>
          <p:cNvPr id="4" name="Picture 3" descr="Left: on the curved valley Adam reaches the minimum while SGD is still crawling. Right: without bias correction Adam's early steps are up to about 6.5 times too large; with it they are exactly the learning rate">
            <a:extLst>
              <a:ext uri="{FF2B5EF4-FFF2-40B4-BE49-F238E27FC236}">
                <a16:creationId xmlns:a16="http://schemas.microsoft.com/office/drawing/2014/main" id="{408EEBAC-F381-710D-CBB0-4B3083870DB9}"/>
              </a:ext>
            </a:extLst>
          </p:cNvPr>
          <p:cNvPicPr>
            <a:picLocks noChangeAspect="1"/>
          </p:cNvPicPr>
          <p:nvPr/>
        </p:nvPicPr>
        <p:blipFill>
          <a:blip r:embed="rId2"/>
          <a:srcRect l="44626" t="13992"/>
          <a:stretch>
            <a:fillRect/>
          </a:stretch>
        </p:blipFill>
        <p:spPr>
          <a:xfrm>
            <a:off x="6477276" y="549524"/>
            <a:ext cx="5248103" cy="3001328"/>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E730C52-E42C-3CF8-6208-DDF5F2358027}"/>
                  </a:ext>
                </a:extLst>
              </p:cNvPr>
              <p:cNvSpPr txBox="1"/>
              <p:nvPr/>
            </p:nvSpPr>
            <p:spPr>
              <a:xfrm>
                <a:off x="838200" y="1777276"/>
                <a:ext cx="5032248" cy="1815882"/>
              </a:xfrm>
              <a:prstGeom prst="rect">
                <a:avLst/>
              </a:prstGeom>
              <a:noFill/>
            </p:spPr>
            <p:txBody>
              <a:bodyPr wrap="square">
                <a:spAutoFit/>
              </a:bodyPr>
              <a:lstStyle/>
              <a:p>
                <a:r>
                  <a:rPr lang="en-US" sz="1600" b="1" dirty="0">
                    <a:latin typeface="Google Sans" pitchFamily="2" charset="0"/>
                    <a:ea typeface="Google Sans" pitchFamily="2" charset="0"/>
                    <a:cs typeface="Google Sans" pitchFamily="2" charset="0"/>
                  </a:rPr>
                  <a:t>Consider two parameters on very different scales</a:t>
                </a:r>
              </a:p>
              <a:p>
                <a:pPr>
                  <a:buNone/>
                </a:pPr>
                <a:br>
                  <a:rPr lang="en-US" sz="1600" i="1" dirty="0">
                    <a:latin typeface="Cambria Math" panose="02040503050406030204" pitchFamily="18" charset="0"/>
                  </a:rPr>
                </a:br>
                <a14:m>
                  <m:oMath xmlns:m="http://schemas.openxmlformats.org/officeDocument/2006/math">
                    <m:r>
                      <a:rPr lang="en-US" sz="1600" i="1" dirty="0" smtClean="0">
                        <a:latin typeface="Cambria Math" panose="02040503050406030204" pitchFamily="18" charset="0"/>
                      </a:rPr>
                      <m:t>𝜃</m:t>
                    </m:r>
                    <m:r>
                      <a:rPr lang="en-US" sz="1600" i="0" dirty="0" err="1">
                        <a:latin typeface="Cambria Math" panose="02040503050406030204" pitchFamily="18" charset="0"/>
                      </a:rPr>
                      <m:t>₁</m:t>
                    </m:r>
                  </m:oMath>
                </a14:m>
                <a:r>
                  <a:rPr lang="en-US" sz="1600" dirty="0">
                    <a:latin typeface="Google Sans" pitchFamily="2" charset="0"/>
                    <a:ea typeface="Google Sans" pitchFamily="2" charset="0"/>
                    <a:cs typeface="Google Sans" pitchFamily="2" charset="0"/>
                  </a:rPr>
                  <a:t> always sees gradient 0.01 and </a:t>
                </a:r>
                <a14:m>
                  <m:oMath xmlns:m="http://schemas.openxmlformats.org/officeDocument/2006/math">
                    <m:r>
                      <a:rPr lang="en-US" sz="1600" i="1" dirty="0" smtClean="0">
                        <a:latin typeface="Cambria Math" panose="02040503050406030204" pitchFamily="18" charset="0"/>
                      </a:rPr>
                      <m:t>𝜃</m:t>
                    </m:r>
                    <m:r>
                      <a:rPr lang="en-US" sz="1600" i="0" dirty="0" err="1">
                        <a:latin typeface="Cambria Math" panose="02040503050406030204" pitchFamily="18" charset="0"/>
                      </a:rPr>
                      <m:t>₂</m:t>
                    </m:r>
                  </m:oMath>
                </a14:m>
                <a:r>
                  <a:rPr lang="en-US" sz="1600" dirty="0">
                    <a:latin typeface="Google Sans" pitchFamily="2" charset="0"/>
                    <a:ea typeface="Google Sans" pitchFamily="2" charset="0"/>
                    <a:cs typeface="Google Sans" pitchFamily="2" charset="0"/>
                  </a:rPr>
                  <a:t> always sees gradient 100. </a:t>
                </a:r>
              </a:p>
              <a:p>
                <a:pPr>
                  <a:buNone/>
                </a:pPr>
                <a:r>
                  <a:rPr lang="en-US" sz="1600" dirty="0">
                    <a:latin typeface="Google Sans" pitchFamily="2" charset="0"/>
                    <a:ea typeface="Google Sans" pitchFamily="2" charset="0"/>
                    <a:cs typeface="Google Sans" pitchFamily="2" charset="0"/>
                  </a:rPr>
                  <a:t>With bias correction, </a:t>
                </a:r>
                <a14:m>
                  <m:oMath xmlns:m="http://schemas.openxmlformats.org/officeDocument/2006/math">
                    <m:r>
                      <a:rPr lang="en-US" sz="1600" i="1" dirty="0" smtClean="0">
                        <a:latin typeface="Cambria Math" panose="02040503050406030204" pitchFamily="18" charset="0"/>
                      </a:rPr>
                      <m:t>𝑚</m:t>
                    </m:r>
                    <m:r>
                      <a:rPr lang="en-US" sz="1600" i="0" dirty="0">
                        <a:latin typeface="Cambria Math" panose="02040503050406030204" pitchFamily="18" charset="0"/>
                      </a:rPr>
                      <m:t>̂=</m:t>
                    </m:r>
                    <m:r>
                      <a:rPr lang="en-US" sz="1600" i="1" dirty="0">
                        <a:latin typeface="Cambria Math" panose="02040503050406030204" pitchFamily="18" charset="0"/>
                      </a:rPr>
                      <m:t>𝑔</m:t>
                    </m:r>
                  </m:oMath>
                </a14:m>
                <a:r>
                  <a:rPr lang="en-US" sz="1600" dirty="0">
                    <a:latin typeface="Google Sans" pitchFamily="2" charset="0"/>
                    <a:ea typeface="Google Sans" pitchFamily="2" charset="0"/>
                    <a:cs typeface="Google Sans" pitchFamily="2" charset="0"/>
                  </a:rPr>
                  <a:t> and </a:t>
                </a:r>
                <a14:m>
                  <m:oMath xmlns:m="http://schemas.openxmlformats.org/officeDocument/2006/math">
                    <m:r>
                      <a:rPr lang="en-US" sz="1600" i="1" dirty="0" smtClean="0">
                        <a:latin typeface="Cambria Math" panose="02040503050406030204" pitchFamily="18" charset="0"/>
                      </a:rPr>
                      <m:t>𝑣</m:t>
                    </m:r>
                    <m:r>
                      <a:rPr lang="en-US" sz="1600" i="0" dirty="0">
                        <a:latin typeface="Cambria Math" panose="02040503050406030204" pitchFamily="18" charset="0"/>
                      </a:rPr>
                      <m:t>̂=</m:t>
                    </m:r>
                    <m:r>
                      <a:rPr lang="en-US" sz="1600" i="1" dirty="0">
                        <a:latin typeface="Cambria Math" panose="02040503050406030204" pitchFamily="18" charset="0"/>
                      </a:rPr>
                      <m:t>𝑔</m:t>
                    </m:r>
                    <m:r>
                      <a:rPr lang="en-US" sz="1600" i="0" dirty="0">
                        <a:latin typeface="Cambria Math" panose="02040503050406030204" pitchFamily="18" charset="0"/>
                      </a:rPr>
                      <m:t>²</m:t>
                    </m:r>
                  </m:oMath>
                </a14:m>
                <a:r>
                  <a:rPr lang="en-US" sz="1600" dirty="0">
                    <a:latin typeface="Google Sans" pitchFamily="2" charset="0"/>
                    <a:ea typeface="Google Sans" pitchFamily="2" charset="0"/>
                    <a:cs typeface="Google Sans" pitchFamily="2" charset="0"/>
                  </a:rPr>
                  <a:t>, so both steps are </a:t>
                </a:r>
                <a14:m>
                  <m:oMath xmlns:m="http://schemas.openxmlformats.org/officeDocument/2006/math">
                    <m:r>
                      <a:rPr lang="en-US" sz="1600" i="1" dirty="0" smtClean="0">
                        <a:latin typeface="Cambria Math" panose="02040503050406030204" pitchFamily="18" charset="0"/>
                      </a:rPr>
                      <m:t>𝜂</m:t>
                    </m:r>
                    <m:r>
                      <a:rPr lang="en-US" sz="1600" i="0" dirty="0" err="1">
                        <a:latin typeface="Cambria Math" panose="02040503050406030204" pitchFamily="18" charset="0"/>
                      </a:rPr>
                      <m:t>·</m:t>
                    </m:r>
                    <m:r>
                      <a:rPr lang="en-US" sz="1600" i="1" dirty="0" err="1">
                        <a:latin typeface="Cambria Math" panose="02040503050406030204" pitchFamily="18" charset="0"/>
                      </a:rPr>
                      <m:t>𝑔</m:t>
                    </m:r>
                    <m:r>
                      <a:rPr lang="en-US" sz="1600" i="0" dirty="0" err="1">
                        <a:latin typeface="Cambria Math" panose="02040503050406030204" pitchFamily="18" charset="0"/>
                      </a:rPr>
                      <m:t>/∣</m:t>
                    </m:r>
                    <m:r>
                      <a:rPr lang="en-US" sz="1600" i="1" dirty="0" err="1">
                        <a:latin typeface="Cambria Math" panose="02040503050406030204" pitchFamily="18" charset="0"/>
                      </a:rPr>
                      <m:t>𝑔</m:t>
                    </m:r>
                    <m:r>
                      <a:rPr lang="en-US" sz="1600" i="0" dirty="0" err="1">
                        <a:latin typeface="Cambria Math" panose="02040503050406030204" pitchFamily="18" charset="0"/>
                      </a:rPr>
                      <m:t>∣=</m:t>
                    </m:r>
                    <m:r>
                      <a:rPr lang="en-US" sz="1600" i="1" dirty="0" err="1">
                        <a:latin typeface="Cambria Math" panose="02040503050406030204" pitchFamily="18" charset="0"/>
                      </a:rPr>
                      <m:t>𝜂</m:t>
                    </m:r>
                  </m:oMath>
                </a14:m>
                <a:r>
                  <a:rPr lang="en-US" sz="1600" dirty="0">
                    <a:latin typeface="Google Sans" pitchFamily="2" charset="0"/>
                    <a:ea typeface="Google Sans" pitchFamily="2" charset="0"/>
                    <a:cs typeface="Google Sans" pitchFamily="2" charset="0"/>
                  </a:rPr>
                  <a:t>. Plain SGD would move </a:t>
                </a:r>
                <a14:m>
                  <m:oMath xmlns:m="http://schemas.openxmlformats.org/officeDocument/2006/math">
                    <m:r>
                      <a:rPr lang="en-US" sz="1600" i="1" dirty="0" smtClean="0">
                        <a:latin typeface="Cambria Math" panose="02040503050406030204" pitchFamily="18" charset="0"/>
                      </a:rPr>
                      <m:t>𝜃</m:t>
                    </m:r>
                    <m:r>
                      <a:rPr lang="en-US" sz="1600" i="0" dirty="0" err="1">
                        <a:latin typeface="Cambria Math" panose="02040503050406030204" pitchFamily="18" charset="0"/>
                      </a:rPr>
                      <m:t>₂</m:t>
                    </m:r>
                  </m:oMath>
                </a14:m>
                <a:r>
                  <a:rPr lang="en-US" sz="1600" dirty="0">
                    <a:latin typeface="Google Sans" pitchFamily="2" charset="0"/>
                    <a:ea typeface="Google Sans" pitchFamily="2" charset="0"/>
                    <a:cs typeface="Google Sans" pitchFamily="2" charset="0"/>
                  </a:rPr>
                  <a:t> ten thousand times farther than </a:t>
                </a:r>
                <a14:m>
                  <m:oMath xmlns:m="http://schemas.openxmlformats.org/officeDocument/2006/math">
                    <m:r>
                      <a:rPr lang="en-US" sz="1600" i="1" dirty="0" smtClean="0">
                        <a:latin typeface="Cambria Math" panose="02040503050406030204" pitchFamily="18" charset="0"/>
                      </a:rPr>
                      <m:t>𝜃</m:t>
                    </m:r>
                    <m:r>
                      <a:rPr lang="en-US" sz="1600" i="0" dirty="0" err="1">
                        <a:latin typeface="Cambria Math" panose="02040503050406030204" pitchFamily="18" charset="0"/>
                      </a:rPr>
                      <m:t>₁</m:t>
                    </m:r>
                  </m:oMath>
                </a14:m>
                <a:r>
                  <a:rPr lang="en-US" sz="1600" dirty="0">
                    <a:latin typeface="Google Sans" pitchFamily="2" charset="0"/>
                    <a:ea typeface="Google Sans" pitchFamily="2" charset="0"/>
                    <a:cs typeface="Google Sans" pitchFamily="2" charset="0"/>
                  </a:rPr>
                  <a:t>.</a:t>
                </a:r>
              </a:p>
            </p:txBody>
          </p:sp>
        </mc:Choice>
        <mc:Fallback xmlns="">
          <p:sp>
            <p:nvSpPr>
              <p:cNvPr id="6" name="TextBox 5">
                <a:extLst>
                  <a:ext uri="{FF2B5EF4-FFF2-40B4-BE49-F238E27FC236}">
                    <a16:creationId xmlns:a16="http://schemas.microsoft.com/office/drawing/2014/main" id="{7E730C52-E42C-3CF8-6208-DDF5F2358027}"/>
                  </a:ext>
                </a:extLst>
              </p:cNvPr>
              <p:cNvSpPr txBox="1">
                <a:spLocks noRot="1" noChangeAspect="1" noMove="1" noResize="1" noEditPoints="1" noAdjustHandles="1" noChangeArrowheads="1" noChangeShapeType="1" noTextEdit="1"/>
              </p:cNvSpPr>
              <p:nvPr/>
            </p:nvSpPr>
            <p:spPr>
              <a:xfrm>
                <a:off x="838200" y="1777276"/>
                <a:ext cx="5032248" cy="1815882"/>
              </a:xfrm>
              <a:prstGeom prst="rect">
                <a:avLst/>
              </a:prstGeom>
              <a:blipFill>
                <a:blip r:embed="rId3"/>
                <a:stretch>
                  <a:fillRect l="-756" t="-1399" r="-1511" b="-3497"/>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9BAFEA87-8BC3-025A-9FFB-62A0184DE6C1}"/>
              </a:ext>
            </a:extLst>
          </p:cNvPr>
          <p:cNvSpPr txBox="1"/>
          <p:nvPr/>
        </p:nvSpPr>
        <p:spPr>
          <a:xfrm>
            <a:off x="838200" y="4024021"/>
            <a:ext cx="5257800" cy="1815882"/>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Why Adam is the default.</a:t>
            </a:r>
            <a:r>
              <a:rPr lang="en-US" sz="1600" dirty="0">
                <a:latin typeface="Google Sans" pitchFamily="2" charset="0"/>
                <a:ea typeface="Google Sans" pitchFamily="2" charset="0"/>
                <a:cs typeface="Google Sans" pitchFamily="2" charset="0"/>
              </a:rPr>
              <a:t> It inherits momentum's smoothing and RMSprop's per-parameter scaling, works out of the box with </a:t>
            </a:r>
            <a:r>
              <a:rPr lang="en-US" sz="1600" dirty="0" err="1">
                <a:latin typeface="Google Sans" pitchFamily="2" charset="0"/>
                <a:ea typeface="Google Sans" pitchFamily="2" charset="0"/>
                <a:cs typeface="Google Sans" pitchFamily="2" charset="0"/>
              </a:rPr>
              <a:t>η</a:t>
            </a:r>
            <a:r>
              <a:rPr lang="en-US" sz="1600" dirty="0">
                <a:latin typeface="Google Sans" pitchFamily="2" charset="0"/>
                <a:ea typeface="Google Sans" pitchFamily="2" charset="0"/>
                <a:cs typeface="Google Sans" pitchFamily="2" charset="0"/>
              </a:rPr>
              <a:t> = 10⁻³ on most problems, and its step size is roughly bounded by </a:t>
            </a:r>
            <a:r>
              <a:rPr lang="en-US" sz="1600" dirty="0" err="1">
                <a:latin typeface="Google Sans" pitchFamily="2" charset="0"/>
                <a:ea typeface="Google Sans" pitchFamily="2" charset="0"/>
                <a:cs typeface="Google Sans" pitchFamily="2" charset="0"/>
              </a:rPr>
              <a:t>η</a:t>
            </a:r>
            <a:r>
              <a:rPr lang="en-US" sz="1600" dirty="0">
                <a:latin typeface="Google Sans" pitchFamily="2" charset="0"/>
                <a:ea typeface="Google Sans" pitchFamily="2" charset="0"/>
                <a:cs typeface="Google Sans" pitchFamily="2" charset="0"/>
              </a:rPr>
              <a:t>, which makes </a:t>
            </a:r>
            <a:r>
              <a:rPr lang="en-US" sz="1600" dirty="0" err="1">
                <a:latin typeface="Google Sans" pitchFamily="2" charset="0"/>
                <a:ea typeface="Google Sans" pitchFamily="2" charset="0"/>
                <a:cs typeface="Google Sans" pitchFamily="2" charset="0"/>
              </a:rPr>
              <a:t>η</a:t>
            </a:r>
            <a:r>
              <a:rPr lang="en-US" sz="1600" dirty="0">
                <a:latin typeface="Google Sans" pitchFamily="2" charset="0"/>
                <a:ea typeface="Google Sans" pitchFamily="2" charset="0"/>
                <a:cs typeface="Google Sans" pitchFamily="2" charset="0"/>
              </a:rPr>
              <a:t> easy to reason about. In practice many models use </a:t>
            </a:r>
            <a:r>
              <a:rPr lang="en-US" sz="1600" dirty="0" err="1">
                <a:latin typeface="Google Sans" pitchFamily="2" charset="0"/>
                <a:ea typeface="Google Sans" pitchFamily="2" charset="0"/>
                <a:cs typeface="Google Sans" pitchFamily="2" charset="0"/>
              </a:rPr>
              <a:t>AdamW</a:t>
            </a:r>
            <a:r>
              <a:rPr lang="en-US" sz="1600" dirty="0">
                <a:latin typeface="Google Sans" pitchFamily="2" charset="0"/>
                <a:ea typeface="Google Sans" pitchFamily="2" charset="0"/>
                <a:cs typeface="Google Sans" pitchFamily="2" charset="0"/>
              </a:rPr>
              <a:t>, which adds decoupled weight decay on top of this update</a:t>
            </a:r>
          </a:p>
        </p:txBody>
      </p:sp>
      <p:pic>
        <p:nvPicPr>
          <p:cNvPr id="9" name="Picture 8" descr="Left: on the curved valley Adam reaches the minimum while SGD is still crawling. Right: without bias correction Adam's early steps are up to about 6.5 times too large; with it they are exactly the learning rate">
            <a:extLst>
              <a:ext uri="{FF2B5EF4-FFF2-40B4-BE49-F238E27FC236}">
                <a16:creationId xmlns:a16="http://schemas.microsoft.com/office/drawing/2014/main" id="{8DEBA212-4227-3627-11C1-7EDD600E2C5A}"/>
              </a:ext>
            </a:extLst>
          </p:cNvPr>
          <p:cNvPicPr>
            <a:picLocks noChangeAspect="1"/>
          </p:cNvPicPr>
          <p:nvPr/>
        </p:nvPicPr>
        <p:blipFill>
          <a:blip r:embed="rId4"/>
          <a:srcRect l="10245" t="13992" r="60631" b="9522"/>
          <a:stretch>
            <a:fillRect/>
          </a:stretch>
        </p:blipFill>
        <p:spPr>
          <a:xfrm>
            <a:off x="8089392" y="3735251"/>
            <a:ext cx="2801429" cy="2708863"/>
          </a:xfrm>
          <a:prstGeom prst="rect">
            <a:avLst/>
          </a:prstGeom>
        </p:spPr>
      </p:pic>
    </p:spTree>
    <p:extLst>
      <p:ext uri="{BB962C8B-B14F-4D97-AF65-F5344CB8AC3E}">
        <p14:creationId xmlns:p14="http://schemas.microsoft.com/office/powerpoint/2010/main" val="16767627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1227"/>
  <p:tag name="OUTPUTTYPE" val="PNG"/>
  <p:tag name="IGUANATEXVERSION" val="162"/>
  <p:tag name="LATEXADDIN" val="\documentclass{article}&#10;\usepackage{amsmath}&#10;\pagestyle{empty}&#10;\begin{document}&#10;&#10;&#10;$J(\boldsymbol{\theta}) = \frac{1}{N} \sum_{i=1}^{N} J^{(i)}(\boldsymbol{\theta})$&#10;&#10;\end{document}"/>
  <p:tag name="IGUANATEXSIZE" val="20"/>
  <p:tag name="IGUANATEXCURSOR" val="16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1123"/>
  <p:tag name="OUTPUTTYPE" val="PNG"/>
  <p:tag name="IGUANATEXVERSION" val="162"/>
  <p:tag name="LATEXADDIN" val="\documentclass{article}&#10;\usepackage{amsmath}&#10;\pagestyle{empty}&#10;\begin{document}&#10;&#10;&#10;$J(\theta) = \tfrac12 (\theta - 1)^2 + \tfrac12$&#10;&#10;\end{document}"/>
  <p:tag name="IGUANATEXSIZE" val="20"/>
  <p:tag name="IGUANATEXCURSOR" val="12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 1200"/>
  <p:tag name="ORIGINALHEIGHT" val=" 169"/>
  <p:tag name="ORIGINALWIDTH" val=" 1314"/>
  <p:tag name="OUTPUTTYPE" val="PNG"/>
  <p:tag name="IGUANATEXVERSION" val="162"/>
  <p:tag name="LATEXADDIN" val="\documentclass{article}&#10;\usepackage{amsmath}&#10;\pagestyle{empty}&#10;\begin{document}&#10;&#10;&#10;$\frac{dJ}{d\theta} = \lim_{h \to 0} \frac{J(\theta + h) - J(\theta)}{h}&#10; $&#10;&#10;\end{document}"/>
  <p:tag name="IGUANATEXSIZE" val="20"/>
  <p:tag name="IGUANATEXCURSOR" val="15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 1200"/>
  <p:tag name="ORIGINALHEIGHT" val=" 254"/>
  <p:tag name="ORIGINALWIDTH" val=" 1464"/>
  <p:tag name="OUTPUTTYPE" val="PNG"/>
  <p:tag name="IGUANATEXVERSION" val="162"/>
  <p:tag name="LATEXADDIN" val="\documentclass{article}&#10;\usepackage{amsmath}&#10;\pagestyle{empty}&#10;\begin{document}&#10;&#10;&#10;$\nabla J(\boldsymbol{\theta}) = \left[ \frac{\partial J}{\partial \theta_1}, \; \dots, \; \frac{\partial J}{\partial \theta_M} \right]^{\top}$&#10;&#10;\end{document}"/>
  <p:tag name="IGUANATEXSIZE" val="16"/>
  <p:tag name="IGUANATEXCURSOR" val="22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2732"/>
  <p:tag name="OUTPUTTYPE" val="PNG"/>
  <p:tag name="IGUANATEXVERSION" val="162"/>
  <p:tag name="LATEXADDIN" val="\documentclass{article}&#10;\usepackage{amsmath}&#10;\pagestyle{empty}&#10;\begin{document}&#10;&#10;&#10;$J(\boldsymbol{\theta}) = \tfrac12 \theta_1^2 + \tfrac32 \theta_2^2 \qquad\Rightarrow\qquad \nabla J(\boldsymbol{\theta}) = [\,\theta_1,\; 3\theta_2\,]^{\top}$&#10;&#10;\end{document}"/>
  <p:tag name="IGUANATEXSIZE" val="20"/>
  <p:tag name="IGUANATEXCURSOR" val="240"/>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 1200"/>
  <p:tag name="ORIGINALHEIGHT" val=" 172"/>
  <p:tag name="ORIGINALWIDTH" val=" 1743"/>
  <p:tag name="OUTPUTTYPE" val="PNG"/>
  <p:tag name="IGUANATEXVERSION" val="162"/>
  <p:tag name="LATEXADDIN" val="\documentclass{article}&#10;\usepackage{amsmath}&#10;\pagestyle{empty}&#10;\begin{document}&#10;&#10;&#10;$\Delta L \approx \frac{\partial L}{\partial x}\,\Delta x + \frac{\partial L}{\partial y}\,\Delta y = \nabla L \cdot \Delta$&#10;&#10;\end{document}"/>
  <p:tag name="IGUANATEXSIZE" val="20"/>
  <p:tag name="IGUANATEXCURSOR" val="20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 1200"/>
  <p:tag name="ORIGINALHEIGHT" val=" 110"/>
  <p:tag name="ORIGINALWIDTH" val=" 663"/>
  <p:tag name="OUTPUTTYPE" val="PNG"/>
  <p:tag name="IGUANATEXVERSION" val="162"/>
  <p:tag name="LATEXADDIN" val="\documentclass{article}&#10;\usepackage{amsmath}&#10;\pagestyle{empty}&#10;\begin{document}&#10;&#10;&#10;$\text{slope} = \lambda \cdot d$&#10;&#10;\end{document}"/>
  <p:tag name="IGUANATEXSIZE" val="20"/>
  <p:tag name="IGUANATEXCURSOR" val="11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 1200"/>
  <p:tag name="ORIGINALHEIGHT" val=" 299"/>
  <p:tag name="ORIGINALWIDTH" val=" 778"/>
  <p:tag name="OUTPUTTYPE" val="PNG"/>
  <p:tag name="IGUANATEXVERSION" val="162"/>
  <p:tag name="LATEXADDIN" val="\documentclass{article}&#10;\usepackage{amsmath}&#10;\pagestyle{empty}&#10;\begin{document}&#10;&#10;&#10;$H = \begin{pmatrix} 0.2 &amp; 0 \\ 0 &amp; 4 \end{pmatrix}$&#10;&#10;\end{document}"/>
  <p:tag name="IGUANATEXSIZE" val="20"/>
  <p:tag name="IGUANATEXCURSOR" val="13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 1200"/>
  <p:tag name="ORIGINALHEIGHT" val=" 134"/>
  <p:tag name="ORIGINALWIDTH" val=" 1048"/>
  <p:tag name="OUTPUTTYPE" val="PNG"/>
  <p:tag name="IGUANATEXVERSION" val="162"/>
  <p:tag name="LATEXADDIN" val="\documentclass{article}&#10;\usepackage{amsmath}&#10;\pagestyle{empty}&#10;\begin{document}&#10;&#10;&#10;$J(\boldsymbol{\theta}) = 0.1\,\theta_1^2 + 2\,\theta_2^2$&#10;&#10;\end{document}"/>
  <p:tag name="IGUANATEXSIZE" val="20"/>
  <p:tag name="IGUANATEXCURSOR" val="13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1279"/>
  <p:tag name="OUTPUTTYPE" val="PNG"/>
  <p:tag name="IGUANATEXVERSION" val="162"/>
  <p:tag name="LATEXADDIN" val="\documentclass{article}&#10;\usepackage{amsmath}&#10;\pagestyle{empty}&#10;\begin{document}&#10;&#10;&#10;$\nabla J(\boldsymbol{\theta}) = [\,0.2\,\theta_1,\; 4\,\theta_2\,]^{\top}$&#10;&#10;\end{document}"/>
  <p:tag name="IGUANATEXSIZE" val="20"/>
  <p:tag name="IGUANATEXCURSOR" val="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 1200"/>
  <p:tag name="ORIGINALHEIGHT" val=" 196"/>
  <p:tag name="ORIGINALWIDTH" val=" 1713"/>
  <p:tag name="OUTPUTTYPE" val="PNG"/>
  <p:tag name="IGUANATEXVERSION" val="162"/>
  <p:tag name="LATEXADDIN" val="\documentclass{article}&#10;\usepackage{amsmath}&#10;\pagestyle{empty}&#10;\begin{document}&#10;&#10;&#10;$H = \nabla^2 J(\boldsymbol{\theta}), \qquad H_{jk} = \frac{\partial^2 J}{\partial \theta_j\, \partial \theta_k}$&#10;&#10;\end{document}"/>
  <p:tag name="IGUANATEXSIZE" val="20"/>
  <p:tag name="IGUANATEXCURSOR" val="19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 1200"/>
  <p:tag name="ORIGINALHEIGHT" val=" 829"/>
  <p:tag name="ORIGINALWIDTH" val=" 2558"/>
  <p:tag name="OUTPUTTYPE" val="PNG"/>
  <p:tag name="IGUANATEXVERSION" val="162"/>
  <p:tag name="LATEXADDIN" val="\documentclass{article}&#10;\usepackage{amsmath}&#10;\pagestyle{empty}&#10;\begin{document}&#10;&#10;&#10;$\mathbf{H} = \nabla^2 J(\theta) = &#10;\begin{bmatrix}&#10;\frac{\partial^2 J}{\partial \theta_1^2} &amp; \frac{\partial^2 J}{\partial \theta_1 \partial \theta_2} &amp; \cdots &amp; \frac{\partial^2 J}{\partial \theta_1 \partial \theta_n} \\&#10;\frac{\partial^2 J}{\partial \theta_2 \partial \theta_1} &amp; \frac{\partial^2 J}{\partial \theta_2^2} &amp; \cdots &amp; \frac{\partial^2 J}{\partial \theta_2 \partial \theta_n} \\&#10;\vdots &amp; \vdots &amp; \ddots &amp; \vdots \\&#10;\frac{\partial^2 J}{\partial \theta_n \partial \theta_1} &amp; \frac{\partial^2 J}{\partial \theta_n \partial \theta_2} &amp; \cdots &amp; \frac{\partial^2 J}{\partial \theta_n^2}&#10;\end{bmatrix}$&#10;&#10;\end{document}"/>
  <p:tag name="IGUANATEXSIZE" val="20"/>
  <p:tag name="IGUANATEXCURSOR" val="69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 1200"/>
  <p:tag name="ORIGINALHEIGHT" val=" 134"/>
  <p:tag name="ORIGINALWIDTH" val=" 1048"/>
  <p:tag name="OUTPUTTYPE" val="PNG"/>
  <p:tag name="IGUANATEXVERSION" val="162"/>
  <p:tag name="LATEXADDIN" val="\documentclass{article}&#10;\usepackage{amsmath}&#10;\pagestyle{empty}&#10;\begin{document}&#10;&#10;&#10;$J(\boldsymbol{\theta}) = 0.1\,\theta_1^2 + 2\,\theta_2^2$&#10;&#10;\end{document}"/>
  <p:tag name="IGUANATEXSIZE" val="20"/>
  <p:tag name="IGUANATEXCURSOR" val="13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 1200"/>
  <p:tag name="ORIGINALHEIGHT" val=" 167"/>
  <p:tag name="ORIGINALWIDTH" val=" 466"/>
  <p:tag name="OUTPUTTYPE" val="PNG"/>
  <p:tag name="IGUANATEXVERSION" val="162"/>
  <p:tag name="LATEXADDIN" val="\documentclass{article}&#10;\usepackage{amsmath}&#10;\pagestyle{empty}&#10;\begin{document}&#10;&#10;&#10;$\kappa = \frac{\lambda_{\max}}{\lambda_{\min}}$&#10;&#10;\end{document}"/>
  <p:tag name="IGUANATEXSIZE" val="20"/>
  <p:tag name="IGUANATEXCURSOR" val="12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 1200"/>
  <p:tag name="ORIGINALHEIGHT" val=" 134"/>
  <p:tag name="ORIGINALWIDTH" val=" 1048"/>
  <p:tag name="OUTPUTTYPE" val="PNG"/>
  <p:tag name="IGUANATEXVERSION" val="162"/>
  <p:tag name="LATEXADDIN" val="\documentclass{article}&#10;\usepackage{amsmath}&#10;\pagestyle{empty}&#10;\begin{document}&#10;&#10;&#10;$J(\boldsymbol{\theta}) = 0.1\,\theta_1^2 + 2\,\theta_2^2$&#10;&#10;\end{document}"/>
  <p:tag name="IGUANATEXSIZE" val="20"/>
  <p:tag name="IGUANATEXCURSOR" val="13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 1200"/>
  <p:tag name="ORIGINALHEIGHT" val=" 167"/>
  <p:tag name="ORIGINALWIDTH" val=" 466"/>
  <p:tag name="OUTPUTTYPE" val="PNG"/>
  <p:tag name="IGUANATEXVERSION" val="162"/>
  <p:tag name="LATEXADDIN" val="\documentclass{article}&#10;\usepackage{amsmath}&#10;\pagestyle{empty}&#10;\begin{document}&#10;&#10;&#10;$\kappa = \frac{\lambda_{\max}}{\lambda_{\min}}$&#10;&#10;\end{document}"/>
  <p:tag name="IGUANATEXSIZE" val="20"/>
  <p:tag name="IGUANATEXCURSOR" val="12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 1200"/>
  <p:tag name="ORIGINALHEIGHT" val=" 167"/>
  <p:tag name="ORIGINALWIDTH" val=" 466"/>
  <p:tag name="OUTPUTTYPE" val="PNG"/>
  <p:tag name="IGUANATEXVERSION" val="162"/>
  <p:tag name="LATEXADDIN" val="\documentclass{article}&#10;\usepackage{amsmath}&#10;\pagestyle{empty}&#10;\begin{document}&#10;&#10;&#10;$\kappa = \frac{\lambda_{\max}}{\lambda_{\min}}$&#10;&#10;\end{document}"/>
  <p:tag name="IGUANATEXSIZE" val="20"/>
  <p:tag name="IGUANATEXCURSOR" val="12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2713"/>
  <p:tag name="OUTPUTTYPE" val="PNG"/>
  <p:tag name="IGUANATEXVERSION" val="162"/>
  <p:tag name="LATEXADDIN" val="\documentclass{article}&#10;\usepackage{amsmath}&#10;\pagestyle{empty}&#10;\begin{document}&#10;&#10;&#10;$J(\theta) \approx J(\theta_0) + J'(\theta_0)\,(\theta - \theta_0) + \tfrac12\, J''(\theta_0)\,(\theta - \theta_0)^2$&#10;&#10;\end{document}"/>
  <p:tag name="IGUANATEXSIZE" val="20"/>
  <p:tag name="IGUANATEXCURSOR" val="19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3181"/>
  <p:tag name="OUTPUTTYPE" val="PNG"/>
  <p:tag name="IGUANATEXVERSION" val="162"/>
  <p:tag name="LATEXADDIN" val="\documentclass{article}&#10;\usepackage{amsmath}&#10;\pagestyle{empty}&#10;\begin{document}&#10;&#10;&#10;$J(\boldsymbol{\theta}) \approx J(\boldsymbol{\theta}_0) + \nabla J(\boldsymbol{\theta}_0)^{\top} (\boldsymbol{\theta} - \boldsymbol{\theta}_0) + \tfrac12\, (\boldsymbol{\theta} - \boldsymbol{\theta}_0)^{\top} H\, (\boldsymbol{\theta} - \boldsymbol{\theta}_0)$&#10;&#10;\end{document}"/>
  <p:tag name="IGUANATEXSIZE" val="20"/>
  <p:tag name="IGUANATEXCURSOR" val="34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856"/>
  <p:tag name="OUTPUTTYPE" val="PNG"/>
  <p:tag name="IGUANATEXVERSION" val="162"/>
  <p:tag name="LATEXADDIN" val="\documentclass{article}&#10;\usepackage{amsmath}&#10;\pagestyle{empty}&#10;\begin{document}&#10;&#10;&#10;$\bar x = \frac{1}{T} \sum_{t=1}^{T} x^{(t)}$&#10;&#10;\end{document}"/>
  <p:tag name="IGUANATEXSIZE" val="20"/>
  <p:tag name="IGUANATEXCURSOR" val="12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 1200"/>
  <p:tag name="ORIGINALHEIGHT" val=" 175"/>
  <p:tag name="ORIGINALWIDTH" val=" 1140"/>
  <p:tag name="OUTPUTTYPE" val="PNG"/>
  <p:tag name="IGUANATEXVERSION" val="162"/>
  <p:tag name="LATEXADDIN" val="\documentclass{article}&#10;\usepackage{amsmath}&#10;\pagestyle{empty}&#10;\begin{document}&#10;&#10;&#10;$\text{MS} = \frac{1}{T} \sum_{t=1}^{T} \big(x^{(t)}\big)^2$&#10;&#10;\end{document}"/>
  <p:tag name="IGUANATEXSIZE" val="20"/>
  <p:tag name="IGUANATEXCURSOR" val="14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 1200"/>
  <p:tag name="ORIGINALHEIGHT" val=" 175"/>
  <p:tag name="ORIGINALWIDTH" val=" 1312"/>
  <p:tag name="OUTPUTTYPE" val="PNG"/>
  <p:tag name="IGUANATEXVERSION" val="162"/>
  <p:tag name="LATEXADDIN" val="\documentclass{article}&#10;\usepackage{amsmath}&#10;\pagestyle{empty}&#10;\begin{document}&#10;&#10;&#10;$\sigma^2 = \frac{1}{T} \sum_{t=1}^{T} \big(x^{(t)} - \bar x\big)^2$&#10;&#10;\end{document}"/>
  <p:tag name="IGUANATEXSIZE" val="20"/>
  <p:tag name="IGUANATEXCURSOR" val="14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724"/>
  <p:tag name="OUTPUTTYPE" val="PNG"/>
  <p:tag name="IGUANATEXVERSION" val="162"/>
  <p:tag name="LATEXADDIN" val="\documentclass{article}&#10;\usepackage{amsmath}&#10;\pagestyle{empty}&#10;\begin{document}&#10;&#10;&#10;$\text{RMS} = \sqrt{\text{MS}}$&#10;&#10;\end{document}"/>
  <p:tag name="IGUANATEXSIZE" val="20"/>
  <p:tag name="IGUANATEXCURSOR" val="11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 1200"/>
  <p:tag name="ORIGINALHEIGHT" val=" 203"/>
  <p:tag name="ORIGINALWIDTH" val=" 1122"/>
  <p:tag name="OUTPUTTYPE" val="PNG"/>
  <p:tag name="IGUANATEXVERSION" val="162"/>
  <p:tag name="LATEXADDIN" val="\documentclass{article}&#10;\usepackage{amsmath}&#10;\pagestyle{empty}&#10;\begin{document}&#10;&#10;$\quad\Rightarrow\quad \boxed{\text{MS} = \bar x^2 + \sigma^2}$&#10;&#10;\end{document}"/>
  <p:tag name="IGUANATEXSIZE" val="20"/>
  <p:tag name="IGUANATEXCURSOR" val="80"/>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 1200"/>
  <p:tag name="ORIGINALHEIGHT" val=" 175"/>
  <p:tag name="ORIGINALWIDTH" val=" 1227"/>
  <p:tag name="OUTPUTTYPE" val="PNG"/>
  <p:tag name="IGUANATEXVERSION" val="162"/>
  <p:tag name="LATEXADDIN" val="\documentclass{article}&#10;\usepackage{amsmath}&#10;\usepackage{amssymb}&#10;\pagestyle{empty}&#10;\begin{document}&#10;&#10;&#10;$\mathbb{E}\big[X^2\big] = \big(\mathbb{E}[X]\big)^2 + \sigma^2$&#10;&#10;\end{document}"/>
  <p:tag name="IGUANATEXSIZE" val="20"/>
  <p:tag name="IGUANATEXCURSOR" val="1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 1200"/>
  <p:tag name="ORIGINALHEIGHT" val=" 149"/>
  <p:tag name="ORIGINALWIDTH" val=" 1137"/>
  <p:tag name="OUTPUTTYPE" val="PNG"/>
  <p:tag name="IGUANATEXVERSION" val="162"/>
  <p:tag name="LATEXADDIN" val="\documentclass{article}&#10;\usepackage{amsmath}&#10;\usepackage{amssymb}&#10;\pagestyle{empty}&#10;\begin{document}&#10;&#10;&#10;$ \sigma^2 = \mathbb{E}\big[(X - \mathbb{E}[X])^2\big]$&#10;&#10;\end{document}"/>
  <p:tag name="IGUANATEXSIZE" val="20"/>
  <p:tag name="IGUANATEXCURSOR" val="10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 1200"/>
  <p:tag name="ORIGINALHEIGHT" val=" 685"/>
  <p:tag name="ORIGINALWIDTH" val=" 1901"/>
  <p:tag name="OUTPUTTYPE" val="PNG"/>
  <p:tag name="IGUANATEXVERSION" val="162"/>
  <p:tag name="LATEXADDIN" val="\documentclass{article}&#10;\usepackage{amsmath}&#10;\usepackage{amssymb}&#10;\pagestyle{empty}&#10;\begin{document}&#10;&#10;&#10;\begin{align*}&#10;\sigma^2 &amp;= \frac1T \sum_t \Big( \big(x^{(t)}\big)^2 - 2\bar x\, x^{(t)} + \bar x^2 \Big)\\ &amp;= &#10;\text{MS} - 2\bar x \cdot \bar x + \bar x^2 \\ &amp;=&#10;\text{MS} - \bar x^2 &#10;\end{align*}&#10;\end{document}"/>
  <p:tag name="IGUANATEXSIZE" val="20"/>
  <p:tag name="IGUANATEXCURSOR" val="26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 1200"/>
  <p:tag name="ORIGINALHEIGHT" val=" 175"/>
  <p:tag name="ORIGINALWIDTH" val=" 1312"/>
  <p:tag name="OUTPUTTYPE" val="PNG"/>
  <p:tag name="IGUANATEXVERSION" val="162"/>
  <p:tag name="LATEXADDIN" val="\documentclass{article}&#10;\usepackage{amsmath}&#10;\pagestyle{empty}&#10;\begin{document}&#10;&#10;&#10;$\sigma^2 = \frac{1}{T} \sum_{t=1}^{T} \big(x^{(t)} - \bar x\big)^2$&#10;&#10;\end{document}"/>
  <p:tag name="IGUANATEXSIZE" val="20"/>
  <p:tag name="IGUANATEXCURSOR" val="14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1605"/>
  <p:tag name="OUTPUTTYPE" val="PNG"/>
  <p:tag name="IGUANATEXVERSION" val="162"/>
  <p:tag name="LATEXADDIN" val="\documentclass{article}&#10;\usepackage{amsmath}&#10;\pagestyle{empty}&#10;\begin{document}&#10;&#10;&#10;$\bar x = \frac{1}{n} \sum_{i=1}^{n} x_i = \frac{x_1 + x_2 + \dots + x_n}{n}$&#10;&#10;\end{document}"/>
  <p:tag name="IGUANATEXSIZE" val="20"/>
  <p:tag name="IGUANATEXCURSOR" val="15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 1200"/>
  <p:tag name="ORIGINALHEIGHT" val=" 186"/>
  <p:tag name="ORIGINALWIDTH" val=" 1730"/>
  <p:tag name="OUTPUTTYPE" val="PNG"/>
  <p:tag name="IGUANATEXVERSION" val="162"/>
  <p:tag name="LATEXADDIN" val="\documentclass{article}&#10;\usepackage{amsmath}&#10;\pagestyle{empty}&#10;\begin{document}&#10;&#10;&#10;$\text{MS} = \frac{1}{n} \sum_{i=1}^{n} x_i^2 = \frac{x_1^2 + x_2^2 + \dots + x_n^2}{n}$&#10;&#10;\end{document}"/>
  <p:tag name="IGUANATEXSIZE" val="20"/>
  <p:tag name="IGUANATEXCURSOR" val="16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 1200"/>
  <p:tag name="ORIGINALHEIGHT" val=" 154"/>
  <p:tag name="ORIGINALWIDTH" val=" 2399"/>
  <p:tag name="OUTPUTTYPE" val="PNG"/>
  <p:tag name="IGUANATEXVERSION" val="162"/>
  <p:tag name="LATEXADDIN" val="\documentclass{article}&#10;\usepackage{amsmath}&#10;\pagestyle{empty}&#10;\begin{document}&#10;&#10;&#10;$\operatorname{Var} = \sigma^2 = \frac{1}{n} \sum_{i=1}^{n} (x_i - \bar x)^2, \qquad \sigma = \sqrt{\operatorname{Var}}$&#10;&#10;\end{document}"/>
  <p:tag name="IGUANATEXSIZE" val="20"/>
  <p:tag name="IGUANATEXCURSOR" val="20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1574"/>
  <p:tag name="OUTPUTTYPE" val="PNG"/>
  <p:tag name="IGUANATEXVERSION" val="162"/>
  <p:tag name="LATEXADDIN" val="\documentclass{article}&#10;\usepackage{amsmath}&#10;\pagestyle{empty}&#10;\begin{document}&#10;&#10;&#10;$\text{RMS} = \sqrt{\text{MS}} = \sqrt{\frac{1}{n} \sum_{i=1}^{n} x_i^2}$&#10;&#10;\end{document}"/>
  <p:tag name="IGUANATEXSIZE" val="20"/>
  <p:tag name="IGUANATEXCURSOR" val="15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7.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8.xml><?xml version="1.0" encoding="utf-8"?>
<p:tagLst xmlns:a="http://schemas.openxmlformats.org/drawingml/2006/main" xmlns:r="http://schemas.openxmlformats.org/officeDocument/2006/relationships" xmlns:p="http://schemas.openxmlformats.org/presentationml/2006/main">
  <p:tag name="OUTPUTDPI" val=" 1200"/>
  <p:tag name="ORIGINALHEIGHT" val=" 134"/>
  <p:tag name="ORIGINALWIDTH" val=" 3109"/>
  <p:tag name="OUTPUTTYPE" val="PNG"/>
  <p:tag name="IGUANATEXVERSION" val="162"/>
  <p:tag name="LATEXADDIN" val="\documentclass{article}&#10;\usepackage{amsmath}&#10;\pagestyle{empty}&#10;\begin{document}&#10;&#10;&#10;$s_t = s_0 + ... + \beta^{2}(1-\beta)x_{t-2}  + \beta^{1}(1-\beta)x_{t-1}    +  (1-\beta) x_t$&#10;&#10;\end{document}"/>
  <p:tag name="IGUANATEXSIZE" val="20"/>
  <p:tag name="IGUANATEXCURSOR" val="9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9.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2226"/>
  <p:tag name="OUTPUTTYPE" val="PNG"/>
  <p:tag name="IGUANATEXVERSION" val="162"/>
  <p:tag name="LATEXADDIN" val="\documentclass{article}&#10;\usepackage{amsmath}&#10;\pagestyle{empty}&#10;\begin{document}&#10;&#10;&#10;$s_t = \beta\, [\beta\, s_{t-2} + (1-\beta)\, x_{t-1}]              + (1-\beta)\, x_t$&#10;&#10;\end{document}"/>
  <p:tag name="IGUANATEXSIZE" val="20"/>
  <p:tag name="IGUANATEXCURSOR" val="9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0.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1.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2.xml><?xml version="1.0" encoding="utf-8"?>
<p:tagLst xmlns:a="http://schemas.openxmlformats.org/drawingml/2006/main" xmlns:r="http://schemas.openxmlformats.org/officeDocument/2006/relationships" xmlns:p="http://schemas.openxmlformats.org/presentationml/2006/main">
  <p:tag name="OUTPUTDPI" val=" 1200"/>
  <p:tag name="ORIGINALHEIGHT" val=" 477"/>
  <p:tag name="ORIGINALWIDTH" val=" 1750"/>
  <p:tag name="OUTPUTTYPE" val="PNG"/>
  <p:tag name="IGUANATEXVERSION" val="162"/>
  <p:tag name="LATEXADDIN" val="\documentclass{article}&#10;\usepackage{amsmath}&#10;\pagestyle{empty}&#10;\begin{document}&#10;&#10;\begin{align*}&#10;s_3 &amp;= 0.5\,x_3 + 0.5\,s_2 \\ &amp;= 0.5\,x_3 + 0.5\,(0.5\,x_2 + 0.5\,s_1) \\ &#10;&amp;= 0.5\,x_3 + 0.25\,x_2 + 0.125\,x_1&#10;\end{align*}&#10;&#10;\end{document}"/>
  <p:tag name="IGUANATEXSIZE" val="20"/>
  <p:tag name="IGUANATEXCURSOR" val="10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3.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4.xml><?xml version="1.0" encoding="utf-8"?>
<p:tagLst xmlns:a="http://schemas.openxmlformats.org/drawingml/2006/main" xmlns:r="http://schemas.openxmlformats.org/officeDocument/2006/relationships" xmlns:p="http://schemas.openxmlformats.org/presentationml/2006/main">
  <p:tag name="OUTPUTDPI" val=" 1200"/>
  <p:tag name="ORIGINALHEIGHT" val=" 477"/>
  <p:tag name="ORIGINALWIDTH" val=" 1750"/>
  <p:tag name="OUTPUTTYPE" val="PNG"/>
  <p:tag name="IGUANATEXVERSION" val="162"/>
  <p:tag name="LATEXADDIN" val="\documentclass{article}&#10;\usepackage{amsmath}&#10;\pagestyle{empty}&#10;\begin{document}&#10;&#10;\begin{align*}&#10;s_3 &amp;= 0.5\,x_3 + 0.5\,s_2 \\ &amp;= 0.5\,x_3 + 0.5\,(0.5\,x_2 + 0.5\,s_1) \\ &#10;&amp;= 0.5\,x_3 + 0.25\,x_2 + 0.125\,x_1&#10;\end{align*}&#10;&#10;\end{document}"/>
  <p:tag name="IGUANATEXSIZE" val="20"/>
  <p:tag name="IGUANATEXCURSOR" val="10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5.xml><?xml version="1.0" encoding="utf-8"?>
<p:tagLst xmlns:a="http://schemas.openxmlformats.org/drawingml/2006/main" xmlns:r="http://schemas.openxmlformats.org/officeDocument/2006/relationships" xmlns:p="http://schemas.openxmlformats.org/presentationml/2006/main">
  <p:tag name="OUTPUTDPI" val=" 1200"/>
  <p:tag name="ORIGINALHEIGHT" val=" 192"/>
  <p:tag name="ORIGINALWIDTH" val=" 1674"/>
  <p:tag name="OUTPUTTYPE" val="PNG"/>
  <p:tag name="IGUANATEXVERSION" val="162"/>
  <p:tag name="LATEXADDIN" val="\documentclass{article}&#10;\usepackage{amsmath}&#10;\pagestyle{empty}&#10;\begin{document}&#10;&#10;&#10;$1 + \beta + \beta^2 + \dots + \beta^{t-1} = \frac{1-\beta^t}{1-\beta} \quad$&#10;&#10;\end{document}"/>
  <p:tag name="IGUANATEXSIZE" val="20"/>
  <p:tag name="IGUANATEXCURSOR" val="15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6.xml><?xml version="1.0" encoding="utf-8"?>
<p:tagLst xmlns:a="http://schemas.openxmlformats.org/drawingml/2006/main" xmlns:r="http://schemas.openxmlformats.org/officeDocument/2006/relationships" xmlns:p="http://schemas.openxmlformats.org/presentationml/2006/main">
  <p:tag name="OUTPUTDPI" val=" 1200"/>
  <p:tag name="ORIGINALHEIGHT" val=" 192"/>
  <p:tag name="ORIGINALWIDTH" val=" 2455"/>
  <p:tag name="OUTPUTTYPE" val="PNG"/>
  <p:tag name="IGUANATEXVERSION" val="162"/>
  <p:tag name="LATEXADDIN" val="\documentclass{article}&#10;\usepackage{amsmath}&#10;\pagestyle{empty}&#10;\begin{document}&#10;&#10;&#10;$\Rightarrow\quad \text{shares add up to } (1-\beta)\cdot\frac{1-\beta^t}{1-\beta} = 1-\beta^t$&#10;&#10;\end{document}"/>
  <p:tag name="IGUANATEXSIZE" val="20"/>
  <p:tag name="IGUANATEXCURSOR" val="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7.xml><?xml version="1.0" encoding="utf-8"?>
<p:tagLst xmlns:a="http://schemas.openxmlformats.org/drawingml/2006/main" xmlns:r="http://schemas.openxmlformats.org/officeDocument/2006/relationships" xmlns:p="http://schemas.openxmlformats.org/presentationml/2006/main">
  <p:tag name="OUTPUTDPI" val=" 1200"/>
  <p:tag name="ORIGINALHEIGHT" val=" 134"/>
  <p:tag name="ORIGINALWIDTH" val=" 3109"/>
  <p:tag name="OUTPUTTYPE" val="PNG"/>
  <p:tag name="IGUANATEXVERSION" val="162"/>
  <p:tag name="LATEXADDIN" val="\documentclass{article}&#10;\usepackage{amsmath}&#10;\pagestyle{empty}&#10;\begin{document}&#10;&#10;&#10;$s_t = s_0 + ... + \beta^{2}(1-\beta)x_{t-2}  + \beta^{1}(1-\beta)x_{t-1}    +  (1-\beta) x_t$&#10;&#10;\end{document}"/>
  <p:tag name="IGUANATEXSIZE" val="20"/>
  <p:tag name="IGUANATEXCURSOR" val="9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8.xml><?xml version="1.0" encoding="utf-8"?>
<p:tagLst xmlns:a="http://schemas.openxmlformats.org/drawingml/2006/main" xmlns:r="http://schemas.openxmlformats.org/officeDocument/2006/relationships" xmlns:p="http://schemas.openxmlformats.org/presentationml/2006/main">
  <p:tag name="OUTPUTDPI" val=" 1200"/>
  <p:tag name="ORIGINALHEIGHT" val=" 125"/>
  <p:tag name="ORIGINALWIDTH" val=" 1255"/>
  <p:tag name="OUTPUTTYPE" val="PNG"/>
  <p:tag name="IGUANATEXVERSION" val="162"/>
  <p:tag name="LATEXADDIN" val="\documentclass{article}&#10;\usepackage{amsmath}&#10;\pagestyle{empty}&#10;\begin{document}&#10;&#10;&#10;$s_t = \beta\, s_{t-1} + (1-\beta)\, x_t$&#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9.xml><?xml version="1.0" encoding="utf-8"?>
<p:tagLst xmlns:a="http://schemas.openxmlformats.org/drawingml/2006/main" xmlns:r="http://schemas.openxmlformats.org/officeDocument/2006/relationships" xmlns:p="http://schemas.openxmlformats.org/presentationml/2006/main">
  <p:tag name="OUTPUTDPI" val=" 1200"/>
  <p:tag name="ORIGINALHEIGHT" val=" 477"/>
  <p:tag name="ORIGINALWIDTH" val=" 1750"/>
  <p:tag name="OUTPUTTYPE" val="PNG"/>
  <p:tag name="IGUANATEXVERSION" val="162"/>
  <p:tag name="LATEXADDIN" val="\documentclass{article}&#10;\usepackage{amsmath}&#10;\pagestyle{empty}&#10;\begin{document}&#10;&#10;\begin{align*}&#10;s_3 &amp;= 0.5\,x_3 + 0.5\,s_2 \\ &amp;= 0.5\,x_3 + 0.5\,(0.5\,x_2 + 0.5\,s_1) \\ &#10;&amp;= 0.5\,x_3 + 0.25\,x_2 + 0.125\,x_1&#10;\end{align*}&#10;&#10;\end{document}"/>
  <p:tag name="IGUANATEXSIZE" val="20"/>
  <p:tag name="IGUANATEXCURSOR" val="10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0.xml><?xml version="1.0" encoding="utf-8"?>
<p:tagLst xmlns:a="http://schemas.openxmlformats.org/drawingml/2006/main" xmlns:r="http://schemas.openxmlformats.org/officeDocument/2006/relationships" xmlns:p="http://schemas.openxmlformats.org/presentationml/2006/main">
  <p:tag name="OUTPUTDPI" val=" 1200"/>
  <p:tag name="ORIGINALHEIGHT" val=" 149"/>
  <p:tag name="ORIGINALWIDTH" val=" 2726"/>
  <p:tag name="OUTPUTTYPE" val="PNG"/>
  <p:tag name="IGUANATEXVERSION" val="162"/>
  <p:tag name="LATEXADDIN" val="\documentclass{article}&#10;\usepackage{amsmath}&#10;\pagestyle{empty}&#10;\begin{document}&#10;&#10;&#10;$s_t = (1-\beta)\left( x_t + \beta\, x_{t-1} + \beta^2 x_{t-2} + \dots + \beta^{t-1} x_1 \right)$&#10;&#10;\end{document}"/>
  <p:tag name="IGUANATEXSIZE" val="20"/>
  <p:tag name="IGUANATEXCURSOR" val="17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1.xml><?xml version="1.0" encoding="utf-8"?>
<p:tagLst xmlns:a="http://schemas.openxmlformats.org/drawingml/2006/main" xmlns:r="http://schemas.openxmlformats.org/officeDocument/2006/relationships" xmlns:p="http://schemas.openxmlformats.org/presentationml/2006/main">
  <p:tag name="OUTPUTDPI" val=" 1200"/>
  <p:tag name="ORIGINALHEIGHT" val=" 192"/>
  <p:tag name="ORIGINALWIDTH" val=" 2403"/>
  <p:tag name="OUTPUTTYPE" val="PNG"/>
  <p:tag name="IGUANATEXVERSION" val="162"/>
  <p:tag name="LATEXADDIN" val="\documentclass{article}&#10;\usepackage{amsmath}&#10;\pagestyle{empty}&#10;\begin{document}&#10;&#10;&#10;$1 + \beta + \beta^2 + \dots + \beta^{t-1} = \frac{1-\beta^t}{1-\beta} \;\xrightarrow{\;t \to \infty\;}\; \frac{1}{1-\beta}$&#10;&#10;\end{document}"/>
  <p:tag name="IGUANATEXSIZE" val="20"/>
  <p:tag name="IGUANATEXCURSOR" val="20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2.xml><?xml version="1.0" encoding="utf-8"?>
<p:tagLst xmlns:a="http://schemas.openxmlformats.org/drawingml/2006/main" xmlns:r="http://schemas.openxmlformats.org/officeDocument/2006/relationships" xmlns:p="http://schemas.openxmlformats.org/presentationml/2006/main">
  <p:tag name="OUTPUTDPI" val=" 1200"/>
  <p:tag name="ORIGINALHEIGHT" val=" 192"/>
  <p:tag name="ORIGINALWIDTH" val=" 2455"/>
  <p:tag name="OUTPUTTYPE" val="PNG"/>
  <p:tag name="IGUANATEXVERSION" val="162"/>
  <p:tag name="LATEXADDIN" val="\documentclass{article}&#10;\usepackage{amsmath}&#10;\pagestyle{empty}&#10;\begin{document}&#10;&#10;&#10;$\Rightarrow\quad \text{shares add up to } (1-\beta)\cdot\frac{1-\beta^t}{1-\beta} = 1-\beta^t$&#10;&#10;\end{document}"/>
  <p:tag name="IGUANATEXSIZE" val="20"/>
  <p:tag name="IGUANATEXCURSOR" val="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3.xml><?xml version="1.0" encoding="utf-8"?>
<p:tagLst xmlns:a="http://schemas.openxmlformats.org/drawingml/2006/main" xmlns:r="http://schemas.openxmlformats.org/officeDocument/2006/relationships" xmlns:p="http://schemas.openxmlformats.org/presentationml/2006/main">
  <p:tag name="OUTPUTDPI" val=" 1200"/>
  <p:tag name="ORIGINALHEIGHT" val=" 149"/>
  <p:tag name="ORIGINALWIDTH" val=" 507"/>
  <p:tag name="OUTPUTTYPE" val="PNG"/>
  <p:tag name="IGUANATEXVERSION" val="162"/>
  <p:tag name="LATEXADDIN" val="\documentclass{article}&#10;\usepackage{amsmath}&#10;\pagestyle{empty}&#10;\begin{document}&#10;&#10;&#10;$\hat s_t = \frac{s_t}{1-\beta^t}$&#10;&#10;\end{document}"/>
  <p:tag name="IGUANATEXSIZE" val="18"/>
  <p:tag name="IGUANATEXCURSOR" val="11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4.xml><?xml version="1.0" encoding="utf-8"?>
<p:tagLst xmlns:a="http://schemas.openxmlformats.org/drawingml/2006/main" xmlns:r="http://schemas.openxmlformats.org/officeDocument/2006/relationships" xmlns:p="http://schemas.openxmlformats.org/presentationml/2006/main">
  <p:tag name="OUTPUTDPI" val=" 1200"/>
  <p:tag name="ORIGINALHEIGHT" val=" 186"/>
  <p:tag name="ORIGINALWIDTH" val=" 2256"/>
  <p:tag name="OUTPUTTYPE" val="PNG"/>
  <p:tag name="IGUANATEXVERSION" val="162"/>
  <p:tag name="LATEXADDIN" val="\documentclass{article}&#10;\usepackage{amsmath}&#10;\pagestyle{empty}&#10;\begin{document}&#10;&#10;&#10;$\text{entry by entry: } \theta_m^{(t+1)} = \theta_m^{(t)} - \eta \frac{\partial J}{\partial \theta_m}\big(\boldsymbol{\theta}^{(t)}\big)$&#10;&#10;\end{document}"/>
  <p:tag name="IGUANATEXSIZE" val="20"/>
  <p:tag name="IGUANATEXCURSOR" val="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5.xml><?xml version="1.0" encoding="utf-8"?>
<p:tagLst xmlns:a="http://schemas.openxmlformats.org/drawingml/2006/main" xmlns:r="http://schemas.openxmlformats.org/officeDocument/2006/relationships" xmlns:p="http://schemas.openxmlformats.org/presentationml/2006/main">
  <p:tag name="OUTPUTDPI" val=" 1200"/>
  <p:tag name="ORIGINALHEIGHT" val=" 163"/>
  <p:tag name="ORIGINALWIDTH" val=" 1392"/>
  <p:tag name="OUTPUTTYPE" val="PNG"/>
  <p:tag name="IGUANATEXVERSION" val="162"/>
  <p:tag name="LATEXADDIN" val="\documentclass{article}&#10;\usepackage{amsmath}&#10;\pagestyle{empty}&#10;\begin{document}&#10;&#10;&#10;$\boldsymbol{\theta}^{(t+1)} = \boldsymbol{\theta}^{(t)} - \eta\, \nabla J\big(\boldsymbol{\theta}^{(t)}\big)$&#10;&#10;\end{document}"/>
  <p:tag name="IGUANATEXSIZE" val="20"/>
  <p:tag name="IGUANATEXCURSOR" val="19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6.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530"/>
  <p:tag name="OUTPUTTYPE" val="PNG"/>
  <p:tag name="IGUANATEXVERSION" val="162"/>
  <p:tag name="LATEXADDIN" val="\documentclass{article}&#10;\usepackage{amsmath}&#10;\pagestyle{empty}&#10;\begin{document}&#10;&#10;&#10;$0 &lt; \eta &lt; \frac{2}{\lambda}$&#10;&#10;\end{document}"/>
  <p:tag name="IGUANATEXSIZE" val="20"/>
  <p:tag name="IGUANATEXCURSOR" val="11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7.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1781"/>
  <p:tag name="OUTPUTTYPE" val="PNG"/>
  <p:tag name="IGUANATEXVERSION" val="162"/>
  <p:tag name="LATEXADDIN" val="\documentclass{article}&#10;\usepackage{amsmath}&#10;\pagestyle{empty}&#10;\begin{document}&#10;&#10;&#10;$\theta^{(t+1)} - \theta^* = \big(1 - \eta \lambda\big)\,\big(\theta^{(t)} - \theta^*\big)$&#10;&#10;\end{document}"/>
  <p:tag name="IGUANATEXSIZE" val="20"/>
  <p:tag name="IGUANATEXCURSOR" val="1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8.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530"/>
  <p:tag name="OUTPUTTYPE" val="PNG"/>
  <p:tag name="IGUANATEXVERSION" val="162"/>
  <p:tag name="LATEXADDIN" val="\documentclass{article}&#10;\usepackage{amsmath}&#10;\pagestyle{empty}&#10;\begin{document}&#10;&#10;&#10;$0 &lt; \eta &lt; \frac{2}{\lambda}$&#10;&#10;\end{document}"/>
  <p:tag name="IGUANATEXSIZE" val="20"/>
  <p:tag name="IGUANATEXCURSOR" val="11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9.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1781"/>
  <p:tag name="OUTPUTTYPE" val="PNG"/>
  <p:tag name="IGUANATEXVERSION" val="162"/>
  <p:tag name="LATEXADDIN" val="\documentclass{article}&#10;\usepackage{amsmath}&#10;\pagestyle{empty}&#10;\begin{document}&#10;&#10;&#10;$\theta^{(t+1)} - \theta^* = \big(1 - \eta \lambda\big)\,\big(\theta^{(t)} - \theta^*\big)$&#10;&#10;\end{document}"/>
  <p:tag name="IGUANATEXSIZE" val="20"/>
  <p:tag name="IGUANATEXCURSOR" val="1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0.xml><?xml version="1.0" encoding="utf-8"?>
<p:tagLst xmlns:a="http://schemas.openxmlformats.org/drawingml/2006/main" xmlns:r="http://schemas.openxmlformats.org/officeDocument/2006/relationships" xmlns:p="http://schemas.openxmlformats.org/presentationml/2006/main">
  <p:tag name="OUTPUTDPI" val=" 1200"/>
  <p:tag name="ORIGINALHEIGHT" val=" 498"/>
  <p:tag name="ORIGINALWIDTH" val=" 1113"/>
  <p:tag name="OUTPUTTYPE" val="PNG"/>
  <p:tag name="IGUANATEXVERSION" val="162"/>
  <p:tag name="LATEXADDIN" val="\documentclass{article}&#10;\usepackage{amsmath}&#10;\pagestyle{empty}&#10;\begin{document}&#10;&#10;\begin{align*}&#10;w_{t+1} &amp;=  w_{t} - \nabla L(w_t) \\ &amp;= w_t - \eta\,\lambda\, w_t \\ &amp;= (1 - \eta\lambda)\, w_t&#10;\end{align*}&#10;&#10;\end{document}"/>
  <p:tag name="IGUANATEXSIZE" val="20"/>
  <p:tag name="IGUANATEXCURSOR" val="16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1.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530"/>
  <p:tag name="OUTPUTTYPE" val="PNG"/>
  <p:tag name="IGUANATEXVERSION" val="162"/>
  <p:tag name="LATEXADDIN" val="\documentclass{article}&#10;\usepackage{amsmath}&#10;\pagestyle{empty}&#10;\begin{document}&#10;&#10;&#10;$0 &lt; \eta &lt; \frac{2}{\lambda}$&#10;&#10;\end{document}"/>
  <p:tag name="IGUANATEXSIZE" val="20"/>
  <p:tag name="IGUANATEXCURSOR" val="11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2.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1781"/>
  <p:tag name="OUTPUTTYPE" val="PNG"/>
  <p:tag name="IGUANATEXVERSION" val="162"/>
  <p:tag name="LATEXADDIN" val="\documentclass{article}&#10;\usepackage{amsmath}&#10;\pagestyle{empty}&#10;\begin{document}&#10;&#10;&#10;$\theta^{(t+1)} - \theta^* = \big(1 - \eta \lambda\big)\,\big(\theta^{(t)} - \theta^*\big)$&#10;&#10;\end{document}"/>
  <p:tag name="IGUANATEXSIZE" val="20"/>
  <p:tag name="IGUANATEXCURSOR" val="1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3.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3373"/>
  <p:tag name="OUTPUTTYPE" val="PNG"/>
  <p:tag name="IGUANATEXVERSION" val="162"/>
  <p:tag name="LATEXADDIN" val="\documentclass{article}&#10;\usepackage{amsmath}&#10;\pagestyle{empty}&#10;\begin{document}&#10;&#10;&#10;$J(\boldsymbol{\theta}) = \frac1N \sum_{i=1}^{N} J^{(i)}(\boldsymbol{\theta}) \qquad\Rightarrow\qquad \nabla J(\boldsymbol{\theta}) = \frac1N \sum_{i=1}^{N} \nabla J^{(i)}(\boldsymbol{\theta})$&#10;&#10;\end{document}"/>
  <p:tag name="IGUANATEXSIZE" val="20"/>
  <p:tag name="IGUANATEXCURSOR" val="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4.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2944"/>
  <p:tag name="OUTPUTTYPE" val="PNG"/>
  <p:tag name="IGUANATEXVERSION" val="162"/>
  <p:tag name="LATEXADDIN" val="\documentclass{article}&#10;\usepackage{amsmath}&#10;\pagestyle{empty}&#10;\begin{document}&#10;&#10;&#10;$\mathbf{g}^{(t)} = \frac{1}{B} \sum_{i \in \mathcal{B}^{(t)}} \nabla J^{(i)}\big(\boldsymbol{\theta}^{(t)}\big), \qquad \boldsymbol{\theta}^{(t+1)} = \boldsymbol{\theta}^{(t)} - \eta\, \mathbf{g}^{(t)}$&#10;&#10;\end{document}"/>
  <p:tag name="IGUANATEXSIZE" val="20"/>
  <p:tag name="IGUANATEXCURSOR" val="2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5.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2649"/>
  <p:tag name="OUTPUTTYPE" val="PNG"/>
  <p:tag name="IGUANATEXVERSION" val="162"/>
  <p:tag name="LATEXADDIN" val="\documentclass{article}&#10;\usepackage{amsmath}&#10;\pagestyle{empty}&#10;\begin{document}&#10;&#10;&#10;$J(\boldsymbol{\theta}) = 0.1\,\theta_1^2 + 2\,\theta_2^2, \qquad \nabla J(\boldsymbol{\theta}) = [\,0.2\,\theta_1,\; 4\,\theta_2\,]^{\top}$&#10;&#10;\end{document}"/>
  <p:tag name="IGUANATEXSIZE" val="20"/>
  <p:tag name="IGUANATEXCURSOR" val="22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6.xml><?xml version="1.0" encoding="utf-8"?>
<p:tagLst xmlns:a="http://schemas.openxmlformats.org/drawingml/2006/main" xmlns:r="http://schemas.openxmlformats.org/officeDocument/2006/relationships" xmlns:p="http://schemas.openxmlformats.org/presentationml/2006/main">
  <p:tag name="OUTPUTDPI" val=" 1200"/>
  <p:tag name="ORIGINALHEIGHT" val=" 110"/>
  <p:tag name="ORIGINALWIDTH" val=" 1341"/>
  <p:tag name="OUTPUTTYPE" val="PNG"/>
  <p:tag name="IGUANATEXVERSION" val="162"/>
  <p:tag name="LATEXADDIN" val="\documentclass{article}&#10;\usepackage{amsmath}&#10;\pagestyle{empty}&#10;\begin{document}&#10;&#10;&#10;$\lambda_1 = 0.2,\; \lambda_2 = 4,\; \kappa = 20$&#10;&#10;\end{document}"/>
  <p:tag name="IGUANATEXSIZE" val="20"/>
  <p:tag name="IGUANATEXCURSOR" val="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7.xml><?xml version="1.0" encoding="utf-8"?>
<p:tagLst xmlns:a="http://schemas.openxmlformats.org/drawingml/2006/main" xmlns:r="http://schemas.openxmlformats.org/officeDocument/2006/relationships" xmlns:p="http://schemas.openxmlformats.org/presentationml/2006/main">
  <p:tag name="OUTPUTDPI" val=" 1200"/>
  <p:tag name="ORIGINALHEIGHT" val=" 173"/>
  <p:tag name="ORIGINALWIDTH" val=" 2696"/>
  <p:tag name="OUTPUTTYPE" val="PNG"/>
  <p:tag name="IGUANATEXVERSION" val="162"/>
  <p:tag name="LATEXADDIN" val="\documentclass{article}&#10;\usepackage{amsmath}&#10;\pagestyle{empty}&#10;\begin{document}&#10;&#10;&#10;$\theta_1^{(t+1)} = \big(1 - 0.2\,\eta\big)\, \theta_1^{(t)}, \qquad \theta_2^{(t+1)} = \big(1 - 4\,\eta\big)\, \theta_2^{(t)}$&#10;&#10;\end{document}"/>
  <p:tag name="IGUANATEXSIZE" val="20"/>
  <p:tag name="IGUANATEXCURSOR" val="20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8.xml><?xml version="1.0" encoding="utf-8"?>
<p:tagLst xmlns:a="http://schemas.openxmlformats.org/drawingml/2006/main" xmlns:r="http://schemas.openxmlformats.org/officeDocument/2006/relationships" xmlns:p="http://schemas.openxmlformats.org/presentationml/2006/main">
  <p:tag name="OUTPUTDPI" val=" 1200"/>
  <p:tag name="ORIGINALHEIGHT" val=" 163"/>
  <p:tag name="ORIGINALWIDTH" val=" 1260"/>
  <p:tag name="OUTPUTTYPE" val="PNG"/>
  <p:tag name="IGUANATEXVERSION" val="162"/>
  <p:tag name="LATEXADDIN" val="\documentclass{article}&#10;\usepackage{amsmath}&#10;\pagestyle{empty}&#10;\begin{document}&#10;&#10;&#10;$\theta_{t+1} = \theta_t - \frac{\eta}{\sqrt{v_t} + \epsilon} \odot m_t$&#10;&#10;\end{document}"/>
  <p:tag name="IGUANATEXSIZE" val="20"/>
  <p:tag name="IGUANATEXCURSOR" val="15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9.xml><?xml version="1.0" encoding="utf-8"?>
<p:tagLst xmlns:a="http://schemas.openxmlformats.org/drawingml/2006/main" xmlns:r="http://schemas.openxmlformats.org/officeDocument/2006/relationships" xmlns:p="http://schemas.openxmlformats.org/presentationml/2006/main">
  <p:tag name="OUTPUTDPI" val=" 1200"/>
  <p:tag name="ORIGINALHEIGHT" val=" 163"/>
  <p:tag name="ORIGINALWIDTH" val=" 1260"/>
  <p:tag name="OUTPUTTYPE" val="PNG"/>
  <p:tag name="IGUANATEXVERSION" val="162"/>
  <p:tag name="LATEXADDIN" val="\documentclass{article}&#10;\usepackage{amsmath}&#10;\pagestyle{empty}&#10;\begin{document}&#10;&#10;&#10;$\theta_{t+1} = \theta_t - \frac{\eta}{\sqrt{v_t} + \epsilon} \odot m_t$&#10;&#10;\end{document}"/>
  <p:tag name="IGUANATEXSIZE" val="20"/>
  <p:tag name="IGUANATEXCURSOR" val="15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0.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142"/>
  <p:tag name="OUTPUTTYPE" val="PNG"/>
  <p:tag name="IGUANATEXVERSION" val="162"/>
  <p:tag name="LATEXADDIN" val="\documentclass{article}&#10;\usepackage{amsmath}&#10;\pagestyle{empty}&#10;\begin{document}&#10;&#10;&#10;$\boldsymbol{\theta}^{(t+1)} = \boldsymbol{\theta}^{(t)} - \eta\, \mathbf{m}^{(t)}$&#10;&#10;\end{document}"/>
  <p:tag name="IGUANATEXSIZE" val="20"/>
  <p:tag name="IGUANATEXCURSOR" val="1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1.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1194"/>
  <p:tag name="OUTPUTTYPE" val="PNG"/>
  <p:tag name="IGUANATEXVERSION" val="162"/>
  <p:tag name="LATEXADDIN" val="\documentclass{article}&#10;\usepackage{amsmath}&#10;\pagestyle{empty}&#10;\begin{document}&#10;&#10;&#10;$\mathbf{m}^{(t)} = \gamma\, \mathbf{m}^{(t-1)} + \mathbf{g}^{(t)}$&#10;&#10;\end{document}"/>
  <p:tag name="IGUANATEXSIZE" val="20"/>
  <p:tag name="IGUANATEXCURSOR" val="14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2.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142"/>
  <p:tag name="OUTPUTTYPE" val="PNG"/>
  <p:tag name="IGUANATEXVERSION" val="162"/>
  <p:tag name="LATEXADDIN" val="\documentclass{article}&#10;\usepackage{amsmath}&#10;\pagestyle{empty}&#10;\begin{document}&#10;&#10;&#10;$\boldsymbol{\theta}^{(t+1)} = \boldsymbol{\theta}^{(t)} - \eta\, \mathbf{m}^{(t)}$&#10;&#10;\end{document}"/>
  <p:tag name="IGUANATEXSIZE" val="20"/>
  <p:tag name="IGUANATEXCURSOR" val="1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3.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1194"/>
  <p:tag name="OUTPUTTYPE" val="PNG"/>
  <p:tag name="IGUANATEXVERSION" val="162"/>
  <p:tag name="LATEXADDIN" val="\documentclass{article}&#10;\usepackage{amsmath}&#10;\pagestyle{empty}&#10;\begin{document}&#10;&#10;&#10;$\mathbf{m}^{(t)} = \gamma\, \mathbf{m}^{(t-1)} + \mathbf{g}^{(t)}$&#10;&#10;\end{document}"/>
  <p:tag name="IGUANATEXSIZE" val="20"/>
  <p:tag name="IGUANATEXCURSOR" val="14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4.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142"/>
  <p:tag name="OUTPUTTYPE" val="PNG"/>
  <p:tag name="IGUANATEXVERSION" val="162"/>
  <p:tag name="LATEXADDIN" val="\documentclass{article}&#10;\usepackage{amsmath}&#10;\pagestyle{empty}&#10;\begin{document}&#10;&#10;&#10;$\boldsymbol{\theta}^{(t+1)} = \boldsymbol{\theta}^{(t)} - \eta\, \mathbf{m}^{(t)}$&#10;&#10;\end{document}"/>
  <p:tag name="IGUANATEXSIZE" val="20"/>
  <p:tag name="IGUANATEXCURSOR" val="1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5.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1194"/>
  <p:tag name="OUTPUTTYPE" val="PNG"/>
  <p:tag name="IGUANATEXVERSION" val="162"/>
  <p:tag name="LATEXADDIN" val="\documentclass{article}&#10;\usepackage{amsmath}&#10;\pagestyle{empty}&#10;\begin{document}&#10;&#10;&#10;$\mathbf{m}^{(t)} = \gamma\, \mathbf{m}^{(t-1)} + \mathbf{g}^{(t)}$&#10;&#10;\end{document}"/>
  <p:tag name="IGUANATEXSIZE" val="20"/>
  <p:tag name="IGUANATEXCURSOR" val="14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6.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142"/>
  <p:tag name="OUTPUTTYPE" val="PNG"/>
  <p:tag name="IGUANATEXVERSION" val="162"/>
  <p:tag name="LATEXADDIN" val="\documentclass{article}&#10;\usepackage{amsmath}&#10;\pagestyle{empty}&#10;\begin{document}&#10;&#10;&#10;$\boldsymbol{\theta}^{(t+1)} = \boldsymbol{\theta}^{(t)} - \eta\, \mathbf{m}^{(t)}$&#10;&#10;\end{document}"/>
  <p:tag name="IGUANATEXSIZE" val="20"/>
  <p:tag name="IGUANATEXCURSOR" val="1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7.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1194"/>
  <p:tag name="OUTPUTTYPE" val="PNG"/>
  <p:tag name="IGUANATEXVERSION" val="162"/>
  <p:tag name="LATEXADDIN" val="\documentclass{article}&#10;\usepackage{amsmath}&#10;\pagestyle{empty}&#10;\begin{document}&#10;&#10;&#10;$\mathbf{m}^{(t)} = \gamma\, \mathbf{m}^{(t-1)} + \mathbf{g}^{(t)}$&#10;&#10;\end{document}"/>
  <p:tag name="IGUANATEXSIZE" val="20"/>
  <p:tag name="IGUANATEXCURSOR" val="14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8.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2649"/>
  <p:tag name="OUTPUTTYPE" val="PNG"/>
  <p:tag name="IGUANATEXVERSION" val="162"/>
  <p:tag name="LATEXADDIN" val="\documentclass{article}&#10;\usepackage{amsmath}&#10;\pagestyle{empty}&#10;\begin{document}&#10;&#10;&#10;$\mathbf{m}^{(t)} = \mathbf{g}^{(t)} + \gamma\, \mathbf{g}^{(t-1)} + \gamma^2 \mathbf{g}^{(t-2)} + \dots + \gamma^{t-1} \mathbf{g}^{(1)}$&#10;&#10;\end{document}"/>
  <p:tag name="IGUANATEXSIZE" val="20"/>
  <p:tag name="IGUANATEXCURSOR" val="21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9.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142"/>
  <p:tag name="OUTPUTTYPE" val="PNG"/>
  <p:tag name="IGUANATEXVERSION" val="162"/>
  <p:tag name="LATEXADDIN" val="\documentclass{article}&#10;\usepackage{amsmath}&#10;\pagestyle{empty}&#10;\begin{document}&#10;&#10;&#10;$\boldsymbol{\theta}^{(t+1)} = \boldsymbol{\theta}^{(t)} - \eta\, \mathbf{m}^{(t)}$&#10;&#10;\end{document}"/>
  <p:tag name="IGUANATEXSIZE" val="20"/>
  <p:tag name="IGUANATEXCURSOR" val="1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0.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1194"/>
  <p:tag name="OUTPUTTYPE" val="PNG"/>
  <p:tag name="IGUANATEXVERSION" val="162"/>
  <p:tag name="LATEXADDIN" val="\documentclass{article}&#10;\usepackage{amsmath}&#10;\pagestyle{empty}&#10;\begin{document}&#10;&#10;&#10;$\mathbf{m}^{(t)} = \gamma\, \mathbf{m}^{(t-1)} + \mathbf{g}^{(t)}$&#10;&#10;\end{document}"/>
  <p:tag name="IGUANATEXSIZE" val="20"/>
  <p:tag name="IGUANATEXCURSOR" val="14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1.xml><?xml version="1.0" encoding="utf-8"?>
<p:tagLst xmlns:a="http://schemas.openxmlformats.org/drawingml/2006/main" xmlns:r="http://schemas.openxmlformats.org/officeDocument/2006/relationships" xmlns:p="http://schemas.openxmlformats.org/presentationml/2006/main">
  <p:tag name="OUTPUTDPI" val=" 1200"/>
  <p:tag name="ORIGINALHEIGHT" val=" 191"/>
  <p:tag name="ORIGINALWIDTH" val=" 2307"/>
  <p:tag name="OUTPUTTYPE" val="PNG"/>
  <p:tag name="IGUANATEXVERSION" val="162"/>
  <p:tag name="LATEXADDIN" val="\documentclass{article}&#10;\usepackage{amsmath}&#10;\pagestyle{empty}&#10;\begin{document}&#10;&#10;&#10;$m_m^{(t)} \;\to\; g\,(1 + \gamma + \gamma^2 + \dots) = \frac{g}{1 - \gamma} = 10\, g$&#10;&#10;\end{document}"/>
  <p:tag name="IGUANATEXSIZE" val="20"/>
  <p:tag name="IGUANATEXCURSOR" val="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2.xml><?xml version="1.0" encoding="utf-8"?>
<p:tagLst xmlns:a="http://schemas.openxmlformats.org/drawingml/2006/main" xmlns:r="http://schemas.openxmlformats.org/officeDocument/2006/relationships" xmlns:p="http://schemas.openxmlformats.org/presentationml/2006/main">
  <p:tag name="OUTPUTDPI" val=" 1200"/>
  <p:tag name="ORIGINALHEIGHT" val=" 155"/>
  <p:tag name="ORIGINALWIDTH" val=" 666"/>
  <p:tag name="OUTPUTTYPE" val="PNG"/>
  <p:tag name="IGUANATEXVERSION" val="162"/>
  <p:tag name="LATEXADDIN" val="\documentclass{article}&#10;\usepackage{amsmath}&#10;\pagestyle{empty}&#10;\begin{document}&#10;&#10;&#10;$\frac{g}{1+\gamma} \approx 0.53\,g$&#10;&#10;\end{document}"/>
  <p:tag name="IGUANATEXSIZE" val="20"/>
  <p:tag name="IGUANATEXCURSOR" val="100"/>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3.xml><?xml version="1.0" encoding="utf-8"?>
<p:tagLst xmlns:a="http://schemas.openxmlformats.org/drawingml/2006/main" xmlns:r="http://schemas.openxmlformats.org/officeDocument/2006/relationships" xmlns:p="http://schemas.openxmlformats.org/presentationml/2006/main">
  <p:tag name="OUTPUTDPI" val=" 1200"/>
  <p:tag name="ORIGINALHEIGHT" val=" 137"/>
  <p:tag name="ORIGINALWIDTH" val=" 2649"/>
  <p:tag name="OUTPUTTYPE" val="PNG"/>
  <p:tag name="IGUANATEXVERSION" val="162"/>
  <p:tag name="LATEXADDIN" val="\documentclass{article}&#10;\usepackage{amsmath}&#10;\pagestyle{empty}&#10;\begin{document}&#10;&#10;&#10;$\mathbf{m}^{(t)} = \mathbf{g}^{(t)} + \gamma\, \mathbf{g}^{(t-1)} + \gamma^2 \mathbf{g}^{(t-2)} + \dots + \gamma^{t-1} \mathbf{g}^{(1)}$&#10;&#10;\end{document}"/>
  <p:tag name="IGUANATEXSIZE" val="20"/>
  <p:tag name="IGUANATEXCURSOR" val="21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4.xml><?xml version="1.0" encoding="utf-8"?>
<p:tagLst xmlns:a="http://schemas.openxmlformats.org/drawingml/2006/main" xmlns:r="http://schemas.openxmlformats.org/officeDocument/2006/relationships" xmlns:p="http://schemas.openxmlformats.org/presentationml/2006/main">
  <p:tag name="OUTPUTDPI" val=" 1200"/>
  <p:tag name="ORIGINALHEIGHT" val=" 177"/>
  <p:tag name="ORIGINALWIDTH" val=" 1236"/>
  <p:tag name="OUTPUTTYPE" val="PNG"/>
  <p:tag name="IGUANATEXVERSION" val="162"/>
  <p:tag name="LATEXADDIN" val="\documentclass{article}&#10;\usepackage{amsmath}&#10;\pagestyle{empty}&#10;\begin{document}&#10;&#10;&#10;$\tilde{\boldsymbol{\theta}}^{(t)} = \boldsymbol{\theta}^{(t)} - \eta\, \gamma\, \mathbf{m}^{(t-1)}$&#10;&#10;\end{document}"/>
  <p:tag name="IGUANATEXSIZE" val="20"/>
  <p:tag name="IGUANATEXCURSOR" val="18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5.xml><?xml version="1.0" encoding="utf-8"?>
<p:tagLst xmlns:a="http://schemas.openxmlformats.org/drawingml/2006/main" xmlns:r="http://schemas.openxmlformats.org/officeDocument/2006/relationships" xmlns:p="http://schemas.openxmlformats.org/presentationml/2006/main">
  <p:tag name="OUTPUTDPI" val=" 1200"/>
  <p:tag name="ORIGINALHEIGHT" val=" 177"/>
  <p:tag name="ORIGINALWIDTH" val=" 1236"/>
  <p:tag name="OUTPUTTYPE" val="PNG"/>
  <p:tag name="IGUANATEXVERSION" val="162"/>
  <p:tag name="LATEXADDIN" val="\documentclass{article}&#10;\usepackage{amsmath}&#10;\pagestyle{empty}&#10;\begin{document}&#10;&#10;&#10;$\tilde{\boldsymbol{\theta}}^{(t)} = \boldsymbol{\theta}^{(t)} - \eta\, \gamma\, \mathbf{m}^{(t-1)}$&#10;&#10;\end{document}"/>
  <p:tag name="IGUANATEXSIZE" val="20"/>
  <p:tag name="IGUANATEXCURSOR" val="18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6.xml><?xml version="1.0" encoding="utf-8"?>
<p:tagLst xmlns:a="http://schemas.openxmlformats.org/drawingml/2006/main" xmlns:r="http://schemas.openxmlformats.org/officeDocument/2006/relationships" xmlns:p="http://schemas.openxmlformats.org/presentationml/2006/main">
  <p:tag name="OUTPUTDPI" val=" 1200"/>
  <p:tag name="ORIGINALHEIGHT" val=" 193"/>
  <p:tag name="ORIGINALWIDTH" val=" 470"/>
  <p:tag name="OUTPUTTYPE" val="PNG"/>
  <p:tag name="IGUANATEXVERSION" val="162"/>
  <p:tag name="LATEXADDIN" val="\documentclass{article}&#10;\usepackage{amsmath}&#10;\pagestyle{empty}&#10;\begin{document}&#10;&#10;&#10;$\nabla J\big(\tilde{\boldsymbol{\theta}}^{(t)}\big)$&#10;&#10;\end{document}"/>
  <p:tag name="IGUANATEXSIZE" val="20"/>
  <p:tag name="IGUANATEXCURSOR" val="13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7.xml><?xml version="1.0" encoding="utf-8"?>
<p:tagLst xmlns:a="http://schemas.openxmlformats.org/drawingml/2006/main" xmlns:r="http://schemas.openxmlformats.org/officeDocument/2006/relationships" xmlns:p="http://schemas.openxmlformats.org/presentationml/2006/main">
  <p:tag name="OUTPUTDPI" val=" 1200"/>
  <p:tag name="ORIGINALHEIGHT" val=" 177"/>
  <p:tag name="ORIGINALWIDTH" val=" 1236"/>
  <p:tag name="OUTPUTTYPE" val="PNG"/>
  <p:tag name="IGUANATEXVERSION" val="162"/>
  <p:tag name="LATEXADDIN" val="\documentclass{article}&#10;\usepackage{amsmath}&#10;\pagestyle{empty}&#10;\begin{document}&#10;&#10;&#10;$\tilde{\boldsymbol{\theta}}^{(t)} = \boldsymbol{\theta}^{(t)} - \eta\, \gamma\, \mathbf{m}^{(t-1)}$&#10;&#10;\end{document}"/>
  <p:tag name="IGUANATEXSIZE" val="20"/>
  <p:tag name="IGUANATEXCURSOR" val="18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8.xml><?xml version="1.0" encoding="utf-8"?>
<p:tagLst xmlns:a="http://schemas.openxmlformats.org/drawingml/2006/main" xmlns:r="http://schemas.openxmlformats.org/officeDocument/2006/relationships" xmlns:p="http://schemas.openxmlformats.org/presentationml/2006/main">
  <p:tag name="OUTPUTDPI" val=" 1200"/>
  <p:tag name="ORIGINALHEIGHT" val=" 193"/>
  <p:tag name="ORIGINALWIDTH" val=" 470"/>
  <p:tag name="OUTPUTTYPE" val="PNG"/>
  <p:tag name="IGUANATEXVERSION" val="162"/>
  <p:tag name="LATEXADDIN" val="\documentclass{article}&#10;\usepackage{amsmath}&#10;\pagestyle{empty}&#10;\begin{document}&#10;&#10;&#10;$\nabla J\big(\tilde{\boldsymbol{\theta}}^{(t)}\big)$&#10;&#10;\end{document}"/>
  <p:tag name="IGUANATEXSIZE" val="20"/>
  <p:tag name="IGUANATEXCURSOR" val="13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9.xml><?xml version="1.0" encoding="utf-8"?>
<p:tagLst xmlns:a="http://schemas.openxmlformats.org/drawingml/2006/main" xmlns:r="http://schemas.openxmlformats.org/officeDocument/2006/relationships" xmlns:p="http://schemas.openxmlformats.org/presentationml/2006/main">
  <p:tag name="OUTPUTDPI" val=" 1200"/>
  <p:tag name="ORIGINALHEIGHT" val=" 193"/>
  <p:tag name="ORIGINALWIDTH" val=" 1490"/>
  <p:tag name="OUTPUTTYPE" val="PNG"/>
  <p:tag name="IGUANATEXVERSION" val="162"/>
  <p:tag name="LATEXADDIN" val="\documentclass{article}&#10;\usepackage{amsmath}&#10;\pagestyle{empty}&#10;\begin{document}&#10;&#10;&#10;$\mathbf{m}^{(t)} = \gamma\, \mathbf{m}^{(t-1)} + \nabla J\big(\tilde{\boldsymbol{\theta}}^{(t)}\big)$&#10;&#10;\end{document}"/>
  <p:tag name="IGUANATEXSIZE" val="20"/>
  <p:tag name="IGUANATEXCURSOR" val="1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0.xml><?xml version="1.0" encoding="utf-8"?>
<p:tagLst xmlns:a="http://schemas.openxmlformats.org/drawingml/2006/main" xmlns:r="http://schemas.openxmlformats.org/officeDocument/2006/relationships" xmlns:p="http://schemas.openxmlformats.org/presentationml/2006/main">
  <p:tag name="OUTPUTDPI" val=" 1200"/>
  <p:tag name="ORIGINALHEIGHT" val=" 177"/>
  <p:tag name="ORIGINALWIDTH" val=" 1236"/>
  <p:tag name="OUTPUTTYPE" val="PNG"/>
  <p:tag name="IGUANATEXVERSION" val="162"/>
  <p:tag name="LATEXADDIN" val="\documentclass{article}&#10;\usepackage{amsmath}&#10;\pagestyle{empty}&#10;\begin{document}&#10;&#10;&#10;$\tilde{\boldsymbol{\theta}}^{(t)} = \boldsymbol{\theta}^{(t)} - \eta\, \gamma\, \mathbf{m}^{(t-1)}$&#10;&#10;\end{document}"/>
  <p:tag name="IGUANATEXSIZE" val="20"/>
  <p:tag name="IGUANATEXCURSOR" val="18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1.xml><?xml version="1.0" encoding="utf-8"?>
<p:tagLst xmlns:a="http://schemas.openxmlformats.org/drawingml/2006/main" xmlns:r="http://schemas.openxmlformats.org/officeDocument/2006/relationships" xmlns:p="http://schemas.openxmlformats.org/presentationml/2006/main">
  <p:tag name="OUTPUTDPI" val=" 1200"/>
  <p:tag name="ORIGINALHEIGHT" val=" 193"/>
  <p:tag name="ORIGINALWIDTH" val=" 470"/>
  <p:tag name="OUTPUTTYPE" val="PNG"/>
  <p:tag name="IGUANATEXVERSION" val="162"/>
  <p:tag name="LATEXADDIN" val="\documentclass{article}&#10;\usepackage{amsmath}&#10;\pagestyle{empty}&#10;\begin{document}&#10;&#10;&#10;$\nabla J\big(\tilde{\boldsymbol{\theta}}^{(t)}\big)$&#10;&#10;\end{document}"/>
  <p:tag name="IGUANATEXSIZE" val="20"/>
  <p:tag name="IGUANATEXCURSOR" val="13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2.xml><?xml version="1.0" encoding="utf-8"?>
<p:tagLst xmlns:a="http://schemas.openxmlformats.org/drawingml/2006/main" xmlns:r="http://schemas.openxmlformats.org/officeDocument/2006/relationships" xmlns:p="http://schemas.openxmlformats.org/presentationml/2006/main">
  <p:tag name="OUTPUTDPI" val=" 1200"/>
  <p:tag name="ORIGINALHEIGHT" val=" 193"/>
  <p:tag name="ORIGINALWIDTH" val=" 1490"/>
  <p:tag name="OUTPUTTYPE" val="PNG"/>
  <p:tag name="IGUANATEXVERSION" val="162"/>
  <p:tag name="LATEXADDIN" val="\documentclass{article}&#10;\usepackage{amsmath}&#10;\pagestyle{empty}&#10;\begin{document}&#10;&#10;&#10;$\mathbf{m}^{(t)} = \gamma\, \mathbf{m}^{(t-1)} + \nabla J\big(\tilde{\boldsymbol{\theta}}^{(t)}\big)$&#10;&#10;\end{document}"/>
  <p:tag name="IGUANATEXSIZE" val="20"/>
  <p:tag name="IGUANATEXCURSOR" val="1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3.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142"/>
  <p:tag name="OUTPUTTYPE" val="PNG"/>
  <p:tag name="IGUANATEXVERSION" val="162"/>
  <p:tag name="LATEXADDIN" val="\documentclass{article}&#10;\usepackage{amsmath}&#10;\pagestyle{empty}&#10;\begin{document}&#10;&#10;&#10;$\boldsymbol{\theta}^{(t+1)} = \boldsymbol{\theta}^{(t)} - \eta\, \mathbf{m}^{(t)}$&#10;&#10;\end{document}"/>
  <p:tag name="IGUANATEXSIZE" val="20"/>
  <p:tag name="IGUANATEXCURSOR" val="1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4.xml><?xml version="1.0" encoding="utf-8"?>
<p:tagLst xmlns:a="http://schemas.openxmlformats.org/drawingml/2006/main" xmlns:r="http://schemas.openxmlformats.org/officeDocument/2006/relationships" xmlns:p="http://schemas.openxmlformats.org/presentationml/2006/main">
  <p:tag name="OUTPUTDPI" val=" 1200"/>
  <p:tag name="ORIGINALHEIGHT" val=" 177"/>
  <p:tag name="ORIGINALWIDTH" val=" 1236"/>
  <p:tag name="OUTPUTTYPE" val="PNG"/>
  <p:tag name="IGUANATEXVERSION" val="162"/>
  <p:tag name="LATEXADDIN" val="\documentclass{article}&#10;\usepackage{amsmath}&#10;\pagestyle{empty}&#10;\begin{document}&#10;&#10;&#10;$\tilde{\boldsymbol{\theta}}^{(t)} = \boldsymbol{\theta}^{(t)} - \eta\, \gamma\, \mathbf{m}^{(t-1)}$&#10;&#10;\end{document}"/>
  <p:tag name="IGUANATEXSIZE" val="20"/>
  <p:tag name="IGUANATEXCURSOR" val="18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5.xml><?xml version="1.0" encoding="utf-8"?>
<p:tagLst xmlns:a="http://schemas.openxmlformats.org/drawingml/2006/main" xmlns:r="http://schemas.openxmlformats.org/officeDocument/2006/relationships" xmlns:p="http://schemas.openxmlformats.org/presentationml/2006/main">
  <p:tag name="OUTPUTDPI" val=" 1200"/>
  <p:tag name="ORIGINALHEIGHT" val=" 193"/>
  <p:tag name="ORIGINALWIDTH" val=" 470"/>
  <p:tag name="OUTPUTTYPE" val="PNG"/>
  <p:tag name="IGUANATEXVERSION" val="162"/>
  <p:tag name="LATEXADDIN" val="\documentclass{article}&#10;\usepackage{amsmath}&#10;\pagestyle{empty}&#10;\begin{document}&#10;&#10;&#10;$\nabla J\big(\tilde{\boldsymbol{\theta}}^{(t)}\big)$&#10;&#10;\end{document}"/>
  <p:tag name="IGUANATEXSIZE" val="20"/>
  <p:tag name="IGUANATEXCURSOR" val="13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6.xml><?xml version="1.0" encoding="utf-8"?>
<p:tagLst xmlns:a="http://schemas.openxmlformats.org/drawingml/2006/main" xmlns:r="http://schemas.openxmlformats.org/officeDocument/2006/relationships" xmlns:p="http://schemas.openxmlformats.org/presentationml/2006/main">
  <p:tag name="OUTPUTDPI" val=" 1200"/>
  <p:tag name="ORIGINALHEIGHT" val=" 193"/>
  <p:tag name="ORIGINALWIDTH" val=" 1490"/>
  <p:tag name="OUTPUTTYPE" val="PNG"/>
  <p:tag name="IGUANATEXVERSION" val="162"/>
  <p:tag name="LATEXADDIN" val="\documentclass{article}&#10;\usepackage{amsmath}&#10;\pagestyle{empty}&#10;\begin{document}&#10;&#10;&#10;$\mathbf{m}^{(t)} = \gamma\, \mathbf{m}^{(t-1)} + \nabla J\big(\tilde{\boldsymbol{\theta}}^{(t)}\big)$&#10;&#10;\end{document}"/>
  <p:tag name="IGUANATEXSIZE" val="20"/>
  <p:tag name="IGUANATEXCURSOR" val="1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7.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142"/>
  <p:tag name="OUTPUTTYPE" val="PNG"/>
  <p:tag name="IGUANATEXVERSION" val="162"/>
  <p:tag name="LATEXADDIN" val="\documentclass{article}&#10;\usepackage{amsmath}&#10;\pagestyle{empty}&#10;\begin{document}&#10;&#10;&#10;$\boldsymbol{\theta}^{(t+1)} = \boldsymbol{\theta}^{(t)} - \eta\, \mathbf{m}^{(t)}$&#10;&#10;\end{document}"/>
  <p:tag name="IGUANATEXSIZE" val="20"/>
  <p:tag name="IGUANATEXCURSOR" val="1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8.xml><?xml version="1.0" encoding="utf-8"?>
<p:tagLst xmlns:a="http://schemas.openxmlformats.org/drawingml/2006/main" xmlns:r="http://schemas.openxmlformats.org/officeDocument/2006/relationships" xmlns:p="http://schemas.openxmlformats.org/presentationml/2006/main">
  <p:tag name="OUTPUTDPI" val=" 1200"/>
  <p:tag name="ORIGINALHEIGHT" val=" 399"/>
  <p:tag name="ORIGINALWIDTH" val=" 2528"/>
  <p:tag name="OUTPUTTYPE" val="PNG"/>
  <p:tag name="IGUANATEXVERSION" val="162"/>
  <p:tag name="LATEXADDIN" val="\documentclass{article}&#10;\usepackage{amsmath}&#10;\pagestyle{empty}&#10;\begin{document}&#10;&#10;&#10;$\boldsymbol{\theta}^{(t+1)} = \underbrace{\boldsymbol{\theta}^{(t)} - \eta\, \gamma\, \mathbf{m}^{(t-1)}}_{\text{momentum step to } \tilde{\boldsymbol{\theta}}^{(t)}} \;-\; \underbrace{\eta\, \nabla J\big(\tilde{\boldsymbol{\theta}}^{(t)}\big)}_{\text{gradient correction}}$&#10;&#10;\end{document}"/>
  <p:tag name="IGUANATEXSIZE" val="20"/>
  <p:tag name="IGUANATEXCURSOR" val="35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9.xml><?xml version="1.0" encoding="utf-8"?>
<p:tagLst xmlns:a="http://schemas.openxmlformats.org/drawingml/2006/main" xmlns:r="http://schemas.openxmlformats.org/officeDocument/2006/relationships" xmlns:p="http://schemas.openxmlformats.org/presentationml/2006/main">
  <p:tag name="OUTPUTDPI" val=" 1200"/>
  <p:tag name="ORIGINALHEIGHT" val=" 360"/>
  <p:tag name="ORIGINALWIDTH" val=" 2961"/>
  <p:tag name="OUTPUTTYPE" val="PNG"/>
  <p:tag name="IGUANATEXVERSION" val="162"/>
  <p:tag name="LATEXADDIN" val="\documentclass{article}&#10;\usepackage{amsmath}&#10;\pagestyle{empty}&#10;\begin{document}&#10;&#10;&#10;$J'\big(\tilde\theta^{(t)}\big) = \lambda\,\big(\tilde\theta^{(t)} - \theta^*\big) = \underbrace{\lambda\,\big(\theta^{(t)} - \theta^*\big)}_{\text{gradient at } \theta^{(t)}} \;-\; \underbrace{\eta \lambda \cdot \gamma\, m^{(t-1)}}_{\text{braking term}}$&#10;&#10;\end{document}"/>
  <p:tag name="IGUANATEXSIZE" val="20"/>
  <p:tag name="IGUANATEXCURSOR" val="33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0.xml><?xml version="1.0" encoding="utf-8"?>
<p:tagLst xmlns:a="http://schemas.openxmlformats.org/drawingml/2006/main" xmlns:r="http://schemas.openxmlformats.org/officeDocument/2006/relationships" xmlns:p="http://schemas.openxmlformats.org/presentationml/2006/main">
  <p:tag name="OUTPUTDPI" val=" 1200"/>
  <p:tag name="ORIGINALHEIGHT" val=" 360"/>
  <p:tag name="ORIGINALWIDTH" val=" 2961"/>
  <p:tag name="OUTPUTTYPE" val="PNG"/>
  <p:tag name="IGUANATEXVERSION" val="162"/>
  <p:tag name="LATEXADDIN" val="\documentclass{article}&#10;\usepackage{amsmath}&#10;\pagestyle{empty}&#10;\begin{document}&#10;&#10;&#10;$J'\big(\tilde\theta^{(t)}\big) = \lambda\,\big(\tilde\theta^{(t)} - \theta^*\big) = \underbrace{\lambda\,\big(\theta^{(t)} - \theta^*\big)}_{\text{gradient at } \theta^{(t)}} \;-\; \underbrace{\eta \lambda \cdot \gamma\, m^{(t-1)}}_{\text{braking term}}$&#10;&#10;\end{document}"/>
  <p:tag name="IGUANATEXSIZE" val="20"/>
  <p:tag name="IGUANATEXCURSOR" val="33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1.xml><?xml version="1.0" encoding="utf-8"?>
<p:tagLst xmlns:a="http://schemas.openxmlformats.org/drawingml/2006/main" xmlns:r="http://schemas.openxmlformats.org/officeDocument/2006/relationships" xmlns:p="http://schemas.openxmlformats.org/presentationml/2006/main">
  <p:tag name="OUTPUTDPI" val=" 1200"/>
  <p:tag name="ORIGINALHEIGHT" val=" 135"/>
  <p:tag name="ORIGINALWIDTH" val=" 1324"/>
  <p:tag name="OUTPUTTYPE" val="PNG"/>
  <p:tag name="IGUANATEXVERSION" val="162"/>
  <p:tag name="LATEXADDIN" val="\documentclass{article}&#10;\usepackage{amsmath}&#10;\pagestyle{empty}&#10;\begin{document}&#10;&#10;&#10;$\mathbf{s}^{(t)} = \mathbf{s}^{(t-1)} + \mathbf{g}^{(t)} \odot \mathbf{g}^{(t)}$&#10;&#10;\end{document}"/>
  <p:tag name="IGUANATEXSIZE" val="20"/>
  <p:tag name="IGUANATEXCURSOR" val="16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2.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2944"/>
  <p:tag name="OUTPUTTYPE" val="PNG"/>
  <p:tag name="IGUANATEXVERSION" val="162"/>
  <p:tag name="LATEXADDIN" val="\documentclass{article}&#10;\usepackage{amsmath}&#10;\pagestyle{empty}&#10;\begin{document}&#10;&#10;&#10;$\mathbf{g}^{(t)} = \frac{1}{B} \sum_{i \in \mathcal{B}^{(t)}} \nabla J^{(i)}\big(\boldsymbol{\theta}^{(t)}\big), \qquad \boldsymbol{\theta}^{(t+1)} = \boldsymbol{\theta}^{(t)} - \eta\, \mathbf{g}^{(t)}$&#10;&#10;\end{document}"/>
  <p:tag name="IGUANATEXSIZE" val="20"/>
  <p:tag name="IGUANATEXCURSOR" val="2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3.xml><?xml version="1.0" encoding="utf-8"?>
<p:tagLst xmlns:a="http://schemas.openxmlformats.org/drawingml/2006/main" xmlns:r="http://schemas.openxmlformats.org/officeDocument/2006/relationships" xmlns:p="http://schemas.openxmlformats.org/presentationml/2006/main">
  <p:tag name="OUTPUTDPI" val=" 1200"/>
  <p:tag name="ORIGINALHEIGHT" val=" 674"/>
  <p:tag name="ORIGINALWIDTH" val=" 757"/>
  <p:tag name="OUTPUTTYPE" val="PNG"/>
  <p:tag name="IGUANATEXVERSION" val="162"/>
  <p:tag name="LATEXADDIN" val="\documentclass{article}&#10;\usepackage{amsmath}&#10;\pagestyle{empty}&#10;\begin{document}&#10;&#10;&#10;$\mathbf{g} \odot \mathbf{g} = \begin{bmatrix} g_1^2 \\ g_2^2 \\ \vdots \\ g_M^2 \end{bmatrix}$&#10;&#10;\end{document}"/>
  <p:tag name="IGUANATEXSIZE" val="20"/>
  <p:tag name="IGUANATEXCURSOR" val="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4.xml><?xml version="1.0" encoding="utf-8"?>
<p:tagLst xmlns:a="http://schemas.openxmlformats.org/drawingml/2006/main" xmlns:r="http://schemas.openxmlformats.org/officeDocument/2006/relationships" xmlns:p="http://schemas.openxmlformats.org/presentationml/2006/main">
  <p:tag name="OUTPUTDPI" val=" 1200"/>
  <p:tag name="ORIGINALHEIGHT" val=" 135"/>
  <p:tag name="ORIGINALWIDTH" val=" 1324"/>
  <p:tag name="OUTPUTTYPE" val="PNG"/>
  <p:tag name="IGUANATEXVERSION" val="162"/>
  <p:tag name="LATEXADDIN" val="\documentclass{article}&#10;\usepackage{amsmath}&#10;\pagestyle{empty}&#10;\begin{document}&#10;&#10;&#10;$\mathbf{s}^{(t)} = \mathbf{s}^{(t-1)} + \mathbf{g}^{(t)} \odot \mathbf{g}^{(t)}$&#10;&#10;\end{document}"/>
  <p:tag name="IGUANATEXSIZE" val="20"/>
  <p:tag name="IGUANATEXCURSOR" val="16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5.xml><?xml version="1.0" encoding="utf-8"?>
<p:tagLst xmlns:a="http://schemas.openxmlformats.org/drawingml/2006/main" xmlns:r="http://schemas.openxmlformats.org/officeDocument/2006/relationships" xmlns:p="http://schemas.openxmlformats.org/presentationml/2006/main">
  <p:tag name="OUTPUTDPI" val=" 1200"/>
  <p:tag name="ORIGINALHEIGHT" val=" 214"/>
  <p:tag name="ORIGINALWIDTH" val=" 1285"/>
  <p:tag name="OUTPUTTYPE" val="PNG"/>
  <p:tag name="IGUANATEXVERSION" val="162"/>
  <p:tag name="LATEXADDIN" val="\documentclass{article}&#10;\usepackage{amsmath}&#10;\pagestyle{empty}&#10;\begin{document}&#10;&#10;&#10;$\boldsymbol{\theta}^{(t+1)} = \boldsymbol{\theta}^{(t)} - \eta\, \frac{\mathbf{g}^{(t)}}{\sqrt{\mathbf{s}^{(t)}} + \epsilon}$&#10;&#10;\end{document}"/>
  <p:tag name="IGUANATEXSIZE" val="20"/>
  <p:tag name="IGUANATEXCURSOR" val="20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6.xml><?xml version="1.0" encoding="utf-8"?>
<p:tagLst xmlns:a="http://schemas.openxmlformats.org/drawingml/2006/main" xmlns:r="http://schemas.openxmlformats.org/officeDocument/2006/relationships" xmlns:p="http://schemas.openxmlformats.org/presentationml/2006/main">
  <p:tag name="OUTPUTDPI" val=" 1200"/>
  <p:tag name="ORIGINALHEIGHT" val=" 135"/>
  <p:tag name="ORIGINALWIDTH" val=" 1324"/>
  <p:tag name="OUTPUTTYPE" val="PNG"/>
  <p:tag name="IGUANATEXVERSION" val="162"/>
  <p:tag name="LATEXADDIN" val="\documentclass{article}&#10;\usepackage{amsmath}&#10;\pagestyle{empty}&#10;\begin{document}&#10;&#10;&#10;$\mathbf{s}^{(t)} = \mathbf{s}^{(t-1)} + \mathbf{g}^{(t)} \odot \mathbf{g}^{(t)}$&#10;&#10;\end{document}"/>
  <p:tag name="IGUANATEXSIZE" val="20"/>
  <p:tag name="IGUANATEXCURSOR" val="16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7.xml><?xml version="1.0" encoding="utf-8"?>
<p:tagLst xmlns:a="http://schemas.openxmlformats.org/drawingml/2006/main" xmlns:r="http://schemas.openxmlformats.org/officeDocument/2006/relationships" xmlns:p="http://schemas.openxmlformats.org/presentationml/2006/main">
  <p:tag name="OUTPUTDPI" val=" 1200"/>
  <p:tag name="ORIGINALHEIGHT" val=" 576"/>
  <p:tag name="ORIGINALWIDTH" val=" 1968"/>
  <p:tag name="OUTPUTTYPE" val="PNG"/>
  <p:tag name="IGUANATEXVERSION" val="162"/>
  <p:tag name="LATEXADDIN" val="\documentclass{article}&#10;\usepackage{amsmath}&#10;\pagestyle{empty}&#10;\begin{document}&#10;&#10;&#10;$\theta_m^{(t+1)} = \theta_m^{(t)} - \underbrace{\frac{\eta}{\sqrt{s_m^{(t)}} + \epsilon}}_{\text{effective step size } \eta_m^{(t)}}\, g_m^{(t)}$&#10;&#10;\end{document}"/>
  <p:tag name="IGUANATEXSIZE" val="20"/>
  <p:tag name="IGUANATEXCURSOR" val="22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8.xml><?xml version="1.0" encoding="utf-8"?>
<p:tagLst xmlns:a="http://schemas.openxmlformats.org/drawingml/2006/main" xmlns:r="http://schemas.openxmlformats.org/officeDocument/2006/relationships" xmlns:p="http://schemas.openxmlformats.org/presentationml/2006/main">
  <p:tag name="OUTPUTDPI" val=" 1200"/>
  <p:tag name="ORIGINALHEIGHT" val=" 214"/>
  <p:tag name="ORIGINALWIDTH" val=" 1285"/>
  <p:tag name="OUTPUTTYPE" val="PNG"/>
  <p:tag name="IGUANATEXVERSION" val="162"/>
  <p:tag name="LATEXADDIN" val="\documentclass{article}&#10;\usepackage{amsmath}&#10;\pagestyle{empty}&#10;\begin{document}&#10;&#10;&#10;$\boldsymbol{\theta}^{(t+1)} = \boldsymbol{\theta}^{(t)} - \eta\, \frac{\mathbf{g}^{(t)}}{\sqrt{\mathbf{s}^{(t)}} + \epsilon}$&#10;&#10;\end{document}"/>
  <p:tag name="IGUANATEXSIZE" val="20"/>
  <p:tag name="IGUANATEXCURSOR" val="20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9.xml><?xml version="1.0" encoding="utf-8"?>
<p:tagLst xmlns:a="http://schemas.openxmlformats.org/drawingml/2006/main" xmlns:r="http://schemas.openxmlformats.org/officeDocument/2006/relationships" xmlns:p="http://schemas.openxmlformats.org/presentationml/2006/main">
  <p:tag name="OUTPUTDPI" val=" 1200"/>
  <p:tag name="ORIGINALHEIGHT" val=" 135"/>
  <p:tag name="ORIGINALWIDTH" val=" 1324"/>
  <p:tag name="OUTPUTTYPE" val="PNG"/>
  <p:tag name="IGUANATEXVERSION" val="162"/>
  <p:tag name="LATEXADDIN" val="\documentclass{article}&#10;\usepackage{amsmath}&#10;\pagestyle{empty}&#10;\begin{document}&#10;&#10;&#10;$\mathbf{s}^{(t)} = \mathbf{s}^{(t-1)} + \mathbf{g}^{(t)} \odot \mathbf{g}^{(t)}$&#10;&#10;\end{document}"/>
  <p:tag name="IGUANATEXSIZE" val="20"/>
  <p:tag name="IGUANATEXCURSOR" val="16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0.xml><?xml version="1.0" encoding="utf-8"?>
<p:tagLst xmlns:a="http://schemas.openxmlformats.org/drawingml/2006/main" xmlns:r="http://schemas.openxmlformats.org/officeDocument/2006/relationships" xmlns:p="http://schemas.openxmlformats.org/presentationml/2006/main">
  <p:tag name="OUTPUTDPI" val=" 1200"/>
  <p:tag name="ORIGINALHEIGHT" val=" 238"/>
  <p:tag name="ORIGINALWIDTH" val=" 2771"/>
  <p:tag name="OUTPUTTYPE" val="PNG"/>
  <p:tag name="IGUANATEXVERSION" val="162"/>
  <p:tag name="LATEXADDIN" val="\documentclass{article}&#10;\usepackage{amsmath}&#10;\pagestyle{empty}&#10;\begin{document}&#10;&#10;&#10;$\theta_m^{(t+1)} = \theta_m^{(t)} - \frac{\eta}{\sqrt{s_m^{(t)}} + \epsilon}\, g_m^{(t)}, \qquad s_m^{(t)} = \sum_{k=1}^{t} \big(g_m^{(k)}\big)^2$&#10;&#10;\end{document}"/>
  <p:tag name="IGUANATEXSIZE" val="20"/>
  <p:tag name="IGUANATEXCURSOR" val="22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1.xml><?xml version="1.0" encoding="utf-8"?>
<p:tagLst xmlns:a="http://schemas.openxmlformats.org/drawingml/2006/main" xmlns:r="http://schemas.openxmlformats.org/officeDocument/2006/relationships" xmlns:p="http://schemas.openxmlformats.org/presentationml/2006/main">
  <p:tag name="OUTPUTDPI" val=" 1200"/>
  <p:tag name="ORIGINALHEIGHT" val=" 576"/>
  <p:tag name="ORIGINALWIDTH" val=" 1968"/>
  <p:tag name="OUTPUTTYPE" val="PNG"/>
  <p:tag name="IGUANATEXVERSION" val="162"/>
  <p:tag name="LATEXADDIN" val="\documentclass{article}&#10;\usepackage{amsmath}&#10;\pagestyle{empty}&#10;\begin{document}&#10;&#10;&#10;$\theta_m^{(t+1)} = \theta_m^{(t)} - \underbrace{\frac{\eta}{\sqrt{s_m^{(t)}} + \epsilon}}_{\text{effective step size } \eta_m^{(t)}}\, g_m^{(t)}$&#10;&#10;\end{document}"/>
  <p:tag name="IGUANATEXSIZE" val="20"/>
  <p:tag name="IGUANATEXCURSOR" val="22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2.xml><?xml version="1.0" encoding="utf-8"?>
<p:tagLst xmlns:a="http://schemas.openxmlformats.org/drawingml/2006/main" xmlns:r="http://schemas.openxmlformats.org/officeDocument/2006/relationships" xmlns:p="http://schemas.openxmlformats.org/presentationml/2006/main">
  <p:tag name="OUTPUTDPI" val=" 1200"/>
  <p:tag name="ORIGINALHEIGHT" val=" 214"/>
  <p:tag name="ORIGINALWIDTH" val=" 1285"/>
  <p:tag name="OUTPUTTYPE" val="PNG"/>
  <p:tag name="IGUANATEXVERSION" val="162"/>
  <p:tag name="LATEXADDIN" val="\documentclass{article}&#10;\usepackage{amsmath}&#10;\pagestyle{empty}&#10;\begin{document}&#10;&#10;&#10;$\boldsymbol{\theta}^{(t+1)} = \boldsymbol{\theta}^{(t)} - \eta\, \frac{\mathbf{g}^{(t)}}{\sqrt{\mathbf{s}^{(t)}} + \epsilon}$&#10;&#10;\end{document}"/>
  <p:tag name="IGUANATEXSIZE" val="20"/>
  <p:tag name="IGUANATEXCURSOR" val="20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3.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2582"/>
  <p:tag name="OUTPUTTYPE" val="PNG"/>
  <p:tag name="IGUANATEXVERSION" val="162"/>
  <p:tag name="LATEXADDIN" val="\documentclass{article}&#10;\usepackage{amsmath}&#10;\pagestyle{empty}&#10;\begin{document}&#10;&#10;&#10;$s_m^{(t)} = t \cdot \text{MS}_m^{(t)} \qquad\Rightarrow\qquad \sqrt{s_m^{(t)}} = \sqrt{t}\, \cdot \text{RMS}_m^{(t)}$&#10;&#10;\end{document}"/>
  <p:tag name="IGUANATEXSIZE" val="20"/>
  <p:tag name="IGUANATEXCURSOR" val="19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4.xml><?xml version="1.0" encoding="utf-8"?>
<p:tagLst xmlns:a="http://schemas.openxmlformats.org/drawingml/2006/main" xmlns:r="http://schemas.openxmlformats.org/officeDocument/2006/relationships" xmlns:p="http://schemas.openxmlformats.org/presentationml/2006/main">
  <p:tag name="OUTPUTDPI" val=" 1200"/>
  <p:tag name="ORIGINALHEIGHT" val=" 524"/>
  <p:tag name="ORIGINALWIDTH" val=" 1807"/>
  <p:tag name="OUTPUTTYPE" val="PNG"/>
  <p:tag name="IGUANATEXVERSION" val="162"/>
  <p:tag name="LATEXADDIN" val="\documentclass{article}&#10;\usepackage{amsmath}&#10;\pagestyle{empty}&#10;\begin{document}&#10;&#10;&#10;$\eta\, \frac{g_m^{(t)}}{\sqrt{s_m^{(t)}}} = \underbrace{\frac{\eta}{\sqrt{t}}}_{\text{shrinks with time}} \cdot \underbrace{\frac{g_m^{(t)}}{\text{RMS}_m^{(t)}}}_{\text{about } \pm 1}$&#10;&#10;\end{document}"/>
  <p:tag name="IGUANATEXSIZE" val="20"/>
  <p:tag name="IGUANATEXCURSOR" val="2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5.xml><?xml version="1.0" encoding="utf-8"?>
<p:tagLst xmlns:a="http://schemas.openxmlformats.org/drawingml/2006/main" xmlns:r="http://schemas.openxmlformats.org/officeDocument/2006/relationships" xmlns:p="http://schemas.openxmlformats.org/presentationml/2006/main">
  <p:tag name="OUTPUTDPI" val=" 1200"/>
  <p:tag name="ORIGINALHEIGHT" val=" 214"/>
  <p:tag name="ORIGINALWIDTH" val=" 1285"/>
  <p:tag name="OUTPUTTYPE" val="PNG"/>
  <p:tag name="IGUANATEXVERSION" val="162"/>
  <p:tag name="LATEXADDIN" val="\documentclass{article}&#10;\usepackage{amsmath}&#10;\pagestyle{empty}&#10;\begin{document}&#10;&#10;&#10;$\boldsymbol{\theta}^{(t+1)} = \boldsymbol{\theta}^{(t)} - \eta\, \frac{\mathbf{g}^{(t)}}{\sqrt{\mathbf{s}^{(t)}} + \epsilon}$&#10;&#10;\end{document}"/>
  <p:tag name="IGUANATEXSIZE" val="20"/>
  <p:tag name="IGUANATEXCURSOR" val="20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6.xml><?xml version="1.0" encoding="utf-8"?>
<p:tagLst xmlns:a="http://schemas.openxmlformats.org/drawingml/2006/main" xmlns:r="http://schemas.openxmlformats.org/officeDocument/2006/relationships" xmlns:p="http://schemas.openxmlformats.org/presentationml/2006/main">
  <p:tag name="OUTPUTDPI" val=" 1200"/>
  <p:tag name="ORIGINALHEIGHT" val=" 238"/>
  <p:tag name="ORIGINALWIDTH" val=" 2771"/>
  <p:tag name="OUTPUTTYPE" val="PNG"/>
  <p:tag name="IGUANATEXVERSION" val="162"/>
  <p:tag name="LATEXADDIN" val="\documentclass{article}&#10;\usepackage{amsmath}&#10;\pagestyle{empty}&#10;\begin{document}&#10;&#10;&#10;$\theta_m^{(t+1)} = \theta_m^{(t)} - \frac{\eta}{\sqrt{s_m^{(t)}} + \epsilon}\, g_m^{(t)}, \qquad s_m^{(t)} = \sum_{k=1}^{t} \big(g_m^{(k)}\big)^2$&#10;&#10;\end{document}"/>
  <p:tag name="IGUANATEXSIZE" val="20"/>
  <p:tag name="IGUANATEXCURSOR" val="22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7.xml><?xml version="1.0" encoding="utf-8"?>
<p:tagLst xmlns:a="http://schemas.openxmlformats.org/drawingml/2006/main" xmlns:r="http://schemas.openxmlformats.org/officeDocument/2006/relationships" xmlns:p="http://schemas.openxmlformats.org/presentationml/2006/main">
  <p:tag name="OUTPUTDPI" val=" 1200"/>
  <p:tag name="ORIGINALHEIGHT" val=" 167"/>
  <p:tag name="ORIGINALWIDTH" val=" 486"/>
  <p:tag name="OUTPUTTYPE" val="PNG"/>
  <p:tag name="IGUANATEXVERSION" val="162"/>
  <p:tag name="LATEXADDIN" val="\documentclass{article}&#10;\usepackage{amsmath}&#10;\pagestyle{empty}&#10;\begin{document}&#10;&#10;&#10;$\frac{\eta\,g}{g\sqrt{t}} = \frac{\eta}{\sqrt{t}}$&#10;&#10;\end{document}"/>
  <p:tag name="IGUANATEXSIZE" val="20"/>
  <p:tag name="IGUANATEXCURSOR" val="9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8.xml><?xml version="1.0" encoding="utf-8"?>
<p:tagLst xmlns:a="http://schemas.openxmlformats.org/drawingml/2006/main" xmlns:r="http://schemas.openxmlformats.org/officeDocument/2006/relationships" xmlns:p="http://schemas.openxmlformats.org/presentationml/2006/main">
  <p:tag name="OUTPUTDPI" val=" 1200"/>
  <p:tag name="ORIGINALHEIGHT" val=" 214"/>
  <p:tag name="ORIGINALWIDTH" val=" 1285"/>
  <p:tag name="OUTPUTTYPE" val="PNG"/>
  <p:tag name="IGUANATEXVERSION" val="162"/>
  <p:tag name="LATEXADDIN" val="\documentclass{article}&#10;\usepackage{amsmath}&#10;\pagestyle{empty}&#10;\begin{document}&#10;&#10;&#10;$\boldsymbol{\theta}^{(t+1)} = \boldsymbol{\theta}^{(t)} - \eta\, \frac{\mathbf{g}^{(t)}}{\sqrt{\mathbf{s}^{(t)}} + \epsilon}$&#10;&#10;\end{document}"/>
  <p:tag name="IGUANATEXSIZE" val="20"/>
  <p:tag name="IGUANATEXCURSOR" val="20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9.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874"/>
  <p:tag name="OUTPUTTYPE" val="PNG"/>
  <p:tag name="IGUANATEXVERSION" val="162"/>
  <p:tag name="LATEXADDIN" val="\documentclass{article}&#10;\usepackage{amsmath}&#10;\pagestyle{empty}&#10;\begin{document}&#10;&#10;&#10;$\mathbf{v}^{(t)} = \beta\, \mathbf{v}^{(t-1)} + (1 - \beta)\, \mathbf{g}^{(t)} \odot \mathbf{g}^{(t)}$&#10;&#10;\end{document}"/>
  <p:tag name="IGUANATEXSIZE" val="20"/>
  <p:tag name="IGUANATEXCURSOR" val="1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0.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874"/>
  <p:tag name="OUTPUTTYPE" val="PNG"/>
  <p:tag name="IGUANATEXVERSION" val="162"/>
  <p:tag name="LATEXADDIN" val="\documentclass{article}&#10;\usepackage{amsmath}&#10;\pagestyle{empty}&#10;\begin{document}&#10;&#10;&#10;$\mathbf{v}^{(t)} = \beta\, \mathbf{v}^{(t-1)} + (1 - \beta)\, \mathbf{g}^{(t)} \odot \mathbf{g}^{(t)}$&#10;&#10;\end{document}"/>
  <p:tag name="IGUANATEXSIZE" val="20"/>
  <p:tag name="IGUANATEXCURSOR" val="1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1.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874"/>
  <p:tag name="OUTPUTTYPE" val="PNG"/>
  <p:tag name="IGUANATEXVERSION" val="162"/>
  <p:tag name="LATEXADDIN" val="\documentclass{article}&#10;\usepackage{amsmath}&#10;\pagestyle{empty}&#10;\begin{document}&#10;&#10;&#10;$\mathbf{v}^{(t)} = \beta\, \mathbf{v}^{(t-1)} + (1 - \beta)\, \mathbf{g}^{(t)} \odot \mathbf{g}^{(t)}$&#10;&#10;\end{document}"/>
  <p:tag name="IGUANATEXSIZE" val="20"/>
  <p:tag name="IGUANATEXCURSOR" val="1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2.xml><?xml version="1.0" encoding="utf-8"?>
<p:tagLst xmlns:a="http://schemas.openxmlformats.org/drawingml/2006/main" xmlns:r="http://schemas.openxmlformats.org/officeDocument/2006/relationships" xmlns:p="http://schemas.openxmlformats.org/presentationml/2006/main">
  <p:tag name="OUTPUTDPI" val=" 1200"/>
  <p:tag name="ORIGINALHEIGHT" val=" 214"/>
  <p:tag name="ORIGINALWIDTH" val=" 1302"/>
  <p:tag name="OUTPUTTYPE" val="PNG"/>
  <p:tag name="IGUANATEXVERSION" val="162"/>
  <p:tag name="LATEXADDIN" val="\documentclass{article}&#10;\usepackage{amsmath}&#10;\pagestyle{empty}&#10;\begin{document}&#10;&#10;&#10;$\boldsymbol{\theta}^{(t+1)} = \boldsymbol{\theta}^{(t)} - \eta\, \frac{\mathbf{g}^{(t)}}{\sqrt{\mathbf{v}^{(t)}} + \epsilon}$&#10;&#10;\end{document}"/>
  <p:tag name="IGUANATEXSIZE" val="20"/>
  <p:tag name="IGUANATEXCURSOR" val="20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3.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874"/>
  <p:tag name="OUTPUTTYPE" val="PNG"/>
  <p:tag name="IGUANATEXVERSION" val="162"/>
  <p:tag name="LATEXADDIN" val="\documentclass{article}&#10;\usepackage{amsmath}&#10;\pagestyle{empty}&#10;\begin{document}&#10;&#10;&#10;$\mathbf{v}^{(t)} = \beta\, \mathbf{v}^{(t-1)} + (1 - \beta)\, \mathbf{g}^{(t)} \odot \mathbf{g}^{(t)}$&#10;&#10;\end{document}"/>
  <p:tag name="IGUANATEXSIZE" val="20"/>
  <p:tag name="IGUANATEXCURSOR" val="18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4.xml><?xml version="1.0" encoding="utf-8"?>
<p:tagLst xmlns:a="http://schemas.openxmlformats.org/drawingml/2006/main" xmlns:r="http://schemas.openxmlformats.org/officeDocument/2006/relationships" xmlns:p="http://schemas.openxmlformats.org/presentationml/2006/main">
  <p:tag name="OUTPUTDPI" val=" 1200"/>
  <p:tag name="ORIGINALHEIGHT" val=" 214"/>
  <p:tag name="ORIGINALWIDTH" val=" 1302"/>
  <p:tag name="OUTPUTTYPE" val="PNG"/>
  <p:tag name="IGUANATEXVERSION" val="162"/>
  <p:tag name="LATEXADDIN" val="\documentclass{article}&#10;\usepackage{amsmath}&#10;\pagestyle{empty}&#10;\begin{document}&#10;&#10;&#10;$\boldsymbol{\theta}^{(t+1)} = \boldsymbol{\theta}^{(t)} - \eta\, \frac{\mathbf{g}^{(t)}}{\sqrt{\mathbf{v}^{(t)}} + \epsilon}$&#10;&#10;\end{document}"/>
  <p:tag name="IGUANATEXSIZE" val="20"/>
  <p:tag name="IGUANATEXCURSOR" val="20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5.xml><?xml version="1.0" encoding="utf-8"?>
<p:tagLst xmlns:a="http://schemas.openxmlformats.org/drawingml/2006/main" xmlns:r="http://schemas.openxmlformats.org/officeDocument/2006/relationships" xmlns:p="http://schemas.openxmlformats.org/presentationml/2006/main">
  <p:tag name="OUTPUTDPI" val=" 1200"/>
  <p:tag name="ORIGINALHEIGHT" val=" 576"/>
  <p:tag name="ORIGINALWIDTH" val=" 1968"/>
  <p:tag name="OUTPUTTYPE" val="PNG"/>
  <p:tag name="IGUANATEXVERSION" val="162"/>
  <p:tag name="LATEXADDIN" val="\documentclass{article}&#10;\usepackage{amsmath}&#10;\pagestyle{empty}&#10;\begin{document}&#10;&#10;&#10;$\theta_m^{(t+1)} = \theta_m^{(t)} - \underbrace{\frac{\eta}{\sqrt{v_m^{(t)}} + \epsilon}}_{\text{effective step size } \eta_m^{(t)}}\, g_m^{(t)}$&#10;&#10;\end{document}"/>
  <p:tag name="IGUANATEXSIZE" val="20"/>
  <p:tag name="IGUANATEXCURSOR" val="22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6.xml><?xml version="1.0" encoding="utf-8"?>
<p:tagLst xmlns:a="http://schemas.openxmlformats.org/drawingml/2006/main" xmlns:r="http://schemas.openxmlformats.org/officeDocument/2006/relationships" xmlns:p="http://schemas.openxmlformats.org/presentationml/2006/main">
  <p:tag name="OUTPUTDPI" val=" 1200"/>
  <p:tag name="ORIGINALHEIGHT" val=" 200"/>
  <p:tag name="ORIGINALWIDTH" val=" 2193"/>
  <p:tag name="OUTPUTTYPE" val="PNG"/>
  <p:tag name="IGUANATEXVERSION" val="162"/>
  <p:tag name="LATEXADDIN" val="\documentclass{article}&#10;\usepackage{amsmath}&#10;\pagestyle{empty}&#10;\begin{document}&#10;&#10;&#10;$\frac{g_m}{\sqrt{v_m}} \approx \frac{g}{\sqrt{g^2}} = \pm 1 \qquad\Rightarrow\qquad \text{step} \approx \pm\eta$&#10;&#10;\end{document}"/>
  <p:tag name="IGUANATEXSIZE" val="14"/>
  <p:tag name="IGUANATEXCURSOR" val="19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7.xml><?xml version="1.0" encoding="utf-8"?>
<p:tagLst xmlns:a="http://schemas.openxmlformats.org/drawingml/2006/main" xmlns:r="http://schemas.openxmlformats.org/officeDocument/2006/relationships" xmlns:p="http://schemas.openxmlformats.org/presentationml/2006/main">
  <p:tag name="OUTPUTDPI" val=" 1200"/>
  <p:tag name="ORIGINALHEIGHT" val=" 177"/>
  <p:tag name="ORIGINALWIDTH" val=" 1665"/>
  <p:tag name="OUTPUTTYPE" val="PNG"/>
  <p:tag name="IGUANATEXVERSION" val="162"/>
  <p:tag name="LATEXADDIN" val="\documentclass{article}&#10;\usepackage{amsmath}&#10;\pagestyle{empty}&#10;\begin{document}&#10;&#10;&#10;$\frac{1}{\text{curvature}} \approx \frac{\text{RMS of recent steps}}{\text{RMS of recent gradients}}$&#10;&#10;\end{document}"/>
  <p:tag name="IGUANATEXSIZE" val="20"/>
  <p:tag name="IGUANATEXCURSOR" val="1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8.xml><?xml version="1.0" encoding="utf-8"?>
<p:tagLst xmlns:a="http://schemas.openxmlformats.org/drawingml/2006/main" xmlns:r="http://schemas.openxmlformats.org/officeDocument/2006/relationships" xmlns:p="http://schemas.openxmlformats.org/presentationml/2006/main">
  <p:tag name="OUTPUTDPI" val=" 1200"/>
  <p:tag name="ORIGINALHEIGHT" val=" 134"/>
  <p:tag name="ORIGINALWIDTH" val=" 1240"/>
  <p:tag name="OUTPUTTYPE" val="PNG"/>
  <p:tag name="IGUANATEXVERSION" val="162"/>
  <p:tag name="LATEXADDIN" val="\documentclass{article}&#10;\usepackage{amsmath}&#10;\pagestyle{empty}&#10;\begin{document}&#10;&#10;&#10;$v_t = \rho\, v_{t-1} + (1-\rho)\, g_t^2$&#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9.xml><?xml version="1.0" encoding="utf-8"?>
<p:tagLst xmlns:a="http://schemas.openxmlformats.org/drawingml/2006/main" xmlns:r="http://schemas.openxmlformats.org/officeDocument/2006/relationships" xmlns:p="http://schemas.openxmlformats.org/presentationml/2006/main">
  <p:tag name="OUTPUTDPI" val=" 1200"/>
  <p:tag name="ORIGINALHEIGHT" val=" 194"/>
  <p:tag name="ORIGINALWIDTH" val=" 3873"/>
  <p:tag name="OUTPUTTYPE" val="PNG"/>
  <p:tag name="IGUANATEXVERSION" val="162"/>
  <p:tag name="LATEXADDIN" val="\documentclass{article}&#10;\usepackage{amsmath}&#10;\pagestyle{empty}&#10;\begin{document}&#10;&#10;&#10;$\Delta\theta_t = -\frac{\sqrt{u_{t-1} + \epsilon}}{\sqrt{v_t + \epsilon}}\; g_t, \qquad u_t = \rho\, u_{t-1} + (1-\rho)\, \Delta\theta_t^2, \qquad \theta_{t+1} = \theta_t + \Delta\theta_t$&#10;&#10;\end{document}"/>
  <p:tag name="IGUANATEXSIZE" val="20"/>
  <p:tag name="IGUANATEXCURSOR" val="270"/>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0.xml><?xml version="1.0" encoding="utf-8"?>
<p:tagLst xmlns:a="http://schemas.openxmlformats.org/drawingml/2006/main" xmlns:r="http://schemas.openxmlformats.org/officeDocument/2006/relationships" xmlns:p="http://schemas.openxmlformats.org/presentationml/2006/main">
  <p:tag name="OUTPUTDPI" val=" 1200"/>
  <p:tag name="ORIGINALHEIGHT" val=" 194"/>
  <p:tag name="ORIGINALWIDTH" val=" 2240"/>
  <p:tag name="OUTPUTTYPE" val="PNG"/>
  <p:tag name="IGUANATEXVERSION" val="162"/>
  <p:tag name="LATEXADDIN" val="\documentclass{article}&#10;\usepackage{amsmath}&#10;\pagestyle{empty}&#10;\begin{document}&#10;&#10;&#10;$\Delta\theta_1 = -\frac{\sqrt{0.000001}}{\sqrt{0.1}} \times 1 \approx -\frac{0.001}{0.316} \approx -0.003$&#10;&#10;\end{document}"/>
  <p:tag name="IGUANATEXSIZE" val="20"/>
  <p:tag name="IGUANATEXCURSOR" val="18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1.xml><?xml version="1.0" encoding="utf-8"?>
<p:tagLst xmlns:a="http://schemas.openxmlformats.org/drawingml/2006/main" xmlns:r="http://schemas.openxmlformats.org/officeDocument/2006/relationships" xmlns:p="http://schemas.openxmlformats.org/presentationml/2006/main">
  <p:tag name="OUTPUTDPI" val=" 1200"/>
  <p:tag name="ORIGINALHEIGHT" val=" 177"/>
  <p:tag name="ORIGINALWIDTH" val=" 1665"/>
  <p:tag name="OUTPUTTYPE" val="PNG"/>
  <p:tag name="IGUANATEXVERSION" val="162"/>
  <p:tag name="LATEXADDIN" val="\documentclass{article}&#10;\usepackage{amsmath}&#10;\pagestyle{empty}&#10;\begin{document}&#10;&#10;&#10;$\frac{1}{\text{curvature}} \approx \frac{\text{RMS of recent steps}}{\text{RMS of recent gradients}}$&#10;&#10;\end{document}"/>
  <p:tag name="IGUANATEXSIZE" val="20"/>
  <p:tag name="IGUANATEXCURSOR" val="1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2.xml><?xml version="1.0" encoding="utf-8"?>
<p:tagLst xmlns:a="http://schemas.openxmlformats.org/drawingml/2006/main" xmlns:r="http://schemas.openxmlformats.org/officeDocument/2006/relationships" xmlns:p="http://schemas.openxmlformats.org/presentationml/2006/main">
  <p:tag name="OUTPUTDPI" val=" 1200"/>
  <p:tag name="ORIGINALHEIGHT" val=" 134"/>
  <p:tag name="ORIGINALWIDTH" val=" 1240"/>
  <p:tag name="OUTPUTTYPE" val="PNG"/>
  <p:tag name="IGUANATEXVERSION" val="162"/>
  <p:tag name="LATEXADDIN" val="\documentclass{article}&#10;\usepackage{amsmath}&#10;\pagestyle{empty}&#10;\begin{document}&#10;&#10;&#10;$v_t = \rho\, v_{t-1} + (1-\rho)\, g_t^2$&#10;&#10;\end{document}"/>
  <p:tag name="IGUANATEXSIZE" val="20"/>
  <p:tag name="IGUANATEXCURSOR" val="12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3.xml><?xml version="1.0" encoding="utf-8"?>
<p:tagLst xmlns:a="http://schemas.openxmlformats.org/drawingml/2006/main" xmlns:r="http://schemas.openxmlformats.org/officeDocument/2006/relationships" xmlns:p="http://schemas.openxmlformats.org/presentationml/2006/main">
  <p:tag name="OUTPUTDPI" val=" 1200"/>
  <p:tag name="ORIGINALHEIGHT" val=" 194"/>
  <p:tag name="ORIGINALWIDTH" val=" 3873"/>
  <p:tag name="OUTPUTTYPE" val="PNG"/>
  <p:tag name="IGUANATEXVERSION" val="162"/>
  <p:tag name="LATEXADDIN" val="\documentclass{article}&#10;\usepackage{amsmath}&#10;\pagestyle{empty}&#10;\begin{document}&#10;&#10;&#10;$\Delta\theta_t = -\frac{\sqrt{u_{t-1} + \epsilon}}{\sqrt{v_t + \epsilon}}\; g_t, \qquad u_t = \rho\, u_{t-1} + (1-\rho)\, \Delta\theta_t^2, \qquad \theta_{t+1} = \theta_t + \Delta\theta_t$&#10;&#10;\end{document}"/>
  <p:tag name="IGUANATEXSIZE" val="20"/>
  <p:tag name="IGUANATEXCURSOR" val="270"/>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4.xml><?xml version="1.0" encoding="utf-8"?>
<p:tagLst xmlns:a="http://schemas.openxmlformats.org/drawingml/2006/main" xmlns:r="http://schemas.openxmlformats.org/officeDocument/2006/relationships" xmlns:p="http://schemas.openxmlformats.org/presentationml/2006/main">
  <p:tag name="OUTPUTDPI" val=" 1200"/>
  <p:tag name="ORIGINALHEIGHT" val=" 194"/>
  <p:tag name="ORIGINALWIDTH" val=" 2240"/>
  <p:tag name="OUTPUTTYPE" val="PNG"/>
  <p:tag name="IGUANATEXVERSION" val="162"/>
  <p:tag name="LATEXADDIN" val="\documentclass{article}&#10;\usepackage{amsmath}&#10;\pagestyle{empty}&#10;\begin{document}&#10;&#10;&#10;$\Delta\theta_1 = -\frac{\sqrt{0.000001}}{\sqrt{0.1}} \times 1 \approx -\frac{0.001}{0.316} \approx -0.003$&#10;&#10;\end{document}"/>
  <p:tag name="IGUANATEXSIZE" val="20"/>
  <p:tag name="IGUANATEXCURSOR" val="18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5.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707"/>
  <p:tag name="OUTPUTTYPE" val="PNG"/>
  <p:tag name="IGUANATEXVERSION" val="162"/>
  <p:tag name="LATEXADDIN" val="\documentclass{article}&#10;\usepackage{amsmath}&#10;\pagestyle{empty}&#10;\begin{document}&#10;&#10;&#10;$\mathbf{m}^{(t)} = \beta_1\, \mathbf{m}^{(t-1)} + (1 - \beta_1)\, \mathbf{g}^{(t)} $&#10;&#10;\end{document}"/>
  <p:tag name="IGUANATEXSIZE" val="20"/>
  <p:tag name="IGUANATEXCURSOR" val="1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6.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707"/>
  <p:tag name="OUTPUTTYPE" val="PNG"/>
  <p:tag name="IGUANATEXVERSION" val="162"/>
  <p:tag name="LATEXADDIN" val="\documentclass{article}&#10;\usepackage{amsmath}&#10;\pagestyle{empty}&#10;\begin{document}&#10;&#10;&#10;$\mathbf{m}^{(t)} = \beta_1\, \mathbf{m}^{(t-1)} + (1 - \beta_1)\, \mathbf{g}^{(t)} $&#10;&#10;\end{document}"/>
  <p:tag name="IGUANATEXSIZE" val="20"/>
  <p:tag name="IGUANATEXCURSOR" val="1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7.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973"/>
  <p:tag name="OUTPUTTYPE" val="PNG"/>
  <p:tag name="IGUANATEXVERSION" val="162"/>
  <p:tag name="LATEXADDIN" val="\documentclass{article}&#10;\usepackage{amsmath}&#10;\pagestyle{empty}&#10;\begin{document}&#10;&#10;&#10;$\mathbf{v}^{(t)} = \beta_2\, \mathbf{v}^{(t-1)} + (1 - \beta_2)\, \mathbf{g}^{(t)} \odot \mathbf{g}^{(t)}$&#10;&#10;\end{document}"/>
  <p:tag name="IGUANATEXSIZE" val="20"/>
  <p:tag name="IGUANATEXCURSOR" val="18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8.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707"/>
  <p:tag name="OUTPUTTYPE" val="PNG"/>
  <p:tag name="IGUANATEXVERSION" val="162"/>
  <p:tag name="LATEXADDIN" val="\documentclass{article}&#10;\usepackage{amsmath}&#10;\pagestyle{empty}&#10;\begin{document}&#10;&#10;&#10;$\mathbf{m}^{(t)} = \beta_1\, \mathbf{m}^{(t-1)} + (1 - \beta_1)\, \mathbf{g}^{(t)} $&#10;&#10;\end{document}"/>
  <p:tag name="IGUANATEXSIZE" val="20"/>
  <p:tag name="IGUANATEXCURSOR" val="1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9.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973"/>
  <p:tag name="OUTPUTTYPE" val="PNG"/>
  <p:tag name="IGUANATEXVERSION" val="162"/>
  <p:tag name="LATEXADDIN" val="\documentclass{article}&#10;\usepackage{amsmath}&#10;\pagestyle{empty}&#10;\begin{document}&#10;&#10;&#10;$\mathbf{v}^{(t)} = \beta_2\, \mathbf{v}^{(t-1)} + (1 - \beta_2)\, \mathbf{g}^{(t)} \odot \mathbf{g}^{(t)}$&#10;&#10;\end{document}"/>
  <p:tag name="IGUANATEXSIZE" val="20"/>
  <p:tag name="IGUANATEXCURSOR" val="18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0.xml><?xml version="1.0" encoding="utf-8"?>
<p:tagLst xmlns:a="http://schemas.openxmlformats.org/drawingml/2006/main" xmlns:r="http://schemas.openxmlformats.org/officeDocument/2006/relationships" xmlns:p="http://schemas.openxmlformats.org/presentationml/2006/main">
  <p:tag name="OUTPUTDPI" val=" 1200"/>
  <p:tag name="ORIGINALHEIGHT" val=" 204"/>
  <p:tag name="ORIGINALWIDTH" val=" 1606"/>
  <p:tag name="OUTPUTTYPE" val="PNG"/>
  <p:tag name="IGUANATEXVERSION" val="162"/>
  <p:tag name="LATEXADDIN" val="\documentclass{article}&#10;\usepackage{amsmath}&#10;\pagestyle{empty}&#10;\begin{document}&#10;&#10;&#10;$\hat{\mathbf{m}}^{(t)} = \frac{\mathbf{m}^{(t)}}{1 - \beta_1^{\,t}}, \qquad \hat{\mathbf{v}}^{(t)} = \frac{\mathbf{v}^{(t)}}{1 - \beta_2^{\,t}}$&#10;&#10;\end{document}"/>
  <p:tag name="IGUANATEXSIZE" val="20"/>
  <p:tag name="IGUANATEXCURSOR" val="22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1.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707"/>
  <p:tag name="OUTPUTTYPE" val="PNG"/>
  <p:tag name="IGUANATEXVERSION" val="162"/>
  <p:tag name="LATEXADDIN" val="\documentclass{article}&#10;\usepackage{amsmath}&#10;\pagestyle{empty}&#10;\begin{document}&#10;&#10;&#10;$\mathbf{m}^{(t)} = \beta_1\, \mathbf{m}^{(t-1)} + (1 - \beta_1)\, \mathbf{g}^{(t)} $&#10;&#10;\end{document}"/>
  <p:tag name="IGUANATEXSIZE" val="20"/>
  <p:tag name="IGUANATEXCURSOR" val="1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2.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973"/>
  <p:tag name="OUTPUTTYPE" val="PNG"/>
  <p:tag name="IGUANATEXVERSION" val="162"/>
  <p:tag name="LATEXADDIN" val="\documentclass{article}&#10;\usepackage{amsmath}&#10;\pagestyle{empty}&#10;\begin{document}&#10;&#10;&#10;$\mathbf{v}^{(t)} = \beta_2\, \mathbf{v}^{(t-1)} + (1 - \beta_2)\, \mathbf{g}^{(t)} \odot \mathbf{g}^{(t)}$&#10;&#10;\end{document}"/>
  <p:tag name="IGUANATEXSIZE" val="20"/>
  <p:tag name="IGUANATEXCURSOR" val="18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3.xml><?xml version="1.0" encoding="utf-8"?>
<p:tagLst xmlns:a="http://schemas.openxmlformats.org/drawingml/2006/main" xmlns:r="http://schemas.openxmlformats.org/officeDocument/2006/relationships" xmlns:p="http://schemas.openxmlformats.org/presentationml/2006/main">
  <p:tag name="OUTPUTDPI" val=" 1200"/>
  <p:tag name="ORIGINALHEIGHT" val=" 204"/>
  <p:tag name="ORIGINALWIDTH" val=" 1606"/>
  <p:tag name="OUTPUTTYPE" val="PNG"/>
  <p:tag name="IGUANATEXVERSION" val="162"/>
  <p:tag name="LATEXADDIN" val="\documentclass{article}&#10;\usepackage{amsmath}&#10;\pagestyle{empty}&#10;\begin{document}&#10;&#10;&#10;$\hat{\mathbf{m}}^{(t)} = \frac{\mathbf{m}^{(t)}}{1 - \beta_1^{\,t}}, \qquad \hat{\mathbf{v}}^{(t)} = \frac{\mathbf{v}^{(t)}}{1 - \beta_2^{\,t}}$&#10;&#10;\end{document}"/>
  <p:tag name="IGUANATEXSIZE" val="20"/>
  <p:tag name="IGUANATEXCURSOR" val="22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4.xml><?xml version="1.0" encoding="utf-8"?>
<p:tagLst xmlns:a="http://schemas.openxmlformats.org/drawingml/2006/main" xmlns:r="http://schemas.openxmlformats.org/officeDocument/2006/relationships" xmlns:p="http://schemas.openxmlformats.org/presentationml/2006/main">
  <p:tag name="OUTPUTDPI" val=" 1200"/>
  <p:tag name="ORIGINALHEIGHT" val=" 208"/>
  <p:tag name="ORIGINALWIDTH" val=" 1302"/>
  <p:tag name="OUTPUTTYPE" val="PNG"/>
  <p:tag name="IGUANATEXVERSION" val="162"/>
  <p:tag name="LATEXADDIN" val="\documentclass{article}&#10;\usepackage{amsmath}&#10;\pagestyle{empty}&#10;\begin{document}&#10;&#10;&#10;$\boldsymbol{\theta}^{(t+1)} = \boldsymbol{\theta}^{(t)} - \eta\, \frac{\hat{\mathbf{m}}^{(t)}}{\sqrt{\hat{\mathbf{v}}^{(t)}} + \epsilon}$&#10;&#10;\end{document}"/>
  <p:tag name="IGUANATEXSIZE" val="20"/>
  <p:tag name="IGUANATEXCURSOR" val="21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5.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707"/>
  <p:tag name="OUTPUTTYPE" val="PNG"/>
  <p:tag name="IGUANATEXVERSION" val="162"/>
  <p:tag name="LATEXADDIN" val="\documentclass{article}&#10;\usepackage{amsmath}&#10;\pagestyle{empty}&#10;\begin{document}&#10;&#10;&#10;$\mathbf{m}^{(t)} = \beta_1\, \mathbf{m}^{(t-1)} + (1 - \beta_1)\, \mathbf{g}^{(t)} $&#10;&#10;\end{document}"/>
  <p:tag name="IGUANATEXSIZE" val="20"/>
  <p:tag name="IGUANATEXCURSOR" val="1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6.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973"/>
  <p:tag name="OUTPUTTYPE" val="PNG"/>
  <p:tag name="IGUANATEXVERSION" val="162"/>
  <p:tag name="LATEXADDIN" val="\documentclass{article}&#10;\usepackage{amsmath}&#10;\pagestyle{empty}&#10;\begin{document}&#10;&#10;&#10;$\mathbf{v}^{(t)} = \beta_2\, \mathbf{v}^{(t-1)} + (1 - \beta_2)\, \mathbf{g}^{(t)} \odot \mathbf{g}^{(t)}$&#10;&#10;\end{document}"/>
  <p:tag name="IGUANATEXSIZE" val="20"/>
  <p:tag name="IGUANATEXCURSOR" val="18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7.xml><?xml version="1.0" encoding="utf-8"?>
<p:tagLst xmlns:a="http://schemas.openxmlformats.org/drawingml/2006/main" xmlns:r="http://schemas.openxmlformats.org/officeDocument/2006/relationships" xmlns:p="http://schemas.openxmlformats.org/presentationml/2006/main">
  <p:tag name="OUTPUTDPI" val=" 1200"/>
  <p:tag name="ORIGINALHEIGHT" val=" 204"/>
  <p:tag name="ORIGINALWIDTH" val=" 1606"/>
  <p:tag name="OUTPUTTYPE" val="PNG"/>
  <p:tag name="IGUANATEXVERSION" val="162"/>
  <p:tag name="LATEXADDIN" val="\documentclass{article}&#10;\usepackage{amsmath}&#10;\pagestyle{empty}&#10;\begin{document}&#10;&#10;&#10;$\hat{\mathbf{m}}^{(t)} = \frac{\mathbf{m}^{(t)}}{1 - \beta_1^{\,t}}, \qquad \hat{\mathbf{v}}^{(t)} = \frac{\mathbf{v}^{(t)}}{1 - \beta_2^{\,t}}$&#10;&#10;\end{document}"/>
  <p:tag name="IGUANATEXSIZE" val="20"/>
  <p:tag name="IGUANATEXCURSOR" val="22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8.xml><?xml version="1.0" encoding="utf-8"?>
<p:tagLst xmlns:a="http://schemas.openxmlformats.org/drawingml/2006/main" xmlns:r="http://schemas.openxmlformats.org/officeDocument/2006/relationships" xmlns:p="http://schemas.openxmlformats.org/presentationml/2006/main">
  <p:tag name="OUTPUTDPI" val=" 1200"/>
  <p:tag name="ORIGINALHEIGHT" val=" 208"/>
  <p:tag name="ORIGINALWIDTH" val=" 1302"/>
  <p:tag name="OUTPUTTYPE" val="PNG"/>
  <p:tag name="IGUANATEXVERSION" val="162"/>
  <p:tag name="LATEXADDIN" val="\documentclass{article}&#10;\usepackage{amsmath}&#10;\pagestyle{empty}&#10;\begin{document}&#10;&#10;&#10;$\boldsymbol{\theta}^{(t+1)} = \boldsymbol{\theta}^{(t)} - \eta\, \frac{\hat{\mathbf{m}}^{(t)}}{\sqrt{\hat{\mathbf{v}}^{(t)}} + \epsilon}$&#10;&#10;\end{document}"/>
  <p:tag name="IGUANATEXSIZE" val="20"/>
  <p:tag name="IGUANATEXCURSOR" val="21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9.xml><?xml version="1.0" encoding="utf-8"?>
<p:tagLst xmlns:a="http://schemas.openxmlformats.org/drawingml/2006/main" xmlns:r="http://schemas.openxmlformats.org/officeDocument/2006/relationships" xmlns:p="http://schemas.openxmlformats.org/presentationml/2006/main">
  <p:tag name="OUTPUTDPI" val=" 1200"/>
  <p:tag name="ORIGINALHEIGHT" val=" 254"/>
  <p:tag name="ORIGINALWIDTH" val=" 1293"/>
  <p:tag name="OUTPUTTYPE" val="PNG"/>
  <p:tag name="IGUANATEXVERSION" val="162"/>
  <p:tag name="LATEXADDIN" val="\documentclass{article}&#10;\usepackage{amsmath}&#10;\pagestyle{empty}&#10;\begin{document}&#10;&#10;&#10;$\theta_m^{(t+1)} = \theta_m^{(t)} - \eta\, \frac{\hat m_m^{(t)}}{\sqrt{\hat v_m^{(t)}} + \epsilon}$&#10;&#10;\end{document}"/>
  <p:tag name="IGUANATEXSIZE" val="20"/>
  <p:tag name="IGUANATEXCURSOR" val="18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7794</TotalTime>
  <Words>9085</Words>
  <Application>Microsoft Macintosh PowerPoint</Application>
  <PresentationFormat>Widescreen</PresentationFormat>
  <Paragraphs>1111</Paragraphs>
  <Slides>80</Slides>
  <Notes>26</Notes>
  <HiddenSlides>8</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80</vt:i4>
      </vt:variant>
    </vt:vector>
  </HeadingPairs>
  <TitlesOfParts>
    <vt:vector size="89" baseType="lpstr">
      <vt:lpstr>Aptos</vt:lpstr>
      <vt:lpstr>Aptos Slab</vt:lpstr>
      <vt:lpstr>Aptos Slab Black</vt:lpstr>
      <vt:lpstr>Arial</vt:lpstr>
      <vt:lpstr>Cambria Math</vt:lpstr>
      <vt:lpstr>Courier New</vt:lpstr>
      <vt:lpstr>Google Sans</vt:lpstr>
      <vt:lpstr>Wingdings</vt:lpstr>
      <vt:lpstr>Office Theme</vt:lpstr>
      <vt:lpstr>Deep Learning Optimization</vt:lpstr>
      <vt:lpstr>Functions and the Objective</vt:lpstr>
      <vt:lpstr>The derivative:  slope with one parameter</vt:lpstr>
      <vt:lpstr>The derivative:  slope with one parameter</vt:lpstr>
      <vt:lpstr>Partial derivatives:  slopes of objective for each parameter</vt:lpstr>
      <vt:lpstr>The gradient:  all the slopes in one arrow</vt:lpstr>
      <vt:lpstr>The gradient:  all the slopes in one arrow</vt:lpstr>
      <vt:lpstr>The gradient: all the slopes in one arrow</vt:lpstr>
      <vt:lpstr>Curvature</vt:lpstr>
      <vt:lpstr>Curvature</vt:lpstr>
      <vt:lpstr>Curvature</vt:lpstr>
      <vt:lpstr>The Hessian:  all the curvatures in one matrix</vt:lpstr>
      <vt:lpstr>Eigenvector, eigenvalues  and the condition number</vt:lpstr>
      <vt:lpstr>Eigenvector, eigenvalues  and the condition number</vt:lpstr>
      <vt:lpstr>Eigenvector, eigenvalues  and the condition number</vt:lpstr>
      <vt:lpstr>PowerPoint Presentation</vt:lpstr>
      <vt:lpstr>The Taylor approximation:  up close, every loss looks like a bowl</vt:lpstr>
      <vt:lpstr>Mean, variance and root mean square</vt:lpstr>
      <vt:lpstr>averages  and noise</vt:lpstr>
      <vt:lpstr>averages and noise</vt:lpstr>
      <vt:lpstr>PowerPoint Presentation</vt:lpstr>
      <vt:lpstr>PowerPoint Presentation</vt:lpstr>
      <vt:lpstr>PowerPoint Presentation</vt:lpstr>
      <vt:lpstr>PowerPoint Presentation</vt:lpstr>
      <vt:lpstr>Exponential Moving  Average (EMA)</vt:lpstr>
      <vt:lpstr>Exponential Moving  Average (EMA)</vt:lpstr>
      <vt:lpstr>Exponential Moving  Average (EMA)</vt:lpstr>
      <vt:lpstr>Exponential Moving  Average (EMA)</vt:lpstr>
      <vt:lpstr>Exponential Moving  Average (EMA)</vt:lpstr>
      <vt:lpstr>Exponential Moving  Average (EMA)</vt:lpstr>
      <vt:lpstr>PowerPoint Presentation</vt:lpstr>
      <vt:lpstr>Gradient Descent</vt:lpstr>
      <vt:lpstr>Gradient Descent</vt:lpstr>
      <vt:lpstr>Gradient Descent</vt:lpstr>
      <vt:lpstr>Gradient Descent</vt:lpstr>
      <vt:lpstr>Stochastic Gradient Descent</vt:lpstr>
      <vt:lpstr>Problems with SGD</vt:lpstr>
      <vt:lpstr>The Overall Picture</vt:lpstr>
      <vt:lpstr>The Overall Picture</vt:lpstr>
      <vt:lpstr>Momentum</vt:lpstr>
      <vt:lpstr>Momentum</vt:lpstr>
      <vt:lpstr>Momentum</vt:lpstr>
      <vt:lpstr>Momentum</vt:lpstr>
      <vt:lpstr>Momentum</vt:lpstr>
      <vt:lpstr>Momentum</vt:lpstr>
      <vt:lpstr>Momentum</vt:lpstr>
      <vt:lpstr>Momentum</vt:lpstr>
      <vt:lpstr>Momentum</vt:lpstr>
      <vt:lpstr>Nesterov</vt:lpstr>
      <vt:lpstr>Nesterov</vt:lpstr>
      <vt:lpstr>Nesterov</vt:lpstr>
      <vt:lpstr>Nesterov</vt:lpstr>
      <vt:lpstr>Nesterov</vt:lpstr>
      <vt:lpstr>Nesterov</vt:lpstr>
      <vt:lpstr>Nesterov</vt:lpstr>
      <vt:lpstr>Nesterov</vt:lpstr>
      <vt:lpstr>Nesterov</vt:lpstr>
      <vt:lpstr>Adagrad</vt:lpstr>
      <vt:lpstr>Adagrad</vt:lpstr>
      <vt:lpstr>Adagrad</vt:lpstr>
      <vt:lpstr>Adagrad</vt:lpstr>
      <vt:lpstr>Adagrad</vt:lpstr>
      <vt:lpstr>Adagrad</vt:lpstr>
      <vt:lpstr>RMSProp</vt:lpstr>
      <vt:lpstr>RMSProp</vt:lpstr>
      <vt:lpstr>RMSProp</vt:lpstr>
      <vt:lpstr>RMSProp</vt:lpstr>
      <vt:lpstr>RMSProp</vt:lpstr>
      <vt:lpstr>RMSProp</vt:lpstr>
      <vt:lpstr>RMSProp</vt:lpstr>
      <vt:lpstr>RMSProp</vt:lpstr>
      <vt:lpstr>Adadelta</vt:lpstr>
      <vt:lpstr>Adadelta</vt:lpstr>
      <vt:lpstr>Adam</vt:lpstr>
      <vt:lpstr>Adam</vt:lpstr>
      <vt:lpstr>Adam</vt:lpstr>
      <vt:lpstr>Adam</vt:lpstr>
      <vt:lpstr>Adam</vt:lpstr>
      <vt:lpstr>Adam</vt:lpstr>
      <vt:lpstr>Adam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Mohammad Salameh</dc:creator>
  <cp:lastModifiedBy>Mohammad Salameh</cp:lastModifiedBy>
  <cp:revision>44</cp:revision>
  <dcterms:created xsi:type="dcterms:W3CDTF">2026-06-03T18:36:12Z</dcterms:created>
  <dcterms:modified xsi:type="dcterms:W3CDTF">2026-10-21T14:55:03Z</dcterms:modified>
</cp:coreProperties>
</file>