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60" d="100"/>
          <a:sy n="60" d="100"/>
        </p:scale>
        <p:origin x="554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1128D-334D-470F-8568-5FBABB604F9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6B69B-9E96-437D-82BF-81D04C085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1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6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6F124-7E98-9811-B704-1D670F87D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0F65D-A7E6-A25B-CA24-DDA24BDBA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F5E9C-CD10-08B2-113C-CB55B5BA8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7230D-FD98-034B-0988-4148903AA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62CCF-57F3-D3A0-04AD-67C2F62D1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E5969-A33D-E0A1-4962-F9D5E5699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23B00-4D4A-F65A-AD38-58BF63FBD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D0A35-E569-AC92-25EB-F4981D4A7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8BAD2-36D6-CE5E-F971-078260944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3E309-3CBD-3B40-EA1A-528C5F7B9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B446A-AD50-774E-9E7F-20A1783A1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417D1-8D8B-5B83-1DF2-1E0814AE2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9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4088-C535-FE01-220E-20AEE4F9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9521DD-3080-7C41-5404-D63869C24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4EE874-7ECA-3567-A831-D24615EFD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C43A9-E37E-AD94-263A-8E2F184C6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06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091E7-AAC6-06E7-B3D9-292842779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12012-5667-B181-2C8E-D74214CA4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E0CC69-0688-B22C-BB84-D1F73818E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DCB08-927A-A0A7-CC72-3E50ED1AD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8DDBD-6836-0DA5-4CC9-781A148E6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ECE38-1B0B-A424-EFC1-C8A4E3A88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C07FB-C6C8-9927-2E39-0D1357C51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6231-5A4A-7C4A-30FA-EBF3CCAEA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D0B35-69FE-D791-5718-77C7DCFA5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C7290-6571-7688-EA61-05A60D49D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5AF6A-7855-01DD-4168-8482B4566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3C954-11C3-21ED-3B29-28047AB34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04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D3FAD-C296-D5CB-C437-AC20A1E5D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9E9501-2779-3134-579B-0AC31CDCE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6D5EC-E045-1385-3FF6-2E2492737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941DD-24F7-BB45-5DBD-0A227057B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29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DAA89-0AB6-0BB3-C362-AD3C79ABB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DBFCC-AF3B-FEAF-1AC7-8E3B896C7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63EA0-BA66-EF9B-1F9B-E40983AE9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5E187-9E68-7D26-A6BD-49846E3CD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6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F1351-3E70-A0F2-90A9-40140A9F3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AE226-8658-A7F4-8D14-8B1D46982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1DFE2B-B3C0-98C8-B67F-BAB19C88D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04246-B163-7A90-F987-1C12CF0C6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0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93AE9-3FE2-0AD5-4DB4-D83AE5333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16473-6D77-F1D9-7A09-4CE97080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475CF-49BD-5702-BBDB-51D5C4FDD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5D5DB-C8EB-DA4C-9605-DF2874CD6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7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10134-E644-7AAD-7989-028682143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B54CE7-B5F1-F080-D491-A7C4747B4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C5F7B-41D6-DB6D-DDEC-4529F7627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7B2F3-5ADD-CFD1-4D04-469B43EC2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87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F2C9-FD0C-81E2-28BD-362540536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884D1-8A4E-C57B-976E-AC464632B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85E3AC-FEF8-D594-B04C-316850F5C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17C1C-8611-2B82-3A9A-10E4A90A8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30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28FB3-30B4-9333-A830-8CDB9A98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DE98F-BDCA-889A-A2C1-37F60E79E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C6B68-DAA8-88FF-7871-E4D88B361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58717-162C-7D33-6F26-6CE7FF215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34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E209B-ABE9-1CC3-492F-2D14E0AF6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A1AAC-D5E0-E4F7-D8FB-8CD20D657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CE9AE-3810-3B6C-1EC8-EFC0DF95A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56FA7-CBA8-E0F3-29D8-933A9A4E8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3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1974C-947B-9974-97A8-0CFDD9615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1A4F8-52D9-CEF0-6742-BFD2C34B9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1F24F-1A4D-64CF-4A6C-5C73EB778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82117-6AFB-5257-B80F-758502AF4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92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BFE9C-A5FC-8CA9-492D-C19E328C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44379E-7BD3-5383-B17B-749AE5133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89E88-A20B-26F3-4280-62187CAEB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B80F7-2BE4-22C4-3608-F1D7780C9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48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CC88F-6C1A-0F9D-69F3-EBC216A3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B3AA44-D247-DE01-DC8B-8B9D25FDE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2A6F36-E820-A885-4965-61D8A36E9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F3CB-0BA3-A49C-D5AA-9AB27ED83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9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F46A2-B68D-0A39-B04D-C7957E2A6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0492C8-6566-652B-E2E3-7C52B7DA4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5F097-C4C2-C868-35B0-DBEAC0D6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532F-F72F-D42D-1A32-DDFFB0EC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2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83D5A-479A-2FDA-6571-8C887B74F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CC4370-A650-4B3B-8E0F-56679ECBC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3A6A7-EE68-C8FA-D6FD-E94CB1EF7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8356D-6C5C-29D4-617E-195CF7043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5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31E84-C1AD-5308-D4AC-31A554E72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958E4-E95C-EE54-702A-0B14BA455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DAC4F7-57F7-4731-FC0B-3C5DE1252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FAA5C-23C6-5B12-B58E-7528E82F3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21C38-FCBF-46D4-1C6E-16D980831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3955E-C3BA-C75A-D3FB-9C6C7B149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EFE36B-E55B-E106-A6C8-75D278674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88341-5913-41B1-52F9-574322AD6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33910-9357-C8B0-CB63-F1D2782A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310F9-930B-3D25-C266-1BF6B8E2C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A80AD-B2E1-20F4-7F6B-FCEB9476B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F19CB-760E-D138-DAA7-425E9033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1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B0B65-5E3B-2EBB-7CA4-4C5CFA22B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8AD91-1491-3BEC-72F2-E239F38F3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D183D-5921-9949-2E60-C6FC37407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DBD9D-5226-55AC-05CD-DE6BD323D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1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7F034-B056-9E65-A257-ED584D015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C4B2D-09AC-CDBD-6D7F-7D91F617C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69FDA-9550-37E3-5FB2-E1F571D2D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62C4B-C780-6CDE-FA96-A67A98E29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6B69B-9E96-437D-82BF-81D04C085F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6B35-7A8E-BEAA-496F-12A18EE6A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D75A1-E6FA-DF30-1109-9CF681545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09E1B-0E2F-C0B9-770A-01DF8FCC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99158-F314-28C8-2C19-C804D4C6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C934-1097-8DC5-9D53-767FEA3B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234A-519D-0ECB-3836-31CCB3EB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1F610-38CF-12B8-65C9-2E42DCC32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8C569-52DA-61D1-0AD6-F8E7994E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07FF1-852C-2A8E-205A-54AA8E6E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9B52F-8A0B-8B68-D0DF-666D6CDE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B45AC-CACE-3EA9-173B-4EE4528E5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30A74-8BB9-2CE1-B16E-0F1848805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C70CA-197B-98EA-8DBE-A2AE5A1B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A841D-B2DD-9815-9DD6-C0D6EEB5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4BDC0-06F6-5A8A-3748-5D12ECA2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9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162B-3CA2-6F04-94E4-DC723289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C9F0B-F628-7BFB-0011-6FDDDFCE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27731-265A-3C77-112E-0C47E981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78895-0AA9-19E7-83D7-7086BD2A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899F1-9D9A-E820-C1DE-2A6F84F1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8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FB33-FA24-E94F-4017-8B7E9544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C8BD0-C46D-D1BA-1907-B1F91950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8341-85BB-09E3-B923-1DD5E50E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7CEBA-6104-548A-E0BB-4C776509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C39CB-401E-2065-7EA2-31DD2DB0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7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2723-2529-A234-B7CB-01F2B0E1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F55B1-B9C0-77AF-D595-EA08F70D8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830C5-BEDB-AE12-6B95-6B22E6D12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5DF3A-90DA-2B3B-CC8D-85A11B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F8754-916B-E1AA-12A6-063847A2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3FC90-BB82-AD73-586A-DC7964D0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7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5B9C-52CD-8C4B-2FC5-8F3A7A20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76986-146B-F218-8A99-19B10A1D9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ADE94-74D2-040F-5FF9-4A69B0801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B4D74-5E8C-E40C-6196-2FB33E394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79DAC-AC33-B456-1C1E-80966D894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BD045-DF9A-4EDE-5FFF-94D4BAA3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946D4E-DBBA-0487-81F2-115E016A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D2460-59E8-6BF8-331C-A7405233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919A-02E6-B08C-729E-3B584FA7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FC005-7829-2B07-AF48-9BB4F84F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4BD7D-55A2-C49C-2647-7B68F9EA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9E230-CB6E-A7D4-7080-C262ADD0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D558D-FD5D-0609-8145-82C6E47B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F969A-F877-E3CF-E0B1-57ACA228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B543E-CC9B-D207-7540-C8CD5155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4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16BD-D070-BB1D-A003-A9D15871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0D8AD-D199-6B4D-68D6-DCF4B6D1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00BF4-6C9E-2D6C-4855-D3753AE2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989C5-1ABA-DF69-9378-BFA7139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B9350-7657-7F1A-5C3A-8E636846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18907-18F8-4381-E0E1-B22EC4CF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319B-9452-138D-C7F2-026C6E38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41EEE-FE15-E0AC-8617-721B7C752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84789-D7CA-F2A1-EF86-9A62B15AA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062F-21E2-90AC-9D13-C649A770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43EFB-B666-353F-55A0-A89851EC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ED083-E59D-50C8-D14C-55B755A3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8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3B0078-ACDF-4F35-E8BF-8B0597E2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4C2F9-5E33-74A1-074D-468830CD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33C75-5F77-CD27-F5F0-67F2ED95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87F8E-1950-48B7-A362-01F6210EF80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B9033-6C16-D2C8-163D-BE32EB310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DB4AC-5E41-45B8-0C3D-335EAD24A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305D6-DE81-4DDC-B03A-064307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9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F2A5-459A-8934-1E76-DA729D6F9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7635"/>
            <a:ext cx="9144000" cy="105078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NumPy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6C173-6956-231F-BC4B-569ED3D22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745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By: Mohammed Yusuf Ansari, PhD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2ACEFD-0A59-7042-F380-061BD6012D65}"/>
              </a:ext>
            </a:extLst>
          </p:cNvPr>
          <p:cNvSpPr txBox="1">
            <a:spLocks/>
          </p:cNvSpPr>
          <p:nvPr/>
        </p:nvSpPr>
        <p:spPr>
          <a:xfrm>
            <a:off x="1738746" y="2596500"/>
            <a:ext cx="9144000" cy="637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Courses: Machine Learning in Nutshell (15-288), AI &amp; ML I (07-280)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5FE19-DE91-DEED-0CA7-3CBCEE65C4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883" b="25689"/>
          <a:stretch>
            <a:fillRect/>
          </a:stretch>
        </p:blipFill>
        <p:spPr>
          <a:xfrm>
            <a:off x="3624262" y="4165313"/>
            <a:ext cx="4943475" cy="14478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D9FBE4-B741-FEBF-041C-7FCF6E43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5245963"/>
            <a:ext cx="4191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7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E7F3B-9141-5B10-CD32-291E2BB8B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1917-BF54-810E-9B9D-A73372F7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Creation and initialization of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ndarray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obj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14C647-2316-8C5F-A57A-9F40076864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089"/>
          <a:stretch>
            <a:fillRect/>
          </a:stretch>
        </p:blipFill>
        <p:spPr>
          <a:xfrm>
            <a:off x="626654" y="1509713"/>
            <a:ext cx="5272495" cy="3913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B2FE68-8043-CBFD-89F8-1200A45D8A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825"/>
          <a:stretch>
            <a:fillRect/>
          </a:stretch>
        </p:blipFill>
        <p:spPr>
          <a:xfrm>
            <a:off x="6642100" y="1878736"/>
            <a:ext cx="4997449" cy="28056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58811B-CD26-A235-94A0-6CEE921ED665}"/>
              </a:ext>
            </a:extLst>
          </p:cNvPr>
          <p:cNvSpPr txBox="1"/>
          <p:nvPr/>
        </p:nvSpPr>
        <p:spPr>
          <a:xfrm>
            <a:off x="2339411" y="5423576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FC959E-7147-1184-F8AE-3B09358254BA}"/>
              </a:ext>
            </a:extLst>
          </p:cNvPr>
          <p:cNvSpPr txBox="1"/>
          <p:nvPr/>
        </p:nvSpPr>
        <p:spPr>
          <a:xfrm>
            <a:off x="8580744" y="4684357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02101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87065-1F45-9C01-5725-38CF3E1C1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870C-82AE-459B-85D8-27F6D470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Indexing and slicing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1F8D8B-9CFF-2234-5C63-04A6C4EF7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1"/>
            <a:ext cx="10837460" cy="4599768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Accessing a specific element in a NumPy array, using row/column indices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Indexing syntax differs from lists (i.e., array[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j] for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ndarray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 array[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][j] for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Extracting a subset of an array, by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specifying start, stop, and step values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each axis.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Multi-dimensional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ndarrays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Both indexing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slicing can be applied to arrays with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dimensions (e.g., 2D, 3D).</a:t>
            </a:r>
          </a:p>
        </p:txBody>
      </p:sp>
      <p:pic>
        <p:nvPicPr>
          <p:cNvPr id="13314" name="Picture 2" descr="Numpy Array Indexing - GeeksforGeeks">
            <a:extLst>
              <a:ext uri="{FF2B5EF4-FFF2-40B4-BE49-F238E27FC236}">
                <a16:creationId xmlns:a16="http://schemas.microsoft.com/office/drawing/2014/main" id="{2FEB3FCA-FE7B-1DA9-960D-1A55AC66F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0" t="7957" b="8491"/>
          <a:stretch>
            <a:fillRect/>
          </a:stretch>
        </p:blipFill>
        <p:spPr bwMode="auto">
          <a:xfrm>
            <a:off x="8089284" y="3032205"/>
            <a:ext cx="3586376" cy="35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8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3AFE3-BAD5-C8EE-E111-16735A185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A64D-4D86-F6C9-E2E7-70879083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Indexing and slicing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01FEFE-90F4-FCD2-2400-51E136BEA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6979" y="1100374"/>
            <a:ext cx="4850153" cy="5019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0DFA5-8D4F-8A12-7094-49A827D2D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449" y="1647723"/>
            <a:ext cx="2956263" cy="2980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3E62AF-0828-C77B-87CC-B3A50A9E10E2}"/>
              </a:ext>
            </a:extLst>
          </p:cNvPr>
          <p:cNvSpPr txBox="1"/>
          <p:nvPr/>
        </p:nvSpPr>
        <p:spPr>
          <a:xfrm>
            <a:off x="2996429" y="6119825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52D28-8C82-68B8-BD4C-89867283B95C}"/>
              </a:ext>
            </a:extLst>
          </p:cNvPr>
          <p:cNvSpPr txBox="1"/>
          <p:nvPr/>
        </p:nvSpPr>
        <p:spPr>
          <a:xfrm>
            <a:off x="8827972" y="4628218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33136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FBF8D-627A-7E78-1893-47DD65EB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5987-5EFF-2781-167F-E3B8D40C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Indexing and slicing with arrays of indices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63F2F1-CC20-DC61-5ABD-57382ECA5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1"/>
            <a:ext cx="10515600" cy="4599768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 Arrays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Instead of using a single index, we can use an array of indices to access multiple elements or rows/columns simultaneously in multi-dimensional arrays.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Boolean Masks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Boolean indexing allows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to filter or select elements in an array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a condition, where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values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correspond to selected elements.</a:t>
            </a:r>
          </a:p>
        </p:txBody>
      </p:sp>
      <p:pic>
        <p:nvPicPr>
          <p:cNvPr id="13314" name="Picture 2" descr="Numpy Array Indexing - GeeksforGeeks">
            <a:extLst>
              <a:ext uri="{FF2B5EF4-FFF2-40B4-BE49-F238E27FC236}">
                <a16:creationId xmlns:a16="http://schemas.microsoft.com/office/drawing/2014/main" id="{686856FF-79B5-AA70-30E2-F9096786E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0" t="7957" b="8491"/>
          <a:stretch>
            <a:fillRect/>
          </a:stretch>
        </p:blipFill>
        <p:spPr bwMode="auto">
          <a:xfrm>
            <a:off x="8089284" y="2822882"/>
            <a:ext cx="3586376" cy="35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9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246AC-DC88-DFF4-FC1A-3BC59DA85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81F2-CC68-53F4-405B-71D15ADE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Indexing and slicing with arrays of indices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09C570-AFAA-8FBC-5E25-F6BC0806C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5342" y="976826"/>
            <a:ext cx="4360358" cy="5526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C04B31-EB7E-545D-EF42-4905F1AD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899" y="2891562"/>
            <a:ext cx="4304080" cy="848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B6BA4C-D60E-2235-5397-C70B8F13FE5C}"/>
              </a:ext>
            </a:extLst>
          </p:cNvPr>
          <p:cNvSpPr txBox="1"/>
          <p:nvPr/>
        </p:nvSpPr>
        <p:spPr>
          <a:xfrm>
            <a:off x="2723473" y="6444102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68D5F-18D6-C917-1C48-DA83AA99E5A1}"/>
              </a:ext>
            </a:extLst>
          </p:cNvPr>
          <p:cNvSpPr txBox="1"/>
          <p:nvPr/>
        </p:nvSpPr>
        <p:spPr>
          <a:xfrm>
            <a:off x="8126345" y="3739992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43478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E7C26-FB31-71D5-ECF4-218370D03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6CD0-0409-7291-0B4B-73F6B131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Iterating in arrays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655C46-4E6B-778F-EAC3-A6631A7F8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1"/>
            <a:ext cx="10515600" cy="4599768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.flat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Returns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flat iterator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 the array.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provides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one-dimensional view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array, but it's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a copy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 for accessing or iterating over all elements in the array without altering the original structure.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.ravel()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Returns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flattened array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(1D) from the original array, but unlike .flat(),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ravel()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creates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whenever possible (i.e., no memory copy).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more efficient for operations where you want a flattened view of the array and will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modify the result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A2C270-DE89-F12A-3B74-6007EB81A2BA}"/>
              </a:ext>
            </a:extLst>
          </p:cNvPr>
          <p:cNvSpPr txBox="1"/>
          <p:nvPr/>
        </p:nvSpPr>
        <p:spPr>
          <a:xfrm>
            <a:off x="1801247" y="5706941"/>
            <a:ext cx="839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 view in NumPy is a lightweight reference to the original array, </a:t>
            </a:r>
            <a:br>
              <a:rPr lang="en-US" b="1" dirty="0"/>
            </a:br>
            <a:r>
              <a:rPr lang="en-US" b="1" dirty="0"/>
              <a:t>sharing its data, where modifications affect both the view and the original array.</a:t>
            </a:r>
          </a:p>
        </p:txBody>
      </p:sp>
    </p:spTree>
    <p:extLst>
      <p:ext uri="{BB962C8B-B14F-4D97-AF65-F5344CB8AC3E}">
        <p14:creationId xmlns:p14="http://schemas.microsoft.com/office/powerpoint/2010/main" val="126631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9D51A-A176-1F6C-CB54-C3BD8B92D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B801-B33F-6AF1-FB4C-735325E0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Iterating in arrays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350FEA-CB3F-1BAF-A65D-B9A65E205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7823" y="1099692"/>
            <a:ext cx="5092034" cy="5258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BAF83-EC6E-CDAB-C1FC-EBCB58CAB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084" y="2764826"/>
            <a:ext cx="5360732" cy="1325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E8B581-A2B8-0AD5-8424-7D1359D73EB4}"/>
              </a:ext>
            </a:extLst>
          </p:cNvPr>
          <p:cNvSpPr txBox="1"/>
          <p:nvPr/>
        </p:nvSpPr>
        <p:spPr>
          <a:xfrm>
            <a:off x="2709825" y="6357771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F595F-A5AC-F534-153F-F0E554588404}"/>
              </a:ext>
            </a:extLst>
          </p:cNvPr>
          <p:cNvSpPr txBox="1"/>
          <p:nvPr/>
        </p:nvSpPr>
        <p:spPr>
          <a:xfrm>
            <a:off x="8724335" y="4090389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27121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920DA-788A-6B01-757B-E25D327E0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C619-1A91-A719-1F4F-CEB1B743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Arithmetic operations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072641-C688-2AE3-3C7A-734F6F046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1"/>
            <a:ext cx="10971882" cy="459976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 operations on each element of the array individually. These operations are applied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 by element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return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array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+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Subtraction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-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Multiplication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*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/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Exponentiation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**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In-place Operations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Modify the array in-place, meaning the original array is updated directly without creating a new one.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In-place Addition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+=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In-place Subtraction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-=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In-place Multiplication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*=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In-place Division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/=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4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2EA6A-D257-78AA-BDA7-44121B268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29C6-8210-AE64-BEB5-748CE92E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Arithmetic operations (not in-place)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48DDE2-F8CD-D6AA-1394-DBCFECBC9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6122" y="1221145"/>
            <a:ext cx="4503677" cy="5136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A3F489-1F98-B71C-64F4-5B621DA45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859" y="1384568"/>
            <a:ext cx="2490554" cy="4335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BC0DE-3462-3FEC-B97D-4082103E87E9}"/>
              </a:ext>
            </a:extLst>
          </p:cNvPr>
          <p:cNvSpPr txBox="1"/>
          <p:nvPr/>
        </p:nvSpPr>
        <p:spPr>
          <a:xfrm>
            <a:off x="3116225" y="6357771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832E5-268F-0A18-2B94-4A878EA4BE3A}"/>
              </a:ext>
            </a:extLst>
          </p:cNvPr>
          <p:cNvSpPr txBox="1"/>
          <p:nvPr/>
        </p:nvSpPr>
        <p:spPr>
          <a:xfrm>
            <a:off x="8825542" y="571977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998198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CED1B-1A96-56B2-9E80-E721E0A2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7910-4D74-5F9D-9483-DCE597C0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Arithmetic operations (in-place)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2EE0A-AA96-275A-8E87-7A2DAC17BD9C}"/>
              </a:ext>
            </a:extLst>
          </p:cNvPr>
          <p:cNvSpPr txBox="1"/>
          <p:nvPr/>
        </p:nvSpPr>
        <p:spPr>
          <a:xfrm>
            <a:off x="2961072" y="5500521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A13D7-71AB-1419-9D62-85F78132B13A}"/>
              </a:ext>
            </a:extLst>
          </p:cNvPr>
          <p:cNvSpPr txBox="1"/>
          <p:nvPr/>
        </p:nvSpPr>
        <p:spPr>
          <a:xfrm>
            <a:off x="8317542" y="5162551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AC81AC2-4C5A-A4DE-737F-20B7FEAA2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25303"/>
          <a:stretch>
            <a:fillRect/>
          </a:stretch>
        </p:blipFill>
        <p:spPr>
          <a:xfrm>
            <a:off x="2295426" y="1590670"/>
            <a:ext cx="3178273" cy="39677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CF4B97-1306-277E-A257-BC841FFBCF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5567"/>
          <a:stretch>
            <a:fillRect/>
          </a:stretch>
        </p:blipFill>
        <p:spPr>
          <a:xfrm>
            <a:off x="7357652" y="2209241"/>
            <a:ext cx="2834097" cy="29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CFE392-D1A5-5DCB-0C5B-337624B2F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4" y="3755884"/>
            <a:ext cx="5761219" cy="2579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9EFED6-B104-D334-EDA3-4ADB4B1F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40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Learning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6702-53AD-AC4D-340B-4B4B8CB7A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966"/>
            <a:ext cx="10515600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of Machine Learning Data: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is typically stored and processed in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tabular form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Tabular data is naturally represented as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matrix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values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row corresponds to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data example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column corresponds to a specific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property/attribute/feature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91EF29-226B-65A3-F633-45C263383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99" y="4028971"/>
            <a:ext cx="6098665" cy="2183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60F0AC-3FFC-BB0F-4FD6-40163B4D320D}"/>
              </a:ext>
            </a:extLst>
          </p:cNvPr>
          <p:cNvSpPr txBox="1"/>
          <p:nvPr/>
        </p:nvSpPr>
        <p:spPr>
          <a:xfrm>
            <a:off x="7085370" y="6268932"/>
            <a:ext cx="3553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Insurance Charges Dataset</a:t>
            </a:r>
          </a:p>
        </p:txBody>
      </p:sp>
    </p:spTree>
    <p:extLst>
      <p:ext uri="{BB962C8B-B14F-4D97-AF65-F5344CB8AC3E}">
        <p14:creationId xmlns:p14="http://schemas.microsoft.com/office/powerpoint/2010/main" val="2876481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6FD4-E406-3654-E36A-0CA4B5D7F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D90E-57D8-95BD-B208-052B0579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405" y="-11017"/>
            <a:ext cx="12911769" cy="1325563"/>
          </a:xfrm>
        </p:spPr>
        <p:txBody>
          <a:bodyPr>
            <a:normAutofit/>
          </a:bodyPr>
          <a:lstStyle/>
          <a:p>
            <a:pPr algn="ctr"/>
            <a:r>
              <a:rPr lang="en-US" sz="4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Multiplication, matrix multiplication, &amp; dot product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8A0C90-CCA5-7881-1A04-D256D2927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1"/>
            <a:ext cx="10515600" cy="4599768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Element-wise Multiplication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Each element in one array is multiplied by the corresponding element in another array using the * operator.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 Product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Computes the sum of the product of two vectors. It’s used for vector dot products and can be done with np.dot().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Matrix Multiplication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Follows linear algebra rules for matrix multiplication, where the number of columns in the first matrix must equal the number of rows in the second. This can be done using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np.matmul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 or the @ operator.</a:t>
            </a:r>
          </a:p>
        </p:txBody>
      </p:sp>
    </p:spTree>
    <p:extLst>
      <p:ext uri="{BB962C8B-B14F-4D97-AF65-F5344CB8AC3E}">
        <p14:creationId xmlns:p14="http://schemas.microsoft.com/office/powerpoint/2010/main" val="2495255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A8B62-FC50-5F9A-3628-F96A1965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60B5-9104-2257-AF46-3114D142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Multiplication, matrix multiplication, &amp; dot product</a:t>
            </a:r>
            <a:b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335A7D-2676-E61C-5490-878F6C291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6724" y="987946"/>
            <a:ext cx="5372486" cy="4853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679114-69A8-883F-5FFA-E5ECC5215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578" y="1979934"/>
            <a:ext cx="3664428" cy="2805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B67DD4-B9C6-AD48-C606-8E74A82D04ED}"/>
              </a:ext>
            </a:extLst>
          </p:cNvPr>
          <p:cNvSpPr txBox="1"/>
          <p:nvPr/>
        </p:nvSpPr>
        <p:spPr>
          <a:xfrm>
            <a:off x="2845069" y="5841242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33CA1-6E1D-632A-BE98-0F5F442EB428}"/>
              </a:ext>
            </a:extLst>
          </p:cNvPr>
          <p:cNvSpPr txBox="1"/>
          <p:nvPr/>
        </p:nvSpPr>
        <p:spPr>
          <a:xfrm>
            <a:off x="8938518" y="4848179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245943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E054C-E598-B577-264F-35BD9A822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6417D-1AC9-E0DD-597B-4686BD4E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728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Aggregate measures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46871E-8E9D-8D8C-EC8D-A11DB5524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59" y="1055286"/>
            <a:ext cx="10971882" cy="4725394"/>
          </a:xfrm>
        </p:spPr>
        <p:txBody>
          <a:bodyPr>
            <a:noAutofit/>
          </a:bodyPr>
          <a:lstStyle/>
          <a:p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Operate element-wise across NumPy arrays (and, when applicable, along specified axes), enabling efficient aggregation over large datasets.</a:t>
            </a:r>
          </a:p>
          <a:p>
            <a:pPr>
              <a:spcAft>
                <a:spcPts val="600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Aggregator Functions:</a:t>
            </a:r>
          </a:p>
          <a:p>
            <a:pPr lvl="1">
              <a:spcAft>
                <a:spcPts val="600"/>
              </a:spcAf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sum()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Computes the sum of all elements in an array (or along a specified axis).</a:t>
            </a:r>
          </a:p>
          <a:p>
            <a:pPr lvl="1">
              <a:spcAft>
                <a:spcPts val="600"/>
              </a:spcAf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min()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Computes the minimum value of an array (or along a specified axis).</a:t>
            </a:r>
          </a:p>
          <a:p>
            <a:pPr lvl="1">
              <a:spcAft>
                <a:spcPts val="600"/>
              </a:spcAf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max()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Computes the maximum value of an array (or along a specified axis).</a:t>
            </a:r>
          </a:p>
          <a:p>
            <a:pPr lvl="1">
              <a:spcAft>
                <a:spcPts val="600"/>
              </a:spcAft>
            </a:pPr>
            <a:r>
              <a:rPr lang="en-US" sz="1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argmin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Returns the index of the minimum value in the array (or along a specified axis).</a:t>
            </a:r>
          </a:p>
          <a:p>
            <a:pPr lvl="1">
              <a:spcAft>
                <a:spcPts val="600"/>
              </a:spcAf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argmax()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Returns the index of the maximum value in the array (or along a specified axis).</a:t>
            </a:r>
          </a:p>
          <a:p>
            <a:pPr lvl="1">
              <a:spcAft>
                <a:spcPts val="600"/>
              </a:spcAf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average()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Computes the weighted average of an array.</a:t>
            </a:r>
          </a:p>
          <a:p>
            <a:pPr lvl="1">
              <a:spcAft>
                <a:spcPts val="600"/>
              </a:spcAft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median()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Computes the median of an array, a robust statistic against outliers.</a:t>
            </a:r>
          </a:p>
          <a:p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0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374D-9AD7-48BB-1827-66F3036D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Aggregate measures</a:t>
            </a:r>
            <a:endParaRPr lang="en-US" dirty="0"/>
          </a:p>
        </p:txBody>
      </p:sp>
      <p:pic>
        <p:nvPicPr>
          <p:cNvPr id="1026" name="Picture 2" descr="Assignment-1, I got confused about &quot;Exercise 1 - zero_pad function&quot; -  Convolutional Neural Networks - DeepLearning.AI">
            <a:extLst>
              <a:ext uri="{FF2B5EF4-FFF2-40B4-BE49-F238E27FC236}">
                <a16:creationId xmlns:a16="http://schemas.microsoft.com/office/drawing/2014/main" id="{348A9E17-0545-EDDF-978C-85FB994D17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48" b="19143"/>
          <a:stretch>
            <a:fillRect/>
          </a:stretch>
        </p:blipFill>
        <p:spPr bwMode="auto">
          <a:xfrm>
            <a:off x="3367391" y="1114424"/>
            <a:ext cx="5624209" cy="42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A9C9B4-B57E-7C09-9309-E50BF9A0302A}"/>
              </a:ext>
            </a:extLst>
          </p:cNvPr>
          <p:cNvSpPr txBox="1"/>
          <p:nvPr/>
        </p:nvSpPr>
        <p:spPr>
          <a:xfrm>
            <a:off x="4648200" y="5281911"/>
            <a:ext cx="242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Shape = (H,W,C)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30513-093B-A760-9F15-C9F7CBD3AAB6}"/>
              </a:ext>
            </a:extLst>
          </p:cNvPr>
          <p:cNvSpPr txBox="1"/>
          <p:nvPr/>
        </p:nvSpPr>
        <p:spPr>
          <a:xfrm>
            <a:off x="9300311" y="2208399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Shape = (3,3,2)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85769-AFAE-7207-9652-F62290517106}"/>
              </a:ext>
            </a:extLst>
          </p:cNvPr>
          <p:cNvSpPr txBox="1"/>
          <p:nvPr/>
        </p:nvSpPr>
        <p:spPr>
          <a:xfrm>
            <a:off x="8534400" y="2761533"/>
            <a:ext cx="3428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Aggregate Across Axes:</a:t>
            </a:r>
          </a:p>
          <a:p>
            <a:pPr algn="ctr"/>
            <a:r>
              <a:rPr lang="en-US" sz="2400" b="1" dirty="0"/>
              <a:t>Axes 0: (3,2)</a:t>
            </a:r>
          </a:p>
          <a:p>
            <a:pPr algn="ctr"/>
            <a:r>
              <a:rPr lang="en-US" sz="2400" b="1" dirty="0"/>
              <a:t>Axes 1: (3,2)</a:t>
            </a:r>
          </a:p>
          <a:p>
            <a:pPr algn="ctr"/>
            <a:r>
              <a:rPr lang="en-US" sz="2400" b="1" dirty="0"/>
              <a:t>Axes 2: (3,3)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277AF4-5877-31CF-A112-C67DB7D1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8" y="1951130"/>
            <a:ext cx="3272943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94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35EA8-3E22-B5E0-F1E7-061C0D65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D173-DABF-DE94-1DC8-4390D0DB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Aggregate measures</a:t>
            </a:r>
            <a:b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67214C-FEC5-5BFF-AF34-518842053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535" y="1147877"/>
            <a:ext cx="3258204" cy="4813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2366E7-AB33-7E0D-E1E2-80070A663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514" y="1147877"/>
            <a:ext cx="3203751" cy="4800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D4BE57-623F-72DA-D9BD-E6031EF14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383" y="1140878"/>
            <a:ext cx="2592576" cy="48147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ECCB97-EC92-D37C-5CB0-6E7A2FABCD84}"/>
              </a:ext>
            </a:extLst>
          </p:cNvPr>
          <p:cNvSpPr txBox="1"/>
          <p:nvPr/>
        </p:nvSpPr>
        <p:spPr>
          <a:xfrm>
            <a:off x="3189637" y="5887524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22C38-F18D-0D67-B75F-91C0F45ECF94}"/>
              </a:ext>
            </a:extLst>
          </p:cNvPr>
          <p:cNvSpPr txBox="1"/>
          <p:nvPr/>
        </p:nvSpPr>
        <p:spPr>
          <a:xfrm>
            <a:off x="9498078" y="5887523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419015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40161-A8A5-F08B-3C8E-B57C962A5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93B2-E9A4-DBCB-5081-139C7BBA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Relational Operators</a:t>
            </a:r>
            <a:b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FF2E59-5F1D-6026-0C60-32978145E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1"/>
            <a:ext cx="10515600" cy="459976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Element-wise Comparison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Compare an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element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(scalar), producing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Boolean array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the result.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Array-to-Array Comparison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Operators can also be applied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two arrays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performing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element-wise comparisons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returning a Boolean array indicating the result of each comparison.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Relational Operators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Greater than or equal to (&gt;=)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than or equal to (&lt;=)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Equal to (==)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equal to (!=)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8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65BC5-457D-E521-908E-B5F91793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B230-EC7B-419E-77EE-A16E4FB3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5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Relational Operators</a:t>
            </a:r>
            <a:b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E78F7-C491-3A1B-937D-A9695A7D7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9202" y="1123555"/>
            <a:ext cx="5006755" cy="5152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AB2D1-2AA0-2FBF-5CA4-2CF5AB9C5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985" y="1410158"/>
            <a:ext cx="3812394" cy="4193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EF6F25-BCE1-9822-9AA7-DD9ACE537C62}"/>
              </a:ext>
            </a:extLst>
          </p:cNvPr>
          <p:cNvSpPr txBox="1"/>
          <p:nvPr/>
        </p:nvSpPr>
        <p:spPr>
          <a:xfrm>
            <a:off x="2630079" y="6208246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628180-E00E-8FF2-4FF5-D323900D2BD6}"/>
              </a:ext>
            </a:extLst>
          </p:cNvPr>
          <p:cNvSpPr txBox="1"/>
          <p:nvPr/>
        </p:nvSpPr>
        <p:spPr>
          <a:xfrm>
            <a:off x="8337588" y="561359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01407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643D-F4CD-6236-93E8-A3B5DF36D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F6E7-9E6F-C1F6-F672-A2FA459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8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Logical (bitwise) Operators</a:t>
            </a:r>
            <a:b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B3F6FC-881B-FC5F-9B8B-07BD4685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7951"/>
            <a:ext cx="11004933" cy="4599768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Bitwise logical operators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on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arrays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result from relational comparisons and allow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efficient operations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these arrays.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Operators: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(and)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Performs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operation on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(or)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Performs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operation on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arrays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(not)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Performs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operation, flipping the bits of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array.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^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xor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Performs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operation, which returns True only when the inputs differ.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99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D9850-6EE8-671A-65E6-901FAC3CA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FC3E-D1F5-9C5D-0F40-91F9D558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Logical (bitwise) Operators</a:t>
            </a:r>
            <a:b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AD41F8-18DE-C0F4-DA26-AA0BFC5B9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5005" y="937258"/>
            <a:ext cx="6083734" cy="5026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AED92-B7B5-DB39-2B6E-87A6A674F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270" y="1267405"/>
            <a:ext cx="3964864" cy="4123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8A6519-7C02-CA22-5A96-EEA90BD29491}"/>
              </a:ext>
            </a:extLst>
          </p:cNvPr>
          <p:cNvSpPr txBox="1"/>
          <p:nvPr/>
        </p:nvSpPr>
        <p:spPr>
          <a:xfrm>
            <a:off x="2921167" y="5985514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5BCDB-D3A4-BC8B-1213-6C2FE8A6D280}"/>
              </a:ext>
            </a:extLst>
          </p:cNvPr>
          <p:cNvSpPr txBox="1"/>
          <p:nvPr/>
        </p:nvSpPr>
        <p:spPr>
          <a:xfrm>
            <a:off x="8894808" y="5390864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315734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96969-6A16-9E4D-082C-1E905BB22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CE1D-3C97-3DCD-DE2F-D1C1E07F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944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Indices of elements that satisfy a condition &amp; Sorting</a:t>
            </a:r>
            <a:b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9A17DC-1855-E522-D881-D0B508A2E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1"/>
            <a:ext cx="10515600" cy="459976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 Indices with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np.where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Returns the indices of the elements in an array that satisfy a given condition. It can be used in two forms:</a:t>
            </a:r>
          </a:p>
          <a:p>
            <a:pPr lvl="1">
              <a:spcAft>
                <a:spcPts val="6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np.where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(condition)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Returns the indices where the condition is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np.where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(condition, x, y)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Selects values from x where the condition is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from y otherwise.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Sorting an Array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In-place Sorting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a.sort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sort the array in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meaning the original array is modified and no new array is returned.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in-place Sorting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np.sort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return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sorted array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leaving the original array unchanged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15225-B200-95E3-FF17-067125FA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933E-650D-9BBF-9973-843E8A80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40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 Learning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6A699-933F-8786-470E-3875454D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708"/>
            <a:ext cx="10515600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of Deep Learning Data: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 learning models operate 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raw or minimally processed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Unlike Machine Learning, features are often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handcrafted/engineered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 representations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directly from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7" name="Picture 5" descr="Early Pregnancy Ultrasound Picture | Baby Ultrasound">
            <a:extLst>
              <a:ext uri="{FF2B5EF4-FFF2-40B4-BE49-F238E27FC236}">
                <a16:creationId xmlns:a16="http://schemas.microsoft.com/office/drawing/2014/main" id="{E2F4ECC4-71CC-037F-49AB-8FE17FCD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9" y="3191760"/>
            <a:ext cx="3438421" cy="234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CG/ EKG">
            <a:extLst>
              <a:ext uri="{FF2B5EF4-FFF2-40B4-BE49-F238E27FC236}">
                <a16:creationId xmlns:a16="http://schemas.microsoft.com/office/drawing/2014/main" id="{B39A750D-A0C9-90A7-6CCE-BC4A5803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38" y="3263668"/>
            <a:ext cx="4518584" cy="234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etct Ct GIF - Petct CT Scan - Discover &amp; Share GIFs">
            <a:extLst>
              <a:ext uri="{FF2B5EF4-FFF2-40B4-BE49-F238E27FC236}">
                <a16:creationId xmlns:a16="http://schemas.microsoft.com/office/drawing/2014/main" id="{181CB5B0-9A2A-1BAA-44B0-78E2C958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81" y="3177474"/>
            <a:ext cx="3569560" cy="234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2DCEB-7E3C-BD04-41F7-3A4FA07569F9}"/>
              </a:ext>
            </a:extLst>
          </p:cNvPr>
          <p:cNvSpPr txBox="1"/>
          <p:nvPr/>
        </p:nvSpPr>
        <p:spPr>
          <a:xfrm>
            <a:off x="565916" y="5540639"/>
            <a:ext cx="2450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Ultrasound image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(2D Matrix)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2E866-24E5-602D-CBCC-20178049C644}"/>
              </a:ext>
            </a:extLst>
          </p:cNvPr>
          <p:cNvSpPr txBox="1"/>
          <p:nvPr/>
        </p:nvSpPr>
        <p:spPr>
          <a:xfrm>
            <a:off x="5352836" y="5540639"/>
            <a:ext cx="1600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ECG Signal.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(1D vector)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C5829-6296-BB4C-013B-3C9BC71D3730}"/>
              </a:ext>
            </a:extLst>
          </p:cNvPr>
          <p:cNvSpPr txBox="1"/>
          <p:nvPr/>
        </p:nvSpPr>
        <p:spPr>
          <a:xfrm>
            <a:off x="8671933" y="5578739"/>
            <a:ext cx="3163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Computed Tomography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(3D Matrix)</a:t>
            </a:r>
          </a:p>
        </p:txBody>
      </p:sp>
    </p:spTree>
    <p:extLst>
      <p:ext uri="{BB962C8B-B14F-4D97-AF65-F5344CB8AC3E}">
        <p14:creationId xmlns:p14="http://schemas.microsoft.com/office/powerpoint/2010/main" val="437009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C24E5-68C6-69C9-22E1-84DEA047C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B754-2534-1AA3-9D9A-DCCA28AA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Indices of elements that satisfy a condition &amp; Sorting</a:t>
            </a:r>
            <a:b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BEFD22-42FE-90DB-B6FF-2FA509923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9874" y="691727"/>
            <a:ext cx="3945614" cy="5732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6EA0C-976B-16E1-0DEB-89FA5D180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766" y="916130"/>
            <a:ext cx="3177654" cy="518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0AD96-BA84-C8A1-8FF0-29D9F207C5CE}"/>
              </a:ext>
            </a:extLst>
          </p:cNvPr>
          <p:cNvSpPr txBox="1"/>
          <p:nvPr/>
        </p:nvSpPr>
        <p:spPr>
          <a:xfrm>
            <a:off x="2858199" y="6396335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F91E2-046E-4FC0-84B6-74B2EEB93165}"/>
              </a:ext>
            </a:extLst>
          </p:cNvPr>
          <p:cNvSpPr txBox="1"/>
          <p:nvPr/>
        </p:nvSpPr>
        <p:spPr>
          <a:xfrm>
            <a:off x="8410312" y="605944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542896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CDFB-CE2F-87A9-136F-CD599037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26429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hope you found this session useful. 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exploring NumPy!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9184-9B75-EEF8-8595-8D737934E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E880-6A69-BE99-FDC5-22739097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NumPy?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DC971-EE9B-6115-8B1D-EE6D5B70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31" y="1253331"/>
            <a:ext cx="10515600" cy="4351338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Python Lists Are Not Enough?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learning requires operations 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vectors, matrices, and tensors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 operations include: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Element-wise arithmetic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Vector and matrix multiplication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Reductions such as sum, mean, and norms</a:t>
            </a:r>
          </a:p>
          <a:p>
            <a:pPr lvl="1">
              <a:spcBef>
                <a:spcPts val="17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operations must be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expressive and efficient.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often require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explicit loops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these operations (verbose, error-prone)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Lists stores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objects, incurring significant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overhead</a:t>
            </a:r>
          </a:p>
          <a:p>
            <a:pPr lvl="1"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9DD27-8A39-9516-EB40-0712E30BDB65}"/>
              </a:ext>
            </a:extLst>
          </p:cNvPr>
          <p:cNvSpPr txBox="1"/>
          <p:nvPr/>
        </p:nvSpPr>
        <p:spPr>
          <a:xfrm>
            <a:off x="838200" y="5815786"/>
            <a:ext cx="10535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NumPy provides numerical computational functionality with operations in </a:t>
            </a:r>
          </a:p>
          <a:p>
            <a:pPr algn="ctr"/>
            <a:r>
              <a:rPr lang="en-US" sz="2400" b="1" dirty="0"/>
              <a:t>mathematical form, offering performance, clarity!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542E778-0B23-9BC4-EF43-6BEF2216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278122"/>
            <a:ext cx="4191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0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58110-73FD-74E0-5372-88C59B41A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Why You Need Both: Product Roadmaps and Product Release Plans">
            <a:extLst>
              <a:ext uri="{FF2B5EF4-FFF2-40B4-BE49-F238E27FC236}">
                <a16:creationId xmlns:a16="http://schemas.microsoft.com/office/drawing/2014/main" id="{EC3F0128-6147-0F69-64DF-20054F19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130" y="742950"/>
            <a:ext cx="4427470" cy="31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324B18-B145-FDA0-6B49-51047C8F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NumPy Overview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07315-2856-B7FA-5F14-A42F0022D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986"/>
            <a:ext cx="11074400" cy="542924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NumPy arrays for numerical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 and initialization of an array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Indexing and slicing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Indexing and slicing with arrays of indices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Iterating in arrays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Arithmetic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Multiplication, matrix multiplication, and dot product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Aggregate measures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Relational operators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Logical (bitwise) operators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Indices of elements that satisfy a condition &amp; Sorting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5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757BC-F351-903D-594D-C2B0CF6B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D88740-4359-1A8F-CB82-7A1FB56B2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061" y="4065224"/>
            <a:ext cx="3959510" cy="2111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F7FE5-290B-6A6D-937B-CF244043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NumPy arrays for numerical computing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D61BC3-377C-AC87-36A4-21591D32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035"/>
            <a:ext cx="10515600" cy="479901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ndarray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implements a multi-dimensional array object and serves as the core data container for all NumPy operations.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Universal functions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ufuncs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operate automatically 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ndarray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an element-by-element manner, without requiring explicit loops.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 and Properties of a NumPy array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ndarray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ndarray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represents data arranged along one or more dimensions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dimension has a length, forming the array shape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total number of elements in the array is given by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elements in a NumPy array share the same data type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dtype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Array values are stored in a contiguous memory buffer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NumPy supports multiple numerical data types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integer types include: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int8, int16, int32, int64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floating-point types include: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float32, float64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ED018-F30D-1E4C-18CC-C52E8824492E}"/>
              </a:ext>
            </a:extLst>
          </p:cNvPr>
          <p:cNvSpPr txBox="1"/>
          <p:nvPr/>
        </p:nvSpPr>
        <p:spPr>
          <a:xfrm>
            <a:off x="9617373" y="6061339"/>
            <a:ext cx="209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Ndim and Axes</a:t>
            </a:r>
          </a:p>
        </p:txBody>
      </p:sp>
    </p:spTree>
    <p:extLst>
      <p:ext uri="{BB962C8B-B14F-4D97-AF65-F5344CB8AC3E}">
        <p14:creationId xmlns:p14="http://schemas.microsoft.com/office/powerpoint/2010/main" val="192926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00F7B-1A1D-EBBA-79BE-B734A7131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C661-19BC-D78A-2C02-2D8D27A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NumPy arrays for numerical computing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E734D6-9EED-8C59-1837-9FD15D12B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9468" y="1434386"/>
            <a:ext cx="4063911" cy="445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633EA-6E23-52CD-E80A-B5C3EA066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879" y="2712587"/>
            <a:ext cx="2865368" cy="1760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D0BDFA-CA6A-CF4B-C274-8917535C9870}"/>
              </a:ext>
            </a:extLst>
          </p:cNvPr>
          <p:cNvSpPr txBox="1"/>
          <p:nvPr/>
        </p:nvSpPr>
        <p:spPr>
          <a:xfrm>
            <a:off x="3214130" y="5893335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B9112-7D28-BBEA-719E-DF4AE615315D}"/>
              </a:ext>
            </a:extLst>
          </p:cNvPr>
          <p:cNvSpPr txBox="1"/>
          <p:nvPr/>
        </p:nvSpPr>
        <p:spPr>
          <a:xfrm>
            <a:off x="8350971" y="4472960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96396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52BB1-3B9A-C805-3ED1-EFDA21A6D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E81F-2FA0-BBC0-8139-E6D4C8A5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Creation and initialization of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ndarray</a:t>
            </a: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753E61-19F1-EECA-50C7-FF0A26BC6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244"/>
            <a:ext cx="10515600" cy="4578349"/>
          </a:xfrm>
        </p:spPr>
        <p:txBody>
          <a:bodyPr>
            <a:noAutofit/>
          </a:bodyPr>
          <a:lstStyle/>
          <a:p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Python List or Tuple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Create an array using </a:t>
            </a:r>
            <a:r>
              <a:rPr lang="en-US" sz="20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np.array</a:t>
            </a:r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 list or tuple.</a:t>
            </a:r>
          </a:p>
          <a:p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Zero-filled Array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n-US" sz="20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np.zeros</a:t>
            </a:r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create an array filled with zeros, with a defined shape.</a:t>
            </a:r>
          </a:p>
          <a:p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One-filled Array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n-US" sz="20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np.ones</a:t>
            </a:r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create an array filled with ones, with a defined shape.</a:t>
            </a:r>
          </a:p>
          <a:p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Constant-filled Array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n-US" sz="20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np.full</a:t>
            </a:r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create an array filled with a constant value.</a:t>
            </a:r>
          </a:p>
          <a:p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Identity Matrix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n-US" sz="20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np.eye</a:t>
            </a:r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create an identity matrix of a specified size.</a:t>
            </a:r>
          </a:p>
          <a:p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Arbitrarily-filled Array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n-US" sz="20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np.empty</a:t>
            </a:r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create an uninitialized array with arbitrary values.</a:t>
            </a:r>
          </a:p>
          <a:p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 of Values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n-US" sz="20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np.arange</a:t>
            </a:r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create an array with a </a:t>
            </a:r>
            <a:b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specified range of values.</a:t>
            </a:r>
          </a:p>
          <a:p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Linearly spaced values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n-US" sz="20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np.linspace</a:t>
            </a:r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create an array of </a:t>
            </a:r>
            <a:b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linearly spaced values between a start and stop point.</a:t>
            </a:r>
          </a:p>
          <a:p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Array Reshaping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n-US" sz="20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np.reshape</a:t>
            </a:r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change the shape of an </a:t>
            </a:r>
            <a:b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array without changing its data.</a:t>
            </a:r>
          </a:p>
          <a:p>
            <a:r>
              <a:rPr lang="en-US" sz="2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Array Creation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n-US" sz="20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np.random</a:t>
            </a: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create arrays </a:t>
            </a:r>
            <a:b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filled with random numbers from various distributions.</a:t>
            </a:r>
          </a:p>
        </p:txBody>
      </p:sp>
      <p:pic>
        <p:nvPicPr>
          <p:cNvPr id="11266" name="Picture 2" descr="How To Build a Numpy Array - Learn with examples - ActiveState">
            <a:extLst>
              <a:ext uri="{FF2B5EF4-FFF2-40B4-BE49-F238E27FC236}">
                <a16:creationId xmlns:a16="http://schemas.microsoft.com/office/drawing/2014/main" id="{6A5DC225-B78A-C78B-EF11-943F6A67C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4" t="21881" r="10736" b="8030"/>
          <a:stretch>
            <a:fillRect/>
          </a:stretch>
        </p:blipFill>
        <p:spPr bwMode="auto">
          <a:xfrm>
            <a:off x="8612511" y="3944959"/>
            <a:ext cx="2900151" cy="25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8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BDFE-70E8-8713-97F1-264939E3E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E4BC-F25E-3EAB-7765-75667150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Creation and initialization of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ndarray</a:t>
            </a: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9954D-06B8-52A4-B4E6-8D16E839A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25" y="1562354"/>
            <a:ext cx="6053765" cy="4247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BF80A5-F235-3BEC-B0DF-1649406FC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31" y="1744663"/>
            <a:ext cx="4905869" cy="32422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ED3570-17DE-5AE9-BD4B-FF18C8C9D3E2}"/>
              </a:ext>
            </a:extLst>
          </p:cNvPr>
          <p:cNvSpPr txBox="1"/>
          <p:nvPr/>
        </p:nvSpPr>
        <p:spPr>
          <a:xfrm>
            <a:off x="2657217" y="581025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6D3697-36FC-1D8B-4FDB-164341BE4DF9}"/>
              </a:ext>
            </a:extLst>
          </p:cNvPr>
          <p:cNvSpPr txBox="1"/>
          <p:nvPr/>
        </p:nvSpPr>
        <p:spPr>
          <a:xfrm>
            <a:off x="8767228" y="4997924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750527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1789</Words>
  <Application>Microsoft Office PowerPoint</Application>
  <PresentationFormat>Widescreen</PresentationFormat>
  <Paragraphs>214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Office Theme</vt:lpstr>
      <vt:lpstr>NumPy Overview</vt:lpstr>
      <vt:lpstr>Machine Learning Data</vt:lpstr>
      <vt:lpstr>Deep Learning Data</vt:lpstr>
      <vt:lpstr>Why NumPy?</vt:lpstr>
      <vt:lpstr>NumPy Overview Roadmap</vt:lpstr>
      <vt:lpstr>1. NumPy arrays for numerical computing</vt:lpstr>
      <vt:lpstr>1. NumPy arrays for numerical computing</vt:lpstr>
      <vt:lpstr>2. Creation and initialization of ndarray</vt:lpstr>
      <vt:lpstr>2. Creation and initialization of ndarray</vt:lpstr>
      <vt:lpstr>2. Creation and initialization of ndarray obj</vt:lpstr>
      <vt:lpstr>3. Indexing and slicing</vt:lpstr>
      <vt:lpstr>3. Indexing and slicing</vt:lpstr>
      <vt:lpstr>4. Indexing and slicing with arrays of indices</vt:lpstr>
      <vt:lpstr>4. Indexing and slicing with arrays of indices</vt:lpstr>
      <vt:lpstr>5. Iterating in arrays</vt:lpstr>
      <vt:lpstr>5. Iterating in arrays</vt:lpstr>
      <vt:lpstr>6. Arithmetic operations</vt:lpstr>
      <vt:lpstr>6. Arithmetic operations (not in-place)</vt:lpstr>
      <vt:lpstr>6. Arithmetic operations (in-place)</vt:lpstr>
      <vt:lpstr>7. Multiplication, matrix multiplication, &amp; dot product</vt:lpstr>
      <vt:lpstr>7. Multiplication, matrix multiplication, &amp; dot product </vt:lpstr>
      <vt:lpstr>8. Aggregate measures</vt:lpstr>
      <vt:lpstr>8. Aggregate measures</vt:lpstr>
      <vt:lpstr>8. Aggregate measures </vt:lpstr>
      <vt:lpstr>9. Relational Operators </vt:lpstr>
      <vt:lpstr>9. Relational Operators </vt:lpstr>
      <vt:lpstr>10. Logical (bitwise) Operators </vt:lpstr>
      <vt:lpstr>10. Logical (bitwise) Operators </vt:lpstr>
      <vt:lpstr>11. Indices of elements that satisfy a condition &amp; Sorting </vt:lpstr>
      <vt:lpstr>11. Indices of elements that satisfy a condition &amp; Sorting </vt:lpstr>
      <vt:lpstr>I hope you found this session useful.  Keep exploring NumPy!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Yusuf Ansari</dc:creator>
  <cp:lastModifiedBy>Mohammed Yusuf Ansari</cp:lastModifiedBy>
  <cp:revision>67</cp:revision>
  <dcterms:created xsi:type="dcterms:W3CDTF">2026-01-07T09:26:41Z</dcterms:created>
  <dcterms:modified xsi:type="dcterms:W3CDTF">2026-01-08T10:22:47Z</dcterms:modified>
</cp:coreProperties>
</file>