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ink/ink1.xml" ContentType="application/inkml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ink/ink2.xml" ContentType="application/inkml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sldIdLst>
    <p:sldId id="2327" r:id="rId2"/>
    <p:sldId id="2442" r:id="rId3"/>
    <p:sldId id="2432" r:id="rId4"/>
    <p:sldId id="822" r:id="rId5"/>
    <p:sldId id="2328" r:id="rId6"/>
    <p:sldId id="661" r:id="rId7"/>
    <p:sldId id="2437" r:id="rId8"/>
    <p:sldId id="833" r:id="rId9"/>
    <p:sldId id="2441" r:id="rId10"/>
    <p:sldId id="731" r:id="rId11"/>
    <p:sldId id="662" r:id="rId12"/>
    <p:sldId id="748" r:id="rId13"/>
    <p:sldId id="694" r:id="rId14"/>
    <p:sldId id="2331" r:id="rId15"/>
    <p:sldId id="741" r:id="rId16"/>
    <p:sldId id="2329" r:id="rId17"/>
    <p:sldId id="851" r:id="rId18"/>
    <p:sldId id="749" r:id="rId19"/>
    <p:sldId id="2330" r:id="rId20"/>
    <p:sldId id="844" r:id="rId21"/>
    <p:sldId id="843" r:id="rId22"/>
    <p:sldId id="863" r:id="rId23"/>
    <p:sldId id="839" r:id="rId24"/>
    <p:sldId id="2436" r:id="rId25"/>
    <p:sldId id="2332" r:id="rId26"/>
    <p:sldId id="819" r:id="rId27"/>
    <p:sldId id="827" r:id="rId28"/>
    <p:sldId id="837" r:id="rId29"/>
    <p:sldId id="2333" r:id="rId30"/>
    <p:sldId id="2433" r:id="rId31"/>
    <p:sldId id="648" r:id="rId32"/>
    <p:sldId id="752" r:id="rId33"/>
    <p:sldId id="760" r:id="rId34"/>
    <p:sldId id="2434" r:id="rId35"/>
    <p:sldId id="649" r:id="rId36"/>
    <p:sldId id="682" r:id="rId37"/>
    <p:sldId id="810" r:id="rId38"/>
    <p:sldId id="817" r:id="rId39"/>
    <p:sldId id="2438" r:id="rId40"/>
    <p:sldId id="812" r:id="rId41"/>
    <p:sldId id="753" r:id="rId42"/>
    <p:sldId id="754" r:id="rId43"/>
    <p:sldId id="2435" r:id="rId44"/>
    <p:sldId id="747" r:id="rId45"/>
    <p:sldId id="829" r:id="rId46"/>
    <p:sldId id="830" r:id="rId47"/>
    <p:sldId id="727" r:id="rId48"/>
    <p:sldId id="2439" r:id="rId49"/>
    <p:sldId id="874" r:id="rId50"/>
    <p:sldId id="852" r:id="rId51"/>
    <p:sldId id="853" r:id="rId52"/>
    <p:sldId id="2440" r:id="rId53"/>
    <p:sldId id="858" r:id="rId54"/>
    <p:sldId id="859" r:id="rId55"/>
    <p:sldId id="850" r:id="rId56"/>
    <p:sldId id="860" r:id="rId57"/>
    <p:sldId id="867" r:id="rId58"/>
    <p:sldId id="868" r:id="rId59"/>
    <p:sldId id="841" r:id="rId60"/>
    <p:sldId id="842" r:id="rId61"/>
    <p:sldId id="864" r:id="rId62"/>
    <p:sldId id="865" r:id="rId63"/>
    <p:sldId id="846" r:id="rId64"/>
    <p:sldId id="847" r:id="rId65"/>
    <p:sldId id="816" r:id="rId66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A7F8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86" autoAdjust="0"/>
    <p:restoredTop sz="94660"/>
  </p:normalViewPr>
  <p:slideViewPr>
    <p:cSldViewPr snapToGrid="0">
      <p:cViewPr varScale="1">
        <p:scale>
          <a:sx n="90" d="100"/>
          <a:sy n="90" d="100"/>
        </p:scale>
        <p:origin x="60" y="1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commentAuthors" Target="commentAuthors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1-29T04:22:18.6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24656 4951 2240,'-32'0'832,"64"0"-672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1-27T22:17:00.8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38555 16113 6656,'-76'-20'2464,"95"20"-1920,-38 0-160,19 0-640,0 0 64,0 0-1248,19 0 800,0 20-1504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1/21/2026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A1846-15C1-4F35-AD6E-2FC96FAC81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726AB-1A0D-4E90-5044-DDB360616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81D0DF-F8DD-3070-0589-A2A3B74185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D421A8-B523-9CF9-7720-67D3E34115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9937BF-8360-1191-E8E5-8CDC7B24EE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3ED746-492E-4D0C-832A-ACED5D621C8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439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739287-BF7B-4F04-882C-B3B23CA70729}" type="slidenum">
              <a:rPr lang="en-US" smtClean="0">
                <a:latin typeface="Arial" charset="0"/>
              </a:rPr>
              <a:pPr/>
              <a:t>6</a:t>
            </a:fld>
            <a:endParaRPr lang="en-US">
              <a:latin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4" y="4561576"/>
            <a:ext cx="5365352" cy="4318827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Tinsley lost only 5 games to humans in 42 years; has been known to solve 60-ply problems</a:t>
            </a:r>
          </a:p>
        </p:txBody>
      </p:sp>
    </p:spTree>
    <p:extLst>
      <p:ext uri="{BB962C8B-B14F-4D97-AF65-F5344CB8AC3E}">
        <p14:creationId xmlns:p14="http://schemas.microsoft.com/office/powerpoint/2010/main" val="3031392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3205B-964C-AE69-AEA5-CB3A03B40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2D03E353-0C11-A1DA-DBBE-4FF5BF4755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739287-BF7B-4F04-882C-B3B23CA70729}" type="slidenum">
              <a:rPr lang="en-US" smtClean="0">
                <a:latin typeface="Arial" charset="0"/>
              </a:rPr>
              <a:pPr/>
              <a:t>7</a:t>
            </a:fld>
            <a:endParaRPr lang="en-US">
              <a:latin typeface="Arial" charset="0"/>
            </a:endParaRPr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0E1023A4-C936-C65D-D4B5-23EB065B71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259889CD-5D31-574C-C1E8-B56BF1350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924" y="4561576"/>
            <a:ext cx="5365352" cy="4318827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Tinsley lost only 5 games to humans in 42 years; has been known to solve 60-ply problems</a:t>
            </a:r>
          </a:p>
        </p:txBody>
      </p:sp>
    </p:spTree>
    <p:extLst>
      <p:ext uri="{BB962C8B-B14F-4D97-AF65-F5344CB8AC3E}">
        <p14:creationId xmlns:p14="http://schemas.microsoft.com/office/powerpoint/2010/main" val="1993831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739287-BF7B-4F04-882C-B3B23CA70729}" type="slidenum">
              <a:rPr lang="en-US" smtClean="0">
                <a:latin typeface="Arial" charset="0"/>
              </a:rPr>
              <a:pPr/>
              <a:t>8</a:t>
            </a:fld>
            <a:endParaRPr lang="en-US">
              <a:latin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4" y="4561576"/>
            <a:ext cx="5365352" cy="4318827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Tinsley lost only 5 games to humans in 42 years; has been known to solve 60-ply problems</a:t>
            </a:r>
          </a:p>
        </p:txBody>
      </p:sp>
    </p:spTree>
    <p:extLst>
      <p:ext uri="{BB962C8B-B14F-4D97-AF65-F5344CB8AC3E}">
        <p14:creationId xmlns:p14="http://schemas.microsoft.com/office/powerpoint/2010/main" val="2550995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C31169-8967-4479-BD8E-A9DFFFA5AB03}" type="slidenum">
              <a:rPr lang="en-US" smtClean="0">
                <a:latin typeface="Arial" charset="0"/>
              </a:rPr>
              <a:pPr/>
              <a:t>11</a:t>
            </a:fld>
            <a:endParaRPr lang="en-US">
              <a:latin typeface="Arial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4" y="4561576"/>
            <a:ext cx="5365352" cy="4318827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905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points for eating</a:t>
            </a:r>
            <a:r>
              <a:rPr lang="en-US" baseline="0" dirty="0"/>
              <a:t> dot; -1 for each time step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4042F3-6AC5-4F69-BFDB-D78DEF38750B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5821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387B3-9669-F9A0-A68C-6A20AE841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C2B0DB73-29A3-4138-0BD3-D33DD92A7E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562BC8-C3F2-47A7-AF2C-13A94AF36327}" type="slidenum">
              <a:rPr lang="en-US" smtClean="0">
                <a:latin typeface="Arial" charset="0"/>
              </a:rPr>
              <a:pPr/>
              <a:t>16</a:t>
            </a:fld>
            <a:endParaRPr lang="en-US">
              <a:latin typeface="Arial" charset="0"/>
            </a:endParaRPr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C016646B-90D0-E251-18A9-EBBECBC8A2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56CA8817-183B-E843-988B-7C0241348C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924" y="4561576"/>
            <a:ext cx="5365352" cy="4318827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Add values by hand if on tablet, or add by animation steps</a:t>
            </a:r>
          </a:p>
        </p:txBody>
      </p:sp>
    </p:spTree>
    <p:extLst>
      <p:ext uri="{BB962C8B-B14F-4D97-AF65-F5344CB8AC3E}">
        <p14:creationId xmlns:p14="http://schemas.microsoft.com/office/powerpoint/2010/main" val="27441996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17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8002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6832FB-2179-4C80-8AB1-E690711A109F}" type="slidenum">
              <a:rPr lang="en-US" smtClean="0">
                <a:latin typeface="Arial" charset="0"/>
              </a:rPr>
              <a:pPr/>
              <a:t>21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8551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6832FB-2179-4C80-8AB1-E690711A109F}" type="slidenum">
              <a:rPr lang="en-US" smtClean="0">
                <a:latin typeface="Arial" charset="0"/>
              </a:rPr>
              <a:pPr/>
              <a:t>22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3179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26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2488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27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2226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28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7229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Depth 2, one dot and two ghosts;</a:t>
            </a:r>
            <a:r>
              <a:rPr lang="en-US" baseline="0" dirty="0"/>
              <a:t> dot is about 8 steps away</a:t>
            </a:r>
            <a:r>
              <a:rPr lang="en-US" dirty="0"/>
              <a:t> – cannot see actual eating, so need to include distance to dots in </a:t>
            </a:r>
            <a:r>
              <a:rPr lang="en-US" dirty="0" err="1"/>
              <a:t>eval</a:t>
            </a:r>
            <a:r>
              <a:rPr lang="en-US" dirty="0"/>
              <a:t>; but limited depth means it goes into a dead end and cannot escape even a simple ghost strategy;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4042F3-6AC5-4F69-BFDB-D78DEF38750B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4406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both ghosts go the same way, </a:t>
            </a:r>
            <a:r>
              <a:rPr lang="en-US" dirty="0" err="1"/>
              <a:t>pacman</a:t>
            </a:r>
            <a:r>
              <a:rPr lang="en-US" dirty="0"/>
              <a:t> wins; if they go different ways, </a:t>
            </a:r>
            <a:r>
              <a:rPr lang="en-US" dirty="0" err="1"/>
              <a:t>pacman</a:t>
            </a:r>
            <a:r>
              <a:rPr lang="en-US" dirty="0"/>
              <a:t> loses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4042F3-6AC5-4F69-BFDB-D78DEF38750B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4208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562BC8-C3F2-47A7-AF2C-13A94AF36327}" type="slidenum">
              <a:rPr lang="en-US" smtClean="0">
                <a:latin typeface="Arial" charset="0"/>
              </a:rPr>
              <a:pPr/>
              <a:t>40</a:t>
            </a:fld>
            <a:endParaRPr lang="en-US">
              <a:latin typeface="Arial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4" y="4561576"/>
            <a:ext cx="5365352" cy="4318827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Add values by hand if on tablet, or add by animation steps</a:t>
            </a:r>
          </a:p>
        </p:txBody>
      </p:sp>
    </p:spTree>
    <p:extLst>
      <p:ext uri="{BB962C8B-B14F-4D97-AF65-F5344CB8AC3E}">
        <p14:creationId xmlns:p14="http://schemas.microsoft.com/office/powerpoint/2010/main" val="12967145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 is not evaluated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4042F3-6AC5-4F69-BFDB-D78DEF38750B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0665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Pick an order for two reasons: sequential processor and pruning</a:t>
            </a: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44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1517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0F0E28-396E-4F98-845A-678F748F62CE}" type="slidenum">
              <a:rPr lang="en-US" smtClean="0">
                <a:latin typeface="Arial" charset="0"/>
              </a:rPr>
              <a:pPr/>
              <a:t>47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2808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50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4147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51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3148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FA9C23-4665-4838-ABA4-CC8DE95B3F24}" type="slidenum">
              <a:rPr lang="en-US" smtClean="0">
                <a:latin typeface="Arial" charset="0"/>
              </a:rPr>
              <a:pPr/>
              <a:t>55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7437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</a:t>
            </a:r>
            <a:r>
              <a:rPr lang="en-US" baseline="0" dirty="0"/>
              <a:t> least 10, or otherwise just rather dead; or just 100, or otherwise rather dead; that’s yet something different than minimax or </a:t>
            </a:r>
            <a:r>
              <a:rPr lang="en-US" baseline="0" dirty="0" err="1"/>
              <a:t>expectimax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3ED746-492E-4D0C-832A-ACED5D621C80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625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060606"/>
            <a:ext cx="10515600" cy="3739452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5837272"/>
            <a:ext cx="10515600" cy="6032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1/21/2026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1/21/2026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0.png"/><Relationship Id="rId3" Type="http://schemas.openxmlformats.org/officeDocument/2006/relationships/image" Target="../media/image23.png"/><Relationship Id="rId7" Type="http://schemas.openxmlformats.org/officeDocument/2006/relationships/image" Target="../media/image38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0.png"/><Relationship Id="rId5" Type="http://schemas.openxmlformats.org/officeDocument/2006/relationships/image" Target="../media/image22.png"/><Relationship Id="rId10" Type="http://schemas.openxmlformats.org/officeDocument/2006/relationships/image" Target="../media/image401.png"/><Relationship Id="rId4" Type="http://schemas.openxmlformats.org/officeDocument/2006/relationships/image" Target="../media/image21.png"/><Relationship Id="rId9" Type="http://schemas.openxmlformats.org/officeDocument/2006/relationships/customXml" Target="../ink/ink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0.png"/><Relationship Id="rId4" Type="http://schemas.openxmlformats.org/officeDocument/2006/relationships/image" Target="../media/image19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4.png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s://www.youtube.com/watch?v=HHVPutfveVs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0.png"/><Relationship Id="rId4" Type="http://schemas.openxmlformats.org/officeDocument/2006/relationships/customXml" Target="../ink/ink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hyperlink" Target="https://youtu.be/tzjgkMvTk5E?si=4twYU7UhYCkZqF73&amp;t=89" TargetMode="Externa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62165" y="1824300"/>
            <a:ext cx="4645250" cy="2889114"/>
          </a:xfrm>
        </p:spPr>
        <p:txBody>
          <a:bodyPr anchor="b">
            <a:normAutofit fontScale="90000"/>
          </a:bodyPr>
          <a:lstStyle/>
          <a:p>
            <a:pPr algn="l"/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07-280 AI &amp; ML I</a:t>
            </a:r>
            <a:br>
              <a:rPr lang="en-US" sz="4600" dirty="0"/>
            </a:br>
            <a:r>
              <a:rPr lang="en-US" sz="4600" dirty="0"/>
              <a:t>Adversarial Search</a:t>
            </a:r>
            <a:br>
              <a:rPr lang="en-US" sz="4600" dirty="0"/>
            </a:br>
            <a:endParaRPr lang="en-US" sz="460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fence&#10;&#10;Description automatically generated">
            <a:extLst>
              <a:ext uri="{FF2B5EF4-FFF2-40B4-BE49-F238E27FC236}">
                <a16:creationId xmlns:a16="http://schemas.microsoft.com/office/drawing/2014/main" id="{C5CA68C4-AA78-43A9-A080-8998D602DE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955" r="2521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2D9827-D4F9-4D52-8467-F545EC2752C1}"/>
              </a:ext>
            </a:extLst>
          </p:cNvPr>
          <p:cNvSpPr txBox="1">
            <a:spLocks/>
          </p:cNvSpPr>
          <p:nvPr/>
        </p:nvSpPr>
        <p:spPr>
          <a:xfrm>
            <a:off x="6562165" y="3112977"/>
            <a:ext cx="5354852" cy="343574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Instructors: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Pat Virtue &amp; Nihar Shah</a:t>
            </a:r>
          </a:p>
        </p:txBody>
      </p:sp>
    </p:spTree>
    <p:extLst>
      <p:ext uri="{BB962C8B-B14F-4D97-AF65-F5344CB8AC3E}">
        <p14:creationId xmlns:p14="http://schemas.microsoft.com/office/powerpoint/2010/main" val="1689471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347AF-B28B-F42C-D897-38C908ED5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70DC6EB7-BE3E-887B-F9BE-78B8DDFDD6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Minimax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ACE3B12-142C-C8D9-EF55-64BAEF6E77D6}"/>
              </a:ext>
            </a:extLst>
          </p:cNvPr>
          <p:cNvGrpSpPr/>
          <p:nvPr/>
        </p:nvGrpSpPr>
        <p:grpSpPr>
          <a:xfrm>
            <a:off x="2526444" y="1573728"/>
            <a:ext cx="8085221" cy="4729164"/>
            <a:chOff x="939012" y="1428750"/>
            <a:chExt cx="7285826" cy="4133850"/>
          </a:xfrm>
        </p:grpSpPr>
        <p:pic>
          <p:nvPicPr>
            <p:cNvPr id="74" name="Picture 3">
              <a:extLst>
                <a:ext uri="{FF2B5EF4-FFF2-40B4-BE49-F238E27FC236}">
                  <a16:creationId xmlns:a16="http://schemas.microsoft.com/office/drawing/2014/main" id="{1238AF3C-96CB-AA3F-B2B6-0DEE7F1F59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52600" y="1600200"/>
              <a:ext cx="5472113" cy="396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" name="Picture 3">
              <a:extLst>
                <a:ext uri="{FF2B5EF4-FFF2-40B4-BE49-F238E27FC236}">
                  <a16:creationId xmlns:a16="http://schemas.microsoft.com/office/drawing/2014/main" id="{8008572D-284D-3E70-939E-199AE9AAF7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39012" y="1428750"/>
              <a:ext cx="784215" cy="775097"/>
            </a:xfrm>
            <a:prstGeom prst="rect">
              <a:avLst/>
            </a:prstGeom>
            <a:noFill/>
          </p:spPr>
        </p:pic>
        <p:pic>
          <p:nvPicPr>
            <p:cNvPr id="78" name="Picture 3">
              <a:extLst>
                <a:ext uri="{FF2B5EF4-FFF2-40B4-BE49-F238E27FC236}">
                  <a16:creationId xmlns:a16="http://schemas.microsoft.com/office/drawing/2014/main" id="{163A2F0D-C6AA-8C71-72D8-D2632E3929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27363" y="2115063"/>
              <a:ext cx="696663" cy="774070"/>
            </a:xfrm>
            <a:prstGeom prst="rect">
              <a:avLst/>
            </a:prstGeom>
            <a:noFill/>
          </p:spPr>
        </p:pic>
        <p:pic>
          <p:nvPicPr>
            <p:cNvPr id="81" name="Picture 3">
              <a:extLst>
                <a:ext uri="{FF2B5EF4-FFF2-40B4-BE49-F238E27FC236}">
                  <a16:creationId xmlns:a16="http://schemas.microsoft.com/office/drawing/2014/main" id="{3A92BC46-B31E-9416-34FA-0CB54C2AE3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39012" y="2800350"/>
              <a:ext cx="784215" cy="775097"/>
            </a:xfrm>
            <a:prstGeom prst="rect">
              <a:avLst/>
            </a:prstGeom>
            <a:noFill/>
          </p:spPr>
        </p:pic>
        <p:pic>
          <p:nvPicPr>
            <p:cNvPr id="83" name="Picture 3">
              <a:extLst>
                <a:ext uri="{FF2B5EF4-FFF2-40B4-BE49-F238E27FC236}">
                  <a16:creationId xmlns:a16="http://schemas.microsoft.com/office/drawing/2014/main" id="{C8EEF5B6-3413-392C-E62A-A8822B8BCC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27363" y="3486663"/>
              <a:ext cx="696663" cy="774070"/>
            </a:xfrm>
            <a:prstGeom prst="rect">
              <a:avLst/>
            </a:prstGeom>
            <a:noFill/>
          </p:spPr>
        </p:pic>
        <p:pic>
          <p:nvPicPr>
            <p:cNvPr id="84" name="Picture 3">
              <a:extLst>
                <a:ext uri="{FF2B5EF4-FFF2-40B4-BE49-F238E27FC236}">
                  <a16:creationId xmlns:a16="http://schemas.microsoft.com/office/drawing/2014/main" id="{BE7B1878-9D6B-76EA-3CF4-C16DAB785E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910138" y="3429128"/>
              <a:ext cx="3314700" cy="1624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5" name="Rounded Rectangle 1">
              <a:extLst>
                <a:ext uri="{FF2B5EF4-FFF2-40B4-BE49-F238E27FC236}">
                  <a16:creationId xmlns:a16="http://schemas.microsoft.com/office/drawing/2014/main" id="{BD183923-06CB-2D7B-9AC7-6DAD0E5872AD}"/>
                </a:ext>
              </a:extLst>
            </p:cNvPr>
            <p:cNvSpPr/>
            <p:nvPr/>
          </p:nvSpPr>
          <p:spPr>
            <a:xfrm>
              <a:off x="1738313" y="4743450"/>
              <a:ext cx="3086100" cy="742950"/>
            </a:xfrm>
            <a:prstGeom prst="roundRect">
              <a:avLst/>
            </a:prstGeom>
            <a:solidFill>
              <a:srgbClr val="C39BE1">
                <a:alpha val="30000"/>
              </a:srgb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2"/>
            </a:p>
          </p:txBody>
        </p:sp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C8669D9-6071-5C26-B349-77B70E6FE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4927600" cy="4729164"/>
          </a:xfrm>
        </p:spPr>
        <p:txBody>
          <a:bodyPr/>
          <a:lstStyle/>
          <a:p>
            <a:r>
              <a:rPr lang="en-US" dirty="0"/>
              <a:t>States</a:t>
            </a:r>
          </a:p>
          <a:p>
            <a:r>
              <a:rPr lang="en-US" dirty="0"/>
              <a:t>Actions</a:t>
            </a:r>
          </a:p>
          <a:p>
            <a:r>
              <a:rPr lang="en-US" dirty="0"/>
              <a:t>Values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279DCE-2DF1-73D6-2DE1-BE03A72E07A5}"/>
              </a:ext>
            </a:extLst>
          </p:cNvPr>
          <p:cNvSpPr txBox="1"/>
          <p:nvPr/>
        </p:nvSpPr>
        <p:spPr>
          <a:xfrm>
            <a:off x="3787760" y="219372"/>
            <a:ext cx="36881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Why not use A* search?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CAB1D7-CFA5-8344-A43F-D69F6B0F0C01}"/>
              </a:ext>
            </a:extLst>
          </p:cNvPr>
          <p:cNvSpPr txBox="1"/>
          <p:nvPr/>
        </p:nvSpPr>
        <p:spPr>
          <a:xfrm>
            <a:off x="3787760" y="779613"/>
            <a:ext cx="39195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Why the focus on games?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5CF577-7ACC-C3C1-D5EC-0B554F336628}"/>
              </a:ext>
            </a:extLst>
          </p:cNvPr>
          <p:cNvSpPr txBox="1"/>
          <p:nvPr/>
        </p:nvSpPr>
        <p:spPr>
          <a:xfrm>
            <a:off x="169327" y="6400595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82664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159F0-8485-FAFE-3990-FB3427624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4324A-F6B0-6928-B06D-9A23EA7BA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Intelligence and Uncertainty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637DA-5149-D4E9-B8B0-EB7E9CED1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012372" cy="5227110"/>
          </a:xfrm>
        </p:spPr>
        <p:txBody>
          <a:bodyPr/>
          <a:lstStyle/>
          <a:p>
            <a:r>
              <a:rPr lang="en-US" dirty="0"/>
              <a:t>Uncertainty can have lots of sources, including anything we attribute to random chance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Hidden information</a:t>
            </a:r>
          </a:p>
          <a:p>
            <a:pPr marL="917575" lvl="2" indent="-457200"/>
            <a:r>
              <a:rPr lang="en-US" sz="2800" dirty="0"/>
              <a:t>Cards in another player’s hand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Noise</a:t>
            </a:r>
          </a:p>
          <a:p>
            <a:pPr marL="917575" lvl="2" indent="-457200"/>
            <a:r>
              <a:rPr lang="en-US" sz="2800" dirty="0"/>
              <a:t>Sensor noise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Way to complicated to model</a:t>
            </a:r>
          </a:p>
          <a:p>
            <a:pPr marL="917575" lvl="2" indent="-457200"/>
            <a:r>
              <a:rPr lang="en-US" sz="2800" dirty="0"/>
              <a:t>Leaves blowing in the wind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Infinite number of possible configurations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More possibilities than any computer can compute in a reasonable time</a:t>
            </a:r>
          </a:p>
          <a:p>
            <a:pPr marL="917575" lvl="2" indent="-457200"/>
            <a:r>
              <a:rPr lang="en-US" sz="2800" dirty="0"/>
              <a:t>Tic-tac-toe </a:t>
            </a:r>
            <a:r>
              <a:rPr lang="en-US" sz="2800" dirty="0">
                <a:sym typeface="Wingdings" panose="05000000000000000000" pitchFamily="2" charset="2"/>
              </a:rPr>
              <a:t> Checkers  Chess</a:t>
            </a:r>
            <a:endParaRPr lang="en-US" sz="28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863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62600" y="2133600"/>
            <a:ext cx="5943600" cy="291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Outline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29126" y="1303420"/>
            <a:ext cx="4800600" cy="4576011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en-US" sz="2400" dirty="0">
                <a:latin typeface="Calibri"/>
                <a:cs typeface="Calibri"/>
              </a:rPr>
              <a:t>Pre-reading</a:t>
            </a:r>
          </a:p>
          <a:p>
            <a:pPr marL="342900" indent="-342900"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History</a:t>
            </a:r>
          </a:p>
          <a:p>
            <a:pPr marL="342900" indent="-342900"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Standard/Zero-Sum Games</a:t>
            </a:r>
          </a:p>
          <a:p>
            <a:pPr marL="342900" indent="-342900"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Minimax</a:t>
            </a:r>
          </a:p>
          <a:p>
            <a:pPr marL="342900" indent="-342900"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Expected Value</a:t>
            </a:r>
          </a:p>
          <a:p>
            <a:pPr marL="342900" indent="-342900"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tx1"/>
                </a:solidFill>
                <a:latin typeface="Calibri"/>
                <a:cs typeface="Calibri"/>
              </a:rPr>
              <a:t>Expectimax</a:t>
            </a:r>
            <a:endParaRPr lang="en-US"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en-US" sz="2400" dirty="0">
                <a:latin typeface="Calibri"/>
                <a:cs typeface="Calibri"/>
              </a:rPr>
              <a:t>Evaluation Functions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Calibri"/>
                <a:cs typeface="Calibri"/>
              </a:rPr>
              <a:t>Pruning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Calibri"/>
                <a:cs typeface="Calibri"/>
              </a:rPr>
              <a:t>Modeling Assumptions</a:t>
            </a:r>
          </a:p>
          <a:p>
            <a:pPr>
              <a:lnSpc>
                <a:spcPct val="100000"/>
              </a:lnSpc>
            </a:pP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6" name="Picture 5" descr="PatsGame.png"/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9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222" b="-1701"/>
          <a:stretch/>
        </p:blipFill>
        <p:spPr>
          <a:xfrm>
            <a:off x="5044706" y="1752600"/>
            <a:ext cx="6613894" cy="4343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1F5AD1A-5861-0091-CD80-09B6D59D470F}"/>
              </a:ext>
            </a:extLst>
          </p:cNvPr>
          <p:cNvSpPr txBox="1"/>
          <p:nvPr/>
        </p:nvSpPr>
        <p:spPr>
          <a:xfrm>
            <a:off x="169327" y="6400595"/>
            <a:ext cx="50516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 and well, Pat Virtue</a:t>
            </a:r>
          </a:p>
        </p:txBody>
      </p:sp>
    </p:spTree>
    <p:extLst>
      <p:ext uri="{BB962C8B-B14F-4D97-AF65-F5344CB8AC3E}">
        <p14:creationId xmlns:p14="http://schemas.microsoft.com/office/powerpoint/2010/main" val="1948208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7B57A-5421-DBA9-D089-E8B731445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Pre-reading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CDF7A-FD9A-553A-5F08-647EDBD5D7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81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Game Playing State-of-the-Art</a:t>
            </a:r>
          </a:p>
        </p:txBody>
      </p:sp>
      <p:sp>
        <p:nvSpPr>
          <p:cNvPr id="1098755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143000"/>
            <a:ext cx="5791200" cy="49831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900" b="1" dirty="0"/>
              <a:t>Checkers:</a:t>
            </a:r>
            <a:r>
              <a:rPr lang="en-US" sz="19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1950: First computer player. 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1959: Samuel’s self-taught program.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1994: First computer world champion: Chinook ended 40-year-reign of human champion Marion Tinsley using complete 8-piece endgame.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2007: Checkers solved! Endgame database of 39 trillion states</a:t>
            </a:r>
          </a:p>
          <a:p>
            <a:pPr eaLnBrk="1" hangingPunct="1">
              <a:lnSpc>
                <a:spcPct val="80000"/>
              </a:lnSpc>
            </a:pPr>
            <a:endParaRPr lang="en-US" sz="600" b="1" dirty="0"/>
          </a:p>
          <a:p>
            <a:pPr eaLnBrk="1" hangingPunct="1">
              <a:lnSpc>
                <a:spcPct val="80000"/>
              </a:lnSpc>
            </a:pPr>
            <a:r>
              <a:rPr lang="en-US" sz="1900" b="1" dirty="0"/>
              <a:t>Chess:</a:t>
            </a:r>
            <a:r>
              <a:rPr lang="en-US" sz="19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1945-1960: </a:t>
            </a:r>
            <a:r>
              <a:rPr lang="en-US" sz="1500" dirty="0" err="1"/>
              <a:t>Zuse</a:t>
            </a:r>
            <a:r>
              <a:rPr lang="en-US" sz="1500" dirty="0"/>
              <a:t>, Wiener, Shannon, Turing, Newell &amp; Simon, McCarthy.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1960s onward: gradual improvement under “standard model”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1997: special-purpose chess machine Deep Blue defeats human champion Gary Kasparov in a six-game match.  Deep Blue examined 200M positions per second and extended some lines of search up to 40 ply.  Current programs running on a PC rate &gt; 3200 (</a:t>
            </a:r>
            <a:r>
              <a:rPr lang="en-US" sz="1500" dirty="0" err="1"/>
              <a:t>vs</a:t>
            </a:r>
            <a:r>
              <a:rPr lang="en-US" sz="1500" dirty="0"/>
              <a:t> 2870 for Magnus </a:t>
            </a:r>
            <a:r>
              <a:rPr lang="en-US" sz="1500" dirty="0" err="1"/>
              <a:t>Carlsen</a:t>
            </a:r>
            <a:r>
              <a:rPr lang="en-US" sz="1500" dirty="0"/>
              <a:t>).</a:t>
            </a:r>
          </a:p>
          <a:p>
            <a:pPr eaLnBrk="1" hangingPunct="1">
              <a:lnSpc>
                <a:spcPct val="80000"/>
              </a:lnSpc>
            </a:pPr>
            <a:endParaRPr lang="en-US" sz="600" b="1" dirty="0"/>
          </a:p>
          <a:p>
            <a:pPr eaLnBrk="1" hangingPunct="1">
              <a:lnSpc>
                <a:spcPct val="80000"/>
              </a:lnSpc>
            </a:pPr>
            <a:r>
              <a:rPr lang="en-US" sz="1900" b="1" dirty="0"/>
              <a:t>Go:</a:t>
            </a:r>
            <a:r>
              <a:rPr lang="en-US" sz="19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1968: </a:t>
            </a:r>
            <a:r>
              <a:rPr lang="en-US" sz="1500" dirty="0" err="1"/>
              <a:t>Zobrist’s</a:t>
            </a:r>
            <a:r>
              <a:rPr lang="en-US" sz="1500" dirty="0"/>
              <a:t> program plays legal Go, barely (b&gt;300!)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2005-2014: Monte Carlo tree search enables rapid advances: current programs beat strong amateurs, and professionals with a 3-4 stone handicap.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3600" y="1360100"/>
            <a:ext cx="6248400" cy="48877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7010400" y="1371600"/>
            <a:ext cx="1676400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229600" y="1371600"/>
            <a:ext cx="1676400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372600" y="1371600"/>
            <a:ext cx="1676400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930964" y="1371600"/>
            <a:ext cx="1261035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62D582-051C-D7D6-FDC9-6E312CBD5F5E}"/>
              </a:ext>
            </a:extLst>
          </p:cNvPr>
          <p:cNvSpPr txBox="1"/>
          <p:nvPr/>
        </p:nvSpPr>
        <p:spPr>
          <a:xfrm>
            <a:off x="169327" y="6400595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B2659-D08F-1252-4CA6-A2A298154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4395F150-BA9B-1AEC-2D51-7E3F2D04FF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Game Playing State-of-the-Art</a:t>
            </a:r>
          </a:p>
        </p:txBody>
      </p:sp>
      <p:sp>
        <p:nvSpPr>
          <p:cNvPr id="1098755" name="Rectangle 3">
            <a:extLst>
              <a:ext uri="{FF2B5EF4-FFF2-40B4-BE49-F238E27FC236}">
                <a16:creationId xmlns:a16="http://schemas.microsoft.com/office/drawing/2014/main" id="{7071E6A4-BBF0-0650-8B58-6065039CC7F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" y="1143000"/>
            <a:ext cx="5791200" cy="49831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900" b="1" dirty="0"/>
              <a:t>Checkers:</a:t>
            </a:r>
            <a:r>
              <a:rPr lang="en-US" sz="19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1950: First computer player. 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1959: Samuel’s self-taught program.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1994: First computer world champion: Chinook ended 40-year-reign of human champion Marion Tinsley using complete 8-piece endgame.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2007: Checkers solved! Endgame database of 39 trillion states</a:t>
            </a:r>
          </a:p>
          <a:p>
            <a:pPr eaLnBrk="1" hangingPunct="1">
              <a:lnSpc>
                <a:spcPct val="80000"/>
              </a:lnSpc>
            </a:pPr>
            <a:endParaRPr lang="en-US" sz="600" b="1" dirty="0"/>
          </a:p>
          <a:p>
            <a:pPr eaLnBrk="1" hangingPunct="1">
              <a:lnSpc>
                <a:spcPct val="80000"/>
              </a:lnSpc>
            </a:pPr>
            <a:r>
              <a:rPr lang="en-US" sz="1900" b="1" dirty="0"/>
              <a:t>Chess:</a:t>
            </a:r>
            <a:r>
              <a:rPr lang="en-US" sz="19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1945-1960: </a:t>
            </a:r>
            <a:r>
              <a:rPr lang="en-US" sz="1500" dirty="0" err="1"/>
              <a:t>Zuse</a:t>
            </a:r>
            <a:r>
              <a:rPr lang="en-US" sz="1500" dirty="0"/>
              <a:t>, Wiener, Shannon, Turing, Newell &amp; Simon, McCarthy.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1960s onward: gradual improvement under “standard model”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1997: special-purpose chess machine Deep Blue defeats human champion Gary Kasparov in a six-game match.  Deep Blue examined 200M positions per second and extended some lines of search up to 40 ply.  Current programs running on a PC rate &gt; 3200 (</a:t>
            </a:r>
            <a:r>
              <a:rPr lang="en-US" sz="1500" dirty="0" err="1"/>
              <a:t>vs</a:t>
            </a:r>
            <a:r>
              <a:rPr lang="en-US" sz="1500" dirty="0"/>
              <a:t> 2870 for Magnus </a:t>
            </a:r>
            <a:r>
              <a:rPr lang="en-US" sz="1500" dirty="0" err="1"/>
              <a:t>Carlsen</a:t>
            </a:r>
            <a:r>
              <a:rPr lang="en-US" sz="1500" dirty="0"/>
              <a:t>).</a:t>
            </a:r>
          </a:p>
          <a:p>
            <a:pPr eaLnBrk="1" hangingPunct="1">
              <a:lnSpc>
                <a:spcPct val="80000"/>
              </a:lnSpc>
            </a:pPr>
            <a:endParaRPr lang="en-US" sz="600" b="1" dirty="0"/>
          </a:p>
          <a:p>
            <a:pPr eaLnBrk="1" hangingPunct="1">
              <a:lnSpc>
                <a:spcPct val="80000"/>
              </a:lnSpc>
            </a:pPr>
            <a:r>
              <a:rPr lang="en-US" sz="1900" b="1" dirty="0"/>
              <a:t>Go:</a:t>
            </a:r>
            <a:r>
              <a:rPr lang="en-US" sz="19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1968: </a:t>
            </a:r>
            <a:r>
              <a:rPr lang="en-US" sz="1500" dirty="0" err="1"/>
              <a:t>Zobrist’s</a:t>
            </a:r>
            <a:r>
              <a:rPr lang="en-US" sz="1500" dirty="0"/>
              <a:t> program plays legal Go, barely (b&gt;300!)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2005-2014: Monte Carlo tree search enables rapid advances: current programs beat strong amateurs, and professionals with a 3-4 stone handicap.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AFBCE5F-5E80-E323-7DB7-3DD23EE72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3600" y="1360100"/>
            <a:ext cx="6248400" cy="4887716"/>
          </a:xfrm>
          <a:prstGeom prst="rect">
            <a:avLst/>
          </a:prstGeom>
          <a:noFill/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560AAC3-F284-3C53-55D9-875E87AAD04D}"/>
              </a:ext>
            </a:extLst>
          </p:cNvPr>
          <p:cNvSpPr/>
          <p:nvPr/>
        </p:nvSpPr>
        <p:spPr>
          <a:xfrm>
            <a:off x="10930964" y="1371600"/>
            <a:ext cx="1261035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269A5B-3D4C-A32A-5BE5-D817BB224840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4232406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Game Playing State-of-the-Art</a:t>
            </a:r>
          </a:p>
        </p:txBody>
      </p:sp>
      <p:sp>
        <p:nvSpPr>
          <p:cNvPr id="1098755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143000"/>
            <a:ext cx="5791200" cy="49831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900" b="1" dirty="0"/>
              <a:t>Checkers:</a:t>
            </a:r>
            <a:r>
              <a:rPr lang="en-US" sz="19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1950: First computer player. 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1959: Samuel’s self-taught program.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1994: First computer world champion: Chinook ended 40-year-reign of human champion Marion Tinsley using complete 8-piece endgame.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2007: Checkers solved! Endgame database of 39 trillion states</a:t>
            </a:r>
          </a:p>
          <a:p>
            <a:pPr eaLnBrk="1" hangingPunct="1">
              <a:lnSpc>
                <a:spcPct val="80000"/>
              </a:lnSpc>
            </a:pPr>
            <a:endParaRPr lang="en-US" sz="600" b="1" dirty="0"/>
          </a:p>
          <a:p>
            <a:pPr eaLnBrk="1" hangingPunct="1">
              <a:lnSpc>
                <a:spcPct val="80000"/>
              </a:lnSpc>
            </a:pPr>
            <a:r>
              <a:rPr lang="en-US" sz="1900" b="1" dirty="0"/>
              <a:t>Chess:</a:t>
            </a:r>
            <a:r>
              <a:rPr lang="en-US" sz="19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1945-1960: </a:t>
            </a:r>
            <a:r>
              <a:rPr lang="en-US" sz="1500" dirty="0" err="1"/>
              <a:t>Zuse</a:t>
            </a:r>
            <a:r>
              <a:rPr lang="en-US" sz="1500" dirty="0"/>
              <a:t>, Wiener, Shannon, Turing, Newell &amp; Simon, McCarthy.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1960s onward: gradual improvement under “standard model”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1997: special-purpose chess machine Deep Blue defeats human champion Gary Kasparov in a six-game match.  Deep Blue examined 200M positions per second and extended some lines of search up to 40 ply.  Current programs running on a PC rate &gt; 3200 (</a:t>
            </a:r>
            <a:r>
              <a:rPr lang="en-US" sz="1500" dirty="0" err="1"/>
              <a:t>vs</a:t>
            </a:r>
            <a:r>
              <a:rPr lang="en-US" sz="1500" dirty="0"/>
              <a:t> 2870 for Magnus </a:t>
            </a:r>
            <a:r>
              <a:rPr lang="en-US" sz="1500" dirty="0" err="1"/>
              <a:t>Carlsen</a:t>
            </a:r>
            <a:r>
              <a:rPr lang="en-US" sz="1500" dirty="0"/>
              <a:t>).</a:t>
            </a:r>
          </a:p>
          <a:p>
            <a:pPr eaLnBrk="1" hangingPunct="1">
              <a:lnSpc>
                <a:spcPct val="80000"/>
              </a:lnSpc>
            </a:pPr>
            <a:endParaRPr lang="en-US" sz="600" b="1" dirty="0"/>
          </a:p>
          <a:p>
            <a:pPr eaLnBrk="1" hangingPunct="1">
              <a:lnSpc>
                <a:spcPct val="80000"/>
              </a:lnSpc>
            </a:pPr>
            <a:r>
              <a:rPr lang="en-US" sz="1900" b="1" dirty="0"/>
              <a:t>Go:</a:t>
            </a:r>
            <a:r>
              <a:rPr lang="en-US" sz="19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1968: </a:t>
            </a:r>
            <a:r>
              <a:rPr lang="en-US" sz="1500" dirty="0" err="1"/>
              <a:t>Zobrist’s</a:t>
            </a:r>
            <a:r>
              <a:rPr lang="en-US" sz="1500" dirty="0"/>
              <a:t> program plays legal Go, barely (b&gt;300!)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2005-2014: Monte Carlo tree search enables rapid advances: current programs beat strong amateurs, and professionals with a 3-4 stone handicap.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2015: AlphaGo from DeepMind beats Lee Sedol</a:t>
            </a:r>
            <a:endParaRPr lang="en-US" sz="19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3600" y="1360100"/>
            <a:ext cx="6248400" cy="48877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7010400" y="1371600"/>
            <a:ext cx="1676400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229600" y="1371600"/>
            <a:ext cx="1676400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372600" y="1371600"/>
            <a:ext cx="1676400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746606" y="1371600"/>
            <a:ext cx="1445394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FB3FD968-B729-4D95-99A0-1AA0BADDBE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517" y="1360100"/>
            <a:ext cx="6254567" cy="488771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6703732-74A7-4A1A-8C16-F6D56C408D26}"/>
              </a:ext>
            </a:extLst>
          </p:cNvPr>
          <p:cNvSpPr/>
          <p:nvPr/>
        </p:nvSpPr>
        <p:spPr>
          <a:xfrm>
            <a:off x="10911544" y="1368616"/>
            <a:ext cx="1080250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48A962-E5F9-7626-150D-6FAE4146A4A3}"/>
              </a:ext>
            </a:extLst>
          </p:cNvPr>
          <p:cNvSpPr txBox="1"/>
          <p:nvPr/>
        </p:nvSpPr>
        <p:spPr>
          <a:xfrm>
            <a:off x="8182353" y="6464916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3431771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746C0-DE51-C5D2-2F7A-A23B2367A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AlphaGo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09C18-20BB-5AE4-DE01-5D64F50994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2015: AlphaGo from DeepMind beats Lee Sedol</a:t>
            </a:r>
            <a:endParaRPr lang="en-US" sz="3600" dirty="0"/>
          </a:p>
          <a:p>
            <a:endParaRPr lang="en-US" dirty="0"/>
          </a:p>
        </p:txBody>
      </p:sp>
      <p:pic>
        <p:nvPicPr>
          <p:cNvPr id="1026" name="Picture 2" descr="Artificial intelligence: Google's AlphaGo beats Go master Lee Se-dol - BBC  News">
            <a:extLst>
              <a:ext uri="{FF2B5EF4-FFF2-40B4-BE49-F238E27FC236}">
                <a16:creationId xmlns:a16="http://schemas.microsoft.com/office/drawing/2014/main" id="{0F8347DE-9980-8795-2989-12B92C7AD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17" y="1746459"/>
            <a:ext cx="7511716" cy="4225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3F53F4DE-835B-8685-1237-4C3830BFA554}"/>
              </a:ext>
            </a:extLst>
          </p:cNvPr>
          <p:cNvGrpSpPr/>
          <p:nvPr/>
        </p:nvGrpSpPr>
        <p:grpSpPr>
          <a:xfrm>
            <a:off x="8670758" y="1835056"/>
            <a:ext cx="2672364" cy="4225340"/>
            <a:chOff x="8491640" y="1113178"/>
            <a:chExt cx="3545372" cy="524399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7E8C877-027E-E071-555B-6DD740FDF9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29827"/>
            <a:stretch>
              <a:fillRect/>
            </a:stretch>
          </p:blipFill>
          <p:spPr>
            <a:xfrm>
              <a:off x="8491640" y="1113178"/>
              <a:ext cx="1149804" cy="509658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520EFCC-F3D1-3D22-2519-A262FA3F93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5138"/>
            <a:stretch>
              <a:fillRect/>
            </a:stretch>
          </p:blipFill>
          <p:spPr>
            <a:xfrm>
              <a:off x="9644159" y="1128211"/>
              <a:ext cx="1264739" cy="5228964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D5FEF6B-CD8F-A994-1B21-0F022F6B2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2578"/>
            <a:stretch>
              <a:fillRect/>
            </a:stretch>
          </p:blipFill>
          <p:spPr>
            <a:xfrm>
              <a:off x="10772273" y="1212581"/>
              <a:ext cx="1264739" cy="50965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44432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Behavior from Computation</a:t>
            </a:r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2667000" y="1674072"/>
          <a:ext cx="6858000" cy="3736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4519052" imgH="2461473" progId="MSPhotoEd.3">
                  <p:embed/>
                </p:oleObj>
              </mc:Choice>
              <mc:Fallback>
                <p:oleObj name="Photo Editor Photo" r:id="rId2" imgW="4519052" imgH="2461473" progId="MSPhotoEd.3">
                  <p:embed/>
                  <p:pic>
                    <p:nvPicPr>
                      <p:cNvPr id="102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674072"/>
                        <a:ext cx="6858000" cy="37361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Text Box 6"/>
          <p:cNvSpPr txBox="1">
            <a:spLocks noChangeArrowheads="1"/>
          </p:cNvSpPr>
          <p:nvPr/>
        </p:nvSpPr>
        <p:spPr bwMode="auto">
          <a:xfrm>
            <a:off x="8305800" y="6477000"/>
            <a:ext cx="3886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mystery </a:t>
            </a:r>
            <a:r>
              <a:rPr lang="en-US" dirty="0" err="1">
                <a:solidFill>
                  <a:srgbClr val="CC0000"/>
                </a:solidFill>
                <a:latin typeface="Calibri" pitchFamily="34" charset="0"/>
              </a:rPr>
              <a:t>pacman</a:t>
            </a: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 (L6D1)]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45F2F2-2D1D-8805-0366-34B5EBEFC1E1}"/>
              </a:ext>
            </a:extLst>
          </p:cNvPr>
          <p:cNvSpPr txBox="1"/>
          <p:nvPr/>
        </p:nvSpPr>
        <p:spPr>
          <a:xfrm>
            <a:off x="169327" y="6400595"/>
            <a:ext cx="2761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UCB CS 188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87412" y="1548776"/>
            <a:ext cx="5148607" cy="28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1"/>
            <a:ext cx="11379200" cy="4729164"/>
          </a:xfrm>
        </p:spPr>
        <p:txBody>
          <a:bodyPr/>
          <a:lstStyle/>
          <a:p>
            <a:pPr eaLnBrk="1" hangingPunct="1"/>
            <a:r>
              <a:rPr lang="en-US" sz="2800" dirty="0"/>
              <a:t>Many different kinds of games!</a:t>
            </a:r>
          </a:p>
          <a:p>
            <a:pPr lvl="1" eaLnBrk="1" hangingPunct="1"/>
            <a:endParaRPr lang="en-US" sz="2400" dirty="0"/>
          </a:p>
          <a:p>
            <a:pPr eaLnBrk="1" hangingPunct="1"/>
            <a:r>
              <a:rPr lang="en-US" sz="2800" dirty="0"/>
              <a:t>Axes:</a:t>
            </a:r>
          </a:p>
          <a:p>
            <a:pPr lvl="1" eaLnBrk="1" hangingPunct="1"/>
            <a:r>
              <a:rPr lang="en-US" sz="2400" dirty="0"/>
              <a:t>Deterministic or stochastic?</a:t>
            </a:r>
          </a:p>
          <a:p>
            <a:pPr lvl="1"/>
            <a:r>
              <a:rPr lang="en-US" sz="2400" dirty="0"/>
              <a:t>Perfect information (fully observable)?</a:t>
            </a:r>
          </a:p>
          <a:p>
            <a:pPr lvl="1" eaLnBrk="1" hangingPunct="1"/>
            <a:r>
              <a:rPr lang="en-US" sz="2400" dirty="0"/>
              <a:t>One, two, or more players?</a:t>
            </a:r>
          </a:p>
          <a:p>
            <a:pPr lvl="1" eaLnBrk="1" hangingPunct="1"/>
            <a:r>
              <a:rPr lang="en-US" sz="2400" dirty="0"/>
              <a:t>Turn-taking or simultaneous?</a:t>
            </a:r>
          </a:p>
          <a:p>
            <a:pPr lvl="1" eaLnBrk="1" hangingPunct="1"/>
            <a:r>
              <a:rPr lang="en-US" sz="2400" dirty="0"/>
              <a:t>Zero sum?</a:t>
            </a:r>
          </a:p>
          <a:p>
            <a:pPr lvl="1" eaLnBrk="1" hangingPunct="1"/>
            <a:endParaRPr lang="en-US" sz="2400" dirty="0"/>
          </a:p>
          <a:p>
            <a:r>
              <a:rPr lang="en-US" sz="2800" dirty="0"/>
              <a:t>Want algorithms for calculating a </a:t>
            </a:r>
            <a:r>
              <a:rPr lang="en-US" sz="2800" b="1" i="1" dirty="0"/>
              <a:t>contingent plan </a:t>
            </a:r>
            <a:r>
              <a:rPr lang="en-US" sz="2800" dirty="0"/>
              <a:t>(a.k.a. </a:t>
            </a:r>
            <a:r>
              <a:rPr lang="en-US" sz="2800" dirty="0">
                <a:solidFill>
                  <a:srgbClr val="CC0000"/>
                </a:solidFill>
              </a:rPr>
              <a:t>strategy </a:t>
            </a:r>
            <a:r>
              <a:rPr lang="en-US" sz="2800" dirty="0">
                <a:solidFill>
                  <a:srgbClr val="000090"/>
                </a:solidFill>
              </a:rPr>
              <a:t>or</a:t>
            </a:r>
            <a:r>
              <a:rPr lang="en-US" sz="2800" dirty="0">
                <a:solidFill>
                  <a:srgbClr val="CC0000"/>
                </a:solidFill>
              </a:rPr>
              <a:t> policy</a:t>
            </a:r>
            <a:r>
              <a:rPr lang="en-US" dirty="0">
                <a:solidFill>
                  <a:srgbClr val="000090"/>
                </a:solidFill>
              </a:rPr>
              <a:t>)</a:t>
            </a:r>
            <a:r>
              <a:rPr lang="en-US" sz="2800" dirty="0"/>
              <a:t> which recommends a move for every possible eventuality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Types of Games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372AFE-9330-73A0-6682-D520D7529680}"/>
              </a:ext>
            </a:extLst>
          </p:cNvPr>
          <p:cNvSpPr txBox="1"/>
          <p:nvPr/>
        </p:nvSpPr>
        <p:spPr>
          <a:xfrm>
            <a:off x="169327" y="6400595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8197" y="1357400"/>
            <a:ext cx="6583362" cy="2673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515" y="1388558"/>
            <a:ext cx="4108120" cy="260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Zero-Sum Games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199" y="4191000"/>
            <a:ext cx="5982869" cy="1706564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Zero-Sum Games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Agents have </a:t>
            </a:r>
            <a:r>
              <a:rPr lang="en-US" b="1" i="1" dirty="0">
                <a:solidFill>
                  <a:srgbClr val="0000FF"/>
                </a:solidFill>
              </a:rPr>
              <a:t>opposite</a:t>
            </a:r>
            <a:r>
              <a:rPr lang="en-US" dirty="0"/>
              <a:t> utilities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Pure competition: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400" dirty="0"/>
              <a:t>One</a:t>
            </a:r>
            <a:r>
              <a:rPr lang="en-US" sz="2400" b="1" i="1" dirty="0">
                <a:solidFill>
                  <a:srgbClr val="0000FF"/>
                </a:solidFill>
              </a:rPr>
              <a:t> maximizes</a:t>
            </a:r>
            <a:r>
              <a:rPr lang="en-US" sz="2400" dirty="0"/>
              <a:t>, the other </a:t>
            </a:r>
            <a:r>
              <a:rPr lang="en-US" sz="2400" b="1" i="1" dirty="0">
                <a:solidFill>
                  <a:srgbClr val="FF0000"/>
                </a:solidFill>
              </a:rPr>
              <a:t>minimizes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6172200" y="4191000"/>
            <a:ext cx="5562600" cy="1706564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General Games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Agents have </a:t>
            </a:r>
            <a:r>
              <a:rPr lang="en-US" b="1" i="1" dirty="0">
                <a:solidFill>
                  <a:srgbClr val="0000FF"/>
                </a:solidFill>
              </a:rPr>
              <a:t>independent</a:t>
            </a:r>
            <a:r>
              <a:rPr lang="en-US" dirty="0"/>
              <a:t> utilities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Cooperation, indifference, competition, shifting alliances, and more are all possible</a:t>
            </a:r>
          </a:p>
        </p:txBody>
      </p:sp>
      <p:cxnSp>
        <p:nvCxnSpPr>
          <p:cNvPr id="4" name="Straight Arrow Connector 3"/>
          <p:cNvCxnSpPr>
            <a:cxnSpLocks/>
          </p:cNvCxnSpPr>
          <p:nvPr/>
        </p:nvCxnSpPr>
        <p:spPr>
          <a:xfrm flipH="1" flipV="1">
            <a:off x="1828800" y="3429000"/>
            <a:ext cx="1032206" cy="1945204"/>
          </a:xfrm>
          <a:prstGeom prst="straightConnector1">
            <a:avLst/>
          </a:prstGeom>
          <a:ln w="19050">
            <a:solidFill>
              <a:srgbClr val="0000FF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cxnSpLocks/>
          </p:cNvCxnSpPr>
          <p:nvPr/>
        </p:nvCxnSpPr>
        <p:spPr>
          <a:xfrm flipH="1" flipV="1">
            <a:off x="3962401" y="3124200"/>
            <a:ext cx="1405796" cy="2250004"/>
          </a:xfrm>
          <a:prstGeom prst="straightConnector1">
            <a:avLst/>
          </a:prstGeom>
          <a:ln w="19050">
            <a:solidFill>
              <a:srgbClr val="FF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C16E2C9-42CE-E529-146C-50610A958915}"/>
              </a:ext>
            </a:extLst>
          </p:cNvPr>
          <p:cNvSpPr txBox="1"/>
          <p:nvPr/>
        </p:nvSpPr>
        <p:spPr>
          <a:xfrm>
            <a:off x="169327" y="6411227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05035" y="1396999"/>
            <a:ext cx="4207019" cy="440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“Standard” Games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7366000" cy="4729164"/>
          </a:xfrm>
        </p:spPr>
        <p:txBody>
          <a:bodyPr/>
          <a:lstStyle/>
          <a:p>
            <a:r>
              <a:rPr lang="en-US" sz="2800" dirty="0"/>
              <a:t>Standard games are deterministic, observable, two-player, turn-taking, zero-sum</a:t>
            </a:r>
          </a:p>
          <a:p>
            <a:r>
              <a:rPr lang="en-US" sz="2800" dirty="0"/>
              <a:t>Game formulation:</a:t>
            </a:r>
          </a:p>
          <a:p>
            <a:pPr lvl="1"/>
            <a:r>
              <a:rPr lang="en-US" sz="2400" dirty="0"/>
              <a:t>Initial state: </a:t>
            </a:r>
            <a:r>
              <a:rPr lang="en-US" sz="2400" dirty="0">
                <a:solidFill>
                  <a:srgbClr val="BD00B0"/>
                </a:solidFill>
              </a:rPr>
              <a:t>s</a:t>
            </a:r>
            <a:r>
              <a:rPr lang="en-US" sz="2400" baseline="-25000" dirty="0">
                <a:solidFill>
                  <a:srgbClr val="BD00B0"/>
                </a:solidFill>
              </a:rPr>
              <a:t>0</a:t>
            </a:r>
            <a:endParaRPr lang="en-US" sz="2400" dirty="0">
              <a:solidFill>
                <a:srgbClr val="BD00B0"/>
              </a:solidFill>
            </a:endParaRPr>
          </a:p>
          <a:p>
            <a:pPr lvl="1"/>
            <a:r>
              <a:rPr lang="en-US" sz="2400" dirty="0"/>
              <a:t>Players: </a:t>
            </a:r>
            <a:r>
              <a:rPr lang="en-US" sz="2400" dirty="0">
                <a:solidFill>
                  <a:srgbClr val="BD00B0"/>
                </a:solidFill>
              </a:rPr>
              <a:t>Player(s) </a:t>
            </a:r>
            <a:r>
              <a:rPr lang="en-US" sz="2400" dirty="0"/>
              <a:t>indicates whose move it is</a:t>
            </a:r>
          </a:p>
          <a:p>
            <a:pPr lvl="1"/>
            <a:r>
              <a:rPr lang="en-US" sz="2400" dirty="0"/>
              <a:t>Actions: </a:t>
            </a:r>
            <a:r>
              <a:rPr lang="en-US" sz="2400" dirty="0">
                <a:solidFill>
                  <a:srgbClr val="BD00B0"/>
                </a:solidFill>
              </a:rPr>
              <a:t>Actions(s) </a:t>
            </a:r>
            <a:r>
              <a:rPr lang="en-US" sz="2400" dirty="0"/>
              <a:t>for player on move</a:t>
            </a:r>
          </a:p>
          <a:p>
            <a:pPr lvl="1"/>
            <a:r>
              <a:rPr lang="en-US" sz="2400" dirty="0"/>
              <a:t>Transition model: </a:t>
            </a:r>
            <a:r>
              <a:rPr lang="en-US" sz="2400" dirty="0">
                <a:solidFill>
                  <a:srgbClr val="BD00B0"/>
                </a:solidFill>
              </a:rPr>
              <a:t>Result(</a:t>
            </a:r>
            <a:r>
              <a:rPr lang="en-US" sz="2400" dirty="0" err="1">
                <a:solidFill>
                  <a:srgbClr val="BD00B0"/>
                </a:solidFill>
              </a:rPr>
              <a:t>s,a</a:t>
            </a:r>
            <a:r>
              <a:rPr lang="en-US" sz="2400" dirty="0">
                <a:solidFill>
                  <a:srgbClr val="BD00B0"/>
                </a:solidFill>
              </a:rPr>
              <a:t>)</a:t>
            </a:r>
            <a:endParaRPr lang="en-US" sz="2400" dirty="0">
              <a:solidFill>
                <a:srgbClr val="BD00B0"/>
              </a:solidFill>
              <a:sym typeface="Symbol" pitchFamily="18" charset="2"/>
            </a:endParaRPr>
          </a:p>
          <a:p>
            <a:pPr lvl="1"/>
            <a:r>
              <a:rPr lang="en-US" sz="2400" dirty="0">
                <a:sym typeface="Symbol" pitchFamily="18" charset="2"/>
              </a:rPr>
              <a:t>Terminal test: </a:t>
            </a:r>
            <a:r>
              <a:rPr lang="en-US" sz="2400" dirty="0">
                <a:solidFill>
                  <a:srgbClr val="BD00B0"/>
                </a:solidFill>
                <a:sym typeface="Symbol" pitchFamily="18" charset="2"/>
              </a:rPr>
              <a:t>Terminal-Test(s)</a:t>
            </a:r>
          </a:p>
          <a:p>
            <a:pPr lvl="1"/>
            <a:r>
              <a:rPr lang="en-US" sz="2400" dirty="0">
                <a:sym typeface="Symbol" pitchFamily="18" charset="2"/>
              </a:rPr>
              <a:t>Terminal values: </a:t>
            </a:r>
            <a:r>
              <a:rPr lang="en-US" sz="2400" dirty="0">
                <a:solidFill>
                  <a:srgbClr val="BD00B0"/>
                </a:solidFill>
                <a:sym typeface="Symbol" pitchFamily="18" charset="2"/>
              </a:rPr>
              <a:t>Utility(</a:t>
            </a:r>
            <a:r>
              <a:rPr lang="en-US" sz="2400" dirty="0" err="1">
                <a:solidFill>
                  <a:srgbClr val="BD00B0"/>
                </a:solidFill>
                <a:sym typeface="Symbol" pitchFamily="18" charset="2"/>
              </a:rPr>
              <a:t>s,p</a:t>
            </a:r>
            <a:r>
              <a:rPr lang="en-US" sz="2400" dirty="0">
                <a:solidFill>
                  <a:srgbClr val="BD00B0"/>
                </a:solidFill>
                <a:sym typeface="Symbol" pitchFamily="18" charset="2"/>
              </a:rPr>
              <a:t>) </a:t>
            </a:r>
            <a:r>
              <a:rPr lang="en-US" sz="2400" dirty="0">
                <a:sym typeface="Symbol" pitchFamily="18" charset="2"/>
              </a:rPr>
              <a:t>for player </a:t>
            </a:r>
            <a:r>
              <a:rPr lang="en-US" sz="2400" dirty="0">
                <a:solidFill>
                  <a:srgbClr val="BD00B0"/>
                </a:solidFill>
                <a:sym typeface="Symbol" pitchFamily="18" charset="2"/>
              </a:rPr>
              <a:t>p</a:t>
            </a:r>
          </a:p>
          <a:p>
            <a:pPr lvl="2"/>
            <a:r>
              <a:rPr lang="en-US" sz="2400" dirty="0">
                <a:sym typeface="Symbol" pitchFamily="18" charset="2"/>
              </a:rPr>
              <a:t>Or just </a:t>
            </a:r>
            <a:r>
              <a:rPr lang="en-US" sz="2400" dirty="0">
                <a:solidFill>
                  <a:srgbClr val="BD00B0"/>
                </a:solidFill>
                <a:sym typeface="Symbol" pitchFamily="18" charset="2"/>
              </a:rPr>
              <a:t>Utility(s) </a:t>
            </a:r>
            <a:r>
              <a:rPr lang="en-US" sz="2400" dirty="0">
                <a:solidFill>
                  <a:srgbClr val="000000"/>
                </a:solidFill>
                <a:sym typeface="Symbol" pitchFamily="18" charset="2"/>
              </a:rPr>
              <a:t>for player making the decision at root</a:t>
            </a:r>
            <a:endParaRPr lang="en-US" sz="2000" dirty="0">
              <a:solidFill>
                <a:srgbClr val="000000"/>
              </a:solidFill>
              <a:sym typeface="Symbol" pitchFamily="18" charset="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61EF24-4CF1-2AEB-A8B2-0BE4E6EA50E3}"/>
              </a:ext>
            </a:extLst>
          </p:cNvPr>
          <p:cNvSpPr txBox="1"/>
          <p:nvPr/>
        </p:nvSpPr>
        <p:spPr>
          <a:xfrm>
            <a:off x="169327" y="6405911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F729C-B32C-A295-B65C-328E644CC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Pre-reading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C9ED88-6E77-43A7-0364-6C488071FE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Minimax Search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482432-1516-FB82-F190-BBA660B63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70181" y="384353"/>
            <a:ext cx="4584692" cy="4240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1FF7B7-AB8F-09E1-C6F8-3E4B7BF52B6C}"/>
              </a:ext>
            </a:extLst>
          </p:cNvPr>
          <p:cNvSpPr txBox="1"/>
          <p:nvPr/>
        </p:nvSpPr>
        <p:spPr>
          <a:xfrm>
            <a:off x="169327" y="6400595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873919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Single-Agent Trees</a:t>
            </a:r>
          </a:p>
        </p:txBody>
      </p:sp>
      <p:sp>
        <p:nvSpPr>
          <p:cNvPr id="9" name="Rectangle 8"/>
          <p:cNvSpPr/>
          <p:nvPr/>
        </p:nvSpPr>
        <p:spPr>
          <a:xfrm>
            <a:off x="5257800" y="14478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0485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5867400" y="15128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Oval 11"/>
          <p:cNvSpPr/>
          <p:nvPr/>
        </p:nvSpPr>
        <p:spPr>
          <a:xfrm>
            <a:off x="6553200" y="16002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6" name="Straight Connector 35"/>
          <p:cNvCxnSpPr/>
          <p:nvPr/>
        </p:nvCxnSpPr>
        <p:spPr>
          <a:xfrm rot="10800000" flipV="1">
            <a:off x="3657600" y="1905000"/>
            <a:ext cx="236220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019800" y="1905000"/>
            <a:ext cx="228600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10800000" flipV="1">
            <a:off x="7239000" y="2819400"/>
            <a:ext cx="106680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8305800" y="2819400"/>
            <a:ext cx="121920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10800000" flipV="1">
            <a:off x="2590801" y="2819400"/>
            <a:ext cx="106680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657601" y="2819400"/>
            <a:ext cx="121920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2895600" y="23622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0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>
            <a:off x="3200400" y="24272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Oval 41"/>
          <p:cNvSpPr/>
          <p:nvPr/>
        </p:nvSpPr>
        <p:spPr>
          <a:xfrm>
            <a:off x="4191000" y="25146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7543800" y="23622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5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8458200" y="24272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Oval 46"/>
          <p:cNvSpPr/>
          <p:nvPr/>
        </p:nvSpPr>
        <p:spPr>
          <a:xfrm>
            <a:off x="8839200" y="25146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6477000" y="32766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9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7086600" y="33416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Oval 49"/>
          <p:cNvSpPr/>
          <p:nvPr/>
        </p:nvSpPr>
        <p:spPr>
          <a:xfrm>
            <a:off x="7772400" y="34290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8763000" y="32766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2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9958137" y="33416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Rectangle 53"/>
          <p:cNvSpPr/>
          <p:nvPr/>
        </p:nvSpPr>
        <p:spPr>
          <a:xfrm>
            <a:off x="1828800" y="32766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5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>
            <a:off x="1828800" y="33416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Oval 55"/>
          <p:cNvSpPr/>
          <p:nvPr/>
        </p:nvSpPr>
        <p:spPr>
          <a:xfrm>
            <a:off x="3124200" y="34290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114800" y="32766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8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4724400" y="33416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" name="Oval 58"/>
          <p:cNvSpPr/>
          <p:nvPr/>
        </p:nvSpPr>
        <p:spPr>
          <a:xfrm>
            <a:off x="5410200" y="34290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0" name="Isosceles Triangle 59"/>
          <p:cNvSpPr/>
          <p:nvPr/>
        </p:nvSpPr>
        <p:spPr>
          <a:xfrm>
            <a:off x="1828800" y="3886200"/>
            <a:ext cx="1524000" cy="1752600"/>
          </a:xfrm>
          <a:prstGeom prst="triangle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Isosceles Triangle 60"/>
          <p:cNvSpPr/>
          <p:nvPr/>
        </p:nvSpPr>
        <p:spPr>
          <a:xfrm>
            <a:off x="4114800" y="3886200"/>
            <a:ext cx="1524000" cy="1752600"/>
          </a:xfrm>
          <a:prstGeom prst="triangle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Isosceles Triangle 61"/>
          <p:cNvSpPr/>
          <p:nvPr/>
        </p:nvSpPr>
        <p:spPr>
          <a:xfrm>
            <a:off x="6477000" y="3886200"/>
            <a:ext cx="1524000" cy="1752600"/>
          </a:xfrm>
          <a:prstGeom prst="triangle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9372600" y="37338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8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057400" y="57150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2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743200" y="57150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0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419600" y="57150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2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029200" y="57150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6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705600" y="57150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4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467600" y="57150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6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581400" y="57150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…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867400" y="57150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…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258F3A-9427-25A7-9A62-6F6DD3F72791}"/>
              </a:ext>
            </a:extLst>
          </p:cNvPr>
          <p:cNvSpPr txBox="1"/>
          <p:nvPr/>
        </p:nvSpPr>
        <p:spPr>
          <a:xfrm>
            <a:off x="149742" y="644856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2" grpId="0" animBg="1"/>
      <p:bldP spid="43" grpId="0" animBg="1"/>
      <p:bldP spid="47" grpId="0" animBg="1"/>
      <p:bldP spid="48" grpId="0" animBg="1"/>
      <p:bldP spid="50" grpId="0" animBg="1"/>
      <p:bldP spid="51" grpId="0" animBg="1"/>
      <p:bldP spid="54" grpId="0" animBg="1"/>
      <p:bldP spid="56" grpId="0" animBg="1"/>
      <p:bldP spid="57" grpId="0" animBg="1"/>
      <p:bldP spid="59" grpId="0" animBg="1"/>
      <p:bldP spid="60" grpId="0" animBg="1"/>
      <p:bldP spid="61" grpId="0" animBg="1"/>
      <p:bldP spid="62" grpId="0" animBg="1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99C57-02A5-CB1C-78A9-0FBC01611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76" name="AutoShape 37">
            <a:extLst>
              <a:ext uri="{FF2B5EF4-FFF2-40B4-BE49-F238E27FC236}">
                <a16:creationId xmlns:a16="http://schemas.microsoft.com/office/drawing/2014/main" id="{3AA63E53-2DC0-7699-63B2-B9F4C721B94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654949" y="3458952"/>
            <a:ext cx="1018116" cy="1025853"/>
          </a:xfrm>
          <a:prstGeom prst="straightConnector1">
            <a:avLst/>
          </a:prstGeom>
          <a:solidFill>
            <a:srgbClr val="C198E0"/>
          </a:solidFill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4377" name="Rectangle 7">
            <a:extLst>
              <a:ext uri="{FF2B5EF4-FFF2-40B4-BE49-F238E27FC236}">
                <a16:creationId xmlns:a16="http://schemas.microsoft.com/office/drawing/2014/main" id="{5EE1E5A9-C4D4-DBF7-C06A-E658E9DCA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14832" y="4521961"/>
            <a:ext cx="508000" cy="380239"/>
          </a:xfrm>
          <a:prstGeom prst="rect">
            <a:avLst/>
          </a:prstGeom>
          <a:solidFill>
            <a:srgbClr val="D4A7F8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/>
              <a:t>2</a:t>
            </a:r>
          </a:p>
        </p:txBody>
      </p:sp>
      <p:sp>
        <p:nvSpPr>
          <p:cNvPr id="14374" name="AutoShape 6">
            <a:extLst>
              <a:ext uri="{FF2B5EF4-FFF2-40B4-BE49-F238E27FC236}">
                <a16:creationId xmlns:a16="http://schemas.microsoft.com/office/drawing/2014/main" id="{B3F235A5-581F-EEE9-B289-5F09D52E3BBA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024719" y="3066013"/>
            <a:ext cx="508000" cy="380239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4375" name="AutoShape 7">
            <a:extLst>
              <a:ext uri="{FF2B5EF4-FFF2-40B4-BE49-F238E27FC236}">
                <a16:creationId xmlns:a16="http://schemas.microsoft.com/office/drawing/2014/main" id="{A309FB96-A832-B7CC-9F37-C387F9D8CC0D}"/>
              </a:ext>
            </a:extLst>
          </p:cNvPr>
          <p:cNvCxnSpPr>
            <a:cxnSpLocks noChangeShapeType="1"/>
            <a:stCxn id="14339" idx="3"/>
          </p:cNvCxnSpPr>
          <p:nvPr/>
        </p:nvCxnSpPr>
        <p:spPr bwMode="auto">
          <a:xfrm flipH="1">
            <a:off x="3276603" y="1822188"/>
            <a:ext cx="2671230" cy="116052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4372" name="AutoShape 20">
            <a:extLst>
              <a:ext uri="{FF2B5EF4-FFF2-40B4-BE49-F238E27FC236}">
                <a16:creationId xmlns:a16="http://schemas.microsoft.com/office/drawing/2014/main" id="{373409F3-7E73-9D2C-E2B2-351B066566DB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5693833" y="3046213"/>
            <a:ext cx="508000" cy="380239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4373" name="AutoShape 21">
            <a:extLst>
              <a:ext uri="{FF2B5EF4-FFF2-40B4-BE49-F238E27FC236}">
                <a16:creationId xmlns:a16="http://schemas.microsoft.com/office/drawing/2014/main" id="{68F331DC-E76A-C35E-FD01-A96A170C6FB1}"/>
              </a:ext>
            </a:extLst>
          </p:cNvPr>
          <p:cNvCxnSpPr>
            <a:cxnSpLocks noChangeShapeType="1"/>
            <a:stCxn id="14339" idx="3"/>
          </p:cNvCxnSpPr>
          <p:nvPr/>
        </p:nvCxnSpPr>
        <p:spPr bwMode="auto">
          <a:xfrm flipH="1">
            <a:off x="5945717" y="1822192"/>
            <a:ext cx="2117" cy="116052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4366" name="AutoShape 26">
            <a:extLst>
              <a:ext uri="{FF2B5EF4-FFF2-40B4-BE49-F238E27FC236}">
                <a16:creationId xmlns:a16="http://schemas.microsoft.com/office/drawing/2014/main" id="{6498C5AF-D80F-139A-EBDA-5914BEE8D7E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8403063" y="3078713"/>
            <a:ext cx="508000" cy="380239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4367" name="AutoShape 27">
            <a:extLst>
              <a:ext uri="{FF2B5EF4-FFF2-40B4-BE49-F238E27FC236}">
                <a16:creationId xmlns:a16="http://schemas.microsoft.com/office/drawing/2014/main" id="{A2288133-DED2-F7CC-6659-AE24C9E0AE59}"/>
              </a:ext>
            </a:extLst>
          </p:cNvPr>
          <p:cNvCxnSpPr>
            <a:cxnSpLocks noChangeShapeType="1"/>
            <a:stCxn id="14339" idx="3"/>
          </p:cNvCxnSpPr>
          <p:nvPr/>
        </p:nvCxnSpPr>
        <p:spPr bwMode="auto">
          <a:xfrm>
            <a:off x="5947833" y="1822188"/>
            <a:ext cx="2707116" cy="11803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4338" name="Rectangle 2">
            <a:extLst>
              <a:ext uri="{FF2B5EF4-FFF2-40B4-BE49-F238E27FC236}">
                <a16:creationId xmlns:a16="http://schemas.microsoft.com/office/drawing/2014/main" id="{D99B0E2A-4EAB-121F-0031-0E514352B1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ym typeface="Symbol" pitchFamily="18" charset="2"/>
              </a:rPr>
              <a:t>Minimax Example</a:t>
            </a:r>
          </a:p>
        </p:txBody>
      </p:sp>
      <p:sp>
        <p:nvSpPr>
          <p:cNvPr id="14339" name="AutoShape 4">
            <a:extLst>
              <a:ext uri="{FF2B5EF4-FFF2-40B4-BE49-F238E27FC236}">
                <a16:creationId xmlns:a16="http://schemas.microsoft.com/office/drawing/2014/main" id="{F3D8783A-296C-1033-D0A6-609A394531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3833" y="1441949"/>
            <a:ext cx="508000" cy="380239"/>
          </a:xfrm>
          <a:prstGeom prst="triangle">
            <a:avLst>
              <a:gd name="adj" fmla="val 50000"/>
            </a:avLst>
          </a:prstGeom>
          <a:solidFill>
            <a:schemeClr val="accent5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4382" name="AutoShape 13">
            <a:extLst>
              <a:ext uri="{FF2B5EF4-FFF2-40B4-BE49-F238E27FC236}">
                <a16:creationId xmlns:a16="http://schemas.microsoft.com/office/drawing/2014/main" id="{FD73B759-C597-270E-B571-D08D2D8AD589}"/>
              </a:ext>
            </a:extLst>
          </p:cNvPr>
          <p:cNvCxnSpPr>
            <a:cxnSpLocks noChangeShapeType="1"/>
            <a:stCxn id="14374" idx="0"/>
          </p:cNvCxnSpPr>
          <p:nvPr/>
        </p:nvCxnSpPr>
        <p:spPr bwMode="auto">
          <a:xfrm>
            <a:off x="3276603" y="3446252"/>
            <a:ext cx="2117" cy="1006049"/>
          </a:xfrm>
          <a:prstGeom prst="straightConnector1">
            <a:avLst/>
          </a:prstGeom>
          <a:solidFill>
            <a:srgbClr val="C198E0"/>
          </a:solidFill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4383" name="Rectangle 7">
            <a:extLst>
              <a:ext uri="{FF2B5EF4-FFF2-40B4-BE49-F238E27FC236}">
                <a16:creationId xmlns:a16="http://schemas.microsoft.com/office/drawing/2014/main" id="{7CCEBE79-4F34-94DE-C22B-28E52177D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0486" y="4522905"/>
            <a:ext cx="508000" cy="380239"/>
          </a:xfrm>
          <a:prstGeom prst="rect">
            <a:avLst/>
          </a:prstGeom>
          <a:solidFill>
            <a:srgbClr val="D4A7F8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/>
              <a:t>12</a:t>
            </a:r>
          </a:p>
        </p:txBody>
      </p:sp>
      <p:cxnSp>
        <p:nvCxnSpPr>
          <p:cNvPr id="14378" name="AutoShape 33">
            <a:extLst>
              <a:ext uri="{FF2B5EF4-FFF2-40B4-BE49-F238E27FC236}">
                <a16:creationId xmlns:a16="http://schemas.microsoft.com/office/drawing/2014/main" id="{5A6E612E-2ED5-E71F-9AC6-C984C5CC0FE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654949" y="3458952"/>
            <a:ext cx="2117" cy="1006049"/>
          </a:xfrm>
          <a:prstGeom prst="straightConnector1">
            <a:avLst/>
          </a:prstGeom>
          <a:solidFill>
            <a:srgbClr val="C198E0"/>
          </a:solidFill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4379" name="Rectangle 7">
            <a:extLst>
              <a:ext uri="{FF2B5EF4-FFF2-40B4-BE49-F238E27FC236}">
                <a16:creationId xmlns:a16="http://schemas.microsoft.com/office/drawing/2014/main" id="{4B7F4975-5AC2-10A8-441E-A71DD2F108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8832" y="4535605"/>
            <a:ext cx="508000" cy="380239"/>
          </a:xfrm>
          <a:prstGeom prst="rect">
            <a:avLst/>
          </a:prstGeom>
          <a:solidFill>
            <a:srgbClr val="D4A7F8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/>
              <a:t>5</a:t>
            </a:r>
          </a:p>
        </p:txBody>
      </p:sp>
      <p:cxnSp>
        <p:nvCxnSpPr>
          <p:cNvPr id="28720" name="AutoShape 9">
            <a:extLst>
              <a:ext uri="{FF2B5EF4-FFF2-40B4-BE49-F238E27FC236}">
                <a16:creationId xmlns:a16="http://schemas.microsoft.com/office/drawing/2014/main" id="{3F59C065-FC56-A6FD-C125-866A286A1EDC}"/>
              </a:ext>
            </a:extLst>
          </p:cNvPr>
          <p:cNvCxnSpPr>
            <a:cxnSpLocks noChangeShapeType="1"/>
            <a:stCxn id="14374" idx="0"/>
          </p:cNvCxnSpPr>
          <p:nvPr/>
        </p:nvCxnSpPr>
        <p:spPr bwMode="auto">
          <a:xfrm flipH="1">
            <a:off x="2262721" y="3446256"/>
            <a:ext cx="1013884" cy="102585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51" name="Rectangle 7">
            <a:extLst>
              <a:ext uri="{FF2B5EF4-FFF2-40B4-BE49-F238E27FC236}">
                <a16:creationId xmlns:a16="http://schemas.microsoft.com/office/drawing/2014/main" id="{AEA44260-1D1D-60D9-0F81-2EE346CC1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4486" y="4522905"/>
            <a:ext cx="508000" cy="380239"/>
          </a:xfrm>
          <a:prstGeom prst="rect">
            <a:avLst/>
          </a:prstGeom>
          <a:solidFill>
            <a:srgbClr val="D4A7F8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/>
              <a:t>3</a:t>
            </a:r>
          </a:p>
        </p:txBody>
      </p:sp>
      <p:cxnSp>
        <p:nvCxnSpPr>
          <p:cNvPr id="14368" name="AutoShape 23">
            <a:extLst>
              <a:ext uri="{FF2B5EF4-FFF2-40B4-BE49-F238E27FC236}">
                <a16:creationId xmlns:a16="http://schemas.microsoft.com/office/drawing/2014/main" id="{B37C9DB2-479D-5590-6802-325251BE3DDB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5306486" y="3446252"/>
            <a:ext cx="639233" cy="1006049"/>
          </a:xfrm>
          <a:prstGeom prst="straightConnector1">
            <a:avLst/>
          </a:prstGeom>
          <a:solidFill>
            <a:srgbClr val="C198E0"/>
          </a:solidFill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4369" name="Rectangle 7">
            <a:extLst>
              <a:ext uri="{FF2B5EF4-FFF2-40B4-BE49-F238E27FC236}">
                <a16:creationId xmlns:a16="http://schemas.microsoft.com/office/drawing/2014/main" id="{934D4E8A-8C3C-0C5B-3148-7AE31B753A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2486" y="4535605"/>
            <a:ext cx="508000" cy="380239"/>
          </a:xfrm>
          <a:prstGeom prst="rect">
            <a:avLst/>
          </a:prstGeom>
          <a:solidFill>
            <a:srgbClr val="D4A7F8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/>
              <a:t>2</a:t>
            </a:r>
          </a:p>
        </p:txBody>
      </p:sp>
      <p:cxnSp>
        <p:nvCxnSpPr>
          <p:cNvPr id="14358" name="AutoShape 37">
            <a:extLst>
              <a:ext uri="{FF2B5EF4-FFF2-40B4-BE49-F238E27FC236}">
                <a16:creationId xmlns:a16="http://schemas.microsoft.com/office/drawing/2014/main" id="{C66EFC3A-3951-867A-B009-C5EA3CFB6ED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945717" y="3446252"/>
            <a:ext cx="695326" cy="1006049"/>
          </a:xfrm>
          <a:prstGeom prst="straightConnector1">
            <a:avLst/>
          </a:prstGeom>
          <a:solidFill>
            <a:srgbClr val="C198E0"/>
          </a:solidFill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4359" name="Rectangle 7">
            <a:extLst>
              <a:ext uri="{FF2B5EF4-FFF2-40B4-BE49-F238E27FC236}">
                <a16:creationId xmlns:a16="http://schemas.microsoft.com/office/drawing/2014/main" id="{2F1482ED-3193-824C-A38C-724150BE0A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7043" y="4535605"/>
            <a:ext cx="508000" cy="380239"/>
          </a:xfrm>
          <a:prstGeom prst="rect">
            <a:avLst/>
          </a:prstGeom>
          <a:solidFill>
            <a:srgbClr val="D4A7F8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/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CEA3F7-6C33-961E-43F0-EB6504D18335}"/>
              </a:ext>
            </a:extLst>
          </p:cNvPr>
          <p:cNvSpPr txBox="1"/>
          <p:nvPr/>
        </p:nvSpPr>
        <p:spPr>
          <a:xfrm>
            <a:off x="4715858" y="3651175"/>
            <a:ext cx="901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Jump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3BD240-86FF-C3BB-0856-075E96DB7E3E}"/>
              </a:ext>
            </a:extLst>
          </p:cNvPr>
          <p:cNvSpPr txBox="1"/>
          <p:nvPr/>
        </p:nvSpPr>
        <p:spPr>
          <a:xfrm>
            <a:off x="4870757" y="2381774"/>
            <a:ext cx="1137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Center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C6EB2F-5059-FC58-3DA5-99A1DF7E9DD9}"/>
              </a:ext>
            </a:extLst>
          </p:cNvPr>
          <p:cNvSpPr txBox="1"/>
          <p:nvPr/>
        </p:nvSpPr>
        <p:spPr>
          <a:xfrm>
            <a:off x="7213600" y="2002297"/>
            <a:ext cx="901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Right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0FA2F30-5E2B-E843-F674-86668BE29548}"/>
              </a:ext>
            </a:extLst>
          </p:cNvPr>
          <p:cNvSpPr txBox="1"/>
          <p:nvPr/>
        </p:nvSpPr>
        <p:spPr>
          <a:xfrm>
            <a:off x="1867749" y="3651173"/>
            <a:ext cx="901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Jump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2C7B9AA-AD2C-5603-E717-2A6A17F6782A}"/>
              </a:ext>
            </a:extLst>
          </p:cNvPr>
          <p:cNvSpPr txBox="1"/>
          <p:nvPr/>
        </p:nvSpPr>
        <p:spPr>
          <a:xfrm>
            <a:off x="3222098" y="3651174"/>
            <a:ext cx="901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Hide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9522230-81D7-2CBF-EDBE-264E46318561}"/>
              </a:ext>
            </a:extLst>
          </p:cNvPr>
          <p:cNvSpPr txBox="1"/>
          <p:nvPr/>
        </p:nvSpPr>
        <p:spPr>
          <a:xfrm>
            <a:off x="7802289" y="3651173"/>
            <a:ext cx="901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Hide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C4477B7-599E-005A-B684-6B120B93B65F}"/>
              </a:ext>
            </a:extLst>
          </p:cNvPr>
          <p:cNvSpPr txBox="1"/>
          <p:nvPr/>
        </p:nvSpPr>
        <p:spPr>
          <a:xfrm>
            <a:off x="6226281" y="3665294"/>
            <a:ext cx="901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Run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E5925C0-EECC-9663-8946-C6AF35AFED87}"/>
              </a:ext>
            </a:extLst>
          </p:cNvPr>
          <p:cNvSpPr txBox="1"/>
          <p:nvPr/>
        </p:nvSpPr>
        <p:spPr>
          <a:xfrm>
            <a:off x="9142100" y="3651172"/>
            <a:ext cx="901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Run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17971CA-3B2A-FFA4-CD6C-DDDE047B003F}"/>
              </a:ext>
            </a:extLst>
          </p:cNvPr>
          <p:cNvSpPr txBox="1"/>
          <p:nvPr/>
        </p:nvSpPr>
        <p:spPr>
          <a:xfrm>
            <a:off x="3778038" y="2002297"/>
            <a:ext cx="901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Left</a:t>
            </a:r>
          </a:p>
        </p:txBody>
      </p:sp>
    </p:spTree>
    <p:extLst>
      <p:ext uri="{BB962C8B-B14F-4D97-AF65-F5344CB8AC3E}">
        <p14:creationId xmlns:p14="http://schemas.microsoft.com/office/powerpoint/2010/main" val="2896107307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9EE407-AD31-400B-BCD1-1C3EBD8EF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Game Tree Pseudocode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6D92B6B1-665E-4CC4-9677-96D4B82ED62F}"/>
              </a:ext>
            </a:extLst>
          </p:cNvPr>
          <p:cNvSpPr txBox="1">
            <a:spLocks/>
          </p:cNvSpPr>
          <p:nvPr/>
        </p:nvSpPr>
        <p:spPr bwMode="auto">
          <a:xfrm>
            <a:off x="354306" y="1269996"/>
            <a:ext cx="8332494" cy="5393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2800" kern="0" dirty="0">
                <a:latin typeface="Calibri"/>
                <a:cs typeface="Calibri"/>
              </a:rPr>
              <a:t>function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cs typeface="Calibri"/>
              </a:rPr>
              <a:t>minimax_decision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cs typeface="Calibri"/>
              </a:rPr>
              <a:t>(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cs typeface="Calibri"/>
              </a:rPr>
              <a:t>state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cs typeface="Calibri"/>
              </a:rPr>
              <a:t>)</a:t>
            </a:r>
            <a:endParaRPr lang="en-US" sz="2800" kern="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342882" lvl="0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  <a:defRPr/>
            </a:pP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	</a:t>
            </a:r>
            <a:r>
              <a:rPr lang="en-US" sz="2800" kern="0" dirty="0">
                <a:latin typeface="Calibri"/>
                <a:cs typeface="Calibri"/>
              </a:rPr>
              <a:t> return</a:t>
            </a: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argmax </a:t>
            </a:r>
            <a:r>
              <a:rPr lang="en-US" sz="3200" kern="0" baseline="-25000" dirty="0">
                <a:latin typeface="Calibri"/>
                <a:cs typeface="Calibri"/>
              </a:rPr>
              <a:t>a in </a:t>
            </a:r>
            <a:r>
              <a:rPr lang="en-US" sz="3200" kern="0" baseline="-25000" dirty="0" err="1">
                <a:latin typeface="Calibri"/>
                <a:cs typeface="Calibri"/>
              </a:rPr>
              <a:t>state.actions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 err="1">
                <a:latin typeface="Calibri"/>
                <a:cs typeface="Calibri"/>
              </a:rPr>
              <a:t>state.result</a:t>
            </a:r>
            <a:r>
              <a:rPr lang="en-US" sz="2800" kern="0" dirty="0">
                <a:latin typeface="Calibri"/>
                <a:cs typeface="Calibri"/>
              </a:rPr>
              <a:t>(a)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endParaRPr lang="en-US" sz="2800" kern="0" dirty="0">
              <a:solidFill>
                <a:srgbClr val="9B01FF"/>
              </a:solidFill>
              <a:latin typeface="Calibri"/>
              <a:cs typeface="Calibri"/>
            </a:endParaRPr>
          </a:p>
          <a:p>
            <a:pPr marL="342882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  <a:defRPr/>
            </a:pPr>
            <a:r>
              <a:rPr lang="en-US" sz="2800" kern="0" dirty="0">
                <a:latin typeface="Calibri" pitchFamily="34" charset="0"/>
              </a:rPr>
              <a:t>function</a:t>
            </a:r>
            <a:r>
              <a:rPr lang="en-US" sz="2800" kern="0" dirty="0">
                <a:solidFill>
                  <a:srgbClr val="C00000"/>
                </a:solidFill>
                <a:latin typeface="Calibri" pitchFamily="34" charset="0"/>
              </a:rPr>
              <a:t> 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>
                <a:latin typeface="Calibri"/>
                <a:cs typeface="Calibri"/>
              </a:rPr>
              <a:t>state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  <a:endParaRPr lang="en-US" sz="2800" kern="0" dirty="0">
              <a:solidFill>
                <a:srgbClr val="9B01FF"/>
              </a:solidFill>
              <a:latin typeface="Calibri" pitchFamily="34" charset="0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state.is_leaf</a:t>
            </a: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	 return </a:t>
            </a:r>
            <a:r>
              <a:rPr lang="en-US" sz="2800" kern="0" dirty="0" err="1">
                <a:latin typeface="Calibri"/>
                <a:cs typeface="Calibri"/>
              </a:rPr>
              <a:t>state.value</a:t>
            </a: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state.player</a:t>
            </a:r>
            <a:r>
              <a:rPr lang="en-US" sz="2800" kern="0" dirty="0">
                <a:latin typeface="Calibri"/>
                <a:cs typeface="Calibri"/>
              </a:rPr>
              <a:t>  is  </a:t>
            </a: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MAX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 </a:t>
            </a: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 </a:t>
            </a: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max </a:t>
            </a:r>
            <a:r>
              <a:rPr lang="en-US" sz="3200" kern="0" baseline="-25000" dirty="0">
                <a:latin typeface="Calibri"/>
                <a:cs typeface="Calibri"/>
              </a:rPr>
              <a:t>a in </a:t>
            </a:r>
            <a:r>
              <a:rPr lang="en-US" sz="3200" kern="0" baseline="-25000" dirty="0" err="1">
                <a:latin typeface="Calibri"/>
                <a:cs typeface="Calibri"/>
              </a:rPr>
              <a:t>state.actions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 err="1">
                <a:latin typeface="Calibri"/>
                <a:cs typeface="Calibri"/>
              </a:rPr>
              <a:t>state.result</a:t>
            </a:r>
            <a:r>
              <a:rPr lang="en-US" sz="2800" kern="0" dirty="0">
                <a:latin typeface="Calibri"/>
                <a:cs typeface="Calibri"/>
              </a:rPr>
              <a:t>(a)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state.player</a:t>
            </a:r>
            <a:r>
              <a:rPr lang="en-US" sz="2800" kern="0" dirty="0">
                <a:latin typeface="Calibri"/>
                <a:cs typeface="Calibri"/>
              </a:rPr>
              <a:t>  is  </a:t>
            </a:r>
            <a:r>
              <a:rPr lang="en-US" sz="2800" kern="0" dirty="0">
                <a:solidFill>
                  <a:srgbClr val="FF0000"/>
                </a:solidFill>
                <a:latin typeface="Calibri"/>
                <a:cs typeface="Calibri"/>
              </a:rPr>
              <a:t>MIN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  </a:t>
            </a:r>
            <a:r>
              <a:rPr lang="en-US" sz="2800" kern="0" dirty="0">
                <a:solidFill>
                  <a:srgbClr val="FF0000"/>
                </a:solidFill>
                <a:latin typeface="Calibri"/>
                <a:cs typeface="Calibri"/>
              </a:rPr>
              <a:t>min </a:t>
            </a:r>
            <a:r>
              <a:rPr lang="en-US" sz="3200" kern="0" baseline="-25000" dirty="0">
                <a:latin typeface="Calibri"/>
                <a:cs typeface="Calibri"/>
              </a:rPr>
              <a:t>a in </a:t>
            </a:r>
            <a:r>
              <a:rPr lang="en-US" sz="3200" kern="0" baseline="-25000" dirty="0" err="1">
                <a:latin typeface="Calibri"/>
                <a:cs typeface="Calibri"/>
              </a:rPr>
              <a:t>state.actions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 err="1">
                <a:latin typeface="Calibri"/>
                <a:cs typeface="Calibri"/>
              </a:rPr>
              <a:t>state.result</a:t>
            </a:r>
            <a:r>
              <a:rPr lang="en-US" sz="2800" kern="0" dirty="0">
                <a:latin typeface="Calibri"/>
                <a:cs typeface="Calibri"/>
              </a:rPr>
              <a:t>(a)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C8F54A-7808-33C2-1C1A-CA74CFF8EE9B}"/>
              </a:ext>
            </a:extLst>
          </p:cNvPr>
          <p:cNvSpPr txBox="1"/>
          <p:nvPr/>
        </p:nvSpPr>
        <p:spPr>
          <a:xfrm>
            <a:off x="149742" y="644856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4292373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0025" y="1470461"/>
            <a:ext cx="4918972" cy="4549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Efficiency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519236"/>
            <a:ext cx="5918200" cy="4729164"/>
          </a:xfrm>
        </p:spPr>
        <p:txBody>
          <a:bodyPr/>
          <a:lstStyle/>
          <a:p>
            <a:pPr lvl="0">
              <a:lnSpc>
                <a:spcPct val="90000"/>
              </a:lnSpc>
              <a:buClr>
                <a:srgbClr val="333399"/>
              </a:buClr>
            </a:pPr>
            <a:r>
              <a:rPr lang="en-US" sz="2800" dirty="0">
                <a:solidFill>
                  <a:srgbClr val="333399"/>
                </a:solidFill>
              </a:rPr>
              <a:t>How efficient is minimax?</a:t>
            </a:r>
          </a:p>
          <a:p>
            <a:pPr lvl="1">
              <a:lnSpc>
                <a:spcPct val="90000"/>
              </a:lnSpc>
              <a:buClr>
                <a:srgbClr val="333399"/>
              </a:buClr>
            </a:pPr>
            <a:r>
              <a:rPr lang="en-US" sz="2400" dirty="0"/>
              <a:t>Just like (exhaustive) DFS</a:t>
            </a:r>
          </a:p>
          <a:p>
            <a:pPr lvl="1">
              <a:lnSpc>
                <a:spcPct val="90000"/>
              </a:lnSpc>
              <a:buClr>
                <a:srgbClr val="000000"/>
              </a:buClr>
            </a:pP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Time: O(</a:t>
            </a:r>
            <a:r>
              <a:rPr lang="en-US" sz="2400" dirty="0" err="1">
                <a:solidFill>
                  <a:srgbClr val="000000"/>
                </a:solidFill>
                <a:ea typeface="+mn-ea"/>
                <a:cs typeface="+mn-cs"/>
              </a:rPr>
              <a:t>b</a:t>
            </a:r>
            <a:r>
              <a:rPr lang="en-US" sz="2400" baseline="30000" dirty="0" err="1">
                <a:solidFill>
                  <a:srgbClr val="000000"/>
                </a:solidFill>
                <a:ea typeface="+mn-ea"/>
                <a:cs typeface="+mn-cs"/>
              </a:rPr>
              <a:t>m</a:t>
            </a: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)</a:t>
            </a:r>
          </a:p>
          <a:p>
            <a:pPr lvl="1">
              <a:lnSpc>
                <a:spcPct val="90000"/>
              </a:lnSpc>
              <a:buClr>
                <a:srgbClr val="000000"/>
              </a:buClr>
            </a:pP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Space: O(</a:t>
            </a:r>
            <a:r>
              <a:rPr lang="en-US" sz="2400" dirty="0" err="1">
                <a:solidFill>
                  <a:srgbClr val="000000"/>
                </a:solidFill>
                <a:ea typeface="+mn-ea"/>
                <a:cs typeface="+mn-cs"/>
              </a:rPr>
              <a:t>bm</a:t>
            </a: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)</a:t>
            </a:r>
          </a:p>
          <a:p>
            <a:pPr lvl="0">
              <a:lnSpc>
                <a:spcPct val="90000"/>
              </a:lnSpc>
              <a:buClr>
                <a:srgbClr val="333399"/>
              </a:buClr>
            </a:pPr>
            <a:endParaRPr lang="en-US" sz="2800" dirty="0">
              <a:solidFill>
                <a:srgbClr val="333399"/>
              </a:solidFill>
            </a:endParaRPr>
          </a:p>
          <a:p>
            <a:pPr lvl="0">
              <a:lnSpc>
                <a:spcPct val="90000"/>
              </a:lnSpc>
              <a:buClr>
                <a:srgbClr val="333399"/>
              </a:buClr>
            </a:pPr>
            <a:r>
              <a:rPr lang="en-US" sz="2800" dirty="0">
                <a:solidFill>
                  <a:srgbClr val="333399"/>
                </a:solidFill>
              </a:rPr>
              <a:t>Example: For </a:t>
            </a:r>
            <a:r>
              <a:rPr lang="en-US" sz="2800" kern="1200" dirty="0">
                <a:solidFill>
                  <a:srgbClr val="333399"/>
                </a:solidFill>
              </a:rPr>
              <a:t>chess, b </a:t>
            </a:r>
            <a:r>
              <a:rPr lang="en-US" sz="2800" kern="1200" dirty="0">
                <a:solidFill>
                  <a:srgbClr val="333399"/>
                </a:solidFill>
                <a:sym typeface="Symbol" pitchFamily="18" charset="2"/>
              </a:rPr>
              <a:t> 35, m  100</a:t>
            </a:r>
            <a:endParaRPr lang="en-US" sz="2800" dirty="0">
              <a:solidFill>
                <a:srgbClr val="333399"/>
              </a:solidFill>
            </a:endParaRPr>
          </a:p>
          <a:p>
            <a:pPr marL="800082" lvl="1" indent="-342882">
              <a:lnSpc>
                <a:spcPct val="90000"/>
              </a:lnSpc>
              <a:buClrTx/>
            </a:pP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Exact solution is completely infeasible</a:t>
            </a:r>
          </a:p>
          <a:p>
            <a:pPr marL="800082" lvl="1" indent="-342882">
              <a:lnSpc>
                <a:spcPct val="90000"/>
              </a:lnSpc>
              <a:buClrTx/>
            </a:pP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Humans can’t do this either, so how do we play chess?</a:t>
            </a:r>
          </a:p>
          <a:p>
            <a:pPr marL="800082" lvl="1" indent="-342882">
              <a:lnSpc>
                <a:spcPct val="90000"/>
              </a:lnSpc>
              <a:buClrTx/>
            </a:pPr>
            <a:r>
              <a:rPr lang="en-US" dirty="0">
                <a:solidFill>
                  <a:srgbClr val="C00000"/>
                </a:solidFill>
              </a:rPr>
              <a:t>Bounded rationality </a:t>
            </a:r>
            <a:r>
              <a:rPr lang="en-US" dirty="0">
                <a:solidFill>
                  <a:srgbClr val="000000"/>
                </a:solidFill>
              </a:rPr>
              <a:t>– Herbert Simon</a:t>
            </a:r>
            <a:endParaRPr lang="en-US" sz="2400" dirty="0">
              <a:solidFill>
                <a:srgbClr val="000000"/>
              </a:solidFill>
              <a:ea typeface="+mn-ea"/>
              <a:cs typeface="+mn-cs"/>
            </a:endParaRPr>
          </a:p>
          <a:p>
            <a:endParaRPr lang="en-US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787A3A-618D-13E9-4742-8ECDF5EA3C6E}"/>
              </a:ext>
            </a:extLst>
          </p:cNvPr>
          <p:cNvSpPr txBox="1"/>
          <p:nvPr/>
        </p:nvSpPr>
        <p:spPr>
          <a:xfrm>
            <a:off x="169327" y="6405911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583909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F85EE-5489-1CB5-427B-A2390B761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Pre-reading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213F56-ED0F-B810-05A2-CDE4D8B027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Probability and Expected Value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35956A-E5D2-4B00-A22B-72F87C3C3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65738" y="395473"/>
            <a:ext cx="4065899" cy="465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1E0C218-5AF3-EA97-83DD-C8E189EB4F2B}"/>
              </a:ext>
            </a:extLst>
          </p:cNvPr>
          <p:cNvSpPr txBox="1"/>
          <p:nvPr/>
        </p:nvSpPr>
        <p:spPr>
          <a:xfrm>
            <a:off x="169327" y="6400595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0338516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20200" y="2771554"/>
            <a:ext cx="1662739" cy="1568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6533" y="1079751"/>
            <a:ext cx="1535600" cy="15970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20518" y="4549757"/>
            <a:ext cx="1554162" cy="17696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Probabilities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06399" y="1397000"/>
            <a:ext cx="8204201" cy="523239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A </a:t>
            </a:r>
            <a:r>
              <a:rPr lang="en-US" sz="2800" dirty="0">
                <a:solidFill>
                  <a:srgbClr val="CC0000"/>
                </a:solidFill>
              </a:rPr>
              <a:t>random variable</a:t>
            </a:r>
            <a:r>
              <a:rPr lang="en-US" sz="2800" dirty="0"/>
              <a:t> represents an event whose outcome is unknown</a:t>
            </a:r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A </a:t>
            </a:r>
            <a:r>
              <a:rPr lang="en-US" sz="2800" dirty="0">
                <a:solidFill>
                  <a:srgbClr val="CC0000"/>
                </a:solidFill>
              </a:rPr>
              <a:t>probability distribution</a:t>
            </a:r>
            <a:r>
              <a:rPr lang="en-US" sz="2800" dirty="0"/>
              <a:t> is an assignment of weights to outcomes</a:t>
            </a:r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Example: Traffic on freeway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Random variable: T = whether there’s traffic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Outcomes: T in {none, light, heavy}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Distribution:</a:t>
            </a:r>
          </a:p>
          <a:p>
            <a:pPr marL="457176" lvl="1" indent="0">
              <a:lnSpc>
                <a:spcPct val="80000"/>
              </a:lnSpc>
              <a:buNone/>
            </a:pPr>
            <a:r>
              <a:rPr lang="en-US" sz="2400" dirty="0"/>
              <a:t>         P(T=none) = </a:t>
            </a:r>
            <a:r>
              <a:rPr lang="en-US" sz="2400" dirty="0">
                <a:solidFill>
                  <a:srgbClr val="00B050"/>
                </a:solidFill>
              </a:rPr>
              <a:t>0.25</a:t>
            </a:r>
            <a:r>
              <a:rPr lang="en-US" sz="2400" dirty="0"/>
              <a:t>,  P(T=light) = </a:t>
            </a:r>
            <a:r>
              <a:rPr lang="en-US" sz="2400" dirty="0">
                <a:solidFill>
                  <a:srgbClr val="00B050"/>
                </a:solidFill>
              </a:rPr>
              <a:t>0.50</a:t>
            </a:r>
            <a:r>
              <a:rPr lang="en-US" sz="2400" dirty="0"/>
              <a:t>,  P(T=heavy) = </a:t>
            </a:r>
            <a:r>
              <a:rPr lang="en-US" sz="2400" dirty="0">
                <a:solidFill>
                  <a:srgbClr val="00B050"/>
                </a:solidFill>
              </a:rPr>
              <a:t>0.25</a:t>
            </a:r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Probabilities over all possible outcomes sum to one</a:t>
            </a:r>
          </a:p>
          <a:p>
            <a:pPr marL="0" indent="0">
              <a:lnSpc>
                <a:spcPct val="80000"/>
              </a:lnSpc>
              <a:buNone/>
            </a:pP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1125200" y="162855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itchFamily="34" charset="0"/>
              </a:rPr>
              <a:t>0.25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25200" y="338115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itchFamily="34" charset="0"/>
              </a:rPr>
              <a:t>0.50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25200" y="5234779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itchFamily="34" charset="0"/>
              </a:rPr>
              <a:t>0.25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49F637-1060-0351-AA8B-AC30C2928AB8}"/>
              </a:ext>
            </a:extLst>
          </p:cNvPr>
          <p:cNvSpPr txBox="1"/>
          <p:nvPr/>
        </p:nvSpPr>
        <p:spPr>
          <a:xfrm>
            <a:off x="8361713" y="6426581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4972063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1519" y="4826203"/>
            <a:ext cx="1554162" cy="17269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76800" y="4800600"/>
            <a:ext cx="1643063" cy="15498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9601200" cy="4449763"/>
          </a:xfrm>
        </p:spPr>
        <p:txBody>
          <a:bodyPr/>
          <a:lstStyle/>
          <a:p>
            <a:r>
              <a:rPr lang="en-US" sz="2600" dirty="0"/>
              <a:t>Expected value of a function of a random variable:</a:t>
            </a:r>
          </a:p>
          <a:p>
            <a:pPr marL="457176" lvl="1" indent="0">
              <a:lnSpc>
                <a:spcPct val="90000"/>
              </a:lnSpc>
              <a:buNone/>
            </a:pPr>
            <a:r>
              <a:rPr lang="en-US" sz="2600" dirty="0"/>
              <a:t>Average the </a:t>
            </a:r>
            <a:r>
              <a:rPr lang="en-US" sz="2600" dirty="0">
                <a:solidFill>
                  <a:srgbClr val="7030A0"/>
                </a:solidFill>
              </a:rPr>
              <a:t>values</a:t>
            </a:r>
            <a:r>
              <a:rPr lang="en-US" sz="2600" dirty="0"/>
              <a:t> of each outcome, </a:t>
            </a:r>
          </a:p>
          <a:p>
            <a:pPr marL="457176" lvl="1" indent="0">
              <a:lnSpc>
                <a:spcPct val="90000"/>
              </a:lnSpc>
              <a:buNone/>
            </a:pPr>
            <a:r>
              <a:rPr lang="en-US" sz="2600" dirty="0"/>
              <a:t>weighted by the </a:t>
            </a:r>
            <a:r>
              <a:rPr lang="en-US" sz="2600" dirty="0">
                <a:solidFill>
                  <a:srgbClr val="00B050"/>
                </a:solidFill>
              </a:rPr>
              <a:t>probability</a:t>
            </a:r>
            <a:r>
              <a:rPr lang="en-US" sz="2600" dirty="0"/>
              <a:t> of that outcome</a:t>
            </a:r>
          </a:p>
          <a:p>
            <a:pPr lvl="4">
              <a:lnSpc>
                <a:spcPct val="90000"/>
              </a:lnSpc>
            </a:pPr>
            <a:endParaRPr lang="en-US" sz="1600" dirty="0"/>
          </a:p>
          <a:p>
            <a:pPr>
              <a:lnSpc>
                <a:spcPct val="90000"/>
              </a:lnSpc>
            </a:pPr>
            <a:r>
              <a:rPr lang="en-US" sz="2600" dirty="0"/>
              <a:t>Example: How long to get to the airport?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 lvl="2">
              <a:lnSpc>
                <a:spcPct val="90000"/>
              </a:lnSpc>
            </a:pPr>
            <a:endParaRPr lang="en-US" sz="2000" dirty="0"/>
          </a:p>
        </p:txBody>
      </p:sp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0963" y="4813148"/>
            <a:ext cx="1535600" cy="15970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Expected Value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97824" y="42298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83824" y="42298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69824" y="42298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1824" y="4229833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Probability: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97824" y="35440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20 min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83824" y="35440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30 min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69824" y="35440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60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1824" y="3544033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Time: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8991600" y="3686253"/>
            <a:ext cx="838200" cy="914400"/>
          </a:xfrm>
          <a:prstGeom prst="rightArrow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210800" y="3848833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  <a:latin typeface="Calibri"/>
                <a:cs typeface="Calibri"/>
              </a:rPr>
              <a:t>35 min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76600" y="3914853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62600" y="3914853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48600" y="3914853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19600" y="3762453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29399" y="3768436"/>
            <a:ext cx="1288473" cy="640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+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0CAD08-409E-06E0-BCBD-62C061C49020}"/>
              </a:ext>
            </a:extLst>
          </p:cNvPr>
          <p:cNvSpPr txBox="1"/>
          <p:nvPr/>
        </p:nvSpPr>
        <p:spPr>
          <a:xfrm>
            <a:off x="169327" y="6405911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5384767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  <p:bldP spid="19" grpId="0" animBg="1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07295" y="2577570"/>
            <a:ext cx="1554162" cy="17269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12576" y="2551967"/>
            <a:ext cx="1643063" cy="15498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6739" y="2564515"/>
            <a:ext cx="1535600" cy="15970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Expected Value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33600" y="19812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19600" y="19812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05600" y="19812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8600" y="19812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Probability: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33600" y="1295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20 min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19600" y="1295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30 min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05600" y="1295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60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8600" y="12954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Time: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12376" y="166622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98376" y="166622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84376" y="166622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55376" y="151382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5175" y="1519803"/>
            <a:ext cx="1288473" cy="640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+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C0B219F-4F50-418A-9A5C-D5FEE67D01B3}"/>
              </a:ext>
            </a:extLst>
          </p:cNvPr>
          <p:cNvGrpSpPr/>
          <p:nvPr/>
        </p:nvGrpSpPr>
        <p:grpSpPr>
          <a:xfrm>
            <a:off x="8925407" y="1455014"/>
            <a:ext cx="3038478" cy="2617671"/>
            <a:chOff x="8925407" y="1455014"/>
            <a:chExt cx="3038478" cy="2617671"/>
          </a:xfrm>
        </p:grpSpPr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13D87A49-0B9C-451B-A48A-5F3F8E2A0D96}"/>
                </a:ext>
              </a:extLst>
            </p:cNvPr>
            <p:cNvCxnSpPr>
              <a:cxnSpLocks/>
              <a:stCxn id="40" idx="4"/>
              <a:endCxn id="38" idx="0"/>
            </p:cNvCxnSpPr>
            <p:nvPr/>
          </p:nvCxnSpPr>
          <p:spPr>
            <a:xfrm flipH="1">
              <a:off x="9291167" y="2021942"/>
              <a:ext cx="1143871" cy="152752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99CC6F95-312F-43BD-9559-25B894BC4A71}"/>
                </a:ext>
              </a:extLst>
            </p:cNvPr>
            <p:cNvCxnSpPr>
              <a:cxnSpLocks/>
              <a:stCxn id="40" idx="4"/>
              <a:endCxn id="39" idx="0"/>
            </p:cNvCxnSpPr>
            <p:nvPr/>
          </p:nvCxnSpPr>
          <p:spPr>
            <a:xfrm>
              <a:off x="10435038" y="2021942"/>
              <a:ext cx="16565" cy="152328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1A10E89-1A6A-460D-ADE9-98479111C0EC}"/>
                </a:ext>
              </a:extLst>
            </p:cNvPr>
            <p:cNvSpPr txBox="1"/>
            <p:nvPr/>
          </p:nvSpPr>
          <p:spPr>
            <a:xfrm>
              <a:off x="11232365" y="3542670"/>
              <a:ext cx="731520" cy="523220"/>
            </a:xfrm>
            <a:prstGeom prst="rect">
              <a:avLst/>
            </a:prstGeom>
            <a:solidFill>
              <a:srgbClr val="E8D1FF"/>
            </a:soli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60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755E338-14A4-42A8-B678-D6DAD5EC2D27}"/>
                </a:ext>
              </a:extLst>
            </p:cNvPr>
            <p:cNvSpPr txBox="1"/>
            <p:nvPr/>
          </p:nvSpPr>
          <p:spPr>
            <a:xfrm>
              <a:off x="8925407" y="3549465"/>
              <a:ext cx="731520" cy="523220"/>
            </a:xfrm>
            <a:prstGeom prst="rect">
              <a:avLst/>
            </a:prstGeom>
            <a:solidFill>
              <a:srgbClr val="E8D1FF"/>
            </a:soli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20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C205569-7996-4139-9C4B-5852AC82F399}"/>
                </a:ext>
              </a:extLst>
            </p:cNvPr>
            <p:cNvSpPr txBox="1"/>
            <p:nvPr/>
          </p:nvSpPr>
          <p:spPr>
            <a:xfrm>
              <a:off x="10085843" y="3545224"/>
              <a:ext cx="731520" cy="523220"/>
            </a:xfrm>
            <a:prstGeom prst="rect">
              <a:avLst/>
            </a:prstGeom>
            <a:solidFill>
              <a:srgbClr val="E8D1FF"/>
            </a:soli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30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F06C56C4-A116-4ADC-8CE9-1C65A242AE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52589" y="1455014"/>
              <a:ext cx="564898" cy="566928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55684897-0F6F-41F5-85AF-16B4F00196B1}"/>
                </a:ext>
              </a:extLst>
            </p:cNvPr>
            <p:cNvCxnSpPr>
              <a:cxnSpLocks/>
              <a:stCxn id="40" idx="4"/>
              <a:endCxn id="37" idx="0"/>
            </p:cNvCxnSpPr>
            <p:nvPr/>
          </p:nvCxnSpPr>
          <p:spPr>
            <a:xfrm>
              <a:off x="10435038" y="2021942"/>
              <a:ext cx="1163087" cy="152072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58007AE-5A06-4792-A3C3-52E89B3215BB}"/>
              </a:ext>
            </a:extLst>
          </p:cNvPr>
          <p:cNvGrpSpPr/>
          <p:nvPr/>
        </p:nvGrpSpPr>
        <p:grpSpPr>
          <a:xfrm>
            <a:off x="9208007" y="2299667"/>
            <a:ext cx="2434028" cy="1028969"/>
            <a:chOff x="9208007" y="2299667"/>
            <a:chExt cx="2434028" cy="102896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33C8128-F4C3-4EE0-BC8C-AB20D80C2EED}"/>
                </a:ext>
              </a:extLst>
            </p:cNvPr>
            <p:cNvSpPr txBox="1"/>
            <p:nvPr/>
          </p:nvSpPr>
          <p:spPr>
            <a:xfrm>
              <a:off x="9208007" y="2333682"/>
              <a:ext cx="7534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0.25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1E84970-B68E-4190-846C-A34919022586}"/>
                </a:ext>
              </a:extLst>
            </p:cNvPr>
            <p:cNvSpPr txBox="1"/>
            <p:nvPr/>
          </p:nvSpPr>
          <p:spPr>
            <a:xfrm>
              <a:off x="9820073" y="2866971"/>
              <a:ext cx="6300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0.5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7E71DC3-91B0-4724-ACA2-BA36935E2C6B}"/>
                </a:ext>
              </a:extLst>
            </p:cNvPr>
            <p:cNvSpPr txBox="1"/>
            <p:nvPr/>
          </p:nvSpPr>
          <p:spPr>
            <a:xfrm>
              <a:off x="10888801" y="2299667"/>
              <a:ext cx="7532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0.25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C820C23-451D-4B87-8A2B-2684BE022EE2}"/>
                  </a:ext>
                </a:extLst>
              </p:cNvPr>
              <p:cNvSpPr txBox="1"/>
              <p:nvPr/>
            </p:nvSpPr>
            <p:spPr>
              <a:xfrm>
                <a:off x="448813" y="5542499"/>
                <a:ext cx="4588500" cy="10869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E8"/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400" b="0" dirty="0"/>
                  <a:t>,</a:t>
                </a:r>
              </a:p>
              <a:p>
                <a:r>
                  <a:rPr lang="en-US" sz="2400" dirty="0"/>
                  <a:t>	</a:t>
                </a:r>
                <a:r>
                  <a:rPr lang="en-US" sz="2400" b="0" dirty="0"/>
                  <a:t>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𝑟𝑒𝑠𝑢𝑙𝑡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C820C23-451D-4B87-8A2B-2684BE022E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13" y="5542499"/>
                <a:ext cx="4588500" cy="1086901"/>
              </a:xfrm>
              <a:prstGeom prst="rect">
                <a:avLst/>
              </a:prstGeom>
              <a:blipFill>
                <a:blip r:embed="rId6"/>
                <a:stretch>
                  <a:fillRect t="-559" b="-10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>
            <a:extLst>
              <a:ext uri="{FF2B5EF4-FFF2-40B4-BE49-F238E27FC236}">
                <a16:creationId xmlns:a16="http://schemas.microsoft.com/office/drawing/2014/main" id="{7277F459-627C-4BF4-A492-FFD6B8956A25}"/>
              </a:ext>
            </a:extLst>
          </p:cNvPr>
          <p:cNvSpPr txBox="1"/>
          <p:nvPr/>
        </p:nvSpPr>
        <p:spPr>
          <a:xfrm>
            <a:off x="445464" y="4800600"/>
            <a:ext cx="3467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node notation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78B2438-B047-46A2-A6CD-9BD059772167}"/>
              </a:ext>
            </a:extLst>
          </p:cNvPr>
          <p:cNvSpPr txBox="1"/>
          <p:nvPr/>
        </p:nvSpPr>
        <p:spPr>
          <a:xfrm>
            <a:off x="6162050" y="4804716"/>
            <a:ext cx="5039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Chance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node notation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B04D368-697B-4960-9920-477F8BA00507}"/>
                  </a:ext>
                </a:extLst>
              </p:cNvPr>
              <p:cNvSpPr txBox="1"/>
              <p:nvPr/>
            </p:nvSpPr>
            <p:spPr>
              <a:xfrm>
                <a:off x="6162050" y="5513178"/>
                <a:ext cx="135787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B04D368-697B-4960-9920-477F8BA005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050" y="5513178"/>
                <a:ext cx="1357871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BBC95C2-03B7-4A49-BF00-5865B7E53BC6}"/>
                  </a:ext>
                </a:extLst>
              </p:cNvPr>
              <p:cNvSpPr txBox="1"/>
              <p:nvPr/>
            </p:nvSpPr>
            <p:spPr>
              <a:xfrm>
                <a:off x="7315200" y="5262924"/>
                <a:ext cx="2510111" cy="11378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′)</m:t>
                          </m:r>
                        </m:e>
                      </m:nary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BBC95C2-03B7-4A49-BF00-5865B7E53B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0" y="5262924"/>
                <a:ext cx="2510111" cy="113787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6CCDD45-3207-4A75-9E5A-B5B86F43567A}"/>
                  </a:ext>
                </a:extLst>
              </p14:cNvPr>
              <p14:cNvContentPartPr/>
              <p14:nvPr/>
            </p14:nvContentPartPr>
            <p14:xfrm>
              <a:off x="8718675" y="1520091"/>
              <a:ext cx="5940" cy="1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6CCDD45-3207-4A75-9E5A-B5B86F43567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14355" y="1515591"/>
                <a:ext cx="14760" cy="90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BA9DC343-75B7-DAE8-3383-8A8350977622}"/>
              </a:ext>
            </a:extLst>
          </p:cNvPr>
          <p:cNvSpPr txBox="1"/>
          <p:nvPr/>
        </p:nvSpPr>
        <p:spPr>
          <a:xfrm>
            <a:off x="149742" y="644856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2685937822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" y="1295400"/>
            <a:ext cx="45626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Expectimax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tree search</a:t>
            </a:r>
          </a:p>
        </p:txBody>
      </p:sp>
      <p:sp>
        <p:nvSpPr>
          <p:cNvPr id="26" name="Triangle 25">
            <a:extLst>
              <a:ext uri="{FF2B5EF4-FFF2-40B4-BE49-F238E27FC236}">
                <a16:creationId xmlns:a16="http://schemas.microsoft.com/office/drawing/2014/main" id="{DBA493AA-B626-475F-B93A-9D2E9933565D}"/>
              </a:ext>
            </a:extLst>
          </p:cNvPr>
          <p:cNvSpPr/>
          <p:nvPr/>
        </p:nvSpPr>
        <p:spPr>
          <a:xfrm>
            <a:off x="7277249" y="1480378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AB3CB9A-3253-4BDC-B74C-0D82C92F95BD}"/>
              </a:ext>
            </a:extLst>
          </p:cNvPr>
          <p:cNvCxnSpPr>
            <a:cxnSpLocks/>
            <a:stCxn id="26" idx="3"/>
            <a:endCxn id="40" idx="0"/>
          </p:cNvCxnSpPr>
          <p:nvPr/>
        </p:nvCxnSpPr>
        <p:spPr>
          <a:xfrm flipH="1">
            <a:off x="3959908" y="2034497"/>
            <a:ext cx="3646920" cy="139293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7AEF145-1F86-4BFE-A30C-1395B6B94E34}"/>
              </a:ext>
            </a:extLst>
          </p:cNvPr>
          <p:cNvCxnSpPr>
            <a:cxnSpLocks/>
            <a:stCxn id="26" idx="3"/>
            <a:endCxn id="41" idx="0"/>
          </p:cNvCxnSpPr>
          <p:nvPr/>
        </p:nvCxnSpPr>
        <p:spPr>
          <a:xfrm flipH="1">
            <a:off x="7597497" y="2034497"/>
            <a:ext cx="9331" cy="139293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E9A99EC-DACD-4956-BBDB-88A675528363}"/>
              </a:ext>
            </a:extLst>
          </p:cNvPr>
          <p:cNvCxnSpPr>
            <a:cxnSpLocks/>
            <a:stCxn id="40" idx="4"/>
            <a:endCxn id="66" idx="0"/>
          </p:cNvCxnSpPr>
          <p:nvPr/>
        </p:nvCxnSpPr>
        <p:spPr>
          <a:xfrm flipH="1">
            <a:off x="2512998" y="3994361"/>
            <a:ext cx="1446910" cy="2078985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AD6EC79-3B93-4495-AAEB-0E18AC77EF5A}"/>
              </a:ext>
            </a:extLst>
          </p:cNvPr>
          <p:cNvCxnSpPr>
            <a:cxnSpLocks/>
            <a:stCxn id="40" idx="4"/>
            <a:endCxn id="67" idx="0"/>
          </p:cNvCxnSpPr>
          <p:nvPr/>
        </p:nvCxnSpPr>
        <p:spPr>
          <a:xfrm>
            <a:off x="3959908" y="3994361"/>
            <a:ext cx="16565" cy="206991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CFEDE89-EB09-4172-A0BB-CFBDB0D49DBB}"/>
              </a:ext>
            </a:extLst>
          </p:cNvPr>
          <p:cNvCxnSpPr>
            <a:cxnSpLocks/>
            <a:stCxn id="41" idx="4"/>
            <a:endCxn id="68" idx="0"/>
          </p:cNvCxnSpPr>
          <p:nvPr/>
        </p:nvCxnSpPr>
        <p:spPr>
          <a:xfrm flipH="1">
            <a:off x="7001424" y="3994361"/>
            <a:ext cx="596073" cy="206735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989533B-2C8A-4416-BE4C-CAE8F73D95C8}"/>
              </a:ext>
            </a:extLst>
          </p:cNvPr>
          <p:cNvCxnSpPr>
            <a:cxnSpLocks/>
            <a:stCxn id="41" idx="4"/>
            <a:endCxn id="69" idx="0"/>
          </p:cNvCxnSpPr>
          <p:nvPr/>
        </p:nvCxnSpPr>
        <p:spPr>
          <a:xfrm>
            <a:off x="7597497" y="3994361"/>
            <a:ext cx="786995" cy="206735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3741514E-8ABC-4850-A8E7-C9088800D341}"/>
              </a:ext>
            </a:extLst>
          </p:cNvPr>
          <p:cNvSpPr txBox="1"/>
          <p:nvPr/>
        </p:nvSpPr>
        <p:spPr>
          <a:xfrm>
            <a:off x="5135880" y="606171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66BE0FA-23BC-4DC1-9248-6A3EA3FF9E3E}"/>
              </a:ext>
            </a:extLst>
          </p:cNvPr>
          <p:cNvSpPr txBox="1"/>
          <p:nvPr/>
        </p:nvSpPr>
        <p:spPr>
          <a:xfrm>
            <a:off x="2147238" y="6073346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12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7880BBC-6008-4C3A-98BF-DE78CC971DBA}"/>
              </a:ext>
            </a:extLst>
          </p:cNvPr>
          <p:cNvSpPr txBox="1"/>
          <p:nvPr/>
        </p:nvSpPr>
        <p:spPr>
          <a:xfrm>
            <a:off x="3610713" y="6064273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70C9216-B4A2-4DA4-B272-410170BAC6F0}"/>
              </a:ext>
            </a:extLst>
          </p:cNvPr>
          <p:cNvSpPr txBox="1"/>
          <p:nvPr/>
        </p:nvSpPr>
        <p:spPr>
          <a:xfrm>
            <a:off x="6635664" y="606171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87254E2-CC8A-433B-B554-23FBC564D55C}"/>
              </a:ext>
            </a:extLst>
          </p:cNvPr>
          <p:cNvSpPr txBox="1"/>
          <p:nvPr/>
        </p:nvSpPr>
        <p:spPr>
          <a:xfrm>
            <a:off x="8018732" y="606171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6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1F050E6-C578-4B14-BD08-E6C6DC63C5DC}"/>
              </a:ext>
            </a:extLst>
          </p:cNvPr>
          <p:cNvSpPr txBox="1"/>
          <p:nvPr/>
        </p:nvSpPr>
        <p:spPr>
          <a:xfrm>
            <a:off x="9598458" y="6050692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12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3C84CF7-7D6F-4DA3-B4F3-B862A2C733CF}"/>
              </a:ext>
            </a:extLst>
          </p:cNvPr>
          <p:cNvSpPr txBox="1"/>
          <p:nvPr/>
        </p:nvSpPr>
        <p:spPr>
          <a:xfrm>
            <a:off x="10986439" y="6066327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6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6A50673-94BC-4AF5-96E7-6A62273421C6}"/>
              </a:ext>
            </a:extLst>
          </p:cNvPr>
          <p:cNvSpPr>
            <a:spLocks noChangeAspect="1"/>
          </p:cNvSpPr>
          <p:nvPr/>
        </p:nvSpPr>
        <p:spPr>
          <a:xfrm>
            <a:off x="3677459" y="3427433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A5DE607-2D8D-4DEB-BE06-7F4B564E51FA}"/>
              </a:ext>
            </a:extLst>
          </p:cNvPr>
          <p:cNvSpPr>
            <a:spLocks noChangeAspect="1"/>
          </p:cNvSpPr>
          <p:nvPr/>
        </p:nvSpPr>
        <p:spPr>
          <a:xfrm>
            <a:off x="7315048" y="3427433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288BC0AB-B1FA-4D40-8FDA-89F6D0A23042}"/>
              </a:ext>
            </a:extLst>
          </p:cNvPr>
          <p:cNvCxnSpPr>
            <a:cxnSpLocks/>
            <a:stCxn id="40" idx="4"/>
            <a:endCxn id="65" idx="0"/>
          </p:cNvCxnSpPr>
          <p:nvPr/>
        </p:nvCxnSpPr>
        <p:spPr>
          <a:xfrm>
            <a:off x="3959908" y="3994361"/>
            <a:ext cx="1541732" cy="206735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55462C99-B618-48B0-9252-60C4E9DD489C}"/>
              </a:ext>
            </a:extLst>
          </p:cNvPr>
          <p:cNvCxnSpPr>
            <a:cxnSpLocks/>
            <a:stCxn id="74" idx="4"/>
            <a:endCxn id="71" idx="0"/>
          </p:cNvCxnSpPr>
          <p:nvPr/>
        </p:nvCxnSpPr>
        <p:spPr>
          <a:xfrm flipH="1">
            <a:off x="9964218" y="4013029"/>
            <a:ext cx="591435" cy="2037663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36F8E3C-4B33-454B-A6E0-965E7BE70AF4}"/>
              </a:ext>
            </a:extLst>
          </p:cNvPr>
          <p:cNvCxnSpPr>
            <a:cxnSpLocks/>
            <a:stCxn id="74" idx="4"/>
            <a:endCxn id="88" idx="0"/>
          </p:cNvCxnSpPr>
          <p:nvPr/>
        </p:nvCxnSpPr>
        <p:spPr>
          <a:xfrm>
            <a:off x="10555653" y="4013029"/>
            <a:ext cx="796546" cy="205329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Oval 73">
            <a:extLst>
              <a:ext uri="{FF2B5EF4-FFF2-40B4-BE49-F238E27FC236}">
                <a16:creationId xmlns:a16="http://schemas.microsoft.com/office/drawing/2014/main" id="{39F11586-D8F6-4BA8-9525-D690697C8E67}"/>
              </a:ext>
            </a:extLst>
          </p:cNvPr>
          <p:cNvSpPr>
            <a:spLocks noChangeAspect="1"/>
          </p:cNvSpPr>
          <p:nvPr/>
        </p:nvSpPr>
        <p:spPr>
          <a:xfrm>
            <a:off x="10273204" y="3446101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A56AA2DB-AAC2-4A0D-BCA2-0D04DA43FE6F}"/>
              </a:ext>
            </a:extLst>
          </p:cNvPr>
          <p:cNvCxnSpPr>
            <a:cxnSpLocks/>
            <a:stCxn id="26" idx="3"/>
            <a:endCxn id="74" idx="0"/>
          </p:cNvCxnSpPr>
          <p:nvPr/>
        </p:nvCxnSpPr>
        <p:spPr>
          <a:xfrm>
            <a:off x="7606828" y="2034497"/>
            <a:ext cx="2948825" cy="1411604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E4015D73-284A-45FF-9C88-345773413582}"/>
              </a:ext>
            </a:extLst>
          </p:cNvPr>
          <p:cNvSpPr txBox="1"/>
          <p:nvPr/>
        </p:nvSpPr>
        <p:spPr>
          <a:xfrm>
            <a:off x="2309019" y="4487787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1/4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68E7106-2A7D-432E-B254-E060EA4249BC}"/>
              </a:ext>
            </a:extLst>
          </p:cNvPr>
          <p:cNvSpPr txBox="1"/>
          <p:nvPr/>
        </p:nvSpPr>
        <p:spPr>
          <a:xfrm>
            <a:off x="3181797" y="5124218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1/4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B49548D-AC1D-40EF-BA8D-3E483E3860F7}"/>
              </a:ext>
            </a:extLst>
          </p:cNvPr>
          <p:cNvSpPr txBox="1"/>
          <p:nvPr/>
        </p:nvSpPr>
        <p:spPr>
          <a:xfrm>
            <a:off x="4694825" y="4490390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1/2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E22700EA-C9CB-4EC6-B06A-F612CEECE4EE}"/>
              </a:ext>
            </a:extLst>
          </p:cNvPr>
          <p:cNvSpPr txBox="1"/>
          <p:nvPr/>
        </p:nvSpPr>
        <p:spPr>
          <a:xfrm>
            <a:off x="6489513" y="4487787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1/2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36663E2-734C-4588-A0A9-82EF676DD60E}"/>
              </a:ext>
            </a:extLst>
          </p:cNvPr>
          <p:cNvSpPr txBox="1"/>
          <p:nvPr/>
        </p:nvSpPr>
        <p:spPr>
          <a:xfrm>
            <a:off x="8000890" y="4486039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1/2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753DAA9-94DF-44D1-9243-28BD971D201F}"/>
              </a:ext>
            </a:extLst>
          </p:cNvPr>
          <p:cNvSpPr txBox="1"/>
          <p:nvPr/>
        </p:nvSpPr>
        <p:spPr>
          <a:xfrm>
            <a:off x="9428105" y="4486039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1/3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AD75BAD-D7DA-473D-A612-F2E89D949E67}"/>
              </a:ext>
            </a:extLst>
          </p:cNvPr>
          <p:cNvSpPr txBox="1"/>
          <p:nvPr/>
        </p:nvSpPr>
        <p:spPr>
          <a:xfrm>
            <a:off x="10939482" y="4484291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2/3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B997918-0A76-4667-9775-7B8C2CF963AC}"/>
              </a:ext>
            </a:extLst>
          </p:cNvPr>
          <p:cNvSpPr txBox="1"/>
          <p:nvPr/>
        </p:nvSpPr>
        <p:spPr>
          <a:xfrm>
            <a:off x="4286248" y="2384831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Left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CC0754B-5FA3-4363-B58C-CFBA444D823D}"/>
              </a:ext>
            </a:extLst>
          </p:cNvPr>
          <p:cNvSpPr txBox="1"/>
          <p:nvPr/>
        </p:nvSpPr>
        <p:spPr>
          <a:xfrm>
            <a:off x="6127095" y="2726561"/>
            <a:ext cx="1501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Center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A9740831-FA06-44D1-B9EA-1C6BAB50FD6A}"/>
              </a:ext>
            </a:extLst>
          </p:cNvPr>
          <p:cNvSpPr txBox="1"/>
          <p:nvPr/>
        </p:nvSpPr>
        <p:spPr>
          <a:xfrm>
            <a:off x="9598458" y="2428285"/>
            <a:ext cx="1501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Right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034FF0-2FC8-92C4-6378-CC8F6F7F58D3}"/>
              </a:ext>
            </a:extLst>
          </p:cNvPr>
          <p:cNvSpPr txBox="1"/>
          <p:nvPr/>
        </p:nvSpPr>
        <p:spPr>
          <a:xfrm>
            <a:off x="149742" y="644856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13846564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F3DD6-6B29-774A-4D23-1D69D1510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54458-D6E4-E784-61FA-61CF6DA0F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Updated: Generic Game Tree Pseudocode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BE9847A-63A2-7037-4A46-AEEAC0270FCF}"/>
              </a:ext>
            </a:extLst>
          </p:cNvPr>
          <p:cNvSpPr txBox="1">
            <a:spLocks/>
          </p:cNvSpPr>
          <p:nvPr/>
        </p:nvSpPr>
        <p:spPr bwMode="auto">
          <a:xfrm>
            <a:off x="354306" y="1269996"/>
            <a:ext cx="10542294" cy="5393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  <a:defRPr/>
            </a:pPr>
            <a:r>
              <a:rPr lang="en-US" sz="2800" kern="0" dirty="0">
                <a:latin typeface="Calibri" pitchFamily="34" charset="0"/>
              </a:rPr>
              <a:t>function </a:t>
            </a:r>
            <a:r>
              <a:rPr lang="en-US" sz="2800" kern="0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>
                <a:latin typeface="Calibri"/>
                <a:cs typeface="Calibri"/>
              </a:rPr>
              <a:t>state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  <a:endParaRPr lang="en-US" sz="2800" kern="0" dirty="0">
              <a:solidFill>
                <a:srgbClr val="9B01FF"/>
              </a:solidFill>
              <a:latin typeface="Calibri" pitchFamily="34" charset="0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state.is_leaf</a:t>
            </a: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  </a:t>
            </a:r>
            <a:r>
              <a:rPr lang="en-US" sz="2800" kern="0" dirty="0" err="1">
                <a:latin typeface="Calibri"/>
                <a:cs typeface="Calibri"/>
              </a:rPr>
              <a:t>state.value</a:t>
            </a: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state.player</a:t>
            </a:r>
            <a:r>
              <a:rPr lang="en-US" sz="2800" kern="0" dirty="0">
                <a:latin typeface="Calibri"/>
                <a:cs typeface="Calibri"/>
              </a:rPr>
              <a:t>  is  </a:t>
            </a: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MAX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</a:t>
            </a: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max </a:t>
            </a:r>
            <a:r>
              <a:rPr lang="en-US" sz="3200" kern="0" baseline="-25000" dirty="0">
                <a:latin typeface="Calibri"/>
                <a:cs typeface="Calibri"/>
              </a:rPr>
              <a:t>a in </a:t>
            </a:r>
            <a:r>
              <a:rPr lang="en-US" sz="3200" kern="0" baseline="-25000" dirty="0" err="1">
                <a:latin typeface="Calibri"/>
                <a:cs typeface="Calibri"/>
              </a:rPr>
              <a:t>state.actions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 err="1">
                <a:latin typeface="Calibri"/>
                <a:cs typeface="Calibri"/>
              </a:rPr>
              <a:t>state.result</a:t>
            </a:r>
            <a:r>
              <a:rPr lang="en-US" sz="2800" kern="0" dirty="0">
                <a:latin typeface="Calibri"/>
                <a:cs typeface="Calibri"/>
              </a:rPr>
              <a:t>(a)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state.player</a:t>
            </a:r>
            <a:r>
              <a:rPr lang="en-US" sz="2800" kern="0" dirty="0">
                <a:latin typeface="Calibri"/>
                <a:cs typeface="Calibri"/>
              </a:rPr>
              <a:t>  is  </a:t>
            </a:r>
            <a:r>
              <a:rPr lang="en-US" sz="2800" kern="0" dirty="0">
                <a:solidFill>
                  <a:srgbClr val="FF0000"/>
                </a:solidFill>
                <a:latin typeface="Calibri"/>
                <a:cs typeface="Calibri"/>
              </a:rPr>
              <a:t>MIN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  </a:t>
            </a:r>
            <a:r>
              <a:rPr lang="en-US" sz="2800" kern="0" dirty="0">
                <a:solidFill>
                  <a:srgbClr val="FF0000"/>
                </a:solidFill>
                <a:latin typeface="Calibri"/>
                <a:cs typeface="Calibri"/>
              </a:rPr>
              <a:t>min </a:t>
            </a:r>
            <a:r>
              <a:rPr lang="en-US" sz="3200" kern="0" baseline="-25000" dirty="0">
                <a:latin typeface="Calibri"/>
                <a:cs typeface="Calibri"/>
              </a:rPr>
              <a:t>a in </a:t>
            </a:r>
            <a:r>
              <a:rPr lang="en-US" sz="3200" kern="0" baseline="-25000" dirty="0" err="1">
                <a:latin typeface="Calibri"/>
                <a:cs typeface="Calibri"/>
              </a:rPr>
              <a:t>state.actions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 err="1">
                <a:latin typeface="Calibri"/>
                <a:cs typeface="Calibri"/>
              </a:rPr>
              <a:t>state.result</a:t>
            </a:r>
            <a:r>
              <a:rPr lang="en-US" sz="2800" kern="0" dirty="0">
                <a:latin typeface="Calibri"/>
                <a:cs typeface="Calibri"/>
              </a:rPr>
              <a:t>(a)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endParaRPr lang="en-US" sz="2800" kern="0" dirty="0">
              <a:solidFill>
                <a:srgbClr val="9B01FF"/>
              </a:solidFill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state.player</a:t>
            </a:r>
            <a:r>
              <a:rPr lang="en-US" sz="2800" kern="0" dirty="0">
                <a:latin typeface="Calibri"/>
                <a:cs typeface="Calibri"/>
              </a:rPr>
              <a:t>  is  </a:t>
            </a:r>
            <a:r>
              <a:rPr lang="en-US" sz="2800" kern="0" dirty="0">
                <a:solidFill>
                  <a:srgbClr val="00B050"/>
                </a:solidFill>
                <a:latin typeface="Calibri"/>
                <a:cs typeface="Calibri"/>
              </a:rPr>
              <a:t>CHANCE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  </a:t>
            </a:r>
            <a:r>
              <a:rPr lang="en-US" sz="2800" kern="0" dirty="0">
                <a:solidFill>
                  <a:srgbClr val="00B050"/>
                </a:solidFill>
                <a:latin typeface="Calibri"/>
                <a:cs typeface="Calibri"/>
              </a:rPr>
              <a:t>sum</a:t>
            </a:r>
            <a:r>
              <a:rPr lang="en-US" sz="2800" kern="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sz="3200" kern="0" baseline="-25000" dirty="0">
                <a:latin typeface="Calibri"/>
                <a:cs typeface="Calibri"/>
              </a:rPr>
              <a:t>s in </a:t>
            </a:r>
            <a:r>
              <a:rPr lang="en-US" sz="3200" kern="0" baseline="-25000" dirty="0" err="1">
                <a:latin typeface="Calibri"/>
                <a:cs typeface="Calibri"/>
              </a:rPr>
              <a:t>state.next_states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00B050"/>
                </a:solidFill>
                <a:latin typeface="Calibri"/>
                <a:cs typeface="Calibri"/>
              </a:rPr>
              <a:t>P( </a:t>
            </a:r>
            <a:r>
              <a:rPr lang="en-US" sz="2800" kern="0" dirty="0">
                <a:latin typeface="Calibri"/>
                <a:cs typeface="Calibri"/>
              </a:rPr>
              <a:t>s</a:t>
            </a:r>
            <a:r>
              <a:rPr lang="en-US" sz="2800" kern="0" dirty="0">
                <a:solidFill>
                  <a:srgbClr val="CC0099"/>
                </a:solidFill>
                <a:latin typeface="Calibri"/>
                <a:cs typeface="Calibri"/>
              </a:rPr>
              <a:t> </a:t>
            </a:r>
            <a:r>
              <a:rPr lang="en-US" sz="2800" kern="0" dirty="0">
                <a:solidFill>
                  <a:srgbClr val="00B050"/>
                </a:solidFill>
                <a:latin typeface="Calibri"/>
                <a:cs typeface="Calibri"/>
              </a:rPr>
              <a:t>)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 </a:t>
            </a:r>
            <a:r>
              <a:rPr lang="en-US" sz="2800" kern="0" dirty="0">
                <a:latin typeface="Calibri"/>
                <a:cs typeface="Calibri"/>
              </a:rPr>
              <a:t>*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 value( </a:t>
            </a:r>
            <a:r>
              <a:rPr lang="en-US" sz="2800" kern="0" dirty="0">
                <a:latin typeface="Calibri"/>
                <a:cs typeface="Calibri"/>
              </a:rPr>
              <a:t>s</a:t>
            </a:r>
            <a:r>
              <a:rPr lang="en-US" sz="2800" kern="0" dirty="0">
                <a:solidFill>
                  <a:srgbClr val="CC0099"/>
                </a:solidFill>
                <a:latin typeface="Calibri"/>
                <a:cs typeface="Calibri"/>
              </a:rPr>
              <a:t>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cs typeface="Calibri"/>
              </a:rPr>
              <a:t> 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DE0221-4241-5689-9664-A5BED80D3F7D}"/>
              </a:ext>
            </a:extLst>
          </p:cNvPr>
          <p:cNvSpPr txBox="1"/>
          <p:nvPr/>
        </p:nvSpPr>
        <p:spPr>
          <a:xfrm>
            <a:off x="149742" y="644856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4017159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6E9BB-B2C4-85B3-CDAD-960D5560F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D1462-A6B9-69B6-7A57-3A8451E4B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Adversarial Search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33484-7D84-CEFF-957E-ECF8438752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159D5-A544-D69D-72A5-3D6567B62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49386" y="410935"/>
            <a:ext cx="4552793" cy="4210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4CA396E-5481-45F7-376A-34ED8493A77A}"/>
              </a:ext>
            </a:extLst>
          </p:cNvPr>
          <p:cNvSpPr txBox="1"/>
          <p:nvPr/>
        </p:nvSpPr>
        <p:spPr>
          <a:xfrm>
            <a:off x="169327" y="6400595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1148894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E99BD261-D828-4418-8CE9-4CAC4BEB4CE2}"/>
              </a:ext>
            </a:extLst>
          </p:cNvPr>
          <p:cNvGrpSpPr/>
          <p:nvPr/>
        </p:nvGrpSpPr>
        <p:grpSpPr>
          <a:xfrm>
            <a:off x="3861421" y="1600200"/>
            <a:ext cx="4343399" cy="3754518"/>
            <a:chOff x="3861421" y="1600200"/>
            <a:chExt cx="4343399" cy="3754518"/>
          </a:xfrm>
        </p:grpSpPr>
        <p:sp>
          <p:nvSpPr>
            <p:cNvPr id="4" name="Triangle 25">
              <a:extLst>
                <a:ext uri="{FF2B5EF4-FFF2-40B4-BE49-F238E27FC236}">
                  <a16:creationId xmlns:a16="http://schemas.microsoft.com/office/drawing/2014/main" id="{1677E7F7-056C-4336-9841-C04E971F7A63}"/>
                </a:ext>
              </a:extLst>
            </p:cNvPr>
            <p:cNvSpPr/>
            <p:nvPr/>
          </p:nvSpPr>
          <p:spPr>
            <a:xfrm>
              <a:off x="5638800" y="1600200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233381F1-ED89-4280-BEC0-4F039582352D}"/>
                </a:ext>
              </a:extLst>
            </p:cNvPr>
            <p:cNvCxnSpPr>
              <a:cxnSpLocks/>
              <a:stCxn id="4" idx="3"/>
            </p:cNvCxnSpPr>
            <p:nvPr/>
          </p:nvCxnSpPr>
          <p:spPr>
            <a:xfrm flipH="1">
              <a:off x="4773957" y="2154319"/>
              <a:ext cx="1194422" cy="103671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49D24440-9B47-49DA-B6D3-A0B864DA7066}"/>
                </a:ext>
              </a:extLst>
            </p:cNvPr>
            <p:cNvCxnSpPr>
              <a:cxnSpLocks/>
              <a:stCxn id="4" idx="3"/>
            </p:cNvCxnSpPr>
            <p:nvPr/>
          </p:nvCxnSpPr>
          <p:spPr>
            <a:xfrm>
              <a:off x="5968379" y="2154319"/>
              <a:ext cx="1194421" cy="103671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riangle 25">
              <a:extLst>
                <a:ext uri="{FF2B5EF4-FFF2-40B4-BE49-F238E27FC236}">
                  <a16:creationId xmlns:a16="http://schemas.microsoft.com/office/drawing/2014/main" id="{201DFBB2-AB8E-487E-A5A5-67C1FE5A7712}"/>
                </a:ext>
              </a:extLst>
            </p:cNvPr>
            <p:cNvSpPr/>
            <p:nvPr/>
          </p:nvSpPr>
          <p:spPr>
            <a:xfrm rot="10800000">
              <a:off x="4444378" y="3191038"/>
              <a:ext cx="659157" cy="554119"/>
            </a:xfrm>
            <a:prstGeom prst="triangle">
              <a:avLst/>
            </a:prstGeom>
            <a:solidFill>
              <a:srgbClr val="CA0008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Triangle 25">
              <a:extLst>
                <a:ext uri="{FF2B5EF4-FFF2-40B4-BE49-F238E27FC236}">
                  <a16:creationId xmlns:a16="http://schemas.microsoft.com/office/drawing/2014/main" id="{05513B7E-6AFA-4751-8BF4-BD8D2E8CCE1A}"/>
                </a:ext>
              </a:extLst>
            </p:cNvPr>
            <p:cNvSpPr/>
            <p:nvPr/>
          </p:nvSpPr>
          <p:spPr>
            <a:xfrm rot="10800000">
              <a:off x="6833223" y="3191038"/>
              <a:ext cx="659157" cy="554119"/>
            </a:xfrm>
            <a:prstGeom prst="triangle">
              <a:avLst/>
            </a:prstGeom>
            <a:solidFill>
              <a:srgbClr val="CA0008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5F09C9AE-4BCD-4828-9903-2D108F32D3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91000" y="3745158"/>
              <a:ext cx="582958" cy="103671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198F2289-F6E5-44BC-B36B-F58639DE2371}"/>
                </a:ext>
              </a:extLst>
            </p:cNvPr>
            <p:cNvCxnSpPr>
              <a:cxnSpLocks/>
            </p:cNvCxnSpPr>
            <p:nvPr/>
          </p:nvCxnSpPr>
          <p:spPr>
            <a:xfrm>
              <a:off x="4773958" y="3745158"/>
              <a:ext cx="712442" cy="105544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9532997D-2687-4397-8C6C-FD3E6BA6EE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79842" y="3745157"/>
              <a:ext cx="582958" cy="103671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D3EA200A-7547-4EDD-82AC-6C9E919439DA}"/>
                </a:ext>
              </a:extLst>
            </p:cNvPr>
            <p:cNvCxnSpPr>
              <a:cxnSpLocks/>
            </p:cNvCxnSpPr>
            <p:nvPr/>
          </p:nvCxnSpPr>
          <p:spPr>
            <a:xfrm>
              <a:off x="7162800" y="3745157"/>
              <a:ext cx="712442" cy="105544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riangle 25">
              <a:extLst>
                <a:ext uri="{FF2B5EF4-FFF2-40B4-BE49-F238E27FC236}">
                  <a16:creationId xmlns:a16="http://schemas.microsoft.com/office/drawing/2014/main" id="{464C080B-EE98-4188-9CEB-58F153CBE5FD}"/>
                </a:ext>
              </a:extLst>
            </p:cNvPr>
            <p:cNvSpPr/>
            <p:nvPr/>
          </p:nvSpPr>
          <p:spPr>
            <a:xfrm>
              <a:off x="3861421" y="4800599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riangle 25">
              <a:extLst>
                <a:ext uri="{FF2B5EF4-FFF2-40B4-BE49-F238E27FC236}">
                  <a16:creationId xmlns:a16="http://schemas.microsoft.com/office/drawing/2014/main" id="{40951932-42D3-4DA1-BB6F-922934E342B1}"/>
                </a:ext>
              </a:extLst>
            </p:cNvPr>
            <p:cNvSpPr/>
            <p:nvPr/>
          </p:nvSpPr>
          <p:spPr>
            <a:xfrm>
              <a:off x="5156820" y="4800599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riangle 25">
              <a:extLst>
                <a:ext uri="{FF2B5EF4-FFF2-40B4-BE49-F238E27FC236}">
                  <a16:creationId xmlns:a16="http://schemas.microsoft.com/office/drawing/2014/main" id="{80727839-B2A6-4AF0-91AA-648D8C69D4AB}"/>
                </a:ext>
              </a:extLst>
            </p:cNvPr>
            <p:cNvSpPr/>
            <p:nvPr/>
          </p:nvSpPr>
          <p:spPr>
            <a:xfrm>
              <a:off x="6250263" y="4800599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riangle 25">
              <a:extLst>
                <a:ext uri="{FF2B5EF4-FFF2-40B4-BE49-F238E27FC236}">
                  <a16:creationId xmlns:a16="http://schemas.microsoft.com/office/drawing/2014/main" id="{92B34653-DDF6-41ED-96CC-2C8B12711F97}"/>
                </a:ext>
              </a:extLst>
            </p:cNvPr>
            <p:cNvSpPr/>
            <p:nvPr/>
          </p:nvSpPr>
          <p:spPr>
            <a:xfrm>
              <a:off x="7545663" y="4800599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E2029E32-50FF-4C38-AAD6-CE190DEF6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Code and Notation</a:t>
            </a:r>
          </a:p>
        </p:txBody>
      </p:sp>
    </p:spTree>
    <p:extLst>
      <p:ext uri="{BB962C8B-B14F-4D97-AF65-F5344CB8AC3E}">
        <p14:creationId xmlns:p14="http://schemas.microsoft.com/office/powerpoint/2010/main" val="26915760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9EE407-AD31-400B-BCD1-1C3EBD8EF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Notation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A4857C9-F644-4DA0-86AA-E9D257ADEA8B}"/>
              </a:ext>
            </a:extLst>
          </p:cNvPr>
          <p:cNvGrpSpPr/>
          <p:nvPr/>
        </p:nvGrpSpPr>
        <p:grpSpPr>
          <a:xfrm>
            <a:off x="5715000" y="1447800"/>
            <a:ext cx="954505" cy="1119558"/>
            <a:chOff x="7128501" y="1326408"/>
            <a:chExt cx="954505" cy="1119558"/>
          </a:xfrm>
        </p:grpSpPr>
        <p:sp>
          <p:nvSpPr>
            <p:cNvPr id="11" name="Triangle 25">
              <a:extLst>
                <a:ext uri="{FF2B5EF4-FFF2-40B4-BE49-F238E27FC236}">
                  <a16:creationId xmlns:a16="http://schemas.microsoft.com/office/drawing/2014/main" id="{E2D4A0CE-00AE-468F-91E0-4EB5A51B84C0}"/>
                </a:ext>
              </a:extLst>
            </p:cNvPr>
            <p:cNvSpPr/>
            <p:nvPr/>
          </p:nvSpPr>
          <p:spPr>
            <a:xfrm>
              <a:off x="7315200" y="1326408"/>
              <a:ext cx="485695" cy="385427"/>
            </a:xfrm>
            <a:prstGeom prst="triangle">
              <a:avLst/>
            </a:prstGeom>
            <a:solidFill>
              <a:srgbClr val="0000E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9DF2F67-BF8B-4DC0-AC7A-0E9A6978C5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8501" y="1711836"/>
              <a:ext cx="429548" cy="72110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F77C476F-9C40-405C-B0F1-5025E0CD71FE}"/>
                </a:ext>
              </a:extLst>
            </p:cNvPr>
            <p:cNvCxnSpPr>
              <a:cxnSpLocks/>
            </p:cNvCxnSpPr>
            <p:nvPr/>
          </p:nvCxnSpPr>
          <p:spPr>
            <a:xfrm>
              <a:off x="7558049" y="1711836"/>
              <a:ext cx="524957" cy="7341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43A00E-20BF-48CB-999D-1D0D7B4D7287}"/>
                  </a:ext>
                </a:extLst>
              </p:cNvPr>
              <p:cNvSpPr txBox="1"/>
              <p:nvPr/>
            </p:nvSpPr>
            <p:spPr>
              <a:xfrm>
                <a:off x="7190100" y="1437155"/>
                <a:ext cx="4588500" cy="14562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E8"/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400" b="0" dirty="0"/>
                  <a:t>,</a:t>
                </a:r>
              </a:p>
              <a:p>
                <a:r>
                  <a:rPr lang="en-US" sz="2400" dirty="0"/>
                  <a:t>	</a:t>
                </a:r>
                <a:r>
                  <a:rPr lang="en-US" sz="2400" b="0" dirty="0"/>
                  <a:t>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𝑟𝑒𝑠𝑢𝑙𝑡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43A00E-20BF-48CB-999D-1D0D7B4D72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0100" y="1437155"/>
                <a:ext cx="4588500" cy="1456232"/>
              </a:xfrm>
              <a:prstGeom prst="rect">
                <a:avLst/>
              </a:prstGeom>
              <a:blipFill>
                <a:blip r:embed="rId4"/>
                <a:stretch>
                  <a:fillRect t="-4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5F375E6A-BAE5-4785-9893-073D4738AB7A}"/>
              </a:ext>
            </a:extLst>
          </p:cNvPr>
          <p:cNvGrpSpPr/>
          <p:nvPr/>
        </p:nvGrpSpPr>
        <p:grpSpPr>
          <a:xfrm>
            <a:off x="5715337" y="5459045"/>
            <a:ext cx="954505" cy="1119557"/>
            <a:chOff x="7184647" y="4953450"/>
            <a:chExt cx="954505" cy="1119557"/>
          </a:xfrm>
        </p:grpSpPr>
        <p:sp>
          <p:nvSpPr>
            <p:cNvPr id="19" name="Triangle 25">
              <a:extLst>
                <a:ext uri="{FF2B5EF4-FFF2-40B4-BE49-F238E27FC236}">
                  <a16:creationId xmlns:a16="http://schemas.microsoft.com/office/drawing/2014/main" id="{83D8D6FB-1EC9-47C7-A2C7-E23753411DC8}"/>
                </a:ext>
              </a:extLst>
            </p:cNvPr>
            <p:cNvSpPr/>
            <p:nvPr/>
          </p:nvSpPr>
          <p:spPr>
            <a:xfrm rot="10800000">
              <a:off x="7371348" y="4953450"/>
              <a:ext cx="485695" cy="385427"/>
            </a:xfrm>
            <a:prstGeom prst="triangle">
              <a:avLst/>
            </a:prstGeom>
            <a:solidFill>
              <a:srgbClr val="CA000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1AAD864-238F-4580-898B-A8A6C59683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84647" y="5338877"/>
              <a:ext cx="429548" cy="72110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90E3C16-9F60-4C5D-A4FD-BC20CAE67B97}"/>
                </a:ext>
              </a:extLst>
            </p:cNvPr>
            <p:cNvCxnSpPr>
              <a:cxnSpLocks/>
            </p:cNvCxnSpPr>
            <p:nvPr/>
          </p:nvCxnSpPr>
          <p:spPr>
            <a:xfrm>
              <a:off x="7614195" y="5338877"/>
              <a:ext cx="524957" cy="7341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3BA4AD45-E3E5-44B2-A411-46B44DDC14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1219200"/>
            <a:ext cx="5476459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30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00BB84A-EC5A-4A3E-B39C-E504E23CA4E8}"/>
                  </a:ext>
                </a:extLst>
              </p:cNvPr>
              <p:cNvSpPr txBox="1"/>
              <p:nvPr/>
            </p:nvSpPr>
            <p:spPr>
              <a:xfrm>
                <a:off x="3351830" y="3666397"/>
                <a:ext cx="4344844" cy="15318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E8"/>
                            </a:solidFill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li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400" b="0" dirty="0"/>
                  <a:t>,</a:t>
                </a:r>
              </a:p>
              <a:p>
                <a:r>
                  <a:rPr lang="en-US" sz="2400" b="0" dirty="0"/>
                  <a:t>       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𝑟𝑒𝑠𝑢𝑙𝑡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00BB84A-EC5A-4A3E-B39C-E504E23CA4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830" y="3666397"/>
                <a:ext cx="4344844" cy="1531830"/>
              </a:xfrm>
              <a:prstGeom prst="rect">
                <a:avLst/>
              </a:prstGeom>
              <a:blipFill>
                <a:blip r:embed="rId3"/>
                <a:stretch>
                  <a:fillRect t="-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6F5263B-9871-4E86-900F-E6FBDEB712FE}"/>
                  </a:ext>
                </a:extLst>
              </p:cNvPr>
              <p:cNvSpPr txBox="1"/>
              <p:nvPr/>
            </p:nvSpPr>
            <p:spPr>
              <a:xfrm>
                <a:off x="3352799" y="3671002"/>
                <a:ext cx="4471137" cy="1531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E8"/>
                            </a:solidFill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li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400" b="0" dirty="0"/>
                  <a:t>,</a:t>
                </a:r>
              </a:p>
              <a:p>
                <a:r>
                  <a:rPr lang="en-US" sz="2400" dirty="0"/>
                  <a:t>        </a:t>
                </a:r>
                <a:r>
                  <a:rPr lang="en-US" sz="2400" b="0" dirty="0"/>
                  <a:t>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𝑟𝑒𝑠𝑢𝑙𝑡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6F5263B-9871-4E86-900F-E6FBDEB712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799" y="3671002"/>
                <a:ext cx="4471137" cy="1531830"/>
              </a:xfrm>
              <a:prstGeom prst="rect">
                <a:avLst/>
              </a:prstGeom>
              <a:blipFill>
                <a:blip r:embed="rId4"/>
                <a:stretch>
                  <a:fillRect t="-8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289EE407-AD31-400B-BCD1-1C3EBD8EF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Notation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A4857C9-F644-4DA0-86AA-E9D257ADEA8B}"/>
              </a:ext>
            </a:extLst>
          </p:cNvPr>
          <p:cNvGrpSpPr/>
          <p:nvPr/>
        </p:nvGrpSpPr>
        <p:grpSpPr>
          <a:xfrm>
            <a:off x="658500" y="1630026"/>
            <a:ext cx="954505" cy="1119558"/>
            <a:chOff x="7128501" y="1326408"/>
            <a:chExt cx="954505" cy="1119558"/>
          </a:xfrm>
        </p:grpSpPr>
        <p:sp>
          <p:nvSpPr>
            <p:cNvPr id="11" name="Triangle 25">
              <a:extLst>
                <a:ext uri="{FF2B5EF4-FFF2-40B4-BE49-F238E27FC236}">
                  <a16:creationId xmlns:a16="http://schemas.microsoft.com/office/drawing/2014/main" id="{E2D4A0CE-00AE-468F-91E0-4EB5A51B84C0}"/>
                </a:ext>
              </a:extLst>
            </p:cNvPr>
            <p:cNvSpPr/>
            <p:nvPr/>
          </p:nvSpPr>
          <p:spPr>
            <a:xfrm>
              <a:off x="7315200" y="1326408"/>
              <a:ext cx="485695" cy="385427"/>
            </a:xfrm>
            <a:prstGeom prst="triangle">
              <a:avLst/>
            </a:prstGeom>
            <a:solidFill>
              <a:srgbClr val="0000E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9DF2F67-BF8B-4DC0-AC7A-0E9A6978C5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8501" y="1711836"/>
              <a:ext cx="429548" cy="72110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F77C476F-9C40-405C-B0F1-5025E0CD71FE}"/>
                </a:ext>
              </a:extLst>
            </p:cNvPr>
            <p:cNvCxnSpPr>
              <a:cxnSpLocks/>
            </p:cNvCxnSpPr>
            <p:nvPr/>
          </p:nvCxnSpPr>
          <p:spPr>
            <a:xfrm>
              <a:off x="7558049" y="1711836"/>
              <a:ext cx="524957" cy="7341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43A00E-20BF-48CB-999D-1D0D7B4D7287}"/>
                  </a:ext>
                </a:extLst>
              </p:cNvPr>
              <p:cNvSpPr txBox="1"/>
              <p:nvPr/>
            </p:nvSpPr>
            <p:spPr>
              <a:xfrm>
                <a:off x="2895600" y="1600200"/>
                <a:ext cx="4928337" cy="14562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E8"/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400" b="0" dirty="0"/>
                  <a:t>,</a:t>
                </a:r>
              </a:p>
              <a:p>
                <a:r>
                  <a:rPr lang="en-US" sz="2400" dirty="0"/>
                  <a:t>	   </a:t>
                </a:r>
                <a:r>
                  <a:rPr lang="en-US" sz="2400" b="0" dirty="0"/>
                  <a:t>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𝑟𝑒𝑠𝑢𝑙𝑡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43A00E-20BF-48CB-999D-1D0D7B4D72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1600200"/>
                <a:ext cx="4928337" cy="1456232"/>
              </a:xfrm>
              <a:prstGeom prst="rect">
                <a:avLst/>
              </a:prstGeom>
              <a:blipFill>
                <a:blip r:embed="rId5"/>
                <a:stretch>
                  <a:fillRect t="-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09ED8412-BCDF-4756-BC63-98C2FA475C0C}"/>
              </a:ext>
            </a:extLst>
          </p:cNvPr>
          <p:cNvGrpSpPr/>
          <p:nvPr/>
        </p:nvGrpSpPr>
        <p:grpSpPr>
          <a:xfrm>
            <a:off x="181248" y="5144638"/>
            <a:ext cx="954504" cy="734130"/>
            <a:chOff x="7184648" y="5338877"/>
            <a:chExt cx="954504" cy="734130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2C56908-0232-413B-9184-3A70BFFBBDF7}"/>
                </a:ext>
              </a:extLst>
            </p:cNvPr>
            <p:cNvCxnSpPr>
              <a:cxnSpLocks/>
              <a:stCxn id="10" idx="4"/>
            </p:cNvCxnSpPr>
            <p:nvPr/>
          </p:nvCxnSpPr>
          <p:spPr>
            <a:xfrm flipH="1">
              <a:off x="7184648" y="5338877"/>
              <a:ext cx="429546" cy="72110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96B22754-C7B2-4CC6-AE13-772F63093230}"/>
                </a:ext>
              </a:extLst>
            </p:cNvPr>
            <p:cNvCxnSpPr>
              <a:cxnSpLocks/>
              <a:stCxn id="10" idx="4"/>
            </p:cNvCxnSpPr>
            <p:nvPr/>
          </p:nvCxnSpPr>
          <p:spPr>
            <a:xfrm>
              <a:off x="7614194" y="5338877"/>
              <a:ext cx="524958" cy="7341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DA2131C-0D76-410A-A4C6-664C05A29146}"/>
              </a:ext>
            </a:extLst>
          </p:cNvPr>
          <p:cNvGrpSpPr/>
          <p:nvPr/>
        </p:nvGrpSpPr>
        <p:grpSpPr>
          <a:xfrm>
            <a:off x="610794" y="3647438"/>
            <a:ext cx="1269270" cy="1111773"/>
            <a:chOff x="6972475" y="1326408"/>
            <a:chExt cx="1269270" cy="1111773"/>
          </a:xfrm>
        </p:grpSpPr>
        <p:sp>
          <p:nvSpPr>
            <p:cNvPr id="18" name="Triangle 25">
              <a:extLst>
                <a:ext uri="{FF2B5EF4-FFF2-40B4-BE49-F238E27FC236}">
                  <a16:creationId xmlns:a16="http://schemas.microsoft.com/office/drawing/2014/main" id="{0C9B5D50-2D93-4BC9-9AFF-AB953CB311C1}"/>
                </a:ext>
              </a:extLst>
            </p:cNvPr>
            <p:cNvSpPr/>
            <p:nvPr/>
          </p:nvSpPr>
          <p:spPr>
            <a:xfrm>
              <a:off x="7315200" y="1326408"/>
              <a:ext cx="485695" cy="385427"/>
            </a:xfrm>
            <a:prstGeom prst="triangle">
              <a:avLst/>
            </a:prstGeom>
            <a:solidFill>
              <a:srgbClr val="0000E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1FE72108-4D1B-4201-AA24-27CB43B91A07}"/>
                </a:ext>
              </a:extLst>
            </p:cNvPr>
            <p:cNvCxnSpPr>
              <a:cxnSpLocks/>
              <a:endCxn id="10" idx="0"/>
            </p:cNvCxnSpPr>
            <p:nvPr/>
          </p:nvCxnSpPr>
          <p:spPr>
            <a:xfrm flipH="1">
              <a:off x="6972475" y="1711836"/>
              <a:ext cx="585576" cy="72634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2A38EA4D-2262-4890-AC09-4DB3B3C91263}"/>
                </a:ext>
              </a:extLst>
            </p:cNvPr>
            <p:cNvCxnSpPr>
              <a:cxnSpLocks/>
              <a:endCxn id="40" idx="0"/>
            </p:cNvCxnSpPr>
            <p:nvPr/>
          </p:nvCxnSpPr>
          <p:spPr>
            <a:xfrm>
              <a:off x="7558049" y="1711836"/>
              <a:ext cx="683696" cy="72634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0E024CB-740B-4BB2-9841-79488E1DAE11}"/>
              </a:ext>
            </a:extLst>
          </p:cNvPr>
          <p:cNvGrpSpPr/>
          <p:nvPr/>
        </p:nvGrpSpPr>
        <p:grpSpPr>
          <a:xfrm>
            <a:off x="1447800" y="5144639"/>
            <a:ext cx="954505" cy="752009"/>
            <a:chOff x="7184647" y="5320998"/>
            <a:chExt cx="954505" cy="752009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1D360E32-9B1D-4569-827A-1E308127F0F6}"/>
                </a:ext>
              </a:extLst>
            </p:cNvPr>
            <p:cNvCxnSpPr>
              <a:cxnSpLocks/>
              <a:stCxn id="40" idx="4"/>
            </p:cNvCxnSpPr>
            <p:nvPr/>
          </p:nvCxnSpPr>
          <p:spPr>
            <a:xfrm flipH="1">
              <a:off x="7184647" y="5320998"/>
              <a:ext cx="432264" cy="73898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8F516791-487D-43C9-8F01-BCEDEBCF2719}"/>
                </a:ext>
              </a:extLst>
            </p:cNvPr>
            <p:cNvCxnSpPr>
              <a:cxnSpLocks/>
              <a:stCxn id="40" idx="4"/>
            </p:cNvCxnSpPr>
            <p:nvPr/>
          </p:nvCxnSpPr>
          <p:spPr>
            <a:xfrm>
              <a:off x="7616911" y="5320998"/>
              <a:ext cx="522241" cy="75200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C8CECC54-C7BF-4CE4-B8FF-7D7FA54B16F7}"/>
              </a:ext>
            </a:extLst>
          </p:cNvPr>
          <p:cNvSpPr/>
          <p:nvPr/>
        </p:nvSpPr>
        <p:spPr>
          <a:xfrm>
            <a:off x="418770" y="4759210"/>
            <a:ext cx="384048" cy="38542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FDD6649-45D7-4633-BDDA-18E821223CF2}"/>
              </a:ext>
            </a:extLst>
          </p:cNvPr>
          <p:cNvSpPr/>
          <p:nvPr/>
        </p:nvSpPr>
        <p:spPr>
          <a:xfrm>
            <a:off x="1688040" y="4759211"/>
            <a:ext cx="384048" cy="38542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05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8" grpId="1"/>
      <p:bldP spid="3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9CEB9-A00D-1E18-23FF-068DC787F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id="{A7E71EDC-AF8F-B4B3-E8B1-BA071EFC7F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0025" y="1470461"/>
            <a:ext cx="4918972" cy="4549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28546E-5446-263E-2E2F-8D61E8203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Efficiency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8271A0-A1CD-C4CE-6AF7-04C59F439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519236"/>
            <a:ext cx="5918200" cy="4729164"/>
          </a:xfrm>
        </p:spPr>
        <p:txBody>
          <a:bodyPr/>
          <a:lstStyle/>
          <a:p>
            <a:pPr lvl="0">
              <a:lnSpc>
                <a:spcPct val="90000"/>
              </a:lnSpc>
              <a:buClr>
                <a:srgbClr val="333399"/>
              </a:buClr>
            </a:pPr>
            <a:r>
              <a:rPr lang="en-US" sz="2800" dirty="0">
                <a:solidFill>
                  <a:srgbClr val="333399"/>
                </a:solidFill>
              </a:rPr>
              <a:t>How efficient is minimax?</a:t>
            </a:r>
          </a:p>
          <a:p>
            <a:pPr lvl="1">
              <a:lnSpc>
                <a:spcPct val="90000"/>
              </a:lnSpc>
              <a:buClr>
                <a:srgbClr val="333399"/>
              </a:buClr>
            </a:pPr>
            <a:r>
              <a:rPr lang="en-US" sz="2400" dirty="0"/>
              <a:t>Just like (exhaustive) DFS</a:t>
            </a:r>
          </a:p>
          <a:p>
            <a:pPr lvl="1">
              <a:lnSpc>
                <a:spcPct val="90000"/>
              </a:lnSpc>
              <a:buClr>
                <a:srgbClr val="000000"/>
              </a:buClr>
            </a:pP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Time: O(</a:t>
            </a:r>
            <a:r>
              <a:rPr lang="en-US" sz="2400" dirty="0" err="1">
                <a:solidFill>
                  <a:srgbClr val="000000"/>
                </a:solidFill>
                <a:ea typeface="+mn-ea"/>
                <a:cs typeface="+mn-cs"/>
              </a:rPr>
              <a:t>b</a:t>
            </a:r>
            <a:r>
              <a:rPr lang="en-US" sz="2400" baseline="30000" dirty="0" err="1">
                <a:solidFill>
                  <a:srgbClr val="000000"/>
                </a:solidFill>
                <a:ea typeface="+mn-ea"/>
                <a:cs typeface="+mn-cs"/>
              </a:rPr>
              <a:t>m</a:t>
            </a: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)</a:t>
            </a:r>
          </a:p>
          <a:p>
            <a:pPr lvl="1">
              <a:lnSpc>
                <a:spcPct val="90000"/>
              </a:lnSpc>
              <a:buClr>
                <a:srgbClr val="000000"/>
              </a:buClr>
            </a:pP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Space: O(</a:t>
            </a:r>
            <a:r>
              <a:rPr lang="en-US" sz="2400" dirty="0" err="1">
                <a:solidFill>
                  <a:srgbClr val="000000"/>
                </a:solidFill>
                <a:ea typeface="+mn-ea"/>
                <a:cs typeface="+mn-cs"/>
              </a:rPr>
              <a:t>bm</a:t>
            </a: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)</a:t>
            </a:r>
          </a:p>
          <a:p>
            <a:pPr lvl="0">
              <a:lnSpc>
                <a:spcPct val="90000"/>
              </a:lnSpc>
              <a:buClr>
                <a:srgbClr val="333399"/>
              </a:buClr>
            </a:pPr>
            <a:endParaRPr lang="en-US" sz="2800" dirty="0">
              <a:solidFill>
                <a:srgbClr val="333399"/>
              </a:solidFill>
            </a:endParaRPr>
          </a:p>
          <a:p>
            <a:pPr lvl="0">
              <a:lnSpc>
                <a:spcPct val="90000"/>
              </a:lnSpc>
              <a:buClr>
                <a:srgbClr val="333399"/>
              </a:buClr>
            </a:pPr>
            <a:r>
              <a:rPr lang="en-US" sz="2800" dirty="0">
                <a:solidFill>
                  <a:srgbClr val="333399"/>
                </a:solidFill>
              </a:rPr>
              <a:t>Example: For </a:t>
            </a:r>
            <a:r>
              <a:rPr lang="en-US" sz="2800" kern="1200" dirty="0">
                <a:solidFill>
                  <a:srgbClr val="333399"/>
                </a:solidFill>
              </a:rPr>
              <a:t>chess, b </a:t>
            </a:r>
            <a:r>
              <a:rPr lang="en-US" sz="2800" kern="1200" dirty="0">
                <a:solidFill>
                  <a:srgbClr val="333399"/>
                </a:solidFill>
                <a:sym typeface="Symbol" pitchFamily="18" charset="2"/>
              </a:rPr>
              <a:t> 35, m  100</a:t>
            </a:r>
            <a:endParaRPr lang="en-US" sz="2800" dirty="0">
              <a:solidFill>
                <a:srgbClr val="333399"/>
              </a:solidFill>
            </a:endParaRPr>
          </a:p>
          <a:p>
            <a:pPr marL="800082" lvl="1" indent="-342882">
              <a:lnSpc>
                <a:spcPct val="90000"/>
              </a:lnSpc>
              <a:buClrTx/>
            </a:pP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Exact solution is completely infeasible</a:t>
            </a:r>
          </a:p>
          <a:p>
            <a:pPr marL="800082" lvl="1" indent="-342882">
              <a:lnSpc>
                <a:spcPct val="90000"/>
              </a:lnSpc>
              <a:buClrTx/>
            </a:pP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Humans can’t do this either, so how do we play chess?</a:t>
            </a:r>
          </a:p>
          <a:p>
            <a:pPr marL="800082" lvl="1" indent="-342882">
              <a:lnSpc>
                <a:spcPct val="90000"/>
              </a:lnSpc>
              <a:buClrTx/>
            </a:pPr>
            <a:r>
              <a:rPr lang="en-US" dirty="0">
                <a:solidFill>
                  <a:srgbClr val="C00000"/>
                </a:solidFill>
              </a:rPr>
              <a:t>Bounded rationality </a:t>
            </a:r>
            <a:r>
              <a:rPr lang="en-US" dirty="0">
                <a:solidFill>
                  <a:srgbClr val="000000"/>
                </a:solidFill>
              </a:rPr>
              <a:t>– Herbert Simon</a:t>
            </a:r>
            <a:endParaRPr lang="en-US" sz="2400" dirty="0">
              <a:solidFill>
                <a:srgbClr val="000000"/>
              </a:solidFill>
              <a:ea typeface="+mn-ea"/>
              <a:cs typeface="+mn-cs"/>
            </a:endParaRPr>
          </a:p>
          <a:p>
            <a:endParaRPr lang="en-US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99F733-D828-FA57-81C2-6A3B439B52C3}"/>
              </a:ext>
            </a:extLst>
          </p:cNvPr>
          <p:cNvSpPr txBox="1"/>
          <p:nvPr/>
        </p:nvSpPr>
        <p:spPr>
          <a:xfrm>
            <a:off x="149742" y="644856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410056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E5356-ECB7-7F09-33D2-75C6747DB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 Limits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D44034-6A06-3251-893C-578CC1BCB8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A0B310-DF29-8762-B972-F788F5CCF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7718" y="186071"/>
            <a:ext cx="6884511" cy="422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3BCF304-7DA2-1D19-7FD6-969C8D01236D}"/>
              </a:ext>
            </a:extLst>
          </p:cNvPr>
          <p:cNvSpPr txBox="1"/>
          <p:nvPr/>
        </p:nvSpPr>
        <p:spPr>
          <a:xfrm>
            <a:off x="169327" y="6405911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9202520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Resource Limits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7086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Problem: In realistic games, cannot search to leaves!</a:t>
            </a:r>
          </a:p>
          <a:p>
            <a:pPr lvl="1" eaLnBrk="1" hangingPunct="1">
              <a:lnSpc>
                <a:spcPct val="80000"/>
              </a:lnSpc>
            </a:pPr>
            <a:endParaRPr lang="en-US" sz="1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Solution 1: Bounded </a:t>
            </a:r>
            <a:r>
              <a:rPr lang="en-US" sz="2400" dirty="0" err="1"/>
              <a:t>lookahead</a:t>
            </a: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Search only to a preset </a:t>
            </a:r>
            <a:r>
              <a:rPr lang="en-US" sz="2000" b="1" i="1" dirty="0">
                <a:solidFill>
                  <a:srgbClr val="FF0000"/>
                </a:solidFill>
              </a:rPr>
              <a:t>depth limit</a:t>
            </a:r>
            <a:r>
              <a:rPr lang="en-US" sz="2000" dirty="0">
                <a:solidFill>
                  <a:srgbClr val="000090"/>
                </a:solidFill>
              </a:rPr>
              <a:t> or </a:t>
            </a:r>
            <a:r>
              <a:rPr lang="en-US" sz="2000" b="1" i="1" dirty="0">
                <a:solidFill>
                  <a:srgbClr val="FF0000"/>
                </a:solidFill>
              </a:rPr>
              <a:t>horizon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Use an </a:t>
            </a:r>
            <a:r>
              <a:rPr lang="en-US" sz="2000" b="1" i="1" dirty="0">
                <a:solidFill>
                  <a:srgbClr val="FF0000"/>
                </a:solidFill>
              </a:rPr>
              <a:t>evaluation function </a:t>
            </a:r>
            <a:r>
              <a:rPr lang="en-US" sz="2000" dirty="0"/>
              <a:t>for non-terminal positions</a:t>
            </a:r>
          </a:p>
          <a:p>
            <a:pPr lvl="1" eaLnBrk="1" hangingPunct="1">
              <a:lnSpc>
                <a:spcPct val="80000"/>
              </a:lnSpc>
            </a:pPr>
            <a:endParaRPr lang="en-US" sz="1400" dirty="0"/>
          </a:p>
          <a:p>
            <a:pPr>
              <a:lnSpc>
                <a:spcPct val="80000"/>
              </a:lnSpc>
            </a:pPr>
            <a:r>
              <a:rPr lang="en-US" sz="2400" dirty="0"/>
              <a:t>Guarantee of optimal play is gone</a:t>
            </a:r>
          </a:p>
          <a:p>
            <a:pPr lvl="1">
              <a:lnSpc>
                <a:spcPct val="80000"/>
              </a:lnSpc>
            </a:pPr>
            <a:endParaRPr lang="en-US" sz="1400" dirty="0"/>
          </a:p>
          <a:p>
            <a:pPr>
              <a:lnSpc>
                <a:spcPct val="80000"/>
              </a:lnSpc>
            </a:pPr>
            <a:r>
              <a:rPr lang="en-US" sz="2400" dirty="0"/>
              <a:t>More plies make a BIG difference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solidFill>
                  <a:schemeClr val="tx1"/>
                </a:solidFill>
              </a:rPr>
              <a:t>Example: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Suppose we have 100 seconds, can explore 10K nodes / sec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So can check 1M nodes per move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sym typeface="Symbol" pitchFamily="18" charset="2"/>
              </a:rPr>
              <a:t>For chess, b=~35 so reaches about depth 4 – not so good</a:t>
            </a:r>
          </a:p>
          <a:p>
            <a:pPr eaLnBrk="1" hangingPunct="1">
              <a:lnSpc>
                <a:spcPct val="80000"/>
              </a:lnSpc>
            </a:pPr>
            <a:endParaRPr lang="en-US" sz="1400" dirty="0"/>
          </a:p>
        </p:txBody>
      </p:sp>
      <p:sp>
        <p:nvSpPr>
          <p:cNvPr id="17412" name="AutoShape 22"/>
          <p:cNvSpPr>
            <a:spLocks noChangeArrowheads="1"/>
          </p:cNvSpPr>
          <p:nvPr/>
        </p:nvSpPr>
        <p:spPr bwMode="auto">
          <a:xfrm>
            <a:off x="9296400" y="1524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latin typeface="Calibri" pitchFamily="34" charset="0"/>
            </a:endParaRPr>
          </a:p>
        </p:txBody>
      </p:sp>
      <p:sp>
        <p:nvSpPr>
          <p:cNvPr id="17413" name="AutoShape 23"/>
          <p:cNvSpPr>
            <a:spLocks noChangeArrowheads="1"/>
          </p:cNvSpPr>
          <p:nvPr/>
        </p:nvSpPr>
        <p:spPr bwMode="auto">
          <a:xfrm rot="10800000">
            <a:off x="8458200" y="19812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14" name="AutoShape 24"/>
          <p:cNvSpPr>
            <a:spLocks noChangeArrowheads="1"/>
          </p:cNvSpPr>
          <p:nvPr/>
        </p:nvSpPr>
        <p:spPr bwMode="auto">
          <a:xfrm rot="10800000">
            <a:off x="10134600" y="19812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>
              <a:latin typeface="Calibri" pitchFamily="34" charset="0"/>
            </a:endParaRPr>
          </a:p>
        </p:txBody>
      </p:sp>
      <p:cxnSp>
        <p:nvCxnSpPr>
          <p:cNvPr id="17415" name="AutoShape 25"/>
          <p:cNvCxnSpPr>
            <a:cxnSpLocks noChangeShapeType="1"/>
            <a:stCxn id="17412" idx="3"/>
            <a:endCxn id="17413" idx="3"/>
          </p:cNvCxnSpPr>
          <p:nvPr/>
        </p:nvCxnSpPr>
        <p:spPr bwMode="auto">
          <a:xfrm flipH="1">
            <a:off x="8648700" y="1828800"/>
            <a:ext cx="8382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16" name="AutoShape 26"/>
          <p:cNvCxnSpPr>
            <a:cxnSpLocks noChangeShapeType="1"/>
            <a:stCxn id="17412" idx="3"/>
            <a:endCxn id="17414" idx="3"/>
          </p:cNvCxnSpPr>
          <p:nvPr/>
        </p:nvCxnSpPr>
        <p:spPr bwMode="auto">
          <a:xfrm>
            <a:off x="9486900" y="1828800"/>
            <a:ext cx="8382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17" name="AutoShape 27"/>
          <p:cNvCxnSpPr>
            <a:cxnSpLocks noChangeShapeType="1"/>
            <a:stCxn id="17413" idx="0"/>
            <a:endCxn id="1085499" idx="0"/>
          </p:cNvCxnSpPr>
          <p:nvPr/>
        </p:nvCxnSpPr>
        <p:spPr bwMode="auto">
          <a:xfrm flipH="1">
            <a:off x="8305800" y="2286000"/>
            <a:ext cx="3429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18" name="AutoShape 28"/>
          <p:cNvCxnSpPr>
            <a:cxnSpLocks noChangeShapeType="1"/>
            <a:stCxn id="17413" idx="0"/>
            <a:endCxn id="1085500" idx="0"/>
          </p:cNvCxnSpPr>
          <p:nvPr/>
        </p:nvCxnSpPr>
        <p:spPr bwMode="auto">
          <a:xfrm>
            <a:off x="8648700" y="2286000"/>
            <a:ext cx="3429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19" name="AutoShape 29"/>
          <p:cNvCxnSpPr>
            <a:cxnSpLocks noChangeShapeType="1"/>
            <a:stCxn id="17424" idx="3"/>
            <a:endCxn id="17427" idx="0"/>
          </p:cNvCxnSpPr>
          <p:nvPr/>
        </p:nvCxnSpPr>
        <p:spPr bwMode="auto">
          <a:xfrm flipH="1">
            <a:off x="10325100" y="27432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20" name="AutoShape 30"/>
          <p:cNvCxnSpPr>
            <a:cxnSpLocks noChangeShapeType="1"/>
            <a:stCxn id="17424" idx="3"/>
            <a:endCxn id="17428" idx="0"/>
          </p:cNvCxnSpPr>
          <p:nvPr/>
        </p:nvCxnSpPr>
        <p:spPr bwMode="auto">
          <a:xfrm>
            <a:off x="10629900" y="27432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7421" name="AutoShape 31"/>
          <p:cNvSpPr>
            <a:spLocks noChangeArrowheads="1"/>
          </p:cNvSpPr>
          <p:nvPr/>
        </p:nvSpPr>
        <p:spPr bwMode="auto">
          <a:xfrm>
            <a:off x="8153400" y="24384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2" name="AutoShape 32"/>
          <p:cNvSpPr>
            <a:spLocks noChangeArrowheads="1"/>
          </p:cNvSpPr>
          <p:nvPr/>
        </p:nvSpPr>
        <p:spPr bwMode="auto">
          <a:xfrm>
            <a:off x="8763000" y="24384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3" name="AutoShape 33"/>
          <p:cNvSpPr>
            <a:spLocks noChangeArrowheads="1"/>
          </p:cNvSpPr>
          <p:nvPr/>
        </p:nvSpPr>
        <p:spPr bwMode="auto">
          <a:xfrm>
            <a:off x="9829800" y="24384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4" name="AutoShape 34"/>
          <p:cNvSpPr>
            <a:spLocks noChangeArrowheads="1"/>
          </p:cNvSpPr>
          <p:nvPr/>
        </p:nvSpPr>
        <p:spPr bwMode="auto">
          <a:xfrm>
            <a:off x="10439400" y="24384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5" name="AutoShape 35"/>
          <p:cNvSpPr>
            <a:spLocks noChangeArrowheads="1"/>
          </p:cNvSpPr>
          <p:nvPr/>
        </p:nvSpPr>
        <p:spPr bwMode="auto">
          <a:xfrm>
            <a:off x="8458200" y="28956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6" name="AutoShape 36"/>
          <p:cNvSpPr>
            <a:spLocks noChangeArrowheads="1"/>
          </p:cNvSpPr>
          <p:nvPr/>
        </p:nvSpPr>
        <p:spPr bwMode="auto">
          <a:xfrm>
            <a:off x="8458200" y="3810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27" name="AutoShape 37"/>
          <p:cNvSpPr>
            <a:spLocks noChangeArrowheads="1"/>
          </p:cNvSpPr>
          <p:nvPr/>
        </p:nvSpPr>
        <p:spPr bwMode="auto">
          <a:xfrm>
            <a:off x="10134600" y="28956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8" name="AutoShape 38"/>
          <p:cNvSpPr>
            <a:spLocks noChangeArrowheads="1"/>
          </p:cNvSpPr>
          <p:nvPr/>
        </p:nvSpPr>
        <p:spPr bwMode="auto">
          <a:xfrm>
            <a:off x="10744200" y="28956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9" name="AutoShape 39"/>
          <p:cNvSpPr>
            <a:spLocks noChangeArrowheads="1"/>
          </p:cNvSpPr>
          <p:nvPr/>
        </p:nvSpPr>
        <p:spPr bwMode="auto">
          <a:xfrm>
            <a:off x="8153400" y="33528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30" name="AutoShape 40"/>
          <p:cNvSpPr>
            <a:spLocks noChangeArrowheads="1"/>
          </p:cNvSpPr>
          <p:nvPr/>
        </p:nvSpPr>
        <p:spPr bwMode="auto">
          <a:xfrm>
            <a:off x="8763000" y="33528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7431" name="AutoShape 41"/>
          <p:cNvCxnSpPr>
            <a:cxnSpLocks noChangeShapeType="1"/>
            <a:stCxn id="17414" idx="0"/>
            <a:endCxn id="17423" idx="0"/>
          </p:cNvCxnSpPr>
          <p:nvPr/>
        </p:nvCxnSpPr>
        <p:spPr bwMode="auto">
          <a:xfrm flipH="1">
            <a:off x="10020300" y="22860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32" name="AutoShape 42"/>
          <p:cNvCxnSpPr>
            <a:cxnSpLocks noChangeShapeType="1"/>
            <a:stCxn id="17414" idx="0"/>
            <a:endCxn id="17424" idx="0"/>
          </p:cNvCxnSpPr>
          <p:nvPr/>
        </p:nvCxnSpPr>
        <p:spPr bwMode="auto">
          <a:xfrm>
            <a:off x="10325100" y="22860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33" name="AutoShape 43"/>
          <p:cNvCxnSpPr>
            <a:cxnSpLocks noChangeShapeType="1"/>
            <a:stCxn id="17422" idx="3"/>
            <a:endCxn id="17425" idx="0"/>
          </p:cNvCxnSpPr>
          <p:nvPr/>
        </p:nvCxnSpPr>
        <p:spPr bwMode="auto">
          <a:xfrm flipH="1">
            <a:off x="8648700" y="27432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7434" name="AutoShape 44"/>
          <p:cNvSpPr>
            <a:spLocks noChangeArrowheads="1"/>
          </p:cNvSpPr>
          <p:nvPr/>
        </p:nvSpPr>
        <p:spPr bwMode="auto">
          <a:xfrm>
            <a:off x="9067800" y="3810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7435" name="AutoShape 45"/>
          <p:cNvCxnSpPr>
            <a:cxnSpLocks noChangeShapeType="1"/>
            <a:stCxn id="17425" idx="3"/>
            <a:endCxn id="17429" idx="0"/>
          </p:cNvCxnSpPr>
          <p:nvPr/>
        </p:nvCxnSpPr>
        <p:spPr bwMode="auto">
          <a:xfrm flipH="1">
            <a:off x="8343900" y="32004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36" name="AutoShape 46"/>
          <p:cNvCxnSpPr>
            <a:cxnSpLocks noChangeShapeType="1"/>
            <a:stCxn id="17425" idx="3"/>
            <a:endCxn id="17430" idx="0"/>
          </p:cNvCxnSpPr>
          <p:nvPr/>
        </p:nvCxnSpPr>
        <p:spPr bwMode="auto">
          <a:xfrm>
            <a:off x="8648700" y="32004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37" name="AutoShape 47"/>
          <p:cNvCxnSpPr>
            <a:cxnSpLocks noChangeShapeType="1"/>
            <a:stCxn id="17430" idx="3"/>
            <a:endCxn id="17426" idx="0"/>
          </p:cNvCxnSpPr>
          <p:nvPr/>
        </p:nvCxnSpPr>
        <p:spPr bwMode="auto">
          <a:xfrm flipH="1">
            <a:off x="8648700" y="36576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38" name="AutoShape 48"/>
          <p:cNvCxnSpPr>
            <a:cxnSpLocks noChangeShapeType="1"/>
            <a:stCxn id="17430" idx="3"/>
            <a:endCxn id="17434" idx="0"/>
          </p:cNvCxnSpPr>
          <p:nvPr/>
        </p:nvCxnSpPr>
        <p:spPr bwMode="auto">
          <a:xfrm>
            <a:off x="8953500" y="36576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7439" name="Rectangle 49"/>
          <p:cNvSpPr>
            <a:spLocks noChangeArrowheads="1"/>
          </p:cNvSpPr>
          <p:nvPr/>
        </p:nvSpPr>
        <p:spPr bwMode="auto">
          <a:xfrm>
            <a:off x="7924800" y="5791200"/>
            <a:ext cx="533400" cy="304800"/>
          </a:xfrm>
          <a:prstGeom prst="rect">
            <a:avLst/>
          </a:prstGeom>
          <a:solidFill>
            <a:srgbClr val="CC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?</a:t>
            </a:r>
          </a:p>
        </p:txBody>
      </p:sp>
      <p:sp>
        <p:nvSpPr>
          <p:cNvPr id="17440" name="Rectangle 50"/>
          <p:cNvSpPr>
            <a:spLocks noChangeArrowheads="1"/>
          </p:cNvSpPr>
          <p:nvPr/>
        </p:nvSpPr>
        <p:spPr bwMode="auto">
          <a:xfrm>
            <a:off x="8763000" y="5791200"/>
            <a:ext cx="533400" cy="304800"/>
          </a:xfrm>
          <a:prstGeom prst="rect">
            <a:avLst/>
          </a:prstGeom>
          <a:solidFill>
            <a:srgbClr val="CC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?</a:t>
            </a:r>
          </a:p>
        </p:txBody>
      </p:sp>
      <p:sp>
        <p:nvSpPr>
          <p:cNvPr id="17441" name="Rectangle 51"/>
          <p:cNvSpPr>
            <a:spLocks noChangeArrowheads="1"/>
          </p:cNvSpPr>
          <p:nvPr/>
        </p:nvSpPr>
        <p:spPr bwMode="auto">
          <a:xfrm>
            <a:off x="9753600" y="5791200"/>
            <a:ext cx="533400" cy="304800"/>
          </a:xfrm>
          <a:prstGeom prst="rect">
            <a:avLst/>
          </a:prstGeom>
          <a:solidFill>
            <a:srgbClr val="CC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?</a:t>
            </a:r>
          </a:p>
        </p:txBody>
      </p:sp>
      <p:sp>
        <p:nvSpPr>
          <p:cNvPr id="17442" name="Rectangle 52"/>
          <p:cNvSpPr>
            <a:spLocks noChangeArrowheads="1"/>
          </p:cNvSpPr>
          <p:nvPr/>
        </p:nvSpPr>
        <p:spPr bwMode="auto">
          <a:xfrm>
            <a:off x="10591800" y="5791200"/>
            <a:ext cx="533400" cy="304800"/>
          </a:xfrm>
          <a:prstGeom prst="rect">
            <a:avLst/>
          </a:prstGeom>
          <a:solidFill>
            <a:srgbClr val="CC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?</a:t>
            </a:r>
          </a:p>
        </p:txBody>
      </p:sp>
      <p:sp>
        <p:nvSpPr>
          <p:cNvPr id="17443" name="Freeform 53"/>
          <p:cNvSpPr>
            <a:spLocks/>
          </p:cNvSpPr>
          <p:nvPr/>
        </p:nvSpPr>
        <p:spPr bwMode="auto">
          <a:xfrm>
            <a:off x="8102600" y="4114800"/>
            <a:ext cx="508000" cy="1676400"/>
          </a:xfrm>
          <a:custGeom>
            <a:avLst/>
            <a:gdLst>
              <a:gd name="T0" fmla="*/ 2147483647 w 320"/>
              <a:gd name="T1" fmla="*/ 0 h 1440"/>
              <a:gd name="T2" fmla="*/ 2147483647 w 320"/>
              <a:gd name="T3" fmla="*/ 2147483647 h 1440"/>
              <a:gd name="T4" fmla="*/ 2147483647 w 320"/>
              <a:gd name="T5" fmla="*/ 2147483647 h 1440"/>
              <a:gd name="T6" fmla="*/ 2147483647 w 320"/>
              <a:gd name="T7" fmla="*/ 2147483647 h 1440"/>
              <a:gd name="T8" fmla="*/ 2147483647 w 320"/>
              <a:gd name="T9" fmla="*/ 2147483647 h 1440"/>
              <a:gd name="T10" fmla="*/ 2147483647 w 320"/>
              <a:gd name="T11" fmla="*/ 2147483647 h 144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0"/>
              <a:gd name="T19" fmla="*/ 0 h 1440"/>
              <a:gd name="T20" fmla="*/ 320 w 320"/>
              <a:gd name="T21" fmla="*/ 1440 h 144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0" h="1440">
                <a:moveTo>
                  <a:pt x="320" y="0"/>
                </a:moveTo>
                <a:cubicBezTo>
                  <a:pt x="232" y="72"/>
                  <a:pt x="144" y="144"/>
                  <a:pt x="128" y="240"/>
                </a:cubicBezTo>
                <a:cubicBezTo>
                  <a:pt x="112" y="336"/>
                  <a:pt x="240" y="480"/>
                  <a:pt x="224" y="576"/>
                </a:cubicBezTo>
                <a:cubicBezTo>
                  <a:pt x="208" y="672"/>
                  <a:pt x="64" y="736"/>
                  <a:pt x="32" y="816"/>
                </a:cubicBezTo>
                <a:cubicBezTo>
                  <a:pt x="0" y="896"/>
                  <a:pt x="32" y="952"/>
                  <a:pt x="32" y="1056"/>
                </a:cubicBezTo>
                <a:cubicBezTo>
                  <a:pt x="32" y="1160"/>
                  <a:pt x="32" y="1300"/>
                  <a:pt x="32" y="1440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44" name="Freeform 54"/>
          <p:cNvSpPr>
            <a:spLocks/>
          </p:cNvSpPr>
          <p:nvPr/>
        </p:nvSpPr>
        <p:spPr bwMode="auto">
          <a:xfrm>
            <a:off x="8890000" y="4114800"/>
            <a:ext cx="406400" cy="1676400"/>
          </a:xfrm>
          <a:custGeom>
            <a:avLst/>
            <a:gdLst>
              <a:gd name="T0" fmla="*/ 2147483647 w 256"/>
              <a:gd name="T1" fmla="*/ 0 h 1056"/>
              <a:gd name="T2" fmla="*/ 2147483647 w 256"/>
              <a:gd name="T3" fmla="*/ 2147483647 h 1056"/>
              <a:gd name="T4" fmla="*/ 2147483647 w 256"/>
              <a:gd name="T5" fmla="*/ 2147483647 h 1056"/>
              <a:gd name="T6" fmla="*/ 2147483647 w 256"/>
              <a:gd name="T7" fmla="*/ 2147483647 h 1056"/>
              <a:gd name="T8" fmla="*/ 2147483647 w 256"/>
              <a:gd name="T9" fmla="*/ 2147483647 h 10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6"/>
              <a:gd name="T16" fmla="*/ 0 h 1056"/>
              <a:gd name="T17" fmla="*/ 256 w 256"/>
              <a:gd name="T18" fmla="*/ 1056 h 10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6" h="1056">
                <a:moveTo>
                  <a:pt x="256" y="0"/>
                </a:moveTo>
                <a:cubicBezTo>
                  <a:pt x="140" y="148"/>
                  <a:pt x="24" y="296"/>
                  <a:pt x="16" y="384"/>
                </a:cubicBezTo>
                <a:cubicBezTo>
                  <a:pt x="8" y="472"/>
                  <a:pt x="208" y="456"/>
                  <a:pt x="208" y="528"/>
                </a:cubicBezTo>
                <a:cubicBezTo>
                  <a:pt x="208" y="600"/>
                  <a:pt x="32" y="728"/>
                  <a:pt x="16" y="816"/>
                </a:cubicBezTo>
                <a:cubicBezTo>
                  <a:pt x="0" y="904"/>
                  <a:pt x="56" y="980"/>
                  <a:pt x="112" y="1056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45" name="Freeform 55"/>
          <p:cNvSpPr>
            <a:spLocks/>
          </p:cNvSpPr>
          <p:nvPr/>
        </p:nvSpPr>
        <p:spPr bwMode="auto">
          <a:xfrm>
            <a:off x="10515600" y="3200400"/>
            <a:ext cx="457200" cy="2590800"/>
          </a:xfrm>
          <a:custGeom>
            <a:avLst/>
            <a:gdLst>
              <a:gd name="T0" fmla="*/ 2147483647 w 256"/>
              <a:gd name="T1" fmla="*/ 0 h 1056"/>
              <a:gd name="T2" fmla="*/ 2147483647 w 256"/>
              <a:gd name="T3" fmla="*/ 2147483647 h 1056"/>
              <a:gd name="T4" fmla="*/ 2147483647 w 256"/>
              <a:gd name="T5" fmla="*/ 2147483647 h 1056"/>
              <a:gd name="T6" fmla="*/ 2147483647 w 256"/>
              <a:gd name="T7" fmla="*/ 2147483647 h 1056"/>
              <a:gd name="T8" fmla="*/ 2147483647 w 256"/>
              <a:gd name="T9" fmla="*/ 2147483647 h 10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6"/>
              <a:gd name="T16" fmla="*/ 0 h 1056"/>
              <a:gd name="T17" fmla="*/ 256 w 256"/>
              <a:gd name="T18" fmla="*/ 1056 h 10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6" h="1056">
                <a:moveTo>
                  <a:pt x="256" y="0"/>
                </a:moveTo>
                <a:cubicBezTo>
                  <a:pt x="140" y="148"/>
                  <a:pt x="24" y="296"/>
                  <a:pt x="16" y="384"/>
                </a:cubicBezTo>
                <a:cubicBezTo>
                  <a:pt x="8" y="472"/>
                  <a:pt x="208" y="456"/>
                  <a:pt x="208" y="528"/>
                </a:cubicBezTo>
                <a:cubicBezTo>
                  <a:pt x="208" y="600"/>
                  <a:pt x="32" y="728"/>
                  <a:pt x="16" y="816"/>
                </a:cubicBezTo>
                <a:cubicBezTo>
                  <a:pt x="0" y="904"/>
                  <a:pt x="56" y="980"/>
                  <a:pt x="112" y="1056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46" name="Freeform 56"/>
          <p:cNvSpPr>
            <a:spLocks/>
          </p:cNvSpPr>
          <p:nvPr/>
        </p:nvSpPr>
        <p:spPr bwMode="auto">
          <a:xfrm>
            <a:off x="9944100" y="3200400"/>
            <a:ext cx="508000" cy="2590800"/>
          </a:xfrm>
          <a:custGeom>
            <a:avLst/>
            <a:gdLst>
              <a:gd name="T0" fmla="*/ 2147483647 w 320"/>
              <a:gd name="T1" fmla="*/ 0 h 1632"/>
              <a:gd name="T2" fmla="*/ 2147483647 w 320"/>
              <a:gd name="T3" fmla="*/ 2147483647 h 1632"/>
              <a:gd name="T4" fmla="*/ 2147483647 w 320"/>
              <a:gd name="T5" fmla="*/ 2147483647 h 1632"/>
              <a:gd name="T6" fmla="*/ 2147483647 w 320"/>
              <a:gd name="T7" fmla="*/ 2147483647 h 1632"/>
              <a:gd name="T8" fmla="*/ 2147483647 w 320"/>
              <a:gd name="T9" fmla="*/ 2147483647 h 1632"/>
              <a:gd name="T10" fmla="*/ 2147483647 w 320"/>
              <a:gd name="T11" fmla="*/ 2147483647 h 16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0"/>
              <a:gd name="T19" fmla="*/ 0 h 1632"/>
              <a:gd name="T20" fmla="*/ 320 w 320"/>
              <a:gd name="T21" fmla="*/ 1632 h 16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0" h="1632">
                <a:moveTo>
                  <a:pt x="216" y="0"/>
                </a:moveTo>
                <a:cubicBezTo>
                  <a:pt x="268" y="108"/>
                  <a:pt x="320" y="216"/>
                  <a:pt x="312" y="336"/>
                </a:cubicBezTo>
                <a:cubicBezTo>
                  <a:pt x="304" y="456"/>
                  <a:pt x="192" y="576"/>
                  <a:pt x="168" y="720"/>
                </a:cubicBezTo>
                <a:cubicBezTo>
                  <a:pt x="144" y="864"/>
                  <a:pt x="192" y="1104"/>
                  <a:pt x="168" y="1200"/>
                </a:cubicBezTo>
                <a:cubicBezTo>
                  <a:pt x="144" y="1296"/>
                  <a:pt x="48" y="1224"/>
                  <a:pt x="24" y="1296"/>
                </a:cubicBezTo>
                <a:cubicBezTo>
                  <a:pt x="0" y="1368"/>
                  <a:pt x="12" y="1500"/>
                  <a:pt x="24" y="1632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7447" name="AutoShape 57"/>
          <p:cNvCxnSpPr>
            <a:cxnSpLocks noChangeShapeType="1"/>
            <a:stCxn id="17422" idx="3"/>
            <a:endCxn id="17448" idx="0"/>
          </p:cNvCxnSpPr>
          <p:nvPr/>
        </p:nvCxnSpPr>
        <p:spPr bwMode="auto">
          <a:xfrm>
            <a:off x="8953500" y="27432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7448" name="AutoShape 58"/>
          <p:cNvSpPr>
            <a:spLocks noChangeArrowheads="1"/>
          </p:cNvSpPr>
          <p:nvPr/>
        </p:nvSpPr>
        <p:spPr bwMode="auto">
          <a:xfrm>
            <a:off x="9067800" y="28956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085499" name="Rectangle 59"/>
          <p:cNvSpPr>
            <a:spLocks noChangeArrowheads="1"/>
          </p:cNvSpPr>
          <p:nvPr/>
        </p:nvSpPr>
        <p:spPr bwMode="auto">
          <a:xfrm>
            <a:off x="8077200" y="2438400"/>
            <a:ext cx="457200" cy="304800"/>
          </a:xfrm>
          <a:prstGeom prst="rect">
            <a:avLst/>
          </a:prstGeom>
          <a:solidFill>
            <a:srgbClr val="0099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-1</a:t>
            </a:r>
          </a:p>
        </p:txBody>
      </p:sp>
      <p:sp>
        <p:nvSpPr>
          <p:cNvPr id="1085500" name="Rectangle 60"/>
          <p:cNvSpPr>
            <a:spLocks noChangeArrowheads="1"/>
          </p:cNvSpPr>
          <p:nvPr/>
        </p:nvSpPr>
        <p:spPr bwMode="auto">
          <a:xfrm>
            <a:off x="8763000" y="2438400"/>
            <a:ext cx="457200" cy="304800"/>
          </a:xfrm>
          <a:prstGeom prst="rect">
            <a:avLst/>
          </a:prstGeom>
          <a:solidFill>
            <a:srgbClr val="0099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-2</a:t>
            </a:r>
          </a:p>
        </p:txBody>
      </p:sp>
      <p:sp>
        <p:nvSpPr>
          <p:cNvPr id="1085501" name="Rectangle 61"/>
          <p:cNvSpPr>
            <a:spLocks noChangeArrowheads="1"/>
          </p:cNvSpPr>
          <p:nvPr/>
        </p:nvSpPr>
        <p:spPr bwMode="auto">
          <a:xfrm>
            <a:off x="9753600" y="2438400"/>
            <a:ext cx="457200" cy="304800"/>
          </a:xfrm>
          <a:prstGeom prst="rect">
            <a:avLst/>
          </a:prstGeom>
          <a:solidFill>
            <a:srgbClr val="0099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4</a:t>
            </a:r>
          </a:p>
        </p:txBody>
      </p:sp>
      <p:sp>
        <p:nvSpPr>
          <p:cNvPr id="1085502" name="Rectangle 62"/>
          <p:cNvSpPr>
            <a:spLocks noChangeArrowheads="1"/>
          </p:cNvSpPr>
          <p:nvPr/>
        </p:nvSpPr>
        <p:spPr bwMode="auto">
          <a:xfrm>
            <a:off x="10439400" y="2438400"/>
            <a:ext cx="457200" cy="304800"/>
          </a:xfrm>
          <a:prstGeom prst="rect">
            <a:avLst/>
          </a:prstGeom>
          <a:solidFill>
            <a:srgbClr val="0099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9</a:t>
            </a:r>
          </a:p>
        </p:txBody>
      </p:sp>
      <p:sp>
        <p:nvSpPr>
          <p:cNvPr id="1085505" name="AutoShape 65"/>
          <p:cNvSpPr>
            <a:spLocks noChangeArrowheads="1"/>
          </p:cNvSpPr>
          <p:nvPr/>
        </p:nvSpPr>
        <p:spPr bwMode="auto">
          <a:xfrm>
            <a:off x="9296400" y="1524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00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182880" anchor="b" anchorCtr="0"/>
          <a:lstStyle/>
          <a:p>
            <a:pPr algn="ctr"/>
            <a:r>
              <a:rPr lang="en-US" dirty="0">
                <a:latin typeface="Calibri" pitchFamily="34" charset="0"/>
              </a:rPr>
              <a:t>4</a:t>
            </a:r>
          </a:p>
        </p:txBody>
      </p:sp>
      <p:sp>
        <p:nvSpPr>
          <p:cNvPr id="1085507" name="Text Box 67"/>
          <p:cNvSpPr txBox="1">
            <a:spLocks noChangeArrowheads="1"/>
          </p:cNvSpPr>
          <p:nvPr/>
        </p:nvSpPr>
        <p:spPr bwMode="auto">
          <a:xfrm>
            <a:off x="11223625" y="1919288"/>
            <a:ext cx="6635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latin typeface="Calibri" pitchFamily="34" charset="0"/>
              </a:rPr>
              <a:t>min</a:t>
            </a:r>
          </a:p>
        </p:txBody>
      </p:sp>
      <p:sp>
        <p:nvSpPr>
          <p:cNvPr id="1085508" name="Text Box 68"/>
          <p:cNvSpPr txBox="1">
            <a:spLocks noChangeArrowheads="1"/>
          </p:cNvSpPr>
          <p:nvPr/>
        </p:nvSpPr>
        <p:spPr bwMode="auto">
          <a:xfrm>
            <a:off x="11223625" y="1462088"/>
            <a:ext cx="6635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latin typeface="Calibri" pitchFamily="34" charset="0"/>
              </a:rPr>
              <a:t>max</a:t>
            </a:r>
          </a:p>
        </p:txBody>
      </p:sp>
      <p:sp>
        <p:nvSpPr>
          <p:cNvPr id="1085509" name="AutoShape 69"/>
          <p:cNvSpPr>
            <a:spLocks noChangeArrowheads="1"/>
          </p:cNvSpPr>
          <p:nvPr/>
        </p:nvSpPr>
        <p:spPr bwMode="auto">
          <a:xfrm rot="10800000">
            <a:off x="8458200" y="19812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FF757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tIns="91440" anchor="ctr" anchorCtr="1"/>
          <a:lstStyle/>
          <a:p>
            <a:pPr algn="ctr"/>
            <a:r>
              <a:rPr lang="en-US" dirty="0">
                <a:latin typeface="Calibri" pitchFamily="34" charset="0"/>
              </a:rPr>
              <a:t>-2</a:t>
            </a:r>
          </a:p>
        </p:txBody>
      </p:sp>
      <p:sp>
        <p:nvSpPr>
          <p:cNvPr id="1085510" name="AutoShape 70"/>
          <p:cNvSpPr>
            <a:spLocks noChangeArrowheads="1"/>
          </p:cNvSpPr>
          <p:nvPr/>
        </p:nvSpPr>
        <p:spPr bwMode="auto">
          <a:xfrm rot="10800000">
            <a:off x="10134600" y="19812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FF757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tIns="91440" anchor="ctr" anchorCtr="1"/>
          <a:lstStyle/>
          <a:p>
            <a:pPr algn="ctr"/>
            <a:r>
              <a:rPr lang="en-US" dirty="0">
                <a:latin typeface="Calibri" pitchFamily="34" charset="0"/>
              </a:rPr>
              <a:t>4</a:t>
            </a:r>
          </a:p>
        </p:txBody>
      </p:sp>
      <p:sp>
        <p:nvSpPr>
          <p:cNvPr id="2" name="Cloud 1"/>
          <p:cNvSpPr/>
          <p:nvPr/>
        </p:nvSpPr>
        <p:spPr>
          <a:xfrm rot="505837">
            <a:off x="7504576" y="2743200"/>
            <a:ext cx="4191000" cy="3962400"/>
          </a:xfrm>
          <a:prstGeom prst="cloud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54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8797EB-8291-21D3-26D2-E5C0237EFE97}"/>
              </a:ext>
            </a:extLst>
          </p:cNvPr>
          <p:cNvSpPr txBox="1"/>
          <p:nvPr/>
        </p:nvSpPr>
        <p:spPr>
          <a:xfrm>
            <a:off x="149742" y="644856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9" grpId="0" animBg="1" autoUpdateAnimBg="0"/>
      <p:bldP spid="1085500" grpId="0" animBg="1" autoUpdateAnimBg="0"/>
      <p:bldP spid="1085501" grpId="0" animBg="1" autoUpdateAnimBg="0"/>
      <p:bldP spid="1085502" grpId="0" animBg="1" autoUpdateAnimBg="0"/>
      <p:bldP spid="1085505" grpId="0" animBg="1" autoUpdateAnimBg="0"/>
      <p:bldP spid="1085509" grpId="0" animBg="1"/>
      <p:bldP spid="1085510" grpId="0" animBg="1"/>
      <p:bldP spid="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7500" y="1404536"/>
            <a:ext cx="4610100" cy="2267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7000" y="3886200"/>
            <a:ext cx="4686300" cy="215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Depth Matters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5461000" cy="4729164"/>
          </a:xfrm>
        </p:spPr>
        <p:txBody>
          <a:bodyPr/>
          <a:lstStyle/>
          <a:p>
            <a:r>
              <a:rPr lang="en-US" sz="2800" dirty="0"/>
              <a:t>Evaluation functions are always imperfect</a:t>
            </a:r>
          </a:p>
          <a:p>
            <a:r>
              <a:rPr lang="en-US" sz="2800" dirty="0"/>
              <a:t>Deeper search =&gt; better play (usually)</a:t>
            </a:r>
          </a:p>
          <a:p>
            <a:r>
              <a:rPr lang="en-US" sz="2800" dirty="0"/>
              <a:t>Or, deeper search gives same quality of play with a less accurate evaluation function</a:t>
            </a:r>
          </a:p>
          <a:p>
            <a:r>
              <a:rPr lang="en-US" sz="2800" dirty="0"/>
              <a:t>An important example of the tradeoff between complexity of features and complexity of computation</a:t>
            </a:r>
          </a:p>
        </p:txBody>
      </p:sp>
      <p:sp>
        <p:nvSpPr>
          <p:cNvPr id="7" name="Text Box 76"/>
          <p:cNvSpPr txBox="1">
            <a:spLocks noChangeArrowheads="1"/>
          </p:cNvSpPr>
          <p:nvPr/>
        </p:nvSpPr>
        <p:spPr bwMode="auto">
          <a:xfrm>
            <a:off x="8382000" y="6488112"/>
            <a:ext cx="3810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depth limited (L6D4, L6D5)]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B5363C-4FDB-E42A-9235-EFEEA49982E6}"/>
              </a:ext>
            </a:extLst>
          </p:cNvPr>
          <p:cNvSpPr txBox="1"/>
          <p:nvPr/>
        </p:nvSpPr>
        <p:spPr>
          <a:xfrm>
            <a:off x="169327" y="6400595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Limited Depth (2 vs 10)</a:t>
            </a:r>
          </a:p>
        </p:txBody>
      </p:sp>
      <p:sp>
        <p:nvSpPr>
          <p:cNvPr id="3" name="Text Box 76">
            <a:extLst>
              <a:ext uri="{FF2B5EF4-FFF2-40B4-BE49-F238E27FC236}">
                <a16:creationId xmlns:a16="http://schemas.microsoft.com/office/drawing/2014/main" id="{208AE3AC-F1B1-E43B-58AB-E9BE155E89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0" y="6488112"/>
            <a:ext cx="3810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depth limited (L6D4, L6D5)]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DC9532-4730-F8E7-D9DE-3703B07A2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9249" y="1210522"/>
            <a:ext cx="3136583" cy="50620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6BC3B4-4DED-ED43-3E41-D23637484E6D}"/>
              </a:ext>
            </a:extLst>
          </p:cNvPr>
          <p:cNvSpPr txBox="1"/>
          <p:nvPr/>
        </p:nvSpPr>
        <p:spPr>
          <a:xfrm>
            <a:off x="149742" y="644856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13813425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E3AE8-8A2E-198B-4B6F-677F58345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Functions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991136-C6CD-07A9-0D18-950C122F5E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3821B5-CC2E-0714-E4FF-A3CAECC65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5105" y="364320"/>
            <a:ext cx="5432241" cy="406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5A47064-A070-0064-A82D-DA1319C1DABC}"/>
              </a:ext>
            </a:extLst>
          </p:cNvPr>
          <p:cNvSpPr txBox="1"/>
          <p:nvPr/>
        </p:nvSpPr>
        <p:spPr>
          <a:xfrm>
            <a:off x="169327" y="6400595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0309489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Evaluation Functions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606611" y="1140011"/>
            <a:ext cx="11506200" cy="5529729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dirty="0"/>
              <a:t>Evaluation functions score non-terminals in depth-limited search</a:t>
            </a:r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r>
              <a:rPr lang="en-US" dirty="0"/>
              <a:t>Ideal function: returns the actual minimax value of the position</a:t>
            </a:r>
          </a:p>
          <a:p>
            <a:pPr eaLnBrk="1" hangingPunct="1">
              <a:lnSpc>
                <a:spcPct val="80000"/>
              </a:lnSpc>
            </a:pPr>
            <a:r>
              <a:rPr lang="en-US" dirty="0"/>
              <a:t>In practice: typically weighted linear sum of features: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EVAL(s) = </a:t>
            </a:r>
            <a:r>
              <a:rPr lang="en-US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baseline="-25000" dirty="0">
                <a:solidFill>
                  <a:srgbClr val="7030A0"/>
                </a:solidFill>
              </a:rPr>
              <a:t>1 </a:t>
            </a:r>
            <a:r>
              <a:rPr lang="en-US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dirty="0">
                <a:solidFill>
                  <a:srgbClr val="7030A0"/>
                </a:solidFill>
              </a:rPr>
              <a:t>1</a:t>
            </a:r>
            <a:r>
              <a:rPr lang="en-US" dirty="0">
                <a:solidFill>
                  <a:srgbClr val="7030A0"/>
                </a:solidFill>
              </a:rPr>
              <a:t>(</a:t>
            </a:r>
            <a:r>
              <a:rPr lang="en-US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>
                <a:solidFill>
                  <a:srgbClr val="7030A0"/>
                </a:solidFill>
              </a:rPr>
              <a:t>) + </a:t>
            </a:r>
            <a:r>
              <a:rPr lang="en-US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baseline="-25000" dirty="0">
                <a:solidFill>
                  <a:srgbClr val="7030A0"/>
                </a:solidFill>
                <a:cs typeface="Times New Roman" pitchFamily="18" charset="0"/>
              </a:rPr>
              <a:t>2</a:t>
            </a:r>
            <a:r>
              <a:rPr lang="en-US" baseline="-25000" dirty="0">
                <a:solidFill>
                  <a:srgbClr val="7030A0"/>
                </a:solidFill>
              </a:rPr>
              <a:t> </a:t>
            </a:r>
            <a:r>
              <a:rPr lang="en-US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dirty="0">
                <a:solidFill>
                  <a:srgbClr val="7030A0"/>
                </a:solidFill>
                <a:cs typeface="Times New Roman" pitchFamily="18" charset="0"/>
              </a:rPr>
              <a:t>2</a:t>
            </a:r>
            <a:r>
              <a:rPr lang="en-US" dirty="0">
                <a:solidFill>
                  <a:srgbClr val="7030A0"/>
                </a:solidFill>
              </a:rPr>
              <a:t>(</a:t>
            </a:r>
            <a:r>
              <a:rPr lang="en-US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>
                <a:solidFill>
                  <a:srgbClr val="7030A0"/>
                </a:solidFill>
              </a:rPr>
              <a:t>) + …. + </a:t>
            </a:r>
            <a:r>
              <a:rPr lang="en-US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i="1" baseline="-25000" dirty="0" err="1">
                <a:solidFill>
                  <a:srgbClr val="7030A0"/>
                </a:solidFill>
                <a:cs typeface="Times New Roman" pitchFamily="18" charset="0"/>
              </a:rPr>
              <a:t>n</a:t>
            </a:r>
            <a:r>
              <a:rPr lang="en-US" baseline="-25000" dirty="0">
                <a:solidFill>
                  <a:srgbClr val="7030A0"/>
                </a:solidFill>
                <a:cs typeface="Times New Roman" pitchFamily="18" charset="0"/>
              </a:rPr>
              <a:t>  </a:t>
            </a:r>
            <a:r>
              <a:rPr lang="en-US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>
                <a:solidFill>
                  <a:srgbClr val="7030A0"/>
                </a:solidFill>
                <a:cs typeface="Times New Roman" pitchFamily="18" charset="0"/>
              </a:rPr>
              <a:t>n</a:t>
            </a:r>
            <a:r>
              <a:rPr lang="en-US" dirty="0">
                <a:solidFill>
                  <a:srgbClr val="7030A0"/>
                </a:solidFill>
              </a:rPr>
              <a:t>(</a:t>
            </a:r>
            <a:r>
              <a:rPr lang="en-US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>
                <a:solidFill>
                  <a:srgbClr val="7030A0"/>
                </a:solidFill>
              </a:rPr>
              <a:t>)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E.g., </a:t>
            </a:r>
            <a:r>
              <a:rPr lang="en-US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baseline="-25000" dirty="0">
                <a:solidFill>
                  <a:srgbClr val="7030A0"/>
                </a:solidFill>
              </a:rPr>
              <a:t>1</a:t>
            </a:r>
            <a:r>
              <a:rPr lang="en-US" dirty="0">
                <a:solidFill>
                  <a:srgbClr val="7030A0"/>
                </a:solidFill>
              </a:rPr>
              <a:t> = 9,  </a:t>
            </a:r>
            <a:r>
              <a:rPr lang="en-US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dirty="0">
                <a:solidFill>
                  <a:srgbClr val="7030A0"/>
                </a:solidFill>
              </a:rPr>
              <a:t>1</a:t>
            </a:r>
            <a:r>
              <a:rPr lang="en-US" dirty="0">
                <a:solidFill>
                  <a:srgbClr val="7030A0"/>
                </a:solidFill>
              </a:rPr>
              <a:t>(</a:t>
            </a:r>
            <a:r>
              <a:rPr lang="en-US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>
                <a:solidFill>
                  <a:srgbClr val="7030A0"/>
                </a:solidFill>
              </a:rPr>
              <a:t>) = (num white queens – num black queens)</a:t>
            </a:r>
            <a:r>
              <a:rPr lang="en-US" dirty="0"/>
              <a:t>, etc.</a:t>
            </a:r>
          </a:p>
        </p:txBody>
      </p:sp>
      <p:pic>
        <p:nvPicPr>
          <p:cNvPr id="19460" name="Picture 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7576" y="1846730"/>
            <a:ext cx="2438400" cy="2734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68751" y="1846730"/>
            <a:ext cx="2519916" cy="274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AutoShape 27"/>
          <p:cNvSpPr>
            <a:spLocks noChangeArrowheads="1"/>
          </p:cNvSpPr>
          <p:nvPr/>
        </p:nvSpPr>
        <p:spPr bwMode="auto">
          <a:xfrm>
            <a:off x="5058989" y="2367430"/>
            <a:ext cx="166687" cy="168275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AutoShape 28"/>
          <p:cNvSpPr>
            <a:spLocks noChangeArrowheads="1"/>
          </p:cNvSpPr>
          <p:nvPr/>
        </p:nvSpPr>
        <p:spPr bwMode="auto">
          <a:xfrm rot="10800000">
            <a:off x="4471614" y="2761130"/>
            <a:ext cx="168275" cy="168275"/>
          </a:xfrm>
          <a:prstGeom prst="triangle">
            <a:avLst>
              <a:gd name="adj" fmla="val 50000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5" name="AutoShape 29"/>
          <p:cNvSpPr>
            <a:spLocks noChangeArrowheads="1"/>
          </p:cNvSpPr>
          <p:nvPr/>
        </p:nvSpPr>
        <p:spPr bwMode="auto">
          <a:xfrm rot="10800000">
            <a:off x="5560639" y="2761130"/>
            <a:ext cx="168275" cy="168275"/>
          </a:xfrm>
          <a:prstGeom prst="triangle">
            <a:avLst>
              <a:gd name="adj" fmla="val 50000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6" name="AutoShape 30"/>
          <p:cNvSpPr>
            <a:spLocks noChangeArrowheads="1"/>
          </p:cNvSpPr>
          <p:nvPr/>
        </p:nvSpPr>
        <p:spPr bwMode="auto">
          <a:xfrm>
            <a:off x="4181101" y="3050055"/>
            <a:ext cx="168275" cy="168275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7" name="AutoShape 31"/>
          <p:cNvSpPr>
            <a:spLocks noChangeArrowheads="1"/>
          </p:cNvSpPr>
          <p:nvPr/>
        </p:nvSpPr>
        <p:spPr bwMode="auto">
          <a:xfrm>
            <a:off x="4790701" y="3050055"/>
            <a:ext cx="168275" cy="168275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8" name="AutoShape 32"/>
          <p:cNvSpPr>
            <a:spLocks noChangeArrowheads="1"/>
          </p:cNvSpPr>
          <p:nvPr/>
        </p:nvSpPr>
        <p:spPr bwMode="auto">
          <a:xfrm>
            <a:off x="5247901" y="3050055"/>
            <a:ext cx="168275" cy="168275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9" name="AutoShape 33"/>
          <p:cNvSpPr>
            <a:spLocks noChangeArrowheads="1"/>
          </p:cNvSpPr>
          <p:nvPr/>
        </p:nvSpPr>
        <p:spPr bwMode="auto">
          <a:xfrm>
            <a:off x="5897189" y="3050055"/>
            <a:ext cx="168275" cy="168275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9470" name="AutoShape 34"/>
          <p:cNvCxnSpPr>
            <a:cxnSpLocks noChangeShapeType="1"/>
            <a:stCxn id="19463" idx="3"/>
            <a:endCxn id="19464" idx="3"/>
          </p:cNvCxnSpPr>
          <p:nvPr/>
        </p:nvCxnSpPr>
        <p:spPr bwMode="auto">
          <a:xfrm flipH="1">
            <a:off x="4554164" y="2535705"/>
            <a:ext cx="588962" cy="2238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471" name="AutoShape 35"/>
          <p:cNvCxnSpPr>
            <a:cxnSpLocks noChangeShapeType="1"/>
            <a:stCxn id="19463" idx="3"/>
            <a:endCxn id="19465" idx="3"/>
          </p:cNvCxnSpPr>
          <p:nvPr/>
        </p:nvCxnSpPr>
        <p:spPr bwMode="auto">
          <a:xfrm>
            <a:off x="5143126" y="2535705"/>
            <a:ext cx="500063" cy="2238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472" name="AutoShape 36"/>
          <p:cNvCxnSpPr>
            <a:cxnSpLocks noChangeShapeType="1"/>
            <a:stCxn id="19464" idx="0"/>
            <a:endCxn id="19466" idx="0"/>
          </p:cNvCxnSpPr>
          <p:nvPr/>
        </p:nvCxnSpPr>
        <p:spPr bwMode="auto">
          <a:xfrm flipH="1">
            <a:off x="4265239" y="2927818"/>
            <a:ext cx="290512" cy="1222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473" name="AutoShape 37"/>
          <p:cNvCxnSpPr>
            <a:cxnSpLocks noChangeShapeType="1"/>
            <a:stCxn id="19464" idx="0"/>
            <a:endCxn id="19467" idx="0"/>
          </p:cNvCxnSpPr>
          <p:nvPr/>
        </p:nvCxnSpPr>
        <p:spPr bwMode="auto">
          <a:xfrm>
            <a:off x="4555751" y="2927818"/>
            <a:ext cx="319088" cy="1222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474" name="AutoShape 38"/>
          <p:cNvCxnSpPr>
            <a:cxnSpLocks noChangeShapeType="1"/>
            <a:stCxn id="19465" idx="0"/>
            <a:endCxn id="19468" idx="0"/>
          </p:cNvCxnSpPr>
          <p:nvPr/>
        </p:nvCxnSpPr>
        <p:spPr bwMode="auto">
          <a:xfrm flipH="1">
            <a:off x="5332039" y="2927818"/>
            <a:ext cx="312737" cy="1222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475" name="AutoShape 39"/>
          <p:cNvCxnSpPr>
            <a:cxnSpLocks noChangeShapeType="1"/>
            <a:stCxn id="19465" idx="0"/>
            <a:endCxn id="19469" idx="0"/>
          </p:cNvCxnSpPr>
          <p:nvPr/>
        </p:nvCxnSpPr>
        <p:spPr bwMode="auto">
          <a:xfrm>
            <a:off x="5644776" y="2927818"/>
            <a:ext cx="336550" cy="1222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9476" name="AutoShape 40"/>
          <p:cNvSpPr>
            <a:spLocks noChangeArrowheads="1"/>
          </p:cNvSpPr>
          <p:nvPr/>
        </p:nvSpPr>
        <p:spPr bwMode="auto">
          <a:xfrm>
            <a:off x="5720976" y="3708868"/>
            <a:ext cx="609600" cy="271462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9477" name="AutoShape 41"/>
          <p:cNvCxnSpPr>
            <a:cxnSpLocks noChangeShapeType="1"/>
            <a:endCxn id="32" idx="3"/>
          </p:cNvCxnSpPr>
          <p:nvPr/>
        </p:nvCxnSpPr>
        <p:spPr bwMode="auto">
          <a:xfrm>
            <a:off x="3561976" y="3072280"/>
            <a:ext cx="1000125" cy="763587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cxnSp>
        <p:nvCxnSpPr>
          <p:cNvPr id="19478" name="AutoShape 42"/>
          <p:cNvCxnSpPr>
            <a:cxnSpLocks noChangeShapeType="1"/>
            <a:endCxn id="19482" idx="1"/>
          </p:cNvCxnSpPr>
          <p:nvPr/>
        </p:nvCxnSpPr>
        <p:spPr bwMode="auto">
          <a:xfrm flipH="1">
            <a:off x="6101976" y="3077043"/>
            <a:ext cx="866775" cy="5302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sp>
        <p:nvSpPr>
          <p:cNvPr id="19479" name="Rectangle 43"/>
          <p:cNvSpPr>
            <a:spLocks noChangeArrowheads="1"/>
          </p:cNvSpPr>
          <p:nvPr/>
        </p:nvSpPr>
        <p:spPr bwMode="auto">
          <a:xfrm rot="10800000">
            <a:off x="5247901" y="3507255"/>
            <a:ext cx="168275" cy="168275"/>
          </a:xfrm>
          <a:prstGeom prst="rect">
            <a:avLst/>
          </a:prstGeom>
          <a:solidFill>
            <a:srgbClr val="9B01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9480" name="AutoShape 44"/>
          <p:cNvCxnSpPr>
            <a:cxnSpLocks noChangeShapeType="1"/>
            <a:stCxn id="19468" idx="3"/>
            <a:endCxn id="19479" idx="2"/>
          </p:cNvCxnSpPr>
          <p:nvPr/>
        </p:nvCxnSpPr>
        <p:spPr bwMode="auto">
          <a:xfrm flipH="1">
            <a:off x="5330451" y="3218330"/>
            <a:ext cx="1588" cy="2873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481" name="AutoShape 45"/>
          <p:cNvCxnSpPr>
            <a:cxnSpLocks noChangeShapeType="1"/>
            <a:stCxn id="19468" idx="4"/>
            <a:endCxn id="19482" idx="2"/>
          </p:cNvCxnSpPr>
          <p:nvPr/>
        </p:nvCxnSpPr>
        <p:spPr bwMode="auto">
          <a:xfrm>
            <a:off x="5416176" y="3218330"/>
            <a:ext cx="600075" cy="3032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9482" name="Rectangle 46"/>
          <p:cNvSpPr>
            <a:spLocks noChangeArrowheads="1"/>
          </p:cNvSpPr>
          <p:nvPr/>
        </p:nvSpPr>
        <p:spPr bwMode="auto">
          <a:xfrm rot="10800000">
            <a:off x="5933701" y="3523130"/>
            <a:ext cx="168275" cy="168275"/>
          </a:xfrm>
          <a:prstGeom prst="rect">
            <a:avLst/>
          </a:prstGeom>
          <a:solidFill>
            <a:srgbClr val="9B01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3" name="AutoShape 47"/>
          <p:cNvSpPr>
            <a:spLocks noChangeArrowheads="1"/>
          </p:cNvSpPr>
          <p:nvPr/>
        </p:nvSpPr>
        <p:spPr bwMode="auto">
          <a:xfrm>
            <a:off x="5035176" y="3708868"/>
            <a:ext cx="609600" cy="271462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AutoShape 28"/>
          <p:cNvSpPr>
            <a:spLocks noChangeArrowheads="1"/>
          </p:cNvSpPr>
          <p:nvPr/>
        </p:nvSpPr>
        <p:spPr bwMode="auto">
          <a:xfrm rot="10800000">
            <a:off x="4196976" y="3462805"/>
            <a:ext cx="168275" cy="168275"/>
          </a:xfrm>
          <a:prstGeom prst="triangle">
            <a:avLst>
              <a:gd name="adj" fmla="val 50000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0" name="AutoShape 34"/>
          <p:cNvCxnSpPr>
            <a:cxnSpLocks noChangeShapeType="1"/>
            <a:endCxn id="29" idx="3"/>
          </p:cNvCxnSpPr>
          <p:nvPr/>
        </p:nvCxnSpPr>
        <p:spPr bwMode="auto">
          <a:xfrm flipH="1">
            <a:off x="4279526" y="3237380"/>
            <a:ext cx="588962" cy="2238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" name="AutoShape 37"/>
          <p:cNvCxnSpPr>
            <a:cxnSpLocks noChangeShapeType="1"/>
            <a:stCxn id="29" idx="0"/>
          </p:cNvCxnSpPr>
          <p:nvPr/>
        </p:nvCxnSpPr>
        <p:spPr bwMode="auto">
          <a:xfrm>
            <a:off x="4281113" y="3629493"/>
            <a:ext cx="319088" cy="1222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2" name="Rectangle 43"/>
          <p:cNvSpPr>
            <a:spLocks noChangeArrowheads="1"/>
          </p:cNvSpPr>
          <p:nvPr/>
        </p:nvSpPr>
        <p:spPr bwMode="auto">
          <a:xfrm rot="10800000">
            <a:off x="4562101" y="3751730"/>
            <a:ext cx="168275" cy="168275"/>
          </a:xfrm>
          <a:prstGeom prst="rect">
            <a:avLst/>
          </a:prstGeom>
          <a:solidFill>
            <a:srgbClr val="9B01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AutoShape 47"/>
          <p:cNvSpPr>
            <a:spLocks noChangeArrowheads="1"/>
          </p:cNvSpPr>
          <p:nvPr/>
        </p:nvSpPr>
        <p:spPr bwMode="auto">
          <a:xfrm>
            <a:off x="4349376" y="3953343"/>
            <a:ext cx="609600" cy="271462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08FA39-074E-6B94-EF7C-2583DCF550FC}"/>
              </a:ext>
            </a:extLst>
          </p:cNvPr>
          <p:cNvSpPr txBox="1"/>
          <p:nvPr/>
        </p:nvSpPr>
        <p:spPr>
          <a:xfrm>
            <a:off x="149742" y="644856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3" name="Group 37"/>
          <p:cNvGrpSpPr>
            <a:grpSpLocks/>
          </p:cNvGrpSpPr>
          <p:nvPr/>
        </p:nvGrpSpPr>
        <p:grpSpPr bwMode="auto">
          <a:xfrm>
            <a:off x="3862388" y="1447800"/>
            <a:ext cx="4519612" cy="2462213"/>
            <a:chOff x="1457" y="1425"/>
            <a:chExt cx="2847" cy="1551"/>
          </a:xfrm>
        </p:grpSpPr>
        <p:grpSp>
          <p:nvGrpSpPr>
            <p:cNvPr id="2079" name="Group 34"/>
            <p:cNvGrpSpPr>
              <a:grpSpLocks/>
            </p:cNvGrpSpPr>
            <p:nvPr/>
          </p:nvGrpSpPr>
          <p:grpSpPr bwMode="auto">
            <a:xfrm>
              <a:off x="1457" y="1425"/>
              <a:ext cx="2847" cy="1551"/>
              <a:chOff x="1457" y="1425"/>
              <a:chExt cx="2847" cy="1551"/>
            </a:xfrm>
          </p:grpSpPr>
          <p:pic>
            <p:nvPicPr>
              <p:cNvPr id="2080" name="Picture 2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457" y="1425"/>
                <a:ext cx="2847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051" name="Object 31"/>
              <p:cNvGraphicFramePr>
                <a:graphicFrameLocks noChangeAspect="1"/>
              </p:cNvGraphicFramePr>
              <p:nvPr/>
            </p:nvGraphicFramePr>
            <p:xfrm>
              <a:off x="2432" y="2400"/>
              <a:ext cx="174" cy="1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hoto Editor Photo" r:id="rId3" imgW="327619" imgH="343075" progId="MSPhotoEd.3">
                      <p:embed/>
                    </p:oleObj>
                  </mc:Choice>
                  <mc:Fallback>
                    <p:oleObj name="Photo Editor Photo" r:id="rId3" imgW="327619" imgH="343075" progId="MSPhotoEd.3">
                      <p:embed/>
                      <p:pic>
                        <p:nvPicPr>
                          <p:cNvPr id="2051" name="Object 3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32" y="2400"/>
                            <a:ext cx="174" cy="16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2" name="Object 33"/>
              <p:cNvGraphicFramePr>
                <a:graphicFrameLocks noChangeAspect="1"/>
              </p:cNvGraphicFramePr>
              <p:nvPr/>
            </p:nvGraphicFramePr>
            <p:xfrm>
              <a:off x="3264" y="2544"/>
              <a:ext cx="206" cy="1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hoto Editor Photo" r:id="rId3" imgW="327619" imgH="343075" progId="MSPhotoEd.3">
                      <p:embed/>
                    </p:oleObj>
                  </mc:Choice>
                  <mc:Fallback>
                    <p:oleObj name="Photo Editor Photo" r:id="rId3" imgW="327619" imgH="343075" progId="MSPhotoEd.3">
                      <p:embed/>
                      <p:pic>
                        <p:nvPicPr>
                          <p:cNvPr id="2052" name="Object 3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64" y="2544"/>
                            <a:ext cx="206" cy="16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2050" name="Object 35"/>
            <p:cNvGraphicFramePr>
              <a:graphicFrameLocks noChangeAspect="1"/>
            </p:cNvGraphicFramePr>
            <p:nvPr/>
          </p:nvGraphicFramePr>
          <p:xfrm>
            <a:off x="2880" y="2400"/>
            <a:ext cx="192" cy="1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5" imgW="327619" imgH="343075" progId="MSPhotoEd.3">
                    <p:embed/>
                  </p:oleObj>
                </mc:Choice>
                <mc:Fallback>
                  <p:oleObj name="Photo Editor Photo" r:id="rId5" imgW="327619" imgH="343075" progId="MSPhotoEd.3">
                    <p:embed/>
                    <p:pic>
                      <p:nvPicPr>
                        <p:cNvPr id="2050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0" y="2400"/>
                          <a:ext cx="192" cy="1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Evaluation for Pacman</a:t>
            </a:r>
          </a:p>
        </p:txBody>
      </p:sp>
      <p:grpSp>
        <p:nvGrpSpPr>
          <p:cNvPr id="4" name="Group 45"/>
          <p:cNvGrpSpPr>
            <a:grpSpLocks/>
          </p:cNvGrpSpPr>
          <p:nvPr/>
        </p:nvGrpSpPr>
        <p:grpSpPr bwMode="auto">
          <a:xfrm>
            <a:off x="5511800" y="3452813"/>
            <a:ext cx="1257300" cy="296862"/>
            <a:chOff x="2496" y="2688"/>
            <a:chExt cx="792" cy="187"/>
          </a:xfrm>
        </p:grpSpPr>
        <p:pic>
          <p:nvPicPr>
            <p:cNvPr id="2076" name="Picture 4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072" y="2688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7" name="Picture 4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496" y="2688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8" name="Picture 44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784" y="2688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52"/>
          <p:cNvGrpSpPr>
            <a:grpSpLocks/>
          </p:cNvGrpSpPr>
          <p:nvPr/>
        </p:nvGrpSpPr>
        <p:grpSpPr bwMode="auto">
          <a:xfrm>
            <a:off x="5207000" y="2538413"/>
            <a:ext cx="1866900" cy="754062"/>
            <a:chOff x="2304" y="2112"/>
            <a:chExt cx="1176" cy="475"/>
          </a:xfrm>
        </p:grpSpPr>
        <p:pic>
          <p:nvPicPr>
            <p:cNvPr id="2073" name="Picture 4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264" y="2256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4" name="Picture 50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592" y="2112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5" name="Picture 51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304" y="2400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Group 59"/>
          <p:cNvGrpSpPr>
            <a:grpSpLocks/>
          </p:cNvGrpSpPr>
          <p:nvPr/>
        </p:nvGrpSpPr>
        <p:grpSpPr bwMode="auto">
          <a:xfrm>
            <a:off x="5207000" y="2971800"/>
            <a:ext cx="1104900" cy="296862"/>
            <a:chOff x="2304" y="2400"/>
            <a:chExt cx="696" cy="187"/>
          </a:xfrm>
        </p:grpSpPr>
        <p:pic>
          <p:nvPicPr>
            <p:cNvPr id="2070" name="Picture 56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784" y="2400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1" name="Picture 57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544" y="2400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2" name="Picture 58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304" y="2400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" name="Group 66"/>
          <p:cNvGrpSpPr>
            <a:grpSpLocks/>
          </p:cNvGrpSpPr>
          <p:nvPr/>
        </p:nvGrpSpPr>
        <p:grpSpPr bwMode="auto">
          <a:xfrm>
            <a:off x="4445000" y="2995613"/>
            <a:ext cx="1104900" cy="296862"/>
            <a:chOff x="2304" y="2400"/>
            <a:chExt cx="696" cy="187"/>
          </a:xfrm>
        </p:grpSpPr>
        <p:pic>
          <p:nvPicPr>
            <p:cNvPr id="2067" name="Picture 67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784" y="2400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8" name="Picture 68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544" y="2400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9" name="Picture 69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304" y="2400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" name="Group 75"/>
          <p:cNvGrpSpPr>
            <a:grpSpLocks/>
          </p:cNvGrpSpPr>
          <p:nvPr/>
        </p:nvGrpSpPr>
        <p:grpSpPr bwMode="auto">
          <a:xfrm>
            <a:off x="5732463" y="3429000"/>
            <a:ext cx="808037" cy="296863"/>
            <a:chOff x="2635" y="2837"/>
            <a:chExt cx="509" cy="187"/>
          </a:xfrm>
        </p:grpSpPr>
        <p:pic>
          <p:nvPicPr>
            <p:cNvPr id="2064" name="Picture 7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635" y="2846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5" name="Picture 7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928" y="2856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6" name="Picture 74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784" y="2837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D723010-2626-41AE-A164-7680E67601A0}"/>
              </a:ext>
            </a:extLst>
          </p:cNvPr>
          <p:cNvSpPr txBox="1"/>
          <p:nvPr/>
        </p:nvSpPr>
        <p:spPr>
          <a:xfrm>
            <a:off x="149742" y="6443247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1" y="4246885"/>
            <a:ext cx="3657600" cy="2343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Generalized minimax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86106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What if the game is not zero-sum, or has multiple players?</a:t>
            </a:r>
          </a:p>
          <a:p>
            <a:pPr lvl="2"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2400" dirty="0"/>
              <a:t>Generalization of minimax: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Terminals have </a:t>
            </a:r>
            <a:r>
              <a:rPr lang="en-US" sz="2000" b="1" i="1" dirty="0">
                <a:solidFill>
                  <a:srgbClr val="FF0000"/>
                </a:solidFill>
              </a:rPr>
              <a:t>utility </a:t>
            </a:r>
            <a:r>
              <a:rPr lang="en-US" sz="2000" b="1" i="1" dirty="0" err="1">
                <a:solidFill>
                  <a:srgbClr val="FF0000"/>
                </a:solidFill>
              </a:rPr>
              <a:t>tuples</a:t>
            </a:r>
            <a:endParaRPr lang="en-US" sz="2000" b="1" i="1" dirty="0">
              <a:solidFill>
                <a:srgbClr val="FF0000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2000" dirty="0"/>
              <a:t>Node values are also utility </a:t>
            </a:r>
            <a:r>
              <a:rPr lang="en-US" sz="2000" dirty="0" err="1"/>
              <a:t>tuples</a:t>
            </a: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en-US" sz="2000" b="1" i="1" dirty="0">
                <a:solidFill>
                  <a:srgbClr val="0000FF"/>
                </a:solidFill>
              </a:rPr>
              <a:t>Each player maximizes its own component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Can give rise to cooperation and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000" dirty="0"/>
              <a:t>	competition dynamically…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4572000" y="1972273"/>
            <a:ext cx="6934200" cy="3742727"/>
            <a:chOff x="3200400" y="2057400"/>
            <a:chExt cx="5638800" cy="3043536"/>
          </a:xfrm>
        </p:grpSpPr>
        <p:sp>
          <p:nvSpPr>
            <p:cNvPr id="18436" name="Text Box 25"/>
            <p:cNvSpPr txBox="1">
              <a:spLocks noChangeArrowheads="1"/>
            </p:cNvSpPr>
            <p:nvPr/>
          </p:nvSpPr>
          <p:spPr bwMode="auto">
            <a:xfrm>
              <a:off x="32004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1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1,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6</a:t>
              </a:r>
            </a:p>
          </p:txBody>
        </p:sp>
        <p:sp>
          <p:nvSpPr>
            <p:cNvPr id="18437" name="Text Box 26"/>
            <p:cNvSpPr txBox="1">
              <a:spLocks noChangeArrowheads="1"/>
            </p:cNvSpPr>
            <p:nvPr/>
          </p:nvSpPr>
          <p:spPr bwMode="auto">
            <a:xfrm>
              <a:off x="38862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0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0,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7</a:t>
              </a:r>
            </a:p>
          </p:txBody>
        </p:sp>
        <p:sp>
          <p:nvSpPr>
            <p:cNvPr id="18438" name="Text Box 27"/>
            <p:cNvSpPr txBox="1">
              <a:spLocks noChangeArrowheads="1"/>
            </p:cNvSpPr>
            <p:nvPr/>
          </p:nvSpPr>
          <p:spPr bwMode="auto">
            <a:xfrm>
              <a:off x="46482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9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9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0</a:t>
              </a:r>
            </a:p>
          </p:txBody>
        </p:sp>
        <p:sp>
          <p:nvSpPr>
            <p:cNvPr id="18439" name="Text Box 28"/>
            <p:cNvSpPr txBox="1">
              <a:spLocks noChangeArrowheads="1"/>
            </p:cNvSpPr>
            <p:nvPr/>
          </p:nvSpPr>
          <p:spPr bwMode="auto">
            <a:xfrm>
              <a:off x="53340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8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8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1</a:t>
              </a:r>
            </a:p>
          </p:txBody>
        </p:sp>
        <p:sp>
          <p:nvSpPr>
            <p:cNvPr id="18440" name="Text Box 29"/>
            <p:cNvSpPr txBox="1">
              <a:spLocks noChangeArrowheads="1"/>
            </p:cNvSpPr>
            <p:nvPr/>
          </p:nvSpPr>
          <p:spPr bwMode="auto">
            <a:xfrm>
              <a:off x="60960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9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9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0</a:t>
              </a:r>
            </a:p>
          </p:txBody>
        </p:sp>
        <p:sp>
          <p:nvSpPr>
            <p:cNvPr id="18441" name="Text Box 30"/>
            <p:cNvSpPr txBox="1">
              <a:spLocks noChangeArrowheads="1"/>
            </p:cNvSpPr>
            <p:nvPr/>
          </p:nvSpPr>
          <p:spPr bwMode="auto">
            <a:xfrm>
              <a:off x="67818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7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7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2</a:t>
              </a:r>
            </a:p>
          </p:txBody>
        </p:sp>
        <p:sp>
          <p:nvSpPr>
            <p:cNvPr id="18442" name="Text Box 31"/>
            <p:cNvSpPr txBox="1">
              <a:spLocks noChangeArrowheads="1"/>
            </p:cNvSpPr>
            <p:nvPr/>
          </p:nvSpPr>
          <p:spPr bwMode="auto">
            <a:xfrm>
              <a:off x="75438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0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0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8</a:t>
              </a:r>
            </a:p>
          </p:txBody>
        </p:sp>
        <p:sp>
          <p:nvSpPr>
            <p:cNvPr id="18443" name="Text Box 32"/>
            <p:cNvSpPr txBox="1">
              <a:spLocks noChangeArrowheads="1"/>
            </p:cNvSpPr>
            <p:nvPr/>
          </p:nvSpPr>
          <p:spPr bwMode="auto">
            <a:xfrm>
              <a:off x="82296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0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0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7</a:t>
              </a:r>
            </a:p>
          </p:txBody>
        </p:sp>
        <p:cxnSp>
          <p:nvCxnSpPr>
            <p:cNvPr id="18445" name="AutoShape 11"/>
            <p:cNvCxnSpPr>
              <a:cxnSpLocks noChangeShapeType="1"/>
            </p:cNvCxnSpPr>
            <p:nvPr/>
          </p:nvCxnSpPr>
          <p:spPr bwMode="auto">
            <a:xfrm flipH="1">
              <a:off x="4686300" y="2362200"/>
              <a:ext cx="1295400" cy="457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6" name="AutoShape 12"/>
            <p:cNvCxnSpPr>
              <a:cxnSpLocks noChangeShapeType="1"/>
            </p:cNvCxnSpPr>
            <p:nvPr/>
          </p:nvCxnSpPr>
          <p:spPr bwMode="auto">
            <a:xfrm>
              <a:off x="5981700" y="2362200"/>
              <a:ext cx="1447800" cy="457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7" name="AutoShape 13"/>
            <p:cNvCxnSpPr>
              <a:cxnSpLocks noChangeShapeType="1"/>
            </p:cNvCxnSpPr>
            <p:nvPr/>
          </p:nvCxnSpPr>
          <p:spPr bwMode="auto">
            <a:xfrm flipH="1">
              <a:off x="4000500" y="3124200"/>
              <a:ext cx="6858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8" name="AutoShape 14"/>
            <p:cNvCxnSpPr>
              <a:cxnSpLocks noChangeShapeType="1"/>
            </p:cNvCxnSpPr>
            <p:nvPr/>
          </p:nvCxnSpPr>
          <p:spPr bwMode="auto">
            <a:xfrm>
              <a:off x="4686300" y="3124200"/>
              <a:ext cx="6096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9" name="AutoShape 15"/>
            <p:cNvCxnSpPr>
              <a:cxnSpLocks noChangeShapeType="1"/>
            </p:cNvCxnSpPr>
            <p:nvPr/>
          </p:nvCxnSpPr>
          <p:spPr bwMode="auto">
            <a:xfrm flipH="1">
              <a:off x="6819900" y="3124200"/>
              <a:ext cx="6096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0" name="AutoShape 16"/>
            <p:cNvCxnSpPr>
              <a:cxnSpLocks noChangeShapeType="1"/>
            </p:cNvCxnSpPr>
            <p:nvPr/>
          </p:nvCxnSpPr>
          <p:spPr bwMode="auto">
            <a:xfrm>
              <a:off x="7429500" y="3124200"/>
              <a:ext cx="6096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1" name="AutoShape 17"/>
            <p:cNvCxnSpPr>
              <a:cxnSpLocks noChangeShapeType="1"/>
            </p:cNvCxnSpPr>
            <p:nvPr/>
          </p:nvCxnSpPr>
          <p:spPr bwMode="auto">
            <a:xfrm flipH="1">
              <a:off x="37338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2" name="AutoShape 18"/>
            <p:cNvCxnSpPr>
              <a:cxnSpLocks noChangeShapeType="1"/>
            </p:cNvCxnSpPr>
            <p:nvPr/>
          </p:nvCxnSpPr>
          <p:spPr bwMode="auto">
            <a:xfrm>
              <a:off x="4000500" y="4038600"/>
              <a:ext cx="1905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3" name="AutoShape 19"/>
            <p:cNvCxnSpPr>
              <a:cxnSpLocks noChangeShapeType="1"/>
            </p:cNvCxnSpPr>
            <p:nvPr/>
          </p:nvCxnSpPr>
          <p:spPr bwMode="auto">
            <a:xfrm flipH="1">
              <a:off x="50292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4" name="AutoShape 20"/>
            <p:cNvCxnSpPr>
              <a:cxnSpLocks noChangeShapeType="1"/>
            </p:cNvCxnSpPr>
            <p:nvPr/>
          </p:nvCxnSpPr>
          <p:spPr bwMode="auto">
            <a:xfrm>
              <a:off x="52959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5" name="AutoShape 21"/>
            <p:cNvCxnSpPr>
              <a:cxnSpLocks noChangeShapeType="1"/>
            </p:cNvCxnSpPr>
            <p:nvPr/>
          </p:nvCxnSpPr>
          <p:spPr bwMode="auto">
            <a:xfrm flipH="1">
              <a:off x="65532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6" name="AutoShape 22"/>
            <p:cNvCxnSpPr>
              <a:cxnSpLocks noChangeShapeType="1"/>
            </p:cNvCxnSpPr>
            <p:nvPr/>
          </p:nvCxnSpPr>
          <p:spPr bwMode="auto">
            <a:xfrm>
              <a:off x="6819900" y="4038600"/>
              <a:ext cx="1905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7" name="AutoShape 23"/>
            <p:cNvCxnSpPr>
              <a:cxnSpLocks noChangeShapeType="1"/>
            </p:cNvCxnSpPr>
            <p:nvPr/>
          </p:nvCxnSpPr>
          <p:spPr bwMode="auto">
            <a:xfrm flipH="1">
              <a:off x="77724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8" name="AutoShape 24"/>
            <p:cNvCxnSpPr>
              <a:cxnSpLocks noChangeShapeType="1"/>
            </p:cNvCxnSpPr>
            <p:nvPr/>
          </p:nvCxnSpPr>
          <p:spPr bwMode="auto">
            <a:xfrm>
              <a:off x="80391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8459" name="AutoShape 27"/>
            <p:cNvSpPr>
              <a:spLocks noChangeArrowheads="1"/>
            </p:cNvSpPr>
            <p:nvPr/>
          </p:nvSpPr>
          <p:spPr bwMode="auto">
            <a:xfrm>
              <a:off x="5762625" y="2057400"/>
              <a:ext cx="436563" cy="304800"/>
            </a:xfrm>
            <a:prstGeom prst="triangle">
              <a:avLst>
                <a:gd name="adj" fmla="val 50000"/>
              </a:avLst>
            </a:prstGeom>
            <a:solidFill>
              <a:srgbClr val="CC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0" name="AutoShape 27"/>
            <p:cNvSpPr>
              <a:spLocks noChangeArrowheads="1"/>
            </p:cNvSpPr>
            <p:nvPr/>
          </p:nvSpPr>
          <p:spPr bwMode="auto">
            <a:xfrm>
              <a:off x="4481513" y="28194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3333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1" name="AutoShape 27"/>
            <p:cNvSpPr>
              <a:spLocks noChangeArrowheads="1"/>
            </p:cNvSpPr>
            <p:nvPr/>
          </p:nvSpPr>
          <p:spPr bwMode="auto">
            <a:xfrm>
              <a:off x="7799388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2" name="AutoShape 27"/>
            <p:cNvSpPr>
              <a:spLocks noChangeArrowheads="1"/>
            </p:cNvSpPr>
            <p:nvPr/>
          </p:nvSpPr>
          <p:spPr bwMode="auto">
            <a:xfrm>
              <a:off x="7210425" y="2819400"/>
              <a:ext cx="436563" cy="304800"/>
            </a:xfrm>
            <a:prstGeom prst="triangle">
              <a:avLst>
                <a:gd name="adj" fmla="val 50000"/>
              </a:avLst>
            </a:prstGeom>
            <a:solidFill>
              <a:srgbClr val="3333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3" name="AutoShape 27"/>
            <p:cNvSpPr>
              <a:spLocks noChangeArrowheads="1"/>
            </p:cNvSpPr>
            <p:nvPr/>
          </p:nvSpPr>
          <p:spPr bwMode="auto">
            <a:xfrm>
              <a:off x="6602413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4" name="AutoShape 27"/>
            <p:cNvSpPr>
              <a:spLocks noChangeArrowheads="1"/>
            </p:cNvSpPr>
            <p:nvPr/>
          </p:nvSpPr>
          <p:spPr bwMode="auto">
            <a:xfrm>
              <a:off x="5091113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5" name="AutoShape 27"/>
            <p:cNvSpPr>
              <a:spLocks noChangeArrowheads="1"/>
            </p:cNvSpPr>
            <p:nvPr/>
          </p:nvSpPr>
          <p:spPr bwMode="auto">
            <a:xfrm>
              <a:off x="3795713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</p:grpSp>
      <p:sp>
        <p:nvSpPr>
          <p:cNvPr id="36" name="Text Box 26"/>
          <p:cNvSpPr txBox="1">
            <a:spLocks noChangeArrowheads="1"/>
          </p:cNvSpPr>
          <p:nvPr/>
        </p:nvSpPr>
        <p:spPr bwMode="auto">
          <a:xfrm>
            <a:off x="5803557" y="40386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0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0,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7</a:t>
            </a:r>
          </a:p>
        </p:txBody>
      </p:sp>
      <p:sp>
        <p:nvSpPr>
          <p:cNvPr id="37" name="Text Box 27"/>
          <p:cNvSpPr txBox="1">
            <a:spLocks noChangeArrowheads="1"/>
          </p:cNvSpPr>
          <p:nvPr/>
        </p:nvSpPr>
        <p:spPr bwMode="auto">
          <a:xfrm>
            <a:off x="7479957" y="40386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8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8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38" name="Text Box 29"/>
          <p:cNvSpPr txBox="1">
            <a:spLocks noChangeArrowheads="1"/>
          </p:cNvSpPr>
          <p:nvPr/>
        </p:nvSpPr>
        <p:spPr bwMode="auto">
          <a:xfrm>
            <a:off x="9308757" y="40386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7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7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39" name="Text Box 32"/>
          <p:cNvSpPr txBox="1">
            <a:spLocks noChangeArrowheads="1"/>
          </p:cNvSpPr>
          <p:nvPr/>
        </p:nvSpPr>
        <p:spPr bwMode="auto">
          <a:xfrm>
            <a:off x="10908957" y="40386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0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0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8</a:t>
            </a:r>
          </a:p>
        </p:txBody>
      </p:sp>
      <p:pic>
        <p:nvPicPr>
          <p:cNvPr id="40" name="Picture 7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2057400"/>
            <a:ext cx="312737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7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1200" y="2971800"/>
            <a:ext cx="3429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"/>
          <p:cNvGrpSpPr/>
          <p:nvPr/>
        </p:nvGrpSpPr>
        <p:grpSpPr>
          <a:xfrm>
            <a:off x="4610100" y="4038600"/>
            <a:ext cx="342900" cy="304800"/>
            <a:chOff x="4610100" y="4038600"/>
            <a:chExt cx="342900" cy="304800"/>
          </a:xfrm>
        </p:grpSpPr>
        <p:sp>
          <p:nvSpPr>
            <p:cNvPr id="2" name="Rectangle 1"/>
            <p:cNvSpPr/>
            <p:nvPr/>
          </p:nvSpPr>
          <p:spPr>
            <a:xfrm>
              <a:off x="4629150" y="4038600"/>
              <a:ext cx="304800" cy="3048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2" name="Picture 74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10100" y="4038600"/>
              <a:ext cx="342900" cy="296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3"/>
          <p:cNvGrpSpPr/>
          <p:nvPr/>
        </p:nvGrpSpPr>
        <p:grpSpPr>
          <a:xfrm>
            <a:off x="4572000" y="5943600"/>
            <a:ext cx="901700" cy="304800"/>
            <a:chOff x="4572000" y="5943600"/>
            <a:chExt cx="901700" cy="304800"/>
          </a:xfrm>
        </p:grpSpPr>
        <p:pic>
          <p:nvPicPr>
            <p:cNvPr id="43" name="Picture 7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572000" y="5965825"/>
              <a:ext cx="312737" cy="282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" name="Picture 7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851400" y="5981700"/>
              <a:ext cx="342900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8" name="Group 47"/>
            <p:cNvGrpSpPr/>
            <p:nvPr/>
          </p:nvGrpSpPr>
          <p:grpSpPr>
            <a:xfrm>
              <a:off x="5130800" y="5943600"/>
              <a:ext cx="342900" cy="304800"/>
              <a:chOff x="4610100" y="4038600"/>
              <a:chExt cx="342900" cy="304800"/>
            </a:xfrm>
          </p:grpSpPr>
          <p:sp>
            <p:nvSpPr>
              <p:cNvPr id="49" name="Rectangle 48"/>
              <p:cNvSpPr/>
              <p:nvPr/>
            </p:nvSpPr>
            <p:spPr>
              <a:xfrm>
                <a:off x="4629150" y="4038600"/>
                <a:ext cx="304800" cy="3048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0" name="Picture 74"/>
              <p:cNvPicPr>
                <a:picLocks noChangeAspect="1" noChangeArrowheads="1"/>
              </p:cNvPicPr>
              <p:nvPr/>
            </p:nvPicPr>
            <p:blipFill>
              <a:blip r:embed="rId6" cstate="print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610100" y="4038600"/>
                <a:ext cx="342900" cy="2968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51" name="Text Box 27"/>
          <p:cNvSpPr txBox="1">
            <a:spLocks noChangeArrowheads="1"/>
          </p:cNvSpPr>
          <p:nvPr/>
        </p:nvSpPr>
        <p:spPr bwMode="auto">
          <a:xfrm>
            <a:off x="6629400" y="28956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8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8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52" name="Text Box 29"/>
          <p:cNvSpPr txBox="1">
            <a:spLocks noChangeArrowheads="1"/>
          </p:cNvSpPr>
          <p:nvPr/>
        </p:nvSpPr>
        <p:spPr bwMode="auto">
          <a:xfrm>
            <a:off x="10070757" y="28956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7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7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53" name="Text Box 27"/>
          <p:cNvSpPr txBox="1">
            <a:spLocks noChangeArrowheads="1"/>
          </p:cNvSpPr>
          <p:nvPr/>
        </p:nvSpPr>
        <p:spPr bwMode="auto">
          <a:xfrm>
            <a:off x="8318157" y="19812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8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8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54" name="Right Arrow 53"/>
          <p:cNvSpPr/>
          <p:nvPr/>
        </p:nvSpPr>
        <p:spPr>
          <a:xfrm rot="9723016">
            <a:off x="6721758" y="2435881"/>
            <a:ext cx="1066800" cy="304800"/>
          </a:xfrm>
          <a:prstGeom prst="rightArrow">
            <a:avLst/>
          </a:prstGeom>
          <a:solidFill>
            <a:srgbClr val="FF0000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ight Arrow 54"/>
          <p:cNvSpPr/>
          <p:nvPr/>
        </p:nvSpPr>
        <p:spPr>
          <a:xfrm rot="2673699">
            <a:off x="6369971" y="3539009"/>
            <a:ext cx="876353" cy="313382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A077E1-E793-F67C-62BC-C85AAAE0763E}"/>
              </a:ext>
            </a:extLst>
          </p:cNvPr>
          <p:cNvSpPr txBox="1"/>
          <p:nvPr/>
        </p:nvSpPr>
        <p:spPr>
          <a:xfrm>
            <a:off x="169327" y="6405911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8867440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 animBg="1"/>
      <p:bldP spid="51" grpId="0" animBg="1"/>
      <p:bldP spid="52" grpId="0" animBg="1"/>
      <p:bldP spid="53" grpId="0" animBg="1"/>
      <p:bldP spid="54" grpId="0" animBg="1"/>
      <p:bldP spid="5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Generalized minimax</a:t>
            </a:r>
          </a:p>
        </p:txBody>
      </p:sp>
      <p:sp>
        <p:nvSpPr>
          <p:cNvPr id="6" name="Rectangle 5"/>
          <p:cNvSpPr/>
          <p:nvPr/>
        </p:nvSpPr>
        <p:spPr>
          <a:xfrm>
            <a:off x="2866334" y="5520526"/>
            <a:ext cx="645933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latin typeface="Calibri"/>
                <a:cs typeface="Calibri"/>
                <a:hlinkClick r:id="rId2"/>
              </a:rPr>
              <a:t>Three Person Chess</a:t>
            </a:r>
            <a:endParaRPr lang="en-US" sz="3600" dirty="0">
              <a:latin typeface="Calibri"/>
              <a:cs typeface="Calibri"/>
            </a:endParaRPr>
          </a:p>
          <a:p>
            <a:pPr algn="ctr"/>
            <a:r>
              <a:rPr lang="en-US" sz="2400" dirty="0">
                <a:latin typeface="Calibri"/>
                <a:cs typeface="Calibri"/>
              </a:rPr>
              <a:t>https://www.youtube.com/watch?v=HHVPutfveVs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0C4449-3127-4CE7-B945-1226C3F9226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2792" y="1147855"/>
            <a:ext cx="6786416" cy="421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0445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A61BA-AB6D-4939-4416-EFEE5434C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 Tree Pruning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F306E5-A85A-A63F-1685-798E585CFE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7174F7-D8AC-F57A-5449-DC81D425F9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33736" y="76722"/>
            <a:ext cx="6723063" cy="4418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425C74F-F101-EEE7-68E8-9AC34EBC2E88}"/>
              </a:ext>
            </a:extLst>
          </p:cNvPr>
          <p:cNvSpPr txBox="1"/>
          <p:nvPr/>
        </p:nvSpPr>
        <p:spPr>
          <a:xfrm>
            <a:off x="169327" y="6400595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3396266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ym typeface="Symbol" pitchFamily="18" charset="2"/>
              </a:rPr>
              <a:t>Alpha-Beta Example</a:t>
            </a:r>
          </a:p>
        </p:txBody>
      </p:sp>
      <p:sp>
        <p:nvSpPr>
          <p:cNvPr id="14339" name="AutoShape 4"/>
          <p:cNvSpPr>
            <a:spLocks noChangeArrowheads="1"/>
          </p:cNvSpPr>
          <p:nvPr/>
        </p:nvSpPr>
        <p:spPr bwMode="auto">
          <a:xfrm>
            <a:off x="5693833" y="2209800"/>
            <a:ext cx="508000" cy="304800"/>
          </a:xfrm>
          <a:prstGeom prst="triangle">
            <a:avLst>
              <a:gd name="adj" fmla="val 50000"/>
            </a:avLst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60"/>
          <p:cNvGrpSpPr>
            <a:grpSpLocks/>
          </p:cNvGrpSpPr>
          <p:nvPr/>
        </p:nvGrpSpPr>
        <p:grpSpPr bwMode="auto">
          <a:xfrm>
            <a:off x="2641600" y="3765550"/>
            <a:ext cx="508000" cy="1187450"/>
            <a:chOff x="1981200" y="3765550"/>
            <a:chExt cx="381000" cy="1187450"/>
          </a:xfrm>
          <a:solidFill>
            <a:srgbClr val="C198E0"/>
          </a:solidFill>
        </p:grpSpPr>
        <p:cxnSp>
          <p:nvCxnSpPr>
            <p:cNvPr id="14382" name="AutoShape 13"/>
            <p:cNvCxnSpPr>
              <a:cxnSpLocks noChangeShapeType="1"/>
              <a:stCxn id="14374" idx="0"/>
            </p:cNvCxnSpPr>
            <p:nvPr/>
          </p:nvCxnSpPr>
          <p:spPr bwMode="auto">
            <a:xfrm>
              <a:off x="2173288" y="3765550"/>
              <a:ext cx="1588" cy="806450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83" name="Rectangle 7"/>
            <p:cNvSpPr>
              <a:spLocks noChangeArrowheads="1"/>
            </p:cNvSpPr>
            <p:nvPr/>
          </p:nvSpPr>
          <p:spPr bwMode="auto">
            <a:xfrm>
              <a:off x="1981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12</a:t>
              </a:r>
            </a:p>
          </p:txBody>
        </p:sp>
      </p:grpSp>
      <p:grpSp>
        <p:nvGrpSpPr>
          <p:cNvPr id="3" name="Group 61"/>
          <p:cNvGrpSpPr>
            <a:grpSpLocks/>
          </p:cNvGrpSpPr>
          <p:nvPr/>
        </p:nvGrpSpPr>
        <p:grpSpPr bwMode="auto">
          <a:xfrm>
            <a:off x="2897717" y="3765550"/>
            <a:ext cx="1267883" cy="1187450"/>
            <a:chOff x="2173288" y="3765550"/>
            <a:chExt cx="950912" cy="1187450"/>
          </a:xfrm>
          <a:solidFill>
            <a:srgbClr val="C198E0"/>
          </a:solidFill>
        </p:grpSpPr>
        <p:cxnSp>
          <p:nvCxnSpPr>
            <p:cNvPr id="14380" name="AutoShape 17"/>
            <p:cNvCxnSpPr>
              <a:cxnSpLocks noChangeShapeType="1"/>
              <a:stCxn id="14374" idx="0"/>
            </p:cNvCxnSpPr>
            <p:nvPr/>
          </p:nvCxnSpPr>
          <p:spPr bwMode="auto">
            <a:xfrm>
              <a:off x="2173288" y="3765550"/>
              <a:ext cx="763586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81" name="Rectangle 7"/>
            <p:cNvSpPr>
              <a:spLocks noChangeArrowheads="1"/>
            </p:cNvSpPr>
            <p:nvPr/>
          </p:nvSpPr>
          <p:spPr bwMode="auto">
            <a:xfrm>
              <a:off x="2743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8</a:t>
              </a:r>
            </a:p>
          </p:txBody>
        </p:sp>
      </p:grpSp>
      <p:grpSp>
        <p:nvGrpSpPr>
          <p:cNvPr id="4" name="Group 64"/>
          <p:cNvGrpSpPr>
            <a:grpSpLocks/>
          </p:cNvGrpSpPr>
          <p:nvPr/>
        </p:nvGrpSpPr>
        <p:grpSpPr bwMode="auto">
          <a:xfrm>
            <a:off x="8737600" y="3765550"/>
            <a:ext cx="508000" cy="1187450"/>
            <a:chOff x="6553200" y="3765550"/>
            <a:chExt cx="381000" cy="1187450"/>
          </a:xfrm>
          <a:solidFill>
            <a:srgbClr val="C198E0"/>
          </a:solidFill>
        </p:grpSpPr>
        <p:cxnSp>
          <p:nvCxnSpPr>
            <p:cNvPr id="14378" name="AutoShape 33"/>
            <p:cNvCxnSpPr>
              <a:cxnSpLocks noChangeShapeType="1"/>
            </p:cNvCxnSpPr>
            <p:nvPr/>
          </p:nvCxnSpPr>
          <p:spPr bwMode="auto">
            <a:xfrm>
              <a:off x="6745288" y="3765550"/>
              <a:ext cx="1588" cy="806450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79" name="Rectangle 7"/>
            <p:cNvSpPr>
              <a:spLocks noChangeArrowheads="1"/>
            </p:cNvSpPr>
            <p:nvPr/>
          </p:nvSpPr>
          <p:spPr bwMode="auto">
            <a:xfrm>
              <a:off x="6553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5</a:t>
              </a:r>
            </a:p>
          </p:txBody>
        </p:sp>
      </p:grpSp>
      <p:grpSp>
        <p:nvGrpSpPr>
          <p:cNvPr id="5" name="Group 65"/>
          <p:cNvGrpSpPr>
            <a:grpSpLocks/>
          </p:cNvGrpSpPr>
          <p:nvPr/>
        </p:nvGrpSpPr>
        <p:grpSpPr bwMode="auto">
          <a:xfrm>
            <a:off x="8993717" y="3765550"/>
            <a:ext cx="1267883" cy="1187450"/>
            <a:chOff x="6745288" y="3765550"/>
            <a:chExt cx="950912" cy="1187450"/>
          </a:xfrm>
          <a:solidFill>
            <a:srgbClr val="C198E0"/>
          </a:solidFill>
        </p:grpSpPr>
        <p:cxnSp>
          <p:nvCxnSpPr>
            <p:cNvPr id="14376" name="AutoShape 37"/>
            <p:cNvCxnSpPr>
              <a:cxnSpLocks noChangeShapeType="1"/>
            </p:cNvCxnSpPr>
            <p:nvPr/>
          </p:nvCxnSpPr>
          <p:spPr bwMode="auto">
            <a:xfrm>
              <a:off x="6745288" y="3765550"/>
              <a:ext cx="763587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77" name="Rectangle 7"/>
            <p:cNvSpPr>
              <a:spLocks noChangeArrowheads="1"/>
            </p:cNvSpPr>
            <p:nvPr/>
          </p:nvSpPr>
          <p:spPr bwMode="auto">
            <a:xfrm>
              <a:off x="7315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2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645833" y="2514600"/>
            <a:ext cx="3302000" cy="1250950"/>
            <a:chOff x="2645833" y="2514600"/>
            <a:chExt cx="3302000" cy="1250950"/>
          </a:xfrm>
        </p:grpSpPr>
        <p:sp>
          <p:nvSpPr>
            <p:cNvPr id="14374" name="AutoShape 6"/>
            <p:cNvSpPr>
              <a:spLocks noChangeArrowheads="1"/>
            </p:cNvSpPr>
            <p:nvPr/>
          </p:nvSpPr>
          <p:spPr bwMode="auto">
            <a:xfrm flipV="1">
              <a:off x="2645833" y="3460750"/>
              <a:ext cx="508000" cy="30480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4375" name="AutoShape 7"/>
            <p:cNvCxnSpPr>
              <a:cxnSpLocks noChangeShapeType="1"/>
              <a:stCxn id="14339" idx="3"/>
              <a:endCxn id="14374" idx="3"/>
            </p:cNvCxnSpPr>
            <p:nvPr/>
          </p:nvCxnSpPr>
          <p:spPr bwMode="auto">
            <a:xfrm flipH="1">
              <a:off x="2897717" y="2514600"/>
              <a:ext cx="3050116" cy="94615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cxnSp>
        <p:nvCxnSpPr>
          <p:cNvPr id="28720" name="AutoShape 9"/>
          <p:cNvCxnSpPr>
            <a:cxnSpLocks noChangeShapeType="1"/>
            <a:stCxn id="14374" idx="0"/>
          </p:cNvCxnSpPr>
          <p:nvPr/>
        </p:nvCxnSpPr>
        <p:spPr bwMode="auto">
          <a:xfrm flipH="1">
            <a:off x="1883835" y="3765553"/>
            <a:ext cx="1013884" cy="8223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51" name="Rectangle 7"/>
          <p:cNvSpPr>
            <a:spLocks noChangeArrowheads="1"/>
          </p:cNvSpPr>
          <p:nvPr/>
        </p:nvSpPr>
        <p:spPr bwMode="auto">
          <a:xfrm>
            <a:off x="1625600" y="4648200"/>
            <a:ext cx="508000" cy="304800"/>
          </a:xfrm>
          <a:prstGeom prst="rect">
            <a:avLst/>
          </a:prstGeom>
          <a:solidFill>
            <a:srgbClr val="C198E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3</a:t>
            </a:r>
          </a:p>
        </p:txBody>
      </p:sp>
      <p:cxnSp>
        <p:nvCxnSpPr>
          <p:cNvPr id="67" name="AutoShape 21"/>
          <p:cNvCxnSpPr>
            <a:cxnSpLocks noChangeShapeType="1"/>
          </p:cNvCxnSpPr>
          <p:nvPr/>
        </p:nvCxnSpPr>
        <p:spPr bwMode="auto">
          <a:xfrm rot="5400000">
            <a:off x="5790143" y="2665943"/>
            <a:ext cx="304800" cy="211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0" name="AutoShape 21"/>
          <p:cNvCxnSpPr>
            <a:cxnSpLocks noChangeShapeType="1"/>
            <a:stCxn id="14339" idx="3"/>
          </p:cNvCxnSpPr>
          <p:nvPr/>
        </p:nvCxnSpPr>
        <p:spPr bwMode="auto">
          <a:xfrm rot="16200000" flipH="1">
            <a:off x="6212417" y="2250019"/>
            <a:ext cx="228600" cy="75776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4" name="AutoShape 21"/>
          <p:cNvCxnSpPr>
            <a:cxnSpLocks noChangeShapeType="1"/>
          </p:cNvCxnSpPr>
          <p:nvPr/>
        </p:nvCxnSpPr>
        <p:spPr bwMode="auto">
          <a:xfrm rot="5400000">
            <a:off x="2744259" y="3913717"/>
            <a:ext cx="304800" cy="211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5" name="AutoShape 21"/>
          <p:cNvCxnSpPr>
            <a:cxnSpLocks noChangeShapeType="1"/>
            <a:stCxn id="14374" idx="0"/>
          </p:cNvCxnSpPr>
          <p:nvPr/>
        </p:nvCxnSpPr>
        <p:spPr bwMode="auto">
          <a:xfrm rot="16200000" flipH="1">
            <a:off x="2926292" y="3739091"/>
            <a:ext cx="196850" cy="24976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14" name="Group 13"/>
          <p:cNvGrpSpPr/>
          <p:nvPr/>
        </p:nvGrpSpPr>
        <p:grpSpPr>
          <a:xfrm>
            <a:off x="5693833" y="2514603"/>
            <a:ext cx="508000" cy="1235075"/>
            <a:chOff x="5693833" y="2514603"/>
            <a:chExt cx="508000" cy="1235075"/>
          </a:xfrm>
        </p:grpSpPr>
        <p:sp>
          <p:nvSpPr>
            <p:cNvPr id="14372" name="AutoShape 20"/>
            <p:cNvSpPr>
              <a:spLocks noChangeArrowheads="1"/>
            </p:cNvSpPr>
            <p:nvPr/>
          </p:nvSpPr>
          <p:spPr bwMode="auto">
            <a:xfrm flipV="1">
              <a:off x="5693833" y="3444878"/>
              <a:ext cx="508000" cy="30480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4373" name="AutoShape 21"/>
            <p:cNvCxnSpPr>
              <a:cxnSpLocks noChangeShapeType="1"/>
              <a:stCxn id="14339" idx="3"/>
              <a:endCxn id="14372" idx="3"/>
            </p:cNvCxnSpPr>
            <p:nvPr/>
          </p:nvCxnSpPr>
          <p:spPr bwMode="auto">
            <a:xfrm flipH="1">
              <a:off x="5945717" y="2514603"/>
              <a:ext cx="2117" cy="93027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8" name="Group 58"/>
          <p:cNvGrpSpPr>
            <a:grpSpLocks/>
          </p:cNvGrpSpPr>
          <p:nvPr/>
        </p:nvGrpSpPr>
        <p:grpSpPr bwMode="auto">
          <a:xfrm>
            <a:off x="4673600" y="3762375"/>
            <a:ext cx="1524000" cy="1190625"/>
            <a:chOff x="3505200" y="3762375"/>
            <a:chExt cx="1142999" cy="1190625"/>
          </a:xfrm>
          <a:solidFill>
            <a:srgbClr val="C198E0"/>
          </a:solidFill>
        </p:grpSpPr>
        <p:cxnSp>
          <p:nvCxnSpPr>
            <p:cNvPr id="14368" name="AutoShape 23"/>
            <p:cNvCxnSpPr>
              <a:cxnSpLocks noChangeShapeType="1"/>
            </p:cNvCxnSpPr>
            <p:nvPr/>
          </p:nvCxnSpPr>
          <p:spPr bwMode="auto">
            <a:xfrm flipH="1">
              <a:off x="3698875" y="3765550"/>
              <a:ext cx="760413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69" name="Rectangle 7"/>
            <p:cNvSpPr>
              <a:spLocks noChangeArrowheads="1"/>
            </p:cNvSpPr>
            <p:nvPr/>
          </p:nvSpPr>
          <p:spPr bwMode="auto">
            <a:xfrm>
              <a:off x="3505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2</a:t>
              </a:r>
            </a:p>
          </p:txBody>
        </p:sp>
        <p:cxnSp>
          <p:nvCxnSpPr>
            <p:cNvPr id="14370" name="AutoShape 21"/>
            <p:cNvCxnSpPr>
              <a:cxnSpLocks noChangeShapeType="1"/>
            </p:cNvCxnSpPr>
            <p:nvPr/>
          </p:nvCxnSpPr>
          <p:spPr bwMode="auto">
            <a:xfrm rot="5400000">
              <a:off x="4306094" y="3913981"/>
              <a:ext cx="304800" cy="1588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4371" name="AutoShape 21"/>
            <p:cNvCxnSpPr>
              <a:cxnSpLocks noChangeShapeType="1"/>
            </p:cNvCxnSpPr>
            <p:nvPr/>
          </p:nvCxnSpPr>
          <p:spPr bwMode="auto">
            <a:xfrm rot="16200000" flipH="1">
              <a:off x="4456112" y="3770312"/>
              <a:ext cx="196850" cy="187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9" name="Group 61"/>
          <p:cNvGrpSpPr>
            <a:grpSpLocks/>
          </p:cNvGrpSpPr>
          <p:nvPr/>
        </p:nvGrpSpPr>
        <p:grpSpPr bwMode="auto">
          <a:xfrm>
            <a:off x="5947833" y="2514600"/>
            <a:ext cx="3301998" cy="1250950"/>
            <a:chOff x="4460876" y="2514600"/>
            <a:chExt cx="2476499" cy="1250950"/>
          </a:xfrm>
        </p:grpSpPr>
        <p:sp>
          <p:nvSpPr>
            <p:cNvPr id="14366" name="AutoShape 26"/>
            <p:cNvSpPr>
              <a:spLocks noChangeArrowheads="1"/>
            </p:cNvSpPr>
            <p:nvPr/>
          </p:nvSpPr>
          <p:spPr bwMode="auto">
            <a:xfrm flipV="1">
              <a:off x="6556375" y="346075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4367" name="AutoShape 27"/>
            <p:cNvCxnSpPr>
              <a:cxnSpLocks noChangeShapeType="1"/>
              <a:stCxn id="14339" idx="3"/>
              <a:endCxn id="14366" idx="3"/>
            </p:cNvCxnSpPr>
            <p:nvPr/>
          </p:nvCxnSpPr>
          <p:spPr bwMode="auto">
            <a:xfrm>
              <a:off x="4460875" y="2514600"/>
              <a:ext cx="2284413" cy="94615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0" name="Group 60"/>
          <p:cNvGrpSpPr>
            <a:grpSpLocks/>
          </p:cNvGrpSpPr>
          <p:nvPr/>
        </p:nvGrpSpPr>
        <p:grpSpPr bwMode="auto">
          <a:xfrm>
            <a:off x="7721600" y="3762375"/>
            <a:ext cx="1524000" cy="1190625"/>
            <a:chOff x="5791200" y="3762375"/>
            <a:chExt cx="1142999" cy="1190625"/>
          </a:xfrm>
          <a:solidFill>
            <a:srgbClr val="C198E0"/>
          </a:solidFill>
        </p:grpSpPr>
        <p:cxnSp>
          <p:nvCxnSpPr>
            <p:cNvPr id="14362" name="AutoShape 29"/>
            <p:cNvCxnSpPr>
              <a:cxnSpLocks noChangeShapeType="1"/>
            </p:cNvCxnSpPr>
            <p:nvPr/>
          </p:nvCxnSpPr>
          <p:spPr bwMode="auto">
            <a:xfrm flipH="1">
              <a:off x="5984875" y="3765550"/>
              <a:ext cx="760413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63" name="Rectangle 7"/>
            <p:cNvSpPr>
              <a:spLocks noChangeArrowheads="1"/>
            </p:cNvSpPr>
            <p:nvPr/>
          </p:nvSpPr>
          <p:spPr bwMode="auto">
            <a:xfrm>
              <a:off x="5791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14</a:t>
              </a:r>
            </a:p>
          </p:txBody>
        </p:sp>
        <p:cxnSp>
          <p:nvCxnSpPr>
            <p:cNvPr id="14364" name="AutoShape 21"/>
            <p:cNvCxnSpPr>
              <a:cxnSpLocks noChangeShapeType="1"/>
            </p:cNvCxnSpPr>
            <p:nvPr/>
          </p:nvCxnSpPr>
          <p:spPr bwMode="auto">
            <a:xfrm rot="5400000">
              <a:off x="6592094" y="3913981"/>
              <a:ext cx="304800" cy="1588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4365" name="AutoShape 21"/>
            <p:cNvCxnSpPr>
              <a:cxnSpLocks noChangeShapeType="1"/>
            </p:cNvCxnSpPr>
            <p:nvPr/>
          </p:nvCxnSpPr>
          <p:spPr bwMode="auto">
            <a:xfrm rot="16200000" flipH="1">
              <a:off x="6742112" y="3770312"/>
              <a:ext cx="196850" cy="187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6" name="TextBox 5"/>
          <p:cNvSpPr txBox="1"/>
          <p:nvPr/>
        </p:nvSpPr>
        <p:spPr>
          <a:xfrm>
            <a:off x="5257800" y="2895600"/>
            <a:ext cx="719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Symbol" pitchFamily="18" charset="2"/>
              </a:rPr>
              <a:t> </a:t>
            </a:r>
            <a:r>
              <a:rPr lang="en-US" b="1" i="1" dirty="0">
                <a:solidFill>
                  <a:srgbClr val="0000FF"/>
                </a:solidFill>
                <a:sym typeface="Symbol" pitchFamily="18" charset="2"/>
              </a:rPr>
              <a:t>α</a:t>
            </a:r>
            <a:r>
              <a:rPr lang="en-US" dirty="0"/>
              <a:t> =3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748345" y="2895600"/>
            <a:ext cx="719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Symbol" pitchFamily="18" charset="2"/>
              </a:rPr>
              <a:t> </a:t>
            </a:r>
            <a:r>
              <a:rPr lang="en-US" b="1" i="1" dirty="0">
                <a:solidFill>
                  <a:srgbClr val="0000FF"/>
                </a:solidFill>
                <a:sym typeface="Symbol" pitchFamily="18" charset="2"/>
              </a:rPr>
              <a:t>α</a:t>
            </a:r>
            <a:r>
              <a:rPr lang="en-US" dirty="0"/>
              <a:t> =3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66800" y="1295400"/>
            <a:ext cx="33906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Symbol" pitchFamily="18" charset="2"/>
              </a:rPr>
              <a:t> </a:t>
            </a:r>
            <a:r>
              <a:rPr lang="en-US" b="1" i="1" dirty="0">
                <a:solidFill>
                  <a:srgbClr val="0000FF"/>
                </a:solidFill>
                <a:sym typeface="Symbol" pitchFamily="18" charset="2"/>
              </a:rPr>
              <a:t>α</a:t>
            </a:r>
            <a:r>
              <a:rPr lang="en-US" dirty="0"/>
              <a:t> = best option so far from any </a:t>
            </a:r>
          </a:p>
          <a:p>
            <a:r>
              <a:rPr lang="en-US" dirty="0"/>
              <a:t>MAX node on this path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34200" y="5486400"/>
            <a:ext cx="51617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0000FF"/>
                </a:solidFill>
              </a:rPr>
              <a:t>The order of generation matters</a:t>
            </a:r>
            <a:r>
              <a:rPr lang="en-US" dirty="0"/>
              <a:t>: more pruning</a:t>
            </a:r>
          </a:p>
          <a:p>
            <a:r>
              <a:rPr lang="en-US" dirty="0"/>
              <a:t>is possible if good moves come first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250142" y="3272135"/>
            <a:ext cx="340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334000" y="1976735"/>
            <a:ext cx="340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Calibri"/>
                <a:cs typeface="Calibri"/>
              </a:rPr>
              <a:t>3</a:t>
            </a:r>
          </a:p>
        </p:txBody>
      </p:sp>
      <p:pic>
        <p:nvPicPr>
          <p:cNvPr id="47" name="Picture 46" descr="BU00529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3429000"/>
            <a:ext cx="1230511" cy="12923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74AA539-8130-2419-BE48-06B3220B001A}"/>
              </a:ext>
            </a:extLst>
          </p:cNvPr>
          <p:cNvSpPr txBox="1"/>
          <p:nvPr/>
        </p:nvSpPr>
        <p:spPr>
          <a:xfrm>
            <a:off x="149742" y="644856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38986325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6" grpId="0"/>
      <p:bldP spid="48" grpId="0"/>
      <p:bldP spid="48" grpId="1"/>
      <p:bldP spid="50" grpId="0"/>
      <p:bldP spid="15" grpId="0"/>
      <p:bldP spid="45" grpId="0"/>
      <p:bldP spid="4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  <a:endParaRPr lang="en-US" dirty="0"/>
          </a:p>
        </p:txBody>
      </p:sp>
      <p:pic>
        <p:nvPicPr>
          <p:cNvPr id="6" name="Picture 5" descr="alpha-beta-smal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371600"/>
            <a:ext cx="6502400" cy="4826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7719578-04CC-42D6-99A2-0A83F1FD4396}"/>
              </a:ext>
            </a:extLst>
          </p:cNvPr>
          <p:cNvSpPr/>
          <p:nvPr/>
        </p:nvSpPr>
        <p:spPr>
          <a:xfrm>
            <a:off x="552099" y="994943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Which branches are pruned?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(Left to right traversal)</a:t>
            </a:r>
          </a:p>
          <a:p>
            <a:r>
              <a:rPr lang="en-US" sz="2800" dirty="0"/>
              <a:t>Select all that apply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E64747-E331-AB59-3D17-4545F15B55CF}"/>
              </a:ext>
            </a:extLst>
          </p:cNvPr>
          <p:cNvSpPr txBox="1"/>
          <p:nvPr/>
        </p:nvSpPr>
        <p:spPr>
          <a:xfrm>
            <a:off x="149742" y="644856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4059490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lpha-beta-lar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58" y="520995"/>
            <a:ext cx="9029700" cy="63370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3377CEF-4065-1AEC-33C2-B4D8C24A6DE2}"/>
              </a:ext>
            </a:extLst>
          </p:cNvPr>
          <p:cNvSpPr/>
          <p:nvPr/>
        </p:nvSpPr>
        <p:spPr>
          <a:xfrm>
            <a:off x="552099" y="994943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Which branches are pruned?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(Left to right traversal)</a:t>
            </a:r>
          </a:p>
          <a:p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9E481F-7082-5D18-1E49-AC7FF4AD4C5A}"/>
              </a:ext>
            </a:extLst>
          </p:cNvPr>
          <p:cNvSpPr txBox="1"/>
          <p:nvPr/>
        </p:nvSpPr>
        <p:spPr>
          <a:xfrm>
            <a:off x="149742" y="644856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26330788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4C6B6-B594-CB2E-2A5B-DA419E3F8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lpha-beta-large.png">
            <a:extLst>
              <a:ext uri="{FF2B5EF4-FFF2-40B4-BE49-F238E27FC236}">
                <a16:creationId xmlns:a16="http://schemas.microsoft.com/office/drawing/2014/main" id="{D6C8CC27-9986-985B-A41E-60A77FE653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58" y="520995"/>
            <a:ext cx="9029700" cy="63370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5F1B8E-B744-EB2D-9794-B12E94AF7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5BDB57-7F3D-6F6E-153C-DC1F73FD8F0E}"/>
              </a:ext>
            </a:extLst>
          </p:cNvPr>
          <p:cNvSpPr/>
          <p:nvPr/>
        </p:nvSpPr>
        <p:spPr>
          <a:xfrm>
            <a:off x="552099" y="994943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Which branches are pruned?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(Left to right traversal)</a:t>
            </a:r>
          </a:p>
          <a:p>
            <a:r>
              <a:rPr lang="en-US" sz="2800" dirty="0"/>
              <a:t>Select all that apply</a:t>
            </a:r>
          </a:p>
          <a:p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88370D-A5AE-DC1D-6AE9-9CBD5A76ECF2}"/>
              </a:ext>
            </a:extLst>
          </p:cNvPr>
          <p:cNvSpPr txBox="1"/>
          <p:nvPr/>
        </p:nvSpPr>
        <p:spPr>
          <a:xfrm>
            <a:off x="149742" y="6448563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10300100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6324600" y="3048000"/>
            <a:ext cx="5410200" cy="3429000"/>
          </a:xfrm>
          <a:prstGeom prst="roundRect">
            <a:avLst/>
          </a:prstGeom>
          <a:solidFill>
            <a:srgbClr val="C00000">
              <a:alpha val="16000"/>
            </a:srgb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457200" y="3048000"/>
            <a:ext cx="5410200" cy="3429000"/>
          </a:xfrm>
          <a:prstGeom prst="roundRect">
            <a:avLst/>
          </a:prstGeom>
          <a:solidFill>
            <a:srgbClr val="0066CC">
              <a:alpha val="16000"/>
            </a:srgb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Implementation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6477000" y="3352800"/>
            <a:ext cx="533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lvl="0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def min-value(state</a:t>
            </a:r>
            <a:r>
              <a:rPr lang="en-US" sz="2400" kern="0" dirty="0">
                <a:solidFill>
                  <a:srgbClr val="C00000"/>
                </a:solidFill>
                <a:latin typeface="Calibri" pitchFamily="34" charset="0"/>
              </a:rPr>
              <a:t> , </a:t>
            </a:r>
            <a:r>
              <a:rPr lang="el-GR" sz="2400" kern="0" dirty="0">
                <a:solidFill>
                  <a:srgbClr val="C00000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C0000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C00000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initialize v = </a:t>
            </a:r>
            <a:r>
              <a:rPr lang="en-US" sz="2400" kern="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∞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for each successor of state: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sz="2400" kern="0" dirty="0">
                <a:latin typeface="Calibri" pitchFamily="34" charset="0"/>
              </a:rPr>
              <a:t>v = min(v,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value(successor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)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)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sz="2400" kern="0" dirty="0">
                <a:latin typeface="Calibri" pitchFamily="34" charset="0"/>
              </a:rPr>
              <a:t>if v ≤ </a:t>
            </a:r>
            <a:r>
              <a:rPr lang="el-GR" sz="2400" kern="0" dirty="0">
                <a:latin typeface="Calibri" pitchFamily="34" charset="0"/>
              </a:rPr>
              <a:t>α</a:t>
            </a:r>
            <a:r>
              <a:rPr lang="en-US" sz="2400" kern="0" dirty="0">
                <a:latin typeface="Calibri" pitchFamily="34" charset="0"/>
              </a:rPr>
              <a:t> 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sz="2400" kern="0" dirty="0">
                <a:latin typeface="Calibri" pitchFamily="34" charset="0"/>
              </a:rPr>
              <a:t>        return v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l-GR" sz="2400" kern="0" dirty="0">
                <a:latin typeface="Calibri" pitchFamily="34" charset="0"/>
              </a:rPr>
              <a:t>β </a:t>
            </a:r>
            <a:r>
              <a:rPr lang="en-US" sz="2400" kern="0" dirty="0">
                <a:latin typeface="Calibri" pitchFamily="34" charset="0"/>
              </a:rPr>
              <a:t>= min(</a:t>
            </a:r>
            <a:r>
              <a:rPr lang="el-GR" sz="2400" kern="0" dirty="0">
                <a:latin typeface="Calibri" pitchFamily="34" charset="0"/>
              </a:rPr>
              <a:t>β</a:t>
            </a:r>
            <a:r>
              <a:rPr lang="en-US" sz="2400" kern="0" dirty="0">
                <a:latin typeface="Calibri" pitchFamily="34" charset="0"/>
              </a:rPr>
              <a:t>, v)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return v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609600" y="3048000"/>
            <a:ext cx="5410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lvl="0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def max-value(state, </a:t>
            </a:r>
            <a:r>
              <a:rPr lang="el-GR" sz="2400" kern="0" dirty="0">
                <a:solidFill>
                  <a:srgbClr val="0066CC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0066CC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0066CC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initialize v =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-∞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for each successor of state: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v = </a:t>
            </a:r>
            <a:r>
              <a:rPr lang="en-US" sz="2400" kern="0" noProof="0" dirty="0">
                <a:latin typeface="Calibri" pitchFamily="34" charset="0"/>
              </a:rPr>
              <a:t>max(v,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value(successor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)</a:t>
            </a:r>
            <a:r>
              <a:rPr lang="en-US" sz="2400" kern="0" dirty="0">
                <a:latin typeface="Calibri" pitchFamily="34" charset="0"/>
              </a:rPr>
              <a:t>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itchFamily="34" charset="0"/>
            </a:endParaRPr>
          </a:p>
          <a:p>
            <a:pPr marL="1142942" marR="0" lvl="2" indent="-228589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2400" kern="0" baseline="0" dirty="0">
                <a:latin typeface="Calibri" pitchFamily="34" charset="0"/>
              </a:rPr>
              <a:t>if</a:t>
            </a:r>
            <a:r>
              <a:rPr lang="en-US" sz="2400" kern="0" dirty="0">
                <a:latin typeface="Calibri" pitchFamily="34" charset="0"/>
              </a:rPr>
              <a:t> v ≥ </a:t>
            </a:r>
            <a:r>
              <a:rPr lang="el-GR" sz="2400" kern="0" dirty="0">
                <a:latin typeface="Calibri" pitchFamily="34" charset="0"/>
              </a:rPr>
              <a:t>β</a:t>
            </a:r>
            <a:r>
              <a:rPr lang="en-US" sz="2400" kern="0" dirty="0">
                <a:latin typeface="Calibri" pitchFamily="34" charset="0"/>
              </a:rPr>
              <a:t> </a:t>
            </a:r>
          </a:p>
          <a:p>
            <a:pPr marL="1142942" marR="0" lvl="2" indent="-228589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2400" kern="0" dirty="0">
                <a:latin typeface="Calibri" pitchFamily="34" charset="0"/>
              </a:rPr>
              <a:t>        return v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l-GR" sz="2400" kern="0" dirty="0">
                <a:latin typeface="Calibri" pitchFamily="34" charset="0"/>
              </a:rPr>
              <a:t>α</a:t>
            </a:r>
            <a:r>
              <a:rPr lang="en-US" sz="2400" kern="0" dirty="0">
                <a:latin typeface="Calibri" pitchFamily="34" charset="0"/>
              </a:rPr>
              <a:t> = max(</a:t>
            </a:r>
            <a:r>
              <a:rPr lang="el-GR" sz="2400" kern="0" dirty="0">
                <a:latin typeface="Calibri" pitchFamily="34" charset="0"/>
              </a:rPr>
              <a:t>α</a:t>
            </a:r>
            <a:r>
              <a:rPr lang="en-US" sz="2400" kern="0" dirty="0">
                <a:latin typeface="Calibri" pitchFamily="34" charset="0"/>
              </a:rPr>
              <a:t>, v)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return v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505200" y="1524000"/>
            <a:ext cx="5105400" cy="1066800"/>
          </a:xfrm>
          <a:prstGeom prst="roundRect">
            <a:avLst/>
          </a:prstGeom>
          <a:solidFill>
            <a:srgbClr val="7030A0">
              <a:alpha val="16000"/>
            </a:srgb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0" y="1676400"/>
            <a:ext cx="11734800" cy="1447800"/>
          </a:xfrm>
        </p:spPr>
        <p:txBody>
          <a:bodyPr/>
          <a:lstStyle/>
          <a:p>
            <a:pPr lvl="1" algn="ctr">
              <a:lnSpc>
                <a:spcPct val="80000"/>
              </a:lnSpc>
              <a:buNone/>
            </a:pPr>
            <a:r>
              <a:rPr lang="el-GR" sz="2400" dirty="0">
                <a:solidFill>
                  <a:srgbClr val="0066CC"/>
                </a:solidFill>
              </a:rPr>
              <a:t>α</a:t>
            </a:r>
            <a:r>
              <a:rPr lang="en-US" sz="2400" dirty="0">
                <a:solidFill>
                  <a:srgbClr val="0066CC"/>
                </a:solidFill>
              </a:rPr>
              <a:t>: </a:t>
            </a:r>
            <a:r>
              <a:rPr lang="en-US" sz="2400" dirty="0">
                <a:solidFill>
                  <a:srgbClr val="0070C0"/>
                </a:solidFill>
              </a:rPr>
              <a:t>MAX’s best option on path to root</a:t>
            </a:r>
          </a:p>
          <a:p>
            <a:pPr lvl="1" algn="ctr">
              <a:lnSpc>
                <a:spcPct val="80000"/>
              </a:lnSpc>
              <a:buNone/>
            </a:pPr>
            <a:r>
              <a:rPr lang="el-GR" sz="2400" dirty="0">
                <a:solidFill>
                  <a:srgbClr val="C00000"/>
                </a:solidFill>
              </a:rPr>
              <a:t>β</a:t>
            </a:r>
            <a:r>
              <a:rPr lang="en-US" sz="2400" dirty="0">
                <a:solidFill>
                  <a:srgbClr val="C00000"/>
                </a:solidFill>
              </a:rPr>
              <a:t>:</a:t>
            </a:r>
            <a:r>
              <a:rPr lang="el-GR" sz="2400" dirty="0">
                <a:solidFill>
                  <a:srgbClr val="C00000"/>
                </a:solidFill>
              </a:rPr>
              <a:t> </a:t>
            </a:r>
            <a:r>
              <a:rPr lang="en-US" sz="2400" dirty="0">
                <a:solidFill>
                  <a:srgbClr val="C00000"/>
                </a:solidFill>
              </a:rPr>
              <a:t>MIN’s best option on path to root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B500C9-EE6C-4DCA-D390-FA1C6B717B29}"/>
              </a:ext>
            </a:extLst>
          </p:cNvPr>
          <p:cNvSpPr txBox="1"/>
          <p:nvPr/>
        </p:nvSpPr>
        <p:spPr>
          <a:xfrm>
            <a:off x="9919457" y="6443246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lpha-beta-lar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778643"/>
            <a:ext cx="7543800" cy="47745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version of Poll 1</a:t>
            </a:r>
          </a:p>
        </p:txBody>
      </p:sp>
      <p:sp>
        <p:nvSpPr>
          <p:cNvPr id="6" name="Rectangle 5"/>
          <p:cNvSpPr/>
          <p:nvPr/>
        </p:nvSpPr>
        <p:spPr>
          <a:xfrm>
            <a:off x="4114800" y="4572000"/>
            <a:ext cx="1295400" cy="1981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9B01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800600" y="2438400"/>
            <a:ext cx="2971800" cy="43073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9B01FF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61355" y="4572000"/>
            <a:ext cx="60064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  <a:latin typeface="Calibri"/>
                <a:cs typeface="Calibri"/>
              </a:rPr>
              <a:t>10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621035" y="4572000"/>
            <a:ext cx="119836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  <a:latin typeface="Calibri"/>
                <a:cs typeface="Calibri"/>
              </a:rPr>
              <a:t>v=100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48000" y="5410200"/>
            <a:ext cx="1295400" cy="1295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9B01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91616" y="3072824"/>
            <a:ext cx="1208584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Calibri"/>
                <a:cs typeface="Calibri"/>
              </a:rPr>
              <a:t>β = 10</a:t>
            </a:r>
          </a:p>
        </p:txBody>
      </p:sp>
      <p:pic>
        <p:nvPicPr>
          <p:cNvPr id="15" name="Picture 14" descr="BU00529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5029200"/>
            <a:ext cx="940296" cy="911352"/>
          </a:xfrm>
          <a:prstGeom prst="rect">
            <a:avLst/>
          </a:prstGeom>
        </p:spPr>
      </p:pic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6934200" y="1905000"/>
            <a:ext cx="5410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lvl="0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def max-value(state, </a:t>
            </a:r>
            <a:r>
              <a:rPr lang="el-GR" sz="2400" kern="0" dirty="0">
                <a:solidFill>
                  <a:srgbClr val="0066CC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0066CC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0066CC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initialize v =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-∞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for each successor of state: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v = </a:t>
            </a:r>
            <a:r>
              <a:rPr lang="en-US" sz="2400" kern="0" noProof="0" dirty="0">
                <a:latin typeface="Calibri" pitchFamily="34" charset="0"/>
              </a:rPr>
              <a:t>max(v,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value(successor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)</a:t>
            </a:r>
            <a:r>
              <a:rPr lang="en-US" sz="2400" kern="0" dirty="0">
                <a:latin typeface="Calibri" pitchFamily="34" charset="0"/>
              </a:rPr>
              <a:t>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itchFamily="34" charset="0"/>
            </a:endParaRPr>
          </a:p>
          <a:p>
            <a:pPr marL="1142942" marR="0" lvl="2" indent="-228589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2400" b="1" kern="0" baseline="0" dirty="0">
                <a:latin typeface="Calibri" pitchFamily="34" charset="0"/>
              </a:rPr>
              <a:t>if</a:t>
            </a:r>
            <a:r>
              <a:rPr lang="en-US" sz="2400" b="1" kern="0" dirty="0">
                <a:latin typeface="Calibri" pitchFamily="34" charset="0"/>
              </a:rPr>
              <a:t> v ≥ </a:t>
            </a:r>
            <a:r>
              <a:rPr lang="el-GR" sz="2400" b="1" kern="0" dirty="0">
                <a:latin typeface="Calibri" pitchFamily="34" charset="0"/>
              </a:rPr>
              <a:t>β</a:t>
            </a:r>
            <a:r>
              <a:rPr lang="en-US" sz="2400" b="1" kern="0" dirty="0">
                <a:latin typeface="Calibri" pitchFamily="34" charset="0"/>
              </a:rPr>
              <a:t> </a:t>
            </a:r>
          </a:p>
          <a:p>
            <a:pPr marL="1142942" marR="0" lvl="2" indent="-228589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2400" b="1" kern="0" dirty="0">
                <a:latin typeface="Calibri" pitchFamily="34" charset="0"/>
              </a:rPr>
              <a:t>        return v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l-GR" sz="2400" kern="0" dirty="0">
                <a:latin typeface="Calibri" pitchFamily="34" charset="0"/>
              </a:rPr>
              <a:t>α</a:t>
            </a:r>
            <a:r>
              <a:rPr lang="en-US" sz="2400" kern="0" dirty="0">
                <a:latin typeface="Calibri" pitchFamily="34" charset="0"/>
              </a:rPr>
              <a:t> = max(</a:t>
            </a:r>
            <a:r>
              <a:rPr lang="el-GR" sz="2400" kern="0" dirty="0">
                <a:latin typeface="Calibri" pitchFamily="34" charset="0"/>
              </a:rPr>
              <a:t>α</a:t>
            </a:r>
            <a:r>
              <a:rPr lang="en-US" sz="2400" kern="0" dirty="0">
                <a:latin typeface="Calibri" pitchFamily="34" charset="0"/>
              </a:rPr>
              <a:t>, v)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return v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2971800" y="2514600"/>
            <a:ext cx="3962400" cy="2590800"/>
          </a:xfrm>
          <a:prstGeom prst="straightConnector1">
            <a:avLst/>
          </a:prstGeom>
          <a:ln w="38100">
            <a:solidFill>
              <a:srgbClr val="3366FF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2"/>
          <p:cNvSpPr>
            <a:spLocks noGrp="1"/>
          </p:cNvSpPr>
          <p:nvPr>
            <p:ph idx="1"/>
          </p:nvPr>
        </p:nvSpPr>
        <p:spPr>
          <a:xfrm>
            <a:off x="6172200" y="1219200"/>
            <a:ext cx="5638800" cy="838200"/>
          </a:xfrm>
        </p:spPr>
        <p:txBody>
          <a:bodyPr/>
          <a:lstStyle/>
          <a:p>
            <a:pPr lvl="1" algn="ctr">
              <a:lnSpc>
                <a:spcPct val="80000"/>
              </a:lnSpc>
              <a:buNone/>
            </a:pPr>
            <a:r>
              <a:rPr lang="el-GR" sz="2400" dirty="0">
                <a:solidFill>
                  <a:srgbClr val="0066CC"/>
                </a:solidFill>
              </a:rPr>
              <a:t>α</a:t>
            </a:r>
            <a:r>
              <a:rPr lang="en-US" sz="2400" dirty="0">
                <a:solidFill>
                  <a:srgbClr val="0066CC"/>
                </a:solidFill>
              </a:rPr>
              <a:t>: </a:t>
            </a:r>
            <a:r>
              <a:rPr lang="en-US" sz="2400" dirty="0">
                <a:solidFill>
                  <a:srgbClr val="0070C0"/>
                </a:solidFill>
              </a:rPr>
              <a:t>MAX’s best option on path to root</a:t>
            </a:r>
          </a:p>
          <a:p>
            <a:pPr lvl="1" algn="ctr">
              <a:lnSpc>
                <a:spcPct val="80000"/>
              </a:lnSpc>
              <a:buNone/>
            </a:pPr>
            <a:r>
              <a:rPr lang="el-GR" sz="2400" dirty="0">
                <a:solidFill>
                  <a:srgbClr val="C00000"/>
                </a:solidFill>
              </a:rPr>
              <a:t>β</a:t>
            </a:r>
            <a:r>
              <a:rPr lang="en-US" sz="2400" dirty="0">
                <a:solidFill>
                  <a:srgbClr val="C00000"/>
                </a:solidFill>
              </a:rPr>
              <a:t>:</a:t>
            </a:r>
            <a:r>
              <a:rPr lang="el-GR" sz="2400" dirty="0">
                <a:solidFill>
                  <a:srgbClr val="C00000"/>
                </a:solidFill>
              </a:rPr>
              <a:t> </a:t>
            </a:r>
            <a:r>
              <a:rPr lang="en-US" sz="2400" dirty="0">
                <a:solidFill>
                  <a:srgbClr val="C00000"/>
                </a:solidFill>
              </a:rPr>
              <a:t>MIN’s best option on path to root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5BE2A4-B512-146E-EBCD-7E5414999328}"/>
              </a:ext>
            </a:extLst>
          </p:cNvPr>
          <p:cNvSpPr txBox="1"/>
          <p:nvPr/>
        </p:nvSpPr>
        <p:spPr>
          <a:xfrm>
            <a:off x="9919457" y="6443246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39496547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lpha-beta-lar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778643"/>
            <a:ext cx="7543800" cy="47745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version of Poll 1</a:t>
            </a:r>
          </a:p>
        </p:txBody>
      </p:sp>
      <p:sp>
        <p:nvSpPr>
          <p:cNvPr id="6" name="Rectangle 5"/>
          <p:cNvSpPr/>
          <p:nvPr/>
        </p:nvSpPr>
        <p:spPr>
          <a:xfrm>
            <a:off x="7239000" y="5486400"/>
            <a:ext cx="1066800" cy="1295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9B01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96000" y="3621505"/>
            <a:ext cx="1752600" cy="3200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9B01FF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066800" y="3072824"/>
            <a:ext cx="60064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Calibri"/>
                <a:cs typeface="Calibri"/>
              </a:rPr>
              <a:t>10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61355" y="4572000"/>
            <a:ext cx="60064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  <a:latin typeface="Calibri"/>
                <a:cs typeface="Calibri"/>
              </a:rPr>
              <a:t>10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905000" y="4572000"/>
            <a:ext cx="80863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  <a:latin typeface="Calibri"/>
                <a:cs typeface="Calibri"/>
              </a:rPr>
              <a:t>100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505200" y="4572000"/>
            <a:ext cx="1143000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3200" dirty="0">
                <a:solidFill>
                  <a:srgbClr val="0000FF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18467" y="3072824"/>
            <a:ext cx="967933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Calibri"/>
                <a:cs typeface="Calibri"/>
              </a:rPr>
              <a:t>v = 2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662788" y="1701224"/>
            <a:ext cx="1223412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  <a:latin typeface="Calibri"/>
                <a:cs typeface="Calibri"/>
              </a:rPr>
              <a:t>α = 10</a:t>
            </a:r>
          </a:p>
        </p:txBody>
      </p:sp>
      <p:sp>
        <p:nvSpPr>
          <p:cNvPr id="44" name="Content Placeholder 2"/>
          <p:cNvSpPr txBox="1">
            <a:spLocks/>
          </p:cNvSpPr>
          <p:nvPr/>
        </p:nvSpPr>
        <p:spPr bwMode="auto">
          <a:xfrm>
            <a:off x="6858000" y="2209800"/>
            <a:ext cx="5334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lvl="0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def min-value(state</a:t>
            </a:r>
            <a:r>
              <a:rPr lang="en-US" sz="2400" kern="0" dirty="0">
                <a:solidFill>
                  <a:srgbClr val="C00000"/>
                </a:solidFill>
                <a:latin typeface="Calibri" pitchFamily="34" charset="0"/>
              </a:rPr>
              <a:t> , </a:t>
            </a:r>
            <a:r>
              <a:rPr lang="el-GR" sz="2400" kern="0" dirty="0">
                <a:solidFill>
                  <a:srgbClr val="C00000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C0000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C00000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initialize v = </a:t>
            </a:r>
            <a:r>
              <a:rPr lang="en-US" sz="2400" kern="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∞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for each successor of state: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sz="2400" kern="0" dirty="0">
                <a:latin typeface="Calibri" pitchFamily="34" charset="0"/>
              </a:rPr>
              <a:t>v = min(v,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value(successor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)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)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sz="2400" b="1" kern="0" dirty="0">
                <a:latin typeface="Calibri" pitchFamily="34" charset="0"/>
              </a:rPr>
              <a:t>if v ≤ </a:t>
            </a:r>
            <a:r>
              <a:rPr lang="el-GR" sz="2400" b="1" kern="0" dirty="0">
                <a:latin typeface="Calibri" pitchFamily="34" charset="0"/>
              </a:rPr>
              <a:t>α</a:t>
            </a:r>
            <a:r>
              <a:rPr lang="en-US" sz="2400" b="1" kern="0" dirty="0">
                <a:latin typeface="Calibri" pitchFamily="34" charset="0"/>
              </a:rPr>
              <a:t> 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sz="2400" b="1" kern="0" dirty="0">
                <a:latin typeface="Calibri" pitchFamily="34" charset="0"/>
              </a:rPr>
              <a:t>        return v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l-GR" sz="2400" kern="0" dirty="0">
                <a:latin typeface="Calibri" pitchFamily="34" charset="0"/>
              </a:rPr>
              <a:t>β </a:t>
            </a:r>
            <a:r>
              <a:rPr lang="en-US" sz="2400" kern="0" dirty="0">
                <a:latin typeface="Calibri" pitchFamily="34" charset="0"/>
              </a:rPr>
              <a:t>= min(</a:t>
            </a:r>
            <a:r>
              <a:rPr lang="el-GR" sz="2400" kern="0" dirty="0">
                <a:latin typeface="Calibri" pitchFamily="34" charset="0"/>
              </a:rPr>
              <a:t>β</a:t>
            </a:r>
            <a:r>
              <a:rPr lang="en-US" sz="2400" kern="0" dirty="0">
                <a:latin typeface="Calibri" pitchFamily="34" charset="0"/>
              </a:rPr>
              <a:t>, v)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return v</a:t>
            </a:r>
          </a:p>
        </p:txBody>
      </p:sp>
      <p:pic>
        <p:nvPicPr>
          <p:cNvPr id="46" name="Picture 45" descr="BU00529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3429000"/>
            <a:ext cx="940296" cy="911352"/>
          </a:xfrm>
          <a:prstGeom prst="rect">
            <a:avLst/>
          </a:prstGeom>
        </p:spPr>
      </p:pic>
      <p:cxnSp>
        <p:nvCxnSpPr>
          <p:cNvPr id="47" name="Straight Arrow Connector 46"/>
          <p:cNvCxnSpPr/>
          <p:nvPr/>
        </p:nvCxnSpPr>
        <p:spPr>
          <a:xfrm flipH="1">
            <a:off x="5791200" y="2590800"/>
            <a:ext cx="1066800" cy="762000"/>
          </a:xfrm>
          <a:prstGeom prst="straightConnector1">
            <a:avLst/>
          </a:prstGeom>
          <a:ln w="38100">
            <a:solidFill>
              <a:srgbClr val="C00000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Content Placeholder 2"/>
          <p:cNvSpPr>
            <a:spLocks noGrp="1"/>
          </p:cNvSpPr>
          <p:nvPr>
            <p:ph idx="1"/>
          </p:nvPr>
        </p:nvSpPr>
        <p:spPr>
          <a:xfrm>
            <a:off x="6172200" y="1219200"/>
            <a:ext cx="5638800" cy="838200"/>
          </a:xfrm>
        </p:spPr>
        <p:txBody>
          <a:bodyPr/>
          <a:lstStyle/>
          <a:p>
            <a:pPr lvl="1" algn="ctr">
              <a:lnSpc>
                <a:spcPct val="80000"/>
              </a:lnSpc>
              <a:buNone/>
            </a:pPr>
            <a:r>
              <a:rPr lang="el-GR" sz="2400" dirty="0">
                <a:solidFill>
                  <a:srgbClr val="0066CC"/>
                </a:solidFill>
              </a:rPr>
              <a:t>α</a:t>
            </a:r>
            <a:r>
              <a:rPr lang="en-US" sz="2400" dirty="0">
                <a:solidFill>
                  <a:srgbClr val="0066CC"/>
                </a:solidFill>
              </a:rPr>
              <a:t>: </a:t>
            </a:r>
            <a:r>
              <a:rPr lang="en-US" sz="2400" dirty="0">
                <a:solidFill>
                  <a:srgbClr val="0070C0"/>
                </a:solidFill>
              </a:rPr>
              <a:t>MAX’s best option on path to root</a:t>
            </a:r>
          </a:p>
          <a:p>
            <a:pPr lvl="1" algn="ctr">
              <a:lnSpc>
                <a:spcPct val="80000"/>
              </a:lnSpc>
              <a:buNone/>
            </a:pPr>
            <a:r>
              <a:rPr lang="el-GR" sz="2400" dirty="0">
                <a:solidFill>
                  <a:srgbClr val="C00000"/>
                </a:solidFill>
              </a:rPr>
              <a:t>β</a:t>
            </a:r>
            <a:r>
              <a:rPr lang="en-US" sz="2400" dirty="0">
                <a:solidFill>
                  <a:srgbClr val="C00000"/>
                </a:solidFill>
              </a:rPr>
              <a:t>:</a:t>
            </a:r>
            <a:r>
              <a:rPr lang="el-GR" sz="2400" dirty="0">
                <a:solidFill>
                  <a:srgbClr val="C00000"/>
                </a:solidFill>
              </a:rPr>
              <a:t> </a:t>
            </a:r>
            <a:r>
              <a:rPr lang="en-US" sz="2400" dirty="0">
                <a:solidFill>
                  <a:srgbClr val="C00000"/>
                </a:solidFill>
              </a:rPr>
              <a:t>MIN’s best option on path to root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2C7F0D-A39B-71FA-0DE0-B27FC7C98D80}"/>
              </a:ext>
            </a:extLst>
          </p:cNvPr>
          <p:cNvSpPr txBox="1"/>
          <p:nvPr/>
        </p:nvSpPr>
        <p:spPr>
          <a:xfrm>
            <a:off x="9919457" y="6443246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22250714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ym typeface="Symbol" pitchFamily="18" charset="2"/>
              </a:rPr>
              <a:t>Alpha-Beta Pruning Properties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Theorem: This pruning has </a:t>
            </a:r>
            <a:r>
              <a:rPr lang="en-US" sz="2400" b="1" i="1" dirty="0">
                <a:solidFill>
                  <a:srgbClr val="0000FF"/>
                </a:solidFill>
              </a:rPr>
              <a:t>no effect </a:t>
            </a:r>
            <a:r>
              <a:rPr lang="en-US" sz="2400" dirty="0"/>
              <a:t>on minimax value computed for the root!</a:t>
            </a:r>
          </a:p>
          <a:p>
            <a:pPr marL="457176" lvl="1" indent="0" eaLnBrk="1" hangingPunct="1">
              <a:lnSpc>
                <a:spcPct val="90000"/>
              </a:lnSpc>
              <a:buNone/>
            </a:pP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Good child ordering improves effectiveness of pruning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Iterative deepening helps with this</a:t>
            </a:r>
            <a:endParaRPr lang="en-US" sz="2000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With “perfect ordering”: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Time complexity drops to O(</a:t>
            </a:r>
            <a:r>
              <a:rPr lang="en-US" dirty="0" err="1"/>
              <a:t>b</a:t>
            </a:r>
            <a:r>
              <a:rPr lang="en-US" baseline="30000" dirty="0" err="1"/>
              <a:t>m</a:t>
            </a:r>
            <a:r>
              <a:rPr lang="en-US" baseline="30000" dirty="0"/>
              <a:t>/2</a:t>
            </a:r>
            <a:r>
              <a:rPr lang="en-US" dirty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Doubles solvable depth!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1M nodes/move =&gt; depth=8, respectable</a:t>
            </a:r>
            <a:endParaRPr lang="en-US" sz="2000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This is a simple example of </a:t>
            </a:r>
            <a:r>
              <a:rPr lang="en-US" sz="2400" dirty="0" err="1">
                <a:solidFill>
                  <a:srgbClr val="CC0000"/>
                </a:solidFill>
              </a:rPr>
              <a:t>metareasoning</a:t>
            </a:r>
            <a:r>
              <a:rPr lang="en-US" sz="2400" dirty="0">
                <a:solidFill>
                  <a:srgbClr val="CC0000"/>
                </a:solidFill>
              </a:rPr>
              <a:t> </a:t>
            </a:r>
            <a:r>
              <a:rPr lang="en-US" sz="2400" dirty="0"/>
              <a:t>(computing about what to compute)</a:t>
            </a: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9525000" y="24384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 rot="10800000">
            <a:off x="8763000" y="3429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 rot="10800000">
            <a:off x="10287000" y="3429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763000" y="4724400"/>
            <a:ext cx="381000" cy="304800"/>
          </a:xfrm>
          <a:prstGeom prst="rect">
            <a:avLst/>
          </a:prstGeom>
          <a:solidFill>
            <a:srgbClr val="BD92D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10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9906000" y="4724400"/>
            <a:ext cx="381000" cy="304800"/>
          </a:xfrm>
          <a:prstGeom prst="rect">
            <a:avLst/>
          </a:prstGeom>
          <a:solidFill>
            <a:srgbClr val="BD92D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10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0668000" y="4724400"/>
            <a:ext cx="381000" cy="304800"/>
          </a:xfrm>
          <a:prstGeom prst="rect">
            <a:avLst/>
          </a:prstGeom>
          <a:solidFill>
            <a:srgbClr val="BD92D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0</a:t>
            </a:r>
          </a:p>
        </p:txBody>
      </p:sp>
      <p:cxnSp>
        <p:nvCxnSpPr>
          <p:cNvPr id="13" name="AutoShape 12"/>
          <p:cNvCxnSpPr>
            <a:cxnSpLocks noChangeShapeType="1"/>
            <a:stCxn id="6" idx="3"/>
            <a:endCxn id="7" idx="3"/>
          </p:cNvCxnSpPr>
          <p:nvPr/>
        </p:nvCxnSpPr>
        <p:spPr bwMode="auto">
          <a:xfrm flipH="1">
            <a:off x="8953500" y="2743200"/>
            <a:ext cx="7620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" name="AutoShape 13"/>
          <p:cNvCxnSpPr>
            <a:cxnSpLocks noChangeShapeType="1"/>
            <a:stCxn id="6" idx="3"/>
            <a:endCxn id="8" idx="3"/>
          </p:cNvCxnSpPr>
          <p:nvPr/>
        </p:nvCxnSpPr>
        <p:spPr bwMode="auto">
          <a:xfrm>
            <a:off x="9715500" y="2743200"/>
            <a:ext cx="7620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5" name="AutoShape 14"/>
          <p:cNvCxnSpPr>
            <a:cxnSpLocks noChangeShapeType="1"/>
            <a:stCxn id="7" idx="0"/>
            <a:endCxn id="9" idx="0"/>
          </p:cNvCxnSpPr>
          <p:nvPr/>
        </p:nvCxnSpPr>
        <p:spPr bwMode="auto">
          <a:xfrm>
            <a:off x="8953500" y="3733800"/>
            <a:ext cx="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" name="AutoShape 16"/>
          <p:cNvCxnSpPr>
            <a:cxnSpLocks noChangeShapeType="1"/>
            <a:stCxn id="8" idx="0"/>
            <a:endCxn id="11" idx="0"/>
          </p:cNvCxnSpPr>
          <p:nvPr/>
        </p:nvCxnSpPr>
        <p:spPr bwMode="auto">
          <a:xfrm flipH="1">
            <a:off x="10096500" y="3733800"/>
            <a:ext cx="3810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8" name="AutoShape 17"/>
          <p:cNvCxnSpPr>
            <a:cxnSpLocks noChangeShapeType="1"/>
            <a:stCxn id="8" idx="0"/>
            <a:endCxn id="12" idx="0"/>
          </p:cNvCxnSpPr>
          <p:nvPr/>
        </p:nvCxnSpPr>
        <p:spPr bwMode="auto">
          <a:xfrm>
            <a:off x="10477500" y="3733800"/>
            <a:ext cx="3810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9928225" y="2438400"/>
            <a:ext cx="6635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max</a:t>
            </a:r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10744200" y="3352800"/>
            <a:ext cx="6635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min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BC1DFB-94BF-1597-377A-6ACD96A9C989}"/>
              </a:ext>
            </a:extLst>
          </p:cNvPr>
          <p:cNvSpPr txBox="1"/>
          <p:nvPr/>
        </p:nvSpPr>
        <p:spPr>
          <a:xfrm>
            <a:off x="169327" y="6400595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E88D3-51D2-4A38-FA1B-95066B762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Assumptions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CA52C8-2A8C-7F5B-D313-E9A4CB546F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F8765F-BC07-980B-CDFE-4D6302E243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9293" y="2539930"/>
            <a:ext cx="4088157" cy="17781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77C828-2A5F-2903-2970-C60E1E3D58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2836" y="176033"/>
            <a:ext cx="3887314" cy="23864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05DFAA-31FD-C444-A678-57E8D5FA79A1}"/>
              </a:ext>
            </a:extLst>
          </p:cNvPr>
          <p:cNvSpPr txBox="1"/>
          <p:nvPr/>
        </p:nvSpPr>
        <p:spPr>
          <a:xfrm>
            <a:off x="169327" y="6400595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37057138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EA1FB-84FB-73CA-0AD9-B8EEDA18C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11073A5-D1AB-A3C0-293C-A46C040B25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019" y="2330406"/>
            <a:ext cx="4088157" cy="17781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59211B-BDF9-8EB8-2C12-8F442BE4AF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908" y="1905590"/>
            <a:ext cx="3887314" cy="23864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158678-486A-FE09-23A7-689A33F6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DBA34-CEA4-2F12-2413-6835F0D8A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5308600" cy="812799"/>
          </a:xfrm>
        </p:spPr>
        <p:txBody>
          <a:bodyPr/>
          <a:lstStyle/>
          <a:p>
            <a:r>
              <a:rPr lang="en-US" dirty="0"/>
              <a:t>Know your opponent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FFEAC3-9685-26B2-795D-F22C4610B643}"/>
              </a:ext>
            </a:extLst>
          </p:cNvPr>
          <p:cNvSpPr txBox="1"/>
          <p:nvPr/>
        </p:nvSpPr>
        <p:spPr>
          <a:xfrm>
            <a:off x="7534259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100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F8BCD4-0634-25FA-C0B4-875B6111985F}"/>
              </a:ext>
            </a:extLst>
          </p:cNvPr>
          <p:cNvSpPr txBox="1"/>
          <p:nvPr/>
        </p:nvSpPr>
        <p:spPr>
          <a:xfrm>
            <a:off x="6224606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9" name="Triangle 25">
            <a:extLst>
              <a:ext uri="{FF2B5EF4-FFF2-40B4-BE49-F238E27FC236}">
                <a16:creationId xmlns:a16="http://schemas.microsoft.com/office/drawing/2014/main" id="{B0223F4F-DEEE-A886-520D-8E860AB5354A}"/>
              </a:ext>
            </a:extLst>
          </p:cNvPr>
          <p:cNvSpPr/>
          <p:nvPr/>
        </p:nvSpPr>
        <p:spPr>
          <a:xfrm>
            <a:off x="5663577" y="2600162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090F46A-8006-9AC4-97DB-A813C95C61D0}"/>
              </a:ext>
            </a:extLst>
          </p:cNvPr>
          <p:cNvCxnSpPr>
            <a:cxnSpLocks/>
            <a:stCxn id="19" idx="3"/>
          </p:cNvCxnSpPr>
          <p:nvPr/>
        </p:nvCxnSpPr>
        <p:spPr>
          <a:xfrm flipH="1">
            <a:off x="4798734" y="3154281"/>
            <a:ext cx="1194422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87880AF-9460-377C-5EEC-A041CB684F2E}"/>
              </a:ext>
            </a:extLst>
          </p:cNvPr>
          <p:cNvCxnSpPr>
            <a:cxnSpLocks/>
            <a:stCxn id="19" idx="3"/>
          </p:cNvCxnSpPr>
          <p:nvPr/>
        </p:nvCxnSpPr>
        <p:spPr>
          <a:xfrm>
            <a:off x="5993156" y="3154281"/>
            <a:ext cx="1194421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riangle 25">
            <a:extLst>
              <a:ext uri="{FF2B5EF4-FFF2-40B4-BE49-F238E27FC236}">
                <a16:creationId xmlns:a16="http://schemas.microsoft.com/office/drawing/2014/main" id="{F8D47081-9346-A320-BE24-8EBB07333F95}"/>
              </a:ext>
            </a:extLst>
          </p:cNvPr>
          <p:cNvSpPr/>
          <p:nvPr/>
        </p:nvSpPr>
        <p:spPr>
          <a:xfrm rot="10800000">
            <a:off x="4469155" y="4191000"/>
            <a:ext cx="659157" cy="554119"/>
          </a:xfrm>
          <a:prstGeom prst="triangle">
            <a:avLst/>
          </a:prstGeom>
          <a:solidFill>
            <a:srgbClr val="CA0008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riangle 25">
            <a:extLst>
              <a:ext uri="{FF2B5EF4-FFF2-40B4-BE49-F238E27FC236}">
                <a16:creationId xmlns:a16="http://schemas.microsoft.com/office/drawing/2014/main" id="{943A1A53-2096-D689-F160-6A7EAD2E169D}"/>
              </a:ext>
            </a:extLst>
          </p:cNvPr>
          <p:cNvSpPr/>
          <p:nvPr/>
        </p:nvSpPr>
        <p:spPr>
          <a:xfrm rot="10800000">
            <a:off x="6858000" y="4191000"/>
            <a:ext cx="659157" cy="554119"/>
          </a:xfrm>
          <a:prstGeom prst="triangle">
            <a:avLst/>
          </a:prstGeom>
          <a:solidFill>
            <a:srgbClr val="CA0008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861752E-C8E7-416F-92A4-5505934E2EB6}"/>
              </a:ext>
            </a:extLst>
          </p:cNvPr>
          <p:cNvCxnSpPr>
            <a:cxnSpLocks/>
          </p:cNvCxnSpPr>
          <p:nvPr/>
        </p:nvCxnSpPr>
        <p:spPr>
          <a:xfrm flipH="1">
            <a:off x="4215777" y="4745120"/>
            <a:ext cx="582958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AC79543-B6C6-4496-73EA-A9CF51B9E6AB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4798735" y="4745120"/>
            <a:ext cx="672425" cy="105544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7D6F4F9-14CA-8A7A-BC3E-33525FF1074E}"/>
              </a:ext>
            </a:extLst>
          </p:cNvPr>
          <p:cNvCxnSpPr>
            <a:cxnSpLocks/>
          </p:cNvCxnSpPr>
          <p:nvPr/>
        </p:nvCxnSpPr>
        <p:spPr>
          <a:xfrm flipH="1">
            <a:off x="6604619" y="4745119"/>
            <a:ext cx="582958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B2802E5-8CBC-BBD7-C8C2-3CB8E06A341D}"/>
              </a:ext>
            </a:extLst>
          </p:cNvPr>
          <p:cNvCxnSpPr>
            <a:cxnSpLocks/>
          </p:cNvCxnSpPr>
          <p:nvPr/>
        </p:nvCxnSpPr>
        <p:spPr>
          <a:xfrm>
            <a:off x="7187577" y="4745119"/>
            <a:ext cx="712442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5C01497-A239-9E61-0EDA-55E324ECD575}"/>
              </a:ext>
            </a:extLst>
          </p:cNvPr>
          <p:cNvSpPr txBox="1"/>
          <p:nvPr/>
        </p:nvSpPr>
        <p:spPr>
          <a:xfrm>
            <a:off x="5105400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10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A4D487E-1A40-3278-CF80-73922B44CE46}"/>
              </a:ext>
            </a:extLst>
          </p:cNvPr>
          <p:cNvSpPr txBox="1"/>
          <p:nvPr/>
        </p:nvSpPr>
        <p:spPr>
          <a:xfrm>
            <a:off x="3834339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10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E4D0B5-8F04-8981-357F-E06166E00BF2}"/>
              </a:ext>
            </a:extLst>
          </p:cNvPr>
          <p:cNvSpPr txBox="1"/>
          <p:nvPr/>
        </p:nvSpPr>
        <p:spPr>
          <a:xfrm>
            <a:off x="169327" y="6405911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3158748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128F5D7-A4CB-4A3A-B0E1-0D90A973D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Demo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0AEB2E8E-9717-4A98-BB0C-DFED53CB7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400" y="5073304"/>
            <a:ext cx="516538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Fine print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 pitchFamily="34" charset="0"/>
              </a:rPr>
              <a:t>Pacman: uses depth 4 minimax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 pitchFamily="34" charset="0"/>
              </a:rPr>
              <a:t>Ghost: uses depth 2 minimax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C860D5-7DFD-48F1-B28A-2105EAF025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295400"/>
            <a:ext cx="3498503" cy="3498503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EA98F80-113E-4E6E-AC33-992FD55CC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5308600" cy="81279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Points</a:t>
            </a:r>
          </a:p>
          <a:p>
            <a:r>
              <a:rPr lang="en-US" dirty="0"/>
              <a:t>+500 win</a:t>
            </a:r>
          </a:p>
          <a:p>
            <a:r>
              <a:rPr lang="en-US" dirty="0"/>
              <a:t>-500 lose</a:t>
            </a:r>
          </a:p>
          <a:p>
            <a:r>
              <a:rPr lang="en-US" dirty="0"/>
              <a:t>-1 each move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132C5E61-E269-44EF-B350-8BFE55E0C6E5}"/>
                  </a:ext>
                </a:extLst>
              </p14:cNvPr>
              <p14:cNvContentPartPr/>
              <p14:nvPr/>
            </p14:nvContentPartPr>
            <p14:xfrm>
              <a:off x="12637789" y="4892548"/>
              <a:ext cx="27540" cy="70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132C5E61-E269-44EF-B350-8BFE55E0C6E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628847" y="4883773"/>
                <a:ext cx="45065" cy="24219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 Box 76">
            <a:extLst>
              <a:ext uri="{FF2B5EF4-FFF2-40B4-BE49-F238E27FC236}">
                <a16:creationId xmlns:a16="http://schemas.microsoft.com/office/drawing/2014/main" id="{261B8D21-2688-6D89-DAA9-51BCC949D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0" y="6488112"/>
            <a:ext cx="3810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minimax, minimax L7D4)]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A0D50B-AF35-FE52-FB8C-53856AF91411}"/>
              </a:ext>
            </a:extLst>
          </p:cNvPr>
          <p:cNvSpPr txBox="1"/>
          <p:nvPr/>
        </p:nvSpPr>
        <p:spPr>
          <a:xfrm>
            <a:off x="169327" y="6400595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53489130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52099" y="1128040"/>
            <a:ext cx="11353800" cy="5213194"/>
          </a:xfrm>
        </p:spPr>
        <p:txBody>
          <a:bodyPr>
            <a:normAutofit/>
          </a:bodyPr>
          <a:lstStyle/>
          <a:p>
            <a:pPr marL="0" indent="0" fontAlgn="ctr">
              <a:buNone/>
            </a:pPr>
            <a:r>
              <a:rPr lang="en-US" dirty="0">
                <a:solidFill>
                  <a:schemeClr val="tx1"/>
                </a:solidFill>
              </a:rPr>
              <a:t>How well would a </a:t>
            </a:r>
            <a:r>
              <a:rPr lang="en-US" dirty="0">
                <a:solidFill>
                  <a:srgbClr val="0000E8"/>
                </a:solidFill>
              </a:rPr>
              <a:t>minimax Pacman </a:t>
            </a:r>
            <a:r>
              <a:rPr lang="en-US" dirty="0">
                <a:solidFill>
                  <a:schemeClr val="tx1"/>
                </a:solidFill>
              </a:rPr>
              <a:t>perform against a</a:t>
            </a:r>
          </a:p>
          <a:p>
            <a:pPr marL="0" indent="0" fontAlgn="ctr">
              <a:buNone/>
            </a:pPr>
            <a:r>
              <a:rPr lang="en-US" dirty="0">
                <a:solidFill>
                  <a:srgbClr val="C00000"/>
                </a:solidFill>
              </a:rPr>
              <a:t>ghost that moves randomly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marL="914377" lvl="1" indent="-457189" fontAlgn="ctr">
              <a:lnSpc>
                <a:spcPct val="150000"/>
              </a:lnSpc>
              <a:buFont typeface="+mj-lt"/>
              <a:buAutoNum type="alphaUcPeriod"/>
            </a:pPr>
            <a:r>
              <a:rPr lang="en-US" sz="3200" dirty="0"/>
              <a:t> </a:t>
            </a:r>
            <a:r>
              <a:rPr lang="en-US" sz="2800" dirty="0">
                <a:solidFill>
                  <a:srgbClr val="7030A0"/>
                </a:solidFill>
              </a:rPr>
              <a:t>Better</a:t>
            </a:r>
            <a:r>
              <a:rPr lang="en-US" sz="2800" dirty="0"/>
              <a:t> than against a minimax ghost</a:t>
            </a:r>
          </a:p>
          <a:p>
            <a:pPr marL="914377" lvl="1" indent="-457189" fontAlgn="ctr">
              <a:lnSpc>
                <a:spcPct val="150000"/>
              </a:lnSpc>
              <a:buFont typeface="+mj-lt"/>
              <a:buAutoNum type="alphaUcPeriod"/>
            </a:pPr>
            <a:r>
              <a:rPr lang="en-US" sz="2800" dirty="0"/>
              <a:t> </a:t>
            </a:r>
            <a:r>
              <a:rPr lang="en-US" sz="2800" dirty="0">
                <a:solidFill>
                  <a:srgbClr val="7030A0"/>
                </a:solidFill>
              </a:rPr>
              <a:t>Worse</a:t>
            </a:r>
            <a:r>
              <a:rPr lang="en-US" sz="2800" dirty="0"/>
              <a:t> than against a minimax ghost</a:t>
            </a:r>
          </a:p>
          <a:p>
            <a:pPr marL="914377" lvl="1" indent="-457189" fontAlgn="ctr">
              <a:lnSpc>
                <a:spcPct val="150000"/>
              </a:lnSpc>
              <a:buFont typeface="+mj-lt"/>
              <a:buAutoNum type="alphaUcPeriod"/>
            </a:pPr>
            <a:r>
              <a:rPr lang="en-US" sz="2800" dirty="0"/>
              <a:t> </a:t>
            </a:r>
            <a:r>
              <a:rPr lang="en-US" sz="2800" dirty="0">
                <a:solidFill>
                  <a:srgbClr val="7030A0"/>
                </a:solidFill>
              </a:rPr>
              <a:t>Same</a:t>
            </a:r>
            <a:r>
              <a:rPr lang="en-US" sz="2800" dirty="0"/>
              <a:t>   as     against a minimax ghost</a:t>
            </a:r>
            <a:endParaRPr lang="en-US" sz="3200" dirty="0"/>
          </a:p>
          <a:p>
            <a:pPr marL="0" indent="0" defTabSz="1219170" fontAlgn="ctr">
              <a:spcBef>
                <a:spcPts val="0"/>
              </a:spcBef>
              <a:spcAft>
                <a:spcPts val="0"/>
              </a:spcAft>
              <a:buClrTx/>
              <a:buNone/>
              <a:defRPr/>
            </a:pPr>
            <a:endParaRPr lang="en-US" dirty="0"/>
          </a:p>
          <a:p>
            <a:pPr marL="0" indent="0" defTabSz="1219170" fontAlgn="ctr">
              <a:spcBef>
                <a:spcPts val="0"/>
              </a:spcBef>
              <a:spcAft>
                <a:spcPts val="0"/>
              </a:spcAft>
              <a:buClrTx/>
              <a:buNone/>
              <a:defRPr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369FB87-92DF-4847-81F1-2BF3898BD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3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C795133B-0F7E-4C4C-9272-D4E4E06FF5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498" y="4721154"/>
            <a:ext cx="6651629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Fine print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Points: +500 win, -500 lose, -1 each move</a:t>
            </a:r>
            <a:endParaRPr lang="en-US" sz="2800" dirty="0">
              <a:latin typeface="Calibri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 pitchFamily="34" charset="0"/>
              </a:rPr>
              <a:t>Pacman:	uses depth 4 minimax as before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 pitchFamily="34" charset="0"/>
              </a:rPr>
              <a:t>Ghost:	moves randomly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654D61-D6A1-4EE9-BA85-6ED312B271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911" y="1903228"/>
            <a:ext cx="4150242" cy="41502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D7FF8E4-A4CD-AFA1-5327-2952FA1D0CC6}"/>
              </a:ext>
            </a:extLst>
          </p:cNvPr>
          <p:cNvSpPr txBox="1"/>
          <p:nvPr/>
        </p:nvSpPr>
        <p:spPr>
          <a:xfrm>
            <a:off x="169327" y="6400595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14724343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0E505-9BE6-2204-26E5-D10691643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 vs. Reality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9E6C3-BA3F-7D57-795D-3E2980CBD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1028443"/>
          </a:xfrm>
        </p:spPr>
        <p:txBody>
          <a:bodyPr/>
          <a:lstStyle/>
          <a:p>
            <a:r>
              <a:rPr lang="en-US" dirty="0"/>
              <a:t>Which pair performs the worst (for Pacman)?</a:t>
            </a:r>
          </a:p>
          <a:p>
            <a:r>
              <a:rPr lang="en-US" dirty="0"/>
              <a:t>Which is the best?</a:t>
            </a:r>
          </a:p>
        </p:txBody>
      </p:sp>
      <p:sp>
        <p:nvSpPr>
          <p:cNvPr id="4" name="Text Box 76">
            <a:extLst>
              <a:ext uri="{FF2B5EF4-FFF2-40B4-BE49-F238E27FC236}">
                <a16:creationId xmlns:a16="http://schemas.microsoft.com/office/drawing/2014/main" id="{1566DDF2-76FA-824F-39AE-F8ABB66822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0" y="6488112"/>
            <a:ext cx="3810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random, minimax L7D6)]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E7D5DA3-142C-7E77-6D4C-F523A93A1A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4645642"/>
              </p:ext>
            </p:extLst>
          </p:nvPr>
        </p:nvGraphicFramePr>
        <p:xfrm>
          <a:off x="5775158" y="2554706"/>
          <a:ext cx="5715000" cy="3098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Minimax </a:t>
                      </a:r>
                      <a:r>
                        <a:rPr lang="en-US" sz="2400" b="0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Ghost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Random</a:t>
                      </a:r>
                      <a:endParaRPr lang="en-US" sz="2400" b="0" baseline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sz="2400" b="0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Ghost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Calibri"/>
                          <a:cs typeface="Calibri"/>
                        </a:rPr>
                        <a:t>Minimax</a:t>
                      </a:r>
                      <a:r>
                        <a:rPr lang="en-US" sz="2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latin typeface="Calibri"/>
                          <a:cs typeface="Calibri"/>
                        </a:rPr>
                        <a:t>Pacman</a:t>
                      </a:r>
                      <a:endParaRPr lang="en-US" sz="24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Won 5/5</a:t>
                      </a:r>
                    </a:p>
                    <a:p>
                      <a:pPr algn="ctr"/>
                      <a:endParaRPr lang="en-US" sz="110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sz="2000" baseline="0" dirty="0">
                          <a:latin typeface="Calibri"/>
                          <a:cs typeface="Calibri"/>
                        </a:rPr>
                        <a:t> Score: 493</a:t>
                      </a:r>
                      <a:endParaRPr lang="en-US" sz="18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Won 5/5</a:t>
                      </a:r>
                    </a:p>
                    <a:p>
                      <a:pPr algn="ctr"/>
                      <a:endParaRPr lang="en-US" sz="110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sz="2000" baseline="0" dirty="0">
                          <a:latin typeface="Calibri"/>
                          <a:cs typeface="Calibri"/>
                        </a:rPr>
                        <a:t> Score: 464</a:t>
                      </a:r>
                      <a:endParaRPr lang="en-US" sz="20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76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Calibri"/>
                          <a:cs typeface="Calibri"/>
                        </a:rPr>
                        <a:t>Expectimax</a:t>
                      </a:r>
                      <a:r>
                        <a:rPr lang="en-US" sz="2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latin typeface="Calibri"/>
                          <a:cs typeface="Calibri"/>
                        </a:rPr>
                        <a:t>Pacman</a:t>
                      </a:r>
                      <a:endParaRPr lang="en-US" sz="24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Won 1/5</a:t>
                      </a:r>
                    </a:p>
                    <a:p>
                      <a:pPr algn="ctr"/>
                      <a:endParaRPr lang="en-US" sz="110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sz="2000" baseline="0" dirty="0">
                          <a:latin typeface="Calibri"/>
                          <a:cs typeface="Calibri"/>
                        </a:rPr>
                        <a:t> Score: -303</a:t>
                      </a:r>
                      <a:endParaRPr lang="en-US" sz="20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Won 5/5</a:t>
                      </a:r>
                    </a:p>
                    <a:p>
                      <a:pPr algn="ctr"/>
                      <a:endParaRPr lang="en-US" sz="110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sz="2000" baseline="0" dirty="0">
                          <a:latin typeface="Calibri"/>
                          <a:cs typeface="Calibri"/>
                        </a:rPr>
                        <a:t> Score: 503</a:t>
                      </a:r>
                      <a:endParaRPr lang="en-US" sz="20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xtBox 6">
            <a:extLst>
              <a:ext uri="{FF2B5EF4-FFF2-40B4-BE49-F238E27FC236}">
                <a16:creationId xmlns:a16="http://schemas.microsoft.com/office/drawing/2014/main" id="{752BE9E5-F81C-51D5-213C-27792E95CC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6865" y="5670979"/>
            <a:ext cx="32106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Results from playing 5 games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5651AE-C204-87E5-93DB-4181621862FC}"/>
              </a:ext>
            </a:extLst>
          </p:cNvPr>
          <p:cNvSpPr/>
          <p:nvPr/>
        </p:nvSpPr>
        <p:spPr>
          <a:xfrm>
            <a:off x="9661358" y="4608159"/>
            <a:ext cx="1701962" cy="86590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8D7D98-6E55-426F-813D-E218A3AE4B5D}"/>
              </a:ext>
            </a:extLst>
          </p:cNvPr>
          <p:cNvSpPr/>
          <p:nvPr/>
        </p:nvSpPr>
        <p:spPr>
          <a:xfrm>
            <a:off x="7451558" y="4666995"/>
            <a:ext cx="1787060" cy="9525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2ED7C4C-E83F-0134-5EEC-C2B9E155F7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758" y="2329454"/>
            <a:ext cx="3498503" cy="349850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013D776-7DAE-FFA5-B8A2-1D16812D9A95}"/>
              </a:ext>
            </a:extLst>
          </p:cNvPr>
          <p:cNvSpPr/>
          <p:nvPr/>
        </p:nvSpPr>
        <p:spPr>
          <a:xfrm>
            <a:off x="7536656" y="3490417"/>
            <a:ext cx="1701962" cy="86590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B34E03-E2FA-149B-50FB-FA006B74CAB6}"/>
              </a:ext>
            </a:extLst>
          </p:cNvPr>
          <p:cNvSpPr/>
          <p:nvPr/>
        </p:nvSpPr>
        <p:spPr>
          <a:xfrm>
            <a:off x="9576260" y="3476221"/>
            <a:ext cx="1787060" cy="9525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E19B64D-0465-9F69-CF1E-E12A1898E5CF}"/>
              </a:ext>
            </a:extLst>
          </p:cNvPr>
          <p:cNvSpPr txBox="1"/>
          <p:nvPr/>
        </p:nvSpPr>
        <p:spPr>
          <a:xfrm>
            <a:off x="169327" y="6400595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115566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0C6F0-8F32-4D96-B02A-4D8A9DA81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705DB-77B9-4390-8E42-774F17A98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Minimax autonomous vehicle?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7F598C-21BD-4873-B715-FDC0E65D3987}"/>
              </a:ext>
            </a:extLst>
          </p:cNvPr>
          <p:cNvSpPr/>
          <p:nvPr/>
        </p:nvSpPr>
        <p:spPr>
          <a:xfrm>
            <a:off x="279400" y="6437121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ourier New"/>
              </a:rPr>
              <a:t>Image: https://corporate.ford.com/innovation/autonomous-2021.html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E38C3E-F2AA-472C-B000-2548FF2C95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112"/>
          <a:stretch/>
        </p:blipFill>
        <p:spPr>
          <a:xfrm>
            <a:off x="2667000" y="2057399"/>
            <a:ext cx="7321139" cy="4343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80239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051474B-C5F5-4CD4-9D15-5FDB3A3E8007}"/>
              </a:ext>
            </a:extLst>
          </p:cNvPr>
          <p:cNvSpPr/>
          <p:nvPr/>
        </p:nvSpPr>
        <p:spPr>
          <a:xfrm>
            <a:off x="279400" y="6437121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cs typeface="Courier New"/>
              </a:rPr>
              <a:t>Clip: How I Met Your Mother, CBS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10C6F0-8F32-4D96-B02A-4D8A9DA81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Driver?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11EBA6-B991-4C7C-8887-5650AF68304C}"/>
              </a:ext>
            </a:extLst>
          </p:cNvPr>
          <p:cNvSpPr txBox="1"/>
          <p:nvPr/>
        </p:nvSpPr>
        <p:spPr>
          <a:xfrm>
            <a:off x="3838517" y="6067789"/>
            <a:ext cx="65867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hlinkClick r:id="rId2"/>
              </a:rPr>
              <a:t>https://youtu.be/tzjgkMvTk5E?si=4twYU7UhYCkZqF73&amp;t=89</a:t>
            </a: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079CCD-3DA9-40C2-ABED-1DBEDF5E1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6480" y="1212733"/>
            <a:ext cx="8376556" cy="471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3589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94330" y="2726900"/>
            <a:ext cx="4710819" cy="3719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3475" y="2899979"/>
            <a:ext cx="4323969" cy="322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Assumptions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29400" y="1752600"/>
            <a:ext cx="510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Dangerous Optimism</a:t>
            </a:r>
          </a:p>
          <a:p>
            <a:pPr algn="ctr"/>
            <a:r>
              <a:rPr lang="en-US" sz="2000" dirty="0">
                <a:latin typeface="Calibri" pitchFamily="34" charset="0"/>
              </a:rPr>
              <a:t>Assuming chance when the world is adversarial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1771043"/>
            <a:ext cx="510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Dangerous Pessimism</a:t>
            </a:r>
          </a:p>
          <a:p>
            <a:pPr algn="ctr"/>
            <a:r>
              <a:rPr lang="en-US" sz="2000" dirty="0">
                <a:latin typeface="Calibri" pitchFamily="34" charset="0"/>
              </a:rPr>
              <a:t>Assuming the worst case when it’s not likely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17999F-704A-8088-7BEF-12D85A659F43}"/>
              </a:ext>
            </a:extLst>
          </p:cNvPr>
          <p:cNvSpPr txBox="1"/>
          <p:nvPr/>
        </p:nvSpPr>
        <p:spPr>
          <a:xfrm>
            <a:off x="169327" y="6400595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3557489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4">
            <a:extLst>
              <a:ext uri="{FF2B5EF4-FFF2-40B4-BE49-F238E27FC236}">
                <a16:creationId xmlns:a16="http://schemas.microsoft.com/office/drawing/2014/main" id="{0ED8328D-D518-450B-8730-143C7D9FE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52665" y="2565411"/>
            <a:ext cx="3088475" cy="2187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1DF02D-8399-4B97-90D5-025199C38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562D9-0DF7-4386-88DE-1E4429B3E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5308600" cy="812799"/>
          </a:xfrm>
        </p:spPr>
        <p:txBody>
          <a:bodyPr/>
          <a:lstStyle/>
          <a:p>
            <a:r>
              <a:rPr lang="en-US" dirty="0"/>
              <a:t>Chance nodes: </a:t>
            </a:r>
            <a:r>
              <a:rPr lang="en-US" dirty="0" err="1"/>
              <a:t>Expectimax</a:t>
            </a:r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0729DC1-CC87-4860-A023-138034F88D52}"/>
              </a:ext>
            </a:extLst>
          </p:cNvPr>
          <p:cNvSpPr>
            <a:spLocks noChangeAspect="1"/>
          </p:cNvSpPr>
          <p:nvPr/>
        </p:nvSpPr>
        <p:spPr>
          <a:xfrm>
            <a:off x="6862722" y="4184595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4FC899-E30D-4B12-AD57-C4C0ED459165}"/>
              </a:ext>
            </a:extLst>
          </p:cNvPr>
          <p:cNvSpPr txBox="1"/>
          <p:nvPr/>
        </p:nvSpPr>
        <p:spPr>
          <a:xfrm>
            <a:off x="7534259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100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F1F704B-458F-40DA-AA02-749806E2F1A7}"/>
              </a:ext>
            </a:extLst>
          </p:cNvPr>
          <p:cNvSpPr txBox="1"/>
          <p:nvPr/>
        </p:nvSpPr>
        <p:spPr>
          <a:xfrm>
            <a:off x="6224606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9" name="Triangle 25">
            <a:extLst>
              <a:ext uri="{FF2B5EF4-FFF2-40B4-BE49-F238E27FC236}">
                <a16:creationId xmlns:a16="http://schemas.microsoft.com/office/drawing/2014/main" id="{4BDA8516-C26F-473C-97E7-C88A6E7088BE}"/>
              </a:ext>
            </a:extLst>
          </p:cNvPr>
          <p:cNvSpPr/>
          <p:nvPr/>
        </p:nvSpPr>
        <p:spPr>
          <a:xfrm>
            <a:off x="5663577" y="2600162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DEFDA2D-1327-434F-B402-8AE8F1ED6A12}"/>
              </a:ext>
            </a:extLst>
          </p:cNvPr>
          <p:cNvCxnSpPr>
            <a:cxnSpLocks/>
            <a:stCxn id="19" idx="3"/>
            <a:endCxn id="28" idx="0"/>
          </p:cNvCxnSpPr>
          <p:nvPr/>
        </p:nvCxnSpPr>
        <p:spPr>
          <a:xfrm flipH="1">
            <a:off x="4798734" y="3154281"/>
            <a:ext cx="1194422" cy="102391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758D8D7-94A0-44E9-B8B3-AF906E2BB9F5}"/>
              </a:ext>
            </a:extLst>
          </p:cNvPr>
          <p:cNvCxnSpPr>
            <a:cxnSpLocks/>
            <a:stCxn id="19" idx="3"/>
            <a:endCxn id="14" idx="0"/>
          </p:cNvCxnSpPr>
          <p:nvPr/>
        </p:nvCxnSpPr>
        <p:spPr>
          <a:xfrm>
            <a:off x="5993156" y="3154281"/>
            <a:ext cx="1152015" cy="1030314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A48132F-3128-45E4-92A9-A40FEE2CBE9D}"/>
              </a:ext>
            </a:extLst>
          </p:cNvPr>
          <p:cNvCxnSpPr>
            <a:cxnSpLocks/>
            <a:stCxn id="28" idx="4"/>
          </p:cNvCxnSpPr>
          <p:nvPr/>
        </p:nvCxnSpPr>
        <p:spPr>
          <a:xfrm flipH="1">
            <a:off x="4215778" y="4745119"/>
            <a:ext cx="582956" cy="103672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67A00EE-898F-4A5B-96AB-8400BAB18009}"/>
              </a:ext>
            </a:extLst>
          </p:cNvPr>
          <p:cNvCxnSpPr>
            <a:cxnSpLocks/>
            <a:stCxn id="28" idx="4"/>
            <a:endCxn id="18" idx="0"/>
          </p:cNvCxnSpPr>
          <p:nvPr/>
        </p:nvCxnSpPr>
        <p:spPr>
          <a:xfrm>
            <a:off x="4798734" y="4745119"/>
            <a:ext cx="672426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5A1AAB7-5EAC-41A4-A4DE-5F186EFFBEB9}"/>
              </a:ext>
            </a:extLst>
          </p:cNvPr>
          <p:cNvCxnSpPr>
            <a:cxnSpLocks/>
            <a:stCxn id="14" idx="4"/>
          </p:cNvCxnSpPr>
          <p:nvPr/>
        </p:nvCxnSpPr>
        <p:spPr>
          <a:xfrm flipH="1">
            <a:off x="6604619" y="4751523"/>
            <a:ext cx="540552" cy="1030315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0B95EFB-13BA-416B-9141-74CBDA7A961F}"/>
              </a:ext>
            </a:extLst>
          </p:cNvPr>
          <p:cNvCxnSpPr>
            <a:cxnSpLocks/>
            <a:stCxn id="14" idx="4"/>
          </p:cNvCxnSpPr>
          <p:nvPr/>
        </p:nvCxnSpPr>
        <p:spPr>
          <a:xfrm>
            <a:off x="7145171" y="4751523"/>
            <a:ext cx="754848" cy="104903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7925B3F-0907-48AE-87B8-302DB9D955C1}"/>
              </a:ext>
            </a:extLst>
          </p:cNvPr>
          <p:cNvSpPr txBox="1"/>
          <p:nvPr/>
        </p:nvSpPr>
        <p:spPr>
          <a:xfrm>
            <a:off x="5105400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10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D287CE6-371D-4236-9200-F74DE1B91A8E}"/>
              </a:ext>
            </a:extLst>
          </p:cNvPr>
          <p:cNvSpPr txBox="1"/>
          <p:nvPr/>
        </p:nvSpPr>
        <p:spPr>
          <a:xfrm>
            <a:off x="3834339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10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075A731-8C1C-4C3B-9A0A-376F868DEF77}"/>
              </a:ext>
            </a:extLst>
          </p:cNvPr>
          <p:cNvSpPr>
            <a:spLocks noChangeAspect="1"/>
          </p:cNvSpPr>
          <p:nvPr/>
        </p:nvSpPr>
        <p:spPr>
          <a:xfrm>
            <a:off x="4516285" y="4178191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28D610-E251-3586-0874-13B26A0FC142}"/>
              </a:ext>
            </a:extLst>
          </p:cNvPr>
          <p:cNvSpPr txBox="1"/>
          <p:nvPr/>
        </p:nvSpPr>
        <p:spPr>
          <a:xfrm>
            <a:off x="169327" y="6400595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0278780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76800" y="1146175"/>
            <a:ext cx="2362200" cy="167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143000"/>
            <a:ext cx="2789861" cy="14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Chance outcomes in trees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4648200" y="2743200"/>
            <a:ext cx="2667000" cy="2391238"/>
            <a:chOff x="4648200" y="2743200"/>
            <a:chExt cx="2667000" cy="2391238"/>
          </a:xfrm>
        </p:grpSpPr>
        <p:grpSp>
          <p:nvGrpSpPr>
            <p:cNvPr id="46" name="Group 45"/>
            <p:cNvGrpSpPr/>
            <p:nvPr/>
          </p:nvGrpSpPr>
          <p:grpSpPr>
            <a:xfrm>
              <a:off x="4838701" y="4056742"/>
              <a:ext cx="763815" cy="774700"/>
              <a:chOff x="1865085" y="4038600"/>
              <a:chExt cx="763815" cy="774700"/>
            </a:xfrm>
          </p:grpSpPr>
          <p:cxnSp>
            <p:nvCxnSpPr>
              <p:cNvPr id="47" name="AutoShape 17"/>
              <p:cNvCxnSpPr>
                <a:cxnSpLocks noChangeShapeType="1"/>
              </p:cNvCxnSpPr>
              <p:nvPr/>
            </p:nvCxnSpPr>
            <p:spPr bwMode="auto">
              <a:xfrm>
                <a:off x="2247900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48" name="AutoShape 17"/>
              <p:cNvCxnSpPr>
                <a:cxnSpLocks noChangeShapeType="1"/>
              </p:cNvCxnSpPr>
              <p:nvPr/>
            </p:nvCxnSpPr>
            <p:spPr bwMode="auto">
              <a:xfrm flipH="1">
                <a:off x="1865085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28" name="AutoShape 5"/>
            <p:cNvSpPr>
              <a:spLocks noChangeArrowheads="1"/>
            </p:cNvSpPr>
            <p:nvPr/>
          </p:nvSpPr>
          <p:spPr bwMode="auto">
            <a:xfrm>
              <a:off x="5791200" y="27432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31" name="Rectangle 8"/>
            <p:cNvSpPr>
              <a:spLocks noChangeArrowheads="1"/>
            </p:cNvSpPr>
            <p:nvPr/>
          </p:nvSpPr>
          <p:spPr bwMode="auto">
            <a:xfrm>
              <a:off x="4648200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</a:t>
              </a:r>
            </a:p>
          </p:txBody>
        </p:sp>
        <p:sp>
          <p:nvSpPr>
            <p:cNvPr id="32" name="Rectangle 9"/>
            <p:cNvSpPr>
              <a:spLocks noChangeArrowheads="1"/>
            </p:cNvSpPr>
            <p:nvPr/>
          </p:nvSpPr>
          <p:spPr bwMode="auto">
            <a:xfrm>
              <a:off x="5379355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</a:rPr>
                <a:t>10</a:t>
              </a:r>
            </a:p>
          </p:txBody>
        </p:sp>
        <p:sp>
          <p:nvSpPr>
            <p:cNvPr id="33" name="Rectangle 10"/>
            <p:cNvSpPr>
              <a:spLocks noChangeArrowheads="1"/>
            </p:cNvSpPr>
            <p:nvPr/>
          </p:nvSpPr>
          <p:spPr bwMode="auto">
            <a:xfrm>
              <a:off x="6172200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</a:rPr>
                <a:t>9</a:t>
              </a:r>
            </a:p>
          </p:txBody>
        </p:sp>
        <p:sp>
          <p:nvSpPr>
            <p:cNvPr id="34" name="Rectangle 11"/>
            <p:cNvSpPr>
              <a:spLocks noChangeArrowheads="1"/>
            </p:cNvSpPr>
            <p:nvPr/>
          </p:nvSpPr>
          <p:spPr bwMode="auto">
            <a:xfrm>
              <a:off x="6934200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100</a:t>
              </a:r>
            </a:p>
          </p:txBody>
        </p:sp>
        <p:cxnSp>
          <p:nvCxnSpPr>
            <p:cNvPr id="35" name="AutoShape 12"/>
            <p:cNvCxnSpPr>
              <a:cxnSpLocks noChangeShapeType="1"/>
              <a:stCxn id="28" idx="3"/>
            </p:cNvCxnSpPr>
            <p:nvPr/>
          </p:nvCxnSpPr>
          <p:spPr bwMode="auto">
            <a:xfrm flipH="1">
              <a:off x="5219700" y="3048000"/>
              <a:ext cx="762000" cy="685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36" name="AutoShape 13"/>
            <p:cNvCxnSpPr>
              <a:cxnSpLocks noChangeShapeType="1"/>
              <a:stCxn id="28" idx="3"/>
            </p:cNvCxnSpPr>
            <p:nvPr/>
          </p:nvCxnSpPr>
          <p:spPr bwMode="auto">
            <a:xfrm>
              <a:off x="5981700" y="3048000"/>
              <a:ext cx="762000" cy="685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24" name="Oval 15"/>
            <p:cNvSpPr>
              <a:spLocks noChangeAspect="1" noChangeArrowheads="1"/>
            </p:cNvSpPr>
            <p:nvPr/>
          </p:nvSpPr>
          <p:spPr bwMode="auto">
            <a:xfrm>
              <a:off x="5054600" y="3733800"/>
              <a:ext cx="323850" cy="3238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25" name="Oval 16"/>
            <p:cNvSpPr>
              <a:spLocks noChangeAspect="1" noChangeArrowheads="1"/>
            </p:cNvSpPr>
            <p:nvPr/>
          </p:nvSpPr>
          <p:spPr bwMode="auto">
            <a:xfrm>
              <a:off x="6578600" y="3733800"/>
              <a:ext cx="323850" cy="3238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6362701" y="4056742"/>
              <a:ext cx="763815" cy="774700"/>
              <a:chOff x="1865085" y="4038600"/>
              <a:chExt cx="763815" cy="774700"/>
            </a:xfrm>
          </p:grpSpPr>
          <p:cxnSp>
            <p:nvCxnSpPr>
              <p:cNvPr id="44" name="AutoShape 17"/>
              <p:cNvCxnSpPr>
                <a:cxnSpLocks noChangeShapeType="1"/>
              </p:cNvCxnSpPr>
              <p:nvPr/>
            </p:nvCxnSpPr>
            <p:spPr bwMode="auto">
              <a:xfrm>
                <a:off x="2247900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45" name="AutoShape 17"/>
              <p:cNvCxnSpPr>
                <a:cxnSpLocks noChangeShapeType="1"/>
              </p:cNvCxnSpPr>
              <p:nvPr/>
            </p:nvCxnSpPr>
            <p:spPr bwMode="auto">
              <a:xfrm flipH="1">
                <a:off x="1865085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</p:grpSp>
      <p:grpSp>
        <p:nvGrpSpPr>
          <p:cNvPr id="18" name="Group 17"/>
          <p:cNvGrpSpPr/>
          <p:nvPr/>
        </p:nvGrpSpPr>
        <p:grpSpPr>
          <a:xfrm>
            <a:off x="152400" y="2743200"/>
            <a:ext cx="2667000" cy="2391238"/>
            <a:chOff x="152400" y="2743200"/>
            <a:chExt cx="2667000" cy="2391238"/>
          </a:xfrm>
        </p:grpSpPr>
        <p:sp>
          <p:nvSpPr>
            <p:cNvPr id="16388" name="AutoShape 5"/>
            <p:cNvSpPr>
              <a:spLocks noChangeArrowheads="1"/>
            </p:cNvSpPr>
            <p:nvPr/>
          </p:nvSpPr>
          <p:spPr bwMode="auto">
            <a:xfrm>
              <a:off x="1295400" y="27432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389" name="AutoShape 6"/>
            <p:cNvSpPr>
              <a:spLocks noChangeArrowheads="1"/>
            </p:cNvSpPr>
            <p:nvPr/>
          </p:nvSpPr>
          <p:spPr bwMode="auto">
            <a:xfrm rot="10800000">
              <a:off x="533400" y="37338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390" name="AutoShape 7"/>
            <p:cNvSpPr>
              <a:spLocks noChangeArrowheads="1"/>
            </p:cNvSpPr>
            <p:nvPr/>
          </p:nvSpPr>
          <p:spPr bwMode="auto">
            <a:xfrm rot="10800000">
              <a:off x="2057400" y="37338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391" name="Rectangle 8"/>
            <p:cNvSpPr>
              <a:spLocks noChangeArrowheads="1"/>
            </p:cNvSpPr>
            <p:nvPr/>
          </p:nvSpPr>
          <p:spPr bwMode="auto">
            <a:xfrm>
              <a:off x="152400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</a:t>
              </a:r>
            </a:p>
          </p:txBody>
        </p:sp>
        <p:sp>
          <p:nvSpPr>
            <p:cNvPr id="16392" name="Rectangle 9"/>
            <p:cNvSpPr>
              <a:spLocks noChangeArrowheads="1"/>
            </p:cNvSpPr>
            <p:nvPr/>
          </p:nvSpPr>
          <p:spPr bwMode="auto">
            <a:xfrm>
              <a:off x="883555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</a:t>
              </a:r>
            </a:p>
          </p:txBody>
        </p:sp>
        <p:sp>
          <p:nvSpPr>
            <p:cNvPr id="16393" name="Rectangle 10"/>
            <p:cNvSpPr>
              <a:spLocks noChangeArrowheads="1"/>
            </p:cNvSpPr>
            <p:nvPr/>
          </p:nvSpPr>
          <p:spPr bwMode="auto">
            <a:xfrm>
              <a:off x="1676400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</a:rPr>
                <a:t>9</a:t>
              </a:r>
            </a:p>
          </p:txBody>
        </p:sp>
        <p:sp>
          <p:nvSpPr>
            <p:cNvPr id="16394" name="Rectangle 11"/>
            <p:cNvSpPr>
              <a:spLocks noChangeArrowheads="1"/>
            </p:cNvSpPr>
            <p:nvPr/>
          </p:nvSpPr>
          <p:spPr bwMode="auto">
            <a:xfrm>
              <a:off x="2438400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100</a:t>
              </a:r>
            </a:p>
          </p:txBody>
        </p:sp>
        <p:cxnSp>
          <p:nvCxnSpPr>
            <p:cNvPr id="16395" name="AutoShape 12"/>
            <p:cNvCxnSpPr>
              <a:cxnSpLocks noChangeShapeType="1"/>
              <a:stCxn id="16388" idx="3"/>
              <a:endCxn id="16389" idx="3"/>
            </p:cNvCxnSpPr>
            <p:nvPr/>
          </p:nvCxnSpPr>
          <p:spPr bwMode="auto">
            <a:xfrm flipH="1">
              <a:off x="723900" y="3048000"/>
              <a:ext cx="762000" cy="685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6396" name="AutoShape 13"/>
            <p:cNvCxnSpPr>
              <a:cxnSpLocks noChangeShapeType="1"/>
              <a:stCxn id="16388" idx="3"/>
              <a:endCxn id="16390" idx="3"/>
            </p:cNvCxnSpPr>
            <p:nvPr/>
          </p:nvCxnSpPr>
          <p:spPr bwMode="auto">
            <a:xfrm>
              <a:off x="1485900" y="3048000"/>
              <a:ext cx="762000" cy="685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grpSp>
          <p:nvGrpSpPr>
            <p:cNvPr id="5" name="Group 4"/>
            <p:cNvGrpSpPr/>
            <p:nvPr/>
          </p:nvGrpSpPr>
          <p:grpSpPr>
            <a:xfrm>
              <a:off x="1865085" y="4038600"/>
              <a:ext cx="763815" cy="774700"/>
              <a:chOff x="1865085" y="4038600"/>
              <a:chExt cx="763815" cy="774700"/>
            </a:xfrm>
          </p:grpSpPr>
          <p:cxnSp>
            <p:nvCxnSpPr>
              <p:cNvPr id="16400" name="AutoShape 17"/>
              <p:cNvCxnSpPr>
                <a:cxnSpLocks noChangeShapeType="1"/>
                <a:stCxn id="16390" idx="0"/>
              </p:cNvCxnSpPr>
              <p:nvPr/>
            </p:nvCxnSpPr>
            <p:spPr bwMode="auto">
              <a:xfrm>
                <a:off x="2247900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41" name="AutoShape 17"/>
              <p:cNvCxnSpPr>
                <a:cxnSpLocks noChangeShapeType="1"/>
              </p:cNvCxnSpPr>
              <p:nvPr/>
            </p:nvCxnSpPr>
            <p:spPr bwMode="auto">
              <a:xfrm flipH="1">
                <a:off x="1865085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grpSp>
          <p:nvGrpSpPr>
            <p:cNvPr id="49" name="Group 48"/>
            <p:cNvGrpSpPr/>
            <p:nvPr/>
          </p:nvGrpSpPr>
          <p:grpSpPr>
            <a:xfrm>
              <a:off x="341084" y="4038600"/>
              <a:ext cx="763815" cy="774700"/>
              <a:chOff x="1865085" y="4038600"/>
              <a:chExt cx="763815" cy="774700"/>
            </a:xfrm>
          </p:grpSpPr>
          <p:cxnSp>
            <p:nvCxnSpPr>
              <p:cNvPr id="50" name="AutoShape 17"/>
              <p:cNvCxnSpPr>
                <a:cxnSpLocks noChangeShapeType="1"/>
              </p:cNvCxnSpPr>
              <p:nvPr/>
            </p:nvCxnSpPr>
            <p:spPr bwMode="auto">
              <a:xfrm>
                <a:off x="2247900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51" name="AutoShape 17"/>
              <p:cNvCxnSpPr>
                <a:cxnSpLocks noChangeShapeType="1"/>
              </p:cNvCxnSpPr>
              <p:nvPr/>
            </p:nvCxnSpPr>
            <p:spPr bwMode="auto">
              <a:xfrm flipH="1">
                <a:off x="1865085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</p:grpSp>
      <p:grpSp>
        <p:nvGrpSpPr>
          <p:cNvPr id="16" name="Group 15"/>
          <p:cNvGrpSpPr/>
          <p:nvPr/>
        </p:nvGrpSpPr>
        <p:grpSpPr>
          <a:xfrm>
            <a:off x="8508988" y="2735184"/>
            <a:ext cx="3121553" cy="3318977"/>
            <a:chOff x="8508988" y="2735184"/>
            <a:chExt cx="3121553" cy="3318977"/>
          </a:xfrm>
        </p:grpSpPr>
        <p:cxnSp>
          <p:nvCxnSpPr>
            <p:cNvPr id="68" name="AutoShape 17"/>
            <p:cNvCxnSpPr>
              <a:cxnSpLocks noChangeShapeType="1"/>
            </p:cNvCxnSpPr>
            <p:nvPr/>
          </p:nvCxnSpPr>
          <p:spPr bwMode="auto">
            <a:xfrm>
              <a:off x="9317600" y="4048726"/>
              <a:ext cx="381000" cy="7747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69" name="AutoShape 17"/>
            <p:cNvCxnSpPr>
              <a:cxnSpLocks noChangeShapeType="1"/>
            </p:cNvCxnSpPr>
            <p:nvPr/>
          </p:nvCxnSpPr>
          <p:spPr bwMode="auto">
            <a:xfrm flipH="1">
              <a:off x="8934785" y="4048726"/>
              <a:ext cx="381000" cy="7747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56" name="AutoShape 5"/>
            <p:cNvSpPr>
              <a:spLocks noChangeArrowheads="1"/>
            </p:cNvSpPr>
            <p:nvPr/>
          </p:nvSpPr>
          <p:spPr bwMode="auto">
            <a:xfrm>
              <a:off x="9887284" y="2735184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57" name="Rectangle 8"/>
            <p:cNvSpPr>
              <a:spLocks noChangeArrowheads="1"/>
            </p:cNvSpPr>
            <p:nvPr/>
          </p:nvSpPr>
          <p:spPr bwMode="auto">
            <a:xfrm>
              <a:off x="8984908" y="5744014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9</a:t>
              </a:r>
            </a:p>
          </p:txBody>
        </p:sp>
        <p:sp>
          <p:nvSpPr>
            <p:cNvPr id="58" name="Rectangle 9"/>
            <p:cNvSpPr>
              <a:spLocks noChangeArrowheads="1"/>
            </p:cNvSpPr>
            <p:nvPr/>
          </p:nvSpPr>
          <p:spPr bwMode="auto">
            <a:xfrm>
              <a:off x="9515543" y="5744014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</a:rPr>
                <a:t>10</a:t>
              </a:r>
            </a:p>
          </p:txBody>
        </p:sp>
        <p:sp>
          <p:nvSpPr>
            <p:cNvPr id="59" name="Rectangle 10"/>
            <p:cNvSpPr>
              <a:spLocks noChangeArrowheads="1"/>
            </p:cNvSpPr>
            <p:nvPr/>
          </p:nvSpPr>
          <p:spPr bwMode="auto">
            <a:xfrm>
              <a:off x="10295020" y="5744014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</a:rPr>
                <a:t>9</a:t>
              </a:r>
            </a:p>
          </p:txBody>
        </p:sp>
        <p:sp>
          <p:nvSpPr>
            <p:cNvPr id="60" name="Rectangle 11"/>
            <p:cNvSpPr>
              <a:spLocks noChangeArrowheads="1"/>
            </p:cNvSpPr>
            <p:nvPr/>
          </p:nvSpPr>
          <p:spPr bwMode="auto">
            <a:xfrm>
              <a:off x="10789660" y="5744014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</a:t>
              </a:r>
            </a:p>
          </p:txBody>
        </p:sp>
        <p:cxnSp>
          <p:nvCxnSpPr>
            <p:cNvPr id="61" name="AutoShape 12"/>
            <p:cNvCxnSpPr>
              <a:cxnSpLocks noChangeShapeType="1"/>
              <a:stCxn id="56" idx="3"/>
            </p:cNvCxnSpPr>
            <p:nvPr/>
          </p:nvCxnSpPr>
          <p:spPr bwMode="auto">
            <a:xfrm flipH="1">
              <a:off x="9315784" y="3039984"/>
              <a:ext cx="762000" cy="685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62" name="AutoShape 13"/>
            <p:cNvCxnSpPr>
              <a:cxnSpLocks noChangeShapeType="1"/>
              <a:stCxn id="56" idx="3"/>
            </p:cNvCxnSpPr>
            <p:nvPr/>
          </p:nvCxnSpPr>
          <p:spPr bwMode="auto">
            <a:xfrm>
              <a:off x="10077784" y="3039984"/>
              <a:ext cx="762000" cy="685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63" name="Oval 15"/>
            <p:cNvSpPr>
              <a:spLocks noChangeAspect="1" noChangeArrowheads="1"/>
            </p:cNvSpPr>
            <p:nvPr/>
          </p:nvSpPr>
          <p:spPr bwMode="auto">
            <a:xfrm>
              <a:off x="9150684" y="3725784"/>
              <a:ext cx="323850" cy="3238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4" name="Oval 16"/>
            <p:cNvSpPr>
              <a:spLocks noChangeAspect="1" noChangeArrowheads="1"/>
            </p:cNvSpPr>
            <p:nvPr/>
          </p:nvSpPr>
          <p:spPr bwMode="auto">
            <a:xfrm>
              <a:off x="10674684" y="3725784"/>
              <a:ext cx="323850" cy="3238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cxnSp>
          <p:nvCxnSpPr>
            <p:cNvPr id="66" name="AutoShape 17"/>
            <p:cNvCxnSpPr>
              <a:cxnSpLocks noChangeShapeType="1"/>
            </p:cNvCxnSpPr>
            <p:nvPr/>
          </p:nvCxnSpPr>
          <p:spPr bwMode="auto">
            <a:xfrm>
              <a:off x="10841600" y="4048726"/>
              <a:ext cx="381000" cy="7747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67" name="AutoShape 17"/>
            <p:cNvCxnSpPr>
              <a:cxnSpLocks noChangeShapeType="1"/>
            </p:cNvCxnSpPr>
            <p:nvPr/>
          </p:nvCxnSpPr>
          <p:spPr bwMode="auto">
            <a:xfrm flipH="1">
              <a:off x="10458785" y="4048726"/>
              <a:ext cx="381000" cy="7747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70" name="AutoShape 6"/>
            <p:cNvSpPr>
              <a:spLocks noChangeArrowheads="1"/>
            </p:cNvSpPr>
            <p:nvPr/>
          </p:nvSpPr>
          <p:spPr bwMode="auto">
            <a:xfrm rot="10800000">
              <a:off x="8760326" y="4835358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71" name="AutoShape 7"/>
            <p:cNvSpPr>
              <a:spLocks noChangeArrowheads="1"/>
            </p:cNvSpPr>
            <p:nvPr/>
          </p:nvSpPr>
          <p:spPr bwMode="auto">
            <a:xfrm rot="10800000">
              <a:off x="10284326" y="4835358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72" name="AutoShape 6"/>
            <p:cNvSpPr>
              <a:spLocks noChangeArrowheads="1"/>
            </p:cNvSpPr>
            <p:nvPr/>
          </p:nvSpPr>
          <p:spPr bwMode="auto">
            <a:xfrm rot="10800000">
              <a:off x="9500937" y="4840706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73" name="AutoShape 7"/>
            <p:cNvSpPr>
              <a:spLocks noChangeArrowheads="1"/>
            </p:cNvSpPr>
            <p:nvPr/>
          </p:nvSpPr>
          <p:spPr bwMode="auto">
            <a:xfrm rot="10800000">
              <a:off x="11024937" y="4840706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76" name="Rectangle 8"/>
            <p:cNvSpPr>
              <a:spLocks noChangeArrowheads="1"/>
            </p:cNvSpPr>
            <p:nvPr/>
          </p:nvSpPr>
          <p:spPr bwMode="auto">
            <a:xfrm>
              <a:off x="8508988" y="573599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</a:t>
              </a:r>
            </a:p>
          </p:txBody>
        </p:sp>
        <p:sp>
          <p:nvSpPr>
            <p:cNvPr id="77" name="Rectangle 11"/>
            <p:cNvSpPr>
              <a:spLocks noChangeArrowheads="1"/>
            </p:cNvSpPr>
            <p:nvPr/>
          </p:nvSpPr>
          <p:spPr bwMode="auto">
            <a:xfrm>
              <a:off x="11249541" y="5749361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100</a:t>
              </a:r>
            </a:p>
          </p:txBody>
        </p:sp>
        <p:cxnSp>
          <p:nvCxnSpPr>
            <p:cNvPr id="79" name="AutoShape 17"/>
            <p:cNvCxnSpPr>
              <a:cxnSpLocks noChangeShapeType="1"/>
              <a:stCxn id="70" idx="0"/>
              <a:endCxn id="57" idx="0"/>
            </p:cNvCxnSpPr>
            <p:nvPr/>
          </p:nvCxnSpPr>
          <p:spPr bwMode="auto">
            <a:xfrm>
              <a:off x="8950826" y="5140158"/>
              <a:ext cx="224582" cy="60385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80" name="AutoShape 17"/>
            <p:cNvCxnSpPr>
              <a:cxnSpLocks noChangeShapeType="1"/>
              <a:stCxn id="70" idx="0"/>
              <a:endCxn id="76" idx="0"/>
            </p:cNvCxnSpPr>
            <p:nvPr/>
          </p:nvCxnSpPr>
          <p:spPr bwMode="auto">
            <a:xfrm flipH="1">
              <a:off x="8699488" y="5140158"/>
              <a:ext cx="251338" cy="5958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82" name="AutoShape 17"/>
            <p:cNvCxnSpPr>
              <a:cxnSpLocks noChangeShapeType="1"/>
              <a:stCxn id="72" idx="0"/>
              <a:endCxn id="58" idx="0"/>
            </p:cNvCxnSpPr>
            <p:nvPr/>
          </p:nvCxnSpPr>
          <p:spPr bwMode="auto">
            <a:xfrm>
              <a:off x="9691437" y="5145506"/>
              <a:ext cx="14606" cy="5985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88" name="AutoShape 17"/>
            <p:cNvCxnSpPr>
              <a:cxnSpLocks noChangeShapeType="1"/>
              <a:stCxn id="71" idx="0"/>
              <a:endCxn id="59" idx="0"/>
            </p:cNvCxnSpPr>
            <p:nvPr/>
          </p:nvCxnSpPr>
          <p:spPr bwMode="auto">
            <a:xfrm>
              <a:off x="10474826" y="5140158"/>
              <a:ext cx="10694" cy="60385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91" name="AutoShape 17"/>
            <p:cNvCxnSpPr>
              <a:cxnSpLocks noChangeShapeType="1"/>
            </p:cNvCxnSpPr>
            <p:nvPr/>
          </p:nvCxnSpPr>
          <p:spPr bwMode="auto">
            <a:xfrm>
              <a:off x="11215436" y="5145505"/>
              <a:ext cx="224582" cy="60385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92" name="AutoShape 17"/>
            <p:cNvCxnSpPr>
              <a:cxnSpLocks noChangeShapeType="1"/>
            </p:cNvCxnSpPr>
            <p:nvPr/>
          </p:nvCxnSpPr>
          <p:spPr bwMode="auto">
            <a:xfrm flipH="1">
              <a:off x="10964098" y="5145505"/>
              <a:ext cx="251338" cy="5958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pic>
        <p:nvPicPr>
          <p:cNvPr id="9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43480" y="1153695"/>
            <a:ext cx="2233863" cy="142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34737" y="5267157"/>
            <a:ext cx="24132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Tictactoe</a:t>
            </a:r>
            <a:r>
              <a:rPr lang="en-US" sz="2400" dirty="0"/>
              <a:t>, chess</a:t>
            </a:r>
          </a:p>
          <a:p>
            <a:r>
              <a:rPr lang="en-US" sz="2400" b="1" i="1" dirty="0">
                <a:solidFill>
                  <a:srgbClr val="FF0000"/>
                </a:solidFill>
              </a:rPr>
              <a:t>Minimax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4825718" y="5257800"/>
            <a:ext cx="23220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Tetris, investing</a:t>
            </a:r>
          </a:p>
          <a:p>
            <a:r>
              <a:rPr lang="en-US" sz="2400" b="1" i="1" dirty="0" err="1">
                <a:solidFill>
                  <a:srgbClr val="FF0000"/>
                </a:solidFill>
              </a:rPr>
              <a:t>Expectimax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8458200" y="6027003"/>
            <a:ext cx="35881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Backgammon, Monopoly</a:t>
            </a:r>
          </a:p>
          <a:p>
            <a:r>
              <a:rPr lang="en-US" sz="2400" b="1" i="1" dirty="0" err="1">
                <a:solidFill>
                  <a:srgbClr val="FF0000"/>
                </a:solidFill>
              </a:rPr>
              <a:t>Expectiminimax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42C076-32C1-C903-91A1-CBDA71CD55DE}"/>
              </a:ext>
            </a:extLst>
          </p:cNvPr>
          <p:cNvSpPr txBox="1"/>
          <p:nvPr/>
        </p:nvSpPr>
        <p:spPr>
          <a:xfrm>
            <a:off x="169327" y="6400595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23608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97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96802" y="2018618"/>
            <a:ext cx="4275137" cy="276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Expectimax Pruning?</a:t>
            </a:r>
          </a:p>
        </p:txBody>
      </p:sp>
      <p:sp>
        <p:nvSpPr>
          <p:cNvPr id="77" name="AutoShape 4"/>
          <p:cNvSpPr>
            <a:spLocks noChangeArrowheads="1"/>
          </p:cNvSpPr>
          <p:nvPr/>
        </p:nvSpPr>
        <p:spPr bwMode="auto">
          <a:xfrm>
            <a:off x="5638800" y="1539240"/>
            <a:ext cx="869951" cy="69596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8" name="Group 60"/>
          <p:cNvGrpSpPr>
            <a:grpSpLocks/>
          </p:cNvGrpSpPr>
          <p:nvPr/>
        </p:nvGrpSpPr>
        <p:grpSpPr bwMode="auto">
          <a:xfrm>
            <a:off x="2768600" y="3903133"/>
            <a:ext cx="508000" cy="1583267"/>
            <a:chOff x="1981200" y="3765550"/>
            <a:chExt cx="381000" cy="1187450"/>
          </a:xfrm>
        </p:grpSpPr>
        <p:cxnSp>
          <p:nvCxnSpPr>
            <p:cNvPr id="118" name="AutoShape 13"/>
            <p:cNvCxnSpPr>
              <a:cxnSpLocks noChangeShapeType="1"/>
              <a:stCxn id="110" idx="0"/>
            </p:cNvCxnSpPr>
            <p:nvPr/>
          </p:nvCxnSpPr>
          <p:spPr bwMode="auto">
            <a:xfrm>
              <a:off x="2173288" y="3765550"/>
              <a:ext cx="1588" cy="80645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19" name="Rectangle 7"/>
            <p:cNvSpPr>
              <a:spLocks noChangeArrowheads="1"/>
            </p:cNvSpPr>
            <p:nvPr/>
          </p:nvSpPr>
          <p:spPr bwMode="auto">
            <a:xfrm>
              <a:off x="1981200" y="4648200"/>
              <a:ext cx="381000" cy="304800"/>
            </a:xfrm>
            <a:prstGeom prst="rect">
              <a:avLst/>
            </a:prstGeom>
            <a:solidFill>
              <a:srgbClr val="C2C2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12</a:t>
              </a:r>
            </a:p>
          </p:txBody>
        </p:sp>
      </p:grpSp>
      <p:grpSp>
        <p:nvGrpSpPr>
          <p:cNvPr id="79" name="Group 61"/>
          <p:cNvGrpSpPr>
            <a:grpSpLocks/>
          </p:cNvGrpSpPr>
          <p:nvPr/>
        </p:nvGrpSpPr>
        <p:grpSpPr bwMode="auto">
          <a:xfrm>
            <a:off x="3024717" y="3903133"/>
            <a:ext cx="1267883" cy="1583267"/>
            <a:chOff x="2173288" y="3765550"/>
            <a:chExt cx="950912" cy="1187450"/>
          </a:xfrm>
        </p:grpSpPr>
        <p:cxnSp>
          <p:nvCxnSpPr>
            <p:cNvPr id="116" name="AutoShape 17"/>
            <p:cNvCxnSpPr>
              <a:cxnSpLocks noChangeShapeType="1"/>
              <a:stCxn id="110" idx="0"/>
            </p:cNvCxnSpPr>
            <p:nvPr/>
          </p:nvCxnSpPr>
          <p:spPr bwMode="auto">
            <a:xfrm>
              <a:off x="2173288" y="3765550"/>
              <a:ext cx="763587" cy="82232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17" name="Rectangle 7"/>
            <p:cNvSpPr>
              <a:spLocks noChangeArrowheads="1"/>
            </p:cNvSpPr>
            <p:nvPr/>
          </p:nvSpPr>
          <p:spPr bwMode="auto">
            <a:xfrm>
              <a:off x="2743200" y="4648200"/>
              <a:ext cx="381000" cy="304800"/>
            </a:xfrm>
            <a:prstGeom prst="rect">
              <a:avLst/>
            </a:prstGeom>
            <a:solidFill>
              <a:srgbClr val="C2C2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9</a:t>
              </a:r>
            </a:p>
          </p:txBody>
        </p:sp>
      </p:grpSp>
      <p:grpSp>
        <p:nvGrpSpPr>
          <p:cNvPr id="82" name="Group 51"/>
          <p:cNvGrpSpPr>
            <a:grpSpLocks/>
          </p:cNvGrpSpPr>
          <p:nvPr/>
        </p:nvGrpSpPr>
        <p:grpSpPr bwMode="auto">
          <a:xfrm>
            <a:off x="2772833" y="2235200"/>
            <a:ext cx="3300942" cy="1667933"/>
            <a:chOff x="1984375" y="2514601"/>
            <a:chExt cx="2475709" cy="1250949"/>
          </a:xfrm>
        </p:grpSpPr>
        <p:sp>
          <p:nvSpPr>
            <p:cNvPr id="110" name="AutoShape 6"/>
            <p:cNvSpPr>
              <a:spLocks noChangeArrowheads="1"/>
            </p:cNvSpPr>
            <p:nvPr/>
          </p:nvSpPr>
          <p:spPr bwMode="auto">
            <a:xfrm flipV="1">
              <a:off x="1984375" y="346075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CCC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11" name="AutoShape 7"/>
            <p:cNvCxnSpPr>
              <a:cxnSpLocks noChangeShapeType="1"/>
              <a:stCxn id="77" idx="3"/>
              <a:endCxn id="95" idx="0"/>
            </p:cNvCxnSpPr>
            <p:nvPr/>
          </p:nvCxnSpPr>
          <p:spPr bwMode="auto">
            <a:xfrm flipH="1">
              <a:off x="2171700" y="2514601"/>
              <a:ext cx="2288384" cy="83819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</p:grpSp>
      <p:cxnSp>
        <p:nvCxnSpPr>
          <p:cNvPr id="83" name="AutoShape 9"/>
          <p:cNvCxnSpPr>
            <a:cxnSpLocks noChangeShapeType="1"/>
            <a:stCxn id="110" idx="0"/>
          </p:cNvCxnSpPr>
          <p:nvPr/>
        </p:nvCxnSpPr>
        <p:spPr bwMode="auto">
          <a:xfrm flipH="1">
            <a:off x="2010833" y="3903133"/>
            <a:ext cx="1013884" cy="1096433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84" name="Rectangle 7"/>
          <p:cNvSpPr>
            <a:spLocks noChangeArrowheads="1"/>
          </p:cNvSpPr>
          <p:nvPr/>
        </p:nvSpPr>
        <p:spPr bwMode="auto">
          <a:xfrm>
            <a:off x="1752600" y="5080000"/>
            <a:ext cx="508000" cy="406400"/>
          </a:xfrm>
          <a:prstGeom prst="rect">
            <a:avLst/>
          </a:prstGeom>
          <a:solidFill>
            <a:srgbClr val="C2C2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3</a:t>
            </a:r>
          </a:p>
        </p:txBody>
      </p:sp>
      <p:cxnSp>
        <p:nvCxnSpPr>
          <p:cNvPr id="85" name="AutoShape 21"/>
          <p:cNvCxnSpPr>
            <a:cxnSpLocks noChangeShapeType="1"/>
          </p:cNvCxnSpPr>
          <p:nvPr/>
        </p:nvCxnSpPr>
        <p:spPr bwMode="auto">
          <a:xfrm rot="5400000">
            <a:off x="5866342" y="2437341"/>
            <a:ext cx="406400" cy="2116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86" name="AutoShape 21"/>
          <p:cNvCxnSpPr>
            <a:cxnSpLocks noChangeShapeType="1"/>
          </p:cNvCxnSpPr>
          <p:nvPr/>
        </p:nvCxnSpPr>
        <p:spPr bwMode="auto">
          <a:xfrm rot="5400000">
            <a:off x="2820459" y="4101041"/>
            <a:ext cx="406400" cy="211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87" name="Group 59"/>
          <p:cNvGrpSpPr>
            <a:grpSpLocks/>
          </p:cNvGrpSpPr>
          <p:nvPr/>
        </p:nvGrpSpPr>
        <p:grpSpPr bwMode="auto">
          <a:xfrm>
            <a:off x="5820833" y="2235200"/>
            <a:ext cx="508000" cy="1646767"/>
            <a:chOff x="4270375" y="2514601"/>
            <a:chExt cx="381000" cy="1235074"/>
          </a:xfrm>
        </p:grpSpPr>
        <p:sp>
          <p:nvSpPr>
            <p:cNvPr id="108" name="AutoShape 20"/>
            <p:cNvSpPr>
              <a:spLocks noChangeArrowheads="1"/>
            </p:cNvSpPr>
            <p:nvPr/>
          </p:nvSpPr>
          <p:spPr bwMode="auto">
            <a:xfrm flipV="1">
              <a:off x="4270375" y="3444875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CCC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09" name="AutoShape 21"/>
            <p:cNvCxnSpPr>
              <a:cxnSpLocks noChangeShapeType="1"/>
              <a:stCxn id="77" idx="3"/>
              <a:endCxn id="93" idx="0"/>
            </p:cNvCxnSpPr>
            <p:nvPr/>
          </p:nvCxnSpPr>
          <p:spPr bwMode="auto">
            <a:xfrm flipH="1">
              <a:off x="4457700" y="2514601"/>
              <a:ext cx="2382" cy="76199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</p:grpSp>
      <p:grpSp>
        <p:nvGrpSpPr>
          <p:cNvPr id="88" name="Group 58"/>
          <p:cNvGrpSpPr>
            <a:grpSpLocks/>
          </p:cNvGrpSpPr>
          <p:nvPr/>
        </p:nvGrpSpPr>
        <p:grpSpPr bwMode="auto">
          <a:xfrm>
            <a:off x="4800600" y="3898900"/>
            <a:ext cx="1272117" cy="1587500"/>
            <a:chOff x="3505200" y="3762375"/>
            <a:chExt cx="954088" cy="1190625"/>
          </a:xfrm>
        </p:grpSpPr>
        <p:cxnSp>
          <p:nvCxnSpPr>
            <p:cNvPr id="105" name="AutoShape 23"/>
            <p:cNvCxnSpPr>
              <a:cxnSpLocks noChangeShapeType="1"/>
            </p:cNvCxnSpPr>
            <p:nvPr/>
          </p:nvCxnSpPr>
          <p:spPr bwMode="auto">
            <a:xfrm flipH="1">
              <a:off x="3698875" y="3765550"/>
              <a:ext cx="760413" cy="82232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06" name="Rectangle 7"/>
            <p:cNvSpPr>
              <a:spLocks noChangeArrowheads="1"/>
            </p:cNvSpPr>
            <p:nvPr/>
          </p:nvSpPr>
          <p:spPr bwMode="auto">
            <a:xfrm>
              <a:off x="3505200" y="4648200"/>
              <a:ext cx="381000" cy="304800"/>
            </a:xfrm>
            <a:prstGeom prst="rect">
              <a:avLst/>
            </a:prstGeom>
            <a:solidFill>
              <a:srgbClr val="C2C2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2</a:t>
              </a:r>
            </a:p>
          </p:txBody>
        </p:sp>
        <p:cxnSp>
          <p:nvCxnSpPr>
            <p:cNvPr id="107" name="AutoShape 21"/>
            <p:cNvCxnSpPr>
              <a:cxnSpLocks noChangeShapeType="1"/>
            </p:cNvCxnSpPr>
            <p:nvPr/>
          </p:nvCxnSpPr>
          <p:spPr bwMode="auto">
            <a:xfrm rot="5400000">
              <a:off x="4306094" y="3913981"/>
              <a:ext cx="30480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123" name="Rectangle 122"/>
          <p:cNvSpPr/>
          <p:nvPr/>
        </p:nvSpPr>
        <p:spPr>
          <a:xfrm>
            <a:off x="6019800" y="4038600"/>
            <a:ext cx="20574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8" name="AutoShape 33"/>
          <p:cNvCxnSpPr>
            <a:cxnSpLocks noChangeShapeType="1"/>
          </p:cNvCxnSpPr>
          <p:nvPr/>
        </p:nvCxnSpPr>
        <p:spPr bwMode="auto">
          <a:xfrm flipH="1">
            <a:off x="6057298" y="3903133"/>
            <a:ext cx="15423" cy="1126067"/>
          </a:xfrm>
          <a:prstGeom prst="straightConnector1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triangle" w="lg" len="lg"/>
          </a:ln>
        </p:spPr>
      </p:cxnSp>
      <p:sp>
        <p:nvSpPr>
          <p:cNvPr id="95" name="Oval 11"/>
          <p:cNvSpPr>
            <a:spLocks noChangeArrowheads="1"/>
          </p:cNvSpPr>
          <p:nvPr/>
        </p:nvSpPr>
        <p:spPr bwMode="auto">
          <a:xfrm>
            <a:off x="2667000" y="3352800"/>
            <a:ext cx="711200" cy="711200"/>
          </a:xfrm>
          <a:prstGeom prst="ellipse">
            <a:avLst/>
          </a:prstGeom>
          <a:solidFill>
            <a:srgbClr val="B5EDC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96" name="AutoShape 37"/>
          <p:cNvCxnSpPr>
            <a:cxnSpLocks noChangeShapeType="1"/>
          </p:cNvCxnSpPr>
          <p:nvPr/>
        </p:nvCxnSpPr>
        <p:spPr bwMode="auto">
          <a:xfrm>
            <a:off x="6072717" y="3903133"/>
            <a:ext cx="1018116" cy="1096435"/>
          </a:xfrm>
          <a:prstGeom prst="straightConnector1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triangle" w="lg" len="lg"/>
          </a:ln>
        </p:spPr>
      </p:cxnSp>
      <p:sp>
        <p:nvSpPr>
          <p:cNvPr id="93" name="Oval 11"/>
          <p:cNvSpPr>
            <a:spLocks noChangeArrowheads="1"/>
          </p:cNvSpPr>
          <p:nvPr/>
        </p:nvSpPr>
        <p:spPr bwMode="auto">
          <a:xfrm>
            <a:off x="5715000" y="3251200"/>
            <a:ext cx="711200" cy="711200"/>
          </a:xfrm>
          <a:prstGeom prst="ellipse">
            <a:avLst/>
          </a:prstGeom>
          <a:solidFill>
            <a:srgbClr val="B5EDC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303774-2ED0-B545-07EC-69CFEC184152}"/>
              </a:ext>
            </a:extLst>
          </p:cNvPr>
          <p:cNvSpPr txBox="1"/>
          <p:nvPr/>
        </p:nvSpPr>
        <p:spPr>
          <a:xfrm>
            <a:off x="169327" y="6400595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3438514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Expectimax</a:t>
            </a:r>
            <a:r>
              <a:rPr lang="en-US" dirty="0"/>
              <a:t> Code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C9BBC11-1C3F-45A8-B9CF-2BFC2DD231A4}"/>
              </a:ext>
            </a:extLst>
          </p:cNvPr>
          <p:cNvSpPr txBox="1">
            <a:spLocks/>
          </p:cNvSpPr>
          <p:nvPr/>
        </p:nvSpPr>
        <p:spPr bwMode="auto">
          <a:xfrm>
            <a:off x="354306" y="1269996"/>
            <a:ext cx="10542294" cy="5393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  <a:defRPr/>
            </a:pPr>
            <a:r>
              <a:rPr lang="en-US" sz="2800" kern="0" dirty="0">
                <a:latin typeface="Calibri" pitchFamily="34" charset="0"/>
              </a:rPr>
              <a:t>function </a:t>
            </a:r>
            <a:r>
              <a:rPr lang="en-US" sz="2800" kern="0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>
                <a:latin typeface="Calibri"/>
                <a:cs typeface="Calibri"/>
              </a:rPr>
              <a:t>state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  <a:endParaRPr lang="en-US" sz="2800" kern="0" dirty="0">
              <a:solidFill>
                <a:srgbClr val="9B01FF"/>
              </a:solidFill>
              <a:latin typeface="Calibri" pitchFamily="34" charset="0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state.is_leaf</a:t>
            </a: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  </a:t>
            </a:r>
            <a:r>
              <a:rPr lang="en-US" sz="2800" kern="0" dirty="0" err="1">
                <a:latin typeface="Calibri"/>
                <a:cs typeface="Calibri"/>
              </a:rPr>
              <a:t>state.value</a:t>
            </a: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state.player</a:t>
            </a:r>
            <a:r>
              <a:rPr lang="en-US" sz="2800" kern="0" dirty="0">
                <a:latin typeface="Calibri"/>
                <a:cs typeface="Calibri"/>
              </a:rPr>
              <a:t>  is  </a:t>
            </a: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MAX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</a:t>
            </a: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max </a:t>
            </a:r>
            <a:r>
              <a:rPr lang="en-US" sz="3200" kern="0" baseline="-25000" dirty="0">
                <a:latin typeface="Calibri"/>
                <a:cs typeface="Calibri"/>
              </a:rPr>
              <a:t>a in </a:t>
            </a:r>
            <a:r>
              <a:rPr lang="en-US" sz="3200" kern="0" baseline="-25000" dirty="0" err="1">
                <a:latin typeface="Calibri"/>
                <a:cs typeface="Calibri"/>
              </a:rPr>
              <a:t>state.actions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 err="1">
                <a:latin typeface="Calibri"/>
                <a:cs typeface="Calibri"/>
              </a:rPr>
              <a:t>state.result</a:t>
            </a:r>
            <a:r>
              <a:rPr lang="en-US" sz="2800" kern="0" dirty="0">
                <a:latin typeface="Calibri"/>
                <a:cs typeface="Calibri"/>
              </a:rPr>
              <a:t>(a)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state.player</a:t>
            </a:r>
            <a:r>
              <a:rPr lang="en-US" sz="2800" kern="0" dirty="0">
                <a:latin typeface="Calibri"/>
                <a:cs typeface="Calibri"/>
              </a:rPr>
              <a:t>  is  </a:t>
            </a:r>
            <a:r>
              <a:rPr lang="en-US" sz="2800" kern="0" dirty="0">
                <a:solidFill>
                  <a:srgbClr val="FF0000"/>
                </a:solidFill>
                <a:latin typeface="Calibri"/>
                <a:cs typeface="Calibri"/>
              </a:rPr>
              <a:t>MIN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  </a:t>
            </a:r>
            <a:r>
              <a:rPr lang="en-US" sz="2800" kern="0" dirty="0">
                <a:solidFill>
                  <a:srgbClr val="FF0000"/>
                </a:solidFill>
                <a:latin typeface="Calibri"/>
                <a:cs typeface="Calibri"/>
              </a:rPr>
              <a:t>min </a:t>
            </a:r>
            <a:r>
              <a:rPr lang="en-US" sz="3200" kern="0" baseline="-25000" dirty="0">
                <a:latin typeface="Calibri"/>
                <a:cs typeface="Calibri"/>
              </a:rPr>
              <a:t>a in </a:t>
            </a:r>
            <a:r>
              <a:rPr lang="en-US" sz="3200" kern="0" baseline="-25000" dirty="0" err="1">
                <a:latin typeface="Calibri"/>
                <a:cs typeface="Calibri"/>
              </a:rPr>
              <a:t>state.actions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 err="1">
                <a:latin typeface="Calibri"/>
                <a:cs typeface="Calibri"/>
              </a:rPr>
              <a:t>state.result</a:t>
            </a:r>
            <a:r>
              <a:rPr lang="en-US" sz="2800" kern="0" dirty="0">
                <a:latin typeface="Calibri"/>
                <a:cs typeface="Calibri"/>
              </a:rPr>
              <a:t>(a)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endParaRPr lang="en-US" sz="2800" kern="0" dirty="0">
              <a:solidFill>
                <a:srgbClr val="9B01FF"/>
              </a:solidFill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state.player</a:t>
            </a:r>
            <a:r>
              <a:rPr lang="en-US" sz="2800" kern="0" dirty="0">
                <a:latin typeface="Calibri"/>
                <a:cs typeface="Calibri"/>
              </a:rPr>
              <a:t>  is  </a:t>
            </a:r>
            <a:r>
              <a:rPr lang="en-US" sz="2800" kern="0" dirty="0">
                <a:solidFill>
                  <a:srgbClr val="00B050"/>
                </a:solidFill>
                <a:latin typeface="Calibri"/>
                <a:cs typeface="Calibri"/>
              </a:rPr>
              <a:t>CHANCE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  </a:t>
            </a:r>
            <a:r>
              <a:rPr lang="en-US" sz="2800" kern="0" dirty="0">
                <a:solidFill>
                  <a:srgbClr val="00B050"/>
                </a:solidFill>
                <a:latin typeface="Calibri"/>
                <a:cs typeface="Calibri"/>
              </a:rPr>
              <a:t>sum</a:t>
            </a:r>
            <a:r>
              <a:rPr lang="en-US" sz="2800" kern="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sz="3200" kern="0" baseline="-25000" dirty="0">
                <a:latin typeface="Calibri"/>
                <a:cs typeface="Calibri"/>
              </a:rPr>
              <a:t>s in </a:t>
            </a:r>
            <a:r>
              <a:rPr lang="en-US" sz="3200" kern="0" baseline="-25000" dirty="0" err="1">
                <a:latin typeface="Calibri"/>
                <a:cs typeface="Calibri"/>
              </a:rPr>
              <a:t>state.next_states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00B050"/>
                </a:solidFill>
                <a:latin typeface="Calibri"/>
                <a:cs typeface="Calibri"/>
              </a:rPr>
              <a:t>P( </a:t>
            </a:r>
            <a:r>
              <a:rPr lang="en-US" sz="2800" kern="0" dirty="0">
                <a:latin typeface="Calibri"/>
                <a:cs typeface="Calibri"/>
              </a:rPr>
              <a:t>s</a:t>
            </a:r>
            <a:r>
              <a:rPr lang="en-US" sz="2800" kern="0" dirty="0">
                <a:solidFill>
                  <a:srgbClr val="CC0099"/>
                </a:solidFill>
                <a:latin typeface="Calibri"/>
                <a:cs typeface="Calibri"/>
              </a:rPr>
              <a:t> </a:t>
            </a:r>
            <a:r>
              <a:rPr lang="en-US" sz="2800" kern="0" dirty="0">
                <a:solidFill>
                  <a:srgbClr val="00B050"/>
                </a:solidFill>
                <a:latin typeface="Calibri"/>
                <a:cs typeface="Calibri"/>
              </a:rPr>
              <a:t>)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 </a:t>
            </a:r>
            <a:r>
              <a:rPr lang="en-US" sz="2800" kern="0" dirty="0">
                <a:latin typeface="Calibri"/>
                <a:cs typeface="Calibri"/>
              </a:rPr>
              <a:t>*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 value( </a:t>
            </a:r>
            <a:r>
              <a:rPr lang="en-US" sz="2800" kern="0" dirty="0">
                <a:latin typeface="Calibri"/>
                <a:cs typeface="Calibri"/>
              </a:rPr>
              <a:t>s</a:t>
            </a:r>
            <a:r>
              <a:rPr lang="en-US" sz="2800" kern="0" dirty="0">
                <a:solidFill>
                  <a:srgbClr val="CC0099"/>
                </a:solidFill>
                <a:latin typeface="Calibri"/>
                <a:cs typeface="Calibri"/>
              </a:rPr>
              <a:t>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cs typeface="Calibri"/>
              </a:rPr>
              <a:t> 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B87FC9-E6FD-8B75-4B08-172B759C6450}"/>
              </a:ext>
            </a:extLst>
          </p:cNvPr>
          <p:cNvSpPr txBox="1"/>
          <p:nvPr/>
        </p:nvSpPr>
        <p:spPr>
          <a:xfrm>
            <a:off x="9866220" y="6448441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150754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626F386-8E5E-437A-A0D7-F4154A931F82}"/>
              </a:ext>
            </a:extLst>
          </p:cNvPr>
          <p:cNvGrpSpPr/>
          <p:nvPr/>
        </p:nvGrpSpPr>
        <p:grpSpPr>
          <a:xfrm>
            <a:off x="1087731" y="1975631"/>
            <a:ext cx="3909114" cy="3318457"/>
            <a:chOff x="1087731" y="1975631"/>
            <a:chExt cx="3909114" cy="331845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70EF4B0-F0F0-448A-A0DC-7EF88211F0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33800" y="3276600"/>
              <a:ext cx="564898" cy="566928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riangle 25">
              <a:extLst>
                <a:ext uri="{FF2B5EF4-FFF2-40B4-BE49-F238E27FC236}">
                  <a16:creationId xmlns:a16="http://schemas.microsoft.com/office/drawing/2014/main" id="{A9946AC6-9C96-48CA-92A8-0C04BB91927F}"/>
                </a:ext>
              </a:extLst>
            </p:cNvPr>
            <p:cNvSpPr/>
            <p:nvPr/>
          </p:nvSpPr>
          <p:spPr>
            <a:xfrm>
              <a:off x="2685504" y="1975631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D508A63A-D035-4C6E-A237-803C91404207}"/>
                </a:ext>
              </a:extLst>
            </p:cNvPr>
            <p:cNvCxnSpPr>
              <a:cxnSpLocks/>
              <a:stCxn id="13" idx="3"/>
              <a:endCxn id="20" idx="0"/>
            </p:cNvCxnSpPr>
            <p:nvPr/>
          </p:nvCxnSpPr>
          <p:spPr>
            <a:xfrm flipH="1">
              <a:off x="2002132" y="2529750"/>
              <a:ext cx="1012951" cy="74044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FBACA4C4-8346-48A2-ACE9-E330C9C02075}"/>
                </a:ext>
              </a:extLst>
            </p:cNvPr>
            <p:cNvCxnSpPr>
              <a:cxnSpLocks/>
              <a:stCxn id="13" idx="3"/>
              <a:endCxn id="11" idx="0"/>
            </p:cNvCxnSpPr>
            <p:nvPr/>
          </p:nvCxnSpPr>
          <p:spPr>
            <a:xfrm>
              <a:off x="3015083" y="2529750"/>
              <a:ext cx="1001166" cy="7468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74B61578-53ED-4564-BA3C-FF6C2CB65C3A}"/>
                </a:ext>
              </a:extLst>
            </p:cNvPr>
            <p:cNvCxnSpPr>
              <a:cxnSpLocks/>
              <a:stCxn id="20" idx="4"/>
              <a:endCxn id="21" idx="0"/>
            </p:cNvCxnSpPr>
            <p:nvPr/>
          </p:nvCxnSpPr>
          <p:spPr>
            <a:xfrm flipH="1">
              <a:off x="1417310" y="3837124"/>
              <a:ext cx="584822" cy="90242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1CC3813C-98EC-4062-B027-54137621391B}"/>
                </a:ext>
              </a:extLst>
            </p:cNvPr>
            <p:cNvCxnSpPr>
              <a:cxnSpLocks/>
              <a:stCxn id="20" idx="4"/>
              <a:endCxn id="22" idx="0"/>
            </p:cNvCxnSpPr>
            <p:nvPr/>
          </p:nvCxnSpPr>
          <p:spPr>
            <a:xfrm>
              <a:off x="2002132" y="3837124"/>
              <a:ext cx="531535" cy="90242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414A1B16-D0DB-4F12-AE4D-B03470FAD04C}"/>
                </a:ext>
              </a:extLst>
            </p:cNvPr>
            <p:cNvCxnSpPr>
              <a:cxnSpLocks/>
              <a:stCxn id="11" idx="4"/>
              <a:endCxn id="23" idx="0"/>
            </p:cNvCxnSpPr>
            <p:nvPr/>
          </p:nvCxnSpPr>
          <p:spPr>
            <a:xfrm flipH="1">
              <a:off x="3600467" y="3843528"/>
              <a:ext cx="415782" cy="896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AD119915-7A89-431F-B7B5-415677748D0D}"/>
                </a:ext>
              </a:extLst>
            </p:cNvPr>
            <p:cNvCxnSpPr>
              <a:cxnSpLocks/>
              <a:stCxn id="11" idx="4"/>
              <a:endCxn id="24" idx="0"/>
            </p:cNvCxnSpPr>
            <p:nvPr/>
          </p:nvCxnSpPr>
          <p:spPr>
            <a:xfrm>
              <a:off x="4016249" y="3843528"/>
              <a:ext cx="651018" cy="89644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8814C4F-7A2D-4FDF-9A3F-12B00D3FCB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19683" y="3270196"/>
              <a:ext cx="564898" cy="566928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riangle 25">
              <a:extLst>
                <a:ext uri="{FF2B5EF4-FFF2-40B4-BE49-F238E27FC236}">
                  <a16:creationId xmlns:a16="http://schemas.microsoft.com/office/drawing/2014/main" id="{0F085875-48DA-48AD-8153-AEC58D8C1D96}"/>
                </a:ext>
              </a:extLst>
            </p:cNvPr>
            <p:cNvSpPr/>
            <p:nvPr/>
          </p:nvSpPr>
          <p:spPr>
            <a:xfrm>
              <a:off x="1087731" y="4739551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riangle 25">
              <a:extLst>
                <a:ext uri="{FF2B5EF4-FFF2-40B4-BE49-F238E27FC236}">
                  <a16:creationId xmlns:a16="http://schemas.microsoft.com/office/drawing/2014/main" id="{6E7F15FA-DD8E-48AE-8AF3-631B385DE55C}"/>
                </a:ext>
              </a:extLst>
            </p:cNvPr>
            <p:cNvSpPr/>
            <p:nvPr/>
          </p:nvSpPr>
          <p:spPr>
            <a:xfrm>
              <a:off x="2204088" y="4739550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riangle 25">
              <a:extLst>
                <a:ext uri="{FF2B5EF4-FFF2-40B4-BE49-F238E27FC236}">
                  <a16:creationId xmlns:a16="http://schemas.microsoft.com/office/drawing/2014/main" id="{510E75C6-3157-414C-A586-BA5C84609702}"/>
                </a:ext>
              </a:extLst>
            </p:cNvPr>
            <p:cNvSpPr/>
            <p:nvPr/>
          </p:nvSpPr>
          <p:spPr>
            <a:xfrm>
              <a:off x="3270888" y="4739550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riangle 25">
              <a:extLst>
                <a:ext uri="{FF2B5EF4-FFF2-40B4-BE49-F238E27FC236}">
                  <a16:creationId xmlns:a16="http://schemas.microsoft.com/office/drawing/2014/main" id="{61138CAB-270A-4771-928B-4708477D7D33}"/>
                </a:ext>
              </a:extLst>
            </p:cNvPr>
            <p:cNvSpPr/>
            <p:nvPr/>
          </p:nvSpPr>
          <p:spPr>
            <a:xfrm>
              <a:off x="4337688" y="4739969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9C707C2-3E60-46C4-B42F-D119CA473DE8}"/>
                  </a:ext>
                </a:extLst>
              </p:cNvPr>
              <p:cNvSpPr/>
              <p:nvPr/>
            </p:nvSpPr>
            <p:spPr>
              <a:xfrm>
                <a:off x="5486400" y="1905000"/>
                <a:ext cx="4421531" cy="11378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00E8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8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800" i="1" dirty="0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800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80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r>
                                <a:rPr lang="en-US" sz="28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800" i="1" dirty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 dirty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800" i="1" dirty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8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sz="280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 </m:t>
                              </m:r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800" i="1" dirty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 dirty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800" i="1" dirty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9C707C2-3E60-46C4-B42F-D119CA473D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1905000"/>
                <a:ext cx="4421531" cy="11378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itle 1">
            <a:extLst>
              <a:ext uri="{FF2B5EF4-FFF2-40B4-BE49-F238E27FC236}">
                <a16:creationId xmlns:a16="http://schemas.microsoft.com/office/drawing/2014/main" id="{9B44EE2B-11AB-439F-8536-93CB9684C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366713"/>
            <a:ext cx="10515600" cy="628650"/>
          </a:xfrm>
        </p:spPr>
        <p:txBody>
          <a:bodyPr/>
          <a:lstStyle/>
          <a:p>
            <a:r>
              <a:rPr lang="en-US" dirty="0"/>
              <a:t>Preview: MDP/Reinforcement Learning Notation</a:t>
            </a:r>
          </a:p>
        </p:txBody>
      </p:sp>
    </p:spTree>
    <p:extLst>
      <p:ext uri="{BB962C8B-B14F-4D97-AF65-F5344CB8AC3E}">
        <p14:creationId xmlns:p14="http://schemas.microsoft.com/office/powerpoint/2010/main" val="1668062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Preview: MDP/Reinforcement Learning Notation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FF0B6D-0DBB-4B3C-B656-1F586DA7F21B}"/>
              </a:ext>
            </a:extLst>
          </p:cNvPr>
          <p:cNvSpPr txBox="1"/>
          <p:nvPr/>
        </p:nvSpPr>
        <p:spPr>
          <a:xfrm>
            <a:off x="381000" y="16002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Standard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expectimax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200400" y="1447800"/>
                <a:ext cx="6629400" cy="5074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dirty="0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  </m:t>
                      </m:r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∀ </m:t>
                      </m:r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1447800"/>
                <a:ext cx="6629400" cy="50745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405143" y="2267466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405143" y="291134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405143" y="3590151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381000" y="426895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7E7F8D-7642-46A3-AE9F-9942B9115FD8}"/>
              </a:ext>
            </a:extLst>
          </p:cNvPr>
          <p:cNvSpPr txBox="1"/>
          <p:nvPr/>
        </p:nvSpPr>
        <p:spPr>
          <a:xfrm>
            <a:off x="405143" y="493622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291BCF-7D74-4CA3-BA11-BD672E4D7FF4}"/>
              </a:ext>
            </a:extLst>
          </p:cNvPr>
          <p:cNvSpPr txBox="1"/>
          <p:nvPr/>
        </p:nvSpPr>
        <p:spPr>
          <a:xfrm>
            <a:off x="405143" y="557719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improvement:</a:t>
            </a:r>
          </a:p>
        </p:txBody>
      </p:sp>
    </p:spTree>
    <p:extLst>
      <p:ext uri="{BB962C8B-B14F-4D97-AF65-F5344CB8AC3E}">
        <p14:creationId xmlns:p14="http://schemas.microsoft.com/office/powerpoint/2010/main" val="72551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2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Preview: MDP/Reinforcement Learning Notation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FF0B6D-0DBB-4B3C-B656-1F586DA7F21B}"/>
              </a:ext>
            </a:extLst>
          </p:cNvPr>
          <p:cNvSpPr txBox="1"/>
          <p:nvPr/>
        </p:nvSpPr>
        <p:spPr>
          <a:xfrm>
            <a:off x="381000" y="16002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Standard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expectimax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200400" y="1447800"/>
                <a:ext cx="6629400" cy="5074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0000E8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b="0" i="1" dirty="0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b="0" i="1" dirty="0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dirty="0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dirty="0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dirty="0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dirty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dirty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dirty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E8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i="1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func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 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  </m:t>
                      </m:r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∀ </m:t>
                      </m:r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1447800"/>
                <a:ext cx="6629400" cy="50745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405143" y="2267466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405143" y="291134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405143" y="3590151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381000" y="426895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7E7F8D-7642-46A3-AE9F-9942B9115FD8}"/>
              </a:ext>
            </a:extLst>
          </p:cNvPr>
          <p:cNvSpPr txBox="1"/>
          <p:nvPr/>
        </p:nvSpPr>
        <p:spPr>
          <a:xfrm>
            <a:off x="405143" y="493622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A41B4-1D5F-4A7E-8159-A198745C9E9C}"/>
              </a:ext>
            </a:extLst>
          </p:cNvPr>
          <p:cNvSpPr txBox="1"/>
          <p:nvPr/>
        </p:nvSpPr>
        <p:spPr>
          <a:xfrm>
            <a:off x="405143" y="557719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improvement:</a:t>
            </a:r>
          </a:p>
        </p:txBody>
      </p:sp>
    </p:spTree>
    <p:extLst>
      <p:ext uri="{BB962C8B-B14F-4D97-AF65-F5344CB8AC3E}">
        <p14:creationId xmlns:p14="http://schemas.microsoft.com/office/powerpoint/2010/main" val="225093950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</a:t>
            </a:r>
            <a:r>
              <a:rPr lang="en-US" dirty="0" err="1"/>
              <a:t>Expectimax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20F6C3-0FB6-4ACC-9FE3-3A9FCAC92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11379200" cy="4729164"/>
          </a:xfrm>
        </p:spPr>
        <p:txBody>
          <a:bodyPr/>
          <a:lstStyle/>
          <a:p>
            <a:r>
              <a:rPr lang="en-US" dirty="0"/>
              <a:t>Pretty great model for an agent in the world</a:t>
            </a:r>
          </a:p>
          <a:p>
            <a:r>
              <a:rPr lang="en-US" dirty="0"/>
              <a:t>Choose the action that has the: </a:t>
            </a:r>
            <a:r>
              <a:rPr lang="en-US" dirty="0">
                <a:solidFill>
                  <a:srgbClr val="0000E8"/>
                </a:solidFill>
              </a:rPr>
              <a:t>highest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expected</a:t>
            </a:r>
            <a:r>
              <a:rPr lang="en-US" dirty="0"/>
              <a:t> </a:t>
            </a:r>
            <a:r>
              <a:rPr lang="en-US" dirty="0">
                <a:solidFill>
                  <a:srgbClr val="7030A0"/>
                </a:solidFill>
              </a:rPr>
              <a:t>value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A1503E0-29F1-468B-89C2-2B68F7655948}"/>
              </a:ext>
            </a:extLst>
          </p:cNvPr>
          <p:cNvSpPr>
            <a:spLocks noChangeAspect="1"/>
          </p:cNvSpPr>
          <p:nvPr/>
        </p:nvSpPr>
        <p:spPr>
          <a:xfrm>
            <a:off x="6586117" y="4252050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riangle 25">
            <a:extLst>
              <a:ext uri="{FF2B5EF4-FFF2-40B4-BE49-F238E27FC236}">
                <a16:creationId xmlns:a16="http://schemas.microsoft.com/office/drawing/2014/main" id="{A41ABF1E-4DB3-475F-8F12-2C2B93DF5AD6}"/>
              </a:ext>
            </a:extLst>
          </p:cNvPr>
          <p:cNvSpPr/>
          <p:nvPr/>
        </p:nvSpPr>
        <p:spPr>
          <a:xfrm>
            <a:off x="5537821" y="2951081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51C771E-C5F5-432A-9D6C-A2DD1C83BAA9}"/>
              </a:ext>
            </a:extLst>
          </p:cNvPr>
          <p:cNvCxnSpPr>
            <a:cxnSpLocks/>
            <a:stCxn id="5" idx="3"/>
            <a:endCxn id="12" idx="0"/>
          </p:cNvCxnSpPr>
          <p:nvPr/>
        </p:nvCxnSpPr>
        <p:spPr>
          <a:xfrm flipH="1">
            <a:off x="4854449" y="3505200"/>
            <a:ext cx="1012951" cy="74044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4C03B88-2FBF-46D1-B3A1-33BD6E755DEB}"/>
              </a:ext>
            </a:extLst>
          </p:cNvPr>
          <p:cNvCxnSpPr>
            <a:cxnSpLocks/>
            <a:stCxn id="5" idx="3"/>
            <a:endCxn id="4" idx="0"/>
          </p:cNvCxnSpPr>
          <p:nvPr/>
        </p:nvCxnSpPr>
        <p:spPr>
          <a:xfrm>
            <a:off x="5867400" y="3505200"/>
            <a:ext cx="1001166" cy="74685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EAF444F-9E1B-415C-A2E6-B138A5218E42}"/>
              </a:ext>
            </a:extLst>
          </p:cNvPr>
          <p:cNvCxnSpPr>
            <a:cxnSpLocks/>
            <a:stCxn id="12" idx="4"/>
            <a:endCxn id="17" idx="0"/>
          </p:cNvCxnSpPr>
          <p:nvPr/>
        </p:nvCxnSpPr>
        <p:spPr>
          <a:xfrm flipH="1">
            <a:off x="4269627" y="4812574"/>
            <a:ext cx="584822" cy="902427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F8343FE-42DB-490C-8D91-975950AB603D}"/>
              </a:ext>
            </a:extLst>
          </p:cNvPr>
          <p:cNvCxnSpPr>
            <a:cxnSpLocks/>
            <a:stCxn id="12" idx="4"/>
            <a:endCxn id="18" idx="0"/>
          </p:cNvCxnSpPr>
          <p:nvPr/>
        </p:nvCxnSpPr>
        <p:spPr>
          <a:xfrm>
            <a:off x="4854449" y="4812574"/>
            <a:ext cx="531535" cy="90242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FCC5CDF-2157-4143-9147-1A90D0601181}"/>
              </a:ext>
            </a:extLst>
          </p:cNvPr>
          <p:cNvCxnSpPr>
            <a:cxnSpLocks/>
            <a:stCxn id="4" idx="4"/>
            <a:endCxn id="19" idx="0"/>
          </p:cNvCxnSpPr>
          <p:nvPr/>
        </p:nvCxnSpPr>
        <p:spPr>
          <a:xfrm flipH="1">
            <a:off x="6452784" y="4818978"/>
            <a:ext cx="415782" cy="89602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F20E80B-1E1C-4BCA-8719-01EAD4594A1C}"/>
              </a:ext>
            </a:extLst>
          </p:cNvPr>
          <p:cNvCxnSpPr>
            <a:cxnSpLocks/>
            <a:stCxn id="4" idx="4"/>
            <a:endCxn id="20" idx="0"/>
          </p:cNvCxnSpPr>
          <p:nvPr/>
        </p:nvCxnSpPr>
        <p:spPr>
          <a:xfrm>
            <a:off x="6868566" y="4818978"/>
            <a:ext cx="651018" cy="89644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296756A3-D552-4300-AE7D-C0EFF3ACDD26}"/>
              </a:ext>
            </a:extLst>
          </p:cNvPr>
          <p:cNvSpPr>
            <a:spLocks noChangeAspect="1"/>
          </p:cNvSpPr>
          <p:nvPr/>
        </p:nvSpPr>
        <p:spPr>
          <a:xfrm>
            <a:off x="4572000" y="4245646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riangle 25">
            <a:extLst>
              <a:ext uri="{FF2B5EF4-FFF2-40B4-BE49-F238E27FC236}">
                <a16:creationId xmlns:a16="http://schemas.microsoft.com/office/drawing/2014/main" id="{14A9FCE4-E5A2-4FB6-9369-558C7763890B}"/>
              </a:ext>
            </a:extLst>
          </p:cNvPr>
          <p:cNvSpPr/>
          <p:nvPr/>
        </p:nvSpPr>
        <p:spPr>
          <a:xfrm>
            <a:off x="3940048" y="5715001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riangle 25">
            <a:extLst>
              <a:ext uri="{FF2B5EF4-FFF2-40B4-BE49-F238E27FC236}">
                <a16:creationId xmlns:a16="http://schemas.microsoft.com/office/drawing/2014/main" id="{1B20DA3A-8E0A-4E8B-8DA9-896F3C8200D1}"/>
              </a:ext>
            </a:extLst>
          </p:cNvPr>
          <p:cNvSpPr/>
          <p:nvPr/>
        </p:nvSpPr>
        <p:spPr>
          <a:xfrm>
            <a:off x="5056405" y="5715000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riangle 25">
            <a:extLst>
              <a:ext uri="{FF2B5EF4-FFF2-40B4-BE49-F238E27FC236}">
                <a16:creationId xmlns:a16="http://schemas.microsoft.com/office/drawing/2014/main" id="{ECC14954-20E0-497B-804E-7EAA9C1C42C0}"/>
              </a:ext>
            </a:extLst>
          </p:cNvPr>
          <p:cNvSpPr/>
          <p:nvPr/>
        </p:nvSpPr>
        <p:spPr>
          <a:xfrm>
            <a:off x="6123205" y="5715000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riangle 25">
            <a:extLst>
              <a:ext uri="{FF2B5EF4-FFF2-40B4-BE49-F238E27FC236}">
                <a16:creationId xmlns:a16="http://schemas.microsoft.com/office/drawing/2014/main" id="{47FBC499-ADBB-4694-9F66-ED3AB0A22690}"/>
              </a:ext>
            </a:extLst>
          </p:cNvPr>
          <p:cNvSpPr/>
          <p:nvPr/>
        </p:nvSpPr>
        <p:spPr>
          <a:xfrm>
            <a:off x="7190005" y="5715419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15FCBEB-5D7E-428C-A3A9-2E3B0AE743DC}"/>
              </a:ext>
            </a:extLst>
          </p:cNvPr>
          <p:cNvCxnSpPr>
            <a:cxnSpLocks/>
          </p:cNvCxnSpPr>
          <p:nvPr/>
        </p:nvCxnSpPr>
        <p:spPr>
          <a:xfrm flipH="1">
            <a:off x="3733800" y="6281928"/>
            <a:ext cx="535827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16B0FDA-119D-45AB-9262-33C3FDD93078}"/>
              </a:ext>
            </a:extLst>
          </p:cNvPr>
          <p:cNvCxnSpPr>
            <a:cxnSpLocks/>
          </p:cNvCxnSpPr>
          <p:nvPr/>
        </p:nvCxnSpPr>
        <p:spPr>
          <a:xfrm>
            <a:off x="4269627" y="6281928"/>
            <a:ext cx="580530" cy="105544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DF09B1A-8762-4473-8520-72360C74EF4E}"/>
              </a:ext>
            </a:extLst>
          </p:cNvPr>
          <p:cNvCxnSpPr>
            <a:cxnSpLocks/>
          </p:cNvCxnSpPr>
          <p:nvPr/>
        </p:nvCxnSpPr>
        <p:spPr>
          <a:xfrm flipH="1">
            <a:off x="4850157" y="6259758"/>
            <a:ext cx="535827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44F7105-148A-47DE-AC72-61880F6BEDB9}"/>
              </a:ext>
            </a:extLst>
          </p:cNvPr>
          <p:cNvCxnSpPr>
            <a:cxnSpLocks/>
          </p:cNvCxnSpPr>
          <p:nvPr/>
        </p:nvCxnSpPr>
        <p:spPr>
          <a:xfrm>
            <a:off x="5385984" y="6259758"/>
            <a:ext cx="580530" cy="105544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0643DA8-244C-4F1D-9DA8-32C2742A82C9}"/>
              </a:ext>
            </a:extLst>
          </p:cNvPr>
          <p:cNvCxnSpPr>
            <a:cxnSpLocks/>
          </p:cNvCxnSpPr>
          <p:nvPr/>
        </p:nvCxnSpPr>
        <p:spPr>
          <a:xfrm flipH="1">
            <a:off x="5921248" y="6281928"/>
            <a:ext cx="535827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1AB34E1-2175-4776-BD8D-E8FF8B0847D1}"/>
              </a:ext>
            </a:extLst>
          </p:cNvPr>
          <p:cNvCxnSpPr>
            <a:cxnSpLocks/>
          </p:cNvCxnSpPr>
          <p:nvPr/>
        </p:nvCxnSpPr>
        <p:spPr>
          <a:xfrm>
            <a:off x="6457075" y="6281928"/>
            <a:ext cx="580530" cy="105544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7431AB1-F298-4089-8D7E-9A97229582CD}"/>
              </a:ext>
            </a:extLst>
          </p:cNvPr>
          <p:cNvCxnSpPr>
            <a:cxnSpLocks/>
          </p:cNvCxnSpPr>
          <p:nvPr/>
        </p:nvCxnSpPr>
        <p:spPr>
          <a:xfrm flipH="1">
            <a:off x="6992339" y="6281928"/>
            <a:ext cx="535827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E1ED207-5811-4DFD-BDC7-5595937EAECF}"/>
              </a:ext>
            </a:extLst>
          </p:cNvPr>
          <p:cNvCxnSpPr>
            <a:cxnSpLocks/>
          </p:cNvCxnSpPr>
          <p:nvPr/>
        </p:nvCxnSpPr>
        <p:spPr>
          <a:xfrm>
            <a:off x="7528166" y="6281928"/>
            <a:ext cx="580530" cy="105544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E0E3E85-07B0-628C-C741-B08220E61C26}"/>
              </a:ext>
            </a:extLst>
          </p:cNvPr>
          <p:cNvSpPr txBox="1"/>
          <p:nvPr/>
        </p:nvSpPr>
        <p:spPr>
          <a:xfrm>
            <a:off x="169327" y="6395279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227712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Bonus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20F6C3-0FB6-4ACC-9FE3-3A9FCAC92B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say you know that your opponent is actually running a depth 1 minimax, using the result 80% of the time, and moving randomly otherwise</a:t>
            </a:r>
          </a:p>
          <a:p>
            <a:r>
              <a:rPr lang="en-US" dirty="0"/>
              <a:t>Question: What tree search should you use? 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A: Minimax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B: </a:t>
            </a:r>
            <a:r>
              <a:rPr lang="en-US" dirty="0" err="1">
                <a:solidFill>
                  <a:schemeClr val="tx1"/>
                </a:solidFill>
              </a:rPr>
              <a:t>Expectimax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C: Something completely different</a:t>
            </a:r>
          </a:p>
          <a:p>
            <a:pPr marL="0" indent="0">
              <a:buNone/>
            </a:pP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27CFA0-22D5-31C8-3667-EA1C19C190D0}"/>
              </a:ext>
            </a:extLst>
          </p:cNvPr>
          <p:cNvSpPr txBox="1"/>
          <p:nvPr/>
        </p:nvSpPr>
        <p:spPr>
          <a:xfrm>
            <a:off x="169327" y="6395279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330543378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472746"/>
          </a:xfrm>
        </p:spPr>
        <p:txBody>
          <a:bodyPr>
            <a:normAutofit/>
          </a:bodyPr>
          <a:lstStyle/>
          <a:p>
            <a:r>
              <a:rPr lang="en-US" sz="2800" dirty="0"/>
              <a:t>Games require decisions when optimality is impossible</a:t>
            </a:r>
          </a:p>
          <a:p>
            <a:pPr lvl="1"/>
            <a:r>
              <a:rPr lang="en-US" sz="2400" dirty="0"/>
              <a:t>Bounded-depth search and approximate evaluation functions</a:t>
            </a:r>
          </a:p>
          <a:p>
            <a:r>
              <a:rPr lang="en-US" sz="2800" dirty="0"/>
              <a:t>Games force efficient use of computation</a:t>
            </a:r>
          </a:p>
          <a:p>
            <a:pPr lvl="1"/>
            <a:r>
              <a:rPr lang="en-US" sz="2400" dirty="0"/>
              <a:t>Alpha-beta pruning</a:t>
            </a:r>
          </a:p>
          <a:p>
            <a:r>
              <a:rPr lang="en-US" sz="2800" dirty="0"/>
              <a:t>Game playing has produced important research ideas</a:t>
            </a:r>
          </a:p>
          <a:p>
            <a:pPr lvl="1"/>
            <a:r>
              <a:rPr lang="en-US" sz="2400" dirty="0"/>
              <a:t>Reinforcement learning (checkers)</a:t>
            </a:r>
          </a:p>
          <a:p>
            <a:pPr lvl="1"/>
            <a:r>
              <a:rPr lang="en-US" sz="2400" dirty="0"/>
              <a:t>Iterative deepening (chess)</a:t>
            </a:r>
          </a:p>
          <a:p>
            <a:pPr lvl="1"/>
            <a:r>
              <a:rPr lang="en-US" sz="2400" dirty="0"/>
              <a:t>Monte Carlo tree search (Go)</a:t>
            </a:r>
          </a:p>
          <a:p>
            <a:pPr lvl="1"/>
            <a:r>
              <a:rPr lang="en-US" sz="2400" dirty="0"/>
              <a:t>Solution methods for partial-information games in economics (poker)</a:t>
            </a:r>
          </a:p>
          <a:p>
            <a:r>
              <a:rPr lang="en-US" sz="2800" dirty="0"/>
              <a:t>Video games present much greater challenges – lots to do!</a:t>
            </a:r>
          </a:p>
          <a:p>
            <a:pPr lvl="1"/>
            <a:r>
              <a:rPr lang="en-US" sz="2400" dirty="0"/>
              <a:t>b = 10</a:t>
            </a:r>
            <a:r>
              <a:rPr lang="en-US" sz="2400" baseline="30000" dirty="0"/>
              <a:t>500</a:t>
            </a:r>
            <a:r>
              <a:rPr lang="en-US" sz="2400" dirty="0"/>
              <a:t>, |S| = 10</a:t>
            </a:r>
            <a:r>
              <a:rPr lang="en-US" sz="2400" baseline="30000" dirty="0"/>
              <a:t>4000</a:t>
            </a:r>
            <a:r>
              <a:rPr lang="en-US" sz="2400" dirty="0"/>
              <a:t>, m = 10,000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68CEF1-ABB4-7AC1-A607-AB652163E926}"/>
              </a:ext>
            </a:extLst>
          </p:cNvPr>
          <p:cNvSpPr txBox="1"/>
          <p:nvPr/>
        </p:nvSpPr>
        <p:spPr>
          <a:xfrm>
            <a:off x="169327" y="6400595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135478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6549</TotalTime>
  <Words>3603</Words>
  <Application>Microsoft Office PowerPoint</Application>
  <PresentationFormat>Widescreen</PresentationFormat>
  <Paragraphs>700</Paragraphs>
  <Slides>65</Slides>
  <Notes>24</Notes>
  <HiddenSlides>4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4" baseType="lpstr">
      <vt:lpstr>Arial</vt:lpstr>
      <vt:lpstr>Calibri</vt:lpstr>
      <vt:lpstr>Calibri Light</vt:lpstr>
      <vt:lpstr>Cambria Math</vt:lpstr>
      <vt:lpstr>Symbol</vt:lpstr>
      <vt:lpstr>Times New Roman</vt:lpstr>
      <vt:lpstr>Wingdings</vt:lpstr>
      <vt:lpstr>Office Theme</vt:lpstr>
      <vt:lpstr>Photo Editor Photo</vt:lpstr>
      <vt:lpstr>  07-280 AI &amp; ML I Adversarial Search </vt:lpstr>
      <vt:lpstr>Minimax</vt:lpstr>
      <vt:lpstr>Intelligence and Uncertainty</vt:lpstr>
      <vt:lpstr>Outline</vt:lpstr>
      <vt:lpstr>Pre-reading</vt:lpstr>
      <vt:lpstr>Game Playing State-of-the-Art</vt:lpstr>
      <vt:lpstr>Game Playing State-of-the-Art</vt:lpstr>
      <vt:lpstr>Game Playing State-of-the-Art</vt:lpstr>
      <vt:lpstr>AlphaGo</vt:lpstr>
      <vt:lpstr>Behavior from Computation</vt:lpstr>
      <vt:lpstr>Types of Games</vt:lpstr>
      <vt:lpstr>Zero-Sum Games</vt:lpstr>
      <vt:lpstr>“Standard” Games</vt:lpstr>
      <vt:lpstr>Pre-reading</vt:lpstr>
      <vt:lpstr>Single-Agent Trees</vt:lpstr>
      <vt:lpstr>Minimax Example</vt:lpstr>
      <vt:lpstr>Generic Game Tree Pseudocode</vt:lpstr>
      <vt:lpstr>Minimax Efficiency</vt:lpstr>
      <vt:lpstr>Pre-reading</vt:lpstr>
      <vt:lpstr>Probabilities</vt:lpstr>
      <vt:lpstr>Expected Value</vt:lpstr>
      <vt:lpstr>Expected Value</vt:lpstr>
      <vt:lpstr>Example</vt:lpstr>
      <vt:lpstr>Updated: Generic Game Tree Pseudocode</vt:lpstr>
      <vt:lpstr>Adversarial Search</vt:lpstr>
      <vt:lpstr>Minimax Code and Notation</vt:lpstr>
      <vt:lpstr>Minimax Notation</vt:lpstr>
      <vt:lpstr>Minimax Notation</vt:lpstr>
      <vt:lpstr>Minimax Efficiency</vt:lpstr>
      <vt:lpstr>Resource Limits</vt:lpstr>
      <vt:lpstr>Resource Limits</vt:lpstr>
      <vt:lpstr>Depth Matters</vt:lpstr>
      <vt:lpstr>Demo Limited Depth (2 vs 10)</vt:lpstr>
      <vt:lpstr>Evaluation Functions</vt:lpstr>
      <vt:lpstr>Evaluation Functions</vt:lpstr>
      <vt:lpstr>Evaluation for Pacman</vt:lpstr>
      <vt:lpstr>Generalized minimax</vt:lpstr>
      <vt:lpstr>Generalized minimax</vt:lpstr>
      <vt:lpstr>Game Tree Pruning</vt:lpstr>
      <vt:lpstr>Alpha-Beta Example</vt:lpstr>
      <vt:lpstr>Poll 1</vt:lpstr>
      <vt:lpstr>Example</vt:lpstr>
      <vt:lpstr>Poll 2</vt:lpstr>
      <vt:lpstr>Alpha-Beta Implementation</vt:lpstr>
      <vt:lpstr>Alpha-Beta version of Poll 1</vt:lpstr>
      <vt:lpstr>Alpha-Beta version of Poll 1</vt:lpstr>
      <vt:lpstr>Alpha-Beta Pruning Properties</vt:lpstr>
      <vt:lpstr>Modeling Assumptions</vt:lpstr>
      <vt:lpstr>Modeling Assumptions</vt:lpstr>
      <vt:lpstr>Minimax Demo</vt:lpstr>
      <vt:lpstr>Poll 3</vt:lpstr>
      <vt:lpstr>Assumptions vs. Reality</vt:lpstr>
      <vt:lpstr>Modeling Assumptions</vt:lpstr>
      <vt:lpstr>Minimax Driver?</vt:lpstr>
      <vt:lpstr>Modeling Assumptions</vt:lpstr>
      <vt:lpstr>Modeling Assumptions</vt:lpstr>
      <vt:lpstr>Chance outcomes in trees</vt:lpstr>
      <vt:lpstr>Expectimax Pruning?</vt:lpstr>
      <vt:lpstr>Expectimax Code</vt:lpstr>
      <vt:lpstr>Preview: MDP/Reinforcement Learning Notation</vt:lpstr>
      <vt:lpstr>Preview: MDP/Reinforcement Learning Notation</vt:lpstr>
      <vt:lpstr>Preview: MDP/Reinforcement Learning Notation</vt:lpstr>
      <vt:lpstr>Why Expectimax?</vt:lpstr>
      <vt:lpstr>Bonus Question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641</cp:revision>
  <cp:lastPrinted>2019-08-29T15:41:16Z</cp:lastPrinted>
  <dcterms:created xsi:type="dcterms:W3CDTF">2018-10-11T11:39:27Z</dcterms:created>
  <dcterms:modified xsi:type="dcterms:W3CDTF">2026-01-21T15:14:31Z</dcterms:modified>
</cp:coreProperties>
</file>