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9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0.xml" ContentType="application/vnd.openxmlformats-officedocument.presentationml.notesSlide+xml"/>
  <Override PartName="/ppt/ink/ink6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ink/ink7.xml" ContentType="application/inkml+xml"/>
  <Override PartName="/ppt/ink/ink8.xml" ContentType="application/inkml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1"/>
  </p:notesMasterIdLst>
  <p:sldIdLst>
    <p:sldId id="2327" r:id="rId3"/>
    <p:sldId id="850" r:id="rId4"/>
    <p:sldId id="813" r:id="rId5"/>
    <p:sldId id="818" r:id="rId6"/>
    <p:sldId id="821" r:id="rId7"/>
    <p:sldId id="1037" r:id="rId8"/>
    <p:sldId id="2328" r:id="rId9"/>
    <p:sldId id="2332" r:id="rId10"/>
    <p:sldId id="2329" r:id="rId11"/>
    <p:sldId id="2331" r:id="rId12"/>
    <p:sldId id="2330" r:id="rId13"/>
    <p:sldId id="2298" r:id="rId14"/>
    <p:sldId id="2291" r:id="rId15"/>
    <p:sldId id="2299" r:id="rId16"/>
    <p:sldId id="2300" r:id="rId17"/>
    <p:sldId id="2295" r:id="rId18"/>
    <p:sldId id="2296" r:id="rId19"/>
    <p:sldId id="1018" r:id="rId20"/>
    <p:sldId id="982" r:id="rId21"/>
    <p:sldId id="990" r:id="rId22"/>
    <p:sldId id="984" r:id="rId23"/>
    <p:sldId id="991" r:id="rId24"/>
    <p:sldId id="848" r:id="rId25"/>
    <p:sldId id="768" r:id="rId26"/>
    <p:sldId id="980" r:id="rId27"/>
    <p:sldId id="2337" r:id="rId28"/>
    <p:sldId id="2335" r:id="rId29"/>
    <p:sldId id="2297" r:id="rId30"/>
    <p:sldId id="770" r:id="rId31"/>
    <p:sldId id="795" r:id="rId32"/>
    <p:sldId id="2294" r:id="rId33"/>
    <p:sldId id="822" r:id="rId34"/>
    <p:sldId id="854" r:id="rId35"/>
    <p:sldId id="855" r:id="rId36"/>
    <p:sldId id="1022" r:id="rId37"/>
    <p:sldId id="867" r:id="rId38"/>
    <p:sldId id="860" r:id="rId39"/>
    <p:sldId id="2338" r:id="rId40"/>
    <p:sldId id="2339" r:id="rId41"/>
    <p:sldId id="796" r:id="rId42"/>
    <p:sldId id="797" r:id="rId43"/>
    <p:sldId id="823" r:id="rId44"/>
    <p:sldId id="798" r:id="rId45"/>
    <p:sldId id="2333" r:id="rId46"/>
    <p:sldId id="825" r:id="rId47"/>
    <p:sldId id="2287" r:id="rId48"/>
    <p:sldId id="800" r:id="rId49"/>
    <p:sldId id="2336" r:id="rId50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EBF1E9"/>
    <a:srgbClr val="F8DCFE"/>
    <a:srgbClr val="D5E3CF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031" autoAdjust="0"/>
    <p:restoredTop sz="79713" autoAdjust="0"/>
  </p:normalViewPr>
  <p:slideViewPr>
    <p:cSldViewPr snapToGrid="0">
      <p:cViewPr>
        <p:scale>
          <a:sx n="65" d="100"/>
          <a:sy n="65" d="100"/>
        </p:scale>
        <p:origin x="78" y="2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15T12:02:09.05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1 1 1375 0 0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15T12:02:09.3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22 41 2759 0 0,'-9'-6'248'0'0,"3"1"-248"0"0,2 3 0 0 0,6 2 64 0 0,-2-2-64 0 0,-2 0 0 0 0,0-2 72 0 0,4-1 0 0 0,-2 1 0 0 0,6 0 0 0 0,3-3 16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15T12:03:14.55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61 44 13823 0 0,'-11'-4'1224'0'0,"2"-1"-976"0"0,7 3 840 0 0,0 2-512 0 0,-5-2 8 0 0,1-2-584 0 0,-1 2-88 0 0,1-3-32 0 0,0 1-8 0 0,3-2-64 0 0,1 1-8 0 0,4 1-8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15T12:04:47.94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65 7831 0 0,'0'0'603'0'0,"6"-12"978"0"0,0 4-651 0 0,18-21 696 0 0,-23 27-1763 0 0,1 1 0 0 0,-1 0-1 0 0,1-1 1 0 0,-1 1 0 0 0,1 0-1 0 0,-1 0 1 0 0,1 0 0 0 0,0 0-1 0 0,-1 0 1 0 0,1 0 0 0 0,0 1-1 0 0,0-1 1 0 0,0 0 0 0 0,0 1-1 0 0,3-1 1 0 0,-5 1 25 0 0,1 1 0 0 0,0-1 0 0 0,-1 0 0 0 0,1 1 0 0 0,0-1 0 0 0,-1 1 0 0 0,1-1 0 0 0,0 0 0 0 0,-1 1 0 0 0,1 0 0 0 0,-1-1 1 0 0,1 1-1 0 0,-1-1 0 0 0,1 1 0 0 0,-1 0 0 0 0,0-1 0 0 0,1 1 0 0 0,-1 0 0 0 0,0-1 0 0 0,1 1 0 0 0,-1 0 0 0 0,0-1 0 0 0,0 1 0 0 0,0 0 0 0 0,0 0 0 0 0,0-1 0 0 0,1 1 0 0 0,-1 0 0 0 0,-1 0 0 0 0,1-1 0 0 0,0 2 0 0 0,0 10-848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15T12:12:05.50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82 1 20271 0 0,'-30'17'1800'0'0,"8"-6"-1440"0"0,5-1-288 0 0,6-3-72 0 0,9-3-864 0 0,15 7-4904 0 0,-2-7 1624 0 0,8 3-104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5:38:22.3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28407 5566 24879 0,'4'-10'2208'0,"1"1"-1760"0,0 5-448 0,0 2 0 0,0 2 0 0,0 0-144 0,2-4 0 0,4-2 0 0,5-4-16 0,4-1 0 0,2 4 0 0,-1-2 0 0,-2 5 160 0,-3 1-160 0,-2 0 160 0,-3 3-160 0,-3 3-32 0,0-2 0 0,-3 4 0 0,-3 1 0 16,0 1 480-16,-5 2 96 0,-2 3 0 0,-2 4 16 15,-2 4 528-15,-6 3 96 0,-3 4 32 16,-7 5 0-16,-4 4-48 0,-4 3-16 16,-3 1 0-16,-2 6 0 0,-5 2-368 0,-3 3-80 0,0 5-16 15,-8 8 0-15,-8 2-352 0,-9 6-176 16,-4 2 160-16,0 2-160 0,0 5 0 0,-3 5 128 0,-6 6-128 0,-3 2 0 16,-4-6 128-16,2 4 0 0,4 3-128 0,-2 4 192 15,-2 2-192-15,-1-1 0 0,2-11 128 16,5 3-128-16,7-1 0 0,3-5-160 0,6-7 32 0,4-10 0 0,6-14-208 15,3-6-48-15,4-7 0 16,6-1 0-16,4-7 384 0,4 1 0 0,4 0 0 0,4-3 0 0,0-4 256 0,4 1 32 16,-2-3 0-16,0-2 0 0,-1 1 0 0,-2-3 0 15,1-2 0-15,-2-1 0 0,-1-1 80 0,0 1 16 16,5-6 0-16,-1 4 0 0,0-1-64 0,0 0 0 16,3-1 0-16,2-2 0 0,3 0-320 0,3-2 144 15,1-4-144-15,2 2 0 0,3-6 512 0,0 0 0 0,4-2 0 16,0-2 0-16,1-2-96 0,0 0-32 0,1-3 0 0,-1-4 0 15,3-1-64-15,-2-3-32 0,1-1 0 0,0-2 0 16,0-2-96-16,-2-3-32 0,2-3 0 0,-1-3 0 16,-1-1-32-16,1-3 0 0,-1 1 0 0,-1-6 0 15,1-2 32-15,-1-2 0 0,0 0 0 0,0 0 0 16,1 3-160-16,-2 1 160 0,3 5-160 0,-1 3 160 16,1 3-160-16,1 4 0 15,2 0 0-15,1 4 0 0,0 5 0 0,3 3 0 16,-1 0 0-16,1 1 0 0,2 3 0 0,-2 2 0 0,1 2 0 15,1 2 0-15,0 2-192 0,0 2 192 0,1 8-160 16,0 1 160-16,-1 7-304 0,1 4 48 0,-2 5 0 16,-2 5 0-16,1 7 128 0,-3 7 128 0,-3 9-192 0,1 4 192 0,-3 4-128 15,0-1 128 1,0-4 0-16,1-5 0 0,2-6 0 16,1-11 0-16,3-3 0 0,3-7 0 0,1-5 0 0,4-1 176 15,4-4 0-15,4-1 0 0,3-4 272 0,7-2 48 16,4-1 16-16,9-7 0 0,8-3-64 0,9-7 0 0,13-5 0 0,3-4 0 15,3-6-256-15,8-7-64 0,11-5-128 0,9-7-13568 16,9-4-2816-16</inkml:trace>
  <inkml:trace contextRef="#ctx0" brushRef="#br0" timeOffset="10752.99">8028 10737 30399 0,'-9'-5'2704'0,"0"2"-2160"0,4-1-544 0,3 1 0 16,1 3 0-16,-2-3 0 0,-3-2-192 0,-4-3 48 0,-2-2-1648 0,-2-6-320 0,1 1-64 0,0-1 0 0,3 0 1536 0,0 1 304 0,1-1 64 0,0 3 16 0,0 0-384 0,-1 1-64 0,-1 2 0 0,-1 0-16 15,-3 5 1424-15,-1 2 272 0,-3 3 64 0,0 2 16 0,-4 2 960 0,0 3 192 0,-3 4 32 0,0 5 16 0,-1 1-752 0,-3 5-160 0,2 0-16 16,-3 6-16-16,-1 1-864 0,-1 2-192 0,2 1-16 0,2-1-16 0,5-3-480 0,0 7-80 15,-2 9-32-15,1 5 0 16,1 8-80-16,5 2-32 0,1 2 0 0,3-2 0 16,3-1-96-16,2 1-32 0,3-5 0 0,2 0 0 15,1 3-496-15,3 0-112 0,3-3 0 0,5-4-16 16,1-6 32-16,3-8 16 0,5-5 0 0,2-9 0 0,1-7 1664 0,4-4 336 0,0-2 64 16,2-7 16-16,2-2 480 0,3-6 96 15,1-4 32-15,0-2 0 0,0-7-32 0,-2-3-16 0,1-3 0 0,-2-6 0 16,2 2-448-16,-3-6-96 15,-2 0-16-15,-2 1 0 0,2-3-464 0,0-5-112 0,1-7 0 16,0-3-16-16,-1 4-304 0,-6-2 160 0,0-1-160 0,-5 0 128 16,-5 2-128-16,-2 0 0 0,-5-1 0 15,-3-1 0-15,-4 3 128 0,-5 5 0 0,-4 2 0 0,-4 5 0 16,-7 3 32-16,-5 3 0 16,-2 3 0-16,-4 1 0 0,2 1 160 0,-1 3 16 0,-1 6 16 0,2 0 0 15,0 3-192-15,1 1-32 0,1 4-128 0,2 2 192 16,3 4-192-16,0-2 0 0,1 4 0 0,2 4 0 15,4-2-368-15,4 4-160 16,3 4-48-16,3-2 0 0,2 3-848 0,2 1-176 0,3 2-48 0,1 2-15008 0</inkml:trace>
  <inkml:trace contextRef="#ctx0" brushRef="#br0" timeOffset="11188.81">7558 11307 43311 0,'-1'3'3840'0,"-2"-3"-3072"0,1 1-608 0,0 1-160 0,2-2 0 0,2 3-192 0,-1-2 32 0,1 4 16 0,2 1-128 0,3 4-32 0,3 3 0 0,4 3 0 0,1 2 128 0,1 2 32 0,4 0 0 0,-1 1 0 16,4 1-32-16,-1 3 0 0,4-2 0 0,0 2 0 16,1 0-1200-16,3-3-240 0,-2 1-48 0,2 2-14688 0</inkml:trace>
  <inkml:trace contextRef="#ctx0" brushRef="#br0" timeOffset="13696.43">2335 13203 17503 0,'-7'-3'1552'0,"2"1"-1232"0,1 1-320 15,1-2 0-15,2 3 1168 0,0 0 176 0,1-2 48 0,-3 1 0 0,-1-2-704 0,-1 1-144 0,1-2-32 0,-3-2 0 0,0 2 608 0,-1-2 112 0,1 0 32 0,-2 0 0 0,1-1 128 0,-2 1 16 0,-1-1 16 0,-3 1 0 16,1-1-656-16,-4-1-128 0,-1 4-16 0,-3 0-16 31,-1 2-1312-31,-2 4-256 0,-2 2-48 0,-2 5-16 0,1 1-1168 16,-3 2-240-16,-2 4-64 0,1 0 0 16,1 3 1456-16,2 0 272 0,3 2 64 0,3-1 16 0,6 2 1264 0,2-2 240 15,5 4 48-15,4-2 16 0,3 0-176 0,2 1-48 0,4 2 0 0,1 0 0 16,2-3-928-16,3-2-192 0,1-1-48 15,3-1 0-15,3-4 32 16,3-2 0-16,2-2 0 0,0-5 0 0,3-4 480 0,-2-4 208 0,2-5-16 0,-1 0 0 0,-3-5 832 16,0 0 176-16,2-6 16 0,-1-3 16 15,1 0-32-15,-1-7-16 0,-2 2 0 0,-2 1 0 0,0 0-128 0,-2-1-32 16,-3 1 0-16,-2 0 0 0,-2 1-576 0,-3 3-128 16,-1-3-32-16,-2 0 0 0,-2 2 240 0,-4 1 48 15,0 1 16-15,-1 2 0 0,-1 5-176 0,0 2-32 16,0 3-16-16,0 6 0 0,0 3-368 0,-2 6 128 15,1 4-128-15,-2 5 0 0,1 7 0 0,-1 3 144 16,4 3-144-16,-1 4 0 0,0 4 224 0,3 1-64 0,2 0-16 0,4-1 0 16,1-1 176-16,2 2 48 0,5 1 0 0,1-2 0 15,3 1 16-15,3-2 16 0,1-6 0 0,1 2 0 16,2-2-400-16,1-4 0 16,-2-3-224-16,0-2 80 0,0-2-400 15,2 1-80-15,-2-3-16 0,2 2-18144 0</inkml:trace>
  <inkml:trace contextRef="#ctx0" brushRef="#br0" timeOffset="14519.81">2241 15954 41471 0,'-7'-3'3680'0,"3"-3"-2944"0,0 2-592 0,3 4-144 0,1-3-192 0,-3 1-64 0,-1-2 0 0,-4-3-16 0,-3-2-224 0,-2-3-32 0,-2-1-16 0,1 1 0 0,-1 0 384 0,-1 0 160 15,-2 1-128-15,1 1 128 16,-2 3-224-16,0 2 32 0,-2 4 16 0,0 1 0 15,-3 0-16-15,1 6 0 0,2 1 0 0,2 3 0 0,3 1 192 0,0 6 0 0,0 5 0 0,1 9 0 32,3 5-384-32,2 4-32 0,5 5-16 0,2-2 0 0,3-1 224 0,3-1 32 0,3 0 16 0,3-5 0 15,1-2 160 1,1-3 0-16,4-5 0 0,-1-1 0 0,5-5 0 0,-1-5 0 0,2-3 0 0,0-6 0 16,-1-2 336-16,-1-7 112 0,1 0 0 0,-1-6 16 15,1-2 368 1,-1-6 64-16,2-1 0 0,-1-4 16 0,0-3-416 15,0-1-96-15,1-1-16 0,-3 1 0 0,-2-2-112 16,-1-1-16-16,-5-2-16 0,0-3 0 0,-3-5 16 16,-2 1 16-16,-4-7 0 0,-1 6 0 0,-2 6-64 0,-2 2-16 15,0-2 0-15,-2 9 0 0,1 1-192 0,0 7 0 16,-1 8 0-16,1 4 0 0,0 7-128 0,-3 6 128 16,2 5-192-16,-2 7 192 0,1 5 0 0,-1 5 0 15,2 5 160-15,-1 5-32 0,3-3 32 0,0 3 16 16,3 0 0-16,1-3 0 0,-1 0 144 0,2-3 48 15,2-1 0-15,1-1 0 0,3-4-368 0,2 1 0 16,3-2 0-16,4 1-192 16,3-1-576-16,6 1-128 0,1-5-32 0,9 1-18288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3:17:37.701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20996 766 14735 0,'2'0'1312'0,"1"0"-1056"0,-2-2-256 0,-1 2 0 0,0 0 240 0,0-2-16 0,1 2 0 0,-1-4 0 0,1 2 624 0,-2-2 128 0,0-2 32 0,-3 2 0 0,0-2-496 0,-2 1-80 0,-1 1-32 0,-1 1 0 15,-2 3 48-15,-1-4 0 0,0 4 0 0,-1 0 0 16,-1 4-176-16,-1-1-16 0,-2 1-16 0,-2 5 0 16,0-3 496-16,-2 4 96 0,-2 2 32 0,-3 2 0 15,-2 1-320-15,0 1-64 0,-3 2-16 0,-1 1 0 31,2-2 112-31,-1 4 0 0,-3-1 16 0,0 2 0 16,1 0 112-16,1 6 32 0,-1 1 0 0,2 5 0 16,5-2-464-16,4 2-80 0,5 1-32 0,5-5 0 0,4 1 224 15,6-3 64-15,3 3 0 0,5-2 0 0,6-1-448 16,2 0 0-16,6 1 128 0,1-7-128 0,4 2 208 0,2-1 16 16,6-3 0-16,2-2 0 0,1 1-224 0,1-5 0 15,2-2 0-15,-1-5 0 0,-1 2 0 0,0-9 0 16,-3 0 0-16,1-4 0 0,0-4 192 0,-2 0 32 15,-4-4 16-15,1-3 0 0,0-1 336 0,-1-4 64 16,0-1 0-16,-2-2 16 0,-1-2-448 0,-1-4-80 16,-2 2-128-16,-2-1 176 0,-2-2-176 0,-3-2 0 15,-5 1 0-15,0-1 0 0,-5-3 0 0,-2 1 192 0,-5-3-192 16,-1 4 192-16,-4 1-192 0,-3 1-176 0,-2-1 48 16,-3 4 0-16,-3 3 128 0,-2 3 128 15,-3 2-128-15,-1 1 176 0,-1 5 16 0,-5 1 16 0,1 2 0 16,0 0 0-16,-3 1-208 0,1 3 176 0,-2 0-176 0,1 1 160 15,2 1-160-15,-1 4 0 0,1-1 0 0,1 0 0 16,1 4 0-16,3 0-192 0,4-2 32 0,1 4 16 16,3 2-1248-1,4-2-240-15</inkml:trace>
  <inkml:trace contextRef="#ctx0" brushRef="#br0" timeOffset="1">20683 1207 40543 0,'-11'0'1792'0,"3"1"384"0,2 2-1744 0,4-3-432 0,2 2 0 0,1-2 0 0,1 2 272 0,1 3-16 0,0-2-16 0,4 5 0 15,3 3-240-15,-1-1 0 0,4 2 0 0,0 2 0 16,1 2 0-16,1 0 0 0,1 2 0 0,1 3 0 16,-1-1-160-16,0 5 32 0,4 0 0 0,-3 1 0 31,3 5-848-31,-2 1-176 0,0 4-16 0,-2 3-16 0,0 1-1664 0,-1 3-336 0</inkml:trace>
  <inkml:trace contextRef="#ctx0" brushRef="#br0" timeOffset="2">20058 1855 911 0,'-28'-8'0'0,"8"0"0"0,2 2 0 0,5 0 0 0,7 6 2816 0,4-3 496 0,-2 3 80 0,-4-3 32 16,-4 0-2208-16,-4-3-448 0,-1 2-96 0,-1 0-16 15,3 2-32-15,4 2-16 0,3 0 0 0,3 0 0 16,2 2 256-16,5-2 48 0,1 2 16 0,5 0 0 15,4-2 400-15,2 0 80 0,5 0 0 0,4 0 16 0,5 0-96 0,4-2-32 16,7 2 0-16,3-2 0 0,3 2-656 16,2-2-128-16,4 2-16 0,3-2-16 0,6 4 80 0,4-2 16 15,7 6 0-15,4-2 0 0,3 2-400 0,2-3-176 16,-1 3 160-16,7-3-160 0,3 6 0 0,6-4 128 16,3 0-128-16,3-4 0 0,3 2 576 0,4-3 80 15,-2 0 16-15,3-3 0 0,3 0-192 0,4-4-32 16,4 4-16-16,-1-4 0 0,-13 1-272 0,2 0-160 15,2 0 192-15,-4 2-192 16,-3 0-1312-16,-5 2-368 0</inkml:trace>
  <inkml:trace contextRef="#ctx0" brushRef="#br0" timeOffset="3">20952 2117 35935 0,'8'0'3200'0,"-3"-2"-2560"0,0 2-512 0,-2 0-128 0,1 2-352 0,0 0-96 0,1 1 0 0,1 2-16 0,5 3 464 0,1 3 160 0,2 2 0 0,-3 3 0 0,-2 3-160 0,-4 0 0 0,-4 0 0 0,-2 4-176 15,-3 1-512-15,-2 5-96 0,-3 2-32 16,-3 1 0-16,-3 6 432 0,-4-1 64 0,1 5 32 0,-3 2 0 0,2 0 288 0,1-3 224 31,3-6-32-31,1-6-16 0,3-2 544 0,1-4 112 16,2-1 32-16,1-6 0 0,3-2-448 0,0-5-96 0,1 0 0 0,3-5-10688 15,0-2-2144-15</inkml:trace>
  <inkml:trace contextRef="#ctx0" brushRef="#br0" timeOffset="4">21524 2276 33167 0,'-5'1'2944'0,"-2"1"-2352"0,3-2-464 0,0 3-128 16,1-2 1216-16,-2 1 240 0,-2 5 32 0,-5-1 16 15,-6 4-1104-15,-3 6-208 0,-1-1-64 0,0 4 0 16,1 4-128-16,1 1 0 0,0 2 0 0,0 5 0 16,1 1 0-16,3-1 0 0,1 4-144 0,4-3 144 0,2-3-240 15,3-3 16-15,2-2 0 0,3-5 0 0,0-3 224 0,1 0 0 16,2-1 0-16,1 1 160 0,-1-4-32 0,3 2 0 16,0-2 0-16,4 1 0 0,0-3-128 0,4-3 0 15,2 2 0-15,1-7 0 0,2 2-144 0,2-4-16 16,2-3 0-16,3 0 0 0,1-1-32 0,0-5-16 15,1-1 0-15,-1-2 0 0,-1-2 208 0,-2 0-176 16,0-3 176-16,-4-2-160 0,0-2 160 0,-2-2 0 16,-2-3 0-16,-1-2 0 0,-3 0 224 0,-3-1 32 15,-1-2 0-15,-2 3 0 0,-3 2 112 0,-1-3 16 16,-2-2 16-16,-3 2 0 0,-1 0-64 0,-2 1-16 0,1 7 0 0,-3-1 0 16,-1 3-128-16,-2 5-48 0,-2 2 0 0,1 3 0 15,-2 2-144-15,0 2 192 0,-2 1-192 0,-1 3 192 31,1 1-592-31,0 1-112 0</inkml:trace>
  <inkml:trace contextRef="#ctx0" brushRef="#br0" timeOffset="5">22728 2032 39615 0,'-4'0'1760'0,"2"0"352"0,2 0-1680 0,4 0-432 16,1 0 0-16,2 0 0 0,3 0 368 0,5 0-16 15,8 0 0-15,14 0 0 0,13 4-352 0,12-4 0 16,8 0 0-16,7 0 0 16,2 0-416-16,4 0-48 0,3 2-16 0,3-1 0 15,5 2-336-15,1-3-64 0,-4 1-16 0,3 2 0 0,3-3 640 0,5 0 112 0,-1-3 144 16,-1 3-208-16,-3 0 1088 0,0 0 208 0,2 0 64 0,2 0 0 16,-3-1-480-16,1 1-96 0,0-3 0 15,-3 1-16-15,-5-2-368 0,-3 1-192 0,-4-1 192 0,-6 1-192 16,-5 0 0-16,1-4 0 0,-1 4 0 0,-4-2-12480 31,-6 4-2368-31</inkml:trace>
  <inkml:trace contextRef="#ctx0" brushRef="#br0" timeOffset="6">24389 2324 25791 0,'2'0'2304'0,"-1"2"-1856"0,2-2-448 0,-2 2 0 0,-1 0 544 0,1 0 16 0,1 2 0 16,0 5 0-16,-1 1 480 0,1 6 112 16,-4 2 0-16,-1 6 16 15,-5 3-288-15,-2 5-64 0,-3 3-16 0,-2 7 0 0,-2 5-416 0,-2 2-96 0,2 0-16 0,1-2 0 16,2-3-272-16,0 3 0 0,3 1 0 0,0 2 0 16,4-2 0-1,1-3 0-15,2-5 0 0,1-3 0 16,2-7-1568-16,2-3-320 0</inkml:trace>
  <inkml:trace contextRef="#ctx0" brushRef="#br1" timeOffset="7">28089 1034 4607 0,'-2'-5'400'0,"-1"1"-400"0,1 0 0 0,1 2 0 16,1-1 4992-16,0 3 928 0,0-1 176 0,-1 1 48 0,-1-5-4688 0,0 2-944 0,-1-1-176 0,0-2-32 0,-1 2-304 0,-2-2 0 0,0 1-128 0,-3 0 128 0,-2 2-336 0,-2 0 16 0,0-2 16 0,-3 4 0 0,-2-2 304 0,0 3 176 0,-2 0-32 0,-1 3 0 16,-4 0 864-16,-2 1 160 0,-1 5 48 0,-4 0 0 15,-1 4-288-15,1 0-48 0,-1 5-16 0,-1 2 0 16,2 2-672-16,0 3-192 0,2 3 0 0,2 2 0 15,3 7 0-15,2-3 0 0,3 2 0 0,3 1 0 16,2-2 0-16,4 1 0 0,1 3 0 0,5-4 0 16,2-3-544-1,5-1-80-15,5-2-16 0,4 0 0 0,5-2-352 0,4 2-80 16,2-3-16-16,4-4 0 0,3 0 832 0,0-3 256 0,4-3 0 0,-1-6-160 16,2-1 160-16,2-3 0 0,3 0 128 0,1-2-128 15,2-2 752-15,2 2 80 0,1-4 0 0,2 0 16 16,2 0-320-16,-2-5-64 0,0-3-16 0,0-1 0 0,0-4-448 15,0-2 0-15,0 2 0 0,-2-6 0 0,0 1 0 0,-2-2 0 16,-1-1 0-16,-3-1 0 0,-5 2 0 0,-3 0 0 16,-1-4 0-16,-4 2 0 0,-4-1 416 0,-5-2-16 15,-2-3 0-15,-4-1 0 0,-3 1 608 0,-5-1 112 16,-1 3 32-16,-6-2 0 0,-2 3-368 0,-4 0-64 16,-4 2-16-16,-3-2 0 0,-4 3-304 0,-3-3-64 15,-2 3-16-15,-3 2 0 0,-5 2-96 0,0 1-32 16,0 5 0-16,1 2 0 0,1 4-192 0,0 0-160 0,1 0 32 15,0 1 0 1,-1 3-256-16,0 2-64 0,-1 0 0 0,2 0 0 16,3 0-1312-16,0 0-272 0,3 0-48 0,0 0-13920 0</inkml:trace>
  <inkml:trace contextRef="#ctx0" brushRef="#br1" timeOffset="8">27806 1373 39615 0,'1'0'3520'0,"2"0"-2816"0,2 0-560 0,1 1-144 0,2 1 256 0,0 2 0 0,7 1 16 0,10 2 0 16,9 6-272-16,11 2 128 0,2 4-128 0,0 0 0 16,-3 3 0-16,-2 0 0 0,-3 7 0 0,-2-4 0 15,-3 3 0-15,-1 0 0 0,-2 5 0 0,-3-2 0 16,-1 1-256-16,-1-4-128 15,-4 1 0-15,-1-1-16 0,-1 0-768 0,-1-2-160 16,-2 2-16-16,-1-6-9472 0,0 0-1904 0</inkml:trace>
  <inkml:trace contextRef="#ctx0" brushRef="#br1" timeOffset="9">26866 2068 39615 0,'3'0'3520'0,"1"1"-2816"0,2 1-560 0,1-2-144 0,2 4 224 0,3-2 16 0,9 2 0 0,15 2 0 0,17 3-64 0,15-2-16 16,15 2 0-16,7-3 0 15,8-2-16-15,4-2 0 0,0 0 0 16,1 0 0-16,-1-4-16 0,1-2-128 0,1 0 192 0,-3-1-64 16,-2 2-128-16,-2-4 0 0,0 1 0 0,-3 3 128 15,-5-4-128-15,-2 4 0 0,-2-4 0 0,-6 2 0 16,-2 2 0-16,-6-1 0 0,-3 2 0 0,-7 0 0 16,-4 4-336-16,-6 0 48 0,-3 1 16 0,-3 0 0 15,-3 3-1136-15,-4 1-240 16</inkml:trace>
  <inkml:trace contextRef="#ctx0" brushRef="#br1" timeOffset="10">27678 2378 41471 0,'-5'2'3680'0,"-1"2"-2944"0,1 0-592 0,1 2-144 0,1-2 192 0,0 2 16 0,-3 6 0 0,-6 7 0 0,-5 6-352 0,-5 9-80 0,-3 8-16 0,-2 6 0 31,-2 4-512-31,0 3-96 0,-1-1-32 0,2-1 0 0,-1 1-592 16,2-4-112-16,-1 5-16 0,0-5-16 15,1 1 928-15,2-6 192 0,4-2 48 0,4-9 0 0,3-4-384 0,5-5-64 16,4-3 0-16,2-9-7680 0,3-1-1520 0</inkml:trace>
  <inkml:trace contextRef="#ctx0" brushRef="#br1" timeOffset="11">28014 2638 41471 0,'-6'6'1840'0,"0"-4"368"0,-2 4-1760 0,3 1-448 15,3-4 0-15,1 1 0 0,-2 2 0 0,-3 3 0 16,-3 7 0-16,-4 3 0 0,-2 3-320 0,-5 0 48 16,0 4 16-16,-2-1 0 15,0 1-448-15,-2 5-96 0,-1-2-16 0,0 6 0 16,0 2 176-16,0 1 16 0,3-1 16 0,3-2 0 0,4-5 608 0,3-3 0 0,3-4 0 0,6-4 0 15,1-3 480-15,4-4 16 16,1-3 0-16,4-3 0 0,1-4-80 0,3-2-16 0,5-4 0 16,4-2 0-16,4-7-208 0,3 0-64 15,3-5 0-15,2-1 0 0,2-1-128 0,0-5-256 0,-2 0 64 0,4-1 16 16,1-5-48-16,-3 2-16 0,-3 0 0 0,-1-2 0 16,-1-1 240-16,-4-2 0 0,-1 3 0 0,-4 0 0 15,-5 2 816-15,-3 3 48 0,-2 4 16 0,-5 2 0 0,-3 2-384 16,-2 3-80-16,-2 1-16 0,-4 4 0 0,-2-1 32 0,-2 1 0 31,-1 3 0-31,-2 1 0 0,-3 1-240 0,-3 0-64 0,-1 2 0 0,-1 1 0 0,1 2-288 0,-2 0-64 16,0 2-16-16,1 0 0 15,5-1-320-15,0 3-64 0,2-4-16 0,2 1 0 16,4 1-880-16,2-2-176 0,2 0-32 0,3 3-14864 0</inkml:trace>
  <inkml:trace contextRef="#ctx0" brushRef="#br1" timeOffset="12">28906 2652 42383 0,'-4'0'3776'0,"-2"0"-3024"0,1 0-608 0,2 0-144 0,1 0 368 16,-2 0 32-16,-3 2 16 0,-7 0 0 15,-3 1-816-15,-8 0-176 0,-2 4-16 0,-4 0-16 16,-4 4 80-16,1 0 16 0,-3 7 0 0,-2-2 0 16,2 6-1024-16,0 0-208 0,1 3-48 0,2 1 0 0,3 0 1216 0,2 1 256 15,3-1 32-15,3-4 16 0,3 3 960 0,-1-2 192 16,0 6 32-16,1-2 16 0,4-1-512 0,1-1-96 15,4-3-32-15,5-3 0 0,2-2-128 0,5 0-32 16,6-3 0-16,4-2 0 0,5 1 192 0,6-6 16 16,6 2 16-16,7-6 0 0,3 2-352 0,6-5 0 0,6-2 0 15,4-4 0 1,-1-1-704-16,0-1-96 0,3-3-32 0,-6-4 0 16,-4 1-160-16,-1-1-32 0,-2-1-16 0,-4-2 0 0,-3-2 1504 0,-2 1 304 0,-3 0 64 0,-4-4 16 15,-3 2 656-15,-1-1 128 0,-3 0 32 0,-4-4 0 16,-2 1-944-16,-4-2-176 0,-1 3-32 0,-5-4-16 15,-3 3-80-15,-5-1-16 0,-3-2 0 0,-6 1 0 16,-1 1-256-16,-6 0-144 0,-5-3 160 0,-5 5-160 16,-1 4-256-16,-4-1-128 0,-7 2-48 0,-4 2-18800 15</inkml:trace>
  <inkml:trace contextRef="#ctx0" brushRef="#br0" timeOffset="13">23664 971 16575 0,'0'-1'1472'0,"0"1"-1168"0,1-3-304 0,1 3 0 0,-1 0 288 0,0 0 0 0,0 0 0 0,2 0 0 16,-1 0-288-16,2 0 0 0,0 0 128 0,-2 3-128 16,-1 0 576-16,2-1 48 0,-2 3 16 0,0-4 0 0,1 1 192 15,-2 1 64-15,1-3 0 0,-1 4 0 0,0-4 1024 0,0 2 192 16,1-2 64-16,-1 1 0 0,1 2-352 0,-1-1-64 31,3-1-16-31,-2 3 0 0,0-1-816 0,2 3-160 16,0-4-48-16,0 4 0 0,2 1-480 0,-1 3-112 0,0-1 0 0,3 1-128 0,-1 5 0 0,-1 1 0 15,1 4 0-15,0 1 0 0,0-1 0 0,-1 1 0 16,0-4 0-16,-1 2 0 0,0 0 0 0,-1 3 0 16,0-4 0-16,-3 2 0 0,1 1 128 0,-2-4-128 15,0 4 0-15,-2-2 0 0,1 3 256 0,-1-5-64 16,1 1-16-16,-1-2 0 0,-1 3-16 0,1 0 0 15,0 0 0-15,0-3 0 0,-1 0-32 0,1-4 0 0,1-2 0 16,-1-4 0-16,2 0-128 0,0-2 0 0,1-1 144 16,-1-6-144-16,2 2 128 0,-1-5-128 0,0-1 128 15,0-1-128 1,0-5 192-16,0 1-48 0,-1-2 0 0,0-4 0 16,-1 2-144-16,0-6 0 0,2-1 0 0,-1-5 0 15,1-1 0-15,0 1 0 0,1 0 0 0,1 0 0 16,2 0 0-16,2 1 0 0,0 2 0 0,2 3 0 15,0-1 0-15,2 1 0 0,1 4 0 0,1-1 0 0,0 3 0 16,2 1 0-16,-1 2 128 0,2-3-128 0,1 3 0 16,-1-3 0-16,1 4 0 0,-1-3 0 0,1 1 0 15,-1 2 0-15,0-2 0 0,-1 2 0 0,0 0 0 16,1 2-192-16,-2 1 0 0,1 2 16 0,0 0 176 0,-1 5 0 16,0-1 0-16,0 6 0 0,0-1 0 0,0 3 0 15,3 4 0-15,0 0 0 0,0-2 0 0,1 3 0 16,1 1 0-16,1 1 0 0,-2 2 0 0,0-2 0 15,1 5 0-15,-2-1 0 0,0-2 0 0,-1 4 0 16,-1-1 0-16,0 3 0 0,1 2 0 0,0-3 0 16,1 3 0-16,0 0 0 0,-1 0 0 0,1 1 0 15,1-1 0-15,-1 3 0 0,0-1 0 0,0 5 0 0,-1-1 0 16,-3 1 0-16,1-1 0 0,-3 1 0 16,-2-3 0-16,0-2 0 0,-2 0 0 0,-1-3 0 0,-1-1 0 15,-2-4 0-15,1-5 0 0,-3-4 0 0,-2-4 0 0,-1-6-18976 16</inkml:trace>
  <inkml:trace contextRef="#ctx0" brushRef="#br1" timeOffset="14">30749 1208 10127 0,'9'0'896'0,"-5"0"-704"0,-2 0-192 0,-1 0 0 0,-1 0 6416 0,0 0 1264 0,0 0 240 0,2 4 48 0,-2-2-5904 0,0 2-1168 0,0 2-256 0,0 0-32 32,0 4-304-32,-2 0-64 0,0 3-16 0,1 1 0 15,-1 0-224-15,0 5 0 0,1-1 0 0,-1 1 0 0,1 4 0 16,0 2 0-16,0 0 0 0,-1 4 0 0,1 2 0 16,0 1 0-16,-1 3 0 0,-2 0 0 0,0-5 0 0,0 3 0 15,1-7 0-15,-1-4 0 0,2-4 0 0,0-3 144 16,1-5-144-16,1 0 192 0,0-6 64 0,0-2 32 15,1-2 0-15,1-3 0 0,1-2-96 0,2-5-32 16,0-3 0-16,1-4 0 0,2-2-16 0,-1-2 0 16,2-1 0-16,1-4 0 0,0-2-144 0,-1-3 0 15,1-1 0-15,0-3 0 0,0-3 0 0,1-1-144 16,0-1 144-16,1 1-160 0,1-2 160 0,1 3 0 16,1 3 0-16,-1 7 0 0,1 3 0 0,-1 6 0 15,1 4 0-15,1 5 0 0,0 0 0 0,1 4 0 0,2 3 0 16,-1 3 0-16,3 3 0 0,-1 3 0 0,2 1 0 15,1 6 0-15,-1 2 0 0,0 2 0 0,-1 4 0 0,1 1-128 16,-2 3 128-16,-1 1 144 0,-2 2-16 0,-2 1-128 16,-3-3 0-16,-1 2 0 0,-1 3 0 0,-1 4 0 15,-2-1 128-15,1 1-128 0,-2 0 0 0,0-3 0 16,0-3 0-16,2-4 0 0,-1 0 0 0,1-7 0 16,-1 0 0-16,3-1 0 0,-3-7 0 0,2 0 0 31,0-4-736-31,-1-2-48 0,2-2-16 0,1-2-17984 0</inkml:trace>
  <inkml:trace contextRef="#ctx0" brushRef="#br1" timeOffset="15">30000 2132 40543 0,'-6'-3'3600'0,"1"2"-2880"0,4-1-576 0,2 0-144 0,0 2 448 0,1-2 64 0,2-2 16 0,1-2 0 15,4 0-80-15,7-4-32 0,6 1 0 0,5-1 0 16,9 4-288 0,6 0-128-16,8 0 128 0,7 2-128 0,8-1 128 0,8 4-128 0,10-3 128 0,7 4-128 31,-1-2 128-31,13 2-128 0,11-4 128 0,6 2-128 16,-8-1 0-16,9-1 0 0,13 1 0 0,1 0 0 15,0 0 0-15,-3-4 0 0,-1 4 0 0,-9-2 0 16,-6 1 0-16,-5 0 0 0,-2-2 0 0,-14 0 0 0,-13 2 0 15,-2-2 0-15,-2-3 0 0,-6 2-13248 16,-7-2-2576-16</inkml:trace>
  <inkml:trace contextRef="#ctx0" brushRef="#br1" timeOffset="16">30742 2467 15663 0,'-3'0'1392'16,"1"0"-1120"-16,1 0-272 0,-1 0 0 0,1 2 2688 0,1 0 464 0,0 3 112 0,-1-2 0 0,0 6-944 0,-2 2-192 0,0 6-32 0,-1 6-16 0,-1 0-1312 0,0 6-256 15,-1 2-48-15,-2-1-16 0,0 3-448 0,-2-1 0 16,-1-1 0-16,-2 1 0 0,0-1 0 0,-2-2 0 16,-1 2 0-16,0-2 0 0,1-3 0 0,-1-2 0 15,0 1 0-15,0-1 0 16,1-1-576-16,0-1-144 0,0-2-48 0,1-1-14688 0</inkml:trace>
  <inkml:trace contextRef="#ctx0" brushRef="#br1" timeOffset="17">31522 2489 26895 0,'-5'-1'576'0,"1"1"128"0,1-2 32 0,-1 2 32 0,3 0-608 0,-2 0-160 16,1 0 0-16,-3 0 0 0,-1 2 2112 0,-5-2 400 0,-2 4 80 0,-3 2 16 0,-1 0-1136 0,-2 4-208 16,-2 2-48-16,-2 4-16 0,-1 4-864 0,-2 2-160 15,-1 6-48-15,-1 0 0 16,-1 7-128-16,1 1 0 0,-2 1 0 0,0 1 0 15,2 3 0-15,1-5 0 0,6-3 0 0,3-4 0 0,4-4 0 0,4-3 0 16,2 0 0-16,5-6 0 0,1 0-144 0,5-4 144 0,2 1-192 16,3-6 192-1,4-1-496-15,1-2 16 0,4-2 0 0,2-2 0 0,2-3 256 0,3-2 48 0,4-3 16 0,3-4 0 16,0 0 160 0,1-4 0-16,3-1 128 0,-1-4-128 0,-3 4 192 0,-1-4-48 0,-2 1 0 0,-1-1 0 15,-1-1 32 1,-2-1 0-16,-2-2 0 0,-5 3 0 15,0-3 80-15,-5 3 32 0,-3-1 0 0,-2-1 0 16,-2 0-80-16,-4 3-16 0,-1-1 0 0,-2 2 0 16,-2 1 32-16,-2 3 0 0,-2 0 0 0,0 1 0 15,-3 3-224-15,-1 2 0 0,-1 0 0 0,-2 4 0 16,-2 2-400-16,-2 2-80 0,1 2-16 0,-1 0 0 16,1 2-1360-16,-1 2-288 0</inkml:trace>
  <inkml:trace contextRef="#ctx0" brushRef="#br1" timeOffset="18">32537 2429 31327 0,'-2'-4'2784'0,"-1"1"-2224"0,0 3-560 0,-1 0 0 0,1 0 1792 0,-1 3 256 0,-4-3 64 0,-6 1 0 15,-5 4-1424-15,-7 1-288 0,-4 2-48 0,-6 4-16 16,-3 4-528-16,-3 3-96 0,-5 3-32 0,-3 3 0 16,1-2 32-16,0 4 0 0,1-1 0 0,2 0 0 0,4 3 464 0,4-2 80 15,2 1 32-15,5-2 0 0,3-1 208 16,4 0 32-16,5-3 16 0,3 0 0 0,2 1-544 15,4-4 0-15,5 2 0 0,3-1 0 16,4 0 0-16,4-1 0 0,4-1 0 0,4-3-144 0,4-1 144 16,6-2 0-16,3 0-144 0,5-6 144 0,5 1 0 0,2-6-144 15,3-2 144-15,0-2 0 0,0-1 0 0,0-4 0 16,0-2 128-16,-3-2-128 0,0-5 160 0,-2 1-160 16,1-5 160-16,-2-1-160 0,-4 0 0 0,-2-3 0 15,-4-1 0-15,-4 0 0 0,-2-5 0 0,-5 0 0 16,-2-2 0-16,-3-2 0 0,-2-2 0 0,-6 1 224 0,-2 2-64 15,-4 3-16-15,1 5 96 0,-6-1 16 0,-2 1 0 16,-5-2 0-16,-4 5-384 0,-3 2-80 0,-6 1-16 16,-2 4 0-1,-1 4-1120-15,-5 3-208 0</inkml:trace>
  <inkml:trace contextRef="#ctx0" brushRef="#br0" timeOffset="19">18399 11161 19343 0,'-2'0'1728'0,"1"-2"-1392"0,1 1-336 0,0-2 0 0,-1 1-128 0,1-2-112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4T13:18:48.97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6">
        <inkml:traceFormat>
          <inkml:channel name="X" type="integer" max="27388" units="cm"/>
          <inkml:channel name="Y" type="integer" max="18258" units="cm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T" name="resolution" value="1" units="1/dev"/>
        </inkml:channelProperties>
      </inkml:inkSource>
      <inkml:timestamp xml:id="ts1" timeString="2026-04-14T13:19:03.644"/>
    </inkml:context>
  </inkml:definitions>
  <inkml:trace contextRef="#ctx0" brushRef="#br0">15150 1491 5519 0,'0'-1'496'0,"0"1"-496"0,1 0 0 0,-1 0 0 15,0 0 960-15,2-3 112 0,-2 3 16 0,1-2 0 0,0 1 320 0,0-2 64 0,0 0 0 0,-1 3 16 0,0 0 64 0,0 0 16 0,0 0 0 0,0 0 0 0,0 0-80 0,0 0-16 0,0 0 0 0,-1-19 0 0,1 19-448 0,-1 0-112 16,0 0-16-16,0 3 0 0,-1 1-640 0,1 1-128 0,1 5-128 0,0-1 192 15,1 2-192-15,2 4 0 0,0 3 0 0,2 1 0 16,2 6 192-16,-1 1-32 16,2 2-16-16,0 3 0 0,-2-1 320 0,0 5 64 0,-2-1 16 15,-2 3 0-15,0 2 224 0,-2-2 64 0,-2-1 0 0,0 1 0 16,-1-5-672-16,0 0-160 0,-1 1 0 0,-1-1 0 0,1-4 0 16,-1 0 0-16,2 1 0 0,-2-7 0 0,2-2-176 15,0-2 176-15,-1-3-128 0,1-4 128 16,1 1-1024-16,-1-3-112 0,1-2-16 0,0-1-12992 15</inkml:trace>
  <inkml:trace contextRef="#ctx0" brushRef="#br0" timeOffset="549.59">15585 1623 13823 0,'3'0'1216'0,"-3"-4"-960"0,0 4-256 0,0 0 0 0,0 0 240 0,0 0 0 0,0 1 0 0,-1 2 0 0,-2-1 768 0,1 2 144 0,-2 2 48 0,-2 0 0 16,-2 4-80-16,1-3-16 0,-3 6 0 0,-2-1 0 0,-1 3-752 0,-2-1-160 0,-1 4-16 0,-1-2-16 0,-2 5-160 0,0-3-176 0,-4 3 48 0,2-2 0 16,-1 2-16-16,1-1 0 0,-1-1 0 0,1-1 0 0,0-2 144 0,0-3-160 15,2-2 160-15,1 0-160 16,-1-4 352-16,2 2 64 0,1 1 0 0,-2-4 16 0,2 3 128 15,0-2 32-15,0 2 0 0,0-3 0 0,0 0-80 16,2-1-16-16,3 0 0 0,3-1 0 0,0-2-48 16,3-2-16-16,3 0 0 0,2 1 0 0,1-1-272 0,3-1-272 0,2 1 48 0,3 0 16 15,2 0 208 1,4 0 0-16,3 0 0 0,3 1 0 0,6 2 720 0,4 1 144 0,5-1 32 0,2 1 0 16,3 0-256-16,0 2-32 0,-1-3-16 0,-2 0 0 15,-2 0-400-15,-4 1-64 0,0-2-128 0,-1 2 176 16,0-3-176-1,-1 1 0-15,-3 1 144 0,-4 1-144 16,-2-2 0-16,-1 2 0 0,-3 2-192 0,0 0 64 16,-3 0-272-16,-2 1-48 0,-3 2-16 15,-1-1 0-15,-2 3-1392 0,-2-1-288 0,-2 2-48 0,-1-2-5408 16,-1 4-1072-16</inkml:trace>
  <inkml:trace contextRef="#ctx0" brushRef="#br0" timeOffset="996.58">16013 1775 30399 0,'-2'-3'1344'0,"-1"2"288"0,2 1-1312 0,0 0-320 16,1 0 0-16,1 0 0 0,1 0 1312 0,1 0 192 0,1 0 32 0,1-3 16 0,1 2-1088 0,1 1-208 0,1-2-64 0,1-2 0 0,0 2-192 0,1-1 0 0,1-1 0 0,-1 1 0 0,2 0-272 0,0-1-48 15,1-2-16-15,0 3 0 16,1-2-960-16,1 1-192 0,3-2-48 0,1 2 0 16,6-2-304-16,0-3-64 0,1 3-16 0,-3 1 0 15,1 0 304-15,2 1 48 0,0-2 16 0,1 3 0 16,0-4-368-16,-1 4-64 0,-1 0 0 0,-4-1-3760 0</inkml:trace>
  <inkml:trace contextRef="#ctx0" brushRef="#br0" timeOffset="1312.44">15912 2039 35935 0,'-1'-5'1600'0,"1"2"320"0,1 0-1536 0,1 2-384 0,2-2 0 0,1 2 0 0,1 0 640 0,3 0 64 0,6-3 16 15,4-1 0-15,6 1-464 0,2-2-112 0,2 2-16 0,-1-2 0 16,1 3-128-16,0 0 0 0,0 1 0 0,0 0 0 31,2 0-672-31,0 2-112 0,-1-3-32 0,0 2-10224 0,-2 1-2048 0</inkml:trace>
  <inkml:trace contextRef="#ctx0" brushRef="#br0" timeOffset="1735.52">16853 1462 31327 0,'-1'-7'1392'0,"-1"2"272"0,2 4-1328 0,0-1-336 0,0 2 0 0,0 0 0 16,0 0 192-16,0 2-48 0,-1-1 0 0,-1 4 0 0,-1 3 48 0,3-8 16 15,-7 21 0-15,3-5 0 0,2 2 48 0,-2 2 0 16,3 4 0-16,-1-1 0 0,0-2-256 0,1 5 0 0,-2 3 128 16,-1 2-128-16,1 1 0 0,-1 0 0 0,-1 1 0 0,1 0 0 15,-1-2 0-15,2-3 0 16,0 0 0-16,0-2 0 0,1-1 0 0,0-3-192 0,1-2 192 0,-1 2-160 31,2 1-1504-31,-1-3-320 0,1 2-48 0,0-4-10688 0</inkml:trace>
  <inkml:trace contextRef="#ctx0" brushRef="#br0" timeOffset="2280.19">17200 1465 22111 0,'-1'-3'1968'0,"0"0"-1584"0,1 6-384 16,0-3 0-16,0 1 1504 0,-1-1 224 0,-2 2 32 16,-1-1 16-16,-1 4-1328 0,-2 2-256 0,-3-1-48 0,-1 4-16 15,-1 2 160-15,0 0 32 0,1 2 0 0,0 1 0 0,0 4-320 0,1-3 160 16,0 3-160-16,2 0 128 0,1 0-128 0,1-1-176 15,0 1 48-15,0 3 0 0,1 0-64 0,1-2 0 16,-1 2 0-16,2 3 0 0,-1 0-48 0,1 1-16 16,1 2 0-16,-1 1 0 15,2 1-144-15,0-1-48 0,0-1 0 0,2 1 0 16,0-7-304-16,0 3-64 0,3-4-16 0,1 1 0 16,1-6 64-16,2 0 0 0,-1-3 0 0,2-3 0 0,2 0 768 0,0-4 0 15,1-4 144-15,1-2-16 0,-1 0 768 0,2-2 160 0,-1-2 32 16,1-5 0-16,1 0 208 0,-2-4 48 0,1 1 16 15,-2-2 0-15,1-2-416 0,-1-2-96 0,-1-1-16 0,0 0 0 16,0-5-368-16,-2-1-80 0,0-1 0 0,-2-6-16 16,1 1-368-16,-3-4 128 15,-2 0-128-15,0 3 0 0,-2 5 0 0,-1-1 0 0,0-1 0 0,-2 0-192 16,-2-2 192-16,-2 1 0 16,-1-1 0-16,0 3 0 0,-3 3 192 0,0 0 128 0,-1 4 32 0,-1 1 0 0,-1 2 32 0,-1 4 16 15,0-1 0-15,-1 5 0 0,2 0-400 16,0 4 0-16,1 0 0 0,1 2 0 31,0 2-832-31,1-2-112 0,1 4-16 0,2-2 0 16,-1 2-1520-16,1 0-304 0,2 0-64 0,0 2-16 0</inkml:trace>
  <inkml:trace contextRef="#ctx1" brushRef="#br0">32945 2534 0,'0'0'0,"44"-3"16</inkml:trace>
  <inkml:trace contextRef="#ctx0" brushRef="#br0" timeOffset="17346.04">17596 1550 6447 0,'-1'-3'576'16,"1"2"-576"-16,0 0 0 0,0-1 0 0,0 2 736 0,1-2 32 0,-1 2 16 0,0-3 0 0,1-3 240 0,0 0 64 0,1 0 0 0,-1 2 0 0,0-2-560 0,0 2-96 0,1 2-32 0,-2-1 0 16,0 3-96-16,-2-1-32 0,1 2 0 0,0 2 0 0,-2 0 240 15,0 2 32-15,-1-1 16 0,0 2 0 0,2 0-80 0,-2 0-16 16,0 1 0-16,1-1 0 0,-1 0 48 0,2-2 0 15,-2 2 0-15,1-1 0 0,2-1 256 0,0-3 48 0,0 4 16 16,-1-5 0-16,1 4 32 0,0-2 16 0,1-2 0 0,-1 4 0 16,-1-2-256-16,0 2-48 0,1-1-16 0,-2 0 0 15,1 1-192-15,-2 2-48 16,0-2 0-16,1 5 0 0,-2-2 176 0,0 2 16 0,1-1 16 0,-1 2 0 16,1 0-80-16,-1 2-32 15,2 1 0-15,-1-1 0 0,0 2-224 0,1 1-32 0,0 1-16 0,1 0 0 16,0 0-144-16,0 2 128 0,1 1-128 0,-2-2 128 15,2 4-128-15,0-2 0 0,-2 1 0 0,2-1 128 0,0-1-128 16,0-5 0 0,-1 0 0-16,2-1 0 0,0-2 288 0,0-4-32 0,0 1 0 0,2 2 0 0,-1-5-64 0,1 1 0 15,1 1-16-15,-1-1 0 16,-1 1-176-16,2 0 0 0,-2 0 144 0,0 3-144 16,1-4 0-16,-2 2 0 0,1-1 0 0,-1-3 0 15,1 4 0-15,0-6 0 0,1 4 0 0,-1-4 128 16,1 1 80-16,1-2 32 0,-1 3 0 0,1-6 0 0,0 3-32 0,2-2 0 15,0-2 0-15,0 1 0 0,1-4-80 16,1 1-128-16,0 0 176 0,-1 0-176 0,2-1 0 0,0 1 0 16,0 0 0-16,0 0 0 15,1 0 0-15,0 2 0 0,1-2 0 0,-2 1 0 0,1 1 0 0,0 0-176 16,-2-1 176-16,0 2-208 0,1-1 208 0,-2 0-192 0,0-2 192 0,0 0-192 31,-1 0 192-31,2 0 0 0,-3-1 0 0,1-1 0 0,-1 0 0 0,0-2 0 0,0 2 0 0,-1-2 0 16,0 0 0-16,-1-1 0 0,1 0 0 0,-2 2 0 15,0-1 0-15,2-2 0 0,-1 2 0 0,-1-2 0 16,3-1 0-16,-2 0 0 16,3 0 0-16,-1 2 0 0,1 0 0 15,0 0 0-15,0 0 0 0,0 0 0 0,0 1 0 0,-1 0 0 16,-1 0 0-16,1 1 0 0,0 2 0 0,-2-2 0 16,1-1 0-16,-2 2 0 0,0 0 0 0,0-3 0 15,-1 4 0-15,0-3 0 0,0 1 0 0,-1-1 0 0,0 0 0 0,-2-1 0 16,1 1 0-16,-1 0 0 0,1 1 0 0,-2 0 0 0,2 0 144 0,-2-1-144 15,2 1 0-15,-1 2 144 0,-1 1-144 0,2-3 192 16,1 5-192-16,-2-2 192 0,2 3-192 0,-1 0 192 31,0-1-192-31,0 4 192 0,-2-2-192 0,2 2 0 0,-2-3 0 0,0 3 0 16,-1 0 0-16,-1-1 0 0,0 1 144 0,0 0-144 0,-3 0 176 0,2 0-48 16,-3 0 0-16,0 1 0 0,1-1 48 0,1 0 0 0,-2-1 0 15,1 1 0-15,2 0-176 0,-1 0 160 0,1 0-160 16,1 0 160-16,1 0-160 0,1 0 0 0,0 0 0 0,1 1 0 15,0 2-160 1,1-1-64-16,0 0-16 0,1 3 0 31,0-2-560-31,0 0-112 0,-2 3-32 0,2-2 0 0,1-1 64 16,-1 4 16-16,-1-5 0 0,1 2 0 0,0-2-48 0,1-1-16 16,0 2 0-16,1-6 0 0,3 2-736 0,0-4-160 15,1-2-32-15,3-3-9408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1138" y="533400"/>
            <a:ext cx="4732337" cy="2662238"/>
          </a:xfrm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Show robot-soccer learning to walk videos (UT Austin): 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? Show snake robot:</a:t>
            </a:r>
          </a:p>
          <a:p>
            <a:endParaRPr lang="en-US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0BDA5-4DBB-452F-A4B9-087719DC60F0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586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44AFB6-BBB0-4A1F-B30B-98094C83B3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2750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630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3158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697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7636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D17AA-3D79-4568-CA79-8E92052F1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352090-5D71-D2AD-7F01-F8B3FD970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9FEB6A-AEF2-CFAC-9E7E-53B61038A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90A58B-B2A7-828F-11FC-60762BD022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657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6940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44AFB6-BBB0-4A1F-B30B-98094C83B3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95984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46A54-71DD-48C4-8071-9DA185745F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5587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46A54-71DD-48C4-8071-9DA185745F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21744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D6A04-8EC1-5654-2081-0526BE99D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B46442-993F-9A70-EFF0-CE7892011A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5F88F0-1A5D-4875-E8D4-4E0C19198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1F9F05-08D8-C1A3-D6CA-0A2F7B048B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106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1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3384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273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40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3690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5426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8586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986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0801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6229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18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4611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8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9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ketrinayim.tumblr.com/post/47522217578/cast-of-characters-designed-for-the-fall-2012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5" Type="http://schemas.openxmlformats.org/officeDocument/2006/relationships/image" Target="../media/image35.png"/><Relationship Id="rId4" Type="http://schemas.openxmlformats.org/officeDocument/2006/relationships/image" Target="../media/image1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0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5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0.png"/><Relationship Id="rId5" Type="http://schemas.openxmlformats.org/officeDocument/2006/relationships/image" Target="../media/image100.png"/><Relationship Id="rId4" Type="http://schemas.openxmlformats.org/officeDocument/2006/relationships/image" Target="../media/image9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0.png"/><Relationship Id="rId5" Type="http://schemas.openxmlformats.org/officeDocument/2006/relationships/image" Target="../media/image100.png"/><Relationship Id="rId4" Type="http://schemas.openxmlformats.org/officeDocument/2006/relationships/image" Target="../media/image9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12" Type="http://schemas.openxmlformats.org/officeDocument/2006/relationships/customXml" Target="../ink/ink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2.xml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ketrinayim.tumblr.com/post/47522217578/cast-of-characters-designed-for-the-fall-2012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tags" Target="../tags/tag18.xml"/><Relationship Id="rId7" Type="http://schemas.openxmlformats.org/officeDocument/2006/relationships/image" Target="../media/image24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tags" Target="../tags/tag21.xml"/><Relationship Id="rId7" Type="http://schemas.openxmlformats.org/officeDocument/2006/relationships/image" Target="../media/image40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tags" Target="../tags/tag24.xml"/><Relationship Id="rId7" Type="http://schemas.openxmlformats.org/officeDocument/2006/relationships/image" Target="../media/image41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40.png"/><Relationship Id="rId11" Type="http://schemas.openxmlformats.org/officeDocument/2006/relationships/image" Target="../media/image68.png"/><Relationship Id="rId5" Type="http://schemas.openxmlformats.org/officeDocument/2006/relationships/image" Target="../media/image39.png"/><Relationship Id="rId10" Type="http://schemas.openxmlformats.org/officeDocument/2006/relationships/customXml" Target="../ink/ink8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00.png"/><Relationship Id="rId4" Type="http://schemas.openxmlformats.org/officeDocument/2006/relationships/image" Target="../media/image30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4" y="2310075"/>
            <a:ext cx="5629816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</a:t>
            </a:r>
            <a:br>
              <a:rPr lang="en-US" sz="4600" dirty="0"/>
            </a:br>
            <a:r>
              <a:rPr lang="en-US" sz="4600" dirty="0"/>
              <a:t>AI &amp; ML I</a:t>
            </a:r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Reinforcement Learning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1C58-468C-4AAC-8A62-A254AE9B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39AF69-5BD1-4A60-8756-A9D6B200EE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What if we didn’t know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’|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’)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39AF69-5BD1-4A60-8756-A9D6B200EE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/>
              <p:nvPr/>
            </p:nvSpPr>
            <p:spPr>
              <a:xfrm>
                <a:off x="3769920" y="1500991"/>
                <a:ext cx="7668491" cy="4442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920" y="1500991"/>
                <a:ext cx="7668491" cy="44422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CFE5080-3736-406C-B5F6-692546EBD294}"/>
              </a:ext>
            </a:extLst>
          </p:cNvPr>
          <p:cNvSpPr txBox="1"/>
          <p:nvPr/>
        </p:nvSpPr>
        <p:spPr>
          <a:xfrm>
            <a:off x="684953" y="1901394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C433AF-3AC2-42D0-A2AB-BFD65142C1A6}"/>
              </a:ext>
            </a:extLst>
          </p:cNvPr>
          <p:cNvSpPr txBox="1"/>
          <p:nvPr/>
        </p:nvSpPr>
        <p:spPr>
          <a:xfrm>
            <a:off x="684953" y="2669131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9A69A-95DE-43AE-81CC-D59F00F3BDB7}"/>
              </a:ext>
            </a:extLst>
          </p:cNvPr>
          <p:cNvSpPr txBox="1"/>
          <p:nvPr/>
        </p:nvSpPr>
        <p:spPr>
          <a:xfrm>
            <a:off x="641906" y="341259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984B05-B157-4CEF-8A0C-C18ADC37E7B7}"/>
              </a:ext>
            </a:extLst>
          </p:cNvPr>
          <p:cNvSpPr txBox="1"/>
          <p:nvPr/>
        </p:nvSpPr>
        <p:spPr>
          <a:xfrm>
            <a:off x="641906" y="4895344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A3556B-553D-4B24-A170-5086D509BC0B}"/>
              </a:ext>
            </a:extLst>
          </p:cNvPr>
          <p:cNvSpPr txBox="1"/>
          <p:nvPr/>
        </p:nvSpPr>
        <p:spPr>
          <a:xfrm>
            <a:off x="641906" y="4151878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2A36B3-EBEF-4630-99B2-446FBFA60A26}"/>
              </a:ext>
            </a:extLst>
          </p:cNvPr>
          <p:cNvSpPr/>
          <p:nvPr/>
        </p:nvSpPr>
        <p:spPr>
          <a:xfrm rot="20856672">
            <a:off x="5908678" y="2154463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FBA4FD-4E76-49D5-9E30-241C1D5FD607}"/>
              </a:ext>
            </a:extLst>
          </p:cNvPr>
          <p:cNvSpPr/>
          <p:nvPr/>
        </p:nvSpPr>
        <p:spPr>
          <a:xfrm rot="20856672">
            <a:off x="7052267" y="2154462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34CCC5-1BBD-41CA-9405-5B7F66E780EE}"/>
              </a:ext>
            </a:extLst>
          </p:cNvPr>
          <p:cNvSpPr/>
          <p:nvPr/>
        </p:nvSpPr>
        <p:spPr>
          <a:xfrm rot="20856672">
            <a:off x="5677356" y="2890321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7F4219-6BCC-46C6-8956-E7EBF3BEEE3D}"/>
              </a:ext>
            </a:extLst>
          </p:cNvPr>
          <p:cNvSpPr/>
          <p:nvPr/>
        </p:nvSpPr>
        <p:spPr>
          <a:xfrm rot="20856672">
            <a:off x="6820945" y="2890320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0DD7FF-366E-4798-8A4A-C5A9AB9BC213}"/>
              </a:ext>
            </a:extLst>
          </p:cNvPr>
          <p:cNvSpPr/>
          <p:nvPr/>
        </p:nvSpPr>
        <p:spPr>
          <a:xfrm rot="20856672">
            <a:off x="6036584" y="3623658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2E7DA9-F4FC-463B-AE7D-21E866E40566}"/>
              </a:ext>
            </a:extLst>
          </p:cNvPr>
          <p:cNvSpPr/>
          <p:nvPr/>
        </p:nvSpPr>
        <p:spPr>
          <a:xfrm rot="20856672">
            <a:off x="7180173" y="3623657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DF42A4-4B72-4970-A99D-CCEE3922D830}"/>
              </a:ext>
            </a:extLst>
          </p:cNvPr>
          <p:cNvSpPr/>
          <p:nvPr/>
        </p:nvSpPr>
        <p:spPr>
          <a:xfrm rot="21220573">
            <a:off x="5422902" y="4367763"/>
            <a:ext cx="1346195" cy="5831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10C226-DD5C-45D0-A987-B1C44EE031B9}"/>
              </a:ext>
            </a:extLst>
          </p:cNvPr>
          <p:cNvSpPr/>
          <p:nvPr/>
        </p:nvSpPr>
        <p:spPr>
          <a:xfrm rot="21220573">
            <a:off x="6881004" y="4367763"/>
            <a:ext cx="1346195" cy="5831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DB0126-D176-4770-8113-D4325D27F70C}"/>
              </a:ext>
            </a:extLst>
          </p:cNvPr>
          <p:cNvSpPr/>
          <p:nvPr/>
        </p:nvSpPr>
        <p:spPr>
          <a:xfrm rot="20856672">
            <a:off x="6283707" y="5104737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06C884D-DFE2-4E8D-A3A9-4E223B1D5741}"/>
              </a:ext>
            </a:extLst>
          </p:cNvPr>
          <p:cNvSpPr/>
          <p:nvPr/>
        </p:nvSpPr>
        <p:spPr>
          <a:xfrm rot="20856672">
            <a:off x="7427296" y="5104736"/>
            <a:ext cx="1001936" cy="5728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772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-Turn Arrow 11"/>
          <p:cNvSpPr/>
          <p:nvPr/>
        </p:nvSpPr>
        <p:spPr>
          <a:xfrm rot="16200000">
            <a:off x="3429000" y="1479178"/>
            <a:ext cx="2209800" cy="1752600"/>
          </a:xfrm>
          <a:prstGeom prst="uturnArrow">
            <a:avLst>
              <a:gd name="adj1" fmla="val 12068"/>
              <a:gd name="adj2" fmla="val 18757"/>
              <a:gd name="adj3" fmla="val 25000"/>
              <a:gd name="adj4" fmla="val 43750"/>
              <a:gd name="adj5" fmla="val 92838"/>
            </a:avLst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1" name="U-Turn Arrow 10"/>
          <p:cNvSpPr/>
          <p:nvPr/>
        </p:nvSpPr>
        <p:spPr>
          <a:xfrm rot="5400000">
            <a:off x="6248400" y="1707777"/>
            <a:ext cx="2209800" cy="1752600"/>
          </a:xfrm>
          <a:prstGeom prst="uturnArrow">
            <a:avLst>
              <a:gd name="adj1" fmla="val 12068"/>
              <a:gd name="adj2" fmla="val 18757"/>
              <a:gd name="adj3" fmla="val 25000"/>
              <a:gd name="adj4" fmla="val 43750"/>
              <a:gd name="adj5" fmla="val 64298"/>
            </a:avLst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Reinforcement Learning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467959" y="4220583"/>
            <a:ext cx="11424620" cy="205740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Basic idea: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All learning is based on observed </a:t>
            </a:r>
            <a:r>
              <a:rPr lang="en-US" sz="2800" dirty="0">
                <a:solidFill>
                  <a:srgbClr val="C00000"/>
                </a:solidFill>
                <a:latin typeface="Calibri"/>
                <a:ea typeface="ＭＳ Ｐゴシック" pitchFamily="34" charset="-128"/>
                <a:cs typeface="Calibri"/>
              </a:rPr>
              <a:t>samples</a:t>
            </a: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of rewards and next states!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Receive feedback in the form of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rewards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Must (learn to) act so as to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maximize expected sum of discounted rewards</a:t>
            </a:r>
          </a:p>
          <a:p>
            <a:pPr marL="0" lvl="1" indent="0">
              <a:lnSpc>
                <a:spcPct val="90000"/>
              </a:lnSpc>
              <a:buNone/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953000" y="2774577"/>
            <a:ext cx="2133600" cy="1143000"/>
          </a:xfrm>
          <a:prstGeom prst="roundRect">
            <a:avLst>
              <a:gd name="adj" fmla="val 40599"/>
            </a:avLst>
          </a:prstGeom>
          <a:solidFill>
            <a:srgbClr val="B5E3C8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Environment</a:t>
            </a:r>
          </a:p>
        </p:txBody>
      </p:sp>
      <p:sp>
        <p:nvSpPr>
          <p:cNvPr id="10" name="Trapezoid 9"/>
          <p:cNvSpPr/>
          <p:nvPr/>
        </p:nvSpPr>
        <p:spPr>
          <a:xfrm>
            <a:off x="4953000" y="1098177"/>
            <a:ext cx="2133600" cy="1066800"/>
          </a:xfrm>
          <a:prstGeom prst="trapezoid">
            <a:avLst>
              <a:gd name="adj" fmla="val 58183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Agent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25479" y="1961345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Actions: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66900" y="1961346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State: 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Reward: 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5FB73B-3195-1236-B95E-F4E76E06A968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Reinforcement Learning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7637"/>
            <a:ext cx="110490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Still assume a Markov decision process (MDP):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set of states s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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set of actions (per state) A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model T(</a:t>
            </a:r>
            <a:r>
              <a:rPr lang="en-US" sz="2400" dirty="0" err="1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s,a,s</a:t>
            </a:r>
            <a:r>
              <a:rPr lang="en-US" altLang="ja-JP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’)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reward function R(</a:t>
            </a:r>
            <a:r>
              <a:rPr lang="en-US" sz="2400" dirty="0" err="1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s,a,s</a:t>
            </a:r>
            <a:r>
              <a:rPr lang="en-US" altLang="ja-JP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’)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Still looking for a policy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(s)</a:t>
            </a:r>
          </a:p>
          <a:p>
            <a:pPr lvl="1"/>
            <a:endParaRPr lang="en-US" sz="20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New twist: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don</a:t>
            </a:r>
            <a:r>
              <a:rPr lang="en-US" altLang="ja-JP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’t know T or R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I.e. we don’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t know which states are good or what the actions do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Must actually try actions and states out to learn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9800" y="2103975"/>
            <a:ext cx="5437619" cy="1982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15"/>
          <p:cNvGrpSpPr/>
          <p:nvPr/>
        </p:nvGrpSpPr>
        <p:grpSpPr>
          <a:xfrm>
            <a:off x="5867400" y="1905000"/>
            <a:ext cx="5181600" cy="2446215"/>
            <a:chOff x="5920155" y="2133600"/>
            <a:chExt cx="5181600" cy="2446215"/>
          </a:xfrm>
        </p:grpSpPr>
        <p:sp>
          <p:nvSpPr>
            <p:cNvPr id="5" name="Rectangle 4"/>
            <p:cNvSpPr/>
            <p:nvPr/>
          </p:nvSpPr>
          <p:spPr>
            <a:xfrm>
              <a:off x="5920155" y="2971800"/>
              <a:ext cx="816708" cy="1295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605955" y="4046415"/>
              <a:ext cx="1676400" cy="533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224955" y="3733800"/>
              <a:ext cx="685800" cy="533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139354" y="2286000"/>
              <a:ext cx="1547445" cy="990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653955" y="2209800"/>
              <a:ext cx="1447800" cy="1066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001000" y="2133600"/>
              <a:ext cx="18288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4" name="Isosceles Triangle 13"/>
            <p:cNvSpPr/>
            <p:nvPr/>
          </p:nvSpPr>
          <p:spPr>
            <a:xfrm rot="10800000">
              <a:off x="8458200" y="2743200"/>
              <a:ext cx="304800" cy="22860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48955" y="3429000"/>
              <a:ext cx="1654908" cy="838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862FD65-2B9E-33C3-59EB-3FB0EA708407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Offline (MDPs) vs. Online (RL)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59176" y="2667000"/>
            <a:ext cx="4541755" cy="2362200"/>
          </a:xfrm>
          <a:prstGeom prst="rect">
            <a:avLst/>
          </a:prstGeom>
          <a:noFill/>
        </p:spPr>
      </p:pic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1448180"/>
            <a:ext cx="4770142" cy="358064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5942" y="5358825"/>
            <a:ext cx="304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Offline Solution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(Known MDP)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67600" y="5358825"/>
            <a:ext cx="304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Online Learning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(Unknown MDP)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5A4D68-DC29-B984-0964-4F7D55F6DA34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Overview: MDPs and Reinforcement Learning</a:t>
            </a:r>
          </a:p>
        </p:txBody>
      </p:sp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533400" y="1090108"/>
            <a:ext cx="10972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Known MDP: Offline Solution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95774" y="1613329"/>
            <a:ext cx="7347473" cy="69598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35868" y="1687079"/>
            <a:ext cx="6278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 Iteration / Policy Iteration</a:t>
            </a: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364863" y="3198926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Model-Based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34470" y="3722146"/>
            <a:ext cx="5792994" cy="19124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6232263" y="3198926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Model-Free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32263" y="3732326"/>
            <a:ext cx="5736566" cy="295893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4863" y="3797364"/>
            <a:ext cx="53366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Estimate MDP T(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') and R(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from samples of environment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Symbol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13263" y="3797364"/>
            <a:ext cx="53555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Passive Reinforcement Learning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Monte Carlo Policy Evaluation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TD(0) Learning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Active Reinforcement Learning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Q-Learning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  <a:sym typeface="Symbol" pitchFamily="18" charset="2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0BDB269C-C27D-0E6C-BDEA-DAA30E453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0967" y="2659657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Unknown MDP: Online Learning</a:t>
            </a:r>
          </a:p>
        </p:txBody>
      </p:sp>
    </p:spTree>
    <p:extLst>
      <p:ext uri="{BB962C8B-B14F-4D97-AF65-F5344CB8AC3E}">
        <p14:creationId xmlns:p14="http://schemas.microsoft.com/office/powerpoint/2010/main" val="4073404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Why Not Use Policy Evaluation?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114300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Simplified Bellman updates calculate V for a fixed policy: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Each round, replace V with a one-step-look-ahead layer over V</a:t>
            </a: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8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This approach fully exploited the connections between the states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Unfortunately, we need T and R to do it!</a:t>
            </a: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Key question: How can we do this update to V without knowing T and R?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In other words, how to we take a weighted average without knowing the weights?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38" name="Picture 3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376325" y="3352800"/>
            <a:ext cx="7416560" cy="645897"/>
          </a:xfrm>
          <a:prstGeom prst="rect">
            <a:avLst/>
          </a:prstGeom>
          <a:noFill/>
          <a:ln/>
          <a:effectLst/>
        </p:spPr>
      </p:pic>
      <p:pic>
        <p:nvPicPr>
          <p:cNvPr id="36" name="Picture 3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406216" y="2590800"/>
            <a:ext cx="1502078" cy="330692"/>
          </a:xfrm>
          <a:prstGeom prst="rect">
            <a:avLst/>
          </a:prstGeom>
          <a:noFill/>
          <a:ln/>
          <a:effectLst/>
        </p:spPr>
      </p:pic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9144438" y="1371600"/>
            <a:ext cx="2590362" cy="2754586"/>
            <a:chOff x="2400" y="1401"/>
            <a:chExt cx="1183" cy="1258"/>
          </a:xfrm>
        </p:grpSpPr>
        <p:sp>
          <p:nvSpPr>
            <p:cNvPr id="22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3" name="Line 9"/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25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2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3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4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5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26" name="Text Box 17"/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27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28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29" name="Text Box 20"/>
            <p:cNvSpPr txBox="1">
              <a:spLocks noChangeArrowheads="1"/>
            </p:cNvSpPr>
            <p:nvPr/>
          </p:nvSpPr>
          <p:spPr bwMode="auto">
            <a:xfrm>
              <a:off x="2435" y="2271"/>
              <a:ext cx="66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 (s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),s</a:t>
              </a:r>
              <a:r>
                <a:rPr kumimoji="0" lang="ja-JP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0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1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9DC7689-96A8-9AB5-DA59-50E0B5E19D93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B233C-F3E1-4170-EB43-690654098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F397-0434-AC3E-7337-D663AAD02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03927"/>
            <a:ext cx="10796195" cy="2852737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Online Learning</a:t>
            </a:r>
            <a:br>
              <a:rPr lang="en-US" dirty="0"/>
            </a:br>
            <a:r>
              <a:rPr lang="en-US" dirty="0"/>
              <a:t>Passive Reinforcement Learning</a:t>
            </a:r>
            <a:br>
              <a:rPr lang="en-US" dirty="0"/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Monte Carlo Policy Evaluation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46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FACBA-6D54-E6B2-D2E9-A19E21F47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C86403E-F23E-66E0-7FC2-44072027B3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 Carlo (Sample-Based)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Rectangle 3">
                <a:extLst>
                  <a:ext uri="{FF2B5EF4-FFF2-40B4-BE49-F238E27FC236}">
                    <a16:creationId xmlns:a16="http://schemas.microsoft.com/office/drawing/2014/main" id="{8E3401BA-BF67-64FC-DF88-118C3AD0F660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5878" y="1256286"/>
                <a:ext cx="8731750" cy="4800600"/>
              </a:xfrm>
            </p:spPr>
            <p:txBody>
              <a:bodyPr/>
              <a:lstStyle/>
              <a:p>
                <a:r>
                  <a:rPr lang="en-US" sz="3200" dirty="0"/>
                  <a:t>Collect a bunch of trajectories from episodes following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3200" dirty="0"/>
                  <a:t> starting at a given state,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3200" dirty="0"/>
                  <a:t>.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3200" dirty="0">
                    <a:solidFill>
                      <a:schemeClr val="tx1"/>
                    </a:solidFill>
                  </a:rPr>
                  <a:t>Option 1: Collect N trajectories then evaluate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lvl="2"/>
                <a:endParaRPr lang="en-US" sz="2400" dirty="0"/>
              </a:p>
              <a:p>
                <a:endParaRPr lang="en-US" sz="4000" dirty="0"/>
              </a:p>
              <a:p>
                <a:endParaRPr lang="en-US" sz="3200" dirty="0"/>
              </a:p>
              <a:p>
                <a:pPr lvl="1"/>
                <a:endParaRPr lang="en-US" sz="2800" dirty="0"/>
              </a:p>
              <a:p>
                <a:pPr lvl="1"/>
                <a:endParaRPr lang="en-US" sz="2800" dirty="0"/>
              </a:p>
              <a:p>
                <a:pPr lvl="1"/>
                <a:endParaRPr lang="en-US" sz="2800" dirty="0"/>
              </a:p>
              <a:p>
                <a:endParaRPr lang="en-US" sz="3200" dirty="0"/>
              </a:p>
            </p:txBody>
          </p:sp>
        </mc:Choice>
        <mc:Fallback xmlns="">
          <p:sp>
            <p:nvSpPr>
              <p:cNvPr id="7171" name="Rectangle 3">
                <a:extLst>
                  <a:ext uri="{FF2B5EF4-FFF2-40B4-BE49-F238E27FC236}">
                    <a16:creationId xmlns:a16="http://schemas.microsoft.com/office/drawing/2014/main" id="{8E3401BA-BF67-64FC-DF88-118C3AD0F6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5878" y="1256286"/>
                <a:ext cx="8731750" cy="4800600"/>
              </a:xfrm>
              <a:blipFill>
                <a:blip r:embed="rId3"/>
                <a:stretch>
                  <a:fillRect l="-1816" t="-2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90" name="Text Box 19">
            <a:extLst>
              <a:ext uri="{FF2B5EF4-FFF2-40B4-BE49-F238E27FC236}">
                <a16:creationId xmlns:a16="http://schemas.microsoft.com/office/drawing/2014/main" id="{85D6B1F0-2C49-79A5-A111-6535E3589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1923" y="2819400"/>
            <a:ext cx="76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EBFF9BB-CF45-045D-3C8B-B830AC63E321}"/>
              </a:ext>
            </a:extLst>
          </p:cNvPr>
          <p:cNvGrpSpPr/>
          <p:nvPr/>
        </p:nvGrpSpPr>
        <p:grpSpPr>
          <a:xfrm>
            <a:off x="10070552" y="1371600"/>
            <a:ext cx="1588048" cy="2366665"/>
            <a:chOff x="9761537" y="1447800"/>
            <a:chExt cx="1347130" cy="2007625"/>
          </a:xfrm>
        </p:grpSpPr>
        <p:sp>
          <p:nvSpPr>
            <p:cNvPr id="38" name="AutoShape 7">
              <a:extLst>
                <a:ext uri="{FF2B5EF4-FFF2-40B4-BE49-F238E27FC236}">
                  <a16:creationId xmlns:a16="http://schemas.microsoft.com/office/drawing/2014/main" id="{D50A08AD-737D-ADF9-7DEF-57BEF015E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9" name="Line 11">
              <a:extLst>
                <a:ext uri="{FF2B5EF4-FFF2-40B4-BE49-F238E27FC236}">
                  <a16:creationId xmlns:a16="http://schemas.microsoft.com/office/drawing/2014/main" id="{4827957A-C5A7-9B9B-0A95-B94A8D0ADE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0" name="Oval 13">
              <a:extLst>
                <a:ext uri="{FF2B5EF4-FFF2-40B4-BE49-F238E27FC236}">
                  <a16:creationId xmlns:a16="http://schemas.microsoft.com/office/drawing/2014/main" id="{05B3E179-00CF-2A3E-B58C-B486C619B8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1" name="Line 17">
              <a:extLst>
                <a:ext uri="{FF2B5EF4-FFF2-40B4-BE49-F238E27FC236}">
                  <a16:creationId xmlns:a16="http://schemas.microsoft.com/office/drawing/2014/main" id="{68F45E7A-C73C-272A-C3D4-24CA21F83B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2" name="Line 18">
              <a:extLst>
                <a:ext uri="{FF2B5EF4-FFF2-40B4-BE49-F238E27FC236}">
                  <a16:creationId xmlns:a16="http://schemas.microsoft.com/office/drawing/2014/main" id="{E2B16AAC-9D85-E1B7-F49C-E02FA287B4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3" name="Text Box 19">
              <a:extLst>
                <a:ext uri="{FF2B5EF4-FFF2-40B4-BE49-F238E27FC236}">
                  <a16:creationId xmlns:a16="http://schemas.microsoft.com/office/drawing/2014/main" id="{7FAE970B-514E-9076-BDC7-CA25D522BD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56012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a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4" name="Text Box 20">
              <a:extLst>
                <a:ext uri="{FF2B5EF4-FFF2-40B4-BE49-F238E27FC236}">
                  <a16:creationId xmlns:a16="http://schemas.microsoft.com/office/drawing/2014/main" id="{BCD13521-201A-7433-F1CE-6AA7819533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45" name="Text Box 21">
              <a:extLst>
                <a:ext uri="{FF2B5EF4-FFF2-40B4-BE49-F238E27FC236}">
                  <a16:creationId xmlns:a16="http://schemas.microsoft.com/office/drawing/2014/main" id="{E75838E1-3C75-D58C-FC05-EEEB1566DE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endParaRPr>
            </a:p>
          </p:txBody>
        </p:sp>
        <p:sp>
          <p:nvSpPr>
            <p:cNvPr id="46" name="AutoShape 23">
              <a:extLst>
                <a:ext uri="{FF2B5EF4-FFF2-40B4-BE49-F238E27FC236}">
                  <a16:creationId xmlns:a16="http://schemas.microsoft.com/office/drawing/2014/main" id="{A1847558-5EC5-AB7C-4B19-343080CE33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7" name="Text Box 24">
              <a:extLst>
                <a:ext uri="{FF2B5EF4-FFF2-40B4-BE49-F238E27FC236}">
                  <a16:creationId xmlns:a16="http://schemas.microsoft.com/office/drawing/2014/main" id="{8D52985E-8D53-886D-AF2D-F454238DA4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48" name="Line 17">
              <a:extLst>
                <a:ext uri="{FF2B5EF4-FFF2-40B4-BE49-F238E27FC236}">
                  <a16:creationId xmlns:a16="http://schemas.microsoft.com/office/drawing/2014/main" id="{E6D2031B-C9F9-807F-BAE6-E082EADBB7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A5A8DE5-0657-ABE3-6AB2-78DC79A4BA9F}"/>
              </a:ext>
            </a:extLst>
          </p:cNvPr>
          <p:cNvGrpSpPr/>
          <p:nvPr/>
        </p:nvGrpSpPr>
        <p:grpSpPr>
          <a:xfrm>
            <a:off x="9982200" y="3676358"/>
            <a:ext cx="1588048" cy="1962441"/>
            <a:chOff x="9761537" y="1790700"/>
            <a:chExt cx="1347130" cy="1664725"/>
          </a:xfrm>
        </p:grpSpPr>
        <p:sp>
          <p:nvSpPr>
            <p:cNvPr id="52" name="Line 11">
              <a:extLst>
                <a:ext uri="{FF2B5EF4-FFF2-40B4-BE49-F238E27FC236}">
                  <a16:creationId xmlns:a16="http://schemas.microsoft.com/office/drawing/2014/main" id="{643E18D2-EFFB-B6E2-CAE4-F565384F3E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3" name="Oval 13">
              <a:extLst>
                <a:ext uri="{FF2B5EF4-FFF2-40B4-BE49-F238E27FC236}">
                  <a16:creationId xmlns:a16="http://schemas.microsoft.com/office/drawing/2014/main" id="{E4C58F5F-3E82-4C3B-947F-19A830B040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4" name="Line 17">
              <a:extLst>
                <a:ext uri="{FF2B5EF4-FFF2-40B4-BE49-F238E27FC236}">
                  <a16:creationId xmlns:a16="http://schemas.microsoft.com/office/drawing/2014/main" id="{C987C374-2626-DFF9-FDF2-C9015E89FE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5" name="Line 18">
              <a:extLst>
                <a:ext uri="{FF2B5EF4-FFF2-40B4-BE49-F238E27FC236}">
                  <a16:creationId xmlns:a16="http://schemas.microsoft.com/office/drawing/2014/main" id="{4E5B9BB6-EA49-B53D-D446-71F9744068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6" name="Text Box 19">
              <a:extLst>
                <a:ext uri="{FF2B5EF4-FFF2-40B4-BE49-F238E27FC236}">
                  <a16:creationId xmlns:a16="http://schemas.microsoft.com/office/drawing/2014/main" id="{C157899D-E212-6F47-2613-A99A1368B4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56012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a’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8" name="Text Box 21">
              <a:extLst>
                <a:ext uri="{FF2B5EF4-FFF2-40B4-BE49-F238E27FC236}">
                  <a16:creationId xmlns:a16="http://schemas.microsoft.com/office/drawing/2014/main" id="{A2227110-EB83-97A1-099B-88BD2BCD29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s’, a’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endParaRPr>
            </a:p>
          </p:txBody>
        </p:sp>
        <p:sp>
          <p:nvSpPr>
            <p:cNvPr id="59" name="AutoShape 23">
              <a:extLst>
                <a:ext uri="{FF2B5EF4-FFF2-40B4-BE49-F238E27FC236}">
                  <a16:creationId xmlns:a16="http://schemas.microsoft.com/office/drawing/2014/main" id="{0A2EDAC1-0203-DD07-A82B-3251DF5D55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60" name="Text Box 24">
              <a:extLst>
                <a:ext uri="{FF2B5EF4-FFF2-40B4-BE49-F238E27FC236}">
                  <a16:creationId xmlns:a16="http://schemas.microsoft.com/office/drawing/2014/main" id="{2897FC67-BF15-F33E-F092-6458E16D7A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s’’</a:t>
              </a:r>
            </a:p>
          </p:txBody>
        </p:sp>
        <p:sp>
          <p:nvSpPr>
            <p:cNvPr id="61" name="Line 17">
              <a:extLst>
                <a:ext uri="{FF2B5EF4-FFF2-40B4-BE49-F238E27FC236}">
                  <a16:creationId xmlns:a16="http://schemas.microsoft.com/office/drawing/2014/main" id="{2F082037-4BA8-ECA7-CA26-403B85D85C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4562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4F5F2-FB66-95D2-ACFD-984EF7961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D411983C-E248-6420-3E28-12610240E1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 Carlo (Sample-Based)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Rectangle 3">
                <a:extLst>
                  <a:ext uri="{FF2B5EF4-FFF2-40B4-BE49-F238E27FC236}">
                    <a16:creationId xmlns:a16="http://schemas.microsoft.com/office/drawing/2014/main" id="{5D6F91F0-9F7E-C40D-42BE-43C0E7515CE3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5878" y="1256286"/>
                <a:ext cx="8731750" cy="4800600"/>
              </a:xfrm>
            </p:spPr>
            <p:txBody>
              <a:bodyPr/>
              <a:lstStyle/>
              <a:p>
                <a:r>
                  <a:rPr lang="en-US" sz="3200" dirty="0"/>
                  <a:t>Collect a bunch of trajectories from episodes following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3200" dirty="0"/>
                  <a:t> starting at a given state,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3200" dirty="0"/>
                  <a:t>.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3200" dirty="0">
                    <a:solidFill>
                      <a:schemeClr val="tx1"/>
                    </a:solidFill>
                  </a:rPr>
                  <a:t>Option 1: Collect N trajectories then evaluate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sz="3200" b="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3200" dirty="0">
                    <a:solidFill>
                      <a:schemeClr val="tx1"/>
                    </a:solidFill>
                  </a:rPr>
                  <a:t>Option 2: Update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 after each episode</a:t>
                </a:r>
              </a:p>
              <a:p>
                <a:pPr lvl="2"/>
                <a:endParaRPr lang="en-US" sz="2400" dirty="0"/>
              </a:p>
              <a:p>
                <a:endParaRPr lang="en-US" sz="4000" dirty="0"/>
              </a:p>
              <a:p>
                <a:endParaRPr lang="en-US" sz="3200" dirty="0"/>
              </a:p>
              <a:p>
                <a:pPr lvl="1"/>
                <a:endParaRPr lang="en-US" sz="2800" dirty="0"/>
              </a:p>
              <a:p>
                <a:pPr lvl="1"/>
                <a:endParaRPr lang="en-US" sz="2800" dirty="0"/>
              </a:p>
              <a:p>
                <a:pPr lvl="1"/>
                <a:endParaRPr lang="en-US" sz="2800" dirty="0"/>
              </a:p>
              <a:p>
                <a:endParaRPr lang="en-US" sz="3200" dirty="0"/>
              </a:p>
            </p:txBody>
          </p:sp>
        </mc:Choice>
        <mc:Fallback xmlns="">
          <p:sp>
            <p:nvSpPr>
              <p:cNvPr id="7171" name="Rectangle 3">
                <a:extLst>
                  <a:ext uri="{FF2B5EF4-FFF2-40B4-BE49-F238E27FC236}">
                    <a16:creationId xmlns:a16="http://schemas.microsoft.com/office/drawing/2014/main" id="{5D6F91F0-9F7E-C40D-42BE-43C0E7515C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5878" y="1256286"/>
                <a:ext cx="8731750" cy="4800600"/>
              </a:xfrm>
              <a:blipFill>
                <a:blip r:embed="rId2"/>
                <a:stretch>
                  <a:fillRect l="-1816" t="-2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90" name="Text Box 19">
            <a:extLst>
              <a:ext uri="{FF2B5EF4-FFF2-40B4-BE49-F238E27FC236}">
                <a16:creationId xmlns:a16="http://schemas.microsoft.com/office/drawing/2014/main" id="{36013019-09D8-7DED-3265-B60F80194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1923" y="2819400"/>
            <a:ext cx="76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7A00978-AB24-DE96-3C3E-35D806444BBE}"/>
              </a:ext>
            </a:extLst>
          </p:cNvPr>
          <p:cNvGrpSpPr/>
          <p:nvPr/>
        </p:nvGrpSpPr>
        <p:grpSpPr>
          <a:xfrm>
            <a:off x="10070552" y="1371600"/>
            <a:ext cx="1588048" cy="2366665"/>
            <a:chOff x="9761537" y="1447800"/>
            <a:chExt cx="1347130" cy="2007625"/>
          </a:xfrm>
        </p:grpSpPr>
        <p:sp>
          <p:nvSpPr>
            <p:cNvPr id="38" name="AutoShape 7">
              <a:extLst>
                <a:ext uri="{FF2B5EF4-FFF2-40B4-BE49-F238E27FC236}">
                  <a16:creationId xmlns:a16="http://schemas.microsoft.com/office/drawing/2014/main" id="{ADCD2ACC-FFDC-16B4-8314-12F507706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9" name="Line 11">
              <a:extLst>
                <a:ext uri="{FF2B5EF4-FFF2-40B4-BE49-F238E27FC236}">
                  <a16:creationId xmlns:a16="http://schemas.microsoft.com/office/drawing/2014/main" id="{80A51C68-919F-B8B6-471B-16E0A97AA3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0" name="Oval 13">
              <a:extLst>
                <a:ext uri="{FF2B5EF4-FFF2-40B4-BE49-F238E27FC236}">
                  <a16:creationId xmlns:a16="http://schemas.microsoft.com/office/drawing/2014/main" id="{3D7240CD-D5DB-3996-7761-3EE552AF3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1" name="Line 17">
              <a:extLst>
                <a:ext uri="{FF2B5EF4-FFF2-40B4-BE49-F238E27FC236}">
                  <a16:creationId xmlns:a16="http://schemas.microsoft.com/office/drawing/2014/main" id="{750C061A-59E6-3FC9-C3C9-882AF13034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2" name="Line 18">
              <a:extLst>
                <a:ext uri="{FF2B5EF4-FFF2-40B4-BE49-F238E27FC236}">
                  <a16:creationId xmlns:a16="http://schemas.microsoft.com/office/drawing/2014/main" id="{0712D447-9EE8-86E9-0864-768C4200FA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3" name="Text Box 19">
              <a:extLst>
                <a:ext uri="{FF2B5EF4-FFF2-40B4-BE49-F238E27FC236}">
                  <a16:creationId xmlns:a16="http://schemas.microsoft.com/office/drawing/2014/main" id="{CE1F949B-B2F2-22C8-5878-40A05576B1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56012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a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4" name="Text Box 20">
              <a:extLst>
                <a:ext uri="{FF2B5EF4-FFF2-40B4-BE49-F238E27FC236}">
                  <a16:creationId xmlns:a16="http://schemas.microsoft.com/office/drawing/2014/main" id="{C44EB93A-46E4-77DC-8092-1B9C8A33B4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45" name="Text Box 21">
              <a:extLst>
                <a:ext uri="{FF2B5EF4-FFF2-40B4-BE49-F238E27FC236}">
                  <a16:creationId xmlns:a16="http://schemas.microsoft.com/office/drawing/2014/main" id="{F9421429-B25E-88A8-90C4-438358CFFC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endParaRPr>
            </a:p>
          </p:txBody>
        </p:sp>
        <p:sp>
          <p:nvSpPr>
            <p:cNvPr id="46" name="AutoShape 23">
              <a:extLst>
                <a:ext uri="{FF2B5EF4-FFF2-40B4-BE49-F238E27FC236}">
                  <a16:creationId xmlns:a16="http://schemas.microsoft.com/office/drawing/2014/main" id="{336508DD-70DE-C134-0A61-6A54D1B723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7" name="Text Box 24">
              <a:extLst>
                <a:ext uri="{FF2B5EF4-FFF2-40B4-BE49-F238E27FC236}">
                  <a16:creationId xmlns:a16="http://schemas.microsoft.com/office/drawing/2014/main" id="{42C06AEF-81F9-5663-9B31-D3E05FA070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48" name="Line 17">
              <a:extLst>
                <a:ext uri="{FF2B5EF4-FFF2-40B4-BE49-F238E27FC236}">
                  <a16:creationId xmlns:a16="http://schemas.microsoft.com/office/drawing/2014/main" id="{08C3D384-206F-C1A0-F618-E54EFABAF5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8810F9A-BD82-EFC7-E84B-2E565EFB2D97}"/>
              </a:ext>
            </a:extLst>
          </p:cNvPr>
          <p:cNvGrpSpPr/>
          <p:nvPr/>
        </p:nvGrpSpPr>
        <p:grpSpPr>
          <a:xfrm>
            <a:off x="9982200" y="3676358"/>
            <a:ext cx="1588048" cy="1962441"/>
            <a:chOff x="9761537" y="1790700"/>
            <a:chExt cx="1347130" cy="1664725"/>
          </a:xfrm>
        </p:grpSpPr>
        <p:sp>
          <p:nvSpPr>
            <p:cNvPr id="52" name="Line 11">
              <a:extLst>
                <a:ext uri="{FF2B5EF4-FFF2-40B4-BE49-F238E27FC236}">
                  <a16:creationId xmlns:a16="http://schemas.microsoft.com/office/drawing/2014/main" id="{411A2490-B317-FFDF-6AD2-B744FA023B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3" name="Oval 13">
              <a:extLst>
                <a:ext uri="{FF2B5EF4-FFF2-40B4-BE49-F238E27FC236}">
                  <a16:creationId xmlns:a16="http://schemas.microsoft.com/office/drawing/2014/main" id="{1489DB3F-A0EE-C57C-7D03-C095F44340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4" name="Line 17">
              <a:extLst>
                <a:ext uri="{FF2B5EF4-FFF2-40B4-BE49-F238E27FC236}">
                  <a16:creationId xmlns:a16="http://schemas.microsoft.com/office/drawing/2014/main" id="{3F34B033-5691-E87F-0B29-A636972A39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5" name="Line 18">
              <a:extLst>
                <a:ext uri="{FF2B5EF4-FFF2-40B4-BE49-F238E27FC236}">
                  <a16:creationId xmlns:a16="http://schemas.microsoft.com/office/drawing/2014/main" id="{DD05A7D8-B597-CB77-D121-EF195A349C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6" name="Text Box 19">
              <a:extLst>
                <a:ext uri="{FF2B5EF4-FFF2-40B4-BE49-F238E27FC236}">
                  <a16:creationId xmlns:a16="http://schemas.microsoft.com/office/drawing/2014/main" id="{65031205-7FDB-7B65-1C18-9F3A3C700C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56012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a’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8" name="Text Box 21">
              <a:extLst>
                <a:ext uri="{FF2B5EF4-FFF2-40B4-BE49-F238E27FC236}">
                  <a16:creationId xmlns:a16="http://schemas.microsoft.com/office/drawing/2014/main" id="{4686C4C2-FD9E-9A0E-E3A1-5055BA69E9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s’, a’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endParaRPr>
            </a:p>
          </p:txBody>
        </p:sp>
        <p:sp>
          <p:nvSpPr>
            <p:cNvPr id="59" name="AutoShape 23">
              <a:extLst>
                <a:ext uri="{FF2B5EF4-FFF2-40B4-BE49-F238E27FC236}">
                  <a16:creationId xmlns:a16="http://schemas.microsoft.com/office/drawing/2014/main" id="{C3B736EB-AF27-0A7C-F146-4E29B37ACD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60" name="Text Box 24">
              <a:extLst>
                <a:ext uri="{FF2B5EF4-FFF2-40B4-BE49-F238E27FC236}">
                  <a16:creationId xmlns:a16="http://schemas.microsoft.com/office/drawing/2014/main" id="{BFEFA545-D886-7235-ABA1-D78B07F88D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s’’</a:t>
              </a:r>
            </a:p>
          </p:txBody>
        </p:sp>
        <p:sp>
          <p:nvSpPr>
            <p:cNvPr id="61" name="Line 17">
              <a:extLst>
                <a:ext uri="{FF2B5EF4-FFF2-40B4-BE49-F238E27FC236}">
                  <a16:creationId xmlns:a16="http://schemas.microsoft.com/office/drawing/2014/main" id="{CA303D71-53A0-7120-8529-65D82A49A1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2" name="TextBox 19">
            <a:extLst>
              <a:ext uri="{FF2B5EF4-FFF2-40B4-BE49-F238E27FC236}">
                <a16:creationId xmlns:a16="http://schemas.microsoft.com/office/drawing/2014/main" id="{AD48A7EB-99A1-C789-B746-187E5E91B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752" y="3676358"/>
            <a:ext cx="23775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3" name="TextBox 21">
            <a:extLst>
              <a:ext uri="{FF2B5EF4-FFF2-40B4-BE49-F238E27FC236}">
                <a16:creationId xmlns:a16="http://schemas.microsoft.com/office/drawing/2014/main" id="{9F897C82-7A79-D3A4-CA1A-FD4360249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272" y="4460555"/>
            <a:ext cx="23844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</p:spTree>
    <p:extLst>
      <p:ext uri="{BB962C8B-B14F-4D97-AF65-F5344CB8AC3E}">
        <p14:creationId xmlns:p14="http://schemas.microsoft.com/office/powerpoint/2010/main" val="4047776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CBA51-5C91-0B26-949A-7345D3570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13B365C-C25B-9508-DE95-1853BE0B42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 Carlo (Sample-Based)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Rectangle 3">
                <a:extLst>
                  <a:ext uri="{FF2B5EF4-FFF2-40B4-BE49-F238E27FC236}">
                    <a16:creationId xmlns:a16="http://schemas.microsoft.com/office/drawing/2014/main" id="{FF5277B1-46ED-1772-F4C3-13B9426BB4A8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5878" y="1256286"/>
                <a:ext cx="8731750" cy="4800600"/>
              </a:xfrm>
            </p:spPr>
            <p:txBody>
              <a:bodyPr/>
              <a:lstStyle/>
              <a:p>
                <a:r>
                  <a:rPr lang="en-US" sz="3200" dirty="0"/>
                  <a:t>Collect a bunch of trajectories from episodes following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3200" dirty="0"/>
                  <a:t> starting at a given state,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3200" dirty="0"/>
                  <a:t>.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3200" dirty="0">
                    <a:solidFill>
                      <a:schemeClr val="tx1"/>
                    </a:solidFill>
                  </a:rPr>
                  <a:t>Option 1: Collect N trajectories then evaluate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sz="3200" b="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sz="3200" dirty="0">
                    <a:solidFill>
                      <a:schemeClr val="tx1"/>
                    </a:solidFill>
                  </a:rPr>
                  <a:t>Option 2: Update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 after each episode</a:t>
                </a:r>
              </a:p>
              <a:p>
                <a:pPr lvl="2"/>
                <a:endParaRPr lang="en-US" sz="2400" dirty="0"/>
              </a:p>
              <a:p>
                <a:endParaRPr lang="en-US" sz="4000" dirty="0"/>
              </a:p>
              <a:p>
                <a:endParaRPr lang="en-US" sz="3200" dirty="0"/>
              </a:p>
              <a:p>
                <a:pPr lvl="1"/>
                <a:endParaRPr lang="en-US" sz="2800" dirty="0"/>
              </a:p>
              <a:p>
                <a:pPr lvl="1"/>
                <a:endParaRPr lang="en-US" sz="2800" dirty="0"/>
              </a:p>
              <a:p>
                <a:pPr lvl="1"/>
                <a:endParaRPr lang="en-US" sz="2800" dirty="0"/>
              </a:p>
              <a:p>
                <a:endParaRPr lang="en-US" sz="3200" dirty="0"/>
              </a:p>
            </p:txBody>
          </p:sp>
        </mc:Choice>
        <mc:Fallback xmlns="">
          <p:sp>
            <p:nvSpPr>
              <p:cNvPr id="7171" name="Rectangle 3">
                <a:extLst>
                  <a:ext uri="{FF2B5EF4-FFF2-40B4-BE49-F238E27FC236}">
                    <a16:creationId xmlns:a16="http://schemas.microsoft.com/office/drawing/2014/main" id="{FF5277B1-46ED-1772-F4C3-13B9426BB4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5878" y="1256286"/>
                <a:ext cx="8731750" cy="4800600"/>
              </a:xfrm>
              <a:blipFill>
                <a:blip r:embed="rId5"/>
                <a:stretch>
                  <a:fillRect l="-1816" t="-2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90" name="Text Box 19">
            <a:extLst>
              <a:ext uri="{FF2B5EF4-FFF2-40B4-BE49-F238E27FC236}">
                <a16:creationId xmlns:a16="http://schemas.microsoft.com/office/drawing/2014/main" id="{6F88FC4F-B1E7-5D16-723C-021C458BC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1923" y="2819400"/>
            <a:ext cx="76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5643C8C-133F-4C07-C557-6D1CF7CC80AB}"/>
              </a:ext>
            </a:extLst>
          </p:cNvPr>
          <p:cNvGrpSpPr/>
          <p:nvPr/>
        </p:nvGrpSpPr>
        <p:grpSpPr>
          <a:xfrm>
            <a:off x="10070552" y="1371600"/>
            <a:ext cx="1588048" cy="2366665"/>
            <a:chOff x="9761537" y="1447800"/>
            <a:chExt cx="1347130" cy="2007625"/>
          </a:xfrm>
        </p:grpSpPr>
        <p:sp>
          <p:nvSpPr>
            <p:cNvPr id="38" name="AutoShape 7">
              <a:extLst>
                <a:ext uri="{FF2B5EF4-FFF2-40B4-BE49-F238E27FC236}">
                  <a16:creationId xmlns:a16="http://schemas.microsoft.com/office/drawing/2014/main" id="{8F6F23BF-EA07-2375-AFFE-296802270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9" name="Line 11">
              <a:extLst>
                <a:ext uri="{FF2B5EF4-FFF2-40B4-BE49-F238E27FC236}">
                  <a16:creationId xmlns:a16="http://schemas.microsoft.com/office/drawing/2014/main" id="{A268CDEF-547E-A182-46AB-5E6B642FF7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0" name="Oval 13">
              <a:extLst>
                <a:ext uri="{FF2B5EF4-FFF2-40B4-BE49-F238E27FC236}">
                  <a16:creationId xmlns:a16="http://schemas.microsoft.com/office/drawing/2014/main" id="{7F6CBE78-ECDA-CD59-2446-4BFF12E07D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1" name="Line 17">
              <a:extLst>
                <a:ext uri="{FF2B5EF4-FFF2-40B4-BE49-F238E27FC236}">
                  <a16:creationId xmlns:a16="http://schemas.microsoft.com/office/drawing/2014/main" id="{AE928AC3-C13A-9182-168F-1114BA6D73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2" name="Line 18">
              <a:extLst>
                <a:ext uri="{FF2B5EF4-FFF2-40B4-BE49-F238E27FC236}">
                  <a16:creationId xmlns:a16="http://schemas.microsoft.com/office/drawing/2014/main" id="{411DAB1A-8E9C-A50A-5A5B-E753D540BC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3" name="Text Box 19">
              <a:extLst>
                <a:ext uri="{FF2B5EF4-FFF2-40B4-BE49-F238E27FC236}">
                  <a16:creationId xmlns:a16="http://schemas.microsoft.com/office/drawing/2014/main" id="{BF3E1E82-ECAF-6909-A6EB-EC24CB228F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56012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a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4" name="Text Box 20">
              <a:extLst>
                <a:ext uri="{FF2B5EF4-FFF2-40B4-BE49-F238E27FC236}">
                  <a16:creationId xmlns:a16="http://schemas.microsoft.com/office/drawing/2014/main" id="{0B7F99F9-0A88-DB6C-6E6B-A9DD157D49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45" name="Text Box 21">
              <a:extLst>
                <a:ext uri="{FF2B5EF4-FFF2-40B4-BE49-F238E27FC236}">
                  <a16:creationId xmlns:a16="http://schemas.microsoft.com/office/drawing/2014/main" id="{A345DD50-E2D8-8F0D-1E8B-504D28DB4C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endParaRPr>
            </a:p>
          </p:txBody>
        </p:sp>
        <p:sp>
          <p:nvSpPr>
            <p:cNvPr id="46" name="AutoShape 23">
              <a:extLst>
                <a:ext uri="{FF2B5EF4-FFF2-40B4-BE49-F238E27FC236}">
                  <a16:creationId xmlns:a16="http://schemas.microsoft.com/office/drawing/2014/main" id="{3F4842E1-849E-46C6-9CEE-77284E4236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7" name="Text Box 24">
              <a:extLst>
                <a:ext uri="{FF2B5EF4-FFF2-40B4-BE49-F238E27FC236}">
                  <a16:creationId xmlns:a16="http://schemas.microsoft.com/office/drawing/2014/main" id="{F44871EE-025A-CF42-32F6-806EE11CBD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48" name="Line 17">
              <a:extLst>
                <a:ext uri="{FF2B5EF4-FFF2-40B4-BE49-F238E27FC236}">
                  <a16:creationId xmlns:a16="http://schemas.microsoft.com/office/drawing/2014/main" id="{BDFE0944-2D85-4F32-E39A-3F044BCAB8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58358EF-D848-659D-4CC3-B4D6C90A4120}"/>
              </a:ext>
            </a:extLst>
          </p:cNvPr>
          <p:cNvGrpSpPr/>
          <p:nvPr/>
        </p:nvGrpSpPr>
        <p:grpSpPr>
          <a:xfrm>
            <a:off x="9982200" y="3676358"/>
            <a:ext cx="1588048" cy="1962441"/>
            <a:chOff x="9761537" y="1790700"/>
            <a:chExt cx="1347130" cy="1664725"/>
          </a:xfrm>
        </p:grpSpPr>
        <p:sp>
          <p:nvSpPr>
            <p:cNvPr id="52" name="Line 11">
              <a:extLst>
                <a:ext uri="{FF2B5EF4-FFF2-40B4-BE49-F238E27FC236}">
                  <a16:creationId xmlns:a16="http://schemas.microsoft.com/office/drawing/2014/main" id="{D0925F32-7951-28F2-530C-E540979BF2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3" name="Oval 13">
              <a:extLst>
                <a:ext uri="{FF2B5EF4-FFF2-40B4-BE49-F238E27FC236}">
                  <a16:creationId xmlns:a16="http://schemas.microsoft.com/office/drawing/2014/main" id="{79B3ACA5-E73B-DD9B-5FFA-B4703A832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4" name="Line 17">
              <a:extLst>
                <a:ext uri="{FF2B5EF4-FFF2-40B4-BE49-F238E27FC236}">
                  <a16:creationId xmlns:a16="http://schemas.microsoft.com/office/drawing/2014/main" id="{C82B60C9-66CE-7B2D-3774-E13696C14E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5" name="Line 18">
              <a:extLst>
                <a:ext uri="{FF2B5EF4-FFF2-40B4-BE49-F238E27FC236}">
                  <a16:creationId xmlns:a16="http://schemas.microsoft.com/office/drawing/2014/main" id="{1CC4D379-5F19-E301-4212-E4424C4EFA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6" name="Text Box 19">
              <a:extLst>
                <a:ext uri="{FF2B5EF4-FFF2-40B4-BE49-F238E27FC236}">
                  <a16:creationId xmlns:a16="http://schemas.microsoft.com/office/drawing/2014/main" id="{893CAA05-FA89-1EA7-71C1-19B3732BF5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56012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a’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8" name="Text Box 21">
              <a:extLst>
                <a:ext uri="{FF2B5EF4-FFF2-40B4-BE49-F238E27FC236}">
                  <a16:creationId xmlns:a16="http://schemas.microsoft.com/office/drawing/2014/main" id="{958CF8B7-E5AB-07F7-1218-B828B51F7A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s’, a’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endParaRPr>
            </a:p>
          </p:txBody>
        </p:sp>
        <p:sp>
          <p:nvSpPr>
            <p:cNvPr id="59" name="AutoShape 23">
              <a:extLst>
                <a:ext uri="{FF2B5EF4-FFF2-40B4-BE49-F238E27FC236}">
                  <a16:creationId xmlns:a16="http://schemas.microsoft.com/office/drawing/2014/main" id="{0661CF90-0400-1C00-2BCC-30F531FA7A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60" name="Text Box 24">
              <a:extLst>
                <a:ext uri="{FF2B5EF4-FFF2-40B4-BE49-F238E27FC236}">
                  <a16:creationId xmlns:a16="http://schemas.microsoft.com/office/drawing/2014/main" id="{51987A75-1C36-4AE0-14FF-68D0A90B0E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s’’</a:t>
              </a:r>
            </a:p>
          </p:txBody>
        </p:sp>
        <p:sp>
          <p:nvSpPr>
            <p:cNvPr id="61" name="Line 17">
              <a:extLst>
                <a:ext uri="{FF2B5EF4-FFF2-40B4-BE49-F238E27FC236}">
                  <a16:creationId xmlns:a16="http://schemas.microsoft.com/office/drawing/2014/main" id="{B1B277DB-C04A-54F9-A662-3EAC1D10C7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2" name="TextBox 19">
            <a:extLst>
              <a:ext uri="{FF2B5EF4-FFF2-40B4-BE49-F238E27FC236}">
                <a16:creationId xmlns:a16="http://schemas.microsoft.com/office/drawing/2014/main" id="{D524EC33-E32C-7F78-6C03-1EB9C8B02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752" y="3676358"/>
            <a:ext cx="23775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3" name="TextBox 21">
            <a:extLst>
              <a:ext uri="{FF2B5EF4-FFF2-40B4-BE49-F238E27FC236}">
                <a16:creationId xmlns:a16="http://schemas.microsoft.com/office/drawing/2014/main" id="{492D1661-044B-75CB-13EB-3C8616CE6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272" y="4460555"/>
            <a:ext cx="23844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  <p:pic>
        <p:nvPicPr>
          <p:cNvPr id="4" name="Picture 3" descr="txp_fig">
            <a:extLst>
              <a:ext uri="{FF2B5EF4-FFF2-40B4-BE49-F238E27FC236}">
                <a16:creationId xmlns:a16="http://schemas.microsoft.com/office/drawing/2014/main" id="{599C8970-9EBA-AD13-6B15-11E01202C8B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3219093" y="4572123"/>
            <a:ext cx="6224535" cy="360482"/>
          </a:xfrm>
          <a:prstGeom prst="rect">
            <a:avLst/>
          </a:prstGeom>
          <a:noFill/>
          <a:ln/>
          <a:effectLst/>
        </p:spPr>
      </p:pic>
      <p:pic>
        <p:nvPicPr>
          <p:cNvPr id="5" name="Picture 4" descr="txp_fig">
            <a:extLst>
              <a:ext uri="{FF2B5EF4-FFF2-40B4-BE49-F238E27FC236}">
                <a16:creationId xmlns:a16="http://schemas.microsoft.com/office/drawing/2014/main" id="{CA5DBBD0-225D-C113-081B-B288297B443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3219093" y="5469748"/>
            <a:ext cx="6337031" cy="356639"/>
          </a:xfrm>
          <a:prstGeom prst="rect">
            <a:avLst/>
          </a:prstGeom>
          <a:noFill/>
          <a:ln/>
          <a:effectLst/>
        </p:spPr>
      </p:pic>
      <p:sp>
        <p:nvSpPr>
          <p:cNvPr id="7" name="TextBox 22">
            <a:extLst>
              <a:ext uri="{FF2B5EF4-FFF2-40B4-BE49-F238E27FC236}">
                <a16:creationId xmlns:a16="http://schemas.microsoft.com/office/drawing/2014/main" id="{D2EDB978-C5D3-1DE3-A717-5E884D88B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752" y="5363910"/>
            <a:ext cx="21940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 update:</a:t>
            </a:r>
          </a:p>
        </p:txBody>
      </p:sp>
    </p:spTree>
    <p:extLst>
      <p:ext uri="{BB962C8B-B14F-4D97-AF65-F5344CB8AC3E}">
        <p14:creationId xmlns:p14="http://schemas.microsoft.com/office/powerpoint/2010/main" val="297980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11430000" cy="5791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We want to improve our estimate of V by computing these averages: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Idea: Take samples of outcomes s’ (by doing the action!) and average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9C4663-6A48-10A9-8388-97AA35CAF50D}"/>
                  </a:ext>
                </a:extLst>
              </p:cNvPr>
              <p:cNvSpPr txBox="1"/>
              <p:nvPr/>
            </p:nvSpPr>
            <p:spPr>
              <a:xfrm>
                <a:off x="1138204" y="3224868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𝑠𝑎𝑚𝑝𝑙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𝑒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𝑟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+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𝛾</m:t>
                      </m:r>
                      <m:sSubSup>
                        <m:sSubSup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Sup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𝑠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1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63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9C4663-6A48-10A9-8388-97AA35CAF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204" y="3224868"/>
                <a:ext cx="4671695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9548673-8A71-6A89-4764-9686F84A6DBC}"/>
                  </a:ext>
                </a:extLst>
              </p:cNvPr>
              <p:cNvSpPr txBox="1"/>
              <p:nvPr/>
            </p:nvSpPr>
            <p:spPr>
              <a:xfrm>
                <a:off x="1126662" y="3765311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𝑠𝑎𝑚𝑝𝑙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𝑒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𝑟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+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𝛾</m:t>
                      </m:r>
                      <m:sSubSup>
                        <m:sSubSup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Sup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𝑠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2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63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9548673-8A71-6A89-4764-9686F84A6D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662" y="3765311"/>
                <a:ext cx="4671695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D70145-E6CD-76F5-1387-97C0D44CDAF1}"/>
                  </a:ext>
                </a:extLst>
              </p:cNvPr>
              <p:cNvSpPr txBox="1"/>
              <p:nvPr/>
            </p:nvSpPr>
            <p:spPr>
              <a:xfrm>
                <a:off x="1126662" y="4191636"/>
                <a:ext cx="4671695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…</m:t>
                      </m:r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srgbClr val="00863D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𝑠𝑎𝑚𝑝𝑙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𝑒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𝑛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𝑟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𝑛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+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𝛾</m:t>
                      </m:r>
                      <m:sSubSup>
                        <m:sSubSup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Sup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𝑠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𝑛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63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D70145-E6CD-76F5-1387-97C0D44CDA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662" y="4191636"/>
                <a:ext cx="4671695" cy="9541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Sample-Based Policy Evaluation?</a:t>
            </a:r>
          </a:p>
        </p:txBody>
      </p:sp>
      <p:sp>
        <p:nvSpPr>
          <p:cNvPr id="14341" name="AutoShape 7"/>
          <p:cNvSpPr>
            <a:spLocks noChangeArrowheads="1"/>
          </p:cNvSpPr>
          <p:nvPr/>
        </p:nvSpPr>
        <p:spPr bwMode="auto">
          <a:xfrm>
            <a:off x="9902825" y="3390900"/>
            <a:ext cx="246063" cy="196850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342" name="Line 11"/>
          <p:cNvSpPr>
            <a:spLocks noChangeShapeType="1"/>
          </p:cNvSpPr>
          <p:nvPr/>
        </p:nvSpPr>
        <p:spPr bwMode="auto">
          <a:xfrm flipH="1">
            <a:off x="9658350" y="3595688"/>
            <a:ext cx="368300" cy="5730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343" name="Oval 13"/>
          <p:cNvSpPr>
            <a:spLocks noChangeArrowheads="1"/>
          </p:cNvSpPr>
          <p:nvPr/>
        </p:nvSpPr>
        <p:spPr bwMode="auto">
          <a:xfrm>
            <a:off x="9575800" y="4168775"/>
            <a:ext cx="204788" cy="204788"/>
          </a:xfrm>
          <a:prstGeom prst="ellipse">
            <a:avLst/>
          </a:prstGeom>
          <a:solidFill>
            <a:srgbClr val="B5E3C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344" name="Line 17"/>
          <p:cNvSpPr>
            <a:spLocks noChangeShapeType="1"/>
          </p:cNvSpPr>
          <p:nvPr/>
        </p:nvSpPr>
        <p:spPr bwMode="auto">
          <a:xfrm flipH="1">
            <a:off x="9353550" y="4373563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345" name="Text Box 19"/>
          <p:cNvSpPr txBox="1">
            <a:spLocks noChangeArrowheads="1"/>
          </p:cNvSpPr>
          <p:nvPr/>
        </p:nvSpPr>
        <p:spPr bwMode="auto">
          <a:xfrm>
            <a:off x="9829800" y="36957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(s)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346" name="Text Box 20"/>
          <p:cNvSpPr txBox="1">
            <a:spLocks noChangeArrowheads="1"/>
          </p:cNvSpPr>
          <p:nvPr/>
        </p:nvSpPr>
        <p:spPr bwMode="auto">
          <a:xfrm>
            <a:off x="10134600" y="3252788"/>
            <a:ext cx="204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</a:t>
            </a:r>
          </a:p>
        </p:txBody>
      </p:sp>
      <p:sp>
        <p:nvSpPr>
          <p:cNvPr id="14347" name="Text Box 21"/>
          <p:cNvSpPr txBox="1">
            <a:spLocks noChangeArrowheads="1"/>
          </p:cNvSpPr>
          <p:nvPr/>
        </p:nvSpPr>
        <p:spPr bwMode="auto">
          <a:xfrm>
            <a:off x="9753600" y="4076700"/>
            <a:ext cx="8874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(s)</a:t>
            </a:r>
          </a:p>
        </p:txBody>
      </p:sp>
      <p:pic>
        <p:nvPicPr>
          <p:cNvPr id="60" name="Picture 5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548658" y="5407025"/>
            <a:ext cx="3454166" cy="765990"/>
          </a:xfrm>
          <a:prstGeom prst="rect">
            <a:avLst/>
          </a:prstGeom>
          <a:noFill/>
          <a:ln/>
          <a:effectLst/>
        </p:spPr>
      </p:pic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9661525" y="4373563"/>
            <a:ext cx="854075" cy="910669"/>
            <a:chOff x="7223125" y="3529013"/>
            <a:chExt cx="854075" cy="910669"/>
          </a:xfrm>
        </p:grpSpPr>
        <p:sp>
          <p:nvSpPr>
            <p:cNvPr id="14373" name="Line 18"/>
            <p:cNvSpPr>
              <a:spLocks noChangeShapeType="1"/>
            </p:cNvSpPr>
            <p:nvPr/>
          </p:nvSpPr>
          <p:spPr bwMode="auto">
            <a:xfrm>
              <a:off x="7223125" y="3529013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4374" name="AutoShape 23"/>
            <p:cNvSpPr>
              <a:spLocks noChangeArrowheads="1"/>
            </p:cNvSpPr>
            <p:nvPr/>
          </p:nvSpPr>
          <p:spPr bwMode="auto">
            <a:xfrm>
              <a:off x="7383463" y="4151313"/>
              <a:ext cx="244475" cy="195262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4375" name="Text Box 24"/>
            <p:cNvSpPr txBox="1">
              <a:spLocks noChangeArrowheads="1"/>
            </p:cNvSpPr>
            <p:nvPr/>
          </p:nvSpPr>
          <p:spPr bwMode="auto">
            <a:xfrm>
              <a:off x="7551738" y="4070350"/>
              <a:ext cx="52546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'</a:t>
              </a:r>
            </a:p>
          </p:txBody>
        </p:sp>
      </p:grpSp>
      <p:pic>
        <p:nvPicPr>
          <p:cNvPr id="55" name="Picture 54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1494115" y="1905000"/>
            <a:ext cx="7416560" cy="645897"/>
          </a:xfrm>
          <a:prstGeom prst="rect">
            <a:avLst/>
          </a:prstGeom>
          <a:noFill/>
          <a:ln/>
          <a:effectLst/>
        </p:spPr>
      </p:pic>
      <p:sp>
        <p:nvSpPr>
          <p:cNvPr id="14355" name="Line 17"/>
          <p:cNvSpPr>
            <a:spLocks noChangeShapeType="1"/>
          </p:cNvSpPr>
          <p:nvPr/>
        </p:nvSpPr>
        <p:spPr bwMode="auto">
          <a:xfrm flipH="1">
            <a:off x="8610600" y="4206875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2" name="Line 18"/>
          <p:cNvSpPr>
            <a:spLocks noChangeShapeType="1"/>
          </p:cNvSpPr>
          <p:nvPr/>
        </p:nvSpPr>
        <p:spPr bwMode="auto">
          <a:xfrm flipH="1">
            <a:off x="9215438" y="4395788"/>
            <a:ext cx="461962" cy="615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3" name="AutoShape 23"/>
          <p:cNvSpPr>
            <a:spLocks noChangeArrowheads="1"/>
          </p:cNvSpPr>
          <p:nvPr/>
        </p:nvSpPr>
        <p:spPr bwMode="auto">
          <a:xfrm>
            <a:off x="9078913" y="5021263"/>
            <a:ext cx="244475" cy="195262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4" name="Text Box 24"/>
          <p:cNvSpPr txBox="1">
            <a:spLocks noChangeArrowheads="1"/>
          </p:cNvSpPr>
          <p:nvPr/>
        </p:nvSpPr>
        <p:spPr bwMode="auto">
          <a:xfrm>
            <a:off x="9247188" y="4940300"/>
            <a:ext cx="5254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</a:t>
            </a:r>
          </a:p>
        </p:txBody>
      </p:sp>
      <p:sp>
        <p:nvSpPr>
          <p:cNvPr id="14359" name="Line 17"/>
          <p:cNvSpPr>
            <a:spLocks noChangeShapeType="1"/>
          </p:cNvSpPr>
          <p:nvPr/>
        </p:nvSpPr>
        <p:spPr bwMode="auto">
          <a:xfrm flipH="1">
            <a:off x="10115550" y="4395788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6" name="Line 18"/>
          <p:cNvSpPr>
            <a:spLocks noChangeShapeType="1"/>
          </p:cNvSpPr>
          <p:nvPr/>
        </p:nvSpPr>
        <p:spPr bwMode="auto">
          <a:xfrm>
            <a:off x="9677400" y="4395788"/>
            <a:ext cx="1042988" cy="612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7" name="AutoShape 23"/>
          <p:cNvSpPr>
            <a:spLocks noChangeArrowheads="1"/>
          </p:cNvSpPr>
          <p:nvPr/>
        </p:nvSpPr>
        <p:spPr bwMode="auto">
          <a:xfrm>
            <a:off x="10583863" y="5018088"/>
            <a:ext cx="244475" cy="195262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8" name="Text Box 24"/>
          <p:cNvSpPr txBox="1">
            <a:spLocks noChangeArrowheads="1"/>
          </p:cNvSpPr>
          <p:nvPr/>
        </p:nvSpPr>
        <p:spPr bwMode="auto">
          <a:xfrm>
            <a:off x="10752138" y="4937125"/>
            <a:ext cx="5254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</a:t>
            </a:r>
          </a:p>
        </p:txBody>
      </p: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8799513" y="4425950"/>
            <a:ext cx="1716087" cy="860425"/>
            <a:chOff x="6172200" y="2978150"/>
            <a:chExt cx="1716088" cy="860425"/>
          </a:xfrm>
        </p:grpSpPr>
        <p:grpSp>
          <p:nvGrpSpPr>
            <p:cNvPr id="14365" name="Group 14"/>
            <p:cNvGrpSpPr>
              <a:grpSpLocks/>
            </p:cNvGrpSpPr>
            <p:nvPr/>
          </p:nvGrpSpPr>
          <p:grpSpPr bwMode="auto">
            <a:xfrm>
              <a:off x="6210300" y="2978150"/>
              <a:ext cx="1677988" cy="612775"/>
              <a:chOff x="1536" y="2400"/>
              <a:chExt cx="1584" cy="624"/>
            </a:xfrm>
          </p:grpSpPr>
          <p:sp>
            <p:nvSpPr>
              <p:cNvPr id="14369" name="Line 15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437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4371" name="Line 17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4372" name="Line 18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14366" name="Text Box 22"/>
            <p:cNvSpPr txBox="1">
              <a:spLocks noChangeArrowheads="1"/>
            </p:cNvSpPr>
            <p:nvPr/>
          </p:nvSpPr>
          <p:spPr bwMode="auto">
            <a:xfrm>
              <a:off x="6172200" y="3135313"/>
              <a:ext cx="1257300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 (s)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,s’</a:t>
              </a:r>
            </a:p>
          </p:txBody>
        </p:sp>
        <p:sp>
          <p:nvSpPr>
            <p:cNvPr id="14367" name="AutoShape 23"/>
            <p:cNvSpPr>
              <a:spLocks noChangeArrowheads="1"/>
            </p:cNvSpPr>
            <p:nvPr/>
          </p:nvSpPr>
          <p:spPr bwMode="auto">
            <a:xfrm>
              <a:off x="7192963" y="3567112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4368" name="Text Box 24"/>
            <p:cNvSpPr txBox="1">
              <a:spLocks noChangeArrowheads="1"/>
            </p:cNvSpPr>
            <p:nvPr/>
          </p:nvSpPr>
          <p:spPr bwMode="auto">
            <a:xfrm>
              <a:off x="7421563" y="3471863"/>
              <a:ext cx="373062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s'</a:t>
              </a:r>
            </a:p>
          </p:txBody>
        </p:sp>
      </p:grp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8610600" y="5562600"/>
            <a:ext cx="2971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Almost!  But we can’t rewind time to get sample after sample from state 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473972-C05A-FF2C-F916-869F0DBE7DFE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4341" grpId="0" animBg="1"/>
      <p:bldP spid="14342" grpId="0" animBg="1"/>
      <p:bldP spid="14343" grpId="0" animBg="1"/>
      <p:bldP spid="14345" grpId="0"/>
      <p:bldP spid="14346" grpId="0"/>
      <p:bldP spid="14347" grpId="0"/>
      <p:bldP spid="42" grpId="0" animBg="1"/>
      <p:bldP spid="43" grpId="0" animBg="1"/>
      <p:bldP spid="44" grpId="0"/>
      <p:bldP spid="46" grpId="0" animBg="1"/>
      <p:bldP spid="47" grpId="0" animBg="1"/>
      <p:bldP spid="48" grpId="0"/>
      <p:bldP spid="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Dan\Dropbox\Office\CS 188\Ketrina Art\RL\TemporalDifference.png">
            <a:extLst>
              <a:ext uri="{FF2B5EF4-FFF2-40B4-BE49-F238E27FC236}">
                <a16:creationId xmlns:a16="http://schemas.microsoft.com/office/drawing/2014/main" id="{E547AC1F-FFF2-A241-549F-CFD50AEAD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1754" y="505610"/>
            <a:ext cx="3848547" cy="3532083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1FE6B4-C42D-E618-0450-132688AE9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03927"/>
            <a:ext cx="10796195" cy="2852737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Online Learning</a:t>
            </a:r>
            <a:br>
              <a:rPr lang="en-US" dirty="0"/>
            </a:br>
            <a:r>
              <a:rPr lang="en-US" dirty="0"/>
              <a:t>Passive Reinforcement Learning</a:t>
            </a:r>
            <a:br>
              <a:rPr lang="en-US" dirty="0"/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Temporal Difference Learning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4FE870-B740-00E1-2DB4-A2812EB8097F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5381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Temporal Difference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88598" y="1048412"/>
                <a:ext cx="8063839" cy="2819400"/>
              </a:xfrm>
            </p:spPr>
            <p:txBody>
              <a:bodyPr/>
              <a:lstStyle/>
              <a:p>
                <a:r>
                  <a:rPr lang="en-US" dirty="0">
                    <a:latin typeface="Calibri"/>
                    <a:cs typeface="Calibri"/>
                  </a:rPr>
                  <a:t>Big idea: learn from every step!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Update V(s) each time we experience a transition (s, a, s’, r)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Likely outcomes s’ will contribute updates more often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Bootstrap: Leverage previous estimates of next state,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Calibri"/>
                          </a:rPr>
                          <m:t>𝜋</m:t>
                        </m:r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Calibri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>
                    <a:latin typeface="Calibri"/>
                    <a:cs typeface="Calibri"/>
                  </a:rPr>
                  <a:t> (rather than full trajectory)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Policy still fixed, still doing evaluation!</a:t>
                </a:r>
              </a:p>
              <a:p>
                <a:pPr marL="0" lvl="1" indent="0">
                  <a:buNone/>
                </a:pPr>
                <a:endParaRPr lang="en-US" dirty="0">
                  <a:latin typeface="Calibri"/>
                  <a:cs typeface="Calibri"/>
                </a:endParaRPr>
              </a:p>
              <a:p>
                <a:pPr lvl="1"/>
                <a:endParaRPr lang="en-US" dirty="0">
                  <a:latin typeface="Calibri"/>
                  <a:cs typeface="Calibri"/>
                </a:endParaRPr>
              </a:p>
              <a:p>
                <a:pPr lvl="1"/>
                <a:endParaRPr lang="en-US" dirty="0">
                  <a:latin typeface="Calibri"/>
                  <a:cs typeface="Calibri"/>
                </a:endParaRPr>
              </a:p>
              <a:p>
                <a:pPr lvl="1"/>
                <a:endParaRPr lang="en-US" dirty="0">
                  <a:latin typeface="Calibri"/>
                  <a:cs typeface="Calibri"/>
                </a:endParaRPr>
              </a:p>
              <a:p>
                <a:endParaRPr lang="en-US" dirty="0"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536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8598" y="1048412"/>
                <a:ext cx="8063839" cy="2819400"/>
              </a:xfrm>
              <a:blipFill>
                <a:blip r:embed="rId2"/>
                <a:stretch>
                  <a:fillRect l="-1589" t="-36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/>
          <p:cNvGrpSpPr/>
          <p:nvPr/>
        </p:nvGrpSpPr>
        <p:grpSpPr>
          <a:xfrm>
            <a:off x="9447009" y="839096"/>
            <a:ext cx="1857674" cy="2366665"/>
            <a:chOff x="9532815" y="1447800"/>
            <a:chExt cx="1575852" cy="2007625"/>
          </a:xfrm>
        </p:grpSpPr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8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9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0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1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2" name="Text Box 19"/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3" name="Text Box 20"/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5374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6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15379" name="TextBox 19"/>
          <p:cNvSpPr txBox="1">
            <a:spLocks noChangeArrowheads="1"/>
          </p:cNvSpPr>
          <p:nvPr/>
        </p:nvSpPr>
        <p:spPr bwMode="auto">
          <a:xfrm>
            <a:off x="1868487" y="4271473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15380" name="TextBox 21"/>
          <p:cNvSpPr txBox="1">
            <a:spLocks noChangeArrowheads="1"/>
          </p:cNvSpPr>
          <p:nvPr/>
        </p:nvSpPr>
        <p:spPr bwMode="auto">
          <a:xfrm>
            <a:off x="1873007" y="4978400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D9D8F73-7552-9C7B-F2A0-1412380EEA3A}"/>
                  </a:ext>
                </a:extLst>
              </p:cNvPr>
              <p:cNvSpPr txBox="1"/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𝑠𝑎𝑚𝑝𝑙𝑒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  =  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𝑟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  +  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𝛾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 </m:t>
                      </m:r>
                      <m:sSubSup>
                        <m:sSubSup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Sup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𝑠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63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D9D8F73-7552-9C7B-F2A0-1412380EEA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BC7EE38-FE9B-B5B7-0BFD-EB6643B17359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054745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Temporal Difference Learning</a:t>
            </a:r>
          </a:p>
        </p:txBody>
      </p:sp>
      <p:pic>
        <p:nvPicPr>
          <p:cNvPr id="24" name="Picture 2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422769" y="5087825"/>
            <a:ext cx="5181610" cy="300083"/>
          </a:xfrm>
          <a:prstGeom prst="rect">
            <a:avLst/>
          </a:prstGeom>
          <a:noFill/>
          <a:ln/>
          <a:effectLst/>
        </p:spPr>
      </p:pic>
      <p:grpSp>
        <p:nvGrpSpPr>
          <p:cNvPr id="22" name="Group 21"/>
          <p:cNvGrpSpPr/>
          <p:nvPr/>
        </p:nvGrpSpPr>
        <p:grpSpPr>
          <a:xfrm>
            <a:off x="9447009" y="839096"/>
            <a:ext cx="1857674" cy="2366665"/>
            <a:chOff x="9532815" y="1447800"/>
            <a:chExt cx="1575852" cy="2007625"/>
          </a:xfrm>
        </p:grpSpPr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8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9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0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1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2" name="Text Box 19"/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3" name="Text Box 20"/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5374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6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15379" name="TextBox 19"/>
          <p:cNvSpPr txBox="1">
            <a:spLocks noChangeArrowheads="1"/>
          </p:cNvSpPr>
          <p:nvPr/>
        </p:nvSpPr>
        <p:spPr bwMode="auto">
          <a:xfrm>
            <a:off x="1868487" y="4271473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15380" name="TextBox 21"/>
          <p:cNvSpPr txBox="1">
            <a:spLocks noChangeArrowheads="1"/>
          </p:cNvSpPr>
          <p:nvPr/>
        </p:nvSpPr>
        <p:spPr bwMode="auto">
          <a:xfrm>
            <a:off x="1873007" y="4978400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357B7E-0CDE-19E7-D205-F0C73EDAE04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4373" y="1037873"/>
                <a:ext cx="8153942" cy="2039539"/>
              </a:xfrm>
            </p:spPr>
            <p:txBody>
              <a:bodyPr/>
              <a:lstStyle/>
              <a:p>
                <a:r>
                  <a:rPr lang="en-US" dirty="0">
                    <a:latin typeface="Calibri"/>
                    <a:cs typeface="Calibri"/>
                  </a:rPr>
                  <a:t>Big idea: learn from every experience!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Update V(s) each time we experience a transition (s, a, s’, r)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Likely outcomes s’ will contribute updates more often</a:t>
                </a:r>
                <a:endParaRPr lang="en-US" dirty="0">
                  <a:cs typeface="Calibri"/>
                </a:endParaRPr>
              </a:p>
              <a:p>
                <a:pPr lvl="1"/>
                <a:r>
                  <a:rPr lang="en-US" dirty="0">
                    <a:cs typeface="Calibri"/>
                  </a:rPr>
                  <a:t>Bootstrap: Leverage previous estimates of next state,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  <m:t>𝜋</m:t>
                        </m:r>
                      </m:sup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>
                    <a:cs typeface="Calibri"/>
                  </a:rPr>
                  <a:t> (rather than full trajectory)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Policy still fixed, still doing evaluation!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357B7E-0CDE-19E7-D205-F0C73EDAE0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4373" y="1037873"/>
                <a:ext cx="8153942" cy="2039539"/>
              </a:xfrm>
              <a:blipFill>
                <a:blip r:embed="rId4"/>
                <a:stretch>
                  <a:fillRect l="-1571" t="-4776" b="-2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1E108D-F2F4-317B-18B7-471A2191DEA1}"/>
                  </a:ext>
                </a:extLst>
              </p:cNvPr>
              <p:cNvSpPr txBox="1"/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𝑠𝑎𝑚𝑝𝑙𝑒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  =  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𝑟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  +  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𝛾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 </m:t>
                      </m:r>
                      <m:sSubSup>
                        <m:sSubSup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Sup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𝑠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63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81E108D-F2F4-317B-18B7-471A2191DE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106D50F-04E4-4A34-EDC1-0E6A0850E148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546519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96E69-4BC5-5A80-02A7-B83FE9CB8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F9C9E15-623F-BE11-5C0D-5362895CDF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Temporal Difference Learning</a:t>
            </a:r>
          </a:p>
        </p:txBody>
      </p:sp>
      <p:pic>
        <p:nvPicPr>
          <p:cNvPr id="24" name="Picture 23" descr="txp_fig">
            <a:extLst>
              <a:ext uri="{FF2B5EF4-FFF2-40B4-BE49-F238E27FC236}">
                <a16:creationId xmlns:a16="http://schemas.microsoft.com/office/drawing/2014/main" id="{0EED1A02-A192-FF46-8947-EFF71BD9BBF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4422769" y="5087825"/>
            <a:ext cx="5181610" cy="300083"/>
          </a:xfrm>
          <a:prstGeom prst="rect">
            <a:avLst/>
          </a:prstGeom>
          <a:noFill/>
          <a:ln/>
          <a:effectLst/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339B607-F422-3D85-EC6D-C1DE9374191B}"/>
              </a:ext>
            </a:extLst>
          </p:cNvPr>
          <p:cNvGrpSpPr/>
          <p:nvPr/>
        </p:nvGrpSpPr>
        <p:grpSpPr>
          <a:xfrm>
            <a:off x="9447009" y="839096"/>
            <a:ext cx="1857674" cy="2366665"/>
            <a:chOff x="9532815" y="1447800"/>
            <a:chExt cx="1575852" cy="2007625"/>
          </a:xfrm>
        </p:grpSpPr>
        <p:sp>
          <p:nvSpPr>
            <p:cNvPr id="15367" name="AutoShape 7">
              <a:extLst>
                <a:ext uri="{FF2B5EF4-FFF2-40B4-BE49-F238E27FC236}">
                  <a16:creationId xmlns:a16="http://schemas.microsoft.com/office/drawing/2014/main" id="{0923259C-7510-F067-DDC8-B5789BA91E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8" name="Line 11">
              <a:extLst>
                <a:ext uri="{FF2B5EF4-FFF2-40B4-BE49-F238E27FC236}">
                  <a16:creationId xmlns:a16="http://schemas.microsoft.com/office/drawing/2014/main" id="{5C3A688A-0914-9B51-E2A9-181E8C98AF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9" name="Oval 13">
              <a:extLst>
                <a:ext uri="{FF2B5EF4-FFF2-40B4-BE49-F238E27FC236}">
                  <a16:creationId xmlns:a16="http://schemas.microsoft.com/office/drawing/2014/main" id="{6A0247B9-6CA7-387A-8FF5-9DEE062BFA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0" name="Line 17">
              <a:extLst>
                <a:ext uri="{FF2B5EF4-FFF2-40B4-BE49-F238E27FC236}">
                  <a16:creationId xmlns:a16="http://schemas.microsoft.com/office/drawing/2014/main" id="{0C394CC4-2FF6-0A2D-1F12-E57B562EC8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1" name="Line 18">
              <a:extLst>
                <a:ext uri="{FF2B5EF4-FFF2-40B4-BE49-F238E27FC236}">
                  <a16:creationId xmlns:a16="http://schemas.microsoft.com/office/drawing/2014/main" id="{0265E04C-6792-72FF-1BDB-4C939C3DB8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2" name="Text Box 19">
              <a:extLst>
                <a:ext uri="{FF2B5EF4-FFF2-40B4-BE49-F238E27FC236}">
                  <a16:creationId xmlns:a16="http://schemas.microsoft.com/office/drawing/2014/main" id="{61779199-23D2-B8BF-E234-1179B25412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3" name="Text Box 20">
              <a:extLst>
                <a:ext uri="{FF2B5EF4-FFF2-40B4-BE49-F238E27FC236}">
                  <a16:creationId xmlns:a16="http://schemas.microsoft.com/office/drawing/2014/main" id="{1C1E7BBD-3844-A381-AD88-BA258CA9F7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5374" name="Text Box 21">
              <a:extLst>
                <a:ext uri="{FF2B5EF4-FFF2-40B4-BE49-F238E27FC236}">
                  <a16:creationId xmlns:a16="http://schemas.microsoft.com/office/drawing/2014/main" id="{0B490D0A-63D0-9665-6226-8FCBF6AA90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>
              <a:extLst>
                <a:ext uri="{FF2B5EF4-FFF2-40B4-BE49-F238E27FC236}">
                  <a16:creationId xmlns:a16="http://schemas.microsoft.com/office/drawing/2014/main" id="{6EE2AFEA-22B2-BB9F-04B9-39BF8F992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6" name="Text Box 24">
              <a:extLst>
                <a:ext uri="{FF2B5EF4-FFF2-40B4-BE49-F238E27FC236}">
                  <a16:creationId xmlns:a16="http://schemas.microsoft.com/office/drawing/2014/main" id="{729C4E35-B6E1-8AA7-438C-6FDE6E03A5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15377" name="Line 17">
              <a:extLst>
                <a:ext uri="{FF2B5EF4-FFF2-40B4-BE49-F238E27FC236}">
                  <a16:creationId xmlns:a16="http://schemas.microsoft.com/office/drawing/2014/main" id="{B8701054-AED1-4447-9AEA-79C00B0035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pic>
        <p:nvPicPr>
          <p:cNvPr id="25" name="Picture 24" descr="txp_fig">
            <a:extLst>
              <a:ext uri="{FF2B5EF4-FFF2-40B4-BE49-F238E27FC236}">
                <a16:creationId xmlns:a16="http://schemas.microsoft.com/office/drawing/2014/main" id="{60732ABC-2CB9-F2E5-5268-E9A96C76FE1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4422619" y="5845062"/>
            <a:ext cx="5331136" cy="300029"/>
          </a:xfrm>
          <a:prstGeom prst="rect">
            <a:avLst/>
          </a:prstGeom>
          <a:noFill/>
          <a:ln/>
          <a:effectLst/>
        </p:spPr>
      </p:pic>
      <p:sp>
        <p:nvSpPr>
          <p:cNvPr id="15379" name="TextBox 19">
            <a:extLst>
              <a:ext uri="{FF2B5EF4-FFF2-40B4-BE49-F238E27FC236}">
                <a16:creationId xmlns:a16="http://schemas.microsoft.com/office/drawing/2014/main" id="{C8E9DFA1-B4EE-4909-3075-9809EF3FB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8487" y="4271473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15380" name="TextBox 21">
            <a:extLst>
              <a:ext uri="{FF2B5EF4-FFF2-40B4-BE49-F238E27FC236}">
                <a16:creationId xmlns:a16="http://schemas.microsoft.com/office/drawing/2014/main" id="{DC2E6F47-728C-AB60-A027-B3FF26C6A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007" y="4978400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  <p:sp>
        <p:nvSpPr>
          <p:cNvPr id="15381" name="TextBox 22">
            <a:extLst>
              <a:ext uri="{FF2B5EF4-FFF2-40B4-BE49-F238E27FC236}">
                <a16:creationId xmlns:a16="http://schemas.microsoft.com/office/drawing/2014/main" id="{AC968BC7-D503-A938-F8AD-04A23ADF4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1799" y="5730875"/>
            <a:ext cx="1906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 update: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B48A1B-5944-328D-7275-BB6935B005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4373" y="1037873"/>
                <a:ext cx="8068064" cy="2039539"/>
              </a:xfrm>
            </p:spPr>
            <p:txBody>
              <a:bodyPr/>
              <a:lstStyle/>
              <a:p>
                <a:r>
                  <a:rPr lang="en-US" dirty="0">
                    <a:latin typeface="Calibri"/>
                    <a:cs typeface="Calibri"/>
                  </a:rPr>
                  <a:t>Big idea: learn from every experience!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Update V(s) each time we experience a transition (s, a, s’, r)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Likely outcomes s’ will contribute updates more often</a:t>
                </a:r>
              </a:p>
              <a:p>
                <a:pPr lvl="1"/>
                <a:r>
                  <a:rPr lang="en-US" dirty="0">
                    <a:cs typeface="Calibri"/>
                  </a:rPr>
                  <a:t>Bootstrap: Leverage previous estimates of next state,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  <m:t>𝑘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  <m:t>𝜋</m:t>
                        </m:r>
                      </m:sup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Calibri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>
                    <a:cs typeface="Calibri"/>
                  </a:rPr>
                  <a:t> (rather than full trajectory)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Policy still fixed, still doing evaluation!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B48A1B-5944-328D-7275-BB6935B005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4373" y="1037873"/>
                <a:ext cx="8068064" cy="2039539"/>
              </a:xfrm>
              <a:blipFill>
                <a:blip r:embed="rId6"/>
                <a:stretch>
                  <a:fillRect l="-1587" t="-4776" b="-2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025DA02-A177-8E46-9EE3-B7A1B473E9B5}"/>
                  </a:ext>
                </a:extLst>
              </p:cNvPr>
              <p:cNvSpPr txBox="1"/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𝑠𝑎𝑚𝑝𝑙𝑒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  =  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𝑟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  +  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𝛾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 </m:t>
                      </m:r>
                      <m:sSubSup>
                        <m:sSubSup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Sup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𝑠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63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025DA02-A177-8E46-9EE3-B7A1B473E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2BEAC1A-45E4-97DF-A6F1-D5AB76CA835C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426302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6D81F-E8B4-F594-EB85-3ADA6F69E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A4B3E62A-97C7-6EFF-D9D7-AFEE8C3E3473}"/>
              </a:ext>
            </a:extLst>
          </p:cNvPr>
          <p:cNvGraphicFramePr>
            <a:graphicFrameLocks noGrp="1"/>
          </p:cNvGraphicFramePr>
          <p:nvPr/>
        </p:nvGraphicFramePr>
        <p:xfrm>
          <a:off x="64770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69BC286-B5EC-DFA6-D80F-71F8B5EBD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Example: Temporal Difference Learning</a:t>
            </a: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C0E7F589-C409-BA81-1EE7-B4D747DD2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105400"/>
            <a:ext cx="2362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Assume: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 = 1, </a:t>
            </a: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 = 1/2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CA61A1-3744-B4CD-852A-AEF2C29CBF92}"/>
              </a:ext>
            </a:extLst>
          </p:cNvPr>
          <p:cNvSpPr txBox="1"/>
          <p:nvPr/>
        </p:nvSpPr>
        <p:spPr>
          <a:xfrm>
            <a:off x="5334000" y="14478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Observed Transitions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FE7C9E-4F47-8066-B887-0033BEE38906}"/>
              </a:ext>
            </a:extLst>
          </p:cNvPr>
          <p:cNvSpPr/>
          <p:nvPr/>
        </p:nvSpPr>
        <p:spPr>
          <a:xfrm>
            <a:off x="1774837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A7A434-DAFB-152F-85C0-AE6991B97FFA}"/>
              </a:ext>
            </a:extLst>
          </p:cNvPr>
          <p:cNvSpPr/>
          <p:nvPr/>
        </p:nvSpPr>
        <p:spPr>
          <a:xfrm>
            <a:off x="1053869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6F94DC25-9207-CE6E-7361-4CE335E49505}"/>
              </a:ext>
            </a:extLst>
          </p:cNvPr>
          <p:cNvSpPr/>
          <p:nvPr/>
        </p:nvSpPr>
        <p:spPr>
          <a:xfrm>
            <a:off x="5140568" y="2057400"/>
            <a:ext cx="1905000" cy="533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B, east, C, -2</a:t>
            </a:r>
          </a:p>
        </p:txBody>
      </p: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0B304A3C-31AB-7B92-FD9A-53E0A6C0D0C0}"/>
              </a:ext>
            </a:extLst>
          </p:cNvPr>
          <p:cNvGraphicFramePr>
            <a:graphicFrameLocks noGrp="1"/>
          </p:cNvGraphicFramePr>
          <p:nvPr/>
        </p:nvGraphicFramePr>
        <p:xfrm>
          <a:off x="35052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8EB80036-9B7F-37FD-25B4-8B1FEBDB05DF}"/>
              </a:ext>
            </a:extLst>
          </p:cNvPr>
          <p:cNvSpPr/>
          <p:nvPr/>
        </p:nvSpPr>
        <p:spPr>
          <a:xfrm>
            <a:off x="50145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946EAC4-8A66-CA26-1092-EB1DAD4C0494}"/>
              </a:ext>
            </a:extLst>
          </p:cNvPr>
          <p:cNvSpPr/>
          <p:nvPr/>
        </p:nvSpPr>
        <p:spPr>
          <a:xfrm>
            <a:off x="42935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32CA8673-7811-3674-F008-5FB907185472}"/>
              </a:ext>
            </a:extLst>
          </p:cNvPr>
          <p:cNvGraphicFramePr>
            <a:graphicFrameLocks noGrp="1"/>
          </p:cNvGraphicFramePr>
          <p:nvPr/>
        </p:nvGraphicFramePr>
        <p:xfrm>
          <a:off x="64770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" name="Rectangle 49">
            <a:extLst>
              <a:ext uri="{FF2B5EF4-FFF2-40B4-BE49-F238E27FC236}">
                <a16:creationId xmlns:a16="http://schemas.microsoft.com/office/drawing/2014/main" id="{E3B0A28C-C8E9-BA88-B68A-13DCBDF4DC5E}"/>
              </a:ext>
            </a:extLst>
          </p:cNvPr>
          <p:cNvSpPr/>
          <p:nvPr/>
        </p:nvSpPr>
        <p:spPr>
          <a:xfrm>
            <a:off x="79863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4048C26-C527-F7A6-EB21-338F43EA79B6}"/>
              </a:ext>
            </a:extLst>
          </p:cNvPr>
          <p:cNvSpPr/>
          <p:nvPr/>
        </p:nvSpPr>
        <p:spPr>
          <a:xfrm>
            <a:off x="72653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69A1CC06-D422-34D0-0F52-43181C385B4A}"/>
              </a:ext>
            </a:extLst>
          </p:cNvPr>
          <p:cNvGraphicFramePr>
            <a:graphicFrameLocks noGrp="1"/>
          </p:cNvGraphicFramePr>
          <p:nvPr/>
        </p:nvGraphicFramePr>
        <p:xfrm>
          <a:off x="533400" y="2713891"/>
          <a:ext cx="2224455" cy="2086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1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570">
                <a:tc>
                  <a:txBody>
                    <a:bodyPr/>
                    <a:lstStyle/>
                    <a:p>
                      <a:pPr algn="ctr"/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570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2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570">
                <a:tc>
                  <a:txBody>
                    <a:bodyPr/>
                    <a:lstStyle/>
                    <a:p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2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2652D52-11BE-5D09-B5EC-790B79BD0F7E}"/>
              </a:ext>
            </a:extLst>
          </p:cNvPr>
          <p:cNvCxnSpPr/>
          <p:nvPr/>
        </p:nvCxnSpPr>
        <p:spPr>
          <a:xfrm>
            <a:off x="3141784" y="1066800"/>
            <a:ext cx="0" cy="579120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1A3C3B56-1C9D-C33C-957E-0A91E7F8252B}"/>
              </a:ext>
            </a:extLst>
          </p:cNvPr>
          <p:cNvSpPr txBox="1"/>
          <p:nvPr/>
        </p:nvSpPr>
        <p:spPr>
          <a:xfrm>
            <a:off x="533400" y="1447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States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07FA0F5-CEF1-47D0-AD24-04F901C8F6E2}"/>
              </a:ext>
            </a:extLst>
          </p:cNvPr>
          <p:cNvSpPr/>
          <p:nvPr/>
        </p:nvSpPr>
        <p:spPr>
          <a:xfrm>
            <a:off x="3607776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81730A4-C923-8915-1453-59C73AF325BA}"/>
              </a:ext>
            </a:extLst>
          </p:cNvPr>
          <p:cNvSpPr/>
          <p:nvPr/>
        </p:nvSpPr>
        <p:spPr>
          <a:xfrm>
            <a:off x="7297616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Picture 2" descr="txp_fig">
            <a:extLst>
              <a:ext uri="{FF2B5EF4-FFF2-40B4-BE49-F238E27FC236}">
                <a16:creationId xmlns:a16="http://schemas.microsoft.com/office/drawing/2014/main" id="{B05A05F7-98E2-75B6-F08E-0F8379AC3B8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3979796" y="6340272"/>
            <a:ext cx="5331136" cy="300029"/>
          </a:xfrm>
          <a:prstGeom prst="rect">
            <a:avLst/>
          </a:prstGeom>
          <a:noFill/>
          <a:ln/>
          <a:effectLst/>
        </p:spPr>
      </p:pic>
      <p:pic>
        <p:nvPicPr>
          <p:cNvPr id="4" name="Picture 3" descr="txp_fig">
            <a:extLst>
              <a:ext uri="{FF2B5EF4-FFF2-40B4-BE49-F238E27FC236}">
                <a16:creationId xmlns:a16="http://schemas.microsoft.com/office/drawing/2014/main" id="{66D060B7-D3EE-6926-0723-BA791C4AB1F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6916033" y="4906563"/>
            <a:ext cx="4789797" cy="330611"/>
          </a:xfrm>
          <a:prstGeom prst="rect">
            <a:avLst/>
          </a:prstGeom>
          <a:noFill/>
          <a:ln/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9495C7-B7C4-D772-D7D0-4AA52CB16DCE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84072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Table 68"/>
          <p:cNvGraphicFramePr>
            <a:graphicFrameLocks noGrp="1"/>
          </p:cNvGraphicFramePr>
          <p:nvPr/>
        </p:nvGraphicFramePr>
        <p:xfrm>
          <a:off x="94488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7" name="Table 66"/>
          <p:cNvGraphicFramePr>
            <a:graphicFrameLocks noGrp="1"/>
          </p:cNvGraphicFramePr>
          <p:nvPr/>
        </p:nvGraphicFramePr>
        <p:xfrm>
          <a:off x="64770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Example: Temporal Difference Learning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57200" y="5105400"/>
            <a:ext cx="2362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Assume: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 = 1, </a:t>
            </a: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 = 1/2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34000" y="14478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Observed Transitions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74837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53869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5140568" y="2057400"/>
            <a:ext cx="1905000" cy="533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B, east, C, -2</a:t>
            </a:r>
          </a:p>
        </p:txBody>
      </p:sp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35052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7" name="Rectangle 46"/>
          <p:cNvSpPr/>
          <p:nvPr/>
        </p:nvSpPr>
        <p:spPr>
          <a:xfrm>
            <a:off x="50145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2935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64770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" name="Rectangle 49"/>
          <p:cNvSpPr/>
          <p:nvPr/>
        </p:nvSpPr>
        <p:spPr>
          <a:xfrm>
            <a:off x="79863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2653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94488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3" name="Rectangle 52"/>
          <p:cNvSpPr/>
          <p:nvPr/>
        </p:nvSpPr>
        <p:spPr>
          <a:xfrm>
            <a:off x="109581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02371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8109440" y="2057400"/>
            <a:ext cx="1905000" cy="533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D, -2</a:t>
            </a:r>
          </a:p>
        </p:txBody>
      </p:sp>
      <p:graphicFrame>
        <p:nvGraphicFramePr>
          <p:cNvPr id="57" name="Table 56"/>
          <p:cNvGraphicFramePr>
            <a:graphicFrameLocks noGrp="1"/>
          </p:cNvGraphicFramePr>
          <p:nvPr/>
        </p:nvGraphicFramePr>
        <p:xfrm>
          <a:off x="533400" y="2713891"/>
          <a:ext cx="2224455" cy="2086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1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570">
                <a:tc>
                  <a:txBody>
                    <a:bodyPr/>
                    <a:lstStyle/>
                    <a:p>
                      <a:pPr algn="ctr"/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570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2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570">
                <a:tc>
                  <a:txBody>
                    <a:bodyPr/>
                    <a:lstStyle/>
                    <a:p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2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9" name="Straight Connector 58"/>
          <p:cNvCxnSpPr/>
          <p:nvPr/>
        </p:nvCxnSpPr>
        <p:spPr>
          <a:xfrm>
            <a:off x="3141784" y="1066800"/>
            <a:ext cx="0" cy="579120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533400" y="1447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States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3607776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7297616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11016760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Picture 2" descr="txp_fig">
            <a:extLst>
              <a:ext uri="{FF2B5EF4-FFF2-40B4-BE49-F238E27FC236}">
                <a16:creationId xmlns:a16="http://schemas.microsoft.com/office/drawing/2014/main" id="{88007287-CDA3-EF68-A7D5-2E5AC2A433E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3979796" y="6340272"/>
            <a:ext cx="5331136" cy="300029"/>
          </a:xfrm>
          <a:prstGeom prst="rect">
            <a:avLst/>
          </a:prstGeom>
          <a:noFill/>
          <a:ln/>
          <a:effectLst/>
        </p:spPr>
      </p:pic>
      <p:pic>
        <p:nvPicPr>
          <p:cNvPr id="4" name="Picture 3" descr="txp_fig">
            <a:extLst>
              <a:ext uri="{FF2B5EF4-FFF2-40B4-BE49-F238E27FC236}">
                <a16:creationId xmlns:a16="http://schemas.microsoft.com/office/drawing/2014/main" id="{D38B2D71-4DF2-846A-BBB9-0D3AF1CCE99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6916033" y="4906563"/>
            <a:ext cx="4789797" cy="330611"/>
          </a:xfrm>
          <a:prstGeom prst="rect">
            <a:avLst/>
          </a:prstGeom>
          <a:noFill/>
          <a:ln/>
          <a:effectLst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E4A808-6F84-E747-A868-E14BE8D57DD4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811192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9BF3B64-895C-4DD9-ACF5-46C7A9F7494A}"/>
                  </a:ext>
                </a:extLst>
              </p:cNvPr>
              <p:cNvSpPr/>
              <p:nvPr/>
            </p:nvSpPr>
            <p:spPr>
              <a:xfrm>
                <a:off x="3116409" y="5525417"/>
                <a:ext cx="550330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←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) +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𝛼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A44A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𝑠𝑎𝑚𝑝𝑙𝑒</m:t>
                          </m:r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− </m:t>
                          </m:r>
                          <m:sSup>
                            <m:sSup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9BF3B64-895C-4DD9-ACF5-46C7A9F749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409" y="5525417"/>
                <a:ext cx="5503301" cy="461665"/>
              </a:xfrm>
              <a:prstGeom prst="rect">
                <a:avLst/>
              </a:prstGeom>
              <a:blipFill>
                <a:blip r:embed="rId2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Temporal Difference Learning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686800" cy="2819400"/>
          </a:xfrm>
        </p:spPr>
        <p:txBody>
          <a:bodyPr/>
          <a:lstStyle/>
          <a:p>
            <a:r>
              <a:rPr lang="en-US" sz="2400" dirty="0">
                <a:latin typeface="Calibri"/>
                <a:cs typeface="Calibri"/>
              </a:rPr>
              <a:t>Big idea: learn from every experience!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Update V(s) each time we experience a transition (s, a, s’, r)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Likely outcomes s’ will contribute updates more often</a:t>
            </a:r>
          </a:p>
          <a:p>
            <a:pPr lvl="1">
              <a:buFont typeface="Wingdings" pitchFamily="2" charset="2"/>
              <a:buNone/>
            </a:pPr>
            <a:endParaRPr lang="en-US" sz="20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Temporal difference learning of values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Policy still fixed, still doing evaluation!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Move values toward value of whatever successor occurs: running average</a:t>
            </a: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9296402" y="1371600"/>
            <a:ext cx="1857674" cy="2366665"/>
            <a:chOff x="9532815" y="1447800"/>
            <a:chExt cx="1575852" cy="2007625"/>
          </a:xfrm>
        </p:grpSpPr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8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9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0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1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2" name="Text Box 19"/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3" name="Text Box 20"/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5374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6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15379" name="TextBox 19"/>
          <p:cNvSpPr txBox="1">
            <a:spLocks noChangeArrowheads="1"/>
          </p:cNvSpPr>
          <p:nvPr/>
        </p:nvSpPr>
        <p:spPr bwMode="auto">
          <a:xfrm>
            <a:off x="705588" y="4099406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15380" name="TextBox 21"/>
          <p:cNvSpPr txBox="1">
            <a:spLocks noChangeArrowheads="1"/>
          </p:cNvSpPr>
          <p:nvPr/>
        </p:nvSpPr>
        <p:spPr bwMode="auto">
          <a:xfrm>
            <a:off x="710108" y="4806333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  <p:sp>
        <p:nvSpPr>
          <p:cNvPr id="15381" name="TextBox 22"/>
          <p:cNvSpPr txBox="1">
            <a:spLocks noChangeArrowheads="1"/>
          </p:cNvSpPr>
          <p:nvPr/>
        </p:nvSpPr>
        <p:spPr bwMode="auto">
          <a:xfrm>
            <a:off x="718900" y="5501660"/>
            <a:ext cx="1906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 update: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2FBE196-AC84-4F89-B54A-E6DE9DEB900A}"/>
                  </a:ext>
                </a:extLst>
              </p:cNvPr>
              <p:cNvSpPr/>
              <p:nvPr/>
            </p:nvSpPr>
            <p:spPr>
              <a:xfrm>
                <a:off x="3163120" y="4099405"/>
                <a:ext cx="335944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𝑠𝑎𝑚𝑝𝑙𝑒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 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𝑟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+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𝛾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63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2FBE196-AC84-4F89-B54A-E6DE9DEB90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120" y="4099405"/>
                <a:ext cx="3359446" cy="461665"/>
              </a:xfrm>
              <a:prstGeom prst="rect">
                <a:avLst/>
              </a:prstGeom>
              <a:blipFill>
                <a:blip r:embed="rId3"/>
                <a:stretch>
                  <a:fillRect l="-181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B622F2E-B6BC-4AD7-A8E7-3A4D86B21D5A}"/>
                  </a:ext>
                </a:extLst>
              </p:cNvPr>
              <p:cNvSpPr/>
              <p:nvPr/>
            </p:nvSpPr>
            <p:spPr>
              <a:xfrm>
                <a:off x="3116409" y="4811702"/>
                <a:ext cx="5314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←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1−</m:t>
                              </m:r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𝛼</m:t>
                              </m:r>
                            </m:e>
                          </m:d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+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𝛼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) 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A44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𝑠𝑎𝑚𝑝𝑙𝑒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B622F2E-B6BC-4AD7-A8E7-3A4D86B21D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409" y="4811702"/>
                <a:ext cx="5314596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7246B79-A786-4C5F-A967-9EE0242D3DC1}"/>
                  </a:ext>
                </a:extLst>
              </p:cNvPr>
              <p:cNvSpPr/>
              <p:nvPr/>
            </p:nvSpPr>
            <p:spPr>
              <a:xfrm>
                <a:off x="3116409" y="6196933"/>
                <a:ext cx="40489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←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−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𝛼</m:t>
                      </m:r>
                      <m:r>
                        <m:rPr>
                          <m:sty m:val="p"/>
                        </m:rP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∇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𝐸𝑟𝑟𝑜𝑟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7246B79-A786-4C5F-A967-9EE0242D3D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409" y="6196933"/>
                <a:ext cx="404899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2">
            <a:extLst>
              <a:ext uri="{FF2B5EF4-FFF2-40B4-BE49-F238E27FC236}">
                <a16:creationId xmlns:a16="http://schemas.microsoft.com/office/drawing/2014/main" id="{705AD83F-13C5-4B66-83A8-8C51484A2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900" y="6196987"/>
            <a:ext cx="1906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 update: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B15F252-6C25-416F-B09D-DEE904F767E0}"/>
                  </a:ext>
                </a:extLst>
              </p:cNvPr>
              <p:cNvSpPr/>
              <p:nvPr/>
            </p:nvSpPr>
            <p:spPr>
              <a:xfrm>
                <a:off x="7883320" y="6019707"/>
                <a:ext cx="4308680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𝐸𝑟𝑟𝑜𝑟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A44A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𝑠𝑎𝑚𝑝𝑙𝑒</m:t>
                              </m:r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𝜋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B15F252-6C25-416F-B09D-DEE904F767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320" y="6019707"/>
                <a:ext cx="4308680" cy="7838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8BFF2CF-94FE-BF83-75FB-3EEA933181A8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1A3B8-51DA-4770-AA4A-52D8AEC4E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detour: Quick Calculus Quiz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59C58E-144F-4887-8B43-EA2C4E992D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b="0" dirty="0"/>
                  <a:t> </a:t>
                </a:r>
              </a:p>
              <a:p>
                <a:endParaRPr lang="en-US" dirty="0"/>
              </a:p>
              <a:p>
                <a:r>
                  <a:rPr lang="en-US" sz="3200" dirty="0"/>
                  <a:t>What is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𝑑𝑓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59C58E-144F-4887-8B43-EA2C4E992D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07" b="-62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177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1A3B8-51DA-4770-AA4A-52D8AEC4E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detour: Gradient Descent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59C58E-144F-4887-8B43-EA2C4E992D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Goal: find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that minimizes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Start with initial guess,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0" dirty="0">
                    <a:solidFill>
                      <a:schemeClr val="tx1"/>
                    </a:solidFill>
                  </a:rPr>
                  <a:t>Update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 by taking a step in the direction</a:t>
                </a:r>
                <a:r>
                  <a:rPr lang="en-US" dirty="0">
                    <a:solidFill>
                      <a:schemeClr val="tx1"/>
                    </a:solidFill>
                  </a:rPr>
                  <a:t>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is changing fastest (in the negative direction) with respect to x:</a:t>
                </a:r>
              </a:p>
              <a:p>
                <a:r>
                  <a:rPr lang="en-US" b="0" dirty="0">
                    <a:solidFill>
                      <a:schemeClr val="tx1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, where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 is the step size or learning rate</a:t>
                </a:r>
              </a:p>
              <a:p>
                <a:pPr marL="514350" indent="-514350">
                  <a:buFont typeface="+mj-lt"/>
                  <a:buAutoNum type="arabicPeriod" startAt="3"/>
                </a:pPr>
                <a:r>
                  <a:rPr lang="en-US" dirty="0">
                    <a:solidFill>
                      <a:schemeClr val="tx1"/>
                    </a:solidFill>
                  </a:rPr>
                  <a:t>Repeat until convergence</a:t>
                </a:r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  <a:p>
                <a:r>
                  <a:rPr lang="en-US" dirty="0"/>
                  <a:t>TD goal: find value(s), V, that minimizes difference between sample(s) and V</a:t>
                </a:r>
              </a:p>
              <a:p>
                <a:r>
                  <a:rPr lang="en-US" dirty="0">
                    <a:solidFill>
                      <a:schemeClr val="tx1"/>
                    </a:solidFill>
                    <a:cs typeface="Calibri" panose="020F050202020403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𝑉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←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𝑉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𝛼</m:t>
                    </m:r>
                    <m:sSub>
                      <m:sSub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∇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sub>
                    </m:sSub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𝐸𝑟𝑟𝑜𝑟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59C58E-144F-4887-8B43-EA2C4E992D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33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5335510-502B-4579-B35A-EDE317C747B1}"/>
                  </a:ext>
                </a:extLst>
              </p:cNvPr>
              <p:cNvSpPr/>
              <p:nvPr/>
            </p:nvSpPr>
            <p:spPr>
              <a:xfrm>
                <a:off x="9379872" y="185520"/>
                <a:ext cx="2595903" cy="18553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𝑑𝑓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𝑑𝑥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=−(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5335510-502B-4579-B35A-EDE317C747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9872" y="185520"/>
                <a:ext cx="2595903" cy="18553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39974F4-9AE0-4E18-94AD-5272F341C59E}"/>
                  </a:ext>
                </a:extLst>
              </p:cNvPr>
              <p:cNvSpPr/>
              <p:nvPr/>
            </p:nvSpPr>
            <p:spPr>
              <a:xfrm>
                <a:off x="6242942" y="5027721"/>
                <a:ext cx="4167936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𝐸𝑟𝑟𝑜𝑟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)=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A44A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𝑠𝑎𝑚𝑝𝑙𝑒</m:t>
                              </m:r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</m:d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39974F4-9AE0-4E18-94AD-5272F341C5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2942" y="5027721"/>
                <a:ext cx="4167936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752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9BF3B64-895C-4DD9-ACF5-46C7A9F7494A}"/>
                  </a:ext>
                </a:extLst>
              </p:cNvPr>
              <p:cNvSpPr/>
              <p:nvPr/>
            </p:nvSpPr>
            <p:spPr>
              <a:xfrm>
                <a:off x="3116409" y="5525417"/>
                <a:ext cx="550330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←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) +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𝛼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A44A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𝑠𝑎𝑚𝑝𝑙𝑒</m:t>
                          </m:r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− </m:t>
                          </m:r>
                          <m:sSup>
                            <m:sSup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9BF3B64-895C-4DD9-ACF5-46C7A9F749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409" y="5525417"/>
                <a:ext cx="5503301" cy="461665"/>
              </a:xfrm>
              <a:prstGeom prst="rect">
                <a:avLst/>
              </a:prstGeom>
              <a:blipFill>
                <a:blip r:embed="rId2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Temporal Difference Learning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686800" cy="2819400"/>
          </a:xfrm>
        </p:spPr>
        <p:txBody>
          <a:bodyPr/>
          <a:lstStyle/>
          <a:p>
            <a:r>
              <a:rPr lang="en-US" sz="2400" dirty="0">
                <a:latin typeface="Calibri"/>
                <a:cs typeface="Calibri"/>
              </a:rPr>
              <a:t>Big idea: learn from every experience!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Update V(s) each time we experience a transition (s, a, s’, r)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Likely outcomes s’ will contribute updates more often</a:t>
            </a:r>
          </a:p>
          <a:p>
            <a:pPr lvl="1">
              <a:buFont typeface="Wingdings" pitchFamily="2" charset="2"/>
              <a:buNone/>
            </a:pPr>
            <a:endParaRPr lang="en-US" sz="20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Temporal difference learning of values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Policy still fixed, still doing evaluation!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Move values toward value of whatever successor occurs: running average</a:t>
            </a: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9296402" y="1371600"/>
            <a:ext cx="1857674" cy="2366665"/>
            <a:chOff x="9532815" y="1447800"/>
            <a:chExt cx="1575852" cy="2007625"/>
          </a:xfrm>
        </p:grpSpPr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8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9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0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1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2" name="Text Box 19"/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3" name="Text Box 20"/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5374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6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15379" name="TextBox 19"/>
          <p:cNvSpPr txBox="1">
            <a:spLocks noChangeArrowheads="1"/>
          </p:cNvSpPr>
          <p:nvPr/>
        </p:nvSpPr>
        <p:spPr bwMode="auto">
          <a:xfrm>
            <a:off x="705588" y="4099406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15380" name="TextBox 21"/>
          <p:cNvSpPr txBox="1">
            <a:spLocks noChangeArrowheads="1"/>
          </p:cNvSpPr>
          <p:nvPr/>
        </p:nvSpPr>
        <p:spPr bwMode="auto">
          <a:xfrm>
            <a:off x="710108" y="4806333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  <p:sp>
        <p:nvSpPr>
          <p:cNvPr id="15381" name="TextBox 22"/>
          <p:cNvSpPr txBox="1">
            <a:spLocks noChangeArrowheads="1"/>
          </p:cNvSpPr>
          <p:nvPr/>
        </p:nvSpPr>
        <p:spPr bwMode="auto">
          <a:xfrm>
            <a:off x="718900" y="5501660"/>
            <a:ext cx="1906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 update: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2FBE196-AC84-4F89-B54A-E6DE9DEB900A}"/>
                  </a:ext>
                </a:extLst>
              </p:cNvPr>
              <p:cNvSpPr/>
              <p:nvPr/>
            </p:nvSpPr>
            <p:spPr>
              <a:xfrm>
                <a:off x="3163120" y="4099405"/>
                <a:ext cx="335944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𝑠𝑎𝑚𝑝𝑙𝑒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 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𝑟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+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𝛾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863D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863D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863D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63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2FBE196-AC84-4F89-B54A-E6DE9DEB90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120" y="4099405"/>
                <a:ext cx="3359446" cy="461665"/>
              </a:xfrm>
              <a:prstGeom prst="rect">
                <a:avLst/>
              </a:prstGeom>
              <a:blipFill>
                <a:blip r:embed="rId3"/>
                <a:stretch>
                  <a:fillRect l="-181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B622F2E-B6BC-4AD7-A8E7-3A4D86B21D5A}"/>
                  </a:ext>
                </a:extLst>
              </p:cNvPr>
              <p:cNvSpPr/>
              <p:nvPr/>
            </p:nvSpPr>
            <p:spPr>
              <a:xfrm>
                <a:off x="3116409" y="4811702"/>
                <a:ext cx="5314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←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1−</m:t>
                              </m:r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𝛼</m:t>
                              </m:r>
                            </m:e>
                          </m:d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+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(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𝛼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) 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A44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𝑠𝑎𝑚𝑝𝑙𝑒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B622F2E-B6BC-4AD7-A8E7-3A4D86B21D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409" y="4811702"/>
                <a:ext cx="5314596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7246B79-A786-4C5F-A967-9EE0242D3DC1}"/>
                  </a:ext>
                </a:extLst>
              </p:cNvPr>
              <p:cNvSpPr/>
              <p:nvPr/>
            </p:nvSpPr>
            <p:spPr>
              <a:xfrm>
                <a:off x="3116409" y="6196933"/>
                <a:ext cx="40489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←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−</m:t>
                      </m:r>
                      <m:r>
                        <a:rPr kumimoji="0" lang="en-US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𝛼</m:t>
                      </m:r>
                      <m:r>
                        <m:rPr>
                          <m:sty m:val="p"/>
                        </m:rP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∇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𝐸𝑟𝑟𝑜𝑟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7246B79-A786-4C5F-A967-9EE0242D3D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409" y="6196933"/>
                <a:ext cx="404899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2">
            <a:extLst>
              <a:ext uri="{FF2B5EF4-FFF2-40B4-BE49-F238E27FC236}">
                <a16:creationId xmlns:a16="http://schemas.microsoft.com/office/drawing/2014/main" id="{705AD83F-13C5-4B66-83A8-8C51484A2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900" y="6196987"/>
            <a:ext cx="1906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 update: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B15F252-6C25-416F-B09D-DEE904F767E0}"/>
                  </a:ext>
                </a:extLst>
              </p:cNvPr>
              <p:cNvSpPr/>
              <p:nvPr/>
            </p:nvSpPr>
            <p:spPr>
              <a:xfrm>
                <a:off x="7883320" y="6019707"/>
                <a:ext cx="4308680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𝐸𝑟𝑟𝑜𝑟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4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A44A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𝑠𝑎𝑚𝑝𝑙𝑒</m:t>
                              </m:r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𝜋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4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B15F252-6C25-416F-B09D-DEE904F767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320" y="6019707"/>
                <a:ext cx="4308680" cy="7838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AFC3DAB-36F1-9460-0EF5-D3E934C8823A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1720444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1C58-468C-4AAC-8A62-A254AE9B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9AF69-5BD1-4A60-8756-A9D6B200E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719631"/>
            <a:ext cx="10515600" cy="2039539"/>
          </a:xfrm>
        </p:spPr>
        <p:txBody>
          <a:bodyPr/>
          <a:lstStyle/>
          <a:p>
            <a:r>
              <a:rPr lang="en-US" dirty="0"/>
              <a:t>Which converts TD values into a policy?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/>
              <p:nvPr/>
            </p:nvSpPr>
            <p:spPr>
              <a:xfrm>
                <a:off x="3769920" y="2107444"/>
                <a:ext cx="7668491" cy="4442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920" y="2107444"/>
                <a:ext cx="7668491" cy="44422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CFE5080-3736-406C-B5F6-692546EBD294}"/>
              </a:ext>
            </a:extLst>
          </p:cNvPr>
          <p:cNvSpPr txBox="1"/>
          <p:nvPr/>
        </p:nvSpPr>
        <p:spPr>
          <a:xfrm>
            <a:off x="684953" y="250784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A) Value iteration: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C433AF-3AC2-42D0-A2AB-BFD65142C1A6}"/>
              </a:ext>
            </a:extLst>
          </p:cNvPr>
          <p:cNvSpPr txBox="1"/>
          <p:nvPr/>
        </p:nvSpPr>
        <p:spPr>
          <a:xfrm>
            <a:off x="684953" y="3275584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B) Q-iteration: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9A69A-95DE-43AE-81CC-D59F00F3BDB7}"/>
              </a:ext>
            </a:extLst>
          </p:cNvPr>
          <p:cNvSpPr txBox="1"/>
          <p:nvPr/>
        </p:nvSpPr>
        <p:spPr>
          <a:xfrm>
            <a:off x="641906" y="401905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C) Policy extraction: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984B05-B157-4CEF-8A0C-C18ADC37E7B7}"/>
              </a:ext>
            </a:extLst>
          </p:cNvPr>
          <p:cNvSpPr txBox="1"/>
          <p:nvPr/>
        </p:nvSpPr>
        <p:spPr>
          <a:xfrm>
            <a:off x="641906" y="550179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E) Policy improvement: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A3556B-553D-4B24-A170-5086D509BC0B}"/>
              </a:ext>
            </a:extLst>
          </p:cNvPr>
          <p:cNvSpPr txBox="1"/>
          <p:nvPr/>
        </p:nvSpPr>
        <p:spPr>
          <a:xfrm>
            <a:off x="641906" y="4758331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D) Policy evaluation:</a:t>
            </a:r>
          </a:p>
        </p:txBody>
      </p:sp>
      <p:sp>
        <p:nvSpPr>
          <p:cNvPr id="12" name="TextBox 22">
            <a:extLst>
              <a:ext uri="{FF2B5EF4-FFF2-40B4-BE49-F238E27FC236}">
                <a16:creationId xmlns:a16="http://schemas.microsoft.com/office/drawing/2014/main" id="{90996A34-B680-48E4-B9E8-8A8406A0C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906" y="994943"/>
            <a:ext cx="15586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TD update: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1AE9D2C-B501-4B3C-93DA-BD36FCF7910C}"/>
                  </a:ext>
                </a:extLst>
              </p:cNvPr>
              <p:cNvSpPr/>
              <p:nvPr/>
            </p:nvSpPr>
            <p:spPr>
              <a:xfrm>
                <a:off x="3709567" y="1025720"/>
                <a:ext cx="512403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= 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(</m:t>
                      </m:r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) +</m:t>
                      </m:r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𝛼</m:t>
                      </m:r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𝑟</m:t>
                          </m:r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kumimoji="0" lang="en-US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kumimoji="0" lang="en-US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kumimoji="0" lang="en-US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− </m:t>
                          </m:r>
                          <m:sSup>
                            <m:sSupPr>
                              <m:ctrlPr>
                                <a:rPr kumimoji="0" lang="en-US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kumimoji="0" lang="en-US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kumimoji="0" lang="en-US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1AE9D2C-B501-4B3C-93DA-BD36FCF791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9567" y="1025720"/>
                <a:ext cx="5124030" cy="400110"/>
              </a:xfrm>
              <a:prstGeom prst="rect">
                <a:avLst/>
              </a:prstGeom>
              <a:blipFill>
                <a:blip r:embed="rId3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1D27AE2B-6CEF-4538-845E-8F858ED54B1B}"/>
              </a:ext>
            </a:extLst>
          </p:cNvPr>
          <p:cNvSpPr txBox="1"/>
          <p:nvPr/>
        </p:nvSpPr>
        <p:spPr>
          <a:xfrm>
            <a:off x="684953" y="6226829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F) 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23811586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Problems with TD Value Learning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11277600" cy="4800600"/>
          </a:xfrm>
        </p:spPr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TD value leaning is a model-free way to do policy evaluation, mimicking Bellman updates with running sample averages</a:t>
            </a:r>
          </a:p>
          <a:p>
            <a:r>
              <a:rPr lang="en-US" sz="2800" dirty="0">
                <a:latin typeface="Calibri"/>
                <a:cs typeface="Calibri"/>
              </a:rPr>
              <a:t>However, if we want to turn values into a (new) policy, we’re sunk:</a:t>
            </a: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Idea: learn Q-values, not values</a:t>
            </a:r>
          </a:p>
          <a:p>
            <a:r>
              <a:rPr lang="en-US" sz="2800" dirty="0">
                <a:latin typeface="Calibri"/>
                <a:cs typeface="Calibri"/>
              </a:rPr>
              <a:t>Makes action selection model-free too!</a:t>
            </a:r>
          </a:p>
        </p:txBody>
      </p:sp>
      <p:pic>
        <p:nvPicPr>
          <p:cNvPr id="46" name="Picture 4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676400" y="3229431"/>
            <a:ext cx="3271411" cy="450236"/>
          </a:xfrm>
          <a:prstGeom prst="rect">
            <a:avLst/>
          </a:prstGeom>
          <a:noFill/>
          <a:ln/>
          <a:effectLst/>
        </p:spPr>
      </p:pic>
      <p:pic>
        <p:nvPicPr>
          <p:cNvPr id="45" name="Picture 44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676400" y="3978731"/>
            <a:ext cx="5323955" cy="593269"/>
          </a:xfrm>
          <a:prstGeom prst="rect">
            <a:avLst/>
          </a:prstGeom>
          <a:noFill/>
          <a:ln/>
          <a:effectLst/>
        </p:spPr>
      </p:pic>
      <p:grpSp>
        <p:nvGrpSpPr>
          <p:cNvPr id="26" name="Group 4"/>
          <p:cNvGrpSpPr>
            <a:grpSpLocks/>
          </p:cNvGrpSpPr>
          <p:nvPr/>
        </p:nvGrpSpPr>
        <p:grpSpPr bwMode="auto">
          <a:xfrm>
            <a:off x="8153400" y="3189014"/>
            <a:ext cx="3048000" cy="2754586"/>
            <a:chOff x="2400" y="1401"/>
            <a:chExt cx="1392" cy="1258"/>
          </a:xfrm>
        </p:grpSpPr>
        <p:sp>
          <p:nvSpPr>
            <p:cNvPr id="27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28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1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2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3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4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29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30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7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9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1" name="Text Box 17"/>
            <p:cNvSpPr txBox="1">
              <a:spLocks noChangeArrowheads="1"/>
            </p:cNvSpPr>
            <p:nvPr/>
          </p:nvSpPr>
          <p:spPr bwMode="auto">
            <a:xfrm>
              <a:off x="307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32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33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34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5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6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C8EAAFA5-1699-12A1-41DF-E920F77D8CDD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348080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238889"/>
            <a:ext cx="10515600" cy="627812"/>
          </a:xfrm>
        </p:spPr>
        <p:txBody>
          <a:bodyPr/>
          <a:lstStyle/>
          <a:p>
            <a:r>
              <a:rPr lang="en-US" dirty="0"/>
              <a:t>MDP/RL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59034" y="798863"/>
                <a:ext cx="7668491" cy="6061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= </m:t>
                      </m:r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r>
                        <a:rPr kumimoji="0" lang="en-US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(</m:t>
                      </m:r>
                      <m:r>
                        <a:rPr kumimoji="0" lang="en-US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) +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𝛼</m:t>
                      </m:r>
                      <m:r>
                        <a:rPr kumimoji="0" lang="en-US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𝑟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− </m:t>
                          </m:r>
                          <m:sSup>
                            <m:sSupPr>
                              <m:ctrlP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𝑄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(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𝑠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,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𝑎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) = 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𝑄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(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𝑠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,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𝑎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) +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𝛼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[</m:t>
                    </m:r>
                    <m:r>
                      <a:rPr kumimoji="0" lang="en-US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𝑟</m:t>
                    </m:r>
                    <m:r>
                      <a:rPr kumimoji="0" lang="pt-B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+</m:t>
                    </m:r>
                    <m:r>
                      <a:rPr kumimoji="0" lang="pt-BR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𝛾</m:t>
                    </m:r>
                    <m:r>
                      <a:rPr kumimoji="0" lang="en-US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 </m:t>
                    </m:r>
                    <m:limLow>
                      <m:limLowPr>
                        <m:ctrlPr>
                          <a:rPr kumimoji="0" lang="pt-BR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kumimoji="0" lang="pt-BR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max</m:t>
                        </m:r>
                      </m:e>
                      <m:lim>
                        <m:sSup>
                          <m:sSupPr>
                            <m:ctrlPr>
                              <a:rPr kumimoji="0" lang="en-US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kumimoji="0" lang="en-US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kumimoji="0" lang="en-US" sz="1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</m:lim>
                    </m:limLow>
                    <m:r>
                      <a:rPr kumimoji="0" lang="en-US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 </m:t>
                    </m:r>
                    <m:r>
                      <a:rPr kumimoji="0" lang="pt-BR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kumimoji="0" lang="pt-BR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pt-BR" sz="1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kumimoji="0" lang="pt-BR" sz="1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p>
                            <m:r>
                              <a:rPr kumimoji="0" lang="pt-BR" sz="1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  <m:r>
                          <a:rPr kumimoji="0" lang="pt-BR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,</m:t>
                        </m:r>
                        <m:sSup>
                          <m:sSupPr>
                            <m:ctrlPr>
                              <a:rPr kumimoji="0" lang="pt-BR" sz="1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kumimoji="0" lang="pt-BR" sz="1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kumimoji="0" lang="pt-BR" sz="1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kumimoji="0" lang="en-US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−</m:t>
                    </m:r>
                    <m:r>
                      <a:rPr kumimoji="0" lang="en-US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, </m:t>
                        </m:r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kumimoji="0" lang="en-US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 panose="020F0502020204030204" pitchFamily="34" charset="0"/>
                      </a:rPr>
                      <m:t>]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9034" y="798863"/>
                <a:ext cx="7668491" cy="6061724"/>
              </a:xfrm>
              <a:prstGeom prst="rect">
                <a:avLst/>
              </a:prstGeom>
              <a:blipFill>
                <a:blip r:embed="rId3"/>
                <a:stretch>
                  <a:fillRect l="-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84260" y="1570688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72617" y="2234713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84260" y="2929790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41213" y="3589413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41213" y="4944113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F63766-8B8C-473C-930F-74C833A2DEED}"/>
              </a:ext>
            </a:extLst>
          </p:cNvPr>
          <p:cNvSpPr txBox="1"/>
          <p:nvPr/>
        </p:nvSpPr>
        <p:spPr>
          <a:xfrm>
            <a:off x="541213" y="4249036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082129-AAF6-4C60-8E9C-68821C9F6305}"/>
              </a:ext>
            </a:extLst>
          </p:cNvPr>
          <p:cNvSpPr txBox="1"/>
          <p:nvPr/>
        </p:nvSpPr>
        <p:spPr>
          <a:xfrm>
            <a:off x="541213" y="923565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Standard expectimax: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490A1B-4041-4E76-A952-6EB9BB022494}"/>
              </a:ext>
            </a:extLst>
          </p:cNvPr>
          <p:cNvSpPr txBox="1"/>
          <p:nvPr/>
        </p:nvSpPr>
        <p:spPr>
          <a:xfrm>
            <a:off x="541213" y="6291705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Q-learning: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1149C7-8EA2-4CBB-A1FC-2187C1D65521}"/>
              </a:ext>
            </a:extLst>
          </p:cNvPr>
          <p:cNvSpPr txBox="1"/>
          <p:nvPr/>
        </p:nvSpPr>
        <p:spPr>
          <a:xfrm>
            <a:off x="541213" y="5617909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(TD) learning:</a:t>
            </a:r>
          </a:p>
        </p:txBody>
      </p:sp>
    </p:spTree>
    <p:extLst>
      <p:ext uri="{BB962C8B-B14F-4D97-AF65-F5344CB8AC3E}">
        <p14:creationId xmlns:p14="http://schemas.microsoft.com/office/powerpoint/2010/main" val="32681829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C3047-FF0A-7079-1437-DCCB66255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64ADD-7846-7993-91D0-2E6EA3326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RL Summary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3CB202FD-D6CC-6B58-5CB1-D4EFFDF5E4B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701991905"/>
                  </p:ext>
                </p:extLst>
              </p:nvPr>
            </p:nvGraphicFramePr>
            <p:xfrm>
              <a:off x="358570" y="1157083"/>
              <a:ext cx="11474860" cy="559981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42178">
                      <a:extLst>
                        <a:ext uri="{9D8B030D-6E8A-4147-A177-3AD203B41FA5}">
                          <a16:colId xmlns:a16="http://schemas.microsoft.com/office/drawing/2014/main" val="1288306722"/>
                        </a:ext>
                      </a:extLst>
                    </a:gridCol>
                    <a:gridCol w="2337620">
                      <a:extLst>
                        <a:ext uri="{9D8B030D-6E8A-4147-A177-3AD203B41FA5}">
                          <a16:colId xmlns:a16="http://schemas.microsoft.com/office/drawing/2014/main" val="1720949807"/>
                        </a:ext>
                      </a:extLst>
                    </a:gridCol>
                    <a:gridCol w="1954161">
                      <a:extLst>
                        <a:ext uri="{9D8B030D-6E8A-4147-A177-3AD203B41FA5}">
                          <a16:colId xmlns:a16="http://schemas.microsoft.com/office/drawing/2014/main" val="1735906300"/>
                        </a:ext>
                      </a:extLst>
                    </a:gridCol>
                    <a:gridCol w="2492477">
                      <a:extLst>
                        <a:ext uri="{9D8B030D-6E8A-4147-A177-3AD203B41FA5}">
                          <a16:colId xmlns:a16="http://schemas.microsoft.com/office/drawing/2014/main" val="569118287"/>
                        </a:ext>
                      </a:extLst>
                    </a:gridCol>
                    <a:gridCol w="2748424">
                      <a:extLst>
                        <a:ext uri="{9D8B030D-6E8A-4147-A177-3AD203B41FA5}">
                          <a16:colId xmlns:a16="http://schemas.microsoft.com/office/drawing/2014/main" val="111379415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Name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Monte Carlo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TD(0)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Approx. 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33294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Model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table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table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table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 for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oMath>
                          </a14:m>
                          <a:endParaRPr lang="en-US" sz="24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573748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Action selection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argmax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′,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(and/or exploration)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′=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argmax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′,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′)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  <a:p>
                          <a:pPr algn="ctr"/>
                          <a:r>
                            <a:rPr lang="en-US" sz="20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(and/or exploration)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138625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Sampling technique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944313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Loss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bg1">
                                                    <a:lumMod val="7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bg1">
                                                    <a:lumMod val="7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613133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Prediction,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endParaRPr lang="en-US" sz="24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𝜋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𝜋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𝑄</m:t>
                                </m:r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,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,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825622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Sample,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dirty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en-US" sz="24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517784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3CB202FD-D6CC-6B58-5CB1-D4EFFDF5E4B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701991905"/>
                  </p:ext>
                </p:extLst>
              </p:nvPr>
            </p:nvGraphicFramePr>
            <p:xfrm>
              <a:off x="358570" y="1157083"/>
              <a:ext cx="11474860" cy="559981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42178">
                      <a:extLst>
                        <a:ext uri="{9D8B030D-6E8A-4147-A177-3AD203B41FA5}">
                          <a16:colId xmlns:a16="http://schemas.microsoft.com/office/drawing/2014/main" val="1288306722"/>
                        </a:ext>
                      </a:extLst>
                    </a:gridCol>
                    <a:gridCol w="2337620">
                      <a:extLst>
                        <a:ext uri="{9D8B030D-6E8A-4147-A177-3AD203B41FA5}">
                          <a16:colId xmlns:a16="http://schemas.microsoft.com/office/drawing/2014/main" val="1720949807"/>
                        </a:ext>
                      </a:extLst>
                    </a:gridCol>
                    <a:gridCol w="1954161">
                      <a:extLst>
                        <a:ext uri="{9D8B030D-6E8A-4147-A177-3AD203B41FA5}">
                          <a16:colId xmlns:a16="http://schemas.microsoft.com/office/drawing/2014/main" val="1735906300"/>
                        </a:ext>
                      </a:extLst>
                    </a:gridCol>
                    <a:gridCol w="2492477">
                      <a:extLst>
                        <a:ext uri="{9D8B030D-6E8A-4147-A177-3AD203B41FA5}">
                          <a16:colId xmlns:a16="http://schemas.microsoft.com/office/drawing/2014/main" val="569118287"/>
                        </a:ext>
                      </a:extLst>
                    </a:gridCol>
                    <a:gridCol w="2748424">
                      <a:extLst>
                        <a:ext uri="{9D8B030D-6E8A-4147-A177-3AD203B41FA5}">
                          <a16:colId xmlns:a16="http://schemas.microsoft.com/office/drawing/2014/main" val="1113794151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Name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Monte Carlo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TD(0)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Approx. 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332948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Model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109333" r="-308073" b="-10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109333" r="-268536" b="-10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109333" r="-110758" b="-10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109333" r="-443" b="-10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7374844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Action selection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116296" r="-308073" b="-47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116296" r="-268536" b="-47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116296" r="-110758" b="-47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116296" r="-443" b="-4718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3862578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Sampling technique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94431346"/>
                      </a:ext>
                    </a:extLst>
                  </a:tr>
                  <a:tr h="662051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Loss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396296" r="-308073" b="-363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396296" r="-268536" b="-363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396296" r="-110758" b="-363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396296" r="-443" b="-3638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6131336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3" t="-705263" r="-491223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705263" r="-308073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705263" r="-268536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705263" r="-110758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705263" r="-443" b="-4171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2562252"/>
                      </a:ext>
                    </a:extLst>
                  </a:tr>
                  <a:tr h="1920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3" t="-194286" r="-491223" b="-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517784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F5EB23B-9FFB-B221-E0BA-6E8C794F37F9}"/>
                  </a:ext>
                </a:extLst>
              </p14:cNvPr>
              <p14:cNvContentPartPr/>
              <p14:nvPr/>
            </p14:nvContentPartPr>
            <p14:xfrm>
              <a:off x="4129711" y="99279"/>
              <a:ext cx="360" cy="3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F5EB23B-9FFB-B221-E0BA-6E8C794F37F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25391" y="94959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567DD15-92DD-C3D8-01A4-711696395D1B}"/>
                  </a:ext>
                </a:extLst>
              </p14:cNvPr>
              <p14:cNvContentPartPr/>
              <p14:nvPr/>
            </p14:nvContentPartPr>
            <p14:xfrm>
              <a:off x="4440751" y="-320121"/>
              <a:ext cx="8280" cy="151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567DD15-92DD-C3D8-01A4-711696395D1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36431" y="-324441"/>
                <a:ext cx="1692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EAA1B80-576F-E64D-9D29-D5A191071327}"/>
                  </a:ext>
                </a:extLst>
              </p14:cNvPr>
              <p14:cNvContentPartPr/>
              <p14:nvPr/>
            </p14:nvContentPartPr>
            <p14:xfrm>
              <a:off x="10308391" y="-356841"/>
              <a:ext cx="21960" cy="1584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EAA1B80-576F-E64D-9D29-D5A19107132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99391" y="-365481"/>
                <a:ext cx="3960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C7C5680-AEF1-B4BE-CB96-F0BEEFF1E055}"/>
                  </a:ext>
                </a:extLst>
              </p14:cNvPr>
              <p14:cNvContentPartPr/>
              <p14:nvPr/>
            </p14:nvContentPartPr>
            <p14:xfrm>
              <a:off x="8360431" y="7239519"/>
              <a:ext cx="28440" cy="2376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C7C5680-AEF1-B4BE-CB96-F0BEEFF1E05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351791" y="7230519"/>
                <a:ext cx="4608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656C408-C1A3-3E98-AC24-3E65E39C3122}"/>
                  </a:ext>
                </a:extLst>
              </p14:cNvPr>
              <p14:cNvContentPartPr/>
              <p14:nvPr/>
            </p14:nvContentPartPr>
            <p14:xfrm>
              <a:off x="10569751" y="-232641"/>
              <a:ext cx="29880" cy="2592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656C408-C1A3-3E98-AC24-3E65E39C312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560751" y="-241281"/>
                <a:ext cx="47520" cy="4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03977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0BC32-F544-7446-24CD-56C59A4C9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RL Summary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FA38A2FA-4167-80EA-A592-3C666D56A966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677424415"/>
                  </p:ext>
                </p:extLst>
              </p:nvPr>
            </p:nvGraphicFramePr>
            <p:xfrm>
              <a:off x="358570" y="1157083"/>
              <a:ext cx="11474860" cy="559981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42178">
                      <a:extLst>
                        <a:ext uri="{9D8B030D-6E8A-4147-A177-3AD203B41FA5}">
                          <a16:colId xmlns:a16="http://schemas.microsoft.com/office/drawing/2014/main" val="1288306722"/>
                        </a:ext>
                      </a:extLst>
                    </a:gridCol>
                    <a:gridCol w="2337620">
                      <a:extLst>
                        <a:ext uri="{9D8B030D-6E8A-4147-A177-3AD203B41FA5}">
                          <a16:colId xmlns:a16="http://schemas.microsoft.com/office/drawing/2014/main" val="1720949807"/>
                        </a:ext>
                      </a:extLst>
                    </a:gridCol>
                    <a:gridCol w="1954161">
                      <a:extLst>
                        <a:ext uri="{9D8B030D-6E8A-4147-A177-3AD203B41FA5}">
                          <a16:colId xmlns:a16="http://schemas.microsoft.com/office/drawing/2014/main" val="1735906300"/>
                        </a:ext>
                      </a:extLst>
                    </a:gridCol>
                    <a:gridCol w="2492477">
                      <a:extLst>
                        <a:ext uri="{9D8B030D-6E8A-4147-A177-3AD203B41FA5}">
                          <a16:colId xmlns:a16="http://schemas.microsoft.com/office/drawing/2014/main" val="569118287"/>
                        </a:ext>
                      </a:extLst>
                    </a:gridCol>
                    <a:gridCol w="2748424">
                      <a:extLst>
                        <a:ext uri="{9D8B030D-6E8A-4147-A177-3AD203B41FA5}">
                          <a16:colId xmlns:a16="http://schemas.microsoft.com/office/drawing/2014/main" val="111379415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Name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Monte Carlo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TD(0)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Approx. 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33294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Model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table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table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table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 for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oMath>
                          </a14:m>
                          <a:endParaRPr lang="en-US" sz="24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573748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Action selection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argmax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′,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(and/or exploration)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′=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argmax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′,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′)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  <a:p>
                          <a:pPr algn="ctr"/>
                          <a:r>
                            <a:rPr lang="en-US" sz="20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(and/or exploration)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138625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Sampling technique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944313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Loss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bg1">
                                                    <a:lumMod val="7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bg1">
                                                    <a:lumMod val="7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613133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Prediction,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endParaRPr lang="en-US" sz="24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𝜋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𝜋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𝑄</m:t>
                                </m:r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,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,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825622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Sample,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dirty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en-US" sz="24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𝑟</m:t>
                                </m:r>
                                <m:r>
                                  <a:rPr kumimoji="0" lang="en-US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𝛾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′′</m:t>
                                    </m:r>
                                  </m:sup>
                                </m:sSup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𝛾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3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′′′</m:t>
                                    </m:r>
                                  </m:sup>
                                </m:sSup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𝛾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4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′′′</m:t>
                                    </m:r>
                                  </m:sup>
                                </m:sSup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𝑟</m:t>
                                </m:r>
                                <m:r>
                                  <a:rPr kumimoji="0" lang="en-US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r>
                                  <a:rPr kumimoji="0" lang="en-US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𝜋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kumimoji="0" lang="en-US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𝑟</m:t>
                                </m:r>
                                <m:r>
                                  <a:rPr kumimoji="0" lang="pt-BR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pt-BR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  <m:limLow>
                                  <m:limLowPr>
                                    <m:ctrlP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0" lang="pt-BR" sz="2000" b="0" i="0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max</m:t>
                                    </m:r>
                                  </m:e>
                                  <m:lim>
                                    <m:sSup>
                                      <m:sSupPr>
                                        <m:ctrlP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lim>
                                </m:limLow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  <m:r>
                                  <a:rPr kumimoji="0" lang="pt-BR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𝑄</m:t>
                                </m:r>
                                <m:d>
                                  <m:dPr>
                                    <m:ctrlP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𝑟</m:t>
                                </m:r>
                                <m:r>
                                  <a:rPr kumimoji="0" lang="pt-BR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bg1">
                                <a:lumMod val="7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pt-BR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  <m:limLow>
                                  <m:limLowPr>
                                    <m:ctrlP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0" lang="pt-BR" sz="2000" b="0" i="0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max</m:t>
                                    </m:r>
                                  </m:e>
                                  <m:lim>
                                    <m:sSup>
                                      <m:sSupPr>
                                        <m:ctrlP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lim>
                                </m:limLow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bg1">
                                        <a:lumMod val="75000"/>
                                      </a:scheme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bg1">
                                            <a:lumMod val="7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bg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517784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FA38A2FA-4167-80EA-A592-3C666D56A966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677424415"/>
                  </p:ext>
                </p:extLst>
              </p:nvPr>
            </p:nvGraphicFramePr>
            <p:xfrm>
              <a:off x="358570" y="1157083"/>
              <a:ext cx="11474860" cy="559981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42178">
                      <a:extLst>
                        <a:ext uri="{9D8B030D-6E8A-4147-A177-3AD203B41FA5}">
                          <a16:colId xmlns:a16="http://schemas.microsoft.com/office/drawing/2014/main" val="1288306722"/>
                        </a:ext>
                      </a:extLst>
                    </a:gridCol>
                    <a:gridCol w="2337620">
                      <a:extLst>
                        <a:ext uri="{9D8B030D-6E8A-4147-A177-3AD203B41FA5}">
                          <a16:colId xmlns:a16="http://schemas.microsoft.com/office/drawing/2014/main" val="1720949807"/>
                        </a:ext>
                      </a:extLst>
                    </a:gridCol>
                    <a:gridCol w="1954161">
                      <a:extLst>
                        <a:ext uri="{9D8B030D-6E8A-4147-A177-3AD203B41FA5}">
                          <a16:colId xmlns:a16="http://schemas.microsoft.com/office/drawing/2014/main" val="1735906300"/>
                        </a:ext>
                      </a:extLst>
                    </a:gridCol>
                    <a:gridCol w="2492477">
                      <a:extLst>
                        <a:ext uri="{9D8B030D-6E8A-4147-A177-3AD203B41FA5}">
                          <a16:colId xmlns:a16="http://schemas.microsoft.com/office/drawing/2014/main" val="569118287"/>
                        </a:ext>
                      </a:extLst>
                    </a:gridCol>
                    <a:gridCol w="2748424">
                      <a:extLst>
                        <a:ext uri="{9D8B030D-6E8A-4147-A177-3AD203B41FA5}">
                          <a16:colId xmlns:a16="http://schemas.microsoft.com/office/drawing/2014/main" val="1113794151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Name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Monte Carlo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TD(0)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Approx. 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332948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Model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109333" r="-308073" b="-10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109333" r="-268536" b="-10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109333" r="-110758" b="-10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109333" r="-443" b="-10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7374844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Action selection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116296" r="-308073" b="-47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116296" r="-268536" b="-47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116296" r="-110758" b="-47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116296" r="-443" b="-4718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3862578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Sampling technique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94431346"/>
                      </a:ext>
                    </a:extLst>
                  </a:tr>
                  <a:tr h="662051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Loss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396296" r="-308073" b="-363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396296" r="-268536" b="-363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396296" r="-110758" b="-363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396296" r="-443" b="-3638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6131336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3" t="-705263" r="-491223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705263" r="-308073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705263" r="-268536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705263" r="-110758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705263" r="-443" b="-4171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2562252"/>
                      </a:ext>
                    </a:extLst>
                  </a:tr>
                  <a:tr h="1920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3" t="-194286" r="-491223" b="-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194286" r="-308073" b="-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194286" r="-268536" b="-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194286" r="-110758" b="-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194286" r="-443" b="-6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17784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08561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C0C29-0FFE-0565-24BB-B0A47F6BD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BAC1F-6C7A-28FD-9579-2B5799133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03927"/>
            <a:ext cx="10796195" cy="2852737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Online Learning</a:t>
            </a:r>
            <a:br>
              <a:rPr lang="en-US" dirty="0"/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Model-free Learning</a:t>
            </a:r>
            <a:br>
              <a:rPr lang="en-US" dirty="0"/>
            </a:br>
            <a:r>
              <a:rPr lang="en-US" dirty="0"/>
              <a:t>Active Reinforcement Learning</a:t>
            </a:r>
            <a:br>
              <a:rPr lang="en-US" dirty="0"/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Q-Learning</a:t>
            </a:r>
            <a:endParaRPr lang="en-US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9393740A-C267-AFB0-950D-162A726C7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15080" y="1168959"/>
            <a:ext cx="3884915" cy="279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6BBDC4-F6C2-7006-A428-2E76246807B8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87821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Q-Learning</a:t>
            </a:r>
          </a:p>
        </p:txBody>
      </p:sp>
      <p:sp>
        <p:nvSpPr>
          <p:cNvPr id="181043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321279"/>
            <a:ext cx="8229600" cy="4525963"/>
          </a:xfrm>
        </p:spPr>
        <p:txBody>
          <a:bodyPr/>
          <a:lstStyle/>
          <a:p>
            <a:r>
              <a:rPr lang="en-US" dirty="0"/>
              <a:t>We’d like to do Q-value updates to each Q-state: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But can’t compute this update without knowing T, R</a:t>
            </a:r>
          </a:p>
          <a:p>
            <a:pPr lvl="4"/>
            <a:endParaRPr lang="en-US" sz="1400" dirty="0"/>
          </a:p>
          <a:p>
            <a:r>
              <a:rPr lang="en-US" dirty="0"/>
              <a:t>Instead, compute average as we go</a:t>
            </a:r>
          </a:p>
          <a:p>
            <a:pPr lvl="1"/>
            <a:r>
              <a:rPr lang="en-US" dirty="0"/>
              <a:t>Receive a sample transition (</a:t>
            </a:r>
            <a:r>
              <a:rPr lang="en-US" dirty="0" err="1"/>
              <a:t>s,a,r,s</a:t>
            </a:r>
            <a:r>
              <a:rPr lang="en-US" dirty="0"/>
              <a:t>’)</a:t>
            </a:r>
          </a:p>
          <a:p>
            <a:pPr lvl="1"/>
            <a:r>
              <a:rPr lang="en-US" dirty="0"/>
              <a:t>The sample value is then:</a:t>
            </a:r>
          </a:p>
          <a:p>
            <a:pPr marL="230187" lvl="2" indent="0">
              <a:buNone/>
            </a:pPr>
            <a:endParaRPr lang="en-US" sz="1800" dirty="0"/>
          </a:p>
          <a:p>
            <a:pPr lvl="2"/>
            <a:endParaRPr lang="en-US" sz="1800" dirty="0"/>
          </a:p>
          <a:p>
            <a:pPr lvl="1"/>
            <a:r>
              <a:rPr lang="en-US" dirty="0"/>
              <a:t>But we want to average over results from (</a:t>
            </a:r>
            <a:r>
              <a:rPr lang="en-US" dirty="0" err="1"/>
              <a:t>s,a</a:t>
            </a:r>
            <a:r>
              <a:rPr lang="en-US" dirty="0"/>
              <a:t>)  (Why?)</a:t>
            </a:r>
          </a:p>
          <a:p>
            <a:pPr lvl="1"/>
            <a:r>
              <a:rPr lang="en-US" dirty="0"/>
              <a:t>So keep a running average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7" name="Picture 1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9924" y="5934835"/>
            <a:ext cx="73755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 l="33516" t="-2974" b="-1"/>
          <a:stretch>
            <a:fillRect/>
          </a:stretch>
        </p:blipFill>
        <p:spPr bwMode="auto">
          <a:xfrm>
            <a:off x="3642852" y="4549879"/>
            <a:ext cx="2822583" cy="552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370493" y="1760529"/>
            <a:ext cx="8165848" cy="765520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5477CBE-37BE-E549-16B2-B9EBA6CB4A5E}"/>
                  </a:ext>
                </a:extLst>
              </p:cNvPr>
              <p:cNvSpPr txBox="1"/>
              <p:nvPr/>
            </p:nvSpPr>
            <p:spPr>
              <a:xfrm>
                <a:off x="1911036" y="4506530"/>
                <a:ext cx="18792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𝑠𝑎𝑚𝑝𝑙𝑒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5477CBE-37BE-E549-16B2-B9EBA6CB4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036" y="4506530"/>
                <a:ext cx="1879297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9FD69C0-D9C9-8C9C-C4B8-32E048823FFA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Q-Learning Properties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371600"/>
            <a:ext cx="10118785" cy="4525962"/>
          </a:xfrm>
        </p:spPr>
        <p:txBody>
          <a:bodyPr/>
          <a:lstStyle/>
          <a:p>
            <a:r>
              <a:rPr lang="en-US" sz="2800" dirty="0"/>
              <a:t>Amazing result: Q-learning converges to optimal policy -- even if you’re acting </a:t>
            </a:r>
            <a:r>
              <a:rPr lang="en-US" sz="2800" dirty="0" err="1"/>
              <a:t>suboptimally</a:t>
            </a:r>
            <a:r>
              <a:rPr lang="en-US" sz="2800" dirty="0"/>
              <a:t>!</a:t>
            </a:r>
          </a:p>
          <a:p>
            <a:pPr lvl="2"/>
            <a:endParaRPr lang="en-US" sz="2000" dirty="0"/>
          </a:p>
          <a:p>
            <a:r>
              <a:rPr lang="en-US" sz="2800" dirty="0"/>
              <a:t>This is called </a:t>
            </a:r>
            <a:r>
              <a:rPr lang="en-US" sz="2800" dirty="0">
                <a:solidFill>
                  <a:srgbClr val="C00000"/>
                </a:solidFill>
              </a:rPr>
              <a:t>off-policy learning</a:t>
            </a:r>
          </a:p>
          <a:p>
            <a:pPr lvl="2"/>
            <a:endParaRPr lang="en-US" sz="2000" dirty="0"/>
          </a:p>
          <a:p>
            <a:r>
              <a:rPr lang="en-US" sz="2800" dirty="0"/>
              <a:t>Caveats:</a:t>
            </a:r>
          </a:p>
          <a:p>
            <a:pPr lvl="1"/>
            <a:r>
              <a:rPr lang="en-US" sz="2800" dirty="0"/>
              <a:t>You have to explore enough</a:t>
            </a:r>
          </a:p>
          <a:p>
            <a:pPr lvl="1"/>
            <a:r>
              <a:rPr lang="en-US" sz="2800" dirty="0"/>
              <a:t>You have to eventually make the learning rate</a:t>
            </a:r>
          </a:p>
          <a:p>
            <a:pPr lvl="1">
              <a:buNone/>
            </a:pPr>
            <a:r>
              <a:rPr lang="en-US" sz="2800" dirty="0"/>
              <a:t>	small enough</a:t>
            </a:r>
          </a:p>
          <a:p>
            <a:pPr lvl="1"/>
            <a:r>
              <a:rPr lang="en-US" sz="2800" dirty="0"/>
              <a:t>… but not decrease it too quickly</a:t>
            </a:r>
          </a:p>
          <a:p>
            <a:pPr lvl="1"/>
            <a:r>
              <a:rPr lang="en-US" sz="2800" dirty="0"/>
              <a:t>Basically, in the limit, it doesn’t matter how you select actions (!)</a:t>
            </a:r>
          </a:p>
          <a:p>
            <a:pPr lvl="3"/>
            <a:endParaRPr lang="en-US" sz="1800" dirty="0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2042" y="2667000"/>
            <a:ext cx="3884915" cy="279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988C92-1DBF-83A7-A237-941E5AEEDD92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Overview: MDPs and Reinforcement Learning</a:t>
            </a:r>
          </a:p>
        </p:txBody>
      </p:sp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533400" y="1090108"/>
            <a:ext cx="10972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Known MDP: Offline Solution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95774" y="1613329"/>
            <a:ext cx="7347473" cy="69598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35868" y="1687079"/>
            <a:ext cx="6278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 Iteration / Policy Iteration</a:t>
            </a: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364863" y="3198926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Model-Based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34470" y="3722146"/>
            <a:ext cx="5792994" cy="19124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6232263" y="3198926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Model-Free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32263" y="3732326"/>
            <a:ext cx="5736566" cy="2958930"/>
          </a:xfrm>
          <a:prstGeom prst="roundRect">
            <a:avLst/>
          </a:prstGeom>
          <a:solidFill>
            <a:srgbClr val="E2F0D9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4863" y="3797364"/>
            <a:ext cx="53366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Estimate MDP T(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') and R(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from samples of environment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Symbol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13263" y="3797364"/>
            <a:ext cx="53555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Passive Reinforcement Learning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Monte Carlo Policy Evaluation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TD Learning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Active Reinforcement Learning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Q-Learning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  <a:sym typeface="Symbol" pitchFamily="18" charset="2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0BDB269C-C27D-0E6C-BDEA-DAA30E453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0967" y="2659657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Unknown MDP: Online Learning</a:t>
            </a:r>
          </a:p>
        </p:txBody>
      </p:sp>
    </p:spTree>
    <p:extLst>
      <p:ext uri="{BB962C8B-B14F-4D97-AF65-F5344CB8AC3E}">
        <p14:creationId xmlns:p14="http://schemas.microsoft.com/office/powerpoint/2010/main" val="25304494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Q-Learning Auto Cliff Grid</a:t>
            </a:r>
          </a:p>
        </p:txBody>
      </p:sp>
      <p:sp>
        <p:nvSpPr>
          <p:cNvPr id="4" name="Text Box 28">
            <a:extLst>
              <a:ext uri="{FF2B5EF4-FFF2-40B4-BE49-F238E27FC236}">
                <a16:creationId xmlns:a16="http://schemas.microsoft.com/office/drawing/2014/main" id="{5DFE6ED4-2A42-42A1-9324-B5907764A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6488112"/>
            <a:ext cx="4419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[Demo: Q-learning – auto – cliff grid (L11D1)]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31B028-E75B-13F4-357E-2A1C55DA4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720" y="1247882"/>
            <a:ext cx="6906621" cy="4849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7F5DA1-3CCC-1E77-862E-C8FB83C4D879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3733695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Bandits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447800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371600"/>
            <a:ext cx="2743200" cy="3048000"/>
          </a:xfrm>
          <a:prstGeom prst="rect">
            <a:avLst/>
          </a:prstGeom>
          <a:noFill/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3049893"/>
            <a:ext cx="2819400" cy="3501414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710B02-3B87-BD7E-03E8-AF9872E8C016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Double-Bandit MDP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71600"/>
                <a:ext cx="11379200" cy="4729164"/>
              </a:xfrm>
            </p:spPr>
            <p:txBody>
              <a:bodyPr/>
              <a:lstStyle/>
              <a:p>
                <a:r>
                  <a:rPr lang="en-US" dirty="0"/>
                  <a:t>Actions: </a:t>
                </a:r>
                <a:r>
                  <a:rPr lang="en-US" i="1" dirty="0">
                    <a:solidFill>
                      <a:schemeClr val="accent5">
                        <a:lumMod val="75000"/>
                      </a:schemeClr>
                    </a:solidFill>
                  </a:rPr>
                  <a:t>Blue</a:t>
                </a:r>
                <a:r>
                  <a:rPr lang="en-US" i="1" dirty="0"/>
                  <a:t>, </a:t>
                </a:r>
                <a:r>
                  <a:rPr lang="en-US" i="1" dirty="0">
                    <a:solidFill>
                      <a:srgbClr val="C00000"/>
                    </a:solidFill>
                  </a:rPr>
                  <a:t>Red</a:t>
                </a:r>
              </a:p>
              <a:p>
                <a:r>
                  <a:rPr lang="en-US" dirty="0"/>
                  <a:t>States: </a:t>
                </a:r>
                <a:r>
                  <a:rPr lang="en-US" dirty="0">
                    <a:solidFill>
                      <a:schemeClr val="tx1"/>
                    </a:solidFill>
                  </a:rPr>
                  <a:t>(only one)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71600"/>
                <a:ext cx="11379200" cy="4729164"/>
              </a:xfrm>
              <a:blipFill>
                <a:blip r:embed="rId2"/>
                <a:stretch>
                  <a:fillRect l="-1125" t="-2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Oval 4"/>
              <p:cNvSpPr/>
              <p:nvPr/>
            </p:nvSpPr>
            <p:spPr>
              <a:xfrm>
                <a:off x="4822371" y="3150815"/>
                <a:ext cx="685800" cy="6858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>
          <p:sp>
            <p:nvSpPr>
              <p:cNvPr id="5" name="Ova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2371" y="3150815"/>
                <a:ext cx="685800" cy="68580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Curved Connector 7"/>
          <p:cNvCxnSpPr>
            <a:cxnSpLocks/>
            <a:stCxn id="5" idx="0"/>
            <a:endCxn id="5" idx="5"/>
          </p:cNvCxnSpPr>
          <p:nvPr/>
        </p:nvCxnSpPr>
        <p:spPr>
          <a:xfrm rot="16200000" flipH="1">
            <a:off x="4993820" y="3322265"/>
            <a:ext cx="585367" cy="242467"/>
          </a:xfrm>
          <a:prstGeom prst="curvedConnector5">
            <a:avLst>
              <a:gd name="adj1" fmla="val -158729"/>
              <a:gd name="adj2" fmla="val 1187635"/>
              <a:gd name="adj3" fmla="val 139052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>
            <a:cxnSpLocks/>
            <a:stCxn id="5" idx="0"/>
            <a:endCxn id="5" idx="6"/>
          </p:cNvCxnSpPr>
          <p:nvPr/>
        </p:nvCxnSpPr>
        <p:spPr>
          <a:xfrm rot="16200000" flipH="1">
            <a:off x="5165271" y="3150815"/>
            <a:ext cx="342900" cy="342900"/>
          </a:xfrm>
          <a:prstGeom prst="curvedConnector4">
            <a:avLst>
              <a:gd name="adj1" fmla="val -161291"/>
              <a:gd name="adj2" fmla="val 282796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13"/>
          <p:cNvCxnSpPr>
            <a:stCxn id="5" idx="4"/>
            <a:endCxn id="5" idx="2"/>
          </p:cNvCxnSpPr>
          <p:nvPr/>
        </p:nvCxnSpPr>
        <p:spPr>
          <a:xfrm rot="5400000" flipH="1">
            <a:off x="4822371" y="3493715"/>
            <a:ext cx="342900" cy="342900"/>
          </a:xfrm>
          <a:prstGeom prst="curvedConnector4">
            <a:avLst>
              <a:gd name="adj1" fmla="val -284451"/>
              <a:gd name="adj2" fmla="val 374525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3014680" y="3665165"/>
            <a:ext cx="9853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1.0</a:t>
            </a:r>
          </a:p>
          <a:p>
            <a:pPr>
              <a:defRPr/>
            </a:pPr>
            <a:r>
              <a:rPr lang="en-US" sz="3200" dirty="0">
                <a:latin typeface="Calibri" pitchFamily="34" charset="0"/>
              </a:rPr>
              <a:t>$1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156380" y="2587947"/>
            <a:ext cx="12983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0.25</a:t>
            </a:r>
            <a:endParaRPr lang="en-US" sz="3200" dirty="0">
              <a:solidFill>
                <a:prstClr val="black"/>
              </a:solidFill>
              <a:latin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155871" y="2587947"/>
            <a:ext cx="213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0.75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ABD329-7859-BD6D-4772-6512BE60049D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FBEF38-FDB9-36CA-8A86-71586121CADD}"/>
              </a:ext>
            </a:extLst>
          </p:cNvPr>
          <p:cNvSpPr txBox="1"/>
          <p:nvPr/>
        </p:nvSpPr>
        <p:spPr>
          <a:xfrm>
            <a:off x="4993821" y="4405911"/>
            <a:ext cx="152461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Play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Blue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061172E-7838-7933-4B33-F1DAD222CB30}"/>
              </a:ext>
            </a:extLst>
          </p:cNvPr>
          <p:cNvSpPr txBox="1"/>
          <p:nvPr/>
        </p:nvSpPr>
        <p:spPr>
          <a:xfrm>
            <a:off x="4511516" y="1853807"/>
            <a:ext cx="152461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Play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Offline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379200" cy="4729164"/>
          </a:xfrm>
        </p:spPr>
        <p:txBody>
          <a:bodyPr/>
          <a:lstStyle/>
          <a:p>
            <a:r>
              <a:rPr lang="en-US" sz="3200" dirty="0">
                <a:latin typeface="Calibri"/>
                <a:cs typeface="Calibri"/>
              </a:rPr>
              <a:t>Solving MDPs is offline planning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You determine all quantities through computation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You need to know the details of the MDP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You do not actually play the game!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8826" y="4495800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Play 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8826" y="5420380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Play Blue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48626" y="3667780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362914" y="337954"/>
            <a:ext cx="2510287" cy="118331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 discount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100 time steps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2426" y="450598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150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72426" y="542038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100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5322652" y="3304073"/>
            <a:ext cx="6767587" cy="2796691"/>
            <a:chOff x="1485873" y="1815326"/>
            <a:chExt cx="8837671" cy="3652151"/>
          </a:xfrm>
        </p:grpSpPr>
        <p:sp>
          <p:nvSpPr>
            <p:cNvPr id="10" name="Oval 9"/>
            <p:cNvSpPr/>
            <p:nvPr/>
          </p:nvSpPr>
          <p:spPr>
            <a:xfrm>
              <a:off x="3276600" y="3276601"/>
              <a:ext cx="685800" cy="6858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8229600" y="3276601"/>
              <a:ext cx="685800" cy="6858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L</a:t>
              </a:r>
            </a:p>
          </p:txBody>
        </p:sp>
        <p:cxnSp>
          <p:nvCxnSpPr>
            <p:cNvPr id="12" name="Curved Connector 11"/>
            <p:cNvCxnSpPr>
              <a:stCxn id="10" idx="0"/>
              <a:endCxn id="11" idx="1"/>
            </p:cNvCxnSpPr>
            <p:nvPr/>
          </p:nvCxnSpPr>
          <p:spPr>
            <a:xfrm rot="16200000" flipH="1">
              <a:off x="5924549" y="971551"/>
              <a:ext cx="100433" cy="4710533"/>
            </a:xfrm>
            <a:prstGeom prst="curvedConnector3">
              <a:avLst>
                <a:gd name="adj1" fmla="val -822914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urved Connector 13"/>
            <p:cNvCxnSpPr>
              <a:stCxn id="10" idx="0"/>
              <a:endCxn id="10" idx="6"/>
            </p:cNvCxnSpPr>
            <p:nvPr/>
          </p:nvCxnSpPr>
          <p:spPr>
            <a:xfrm rot="16200000" flipH="1">
              <a:off x="3619500" y="3276601"/>
              <a:ext cx="342900" cy="342900"/>
            </a:xfrm>
            <a:prstGeom prst="curvedConnector4">
              <a:avLst>
                <a:gd name="adj1" fmla="val -87180"/>
                <a:gd name="adj2" fmla="val 338462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urved Connector 13"/>
            <p:cNvCxnSpPr>
              <a:stCxn id="11" idx="4"/>
              <a:endCxn id="10" idx="5"/>
            </p:cNvCxnSpPr>
            <p:nvPr/>
          </p:nvCxnSpPr>
          <p:spPr>
            <a:xfrm rot="5400000" flipH="1">
              <a:off x="6167017" y="1556919"/>
              <a:ext cx="100433" cy="4710533"/>
            </a:xfrm>
            <a:prstGeom prst="curvedConnector3">
              <a:avLst>
                <a:gd name="adj1" fmla="val -927967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urved Connector 13"/>
            <p:cNvCxnSpPr>
              <a:stCxn id="11" idx="4"/>
              <a:endCxn id="11" idx="2"/>
            </p:cNvCxnSpPr>
            <p:nvPr/>
          </p:nvCxnSpPr>
          <p:spPr>
            <a:xfrm rot="5400000" flipH="1">
              <a:off x="8229600" y="3619501"/>
              <a:ext cx="342900" cy="342900"/>
            </a:xfrm>
            <a:prstGeom prst="curvedConnector4">
              <a:avLst>
                <a:gd name="adj1" fmla="val -84616"/>
                <a:gd name="adj2" fmla="val 325641"/>
              </a:avLst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urved Connector 29"/>
            <p:cNvCxnSpPr>
              <a:stCxn id="11" idx="6"/>
              <a:endCxn id="10" idx="4"/>
            </p:cNvCxnSpPr>
            <p:nvPr/>
          </p:nvCxnSpPr>
          <p:spPr>
            <a:xfrm flipH="1">
              <a:off x="3619500" y="3619501"/>
              <a:ext cx="5295900" cy="342900"/>
            </a:xfrm>
            <a:prstGeom prst="curvedConnector4">
              <a:avLst>
                <a:gd name="adj1" fmla="val -7681"/>
                <a:gd name="adj2" fmla="val 589178"/>
              </a:avLst>
            </a:prstGeom>
            <a:ln w="57150">
              <a:solidFill>
                <a:srgbClr val="0070C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urved Connector 13"/>
            <p:cNvCxnSpPr>
              <a:stCxn id="10" idx="4"/>
              <a:endCxn id="10" idx="2"/>
            </p:cNvCxnSpPr>
            <p:nvPr/>
          </p:nvCxnSpPr>
          <p:spPr>
            <a:xfrm rot="5400000" flipH="1">
              <a:off x="3276600" y="3619501"/>
              <a:ext cx="342900" cy="342900"/>
            </a:xfrm>
            <a:prstGeom prst="curvedConnector4">
              <a:avLst>
                <a:gd name="adj1" fmla="val -376924"/>
                <a:gd name="adj2" fmla="val 415385"/>
              </a:avLst>
            </a:prstGeom>
            <a:ln w="57150">
              <a:solidFill>
                <a:srgbClr val="0070C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485873" y="3619501"/>
              <a:ext cx="995082" cy="1808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1.0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315911" y="3658836"/>
              <a:ext cx="1007633" cy="1808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1.0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33999" y="1815326"/>
              <a:ext cx="2133600" cy="68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0.25 	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$0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762305" y="2726177"/>
              <a:ext cx="2133600" cy="1245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0.75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$2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43136" y="4203525"/>
              <a:ext cx="2133600" cy="68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0.75  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$2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764977" y="3053932"/>
              <a:ext cx="2133600" cy="1245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0.25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$0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25" name="Rounded Rectangle 24"/>
          <p:cNvSpPr/>
          <p:nvPr/>
        </p:nvSpPr>
        <p:spPr>
          <a:xfrm>
            <a:off x="581626" y="3429000"/>
            <a:ext cx="4191000" cy="2895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9F4237CE-FBFE-D104-B040-44444A70289A}"/>
                  </a:ext>
                </a:extLst>
              </p14:cNvPr>
              <p14:cNvContentPartPr/>
              <p14:nvPr/>
            </p14:nvContentPartPr>
            <p14:xfrm>
              <a:off x="639720" y="1974240"/>
              <a:ext cx="9663120" cy="39592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9F4237CE-FBFE-D104-B040-44444A70289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0360" y="1964880"/>
                <a:ext cx="9681840" cy="3978000"/>
              </a:xfrm>
              <a:prstGeom prst="rect">
                <a:avLst/>
              </a:prstGeom>
            </p:spPr>
          </p:pic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5EE49538-D062-C41D-BFD9-479BD87EC164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Play!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447800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371600"/>
            <a:ext cx="2743200" cy="30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153400" y="46583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202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36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70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3400" y="51917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202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36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870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E9EF1A-C277-40EF-610B-F6FB25D73C9C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Rules changed!  Red’s win chance is different.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D2077B-2368-DDEF-D5CD-572CCB237E3D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6B31978D-A154-019E-44CC-67940EE8FAAF}"/>
                  </a:ext>
                </a:extLst>
              </p:cNvPr>
              <p:cNvSpPr/>
              <p:nvPr/>
            </p:nvSpPr>
            <p:spPr>
              <a:xfrm>
                <a:off x="4822371" y="3150815"/>
                <a:ext cx="685800" cy="6858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6B31978D-A154-019E-44CC-67940EE8FA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2371" y="3150815"/>
                <a:ext cx="685800" cy="685800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Curved Connector 7">
            <a:extLst>
              <a:ext uri="{FF2B5EF4-FFF2-40B4-BE49-F238E27FC236}">
                <a16:creationId xmlns:a16="http://schemas.microsoft.com/office/drawing/2014/main" id="{F5D20306-C60F-784C-8BCA-EED8C281C13A}"/>
              </a:ext>
            </a:extLst>
          </p:cNvPr>
          <p:cNvCxnSpPr>
            <a:cxnSpLocks/>
            <a:stCxn id="38" idx="0"/>
            <a:endCxn id="38" idx="5"/>
          </p:cNvCxnSpPr>
          <p:nvPr/>
        </p:nvCxnSpPr>
        <p:spPr>
          <a:xfrm rot="16200000" flipH="1">
            <a:off x="4993820" y="3322265"/>
            <a:ext cx="585367" cy="242467"/>
          </a:xfrm>
          <a:prstGeom prst="curvedConnector5">
            <a:avLst>
              <a:gd name="adj1" fmla="val -158729"/>
              <a:gd name="adj2" fmla="val 1187635"/>
              <a:gd name="adj3" fmla="val 139052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13">
            <a:extLst>
              <a:ext uri="{FF2B5EF4-FFF2-40B4-BE49-F238E27FC236}">
                <a16:creationId xmlns:a16="http://schemas.microsoft.com/office/drawing/2014/main" id="{0252B6D3-7967-059A-24C1-549E4B10882B}"/>
              </a:ext>
            </a:extLst>
          </p:cNvPr>
          <p:cNvCxnSpPr>
            <a:cxnSpLocks/>
            <a:stCxn id="38" idx="0"/>
            <a:endCxn id="38" idx="6"/>
          </p:cNvCxnSpPr>
          <p:nvPr/>
        </p:nvCxnSpPr>
        <p:spPr>
          <a:xfrm rot="16200000" flipH="1">
            <a:off x="5165271" y="3150815"/>
            <a:ext cx="342900" cy="342900"/>
          </a:xfrm>
          <a:prstGeom prst="curvedConnector4">
            <a:avLst>
              <a:gd name="adj1" fmla="val -161291"/>
              <a:gd name="adj2" fmla="val 282796"/>
            </a:avLst>
          </a:prstGeom>
          <a:ln w="5715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urved Connector 13">
            <a:extLst>
              <a:ext uri="{FF2B5EF4-FFF2-40B4-BE49-F238E27FC236}">
                <a16:creationId xmlns:a16="http://schemas.microsoft.com/office/drawing/2014/main" id="{372958C7-7FD7-8CB4-7E0B-99310097B346}"/>
              </a:ext>
            </a:extLst>
          </p:cNvPr>
          <p:cNvCxnSpPr>
            <a:stCxn id="38" idx="4"/>
            <a:endCxn id="38" idx="2"/>
          </p:cNvCxnSpPr>
          <p:nvPr/>
        </p:nvCxnSpPr>
        <p:spPr>
          <a:xfrm rot="5400000" flipH="1">
            <a:off x="4822371" y="3493715"/>
            <a:ext cx="342900" cy="342900"/>
          </a:xfrm>
          <a:prstGeom prst="curvedConnector4">
            <a:avLst>
              <a:gd name="adj1" fmla="val -284451"/>
              <a:gd name="adj2" fmla="val 374525"/>
            </a:avLst>
          </a:prstGeom>
          <a:ln w="57150">
            <a:solidFill>
              <a:srgbClr val="0070C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CFD91458-C174-F65A-A2C1-EC49BBEDD07F}"/>
              </a:ext>
            </a:extLst>
          </p:cNvPr>
          <p:cNvSpPr txBox="1"/>
          <p:nvPr/>
        </p:nvSpPr>
        <p:spPr>
          <a:xfrm>
            <a:off x="3014680" y="3665165"/>
            <a:ext cx="9853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1.0</a:t>
            </a:r>
          </a:p>
          <a:p>
            <a:pPr>
              <a:defRPr/>
            </a:pPr>
            <a:r>
              <a:rPr lang="en-US" sz="3200" dirty="0">
                <a:latin typeface="Calibri" pitchFamily="34" charset="0"/>
              </a:rPr>
              <a:t>$1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0D629C-C7A4-5521-E45D-4A652558AF1B}"/>
              </a:ext>
            </a:extLst>
          </p:cNvPr>
          <p:cNvSpPr txBox="1"/>
          <p:nvPr/>
        </p:nvSpPr>
        <p:spPr>
          <a:xfrm>
            <a:off x="8156380" y="2587947"/>
            <a:ext cx="12983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??</a:t>
            </a:r>
            <a:endParaRPr lang="en-US" sz="3200" dirty="0">
              <a:solidFill>
                <a:prstClr val="black"/>
              </a:solidFill>
              <a:latin typeface="Calibri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52D3A60-5B99-5CCD-60C4-421F488919C6}"/>
              </a:ext>
            </a:extLst>
          </p:cNvPr>
          <p:cNvSpPr txBox="1"/>
          <p:nvPr/>
        </p:nvSpPr>
        <p:spPr>
          <a:xfrm>
            <a:off x="6155871" y="2587947"/>
            <a:ext cx="213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E7DF9BC-E476-FED7-31AC-B0E7B37EFFA2}"/>
              </a:ext>
            </a:extLst>
          </p:cNvPr>
          <p:cNvSpPr txBox="1"/>
          <p:nvPr/>
        </p:nvSpPr>
        <p:spPr>
          <a:xfrm>
            <a:off x="4993821" y="4405911"/>
            <a:ext cx="152461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Play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Blue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4E2CBEC-0F37-3077-E8AC-CB6F93EC02C1}"/>
              </a:ext>
            </a:extLst>
          </p:cNvPr>
          <p:cNvSpPr txBox="1"/>
          <p:nvPr/>
        </p:nvSpPr>
        <p:spPr>
          <a:xfrm>
            <a:off x="4511516" y="1853807"/>
            <a:ext cx="152461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Play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Play!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1447800"/>
            <a:ext cx="3048000" cy="30480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371600"/>
            <a:ext cx="2743200" cy="30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153400" y="46583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202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36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7000" y="46482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3400" y="519178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202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36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87000" y="5181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$0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558616-10B2-8C12-85A9-B8EBBFC8560B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Just Happened?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66836"/>
            <a:ext cx="11379200" cy="4729164"/>
          </a:xfrm>
        </p:spPr>
        <p:txBody>
          <a:bodyPr/>
          <a:lstStyle/>
          <a:p>
            <a:r>
              <a:rPr lang="en-US" sz="2800" dirty="0"/>
              <a:t>That wasn’t planning, it was learning!</a:t>
            </a:r>
          </a:p>
          <a:p>
            <a:pPr lvl="1"/>
            <a:r>
              <a:rPr lang="en-US" sz="2800" dirty="0"/>
              <a:t> Specifically, reinforcement learning</a:t>
            </a:r>
          </a:p>
          <a:p>
            <a:pPr lvl="1"/>
            <a:r>
              <a:rPr lang="en-US" sz="2800" dirty="0"/>
              <a:t> There was an MDP, but you couldn’t solve it with just computation</a:t>
            </a:r>
          </a:p>
          <a:p>
            <a:pPr lvl="1"/>
            <a:r>
              <a:rPr lang="en-US" sz="2800" dirty="0"/>
              <a:t> You needed to actually act to figure it out</a:t>
            </a:r>
          </a:p>
          <a:p>
            <a:pPr lvl="1"/>
            <a:endParaRPr lang="en-US" sz="2400" dirty="0"/>
          </a:p>
          <a:p>
            <a:r>
              <a:rPr lang="en-US" sz="2800" dirty="0"/>
              <a:t>Important ideas in reinforcement learning that came up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Exploration</a:t>
            </a:r>
            <a:r>
              <a:rPr lang="en-US" sz="2800" dirty="0"/>
              <a:t>: you have to try unknown actions to get information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Exploitation</a:t>
            </a:r>
            <a:r>
              <a:rPr lang="en-US" sz="2800" dirty="0"/>
              <a:t>: eventually, you have to use what you know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Regret</a:t>
            </a:r>
            <a:r>
              <a:rPr lang="en-US" sz="2800" dirty="0"/>
              <a:t>: even if you learn intelligently, you make mistakes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Sampling</a:t>
            </a:r>
            <a:r>
              <a:rPr lang="en-US" sz="2800" dirty="0"/>
              <a:t>: because of chance, you have to try things repeatedly</a:t>
            </a:r>
          </a:p>
          <a:p>
            <a:pPr lvl="1"/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Difficulty</a:t>
            </a:r>
            <a:r>
              <a:rPr lang="en-US" sz="2800" dirty="0"/>
              <a:t>: learning can be much harder than solving a known MDP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35706" y="0"/>
            <a:ext cx="2362200" cy="236220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92E8DB-4A1F-8DB1-702D-9E31E3CEDEC7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Exploration vs. Exploitation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0700" y="914400"/>
            <a:ext cx="8572500" cy="5715000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4519B6-251C-A05F-5E27-407EE96BEE8D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Explore?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503208" y="1182469"/>
            <a:ext cx="80010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/>
              <a:t>Several schemes for forcing exploration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Simplest: random actions (</a:t>
            </a:r>
            <a:r>
              <a:rPr lang="en-US" sz="2800" dirty="0">
                <a:sym typeface="Symbol" pitchFamily="18" charset="2"/>
              </a:rPr>
              <a:t>-greedy)</a:t>
            </a:r>
            <a:endParaRPr lang="en-US" sz="2800" dirty="0"/>
          </a:p>
          <a:p>
            <a:pPr lvl="2">
              <a:lnSpc>
                <a:spcPct val="90000"/>
              </a:lnSpc>
            </a:pPr>
            <a:r>
              <a:rPr lang="en-US" sz="2800" dirty="0"/>
              <a:t>Every time step, flip a coin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With (small) probability </a:t>
            </a:r>
            <a:r>
              <a:rPr lang="en-US" sz="2800" dirty="0">
                <a:sym typeface="Symbol" pitchFamily="18" charset="2"/>
              </a:rPr>
              <a:t>, act randomly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With (large) probability 1-</a:t>
            </a:r>
            <a:r>
              <a:rPr lang="en-US" sz="2800" dirty="0">
                <a:sym typeface="Symbol" pitchFamily="18" charset="2"/>
              </a:rPr>
              <a:t>, act on current policy</a:t>
            </a:r>
          </a:p>
          <a:p>
            <a:pPr lvl="2">
              <a:lnSpc>
                <a:spcPct val="90000"/>
              </a:lnSpc>
            </a:pPr>
            <a:endParaRPr lang="en-US" sz="2400" dirty="0">
              <a:sym typeface="Symbol" pitchFamily="18" charset="2"/>
            </a:endParaRPr>
          </a:p>
          <a:p>
            <a:pPr lvl="1">
              <a:lnSpc>
                <a:spcPct val="90000"/>
              </a:lnSpc>
            </a:pPr>
            <a:r>
              <a:rPr lang="en-US" sz="2800" dirty="0">
                <a:sym typeface="Symbol" pitchFamily="18" charset="2"/>
              </a:rPr>
              <a:t>Problems with random actions?</a:t>
            </a:r>
          </a:p>
          <a:p>
            <a:pPr lvl="2">
              <a:lnSpc>
                <a:spcPct val="90000"/>
              </a:lnSpc>
            </a:pPr>
            <a:r>
              <a:rPr lang="en-US" sz="2800" dirty="0">
                <a:sym typeface="Symbol" pitchFamily="18" charset="2"/>
              </a:rPr>
              <a:t>You do eventually explore the space, but keep thrashing around once learning is done</a:t>
            </a:r>
          </a:p>
          <a:p>
            <a:pPr lvl="2">
              <a:lnSpc>
                <a:spcPct val="90000"/>
              </a:lnSpc>
            </a:pPr>
            <a:r>
              <a:rPr lang="en-US" sz="2800" dirty="0">
                <a:sym typeface="Symbol" pitchFamily="18" charset="2"/>
              </a:rPr>
              <a:t>One solution: lower  over time</a:t>
            </a:r>
          </a:p>
          <a:p>
            <a:pPr lvl="2">
              <a:lnSpc>
                <a:spcPct val="90000"/>
              </a:lnSpc>
            </a:pPr>
            <a:r>
              <a:rPr lang="en-US" sz="2800" dirty="0">
                <a:sym typeface="Symbol" pitchFamily="18" charset="2"/>
              </a:rPr>
              <a:t>Another solution: exploration functions</a:t>
            </a:r>
          </a:p>
          <a:p>
            <a:pPr>
              <a:lnSpc>
                <a:spcPct val="90000"/>
              </a:lnSpc>
            </a:pPr>
            <a:endParaRPr lang="en-US" sz="3200" dirty="0">
              <a:sym typeface="Symbol" pitchFamily="18" charset="2"/>
            </a:endParaRP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4391" y="1600200"/>
            <a:ext cx="3348017" cy="4267200"/>
          </a:xfrm>
          <a:prstGeom prst="rect">
            <a:avLst/>
          </a:prstGeom>
          <a:noFill/>
        </p:spPr>
      </p:pic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5867400" y="6211669"/>
            <a:ext cx="6324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[Demo: Q-learning – manual exploration – bridge grid (L11D2)] [Demo: Q-learning – epsilon-greedy -- crawler (L11D3)]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D99E8D-EAA7-2E75-34A7-54910D1FB66D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Demo Q-learning – Manual Exploration – Bridge Grid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EFDE55-316D-1108-4738-FA310808A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890" y="1337186"/>
            <a:ext cx="9660194" cy="48300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7BD7204-1F23-3D9E-7C8E-6E290B60EB3C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8885701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Exploration Functions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11506200" cy="4729164"/>
          </a:xfrm>
        </p:spPr>
        <p:txBody>
          <a:bodyPr/>
          <a:lstStyle/>
          <a:p>
            <a:r>
              <a:rPr lang="en-US" sz="2800" dirty="0"/>
              <a:t>When to explore?</a:t>
            </a:r>
          </a:p>
          <a:p>
            <a:pPr lvl="1"/>
            <a:r>
              <a:rPr lang="en-US" sz="2400" dirty="0"/>
              <a:t>Random actions: explore a fixed amount</a:t>
            </a:r>
          </a:p>
          <a:p>
            <a:pPr lvl="1"/>
            <a:r>
              <a:rPr lang="en-US" sz="2400" dirty="0"/>
              <a:t>Better idea: explore areas whose badness is not</a:t>
            </a:r>
          </a:p>
          <a:p>
            <a:pPr lvl="1">
              <a:spcBef>
                <a:spcPts val="76"/>
              </a:spcBef>
              <a:buNone/>
            </a:pPr>
            <a:r>
              <a:rPr lang="en-US" sz="2400" dirty="0"/>
              <a:t>	(yet) established, eventually stop exploring</a:t>
            </a:r>
          </a:p>
          <a:p>
            <a:pPr lvl="4"/>
            <a:endParaRPr lang="en-US" sz="1600" dirty="0"/>
          </a:p>
          <a:p>
            <a:r>
              <a:rPr lang="en-US" sz="2800" dirty="0"/>
              <a:t>Exploration function</a:t>
            </a:r>
          </a:p>
          <a:p>
            <a:pPr lvl="1"/>
            <a:r>
              <a:rPr lang="en-US" sz="2400" dirty="0"/>
              <a:t>Takes a value estimate u and a visit count n, and</a:t>
            </a:r>
          </a:p>
          <a:p>
            <a:pPr lvl="1">
              <a:spcBef>
                <a:spcPts val="76"/>
              </a:spcBef>
              <a:buNone/>
            </a:pPr>
            <a:r>
              <a:rPr lang="en-US" sz="2400" dirty="0"/>
              <a:t>	returns an optimistic utility, e.g.</a:t>
            </a:r>
          </a:p>
          <a:p>
            <a:pPr lvl="1">
              <a:buNone/>
            </a:pPr>
            <a:endParaRPr lang="en-US" sz="2400" dirty="0"/>
          </a:p>
          <a:p>
            <a:pPr lvl="1"/>
            <a:endParaRPr lang="en-US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Note: this propagates the “bonus” back to states that lead to unknown states as well!</a:t>
            </a:r>
          </a:p>
          <a:p>
            <a:pPr lvl="1">
              <a:buNone/>
            </a:pPr>
            <a:r>
              <a:rPr lang="en-US" sz="2400" dirty="0"/>
              <a:t>				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41512" y="1219564"/>
            <a:ext cx="4621888" cy="3352072"/>
          </a:xfrm>
          <a:prstGeom prst="rect">
            <a:avLst/>
          </a:prstGeom>
          <a:noFill/>
        </p:spPr>
      </p:pic>
      <p:pic>
        <p:nvPicPr>
          <p:cNvPr id="15" name="Picture 1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5190978" y="4261336"/>
            <a:ext cx="2495069" cy="304596"/>
          </a:xfrm>
          <a:prstGeom prst="rect">
            <a:avLst/>
          </a:prstGeom>
          <a:noFill/>
          <a:ln/>
          <a:effectLst/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4175618" y="5422668"/>
            <a:ext cx="6339982" cy="444732"/>
          </a:xfrm>
          <a:prstGeom prst="rect">
            <a:avLst/>
          </a:prstGeom>
          <a:noFill/>
          <a:ln/>
          <a:effectLst/>
        </p:spPr>
      </p:pic>
      <p:sp>
        <p:nvSpPr>
          <p:cNvPr id="11" name="TextBox 10"/>
          <p:cNvSpPr txBox="1"/>
          <p:nvPr/>
        </p:nvSpPr>
        <p:spPr>
          <a:xfrm>
            <a:off x="1447800" y="5348056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Modified Q-Update:</a:t>
            </a:r>
          </a:p>
        </p:txBody>
      </p:sp>
      <p:pic>
        <p:nvPicPr>
          <p:cNvPr id="16" name="Picture 15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4171950" y="4813068"/>
            <a:ext cx="4771074" cy="444715"/>
          </a:xfrm>
          <a:prstGeom prst="rect">
            <a:avLst/>
          </a:prstGeom>
          <a:noFill/>
          <a:ln/>
          <a:effectLst/>
        </p:spPr>
      </p:pic>
      <p:sp>
        <p:nvSpPr>
          <p:cNvPr id="14" name="TextBox 13"/>
          <p:cNvSpPr txBox="1"/>
          <p:nvPr/>
        </p:nvSpPr>
        <p:spPr>
          <a:xfrm>
            <a:off x="1447800" y="4738456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Regular Q-Update:</a:t>
            </a:r>
          </a:p>
        </p:txBody>
      </p:sp>
      <p:sp>
        <p:nvSpPr>
          <p:cNvPr id="13" name="Text Box 28"/>
          <p:cNvSpPr txBox="1">
            <a:spLocks noChangeArrowheads="1"/>
          </p:cNvSpPr>
          <p:nvPr/>
        </p:nvSpPr>
        <p:spPr bwMode="auto">
          <a:xfrm>
            <a:off x="4876800" y="6488668"/>
            <a:ext cx="7315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[Demo: exploration – Q-learning – crawler – exploration function (L11D4)]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6110CB-65D0-72FF-5214-96F086B627D6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F820A-1621-697B-7116-124E48478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847FE989-A48E-F09B-16E9-5D57E045C4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Exploration Functions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1CE06CF3-EB57-83E5-DF1A-D95F391638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11506200" cy="4729164"/>
          </a:xfrm>
        </p:spPr>
        <p:txBody>
          <a:bodyPr/>
          <a:lstStyle/>
          <a:p>
            <a:r>
              <a:rPr lang="en-US" sz="2800" dirty="0"/>
              <a:t>When to explore?</a:t>
            </a:r>
          </a:p>
          <a:p>
            <a:pPr lvl="1"/>
            <a:r>
              <a:rPr lang="en-US" sz="2400" dirty="0"/>
              <a:t>Random actions: explore a fixed amount</a:t>
            </a:r>
          </a:p>
          <a:p>
            <a:pPr lvl="1"/>
            <a:r>
              <a:rPr lang="en-US" sz="2400" dirty="0"/>
              <a:t>Better idea: explore areas whose badness is not</a:t>
            </a:r>
          </a:p>
          <a:p>
            <a:pPr lvl="1">
              <a:spcBef>
                <a:spcPts val="76"/>
              </a:spcBef>
              <a:buNone/>
            </a:pPr>
            <a:r>
              <a:rPr lang="en-US" sz="2400" dirty="0"/>
              <a:t>	(yet) established, eventually stop exploring</a:t>
            </a:r>
          </a:p>
          <a:p>
            <a:pPr lvl="4"/>
            <a:endParaRPr lang="en-US" sz="1600" dirty="0"/>
          </a:p>
          <a:p>
            <a:r>
              <a:rPr lang="en-US" sz="2800" dirty="0"/>
              <a:t>Exploration function</a:t>
            </a:r>
          </a:p>
          <a:p>
            <a:pPr lvl="1"/>
            <a:r>
              <a:rPr lang="en-US" sz="2400" dirty="0"/>
              <a:t>Takes a value estimate u and a visit count n, and</a:t>
            </a:r>
          </a:p>
          <a:p>
            <a:pPr lvl="1">
              <a:spcBef>
                <a:spcPts val="76"/>
              </a:spcBef>
              <a:buNone/>
            </a:pPr>
            <a:r>
              <a:rPr lang="en-US" sz="2400" dirty="0"/>
              <a:t>	returns an optimistic utility, e.g.</a:t>
            </a:r>
          </a:p>
          <a:p>
            <a:pPr lvl="1">
              <a:buNone/>
            </a:pPr>
            <a:endParaRPr lang="en-US" sz="2400" dirty="0"/>
          </a:p>
          <a:p>
            <a:pPr lvl="1"/>
            <a:endParaRPr lang="en-US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Note: this propagates the “bonus” back to states that lead to unknown states as well!</a:t>
            </a:r>
          </a:p>
          <a:p>
            <a:pPr lvl="1">
              <a:buNone/>
            </a:pPr>
            <a:r>
              <a:rPr lang="en-US" sz="2400" dirty="0"/>
              <a:t>				</a:t>
            </a:r>
          </a:p>
        </p:txBody>
      </p:sp>
      <p:pic>
        <p:nvPicPr>
          <p:cNvPr id="15" name="Picture 14" descr="txp_fig">
            <a:extLst>
              <a:ext uri="{FF2B5EF4-FFF2-40B4-BE49-F238E27FC236}">
                <a16:creationId xmlns:a16="http://schemas.microsoft.com/office/drawing/2014/main" id="{A6AF0A8A-8EB5-B3C3-DD99-5C0528679F9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5190978" y="4261336"/>
            <a:ext cx="2495069" cy="304596"/>
          </a:xfrm>
          <a:prstGeom prst="rect">
            <a:avLst/>
          </a:prstGeom>
          <a:noFill/>
          <a:ln/>
          <a:effectLst/>
        </p:spPr>
      </p:pic>
      <p:pic>
        <p:nvPicPr>
          <p:cNvPr id="9" name="Picture 8" descr="txp_fig">
            <a:extLst>
              <a:ext uri="{FF2B5EF4-FFF2-40B4-BE49-F238E27FC236}">
                <a16:creationId xmlns:a16="http://schemas.microsoft.com/office/drawing/2014/main" id="{754916CA-18DB-3E73-9A36-BA88129598C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4175618" y="5422668"/>
            <a:ext cx="6339982" cy="444732"/>
          </a:xfrm>
          <a:prstGeom prst="rect">
            <a:avLst/>
          </a:prstGeom>
          <a:noFill/>
          <a:ln/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F66DF5E-9CF9-8DBA-1772-5AE9A077537B}"/>
              </a:ext>
            </a:extLst>
          </p:cNvPr>
          <p:cNvSpPr txBox="1"/>
          <p:nvPr/>
        </p:nvSpPr>
        <p:spPr>
          <a:xfrm>
            <a:off x="1447800" y="5348056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Modified Q-Update:</a:t>
            </a:r>
          </a:p>
        </p:txBody>
      </p:sp>
      <p:pic>
        <p:nvPicPr>
          <p:cNvPr id="16" name="Picture 15" descr="txp_fig">
            <a:extLst>
              <a:ext uri="{FF2B5EF4-FFF2-40B4-BE49-F238E27FC236}">
                <a16:creationId xmlns:a16="http://schemas.microsoft.com/office/drawing/2014/main" id="{B5E370D3-6176-9AC1-3D0A-D05CE5A9151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4171950" y="4813068"/>
            <a:ext cx="4771074" cy="444715"/>
          </a:xfrm>
          <a:prstGeom prst="rect">
            <a:avLst/>
          </a:prstGeom>
          <a:noFill/>
          <a:ln/>
          <a:effectLst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811CED9-776D-E058-E438-D93993510226}"/>
              </a:ext>
            </a:extLst>
          </p:cNvPr>
          <p:cNvSpPr txBox="1"/>
          <p:nvPr/>
        </p:nvSpPr>
        <p:spPr>
          <a:xfrm>
            <a:off x="1447800" y="4738456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Regular Q-Update:</a:t>
            </a:r>
          </a:p>
        </p:txBody>
      </p:sp>
      <p:sp>
        <p:nvSpPr>
          <p:cNvPr id="13" name="Text Box 28">
            <a:extLst>
              <a:ext uri="{FF2B5EF4-FFF2-40B4-BE49-F238E27FC236}">
                <a16:creationId xmlns:a16="http://schemas.microsoft.com/office/drawing/2014/main" id="{FF1C7531-1C40-34FC-DFE9-71ACDDC49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6488668"/>
            <a:ext cx="7315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[Demo: exploration – Q-learning – crawler – exploration function (L11D4)]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157E1B0-EDFF-CCCD-F6FB-E3854E40A8A0}"/>
                  </a:ext>
                </a:extLst>
              </p14:cNvPr>
              <p14:cNvContentPartPr/>
              <p14:nvPr/>
            </p14:nvContentPartPr>
            <p14:xfrm>
              <a:off x="6622200" y="258840"/>
              <a:ext cx="5188680" cy="3759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157E1B0-EDFF-CCCD-F6FB-E3854E40A8A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12840" y="249480"/>
                <a:ext cx="5207400" cy="37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497E51A-EB3A-49B0-FA23-1A2F1FDE6A0C}"/>
                  </a:ext>
                </a:extLst>
              </p14:cNvPr>
              <p14:cNvContentPartPr/>
              <p14:nvPr/>
            </p14:nvContentPartPr>
            <p14:xfrm>
              <a:off x="5410440" y="497880"/>
              <a:ext cx="6465960" cy="414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497E51A-EB3A-49B0-FA23-1A2F1FDE6A0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01080" y="488520"/>
                <a:ext cx="6484680" cy="4330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BD991BE5-40FC-85F6-1DD2-87264A881140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4115725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Demo Q-learning – Epsilon-Greedy – Crawler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7AD329-D46C-2B74-2585-FA6BE6807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87" y="1533832"/>
            <a:ext cx="5214934" cy="44023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0453AE-0265-96C9-59D1-72233FBF0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253" y="1533832"/>
            <a:ext cx="5206286" cy="44023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E2354B1-6FA4-A884-DA54-279C9DE6A83A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6880324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41512" y="1219564"/>
            <a:ext cx="4621888" cy="3352072"/>
          </a:xfrm>
          <a:prstGeom prst="rect">
            <a:avLst/>
          </a:prstGeom>
          <a:noFill/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Exploration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79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304800" y="1219200"/>
                <a:ext cx="11506200" cy="4729164"/>
              </a:xfrm>
            </p:spPr>
            <p:txBody>
              <a:bodyPr/>
              <a:lstStyle/>
              <a:p>
                <a:r>
                  <a:rPr lang="en-US" sz="2800" dirty="0"/>
                  <a:t>When to explore?</a:t>
                </a:r>
              </a:p>
              <a:p>
                <a:pPr lvl="1"/>
                <a:r>
                  <a:rPr lang="en-US" sz="2400" dirty="0"/>
                  <a:t>Random actions: explore a fixed amount</a:t>
                </a:r>
              </a:p>
              <a:p>
                <a:pPr lvl="1"/>
                <a:r>
                  <a:rPr lang="en-US" sz="2400" dirty="0"/>
                  <a:t>Better idea: explore areas whose badness is not</a:t>
                </a:r>
              </a:p>
              <a:p>
                <a:pPr lvl="1">
                  <a:spcBef>
                    <a:spcPts val="76"/>
                  </a:spcBef>
                  <a:buNone/>
                </a:pPr>
                <a:r>
                  <a:rPr lang="en-US" sz="2400" dirty="0"/>
                  <a:t>	(yet) established, eventually stop exploring</a:t>
                </a:r>
              </a:p>
              <a:p>
                <a:pPr lvl="4"/>
                <a:endParaRPr lang="en-US" sz="1600" dirty="0"/>
              </a:p>
              <a:p>
                <a:r>
                  <a:rPr lang="en-US" sz="2800" dirty="0"/>
                  <a:t>Exploration function</a:t>
                </a:r>
              </a:p>
              <a:p>
                <a:pPr lvl="1"/>
                <a:r>
                  <a:rPr lang="en-US" sz="2400" dirty="0"/>
                  <a:t>Takes a value estimate u and a visit count n, and</a:t>
                </a:r>
              </a:p>
              <a:p>
                <a:pPr lvl="1">
                  <a:spcBef>
                    <a:spcPts val="76"/>
                  </a:spcBef>
                  <a:buNone/>
                </a:pPr>
                <a:r>
                  <a:rPr lang="en-US" sz="2400" dirty="0"/>
                  <a:t>	returns an optimistic utility, e.g.</a:t>
                </a:r>
              </a:p>
              <a:p>
                <a:pPr lv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/(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US" sz="2400" dirty="0"/>
              </a:p>
              <a:p>
                <a:pPr lvl="1"/>
                <a:endParaRPr lang="en-US" dirty="0"/>
              </a:p>
              <a:p>
                <a:pPr lvl="1"/>
                <a:endParaRPr lang="en-US" sz="2400" dirty="0"/>
              </a:p>
              <a:p>
                <a:pPr lvl="1"/>
                <a:endParaRPr lang="en-US" sz="2400" dirty="0"/>
              </a:p>
              <a:p>
                <a:pPr lvl="1"/>
                <a:endParaRPr lang="en-US" sz="800" dirty="0"/>
              </a:p>
              <a:p>
                <a:pPr lvl="1"/>
                <a:r>
                  <a:rPr lang="en-US" sz="2400" dirty="0"/>
                  <a:t>Note: this propagates the “bonus” back to states that lead to unknown states as well!</a:t>
                </a:r>
              </a:p>
              <a:p>
                <a:pPr lvl="1">
                  <a:buNone/>
                </a:pPr>
                <a:r>
                  <a:rPr lang="en-US" sz="2400" dirty="0"/>
                  <a:t>				</a:t>
                </a:r>
              </a:p>
            </p:txBody>
          </p:sp>
        </mc:Choice>
        <mc:Fallback xmlns="">
          <p:sp>
            <p:nvSpPr>
              <p:cNvPr id="2457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219200"/>
                <a:ext cx="11506200" cy="4729164"/>
              </a:xfrm>
              <a:blipFill>
                <a:blip r:embed="rId3"/>
                <a:stretch>
                  <a:fillRect l="-1059" t="-2062" b="-130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52098" y="5342716"/>
                <a:ext cx="11335102" cy="587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+mn-cs"/>
                  </a:rPr>
                  <a:t>Modified Q-Update: 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𝛼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[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𝑟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𝛾</m:t>
                    </m:r>
                    <m:limLow>
                      <m:limLow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kumimoji="0" lang="en-US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max</m:t>
                        </m:r>
                      </m:e>
                      <m:lim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p>
                      </m:lim>
                    </m:limLow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𝑠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𝑠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]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8" y="5342716"/>
                <a:ext cx="11335102" cy="587981"/>
              </a:xfrm>
              <a:prstGeom prst="rect">
                <a:avLst/>
              </a:prstGeom>
              <a:blipFill>
                <a:blip r:embed="rId4"/>
                <a:stretch>
                  <a:fillRect l="-861" t="-7216" b="-2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52098" y="4747748"/>
                <a:ext cx="10415159" cy="587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+mn-cs"/>
                  </a:rPr>
                  <a:t>Regular Q-Update:    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𝛼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[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𝛾</m:t>
                    </m:r>
                    <m:limLow>
                      <m:limLow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kumimoji="0" lang="en-US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max</m:t>
                        </m:r>
                      </m:e>
                      <m:lim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p>
                      </m:lim>
                    </m:limLow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𝑠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−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𝑄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]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8" y="4747748"/>
                <a:ext cx="10415159" cy="587981"/>
              </a:xfrm>
              <a:prstGeom prst="rect">
                <a:avLst/>
              </a:prstGeom>
              <a:blipFill>
                <a:blip r:embed="rId5"/>
                <a:stretch>
                  <a:fillRect l="-937" t="-7292"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Box 28"/>
          <p:cNvSpPr txBox="1">
            <a:spLocks noChangeArrowheads="1"/>
          </p:cNvSpPr>
          <p:nvPr/>
        </p:nvSpPr>
        <p:spPr bwMode="auto">
          <a:xfrm>
            <a:off x="4876800" y="6488668"/>
            <a:ext cx="7315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[Demo: exploration – Q-learning – crawler – exploration function (L11D4)]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DFA308-3F8B-C800-939C-644F71050790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26400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30271" y="843951"/>
            <a:ext cx="6889574" cy="4572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66836"/>
            <a:ext cx="5557328" cy="4729164"/>
          </a:xfrm>
        </p:spPr>
        <p:txBody>
          <a:bodyPr/>
          <a:lstStyle/>
          <a:p>
            <a:r>
              <a:rPr lang="en-US" sz="2400" dirty="0"/>
              <a:t>Even if you learn the optimal policy, you still make mistakes along the way!</a:t>
            </a:r>
          </a:p>
          <a:p>
            <a:r>
              <a:rPr lang="en-US" sz="2400" dirty="0">
                <a:solidFill>
                  <a:srgbClr val="C00000"/>
                </a:solidFill>
              </a:rPr>
              <a:t>Regret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tx1"/>
                </a:solidFill>
              </a:rPr>
              <a:t>is a measure of your total mistake cost: the difference between your (expected) rewards, including youthful </a:t>
            </a:r>
            <a:r>
              <a:rPr lang="en-US" sz="2400" dirty="0" err="1">
                <a:solidFill>
                  <a:schemeClr val="tx1"/>
                </a:solidFill>
              </a:rPr>
              <a:t>suboptimality</a:t>
            </a:r>
            <a:r>
              <a:rPr lang="en-US" sz="2400" dirty="0">
                <a:solidFill>
                  <a:schemeClr val="tx1"/>
                </a:solidFill>
              </a:rPr>
              <a:t>, and optimal (expected) rewards</a:t>
            </a:r>
          </a:p>
          <a:p>
            <a:r>
              <a:rPr lang="en-US" sz="2400" dirty="0"/>
              <a:t>Minimizing regret goes beyond learning to be optimal – it requires optimally learning to be optimal</a:t>
            </a:r>
          </a:p>
          <a:p>
            <a:r>
              <a:rPr lang="en-US" sz="2400" dirty="0">
                <a:solidFill>
                  <a:schemeClr val="tx1"/>
                </a:solidFill>
              </a:rPr>
              <a:t>Example: random exploration and exploration functions both end up optimal, but random exploration has higher regret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D629EA-741D-8328-5DA8-4D722D5761F9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7610F-6974-31CB-A65D-5CAF84DF1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03975-78F9-74CF-DEBC-5D61748FB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RL 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4C7773AE-9FE9-7277-D6DB-8E95F83649BE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223174941"/>
                  </p:ext>
                </p:extLst>
              </p:nvPr>
            </p:nvGraphicFramePr>
            <p:xfrm>
              <a:off x="358570" y="1157083"/>
              <a:ext cx="11474860" cy="559981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42178">
                      <a:extLst>
                        <a:ext uri="{9D8B030D-6E8A-4147-A177-3AD203B41FA5}">
                          <a16:colId xmlns:a16="http://schemas.microsoft.com/office/drawing/2014/main" val="1288306722"/>
                        </a:ext>
                      </a:extLst>
                    </a:gridCol>
                    <a:gridCol w="2337620">
                      <a:extLst>
                        <a:ext uri="{9D8B030D-6E8A-4147-A177-3AD203B41FA5}">
                          <a16:colId xmlns:a16="http://schemas.microsoft.com/office/drawing/2014/main" val="1720949807"/>
                        </a:ext>
                      </a:extLst>
                    </a:gridCol>
                    <a:gridCol w="1954161">
                      <a:extLst>
                        <a:ext uri="{9D8B030D-6E8A-4147-A177-3AD203B41FA5}">
                          <a16:colId xmlns:a16="http://schemas.microsoft.com/office/drawing/2014/main" val="1735906300"/>
                        </a:ext>
                      </a:extLst>
                    </a:gridCol>
                    <a:gridCol w="2492477">
                      <a:extLst>
                        <a:ext uri="{9D8B030D-6E8A-4147-A177-3AD203B41FA5}">
                          <a16:colId xmlns:a16="http://schemas.microsoft.com/office/drawing/2014/main" val="569118287"/>
                        </a:ext>
                      </a:extLst>
                    </a:gridCol>
                    <a:gridCol w="2748424">
                      <a:extLst>
                        <a:ext uri="{9D8B030D-6E8A-4147-A177-3AD203B41FA5}">
                          <a16:colId xmlns:a16="http://schemas.microsoft.com/office/drawing/2014/main" val="111379415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Name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Monte Carlo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TD(0)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Approx. 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33294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Model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table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table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table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oMath>
                          </a14:m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 for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oMath>
                          </a14:m>
                          <a:endParaRPr lang="en-US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573748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Action selection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argmax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′,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(and/or exploration)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′=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argmax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′,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′)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</a:rPr>
                            <a:t>(and/or exploration)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138625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Sampling technique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944313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Loss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f>
                                      <m:fPr>
                                        <m:ctrlP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000" b="0" i="1" smtClean="0">
                                            <a:solidFill>
                                              <a:schemeClr val="bg1">
                                                <a:lumMod val="7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0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613133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Prediction,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oMath>
                          </a14:m>
                          <a:endParaRPr lang="en-US" sz="24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𝜋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𝜋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𝑄</m:t>
                                </m:r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,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, </m:t>
                                    </m:r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825622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Sample,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dirty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en-US" sz="24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𝑟</m:t>
                                </m:r>
                                <m:r>
                                  <a:rPr kumimoji="0" lang="en-US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𝛾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′′</m:t>
                                    </m:r>
                                  </m:sup>
                                </m:sSup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𝛾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3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′′′</m:t>
                                    </m:r>
                                  </m:sup>
                                </m:sSup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𝛾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4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𝑟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′′′</m:t>
                                    </m:r>
                                  </m:sup>
                                </m:sSup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𝑟</m:t>
                                </m:r>
                                <m:r>
                                  <a:rPr kumimoji="0" lang="en-US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r>
                                  <a:rPr kumimoji="0" lang="en-US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  <m:sSup>
                                  <m:sSup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𝜋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kumimoji="0" lang="en-US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𝑟</m:t>
                                </m:r>
                                <m:r>
                                  <a:rPr kumimoji="0" lang="pt-BR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pt-BR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  <m:limLow>
                                  <m:limLowPr>
                                    <m:ctrlP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0" lang="pt-BR" sz="2000" b="0" i="0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max</m:t>
                                    </m:r>
                                  </m:e>
                                  <m:lim>
                                    <m:sSup>
                                      <m:sSupPr>
                                        <m:ctrlP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lim>
                                </m:limLow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  <m:r>
                                  <a:rPr kumimoji="0" lang="pt-BR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𝑄</m:t>
                                </m:r>
                                <m:d>
                                  <m:dPr>
                                    <m:ctrlP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𝑟</m:t>
                                </m:r>
                                <m:r>
                                  <a:rPr kumimoji="0" lang="pt-BR" sz="2000" b="0" i="1" u="none" strike="noStrike" kern="1200" cap="none" spc="0" normalizeH="0" baseline="0" noProof="0" dirty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kumimoji="0" lang="en-US" sz="20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 panose="020F050202020403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pt-BR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  <m:limLow>
                                  <m:limLowPr>
                                    <m:ctrlP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0" lang="pt-BR" sz="2000" b="0" i="0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max</m:t>
                                    </m:r>
                                  </m:e>
                                  <m:lim>
                                    <m:sSup>
                                      <m:sSupPr>
                                        <m:ctrlP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kumimoji="0" lang="en-US" sz="2000" b="0" i="1" u="none" strike="noStrike" kern="1200" cap="none" spc="0" normalizeH="0" baseline="0" noProof="0" dirty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lim>
                                </m:limLow>
                                <m:r>
                                  <a:rPr kumimoji="0" lang="en-US" sz="20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 panose="020F0502020204030204" pitchFamily="34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kumimoji="0" lang="pt-BR" sz="2000" b="0" i="1" u="none" strike="noStrike" kern="1200" cap="none" spc="0" normalizeH="0" baseline="0" noProof="0" dirty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kumimoji="0" lang="pt-BR" sz="2000" b="0" i="1" u="none" strike="noStrike" kern="1200" cap="none" spc="0" normalizeH="0" baseline="0" noProof="0" dirty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51778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4C7773AE-9FE9-7277-D6DB-8E95F83649BE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223174941"/>
                  </p:ext>
                </p:extLst>
              </p:nvPr>
            </p:nvGraphicFramePr>
            <p:xfrm>
              <a:off x="358570" y="1157083"/>
              <a:ext cx="11474860" cy="559981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42178">
                      <a:extLst>
                        <a:ext uri="{9D8B030D-6E8A-4147-A177-3AD203B41FA5}">
                          <a16:colId xmlns:a16="http://schemas.microsoft.com/office/drawing/2014/main" val="1288306722"/>
                        </a:ext>
                      </a:extLst>
                    </a:gridCol>
                    <a:gridCol w="2337620">
                      <a:extLst>
                        <a:ext uri="{9D8B030D-6E8A-4147-A177-3AD203B41FA5}">
                          <a16:colId xmlns:a16="http://schemas.microsoft.com/office/drawing/2014/main" val="1720949807"/>
                        </a:ext>
                      </a:extLst>
                    </a:gridCol>
                    <a:gridCol w="1954161">
                      <a:extLst>
                        <a:ext uri="{9D8B030D-6E8A-4147-A177-3AD203B41FA5}">
                          <a16:colId xmlns:a16="http://schemas.microsoft.com/office/drawing/2014/main" val="1735906300"/>
                        </a:ext>
                      </a:extLst>
                    </a:gridCol>
                    <a:gridCol w="2492477">
                      <a:extLst>
                        <a:ext uri="{9D8B030D-6E8A-4147-A177-3AD203B41FA5}">
                          <a16:colId xmlns:a16="http://schemas.microsoft.com/office/drawing/2014/main" val="569118287"/>
                        </a:ext>
                      </a:extLst>
                    </a:gridCol>
                    <a:gridCol w="2748424">
                      <a:extLst>
                        <a:ext uri="{9D8B030D-6E8A-4147-A177-3AD203B41FA5}">
                          <a16:colId xmlns:a16="http://schemas.microsoft.com/office/drawing/2014/main" val="1113794151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Name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Monte Carlo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TD(0)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Approx. Q-learning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332948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Model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109333" r="-308073" b="-10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109333" r="-268536" b="-10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109333" r="-110758" b="-102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109333" r="-443" b="-102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57374844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Action selection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116296" r="-308073" b="-47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116296" r="-268536" b="-47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116296" r="-110758" b="-47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116296" r="-443" b="-4718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3862578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Sampling technique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MC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>
                              <a:solidFill>
                                <a:schemeClr val="tx1"/>
                              </a:solidFill>
                            </a:rPr>
                            <a:t>Bootstrap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94431346"/>
                      </a:ext>
                    </a:extLst>
                  </a:tr>
                  <a:tr h="662051">
                    <a:tc>
                      <a:txBody>
                        <a:bodyPr/>
                        <a:lstStyle/>
                        <a:p>
                          <a:r>
                            <a:rPr lang="en-US" sz="2400" b="0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rPr>
                            <a:t>Loss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396296" r="-308073" b="-363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396296" r="-268536" b="-363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396296" r="-110758" b="-3638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396296" r="-443" b="-3638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6131336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3" t="-705263" r="-491223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705263" r="-308073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705263" r="-268536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705263" r="-110758" b="-4171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705263" r="-443" b="-4171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2562252"/>
                      </a:ext>
                    </a:extLst>
                  </a:tr>
                  <a:tr h="1920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3" t="-194286" r="-491223" b="-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194286" r="-308073" b="-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9315" t="-194286" r="-268536" b="-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0611" t="-194286" r="-110758" b="-6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17960" t="-194286" r="-443" b="-6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517784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886001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^\pi(s) \leftarrow \sum_{s'} T(s, \pi(s), s') [R(s,\pi(s), s') + \gamma V_k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4"/>
  <p:tag name="PICTUREFILESIZE" val="4729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0}^\pi(s) = 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00"/>
  <p:tag name="PICTUREFILESIZE" val="882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(1-\alpha) V^\pi(s) + (\alpha) \textcolor{OliveGreen}{sample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5"/>
  <p:tag name="PICTUREFILESIZE" val="2578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V^\pi(s) + \alpha (\textcolor{OliveGreen}{sample} - V^\pi(s)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55"/>
  <p:tag name="PICTUREFILESIZE" val="266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_{k+1}^\pi(s) \leftarrow \frac{1}{n} \sum_{i} \textcolor{OliveGreen}{sample_i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30"/>
  <p:tag name="PICTUREFILESIZE" val="2980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^\pi(s) \leftarrow \sum_{s'} T(s, \pi(s), s') [R(s,\pi(s), s') + \gamma V_k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4"/>
  <p:tag name="PICTUREFILESIZE" val="4729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(1-\alpha) V^\pi(s) + (\alpha) \textcolor{OliveGreen}{sample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5"/>
  <p:tag name="PICTUREFILESIZE" val="2578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(1-\alpha) V^\pi(s) + (\alpha) \textcolor{OliveGreen}{sample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5"/>
  <p:tag name="PICTUREFILESIZE" val="2578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V^\pi(s) + \alpha (\textcolor{OliveGreen}{sample} - V^\pi(s)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55"/>
  <p:tag name="PICTUREFILESIZE" val="2669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V^\pi(s) + \alpha (\textcolor{OliveGreen}{sample} - V^\pi(s)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55"/>
  <p:tag name="PICTUREFILESIZE" val="2669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sample = R(s,\pi(s),s') +  \gamma V^\pi(s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19"/>
  <p:tag name="PICTUREFILESIZE" val="2475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V^\pi(s) + \alpha (\textcolor{OliveGreen}{sample} - V^\pi(s)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55"/>
  <p:tag name="PICTUREFILESIZE" val="2669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sample = R(s,\pi(s),s') +  \gamma V^\pi(s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19"/>
  <p:tag name="PICTUREFILESIZE" val="2475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\pi(s) = \argmax_a Q(s,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18"/>
  <p:tag name="PICTUREFILESIZE" val="2083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Q(s,a) = \sum_{s'} T(s,a,s') \left[ R(s,a,s') + \gamma V(s') 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13"/>
  <p:tag name="PICTUREFILESIZE" val="4127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Q(s,a) \leftarrow (1-\alpha) Q(s,a) + (\alpha) \left[ r + \gamma \max_{a'}Q(s',a')\right] 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1"/>
  <p:tag name="PICTUREFILESIZE" val="4516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Q(s,a) \approx r + \gamma \max_{a'}Q(s',a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69"/>
  <p:tag name="PICTUREFILESIZE" val="2694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_{k+1}(s,a) \leftarrow \sum_{s'} T(s,a,s') \,\left[ R(s, a, s') + \gamma\, \max_{a'} Q_k(s',a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44"/>
  <p:tag name="PICTUREFILESIZE" val="5674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&#10;  f(u, n) = u + k/n&#10;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72"/>
  <p:tag name="PICTUREFILESIZE" val="1222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(s,a) \leftarrow_\alpha \textcolor{OliveGreen}{R(s,a,s') + \gamma \max_{a'} f(Q(s',a'), N(s',a'))}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5"/>
  <p:tag name="PICTUREFILESIZE" val="4730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(s,a) \leftarrow_\alpha \textcolor{OliveGreen}{R(s,a,s') + \gamma \max_{a'} Q(s',a')}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65"/>
  <p:tag name="PICTUREFILESIZE" val="3741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&#10;  f(u, n) = u + k/n&#10;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72"/>
  <p:tag name="PICTUREFILESIZE" val="1222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(s,a) \leftarrow_\alpha \textcolor{OliveGreen}{R(s,a,s') + \gamma \max_{a'} f(Q(s',a'), N(s',a'))}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5"/>
  <p:tag name="PICTUREFILESIZE" val="4730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(s,a) \leftarrow_\alpha \textcolor{OliveGreen}{R(s,a,s') + \gamma \max_{a'} Q(s',a')}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65"/>
  <p:tag name="PICTUREFILESIZE" val="3741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1_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12902</TotalTime>
  <Words>3438</Words>
  <Application>Microsoft Office PowerPoint</Application>
  <PresentationFormat>Widescreen</PresentationFormat>
  <Paragraphs>757</Paragraphs>
  <Slides>48</Slides>
  <Notes>13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ＭＳ Ｐゴシック</vt:lpstr>
      <vt:lpstr>Arial</vt:lpstr>
      <vt:lpstr>Calibri</vt:lpstr>
      <vt:lpstr>Calibri Light</vt:lpstr>
      <vt:lpstr>Cambria Math</vt:lpstr>
      <vt:lpstr>Symbol</vt:lpstr>
      <vt:lpstr>Wingdings</vt:lpstr>
      <vt:lpstr>Office Theme</vt:lpstr>
      <vt:lpstr>1_Office Theme</vt:lpstr>
      <vt:lpstr>  07-280 AI &amp; ML I  Reinforcement Learning</vt:lpstr>
      <vt:lpstr>Reinforcement learning</vt:lpstr>
      <vt:lpstr>Reinforcement Learning</vt:lpstr>
      <vt:lpstr>Reinforcement Learning</vt:lpstr>
      <vt:lpstr>Offline (MDPs) vs. Online (RL)</vt:lpstr>
      <vt:lpstr>Overview: MDPs and Reinforcement Learning</vt:lpstr>
      <vt:lpstr>Why Not Use Policy Evaluation?</vt:lpstr>
      <vt:lpstr>Online Learning Passive Reinforcement Learning Monte Carlo Policy Evaluation</vt:lpstr>
      <vt:lpstr>Monte Carlo (Sample-Based) Learning</vt:lpstr>
      <vt:lpstr>Monte Carlo (Sample-Based) Learning</vt:lpstr>
      <vt:lpstr>Monte Carlo (Sample-Based) Learning</vt:lpstr>
      <vt:lpstr>Sample-Based Policy Evaluation?</vt:lpstr>
      <vt:lpstr>Online Learning Passive Reinforcement Learning Temporal Difference Learning</vt:lpstr>
      <vt:lpstr>Temporal Difference Learning</vt:lpstr>
      <vt:lpstr>Temporal Difference Learning</vt:lpstr>
      <vt:lpstr>Temporal Difference Learning</vt:lpstr>
      <vt:lpstr>Example: Temporal Difference Learning</vt:lpstr>
      <vt:lpstr>Example: Temporal Difference Learning</vt:lpstr>
      <vt:lpstr>Temporal Difference Learning</vt:lpstr>
      <vt:lpstr>ML detour: Quick Calculus Quiz</vt:lpstr>
      <vt:lpstr>ML detour: Gradient Descent</vt:lpstr>
      <vt:lpstr>Temporal Difference Learning</vt:lpstr>
      <vt:lpstr>Poll 1</vt:lpstr>
      <vt:lpstr>Problems with TD Value Learning</vt:lpstr>
      <vt:lpstr>MDP/RL Notation</vt:lpstr>
      <vt:lpstr>RL Summary</vt:lpstr>
      <vt:lpstr>RL Summary</vt:lpstr>
      <vt:lpstr>Online Learning Model-free Learning Active Reinforcement Learning Q-Learning</vt:lpstr>
      <vt:lpstr>Q-Learning</vt:lpstr>
      <vt:lpstr>Q-Learning Properties</vt:lpstr>
      <vt:lpstr>Overview: MDPs and Reinforcement Learning</vt:lpstr>
      <vt:lpstr>Demo Q-Learning Auto Cliff Grid</vt:lpstr>
      <vt:lpstr>Double Bandits</vt:lpstr>
      <vt:lpstr>Double-Bandit MDP</vt:lpstr>
      <vt:lpstr>Offline Planning</vt:lpstr>
      <vt:lpstr>Let’s Play!</vt:lpstr>
      <vt:lpstr>Online Planning</vt:lpstr>
      <vt:lpstr>Let’s Play!</vt:lpstr>
      <vt:lpstr>What Just Happened?</vt:lpstr>
      <vt:lpstr>Exploration vs. Exploitation</vt:lpstr>
      <vt:lpstr>How to Explore?</vt:lpstr>
      <vt:lpstr>Demo Q-learning – Manual Exploration – Bridge Grid </vt:lpstr>
      <vt:lpstr>Exploration Functions</vt:lpstr>
      <vt:lpstr>Exploration Functions</vt:lpstr>
      <vt:lpstr>Demo Q-learning – Epsilon-Greedy – Crawler </vt:lpstr>
      <vt:lpstr>Exploration Functions</vt:lpstr>
      <vt:lpstr>Regret</vt:lpstr>
      <vt:lpstr>RL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 Virtue</cp:lastModifiedBy>
  <cp:revision>341</cp:revision>
  <dcterms:created xsi:type="dcterms:W3CDTF">2020-05-18T13:01:09Z</dcterms:created>
  <dcterms:modified xsi:type="dcterms:W3CDTF">2026-04-15T13:06:44Z</dcterms:modified>
</cp:coreProperties>
</file>