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8"/>
  </p:notesMasterIdLst>
  <p:sldIdLst>
    <p:sldId id="2327" r:id="rId2"/>
    <p:sldId id="2428" r:id="rId3"/>
    <p:sldId id="2582" r:id="rId4"/>
    <p:sldId id="2508" r:id="rId5"/>
    <p:sldId id="273" r:id="rId6"/>
    <p:sldId id="2511" r:id="rId7"/>
    <p:sldId id="275" r:id="rId8"/>
    <p:sldId id="2512" r:id="rId9"/>
    <p:sldId id="2528" r:id="rId10"/>
    <p:sldId id="2513" r:id="rId11"/>
    <p:sldId id="2531" r:id="rId12"/>
    <p:sldId id="2532" r:id="rId13"/>
    <p:sldId id="2533" r:id="rId14"/>
    <p:sldId id="2590" r:id="rId15"/>
    <p:sldId id="2592" r:id="rId16"/>
    <p:sldId id="2593" r:id="rId17"/>
    <p:sldId id="2594" r:id="rId18"/>
    <p:sldId id="2595" r:id="rId19"/>
    <p:sldId id="2596" r:id="rId20"/>
    <p:sldId id="2597" r:id="rId21"/>
    <p:sldId id="2598" r:id="rId22"/>
    <p:sldId id="2509" r:id="rId23"/>
    <p:sldId id="1298" r:id="rId24"/>
    <p:sldId id="2584" r:id="rId25"/>
    <p:sldId id="2585" r:id="rId26"/>
    <p:sldId id="2530" r:id="rId27"/>
    <p:sldId id="2529" r:id="rId28"/>
    <p:sldId id="2525" r:id="rId29"/>
    <p:sldId id="2514" r:id="rId30"/>
    <p:sldId id="2536" r:id="rId31"/>
    <p:sldId id="2538" r:id="rId32"/>
    <p:sldId id="2587" r:id="rId33"/>
    <p:sldId id="2541" r:id="rId34"/>
    <p:sldId id="2544" r:id="rId35"/>
    <p:sldId id="2542" r:id="rId36"/>
    <p:sldId id="2543" r:id="rId37"/>
    <p:sldId id="2539" r:id="rId38"/>
    <p:sldId id="2586" r:id="rId39"/>
    <p:sldId id="2397" r:id="rId40"/>
    <p:sldId id="2349" r:id="rId41"/>
    <p:sldId id="2395" r:id="rId42"/>
    <p:sldId id="2419" r:id="rId43"/>
    <p:sldId id="2400" r:id="rId44"/>
    <p:sldId id="2401" r:id="rId45"/>
    <p:sldId id="2420" r:id="rId46"/>
    <p:sldId id="2421" r:id="rId47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690" autoAdjust="0"/>
    <p:restoredTop sz="79932" autoAdjust="0"/>
  </p:normalViewPr>
  <p:slideViewPr>
    <p:cSldViewPr snapToGrid="0">
      <p:cViewPr varScale="1">
        <p:scale>
          <a:sx n="96" d="100"/>
          <a:sy n="96" d="100"/>
        </p:scale>
        <p:origin x="1280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commentAuthors" Target="commentAuthors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7T15:03:52.6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1277 16295 633 0,'-14'-12'28'0,"3"5"6"0,1 4-34 0,-4-6 0 0,-7 9 0 0,6-3 0 16,5-4 432-16,-4 7 79 0,7 0 16 0,0 0 3 16,-4 0-423-16,4 7-85 15,3-4-22-15,4-3 0 0,0 0 0 0,0 9-15 0,0-9 2 0,0 10 0 31,4-1-190-31,3 4-37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7T15:03:52.6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1277 16295 633 0,'-14'-12'28'0,"3"5"6"0,1 4-34 0,-4-6 0 0,-7 9 0 0,6-3 0 16,5-4 432-16,-4 7 79 0,7 0 16 0,0 0 3 16,-4 0-423-16,4 7-85 15,3-4-22-15,4-3 0 0,0 0 0 0,0 9-15 0,0-9 2 0,0 10 0 31,4-1-190-31,3 4-37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9600" units="cm"/>
          <inkml:channel name="Y" type="integer" max="7200" units="cm"/>
          <inkml:channel name="F" type="integer" max="4096" units="dev"/>
          <inkml:channel name="T" type="integer" max="2.14748E9" units="dev"/>
        </inkml:traceFormat>
        <inkml:channelProperties>
          <inkml:channelProperty channel="X" name="resolution" value="369.51501" units="1/cm"/>
          <inkml:channelProperty channel="Y" name="resolution" value="415.70438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2-03-17T15:03:52.639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1277 16295 633 0,'-14'-12'28'0,"3"5"6"0,1 4-34 0,-4-6 0 0,-7 9 0 0,6-3 0 16,5-4 432-16,-4 7 79 0,7 0 16 0,0 0 3 16,-4 0-423-16,4 7-85 15,3-4-22-15,4-3 0 0,0 0 0 0,0 9-15 0,0-9 2 0,0 10 0 31,4-1-190-31,3 4-37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6C0A1846-15C1-4F35-AD6E-2FC96FAC81C6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FD9B2-340B-01B8-506F-5CE68A1E3C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B88C782-6221-56E1-1C18-40A5277D75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294127E-6890-36FC-2CE8-4AECC1B860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9EFF25-CB30-72D7-CCC4-8ECF604A1E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52720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A76662-F5CD-B373-DF4D-12F6BD342C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AF4E00-B1F0-D3A2-23C6-F0D82E362F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87FDF48-8492-AEB9-9294-42D0B34C54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E10FF72-1334-4A02-066B-4E0DD3B52A8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61C2587-C0BF-41B9-B0FA-D76263C040D8}" type="slidenum">
              <a:rPr lang="en-US" smtClean="0"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0339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2/17/26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0.png"/><Relationship Id="rId3" Type="http://schemas.openxmlformats.org/officeDocument/2006/relationships/image" Target="../media/image261.png"/><Relationship Id="rId7" Type="http://schemas.openxmlformats.org/officeDocument/2006/relationships/image" Target="../media/image250.png"/><Relationship Id="rId12" Type="http://schemas.openxmlformats.org/officeDocument/2006/relationships/image" Target="../media/image3.png"/><Relationship Id="rId2" Type="http://schemas.openxmlformats.org/officeDocument/2006/relationships/image" Target="../media/image50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1.png"/><Relationship Id="rId11" Type="http://schemas.openxmlformats.org/officeDocument/2006/relationships/image" Target="../media/image2.png"/><Relationship Id="rId5" Type="http://schemas.openxmlformats.org/officeDocument/2006/relationships/image" Target="../media/image390.png"/><Relationship Id="rId10" Type="http://schemas.openxmlformats.org/officeDocument/2006/relationships/image" Target="../media/image160.png"/><Relationship Id="rId4" Type="http://schemas.openxmlformats.org/officeDocument/2006/relationships/image" Target="../media/image231.png"/><Relationship Id="rId9" Type="http://schemas.openxmlformats.org/officeDocument/2006/relationships/image" Target="../media/image270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1.png"/><Relationship Id="rId2" Type="http://schemas.openxmlformats.org/officeDocument/2006/relationships/image" Target="../media/image51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10.png"/><Relationship Id="rId18" Type="http://schemas.openxmlformats.org/officeDocument/2006/relationships/image" Target="../media/image1810.png"/><Relationship Id="rId3" Type="http://schemas.openxmlformats.org/officeDocument/2006/relationships/image" Target="../media/image3100.png"/><Relationship Id="rId21" Type="http://schemas.openxmlformats.org/officeDocument/2006/relationships/image" Target="../media/image2110.png"/><Relationship Id="rId7" Type="http://schemas.openxmlformats.org/officeDocument/2006/relationships/image" Target="../media/image710.png"/><Relationship Id="rId12" Type="http://schemas.openxmlformats.org/officeDocument/2006/relationships/image" Target="../media/image1211.png"/><Relationship Id="rId17" Type="http://schemas.openxmlformats.org/officeDocument/2006/relationships/image" Target="../media/image1710.png"/><Relationship Id="rId2" Type="http://schemas.openxmlformats.org/officeDocument/2006/relationships/image" Target="../media/image2101.png"/><Relationship Id="rId16" Type="http://schemas.openxmlformats.org/officeDocument/2006/relationships/image" Target="../media/image1610.png"/><Relationship Id="rId20" Type="http://schemas.openxmlformats.org/officeDocument/2006/relationships/image" Target="../media/image20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10.png"/><Relationship Id="rId11" Type="http://schemas.openxmlformats.org/officeDocument/2006/relationships/image" Target="../media/image1111.png"/><Relationship Id="rId24" Type="http://schemas.openxmlformats.org/officeDocument/2006/relationships/image" Target="../media/image24.png"/><Relationship Id="rId5" Type="http://schemas.openxmlformats.org/officeDocument/2006/relationships/image" Target="../media/image512.png"/><Relationship Id="rId15" Type="http://schemas.openxmlformats.org/officeDocument/2006/relationships/image" Target="../media/image1510.png"/><Relationship Id="rId23" Type="http://schemas.openxmlformats.org/officeDocument/2006/relationships/image" Target="../media/image23.png"/><Relationship Id="rId10" Type="http://schemas.openxmlformats.org/officeDocument/2006/relationships/image" Target="../media/image1010.png"/><Relationship Id="rId19" Type="http://schemas.openxmlformats.org/officeDocument/2006/relationships/image" Target="../media/image1910.png"/><Relationship Id="rId4" Type="http://schemas.openxmlformats.org/officeDocument/2006/relationships/image" Target="../media/image447.png"/><Relationship Id="rId9" Type="http://schemas.openxmlformats.org/officeDocument/2006/relationships/image" Target="../media/image910.png"/><Relationship Id="rId14" Type="http://schemas.openxmlformats.org/officeDocument/2006/relationships/image" Target="../media/image1410.png"/><Relationship Id="rId22" Type="http://schemas.openxmlformats.org/officeDocument/2006/relationships/image" Target="../media/image22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69.png"/><Relationship Id="rId18" Type="http://schemas.openxmlformats.org/officeDocument/2006/relationships/image" Target="../media/image175.png"/><Relationship Id="rId26" Type="http://schemas.openxmlformats.org/officeDocument/2006/relationships/image" Target="../media/image184.png"/><Relationship Id="rId39" Type="http://schemas.openxmlformats.org/officeDocument/2006/relationships/image" Target="../media/image197.png"/><Relationship Id="rId21" Type="http://schemas.openxmlformats.org/officeDocument/2006/relationships/image" Target="../media/image178.png"/><Relationship Id="rId34" Type="http://schemas.openxmlformats.org/officeDocument/2006/relationships/image" Target="../media/image192.png"/><Relationship Id="rId42" Type="http://schemas.openxmlformats.org/officeDocument/2006/relationships/image" Target="../media/image200.png"/><Relationship Id="rId47" Type="http://schemas.openxmlformats.org/officeDocument/2006/relationships/image" Target="../media/image205.png"/><Relationship Id="rId50" Type="http://schemas.openxmlformats.org/officeDocument/2006/relationships/image" Target="../media/image208.png"/><Relationship Id="rId7" Type="http://schemas.openxmlformats.org/officeDocument/2006/relationships/image" Target="../media/image163.png"/><Relationship Id="rId2" Type="http://schemas.openxmlformats.org/officeDocument/2006/relationships/image" Target="../media/image157.png"/><Relationship Id="rId16" Type="http://schemas.openxmlformats.org/officeDocument/2006/relationships/image" Target="../media/image173.png"/><Relationship Id="rId29" Type="http://schemas.openxmlformats.org/officeDocument/2006/relationships/image" Target="../media/image187.png"/><Relationship Id="rId11" Type="http://schemas.openxmlformats.org/officeDocument/2006/relationships/image" Target="../media/image167.png"/><Relationship Id="rId24" Type="http://schemas.openxmlformats.org/officeDocument/2006/relationships/image" Target="../media/image182.png"/><Relationship Id="rId32" Type="http://schemas.openxmlformats.org/officeDocument/2006/relationships/image" Target="../media/image190.png"/><Relationship Id="rId37" Type="http://schemas.openxmlformats.org/officeDocument/2006/relationships/image" Target="../media/image195.png"/><Relationship Id="rId40" Type="http://schemas.openxmlformats.org/officeDocument/2006/relationships/image" Target="../media/image198.png"/><Relationship Id="rId45" Type="http://schemas.openxmlformats.org/officeDocument/2006/relationships/image" Target="../media/image203.png"/><Relationship Id="rId5" Type="http://schemas.openxmlformats.org/officeDocument/2006/relationships/image" Target="../media/image161.png"/><Relationship Id="rId15" Type="http://schemas.openxmlformats.org/officeDocument/2006/relationships/image" Target="../media/image172.png"/><Relationship Id="rId23" Type="http://schemas.openxmlformats.org/officeDocument/2006/relationships/image" Target="../media/image180.png"/><Relationship Id="rId28" Type="http://schemas.openxmlformats.org/officeDocument/2006/relationships/image" Target="../media/image186.png"/><Relationship Id="rId36" Type="http://schemas.openxmlformats.org/officeDocument/2006/relationships/image" Target="../media/image194.png"/><Relationship Id="rId49" Type="http://schemas.openxmlformats.org/officeDocument/2006/relationships/image" Target="../media/image207.png"/><Relationship Id="rId10" Type="http://schemas.openxmlformats.org/officeDocument/2006/relationships/image" Target="../media/image166.png"/><Relationship Id="rId19" Type="http://schemas.openxmlformats.org/officeDocument/2006/relationships/image" Target="../media/image176.png"/><Relationship Id="rId31" Type="http://schemas.openxmlformats.org/officeDocument/2006/relationships/image" Target="../media/image189.png"/><Relationship Id="rId44" Type="http://schemas.openxmlformats.org/officeDocument/2006/relationships/image" Target="../media/image202.png"/><Relationship Id="rId52" Type="http://schemas.openxmlformats.org/officeDocument/2006/relationships/image" Target="../media/image210.png"/><Relationship Id="rId4" Type="http://schemas.openxmlformats.org/officeDocument/2006/relationships/image" Target="../media/image159.png"/><Relationship Id="rId9" Type="http://schemas.openxmlformats.org/officeDocument/2006/relationships/image" Target="../media/image165.png"/><Relationship Id="rId14" Type="http://schemas.openxmlformats.org/officeDocument/2006/relationships/image" Target="../media/image170.png"/><Relationship Id="rId22" Type="http://schemas.openxmlformats.org/officeDocument/2006/relationships/image" Target="../media/image179.png"/><Relationship Id="rId27" Type="http://schemas.openxmlformats.org/officeDocument/2006/relationships/image" Target="../media/image185.png"/><Relationship Id="rId30" Type="http://schemas.openxmlformats.org/officeDocument/2006/relationships/image" Target="../media/image188.png"/><Relationship Id="rId35" Type="http://schemas.openxmlformats.org/officeDocument/2006/relationships/image" Target="../media/image193.png"/><Relationship Id="rId43" Type="http://schemas.openxmlformats.org/officeDocument/2006/relationships/image" Target="../media/image201.png"/><Relationship Id="rId48" Type="http://schemas.openxmlformats.org/officeDocument/2006/relationships/image" Target="../media/image206.png"/><Relationship Id="rId8" Type="http://schemas.openxmlformats.org/officeDocument/2006/relationships/image" Target="../media/image164.png"/><Relationship Id="rId51" Type="http://schemas.openxmlformats.org/officeDocument/2006/relationships/image" Target="../media/image209.png"/><Relationship Id="rId3" Type="http://schemas.openxmlformats.org/officeDocument/2006/relationships/image" Target="../media/image158.png"/><Relationship Id="rId12" Type="http://schemas.openxmlformats.org/officeDocument/2006/relationships/image" Target="../media/image168.png"/><Relationship Id="rId17" Type="http://schemas.openxmlformats.org/officeDocument/2006/relationships/image" Target="../media/image174.png"/><Relationship Id="rId25" Type="http://schemas.openxmlformats.org/officeDocument/2006/relationships/image" Target="../media/image183.png"/><Relationship Id="rId33" Type="http://schemas.openxmlformats.org/officeDocument/2006/relationships/image" Target="../media/image191.png"/><Relationship Id="rId38" Type="http://schemas.openxmlformats.org/officeDocument/2006/relationships/image" Target="../media/image196.png"/><Relationship Id="rId46" Type="http://schemas.openxmlformats.org/officeDocument/2006/relationships/image" Target="../media/image204.png"/><Relationship Id="rId20" Type="http://schemas.openxmlformats.org/officeDocument/2006/relationships/image" Target="../media/image177.png"/><Relationship Id="rId41" Type="http://schemas.openxmlformats.org/officeDocument/2006/relationships/image" Target="../media/image19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2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3" Type="http://schemas.openxmlformats.org/officeDocument/2006/relationships/image" Target="../media/image177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2" Type="http://schemas.openxmlformats.org/officeDocument/2006/relationships/image" Target="../media/image176.png"/><Relationship Id="rId16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5" Type="http://schemas.openxmlformats.org/officeDocument/2006/relationships/image" Target="../media/image208.png"/><Relationship Id="rId10" Type="http://schemas.openxmlformats.org/officeDocument/2006/relationships/image" Target="../media/image201.png"/><Relationship Id="rId4" Type="http://schemas.openxmlformats.org/officeDocument/2006/relationships/image" Target="../media/image178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9.png"/><Relationship Id="rId13" Type="http://schemas.openxmlformats.org/officeDocument/2006/relationships/image" Target="../media/image204.png"/><Relationship Id="rId3" Type="http://schemas.openxmlformats.org/officeDocument/2006/relationships/image" Target="../media/image177.png"/><Relationship Id="rId7" Type="http://schemas.openxmlformats.org/officeDocument/2006/relationships/image" Target="../media/image198.png"/><Relationship Id="rId12" Type="http://schemas.openxmlformats.org/officeDocument/2006/relationships/image" Target="../media/image203.png"/><Relationship Id="rId2" Type="http://schemas.openxmlformats.org/officeDocument/2006/relationships/image" Target="../media/image176.png"/><Relationship Id="rId16" Type="http://schemas.openxmlformats.org/officeDocument/2006/relationships/image" Target="../media/image20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7.png"/><Relationship Id="rId11" Type="http://schemas.openxmlformats.org/officeDocument/2006/relationships/image" Target="../media/image202.png"/><Relationship Id="rId5" Type="http://schemas.openxmlformats.org/officeDocument/2006/relationships/image" Target="../media/image196.png"/><Relationship Id="rId15" Type="http://schemas.openxmlformats.org/officeDocument/2006/relationships/image" Target="../media/image208.png"/><Relationship Id="rId10" Type="http://schemas.openxmlformats.org/officeDocument/2006/relationships/image" Target="../media/image201.png"/><Relationship Id="rId4" Type="http://schemas.openxmlformats.org/officeDocument/2006/relationships/image" Target="../media/image178.png"/><Relationship Id="rId9" Type="http://schemas.openxmlformats.org/officeDocument/2006/relationships/image" Target="../media/image200.png"/><Relationship Id="rId14" Type="http://schemas.openxmlformats.org/officeDocument/2006/relationships/image" Target="../media/image20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10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cs.cmu.edu/~pvirtue/AIS/regression/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hyperlink" Target="https://www.cs.cmu.edu/~pvirtue/AIS/regression/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75.png"/><Relationship Id="rId13" Type="http://schemas.openxmlformats.org/officeDocument/2006/relationships/image" Target="../media/image80.png"/><Relationship Id="rId18" Type="http://schemas.openxmlformats.org/officeDocument/2006/relationships/image" Target="../media/image85.png"/><Relationship Id="rId26" Type="http://schemas.openxmlformats.org/officeDocument/2006/relationships/image" Target="../media/image93.png"/><Relationship Id="rId3" Type="http://schemas.openxmlformats.org/officeDocument/2006/relationships/image" Target="../media/image701.png"/><Relationship Id="rId21" Type="http://schemas.openxmlformats.org/officeDocument/2006/relationships/image" Target="../media/image88.png"/><Relationship Id="rId7" Type="http://schemas.openxmlformats.org/officeDocument/2006/relationships/image" Target="../media/image74.png"/><Relationship Id="rId12" Type="http://schemas.openxmlformats.org/officeDocument/2006/relationships/image" Target="../media/image79.png"/><Relationship Id="rId17" Type="http://schemas.openxmlformats.org/officeDocument/2006/relationships/image" Target="../media/image84.png"/><Relationship Id="rId25" Type="http://schemas.openxmlformats.org/officeDocument/2006/relationships/image" Target="../media/image92.png"/><Relationship Id="rId2" Type="http://schemas.openxmlformats.org/officeDocument/2006/relationships/image" Target="../media/image5.png"/><Relationship Id="rId16" Type="http://schemas.openxmlformats.org/officeDocument/2006/relationships/image" Target="../media/image83.png"/><Relationship Id="rId20" Type="http://schemas.openxmlformats.org/officeDocument/2006/relationships/image" Target="../media/image87.png"/><Relationship Id="rId29" Type="http://schemas.openxmlformats.org/officeDocument/2006/relationships/image" Target="../media/image9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11" Type="http://schemas.openxmlformats.org/officeDocument/2006/relationships/image" Target="../media/image78.png"/><Relationship Id="rId24" Type="http://schemas.openxmlformats.org/officeDocument/2006/relationships/image" Target="../media/image91.png"/><Relationship Id="rId5" Type="http://schemas.openxmlformats.org/officeDocument/2006/relationships/image" Target="../media/image72.png"/><Relationship Id="rId15" Type="http://schemas.openxmlformats.org/officeDocument/2006/relationships/image" Target="../media/image82.png"/><Relationship Id="rId23" Type="http://schemas.openxmlformats.org/officeDocument/2006/relationships/image" Target="../media/image90.png"/><Relationship Id="rId28" Type="http://schemas.openxmlformats.org/officeDocument/2006/relationships/image" Target="../media/image95.png"/><Relationship Id="rId10" Type="http://schemas.openxmlformats.org/officeDocument/2006/relationships/image" Target="../media/image77.png"/><Relationship Id="rId19" Type="http://schemas.openxmlformats.org/officeDocument/2006/relationships/image" Target="../media/image86.png"/><Relationship Id="rId4" Type="http://schemas.openxmlformats.org/officeDocument/2006/relationships/image" Target="../media/image71.png"/><Relationship Id="rId9" Type="http://schemas.openxmlformats.org/officeDocument/2006/relationships/image" Target="../media/image76.png"/><Relationship Id="rId14" Type="http://schemas.openxmlformats.org/officeDocument/2006/relationships/image" Target="../media/image81.png"/><Relationship Id="rId22" Type="http://schemas.openxmlformats.org/officeDocument/2006/relationships/image" Target="../media/image89.png"/><Relationship Id="rId27" Type="http://schemas.openxmlformats.org/officeDocument/2006/relationships/image" Target="../media/image9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5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23" Type="http://schemas.openxmlformats.org/officeDocument/2006/relationships/image" Target="../media/image116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0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6.png"/><Relationship Id="rId18" Type="http://schemas.openxmlformats.org/officeDocument/2006/relationships/image" Target="../media/image111.png"/><Relationship Id="rId3" Type="http://schemas.openxmlformats.org/officeDocument/2006/relationships/image" Target="../media/image5.png"/><Relationship Id="rId21" Type="http://schemas.openxmlformats.org/officeDocument/2006/relationships/image" Target="../media/image114.png"/><Relationship Id="rId7" Type="http://schemas.openxmlformats.org/officeDocument/2006/relationships/image" Target="../media/image100.png"/><Relationship Id="rId12" Type="http://schemas.openxmlformats.org/officeDocument/2006/relationships/image" Target="../media/image105.png"/><Relationship Id="rId17" Type="http://schemas.openxmlformats.org/officeDocument/2006/relationships/image" Target="../media/image110.png"/><Relationship Id="rId25" Type="http://schemas.openxmlformats.org/officeDocument/2006/relationships/image" Target="../media/image118.png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09.png"/><Relationship Id="rId20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104.png"/><Relationship Id="rId24" Type="http://schemas.openxmlformats.org/officeDocument/2006/relationships/image" Target="../media/image117.png"/><Relationship Id="rId5" Type="http://schemas.openxmlformats.org/officeDocument/2006/relationships/image" Target="../media/image98.png"/><Relationship Id="rId15" Type="http://schemas.openxmlformats.org/officeDocument/2006/relationships/image" Target="../media/image108.png"/><Relationship Id="rId23" Type="http://schemas.openxmlformats.org/officeDocument/2006/relationships/image" Target="../media/image116.png"/><Relationship Id="rId10" Type="http://schemas.openxmlformats.org/officeDocument/2006/relationships/image" Target="../media/image103.png"/><Relationship Id="rId19" Type="http://schemas.openxmlformats.org/officeDocument/2006/relationships/image" Target="../media/image112.png"/><Relationship Id="rId4" Type="http://schemas.openxmlformats.org/officeDocument/2006/relationships/image" Target="../media/image970.png"/><Relationship Id="rId9" Type="http://schemas.openxmlformats.org/officeDocument/2006/relationships/image" Target="../media/image102.png"/><Relationship Id="rId14" Type="http://schemas.openxmlformats.org/officeDocument/2006/relationships/image" Target="../media/image107.png"/><Relationship Id="rId22" Type="http://schemas.openxmlformats.org/officeDocument/2006/relationships/image" Target="../media/image115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playground.tensorflow.org/" TargetMode="External"/><Relationship Id="rId2" Type="http://schemas.openxmlformats.org/officeDocument/2006/relationships/hyperlink" Target="https://www.cs.cmu.edu/~pvirtue/tfp/#activation=relu&amp;batchSize=10&amp;dataset=circle&amp;regDataset=reg-saw&amp;learningRate=0.01&amp;regularizationRate=0&amp;noise=0&amp;networkShape=6,3&amp;seed=0.73093&amp;showTestData=false&amp;discretize=false&amp;percTrainData=50&amp;x=true&amp;collectStats=false&amp;problem=regression&amp;initZero=false&amp;hideText=false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hyperlink" Target="https://www.cs.cmu.edu/~pvirtue/tfp" TargetMode="Externa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image" Target="../media/image43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5.png"/><Relationship Id="rId4" Type="http://schemas.openxmlformats.org/officeDocument/2006/relationships/image" Target="../media/image124.png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6.png"/><Relationship Id="rId21" Type="http://schemas.openxmlformats.org/officeDocument/2006/relationships/image" Target="../media/image44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17" Type="http://schemas.openxmlformats.org/officeDocument/2006/relationships/image" Target="../media/image40.png"/><Relationship Id="rId2" Type="http://schemas.openxmlformats.org/officeDocument/2006/relationships/image" Target="../media/image2510.png"/><Relationship Id="rId16" Type="http://schemas.openxmlformats.org/officeDocument/2006/relationships/image" Target="../media/image39.png"/><Relationship Id="rId20" Type="http://schemas.openxmlformats.org/officeDocument/2006/relationships/image" Target="../media/image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19" Type="http://schemas.openxmlformats.org/officeDocument/2006/relationships/image" Target="../media/image42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Relationship Id="rId22" Type="http://schemas.openxmlformats.org/officeDocument/2006/relationships/image" Target="../media/image45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13" Type="http://schemas.openxmlformats.org/officeDocument/2006/relationships/image" Target="../media/image58.png"/><Relationship Id="rId18" Type="http://schemas.openxmlformats.org/officeDocument/2006/relationships/image" Target="../media/image63.png"/><Relationship Id="rId3" Type="http://schemas.openxmlformats.org/officeDocument/2006/relationships/image" Target="../media/image47.png"/><Relationship Id="rId21" Type="http://schemas.openxmlformats.org/officeDocument/2006/relationships/image" Target="../media/image66.png"/><Relationship Id="rId7" Type="http://schemas.openxmlformats.org/officeDocument/2006/relationships/image" Target="../media/image51.png"/><Relationship Id="rId12" Type="http://schemas.openxmlformats.org/officeDocument/2006/relationships/image" Target="../media/image57.png"/><Relationship Id="rId17" Type="http://schemas.openxmlformats.org/officeDocument/2006/relationships/image" Target="../media/image62.png"/><Relationship Id="rId2" Type="http://schemas.openxmlformats.org/officeDocument/2006/relationships/image" Target="../media/image46.png"/><Relationship Id="rId16" Type="http://schemas.openxmlformats.org/officeDocument/2006/relationships/image" Target="../media/image61.png"/><Relationship Id="rId20" Type="http://schemas.openxmlformats.org/officeDocument/2006/relationships/image" Target="../media/image6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0.png"/><Relationship Id="rId11" Type="http://schemas.openxmlformats.org/officeDocument/2006/relationships/image" Target="../media/image56.png"/><Relationship Id="rId5" Type="http://schemas.openxmlformats.org/officeDocument/2006/relationships/image" Target="../media/image49.png"/><Relationship Id="rId15" Type="http://schemas.openxmlformats.org/officeDocument/2006/relationships/image" Target="../media/image60.png"/><Relationship Id="rId23" Type="http://schemas.openxmlformats.org/officeDocument/2006/relationships/image" Target="../media/image68.png"/><Relationship Id="rId10" Type="http://schemas.openxmlformats.org/officeDocument/2006/relationships/image" Target="../media/image55.png"/><Relationship Id="rId19" Type="http://schemas.openxmlformats.org/officeDocument/2006/relationships/image" Target="../media/image64.png"/><Relationship Id="rId4" Type="http://schemas.openxmlformats.org/officeDocument/2006/relationships/image" Target="../media/image48.png"/><Relationship Id="rId9" Type="http://schemas.openxmlformats.org/officeDocument/2006/relationships/image" Target="../media/image810.png"/><Relationship Id="rId14" Type="http://schemas.openxmlformats.org/officeDocument/2006/relationships/image" Target="../media/image59.png"/><Relationship Id="rId22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49.png"/><Relationship Id="rId3" Type="http://schemas.openxmlformats.org/officeDocument/2006/relationships/image" Target="../media/image127.png"/><Relationship Id="rId21" Type="http://schemas.openxmlformats.org/officeDocument/2006/relationships/image" Target="../media/image144.png"/><Relationship Id="rId7" Type="http://schemas.openxmlformats.org/officeDocument/2006/relationships/image" Target="../media/image131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48.png"/><Relationship Id="rId2" Type="http://schemas.openxmlformats.org/officeDocument/2006/relationships/image" Target="../media/image1260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5" Type="http://schemas.openxmlformats.org/officeDocument/2006/relationships/image" Target="../media/image129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image" Target="../media/image128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51.png"/><Relationship Id="rId3" Type="http://schemas.openxmlformats.org/officeDocument/2006/relationships/image" Target="../media/image127.png"/><Relationship Id="rId21" Type="http://schemas.openxmlformats.org/officeDocument/2006/relationships/image" Target="../media/image144.png"/><Relationship Id="rId7" Type="http://schemas.openxmlformats.org/officeDocument/2006/relationships/image" Target="../media/image131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50.png"/><Relationship Id="rId2" Type="http://schemas.openxmlformats.org/officeDocument/2006/relationships/image" Target="../media/image1260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5" Type="http://schemas.openxmlformats.org/officeDocument/2006/relationships/image" Target="../media/image129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3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image" Target="../media/image128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2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0.png"/><Relationship Id="rId13" Type="http://schemas.openxmlformats.org/officeDocument/2006/relationships/image" Target="../media/image136.png"/><Relationship Id="rId18" Type="http://schemas.openxmlformats.org/officeDocument/2006/relationships/image" Target="../media/image141.png"/><Relationship Id="rId26" Type="http://schemas.openxmlformats.org/officeDocument/2006/relationships/image" Target="../media/image155.png"/><Relationship Id="rId3" Type="http://schemas.openxmlformats.org/officeDocument/2006/relationships/image" Target="../media/image127.png"/><Relationship Id="rId21" Type="http://schemas.openxmlformats.org/officeDocument/2006/relationships/image" Target="../media/image144.png"/><Relationship Id="rId7" Type="http://schemas.openxmlformats.org/officeDocument/2006/relationships/image" Target="../media/image131.png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5" Type="http://schemas.openxmlformats.org/officeDocument/2006/relationships/image" Target="../media/image1540.png"/><Relationship Id="rId2" Type="http://schemas.openxmlformats.org/officeDocument/2006/relationships/image" Target="../media/image1260.png"/><Relationship Id="rId16" Type="http://schemas.openxmlformats.org/officeDocument/2006/relationships/image" Target="../media/image139.png"/><Relationship Id="rId20" Type="http://schemas.openxmlformats.org/officeDocument/2006/relationships/image" Target="../media/image14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0.png"/><Relationship Id="rId11" Type="http://schemas.openxmlformats.org/officeDocument/2006/relationships/image" Target="../media/image134.png"/><Relationship Id="rId24" Type="http://schemas.openxmlformats.org/officeDocument/2006/relationships/image" Target="../media/image147.png"/><Relationship Id="rId5" Type="http://schemas.openxmlformats.org/officeDocument/2006/relationships/image" Target="../media/image129.png"/><Relationship Id="rId15" Type="http://schemas.openxmlformats.org/officeDocument/2006/relationships/image" Target="../media/image138.png"/><Relationship Id="rId23" Type="http://schemas.openxmlformats.org/officeDocument/2006/relationships/image" Target="../media/image146.png"/><Relationship Id="rId28" Type="http://schemas.openxmlformats.org/officeDocument/2006/relationships/image" Target="../media/image156.png"/><Relationship Id="rId10" Type="http://schemas.openxmlformats.org/officeDocument/2006/relationships/image" Target="../media/image133.png"/><Relationship Id="rId19" Type="http://schemas.openxmlformats.org/officeDocument/2006/relationships/image" Target="../media/image142.png"/><Relationship Id="rId4" Type="http://schemas.openxmlformats.org/officeDocument/2006/relationships/image" Target="../media/image128.png"/><Relationship Id="rId9" Type="http://schemas.openxmlformats.org/officeDocument/2006/relationships/image" Target="../media/image132.png"/><Relationship Id="rId14" Type="http://schemas.openxmlformats.org/officeDocument/2006/relationships/image" Target="../media/image137.png"/><Relationship Id="rId22" Type="http://schemas.openxmlformats.org/officeDocument/2006/relationships/image" Target="../media/image145.png"/><Relationship Id="rId27" Type="http://schemas.openxmlformats.org/officeDocument/2006/relationships/image" Target="../media/image152.png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225.png"/><Relationship Id="rId18" Type="http://schemas.openxmlformats.org/officeDocument/2006/relationships/image" Target="../media/image230.png"/><Relationship Id="rId26" Type="http://schemas.openxmlformats.org/officeDocument/2006/relationships/image" Target="../media/image239.png"/><Relationship Id="rId39" Type="http://schemas.openxmlformats.org/officeDocument/2006/relationships/image" Target="../media/image254.png"/><Relationship Id="rId21" Type="http://schemas.openxmlformats.org/officeDocument/2006/relationships/image" Target="../media/image234.png"/><Relationship Id="rId34" Type="http://schemas.openxmlformats.org/officeDocument/2006/relationships/image" Target="../media/image248.png"/><Relationship Id="rId42" Type="http://schemas.openxmlformats.org/officeDocument/2006/relationships/image" Target="../media/image257.png"/><Relationship Id="rId47" Type="http://schemas.openxmlformats.org/officeDocument/2006/relationships/image" Target="../media/image264.png"/><Relationship Id="rId50" Type="http://schemas.openxmlformats.org/officeDocument/2006/relationships/image" Target="../media/image267.png"/><Relationship Id="rId7" Type="http://schemas.openxmlformats.org/officeDocument/2006/relationships/image" Target="../media/image219.png"/><Relationship Id="rId2" Type="http://schemas.openxmlformats.org/officeDocument/2006/relationships/image" Target="../media/image157.png"/><Relationship Id="rId16" Type="http://schemas.openxmlformats.org/officeDocument/2006/relationships/image" Target="../media/image228.png"/><Relationship Id="rId29" Type="http://schemas.openxmlformats.org/officeDocument/2006/relationships/image" Target="../media/image243.png"/><Relationship Id="rId11" Type="http://schemas.openxmlformats.org/officeDocument/2006/relationships/image" Target="../media/image223.png"/><Relationship Id="rId24" Type="http://schemas.openxmlformats.org/officeDocument/2006/relationships/image" Target="../media/image237.png"/><Relationship Id="rId32" Type="http://schemas.openxmlformats.org/officeDocument/2006/relationships/image" Target="../media/image246.png"/><Relationship Id="rId37" Type="http://schemas.openxmlformats.org/officeDocument/2006/relationships/image" Target="../media/image252.png"/><Relationship Id="rId40" Type="http://schemas.openxmlformats.org/officeDocument/2006/relationships/image" Target="../media/image255.png"/><Relationship Id="rId45" Type="http://schemas.openxmlformats.org/officeDocument/2006/relationships/image" Target="../media/image262.png"/><Relationship Id="rId53" Type="http://schemas.openxmlformats.org/officeDocument/2006/relationships/image" Target="../media/image271.png"/><Relationship Id="rId5" Type="http://schemas.openxmlformats.org/officeDocument/2006/relationships/image" Target="../media/image2170.png"/><Relationship Id="rId10" Type="http://schemas.openxmlformats.org/officeDocument/2006/relationships/image" Target="../media/image222.png"/><Relationship Id="rId19" Type="http://schemas.openxmlformats.org/officeDocument/2006/relationships/image" Target="../media/image232.png"/><Relationship Id="rId31" Type="http://schemas.openxmlformats.org/officeDocument/2006/relationships/image" Target="../media/image245.png"/><Relationship Id="rId44" Type="http://schemas.openxmlformats.org/officeDocument/2006/relationships/image" Target="../media/image259.png"/><Relationship Id="rId52" Type="http://schemas.openxmlformats.org/officeDocument/2006/relationships/image" Target="../media/image269.png"/><Relationship Id="rId4" Type="http://schemas.openxmlformats.org/officeDocument/2006/relationships/image" Target="../media/image2160.png"/><Relationship Id="rId9" Type="http://schemas.openxmlformats.org/officeDocument/2006/relationships/image" Target="../media/image221.png"/><Relationship Id="rId14" Type="http://schemas.openxmlformats.org/officeDocument/2006/relationships/image" Target="../media/image226.png"/><Relationship Id="rId22" Type="http://schemas.openxmlformats.org/officeDocument/2006/relationships/image" Target="../media/image235.png"/><Relationship Id="rId27" Type="http://schemas.openxmlformats.org/officeDocument/2006/relationships/image" Target="../media/image240.png"/><Relationship Id="rId30" Type="http://schemas.openxmlformats.org/officeDocument/2006/relationships/image" Target="../media/image244.png"/><Relationship Id="rId35" Type="http://schemas.openxmlformats.org/officeDocument/2006/relationships/image" Target="../media/image249.png"/><Relationship Id="rId43" Type="http://schemas.openxmlformats.org/officeDocument/2006/relationships/image" Target="../media/image258.png"/><Relationship Id="rId48" Type="http://schemas.openxmlformats.org/officeDocument/2006/relationships/image" Target="../media/image265.png"/><Relationship Id="rId8" Type="http://schemas.openxmlformats.org/officeDocument/2006/relationships/image" Target="../media/image220.png"/><Relationship Id="rId51" Type="http://schemas.openxmlformats.org/officeDocument/2006/relationships/image" Target="../media/image268.png"/><Relationship Id="rId3" Type="http://schemas.openxmlformats.org/officeDocument/2006/relationships/image" Target="../media/image2150.png"/><Relationship Id="rId12" Type="http://schemas.openxmlformats.org/officeDocument/2006/relationships/image" Target="../media/image224.png"/><Relationship Id="rId17" Type="http://schemas.openxmlformats.org/officeDocument/2006/relationships/image" Target="../media/image229.png"/><Relationship Id="rId25" Type="http://schemas.openxmlformats.org/officeDocument/2006/relationships/image" Target="../media/image238.png"/><Relationship Id="rId33" Type="http://schemas.openxmlformats.org/officeDocument/2006/relationships/image" Target="../media/image247.png"/><Relationship Id="rId38" Type="http://schemas.openxmlformats.org/officeDocument/2006/relationships/image" Target="../media/image253.png"/><Relationship Id="rId46" Type="http://schemas.openxmlformats.org/officeDocument/2006/relationships/image" Target="../media/image263.png"/><Relationship Id="rId20" Type="http://schemas.openxmlformats.org/officeDocument/2006/relationships/image" Target="../media/image233.png"/><Relationship Id="rId41" Type="http://schemas.openxmlformats.org/officeDocument/2006/relationships/image" Target="../media/image25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8.png"/><Relationship Id="rId15" Type="http://schemas.openxmlformats.org/officeDocument/2006/relationships/image" Target="../media/image227.png"/><Relationship Id="rId23" Type="http://schemas.openxmlformats.org/officeDocument/2006/relationships/image" Target="../media/image236.png"/><Relationship Id="rId28" Type="http://schemas.openxmlformats.org/officeDocument/2006/relationships/image" Target="../media/image242.png"/><Relationship Id="rId36" Type="http://schemas.openxmlformats.org/officeDocument/2006/relationships/image" Target="../media/image251.png"/><Relationship Id="rId49" Type="http://schemas.openxmlformats.org/officeDocument/2006/relationships/image" Target="../media/image266.png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8.png"/><Relationship Id="rId13" Type="http://schemas.openxmlformats.org/officeDocument/2006/relationships/image" Target="../media/image283.png"/><Relationship Id="rId18" Type="http://schemas.openxmlformats.org/officeDocument/2006/relationships/image" Target="../media/image288.png"/><Relationship Id="rId26" Type="http://schemas.openxmlformats.org/officeDocument/2006/relationships/image" Target="../media/image296.png"/><Relationship Id="rId3" Type="http://schemas.openxmlformats.org/officeDocument/2006/relationships/image" Target="../media/image273.png"/><Relationship Id="rId21" Type="http://schemas.openxmlformats.org/officeDocument/2006/relationships/image" Target="../media/image433.png"/><Relationship Id="rId7" Type="http://schemas.openxmlformats.org/officeDocument/2006/relationships/image" Target="../media/image277.png"/><Relationship Id="rId12" Type="http://schemas.openxmlformats.org/officeDocument/2006/relationships/image" Target="../media/image282.png"/><Relationship Id="rId17" Type="http://schemas.openxmlformats.org/officeDocument/2006/relationships/image" Target="../media/image211.png"/><Relationship Id="rId25" Type="http://schemas.openxmlformats.org/officeDocument/2006/relationships/image" Target="../media/image711.png"/><Relationship Id="rId2" Type="http://schemas.openxmlformats.org/officeDocument/2006/relationships/image" Target="../media/image2721.png"/><Relationship Id="rId16" Type="http://schemas.openxmlformats.org/officeDocument/2006/relationships/image" Target="../media/image286.png"/><Relationship Id="rId20" Type="http://schemas.openxmlformats.org/officeDocument/2006/relationships/image" Target="../media/image29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6.png"/><Relationship Id="rId11" Type="http://schemas.openxmlformats.org/officeDocument/2006/relationships/image" Target="../media/image281.png"/><Relationship Id="rId24" Type="http://schemas.openxmlformats.org/officeDocument/2006/relationships/image" Target="../media/image611.png"/><Relationship Id="rId5" Type="http://schemas.openxmlformats.org/officeDocument/2006/relationships/image" Target="../media/image275.png"/><Relationship Id="rId15" Type="http://schemas.openxmlformats.org/officeDocument/2006/relationships/image" Target="../media/image285.png"/><Relationship Id="rId23" Type="http://schemas.openxmlformats.org/officeDocument/2006/relationships/image" Target="../media/image511.png"/><Relationship Id="rId10" Type="http://schemas.openxmlformats.org/officeDocument/2006/relationships/image" Target="../media/image280.png"/><Relationship Id="rId19" Type="http://schemas.openxmlformats.org/officeDocument/2006/relationships/image" Target="../media/image350.png"/><Relationship Id="rId4" Type="http://schemas.openxmlformats.org/officeDocument/2006/relationships/image" Target="../media/image274.png"/><Relationship Id="rId9" Type="http://schemas.openxmlformats.org/officeDocument/2006/relationships/image" Target="../media/image279.png"/><Relationship Id="rId14" Type="http://schemas.openxmlformats.org/officeDocument/2006/relationships/image" Target="../media/image284.png"/><Relationship Id="rId22" Type="http://schemas.openxmlformats.org/officeDocument/2006/relationships/image" Target="../media/image292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09.png"/><Relationship Id="rId18" Type="http://schemas.openxmlformats.org/officeDocument/2006/relationships/image" Target="../media/image314.png"/><Relationship Id="rId26" Type="http://schemas.openxmlformats.org/officeDocument/2006/relationships/image" Target="../media/image322.png"/><Relationship Id="rId3" Type="http://schemas.openxmlformats.org/officeDocument/2006/relationships/image" Target="../media/image299.png"/><Relationship Id="rId21" Type="http://schemas.openxmlformats.org/officeDocument/2006/relationships/image" Target="../media/image317.png"/><Relationship Id="rId34" Type="http://schemas.openxmlformats.org/officeDocument/2006/relationships/image" Target="../media/image330.png"/><Relationship Id="rId7" Type="http://schemas.openxmlformats.org/officeDocument/2006/relationships/image" Target="../media/image303.png"/><Relationship Id="rId12" Type="http://schemas.openxmlformats.org/officeDocument/2006/relationships/image" Target="../media/image308.png"/><Relationship Id="rId17" Type="http://schemas.openxmlformats.org/officeDocument/2006/relationships/image" Target="../media/image313.png"/><Relationship Id="rId25" Type="http://schemas.openxmlformats.org/officeDocument/2006/relationships/image" Target="../media/image321.png"/><Relationship Id="rId33" Type="http://schemas.openxmlformats.org/officeDocument/2006/relationships/image" Target="../media/image329.png"/><Relationship Id="rId2" Type="http://schemas.openxmlformats.org/officeDocument/2006/relationships/image" Target="../media/image298.png"/><Relationship Id="rId16" Type="http://schemas.openxmlformats.org/officeDocument/2006/relationships/image" Target="../media/image312.png"/><Relationship Id="rId20" Type="http://schemas.openxmlformats.org/officeDocument/2006/relationships/image" Target="../media/image316.png"/><Relationship Id="rId29" Type="http://schemas.openxmlformats.org/officeDocument/2006/relationships/image" Target="../media/image3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7.png"/><Relationship Id="rId24" Type="http://schemas.openxmlformats.org/officeDocument/2006/relationships/image" Target="../media/image320.png"/><Relationship Id="rId32" Type="http://schemas.openxmlformats.org/officeDocument/2006/relationships/image" Target="../media/image328.png"/><Relationship Id="rId5" Type="http://schemas.openxmlformats.org/officeDocument/2006/relationships/image" Target="../media/image301.png"/><Relationship Id="rId15" Type="http://schemas.openxmlformats.org/officeDocument/2006/relationships/image" Target="../media/image311.png"/><Relationship Id="rId23" Type="http://schemas.openxmlformats.org/officeDocument/2006/relationships/image" Target="../media/image319.png"/><Relationship Id="rId28" Type="http://schemas.openxmlformats.org/officeDocument/2006/relationships/image" Target="../media/image324.png"/><Relationship Id="rId10" Type="http://schemas.openxmlformats.org/officeDocument/2006/relationships/image" Target="../media/image306.png"/><Relationship Id="rId19" Type="http://schemas.openxmlformats.org/officeDocument/2006/relationships/image" Target="../media/image315.png"/><Relationship Id="rId31" Type="http://schemas.openxmlformats.org/officeDocument/2006/relationships/image" Target="../media/image327.png"/><Relationship Id="rId4" Type="http://schemas.openxmlformats.org/officeDocument/2006/relationships/image" Target="../media/image300.png"/><Relationship Id="rId9" Type="http://schemas.openxmlformats.org/officeDocument/2006/relationships/image" Target="../media/image305.png"/><Relationship Id="rId14" Type="http://schemas.openxmlformats.org/officeDocument/2006/relationships/image" Target="../media/image310.png"/><Relationship Id="rId22" Type="http://schemas.openxmlformats.org/officeDocument/2006/relationships/image" Target="../media/image318.png"/><Relationship Id="rId27" Type="http://schemas.openxmlformats.org/officeDocument/2006/relationships/image" Target="../media/image323.png"/><Relationship Id="rId30" Type="http://schemas.openxmlformats.org/officeDocument/2006/relationships/image" Target="../media/image326.png"/><Relationship Id="rId8" Type="http://schemas.openxmlformats.org/officeDocument/2006/relationships/image" Target="../media/image304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1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8.png"/><Relationship Id="rId13" Type="http://schemas.openxmlformats.org/officeDocument/2006/relationships/image" Target="../media/image316.png"/><Relationship Id="rId18" Type="http://schemas.openxmlformats.org/officeDocument/2006/relationships/image" Target="../media/image325.png"/><Relationship Id="rId3" Type="http://schemas.openxmlformats.org/officeDocument/2006/relationships/image" Target="../media/image300.png"/><Relationship Id="rId21" Type="http://schemas.openxmlformats.org/officeDocument/2006/relationships/image" Target="../media/image332.png"/><Relationship Id="rId7" Type="http://schemas.openxmlformats.org/officeDocument/2006/relationships/image" Target="../media/image306.png"/><Relationship Id="rId12" Type="http://schemas.openxmlformats.org/officeDocument/2006/relationships/image" Target="../media/image315.png"/><Relationship Id="rId17" Type="http://schemas.openxmlformats.org/officeDocument/2006/relationships/image" Target="../media/image323.png"/><Relationship Id="rId2" Type="http://schemas.openxmlformats.org/officeDocument/2006/relationships/image" Target="../media/image298.png"/><Relationship Id="rId16" Type="http://schemas.openxmlformats.org/officeDocument/2006/relationships/image" Target="../media/image321.png"/><Relationship Id="rId20" Type="http://schemas.openxmlformats.org/officeDocument/2006/relationships/image" Target="../media/image3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5.png"/><Relationship Id="rId11" Type="http://schemas.openxmlformats.org/officeDocument/2006/relationships/image" Target="../media/image313.png"/><Relationship Id="rId5" Type="http://schemas.openxmlformats.org/officeDocument/2006/relationships/image" Target="../media/image303.png"/><Relationship Id="rId15" Type="http://schemas.openxmlformats.org/officeDocument/2006/relationships/image" Target="../media/image320.png"/><Relationship Id="rId10" Type="http://schemas.openxmlformats.org/officeDocument/2006/relationships/image" Target="../media/image311.png"/><Relationship Id="rId19" Type="http://schemas.openxmlformats.org/officeDocument/2006/relationships/image" Target="../media/image326.png"/><Relationship Id="rId4" Type="http://schemas.openxmlformats.org/officeDocument/2006/relationships/image" Target="../media/image302.png"/><Relationship Id="rId9" Type="http://schemas.openxmlformats.org/officeDocument/2006/relationships/image" Target="../media/image310.png"/><Relationship Id="rId14" Type="http://schemas.openxmlformats.org/officeDocument/2006/relationships/image" Target="../media/image318.pn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5.png"/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" Type="http://schemas.openxmlformats.org/officeDocument/2006/relationships/image" Target="../media/image299.png"/><Relationship Id="rId21" Type="http://schemas.openxmlformats.org/officeDocument/2006/relationships/image" Target="../media/image318.png"/><Relationship Id="rId7" Type="http://schemas.openxmlformats.org/officeDocument/2006/relationships/image" Target="../media/image303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0" Type="http://schemas.openxmlformats.org/officeDocument/2006/relationships/image" Target="../media/image317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2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3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0.png"/></Relationships>
</file>

<file path=ppt/slides/_rels/slide37.xml.rels><?xml version="1.0" encoding="UTF-8" standalone="yes"?>
<Relationships xmlns="http://schemas.openxmlformats.org/package/2006/relationships"><Relationship Id="rId13" Type="http://schemas.openxmlformats.org/officeDocument/2006/relationships/image" Target="../media/image310.png"/><Relationship Id="rId18" Type="http://schemas.openxmlformats.org/officeDocument/2006/relationships/image" Target="../media/image315.png"/><Relationship Id="rId26" Type="http://schemas.openxmlformats.org/officeDocument/2006/relationships/image" Target="../media/image323.png"/><Relationship Id="rId39" Type="http://schemas.openxmlformats.org/officeDocument/2006/relationships/image" Target="../media/image341.png"/><Relationship Id="rId21" Type="http://schemas.openxmlformats.org/officeDocument/2006/relationships/image" Target="../media/image318.png"/><Relationship Id="rId34" Type="http://schemas.openxmlformats.org/officeDocument/2006/relationships/image" Target="../media/image336.png"/><Relationship Id="rId42" Type="http://schemas.openxmlformats.org/officeDocument/2006/relationships/image" Target="../media/image344.png"/><Relationship Id="rId47" Type="http://schemas.openxmlformats.org/officeDocument/2006/relationships/image" Target="../media/image349.png"/><Relationship Id="rId7" Type="http://schemas.openxmlformats.org/officeDocument/2006/relationships/image" Target="../media/image303.png"/><Relationship Id="rId2" Type="http://schemas.openxmlformats.org/officeDocument/2006/relationships/image" Target="../media/image298.png"/><Relationship Id="rId16" Type="http://schemas.openxmlformats.org/officeDocument/2006/relationships/image" Target="../media/image313.png"/><Relationship Id="rId29" Type="http://schemas.openxmlformats.org/officeDocument/2006/relationships/image" Target="../media/image3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2.png"/><Relationship Id="rId11" Type="http://schemas.openxmlformats.org/officeDocument/2006/relationships/image" Target="../media/image308.png"/><Relationship Id="rId24" Type="http://schemas.openxmlformats.org/officeDocument/2006/relationships/image" Target="../media/image321.png"/><Relationship Id="rId32" Type="http://schemas.openxmlformats.org/officeDocument/2006/relationships/image" Target="../media/image330.png"/><Relationship Id="rId37" Type="http://schemas.openxmlformats.org/officeDocument/2006/relationships/image" Target="../media/image339.png"/><Relationship Id="rId40" Type="http://schemas.openxmlformats.org/officeDocument/2006/relationships/image" Target="../media/image342.png"/><Relationship Id="rId45" Type="http://schemas.openxmlformats.org/officeDocument/2006/relationships/image" Target="../media/image347.png"/><Relationship Id="rId5" Type="http://schemas.openxmlformats.org/officeDocument/2006/relationships/image" Target="../media/image301.png"/><Relationship Id="rId15" Type="http://schemas.openxmlformats.org/officeDocument/2006/relationships/image" Target="../media/image312.png"/><Relationship Id="rId23" Type="http://schemas.openxmlformats.org/officeDocument/2006/relationships/image" Target="../media/image320.png"/><Relationship Id="rId28" Type="http://schemas.openxmlformats.org/officeDocument/2006/relationships/image" Target="../media/image325.png"/><Relationship Id="rId36" Type="http://schemas.openxmlformats.org/officeDocument/2006/relationships/image" Target="../media/image338.png"/><Relationship Id="rId10" Type="http://schemas.openxmlformats.org/officeDocument/2006/relationships/image" Target="../media/image307.png"/><Relationship Id="rId19" Type="http://schemas.openxmlformats.org/officeDocument/2006/relationships/image" Target="../media/image316.png"/><Relationship Id="rId31" Type="http://schemas.openxmlformats.org/officeDocument/2006/relationships/image" Target="../media/image334.png"/><Relationship Id="rId44" Type="http://schemas.openxmlformats.org/officeDocument/2006/relationships/image" Target="../media/image346.png"/><Relationship Id="rId4" Type="http://schemas.openxmlformats.org/officeDocument/2006/relationships/image" Target="../media/image300.png"/><Relationship Id="rId9" Type="http://schemas.openxmlformats.org/officeDocument/2006/relationships/image" Target="../media/image306.png"/><Relationship Id="rId14" Type="http://schemas.openxmlformats.org/officeDocument/2006/relationships/image" Target="../media/image311.png"/><Relationship Id="rId22" Type="http://schemas.openxmlformats.org/officeDocument/2006/relationships/image" Target="../media/image319.png"/><Relationship Id="rId27" Type="http://schemas.openxmlformats.org/officeDocument/2006/relationships/image" Target="../media/image324.png"/><Relationship Id="rId30" Type="http://schemas.openxmlformats.org/officeDocument/2006/relationships/image" Target="../media/image332.png"/><Relationship Id="rId35" Type="http://schemas.openxmlformats.org/officeDocument/2006/relationships/image" Target="../media/image337.png"/><Relationship Id="rId43" Type="http://schemas.openxmlformats.org/officeDocument/2006/relationships/image" Target="../media/image345.png"/><Relationship Id="rId8" Type="http://schemas.openxmlformats.org/officeDocument/2006/relationships/image" Target="../media/image305.png"/><Relationship Id="rId3" Type="http://schemas.openxmlformats.org/officeDocument/2006/relationships/image" Target="../media/image299.png"/><Relationship Id="rId12" Type="http://schemas.openxmlformats.org/officeDocument/2006/relationships/image" Target="../media/image309.png"/><Relationship Id="rId17" Type="http://schemas.openxmlformats.org/officeDocument/2006/relationships/image" Target="../media/image314.png"/><Relationship Id="rId25" Type="http://schemas.openxmlformats.org/officeDocument/2006/relationships/image" Target="../media/image322.png"/><Relationship Id="rId33" Type="http://schemas.openxmlformats.org/officeDocument/2006/relationships/image" Target="../media/image335.png"/><Relationship Id="rId38" Type="http://schemas.openxmlformats.org/officeDocument/2006/relationships/image" Target="../media/image340.png"/><Relationship Id="rId46" Type="http://schemas.openxmlformats.org/officeDocument/2006/relationships/image" Target="../media/image348.png"/><Relationship Id="rId20" Type="http://schemas.openxmlformats.org/officeDocument/2006/relationships/image" Target="../media/image317.png"/><Relationship Id="rId41" Type="http://schemas.openxmlformats.org/officeDocument/2006/relationships/image" Target="../media/image343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cs.cmu.edu/~pvirtue/tfp" TargetMode="External"/><Relationship Id="rId2" Type="http://schemas.openxmlformats.org/officeDocument/2006/relationships/hyperlink" Target="https://playground.tensorflow.org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2.png"/><Relationship Id="rId4" Type="http://schemas.openxmlformats.org/officeDocument/2006/relationships/customXml" Target="../ink/ink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0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71.png"/><Relationship Id="rId4" Type="http://schemas.openxmlformats.org/officeDocument/2006/relationships/customXml" Target="../ink/ink3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https://www.cs.ryerson.ca/~aharley/vis/fc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adamharley.com/nn_vis/mlp/3d.html" TargetMode="Externa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adamharley.com/nn_vis/mlp/3d.html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adamharley.com/nn_vis/mlp/3d.html" TargetMode="Externa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hyperlink" Target="https://adamharley.com/nn_vis/mlp/3d.html" TargetMode="Externa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562165" y="2310075"/>
            <a:ext cx="4645250" cy="2889114"/>
          </a:xfrm>
        </p:spPr>
        <p:txBody>
          <a:bodyPr anchor="b">
            <a:normAutofit fontScale="90000"/>
          </a:bodyPr>
          <a:lstStyle/>
          <a:p>
            <a:pPr algn="l"/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07-280</a:t>
            </a:r>
            <a:br>
              <a:rPr lang="en-US" sz="4600" dirty="0"/>
            </a:br>
            <a:r>
              <a:rPr lang="en-US" sz="4600" dirty="0"/>
              <a:t>Introduction to ML</a:t>
            </a:r>
            <a:br>
              <a:rPr lang="en-US" sz="4600" dirty="0"/>
            </a:br>
            <a:br>
              <a:rPr lang="en-US" sz="4600" dirty="0"/>
            </a:br>
            <a:r>
              <a:rPr lang="en-US" sz="4600" dirty="0"/>
              <a:t>Neural Networks</a:t>
            </a: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1DB7C82F-AB7E-4F0C-B829-FA1B9C41518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6172782" cy="6858000"/>
          </a:xfrm>
          <a:custGeom>
            <a:avLst/>
            <a:gdLst>
              <a:gd name="connsiteX0" fmla="*/ 6172782 w 6172782"/>
              <a:gd name="connsiteY0" fmla="*/ 0 h 6858000"/>
              <a:gd name="connsiteX1" fmla="*/ 69075 w 6172782"/>
              <a:gd name="connsiteY1" fmla="*/ 0 h 6858000"/>
              <a:gd name="connsiteX2" fmla="*/ 35131 w 6172782"/>
              <a:gd name="connsiteY2" fmla="*/ 267128 h 6858000"/>
              <a:gd name="connsiteX3" fmla="*/ 0 w 6172782"/>
              <a:gd name="connsiteY3" fmla="*/ 962845 h 6858000"/>
              <a:gd name="connsiteX4" fmla="*/ 3276103 w 6172782"/>
              <a:gd name="connsiteY4" fmla="*/ 6782205 h 6858000"/>
              <a:gd name="connsiteX5" fmla="*/ 3407923 w 6172782"/>
              <a:gd name="connsiteY5" fmla="*/ 6858000 h 6858000"/>
              <a:gd name="connsiteX6" fmla="*/ 6172782 w 6172782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172782" h="6858000">
                <a:moveTo>
                  <a:pt x="6172782" y="0"/>
                </a:moveTo>
                <a:lnTo>
                  <a:pt x="69075" y="0"/>
                </a:lnTo>
                <a:lnTo>
                  <a:pt x="35131" y="267128"/>
                </a:lnTo>
                <a:cubicBezTo>
                  <a:pt x="11901" y="495874"/>
                  <a:pt x="0" y="727970"/>
                  <a:pt x="0" y="962845"/>
                </a:cubicBezTo>
                <a:cubicBezTo>
                  <a:pt x="0" y="3429034"/>
                  <a:pt x="1312002" y="5588789"/>
                  <a:pt x="3276103" y="6782205"/>
                </a:cubicBezTo>
                <a:lnTo>
                  <a:pt x="3407923" y="6858000"/>
                </a:lnTo>
                <a:lnTo>
                  <a:pt x="6172782" y="6858000"/>
                </a:ln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4" name="Picture 3" descr="A close up of a fence&#10;&#10;Description automatically generated">
            <a:extLst>
              <a:ext uri="{FF2B5EF4-FFF2-40B4-BE49-F238E27FC236}">
                <a16:creationId xmlns:a16="http://schemas.microsoft.com/office/drawing/2014/main" id="{C5CA68C4-AA78-43A9-A080-8998D602DE2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955" r="2521"/>
          <a:stretch/>
        </p:blipFill>
        <p:spPr>
          <a:xfrm>
            <a:off x="20" y="10"/>
            <a:ext cx="6024134" cy="6857990"/>
          </a:xfrm>
          <a:custGeom>
            <a:avLst/>
            <a:gdLst/>
            <a:ahLst/>
            <a:cxnLst/>
            <a:rect l="l" t="t" r="r" b="b"/>
            <a:pathLst>
              <a:path w="6024154" h="6858000">
                <a:moveTo>
                  <a:pt x="0" y="0"/>
                </a:moveTo>
                <a:lnTo>
                  <a:pt x="5953780" y="0"/>
                </a:lnTo>
                <a:lnTo>
                  <a:pt x="5989880" y="284091"/>
                </a:lnTo>
                <a:cubicBezTo>
                  <a:pt x="6012544" y="507260"/>
                  <a:pt x="6024154" y="733696"/>
                  <a:pt x="6024154" y="962844"/>
                </a:cubicBezTo>
                <a:cubicBezTo>
                  <a:pt x="6024154" y="3483472"/>
                  <a:pt x="4619336" y="5675986"/>
                  <a:pt x="2549934" y="6800152"/>
                </a:cubicBezTo>
                <a:lnTo>
                  <a:pt x="2436987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BA2D9827-D4F9-4D52-8467-F545EC2752C1}"/>
              </a:ext>
            </a:extLst>
          </p:cNvPr>
          <p:cNvSpPr txBox="1">
            <a:spLocks/>
          </p:cNvSpPr>
          <p:nvPr/>
        </p:nvSpPr>
        <p:spPr>
          <a:xfrm>
            <a:off x="6562165" y="3112977"/>
            <a:ext cx="5354852" cy="3435741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5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Instructor: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 Light" panose="020F0302020204030204"/>
                <a:ea typeface="+mj-ea"/>
                <a:cs typeface="+mj-cs"/>
              </a:rPr>
              <a:t>Pat Virtue &amp; Nihar Shah</a:t>
            </a:r>
          </a:p>
        </p:txBody>
      </p:sp>
    </p:spTree>
    <p:extLst>
      <p:ext uri="{BB962C8B-B14F-4D97-AF65-F5344CB8AC3E}">
        <p14:creationId xmlns:p14="http://schemas.microsoft.com/office/powerpoint/2010/main" val="168947177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220B87-03D6-F6F7-864B-B26D35B15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BEEB395-449A-908D-F491-914723E804A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Logistic regression for 28x28=784 pixel hand-written digit images into 10 classes:</a:t>
            </a:r>
          </a:p>
          <a:p>
            <a:r>
              <a:rPr lang="en-US" dirty="0"/>
              <a:t>How many parameters (including bias terms)?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10+784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10*784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10*784 + 10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10*784 + 784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/>
              <a:t>I have no idea</a:t>
            </a:r>
          </a:p>
        </p:txBody>
      </p:sp>
    </p:spTree>
    <p:extLst>
      <p:ext uri="{BB962C8B-B14F-4D97-AF65-F5344CB8AC3E}">
        <p14:creationId xmlns:p14="http://schemas.microsoft.com/office/powerpoint/2010/main" val="40820651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D1034F-085E-24C7-7825-4FEBC4A8E9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Outline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33A299-FF38-E49C-6E38-BDA4CE6275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583836"/>
          </a:xfrm>
        </p:spPr>
        <p:txBody>
          <a:bodyPr/>
          <a:lstStyle/>
          <a:p>
            <a:r>
              <a:rPr lang="en-US" dirty="0"/>
              <a:t>Pre-reading: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Network diagrams for linear and logistic regression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Neuron and activation functions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Three-neuron network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Neural network structure (adding more neurons)</a:t>
            </a:r>
            <a:endParaRPr lang="en-US" dirty="0">
              <a:solidFill>
                <a:schemeClr val="tx1"/>
              </a:solidFill>
            </a:endParaRPr>
          </a:p>
          <a:p>
            <a:endParaRPr lang="en-US" sz="400" dirty="0"/>
          </a:p>
          <a:p>
            <a:r>
              <a:rPr lang="en-US" dirty="0"/>
              <a:t>Today: Neural Networks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Neural Network Regression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Scalar Optimization (</a:t>
            </a:r>
            <a:r>
              <a:rPr lang="en-US" sz="2400" dirty="0" err="1">
                <a:solidFill>
                  <a:schemeClr val="tx1"/>
                </a:solidFill>
              </a:rPr>
              <a:t>Backpropogation</a:t>
            </a:r>
            <a:r>
              <a:rPr lang="en-US" sz="2400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  <a:p>
            <a:endParaRPr lang="en-US" sz="400" dirty="0">
              <a:solidFill>
                <a:schemeClr val="tx1"/>
              </a:solidFill>
            </a:endParaRPr>
          </a:p>
          <a:p>
            <a:r>
              <a:rPr lang="en-US" dirty="0"/>
              <a:t>Next time: Neural Network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Vector/Matrix Calculus Optimization (</a:t>
            </a:r>
            <a:r>
              <a:rPr lang="en-US" sz="2400" dirty="0" err="1">
                <a:solidFill>
                  <a:schemeClr val="tx1"/>
                </a:solidFill>
              </a:rPr>
              <a:t>Backpropogation</a:t>
            </a:r>
            <a:r>
              <a:rPr lang="en-US" sz="2400" dirty="0">
                <a:solidFill>
                  <a:schemeClr val="tx1"/>
                </a:solidFill>
              </a:rPr>
              <a:t>)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2400" dirty="0">
                <a:solidFill>
                  <a:schemeClr val="tx1"/>
                </a:solidFill>
              </a:rPr>
              <a:t>Properties and Intuition</a:t>
            </a:r>
            <a:endParaRPr lang="en-US" dirty="0">
              <a:solidFill>
                <a:schemeClr val="tx1"/>
              </a:solidFill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3713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342EDC-31F8-7E0B-AD73-15596822AB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A62BE9-C9F2-D8A3-EC48-BE097CD1863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</p:txBody>
      </p:sp>
    </p:spTree>
    <p:extLst>
      <p:ext uri="{BB962C8B-B14F-4D97-AF65-F5344CB8AC3E}">
        <p14:creationId xmlns:p14="http://schemas.microsoft.com/office/powerpoint/2010/main" val="38943693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Single Neuron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52098" y="1007471"/>
                <a:ext cx="11233501" cy="1724187"/>
              </a:xfrm>
            </p:spPr>
            <p:txBody>
              <a:bodyPr/>
              <a:lstStyle/>
              <a:p>
                <a:r>
                  <a:rPr lang="en-US" sz="2800" dirty="0"/>
                  <a:t>Single neuron system</a:t>
                </a:r>
              </a:p>
              <a:p>
                <a:pPr lvl="1"/>
                <a:r>
                  <a:rPr lang="en-US" sz="2400" dirty="0"/>
                  <a:t>Perceptron (if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𝑔</m:t>
                    </m:r>
                  </m:oMath>
                </a14:m>
                <a:r>
                  <a:rPr lang="en-US" sz="2400" dirty="0"/>
                  <a:t> is step function)</a:t>
                </a:r>
              </a:p>
              <a:p>
                <a:pPr lvl="1"/>
                <a:r>
                  <a:rPr lang="en-US" sz="2400" dirty="0"/>
                  <a:t>Logistic regression (if </a:t>
                </a:r>
                <a14:m>
                  <m:oMath xmlns:m="http://schemas.openxmlformats.org/officeDocument/2006/math">
                    <m:r>
                      <a:rPr lang="en-US" sz="2400" i="1" dirty="0" smtClean="0">
                        <a:latin typeface="Cambria Math" charset="0"/>
                      </a:rPr>
                      <m:t>𝑔</m:t>
                    </m:r>
                  </m:oMath>
                </a14:m>
                <a:r>
                  <a:rPr lang="en-US" sz="2400" dirty="0"/>
                  <a:t> is sigmoid)</a:t>
                </a:r>
              </a:p>
              <a:p>
                <a:pPr lvl="1"/>
                <a:r>
                  <a:rPr lang="en-US" dirty="0"/>
                  <a:t>Linear regression (if 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 is nothing)</a:t>
                </a:r>
                <a:endParaRPr lang="en-US" sz="2400" dirty="0"/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8" y="1007471"/>
                <a:ext cx="11233501" cy="1724187"/>
              </a:xfrm>
              <a:blipFill>
                <a:blip r:embed="rId2"/>
                <a:stretch>
                  <a:fillRect l="-1140" t="-5654" b="-388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5" name="Group 4"/>
          <p:cNvGrpSpPr/>
          <p:nvPr/>
        </p:nvGrpSpPr>
        <p:grpSpPr>
          <a:xfrm>
            <a:off x="1905000" y="2590448"/>
            <a:ext cx="7423933" cy="3015847"/>
            <a:chOff x="3621069" y="2349848"/>
            <a:chExt cx="4934944" cy="1759423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8" name="Rectangle 57"/>
                <p:cNvSpPr/>
                <p:nvPr/>
              </p:nvSpPr>
              <p:spPr>
                <a:xfrm>
                  <a:off x="6812526" y="2856269"/>
                  <a:ext cx="1743487" cy="56481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2800" b="0" i="0" u="none" strike="noStrike" kern="1200" cap="none" spc="0" normalizeH="0" baseline="0" noProof="0" dirty="0">
                      <a:ln>
                        <a:noFill/>
                      </a:ln>
                      <a:solidFill>
                        <a:prstClr val="black"/>
                      </a:solidFill>
                      <a:effectLst/>
                      <a:uLnTx/>
                      <a:uFillTx/>
                      <a:latin typeface="Calibri"/>
                      <a:ea typeface="+mn-ea"/>
                      <a:cs typeface="Calibri"/>
                    </a:rPr>
                    <a:t>Computed Value</a:t>
                  </a:r>
                </a:p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800" b="0" i="1" u="none" strike="noStrike" kern="120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ea typeface="+mn-ea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8" name="Rectangle 57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812526" y="2856269"/>
                  <a:ext cx="1743487" cy="564812"/>
                </a:xfrm>
                <a:prstGeom prst="rect">
                  <a:avLst/>
                </a:prstGeom>
                <a:blipFill>
                  <a:blip r:embed="rId3"/>
                  <a:stretch>
                    <a:fillRect l="-3721" t="-5660" r="-395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/>
                <p:cNvSpPr/>
                <p:nvPr/>
              </p:nvSpPr>
              <p:spPr>
                <a:xfrm>
                  <a:off x="5638800" y="3200400"/>
                  <a:ext cx="381000" cy="368648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638800" y="3200400"/>
                  <a:ext cx="381000" cy="368648"/>
                </a:xfrm>
                <a:prstGeom prst="rect">
                  <a:avLst/>
                </a:prstGeom>
                <a:blipFill rotWithShape="0">
                  <a:blip r:embed="rId4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/>
                <p:cNvSpPr/>
                <p:nvPr/>
              </p:nvSpPr>
              <p:spPr>
                <a:xfrm>
                  <a:off x="6172200" y="3200400"/>
                  <a:ext cx="381000" cy="368648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172200" y="3200400"/>
                  <a:ext cx="381000" cy="368648"/>
                </a:xfrm>
                <a:prstGeom prst="rect">
                  <a:avLst/>
                </a:prstGeom>
                <a:blipFill rotWithShape="0">
                  <a:blip r:embed="rId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8" name="Line 6"/>
            <p:cNvSpPr>
              <a:spLocks noChangeShapeType="1"/>
            </p:cNvSpPr>
            <p:nvPr/>
          </p:nvSpPr>
          <p:spPr bwMode="auto">
            <a:xfrm>
              <a:off x="3621069" y="2730848"/>
              <a:ext cx="533400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/>
                <p:cNvSpPr/>
                <p:nvPr/>
              </p:nvSpPr>
              <p:spPr>
                <a:xfrm>
                  <a:off x="3688414" y="2349848"/>
                  <a:ext cx="392344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9" name="Rectangle 6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8414" y="2349848"/>
                  <a:ext cx="392344" cy="305243"/>
                </a:xfrm>
                <a:prstGeom prst="rect">
                  <a:avLst/>
                </a:prstGeom>
                <a:blipFill rotWithShape="0"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0" name="Line 6"/>
            <p:cNvSpPr>
              <a:spLocks noChangeShapeType="1"/>
            </p:cNvSpPr>
            <p:nvPr/>
          </p:nvSpPr>
          <p:spPr bwMode="auto">
            <a:xfrm>
              <a:off x="3621069" y="4026248"/>
              <a:ext cx="609600" cy="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/>
                <p:cNvSpPr/>
                <p:nvPr/>
              </p:nvSpPr>
              <p:spPr>
                <a:xfrm>
                  <a:off x="3688414" y="3645248"/>
                  <a:ext cx="392344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𝑥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1" name="Rectangle 70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88414" y="3645248"/>
                  <a:ext cx="392344" cy="305243"/>
                </a:xfrm>
                <a:prstGeom prst="rect">
                  <a:avLst/>
                </a:prstGeom>
                <a:blipFill rotWithShape="0"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2" name="Line 6"/>
            <p:cNvSpPr>
              <a:spLocks noChangeShapeType="1"/>
            </p:cNvSpPr>
            <p:nvPr/>
          </p:nvSpPr>
          <p:spPr bwMode="auto">
            <a:xfrm>
              <a:off x="4154468" y="2730848"/>
              <a:ext cx="1447800" cy="68580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73" name="Line 6"/>
            <p:cNvSpPr>
              <a:spLocks noChangeShapeType="1"/>
            </p:cNvSpPr>
            <p:nvPr/>
          </p:nvSpPr>
          <p:spPr bwMode="auto">
            <a:xfrm flipV="1">
              <a:off x="4230668" y="3416648"/>
              <a:ext cx="1371600" cy="609600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p:sp>
          <p:nvSpPr>
            <p:cNvPr id="82" name="Line 6"/>
            <p:cNvSpPr>
              <a:spLocks noChangeShapeType="1"/>
            </p:cNvSpPr>
            <p:nvPr/>
          </p:nvSpPr>
          <p:spPr bwMode="auto">
            <a:xfrm flipV="1">
              <a:off x="6558929" y="3416648"/>
              <a:ext cx="1341255" cy="109"/>
            </a:xfrm>
            <a:prstGeom prst="line">
              <a:avLst/>
            </a:prstGeom>
            <a:noFill/>
            <a:ln w="28575" cmpd="sng">
              <a:solidFill>
                <a:schemeClr val="tx1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/>
                <p:cNvSpPr/>
                <p:nvPr/>
              </p:nvSpPr>
              <p:spPr>
                <a:xfrm>
                  <a:off x="4632558" y="2661030"/>
                  <a:ext cx="441360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𝑤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9" name="Rectangle 88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32558" y="2661030"/>
                  <a:ext cx="441360" cy="305243"/>
                </a:xfrm>
                <a:prstGeom prst="rect">
                  <a:avLst/>
                </a:prstGeom>
                <a:blipFill rotWithShape="0"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/>
                <p:cNvSpPr/>
                <p:nvPr/>
              </p:nvSpPr>
              <p:spPr>
                <a:xfrm>
                  <a:off x="4682821" y="3804028"/>
                  <a:ext cx="441360" cy="3052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800" b="0" i="1" u="none" strike="noStrike" kern="120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𝑤</m:t>
                        </m:r>
                        <m:r>
                          <a:rPr kumimoji="0" lang="en-US" sz="2800" b="0" i="1" u="none" strike="noStrike" kern="120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0" name="Rectangle 89"/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682821" y="3804028"/>
                  <a:ext cx="441360" cy="305243"/>
                </a:xfrm>
                <a:prstGeom prst="rect">
                  <a:avLst/>
                </a:prstGeom>
                <a:blipFill rotWithShape="0"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91" name="Rectangle 90"/>
              <p:cNvSpPr/>
              <p:nvPr/>
            </p:nvSpPr>
            <p:spPr>
              <a:xfrm>
                <a:off x="9719053" y="3458510"/>
                <a:ext cx="1705991" cy="9541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</a:rPr>
                  <a:t>True Label</a:t>
                </a:r>
              </a:p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8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</a:endParaRPr>
              </a:p>
            </p:txBody>
          </p:sp>
        </mc:Choice>
        <mc:Fallback xmlns="">
          <p:sp>
            <p:nvSpPr>
              <p:cNvPr id="91" name="Rectangle 90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53" y="3458510"/>
                <a:ext cx="1705991" cy="954107"/>
              </a:xfrm>
              <a:prstGeom prst="rect">
                <a:avLst/>
              </a:prstGeom>
              <a:blipFill>
                <a:blip r:embed="rId10"/>
                <a:stretch>
                  <a:fillRect l="-5714" t="-5732" r="-607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7001011" y="4938340"/>
                <a:ext cx="2013051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kumimoji="0" lang="en-US" sz="2800" b="0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𝐰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kumimoji="0" lang="en-US" sz="2800" b="0" i="1" u="none" strike="noStrike" kern="1200" cap="none" spc="0" normalizeH="0" baseline="0" noProof="0" dirty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Calibri"/>
                            </a:rPr>
                            <m:t>1</m:t>
                          </m:r>
                        </m:sub>
                      </m:sSub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Arial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011" y="4938340"/>
                <a:ext cx="2013051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/>
              <p:cNvSpPr/>
              <p:nvPr/>
            </p:nvSpPr>
            <p:spPr>
              <a:xfrm>
                <a:off x="7001011" y="5428351"/>
                <a:ext cx="3644780" cy="1479508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kumimoji="0" lang="en-US" sz="28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sSubPr>
                        <m:e>
                          <m: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h</m:t>
                          </m:r>
                        </m:e>
                        <m:sub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𝐰</m:t>
                          </m:r>
                        </m:sub>
                      </m:sSub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r>
                            <a:rPr kumimoji="0" lang="en-US" sz="2800" b="1" i="0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charset="0"/>
                              <a:ea typeface="+mn-ea"/>
                              <a:cs typeface="Arial" charset="0"/>
                            </a:rPr>
                            <m:t>𝐱</m:t>
                          </m:r>
                        </m:e>
                      </m:d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=</m:t>
                      </m:r>
                      <m:r>
                        <a:rPr kumimoji="0" lang="en-US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4472C4">
                              <a:lumMod val="75000"/>
                            </a:srgbClr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kumimoji="0" lang="en-US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4472C4">
                                  <a:lumMod val="75000"/>
                                </a:srgbClr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Arial" charset="0"/>
                            </a:rPr>
                          </m:ctrlPr>
                        </m:dPr>
                        <m:e>
                          <m:nary>
                            <m:naryPr>
                              <m:chr m:val="∑"/>
                              <m:supHide m:val="on"/>
                              <m:ctrlP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panose="02040503050406030204" pitchFamily="18" charset="0"/>
                                  <a:ea typeface="+mn-ea"/>
                                  <a:cs typeface="Arial" charset="0"/>
                                </a:rPr>
                              </m:ctrlPr>
                            </m:naryPr>
                            <m:sub>
                              <m:r>
                                <a:rPr kumimoji="0" lang="en-US" sz="2800" b="0" i="1" u="none" strike="noStrike" kern="1200" cap="none" spc="0" normalizeH="0" baseline="0" noProof="0">
                                  <a:ln>
                                    <a:noFill/>
                                  </a:ln>
                                  <a:solidFill>
                                    <a:srgbClr val="4472C4">
                                      <a:lumMod val="75000"/>
                                    </a:srgbClr>
                                  </a:solidFill>
                                  <a:effectLst/>
                                  <a:uLnTx/>
                                  <a:uFillTx/>
                                  <a:latin typeface="Cambria Math" charset="0"/>
                                  <a:ea typeface="+mn-ea"/>
                                  <a:cs typeface="Arial" charset="0"/>
                                </a:rPr>
                                <m:t>𝑖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𝑖</m:t>
                                  </m:r>
                                </m:sub>
                              </m:sSub>
                              <m:sSub>
                                <m:sSubPr>
                                  <m:ctrlP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panose="02040503050406030204" pitchFamily="18" charset="0"/>
                                      <a:ea typeface="+mn-ea"/>
                                      <a:cs typeface="Arial" charset="0"/>
                                    </a:rPr>
                                  </m:ctrlPr>
                                </m:sSubPr>
                                <m:e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kumimoji="0" lang="en-US" sz="2800" b="0" i="1" u="none" strike="noStrike" kern="1200" cap="none" spc="0" normalizeH="0" baseline="0" noProof="0">
                                      <a:ln>
                                        <a:noFill/>
                                      </a:ln>
                                      <a:solidFill>
                                        <a:srgbClr val="4472C4">
                                          <a:lumMod val="75000"/>
                                        </a:srgbClr>
                                      </a:solidFill>
                                      <a:effectLst/>
                                      <a:uLnTx/>
                                      <a:uFillTx/>
                                      <a:latin typeface="Cambria Math" charset="0"/>
                                      <a:ea typeface="+mn-ea"/>
                                      <a:cs typeface="Arial" charset="0"/>
                                    </a:rPr>
                                    <m:t>𝑖</m:t>
                                  </m:r>
                                </m:sub>
                              </m:sSub>
                            </m:e>
                          </m:nary>
                        </m:e>
                      </m:d>
                    </m:oMath>
                  </m:oMathPara>
                </a14:m>
                <a:endParaRPr kumimoji="0" lang="en-US" sz="2800" b="0" i="0" u="none" strike="noStrike" kern="1200" cap="none" spc="0" normalizeH="0" baseline="0" noProof="0" dirty="0">
                  <a:ln>
                    <a:noFill/>
                  </a:ln>
                  <a:solidFill>
                    <a:srgbClr val="4472C4">
                      <a:lumMod val="75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6" name="Rectangle 5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01011" y="5428351"/>
                <a:ext cx="3644780" cy="1479508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229014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32BBA9-E653-533A-9517-9257B5959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BAA510-EEAF-BD09-6343-54514E5B2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995988-D37A-5814-6248-500C7A18E3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</p:txBody>
      </p:sp>
    </p:spTree>
    <p:extLst>
      <p:ext uri="{BB962C8B-B14F-4D97-AF65-F5344CB8AC3E}">
        <p14:creationId xmlns:p14="http://schemas.microsoft.com/office/powerpoint/2010/main" val="38513313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Activation Functions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2168" y="1148954"/>
                <a:ext cx="11379200" cy="4729164"/>
              </a:xfrm>
            </p:spPr>
            <p:txBody>
              <a:bodyPr/>
              <a:lstStyle/>
              <a:p>
                <a:r>
                  <a:rPr lang="en-US" dirty="0"/>
                  <a:t>It would be really helpful to have a </a:t>
                </a:r>
                <a:r>
                  <a:rPr lang="en-US" dirty="0">
                    <a:latin typeface="CMU Serif Roman"/>
                    <a:cs typeface="CMU Serif Roman"/>
                  </a:rPr>
                  <a:t>g(z) </a:t>
                </a:r>
                <a:r>
                  <a:rPr lang="en-US" dirty="0"/>
                  <a:t>that was nicely differentiable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Hard threshold: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d>
                      <m:dPr>
                        <m:begChr m:val="{"/>
                        <m:endChr m:val=""/>
                        <m:ctrlPr>
                          <a:rPr lang="en-US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1    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≥0</m:t>
                            </m:r>
                          </m:e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&lt;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r>
                  <a:rPr lang="en-US" i="1" dirty="0">
                    <a:latin typeface="Cambria Math" charset="0"/>
                    <a:ea typeface="Cambria Math" charset="0"/>
                    <a:cs typeface="Cambria Math" charset="0"/>
                  </a:rPr>
                  <a:t>  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𝑑𝑔</m:t>
                        </m:r>
                      </m:num>
                      <m:den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𝑑𝑧</m:t>
                        </m:r>
                      </m:den>
                    </m:f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≥0</m:t>
                            </m:r>
                          </m:e>
                          <m:e>
                            <m:r>
                              <a:rPr lang="en-US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&lt;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lvl="1"/>
                <a:endParaRPr lang="en-US" dirty="0"/>
              </a:p>
              <a:p>
                <a:pPr lvl="1"/>
                <a:endParaRPr lang="en-US" dirty="0"/>
              </a:p>
              <a:p>
                <a:pPr lvl="1"/>
                <a:r>
                  <a:rPr lang="en-US" dirty="0"/>
                  <a:t>Sigmoid: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</m:t>
                        </m:r>
                      </m:num>
                      <m:den>
                        <m:r>
                          <a:rPr lang="en-US" b="0" i="1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1+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sup>
                        </m:sSup>
                      </m:den>
                    </m:f>
                  </m:oMath>
                </a14:m>
                <a:r>
                  <a:rPr lang="en-US" i="1" dirty="0">
                    <a:latin typeface="Cambria Math" charset="0"/>
                    <a:ea typeface="Cambria Math" charset="0"/>
                    <a:cs typeface="Cambria Math" charset="0"/>
                  </a:rPr>
                  <a:t>  		  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𝑑𝑔</m:t>
                        </m:r>
                      </m:num>
                      <m:den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𝑑𝑧</m:t>
                        </m:r>
                      </m:den>
                    </m:f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b="0" i="1" dirty="0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d>
                      <m:dPr>
                        <m:ctrlPr>
                          <a:rPr lang="en-US" b="0" i="1" dirty="0" smtClean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1−</m:t>
                        </m:r>
                        <m:r>
                          <a:rPr lang="en-US" b="0" i="1" dirty="0" smtClean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𝑔</m:t>
                        </m:r>
                        <m:d>
                          <m:dPr>
                            <m:ctrlPr>
                              <a:rPr lang="en-US" b="0" i="1" dirty="0" smtClean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</m:e>
                        </m:d>
                      </m:e>
                    </m:d>
                  </m:oMath>
                </a14:m>
                <a:endParaRPr lang="en-US" b="0" i="1" dirty="0">
                  <a:latin typeface="Cambria Math" charset="0"/>
                  <a:ea typeface="Cambria Math" charset="0"/>
                  <a:cs typeface="Cambria Math" charset="0"/>
                </a:endParaRPr>
              </a:p>
              <a:p>
                <a:pPr lvl="1"/>
                <a:r>
                  <a:rPr lang="en-US" dirty="0"/>
                  <a:t>(</a:t>
                </a:r>
                <a:r>
                  <a:rPr lang="en-US" dirty="0" err="1"/>
                  <a:t>Softmax</a:t>
                </a:r>
                <a:r>
                  <a:rPr lang="en-US" dirty="0"/>
                  <a:t>)</a:t>
                </a:r>
              </a:p>
              <a:p>
                <a:pPr lvl="1"/>
                <a:endParaRPr lang="en-US" dirty="0"/>
              </a:p>
              <a:p>
                <a:pPr lvl="1"/>
                <a:r>
                  <a:rPr lang="en-US" dirty="0" err="1"/>
                  <a:t>ReLU</a:t>
                </a:r>
                <a:r>
                  <a:rPr lang="en-US" dirty="0"/>
                  <a:t>:	</a:t>
                </a:r>
                <a14:m>
                  <m:oMath xmlns:m="http://schemas.openxmlformats.org/officeDocument/2006/math"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𝑔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𝑧</m:t>
                        </m:r>
                      </m:e>
                    </m:d>
                    <m:r>
                      <a:rPr lang="en-US" i="1">
                        <a:latin typeface="Cambria Math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 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𝑚𝑎𝑥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(0,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𝑧</m:t>
                    </m:r>
                    <m:r>
                      <a:rPr lang="en-US" b="0" i="1" smtClean="0">
                        <a:latin typeface="Cambria Math" charset="0"/>
                        <a:ea typeface="Cambria Math" charset="0"/>
                        <a:cs typeface="Cambria Math" charset="0"/>
                      </a:rPr>
                      <m:t>)</m:t>
                    </m:r>
                  </m:oMath>
                </a14:m>
                <a:r>
                  <a:rPr lang="en-US" i="1" dirty="0">
                    <a:latin typeface="Cambria Math" charset="0"/>
                    <a:ea typeface="Cambria Math" charset="0"/>
                    <a:cs typeface="Cambria Math" charset="0"/>
                  </a:rPr>
                  <a:t>    	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fPr>
                      <m:num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𝑑𝑔</m:t>
                        </m:r>
                      </m:num>
                      <m:den>
                        <m:r>
                          <a:rPr lang="en-US" i="1" dirty="0">
                            <a:latin typeface="Cambria Math" charset="0"/>
                            <a:ea typeface="Cambria Math" charset="0"/>
                            <a:cs typeface="Cambria Math" charset="0"/>
                          </a:rPr>
                          <m:t>𝑑𝑧</m:t>
                        </m:r>
                      </m:den>
                    </m:f>
                    <m:r>
                      <a:rPr lang="en-US" i="1" dirty="0">
                        <a:latin typeface="Cambria Math" charset="0"/>
                        <a:ea typeface="Cambria Math" charset="0"/>
                        <a:cs typeface="Cambria Math" charset="0"/>
                      </a:rPr>
                      <m:t>= </m:t>
                    </m:r>
                    <m:d>
                      <m:dPr>
                        <m:begChr m:val="{"/>
                        <m:endChr m:val=""/>
                        <m:ctrlPr>
                          <a:rPr lang="en-US" i="1" dirty="0"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i="1" dirty="0"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eqArrPr>
                          <m:e>
                            <m:r>
                              <a:rPr lang="en-US" b="0" i="1" dirty="0" smtClean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1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≥0</m:t>
                            </m:r>
                          </m:e>
                          <m:e>
                            <m:r>
                              <a:rPr lang="en-US" i="1" dirty="0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0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    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𝑧</m:t>
                            </m:r>
                            <m:r>
                              <a:rPr lang="en-US" i="1">
                                <a:latin typeface="Cambria Math" charset="0"/>
                                <a:ea typeface="Cambria Math" charset="0"/>
                                <a:cs typeface="Cambria Math" charset="0"/>
                              </a:rPr>
                              <m:t>&lt;0</m:t>
                            </m:r>
                          </m:e>
                        </m:eqArr>
                      </m:e>
                    </m:d>
                  </m:oMath>
                </a14:m>
                <a:endParaRPr lang="en-US" i="1" dirty="0">
                  <a:latin typeface="Cambria Math" charset="0"/>
                  <a:ea typeface="Cambria Math" charset="0"/>
                  <a:cs typeface="Cambria Math" charset="0"/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168" y="1148954"/>
                <a:ext cx="11379200" cy="4729164"/>
              </a:xfrm>
              <a:blipFill>
                <a:blip r:embed="rId2"/>
                <a:stretch>
                  <a:fillRect l="-1125" t="-206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6" name="Group 15"/>
          <p:cNvGrpSpPr/>
          <p:nvPr/>
        </p:nvGrpSpPr>
        <p:grpSpPr>
          <a:xfrm>
            <a:off x="9511632" y="1727933"/>
            <a:ext cx="2032000" cy="1179996"/>
            <a:chOff x="1828800" y="-2514600"/>
            <a:chExt cx="3048000" cy="1447800"/>
          </a:xfrm>
        </p:grpSpPr>
        <p:cxnSp>
          <p:nvCxnSpPr>
            <p:cNvPr id="17" name="Straight Arrow Connector 16"/>
            <p:cNvCxnSpPr/>
            <p:nvPr/>
          </p:nvCxnSpPr>
          <p:spPr>
            <a:xfrm>
              <a:off x="1828800" y="-1447800"/>
              <a:ext cx="3048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V="1">
              <a:off x="3200400" y="-2514600"/>
              <a:ext cx="0" cy="1447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Arrow Connector 18"/>
            <p:cNvCxnSpPr/>
            <p:nvPr/>
          </p:nvCxnSpPr>
          <p:spPr>
            <a:xfrm>
              <a:off x="1828800" y="-1447800"/>
              <a:ext cx="13716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/>
            <p:nvPr/>
          </p:nvCxnSpPr>
          <p:spPr>
            <a:xfrm>
              <a:off x="3200400" y="-1981202"/>
              <a:ext cx="12954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>
              <a:off x="3200400" y="-1981200"/>
              <a:ext cx="0" cy="53340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5" name="Group 24"/>
          <p:cNvGrpSpPr/>
          <p:nvPr/>
        </p:nvGrpSpPr>
        <p:grpSpPr>
          <a:xfrm>
            <a:off x="9410031" y="3383044"/>
            <a:ext cx="2133603" cy="1048885"/>
            <a:chOff x="4489703" y="-1118937"/>
            <a:chExt cx="768097" cy="381000"/>
          </a:xfrm>
        </p:grpSpPr>
        <p:cxnSp>
          <p:nvCxnSpPr>
            <p:cNvPr id="27" name="Straight Arrow Connector 26"/>
            <p:cNvCxnSpPr>
              <a:cxnSpLocks/>
            </p:cNvCxnSpPr>
            <p:nvPr/>
          </p:nvCxnSpPr>
          <p:spPr>
            <a:xfrm flipV="1">
              <a:off x="4489703" y="-844852"/>
              <a:ext cx="768097" cy="107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Arrow Connector 27"/>
            <p:cNvCxnSpPr/>
            <p:nvPr/>
          </p:nvCxnSpPr>
          <p:spPr>
            <a:xfrm flipV="1">
              <a:off x="4880610" y="-1118937"/>
              <a:ext cx="0" cy="3810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9" name="Group 28"/>
          <p:cNvGrpSpPr/>
          <p:nvPr/>
        </p:nvGrpSpPr>
        <p:grpSpPr>
          <a:xfrm>
            <a:off x="9587832" y="4852133"/>
            <a:ext cx="2032000" cy="1179996"/>
            <a:chOff x="1828800" y="-2514600"/>
            <a:chExt cx="3048000" cy="1447800"/>
          </a:xfrm>
        </p:grpSpPr>
        <p:cxnSp>
          <p:nvCxnSpPr>
            <p:cNvPr id="30" name="Straight Arrow Connector 29"/>
            <p:cNvCxnSpPr/>
            <p:nvPr/>
          </p:nvCxnSpPr>
          <p:spPr>
            <a:xfrm>
              <a:off x="1828800" y="-1447800"/>
              <a:ext cx="3048000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Arrow Connector 30"/>
            <p:cNvCxnSpPr/>
            <p:nvPr/>
          </p:nvCxnSpPr>
          <p:spPr>
            <a:xfrm flipV="1">
              <a:off x="3200400" y="-2514600"/>
              <a:ext cx="0" cy="1447800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Arrow Connector 31"/>
            <p:cNvCxnSpPr/>
            <p:nvPr/>
          </p:nvCxnSpPr>
          <p:spPr>
            <a:xfrm>
              <a:off x="1828800" y="-1447800"/>
              <a:ext cx="1371600" cy="0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Arrow Connector 32"/>
            <p:cNvCxnSpPr/>
            <p:nvPr/>
          </p:nvCxnSpPr>
          <p:spPr>
            <a:xfrm flipV="1">
              <a:off x="3162300" y="-2353733"/>
              <a:ext cx="1333500" cy="914402"/>
            </a:xfrm>
            <a:prstGeom prst="straightConnector1">
              <a:avLst/>
            </a:prstGeom>
            <a:ln w="38100">
              <a:solidFill>
                <a:srgbClr val="00B050"/>
              </a:solidFill>
              <a:tailEnd type="none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Group 33"/>
          <p:cNvGrpSpPr/>
          <p:nvPr/>
        </p:nvGrpSpPr>
        <p:grpSpPr>
          <a:xfrm flipH="1">
            <a:off x="9410032" y="3563216"/>
            <a:ext cx="1940339" cy="641360"/>
            <a:chOff x="5659666" y="5487796"/>
            <a:chExt cx="3149925" cy="803664"/>
          </a:xfrm>
        </p:grpSpPr>
        <p:sp>
          <p:nvSpPr>
            <p:cNvPr id="35" name="Arc 34"/>
            <p:cNvSpPr/>
            <p:nvPr/>
          </p:nvSpPr>
          <p:spPr>
            <a:xfrm>
              <a:off x="5865302" y="5611271"/>
              <a:ext cx="1202902" cy="680189"/>
            </a:xfrm>
            <a:prstGeom prst="arc">
              <a:avLst>
                <a:gd name="adj1" fmla="val 16200000"/>
                <a:gd name="adj2" fmla="val 21297337"/>
              </a:avLst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6" name="Arc 35"/>
            <p:cNvSpPr/>
            <p:nvPr/>
          </p:nvSpPr>
          <p:spPr>
            <a:xfrm rot="10800000">
              <a:off x="7052597" y="5487796"/>
              <a:ext cx="1202903" cy="680189"/>
            </a:xfrm>
            <a:prstGeom prst="arc">
              <a:avLst>
                <a:gd name="adj1" fmla="val 16200000"/>
                <a:gd name="adj2" fmla="val 21301222"/>
              </a:avLst>
            </a:prstGeom>
            <a:ln w="38100">
              <a:solidFill>
                <a:srgbClr val="00B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8" name="Line 30"/>
            <p:cNvSpPr>
              <a:spLocks noChangeShapeType="1"/>
            </p:cNvSpPr>
            <p:nvPr/>
          </p:nvSpPr>
          <p:spPr bwMode="auto">
            <a:xfrm>
              <a:off x="7639825" y="6167985"/>
              <a:ext cx="1169766" cy="34378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40" name="Line 30"/>
            <p:cNvSpPr>
              <a:spLocks noChangeShapeType="1"/>
            </p:cNvSpPr>
            <p:nvPr/>
          </p:nvSpPr>
          <p:spPr bwMode="auto">
            <a:xfrm>
              <a:off x="5659666" y="5599841"/>
              <a:ext cx="886106" cy="11570"/>
            </a:xfrm>
            <a:prstGeom prst="line">
              <a:avLst/>
            </a:prstGeom>
            <a:noFill/>
            <a:ln w="38100">
              <a:solidFill>
                <a:srgbClr val="00B050"/>
              </a:solidFill>
              <a:round/>
              <a:headEnd/>
              <a:tailEnd/>
            </a:ln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506E52-6D57-4F07-968F-EEFE5B44E3B5}"/>
                  </a:ext>
                </a:extLst>
              </p:cNvPr>
              <p:cNvSpPr txBox="1"/>
              <p:nvPr/>
            </p:nvSpPr>
            <p:spPr>
              <a:xfrm>
                <a:off x="11307102" y="2375440"/>
                <a:ext cx="848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28506E52-6D57-4F07-968F-EEFE5B44E3B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07102" y="2375440"/>
                <a:ext cx="84813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244DDAC-B2D6-4FDA-8A94-5530E19E56CB}"/>
                  </a:ext>
                </a:extLst>
              </p:cNvPr>
              <p:cNvSpPr txBox="1"/>
              <p:nvPr/>
            </p:nvSpPr>
            <p:spPr>
              <a:xfrm>
                <a:off x="11322968" y="3907486"/>
                <a:ext cx="848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F244DDAC-B2D6-4FDA-8A94-5530E19E56C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22968" y="3907486"/>
                <a:ext cx="848134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3D782E2-F83A-4408-B31E-547179C1075C}"/>
                  </a:ext>
                </a:extLst>
              </p:cNvPr>
              <p:cNvSpPr txBox="1"/>
              <p:nvPr/>
            </p:nvSpPr>
            <p:spPr>
              <a:xfrm>
                <a:off x="11350371" y="5494323"/>
                <a:ext cx="8481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Cambria Math" charset="0"/>
                          <a:cs typeface="Cambria Math" charset="0"/>
                        </a:rPr>
                        <m:t>𝑧</m:t>
                      </m:r>
                    </m:oMath>
                  </m:oMathPara>
                </a14:m>
                <a:endPara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endParaRPr>
              </a:p>
            </p:txBody>
          </p:sp>
        </mc:Choice>
        <mc:Fallback xmlns=""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A3D782E2-F83A-4408-B31E-547179C1075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350371" y="5494323"/>
                <a:ext cx="848134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7008402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76D6C-89B7-5FFC-9668-E74B5CBB28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92A871-D7FC-DF46-AA55-D5A400ACA1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E62676F-83E3-C874-D5BC-848A65DDAE9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84462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D30A3A-AA22-5B31-2035-DA5D460FF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7E514-4FC2-1747-D3A8-431BBBDA95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E85F73-8A0C-74B2-7F14-6D30702DC9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diagram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F1F40E5-47DB-C9A3-61B2-50BAC7B1D09F}"/>
              </a:ext>
            </a:extLst>
          </p:cNvPr>
          <p:cNvGrpSpPr/>
          <p:nvPr/>
        </p:nvGrpSpPr>
        <p:grpSpPr>
          <a:xfrm>
            <a:off x="2003898" y="2003847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BA92065-7009-E5EF-A9BF-E4EE3BA8B571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BBA92065-7009-E5EF-A9BF-E4EE3BA8B5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825D7B9-551F-C622-7748-E5FBCB923741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825D7B9-551F-C622-7748-E5FBCB9237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3B011D6-CEB2-3CBE-B425-9646B8D65B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3E6BBE58-43AE-452A-79A6-381874B9C73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85C86CD-9725-E73B-C322-D64812E56422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85C86CD-9725-E73B-C322-D64812E5642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4B47FF9-BC0A-DD1A-6977-7A92F10E46FC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4B47FF9-BC0A-DD1A-6977-7A92F10E46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7A390CE4-30DD-81B6-7CF1-C742670BA983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7A390CE4-30DD-81B6-7CF1-C742670BA9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DB69987-5906-0C59-FFE8-CDE73F02C5C2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5DB69987-5906-0C59-FFE8-CDE73F02C5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B9DFD671-6695-ABB6-1A0D-5E9748A73D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924ED0-8AA7-8E2B-25DA-C9E1D2D326FC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CD924ED0-8AA7-8E2B-25DA-C9E1D2D326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548F163-48A2-6BEB-5D9C-437C54E47479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548F163-48A2-6BEB-5D9C-437C54E474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EF0A9FE-1BAB-CC1F-24C6-33018759AB68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EF0A9FE-1BAB-CC1F-24C6-33018759AB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76C4DE49-6AB3-CB16-7D2E-583AEA949A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84F1A50F-2B01-ED0A-544F-684193733A8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7ED2DE60-42BB-0292-08A1-E680A76189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716D5862-D32C-14BD-4D23-330319CE18A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1B257D3-7AA1-256B-5501-DB8AFDE64484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1B257D3-7AA1-256B-5501-DB8AFDE6448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6388241-D7A8-D104-8976-13E2082A0CE7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76388241-D7A8-D104-8976-13E2082A0CE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2E07204-0148-FEEC-8CBC-B31EEEA9F1EC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2E07204-0148-FEEC-8CBC-B31EEEA9F1E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66762D9-4A80-7EB2-B91A-09B608C79DA3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066762D9-4A80-7EB2-B91A-09B608C79D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A97EA4C5-5098-0409-1C81-64E4AE8BA4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70C855-8F5F-5E49-C2EC-EDE369A7284E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9A70C855-8F5F-5E49-C2EC-EDE369A728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815C5FD-E457-C31E-C1E7-A579DF922660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0815C5FD-E457-C31E-C1E7-A579DF9226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A141A5DA-40AC-70B6-1430-07504B716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DA9ECE92-D6C0-E3D6-C7E5-DC5665E7213F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DA9ECE92-D6C0-E3D6-C7E5-DC5665E721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2DCA5B68-DF08-3A3C-5AF5-1B7855DEDD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6098743-D21A-C05B-1E96-E4A81984550B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6098743-D21A-C05B-1E96-E4A81984550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0B0F28B-CC21-2E19-BDFE-B21124FDD817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00B0F28B-CC21-2E19-BDFE-B21124FDD8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BA66A0E-BA86-34C8-6F8B-1FEADE4CC8E0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BA66A0E-BA86-34C8-6F8B-1FEADE4CC8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0680E13-7FF1-FE25-9C14-00CADEB3998B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0680E13-7FF1-FE25-9C14-00CADEB399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39E1848-7AF8-BE28-7F2D-11EE8ACE18F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E39E1848-7AF8-BE28-7F2D-11EE8ACE18F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14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4EBFA563-20CC-A7D5-9FAA-1F8AD80AF19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0C7981-4A70-D1FA-2186-CEA82B2DC952}"/>
                  </a:ext>
                </a:extLst>
              </p:cNvPr>
              <p:cNvSpPr/>
              <p:nvPr/>
            </p:nvSpPr>
            <p:spPr>
              <a:xfrm>
                <a:off x="682082" y="5079726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A10C7981-4A70-D1FA-2186-CEA82B2DC95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2082" y="5079726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D6AD-F938-B4BD-197E-44815D8034F4}"/>
                  </a:ext>
                </a:extLst>
              </p:cNvPr>
              <p:cNvSpPr/>
              <p:nvPr/>
            </p:nvSpPr>
            <p:spPr>
              <a:xfrm>
                <a:off x="1715656" y="5713463"/>
                <a:ext cx="4455835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sSub>
                        <m:sSub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𝑔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𝑅𝑒𝐿𝑈</m:t>
                          </m:r>
                        </m:sub>
                      </m:sSub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86FD6AD-F938-B4BD-197E-44815D8034F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5656" y="5713463"/>
                <a:ext cx="4455835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6376763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4EA8BB-A83B-D1C4-0DBA-448E9124B3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BD41E06-738D-0442-5CFB-9A18E94144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Adding More Neurons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702379-8E5D-95ED-2A5B-EC9DC521C23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Pre-reading</a:t>
            </a:r>
          </a:p>
        </p:txBody>
      </p:sp>
    </p:spTree>
    <p:extLst>
      <p:ext uri="{BB962C8B-B14F-4D97-AF65-F5344CB8AC3E}">
        <p14:creationId xmlns:p14="http://schemas.microsoft.com/office/powerpoint/2010/main" val="4900563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91FED-69FC-0BC6-85C0-04ECB96353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C2D0E0-9853-EA3F-1482-23D1886BD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Three-layer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0DCBDC-011C-E103-9DAC-A86F841C1BE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Network diagram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F3BC86F-BF53-C92C-988A-285C75F41478}"/>
                  </a:ext>
                </a:extLst>
              </p:cNvPr>
              <p:cNvSpPr/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</a:rPr>
                  <a:t>Parameter naming conventions</a:t>
                </a: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𝑖𝑛𝑝𝑢𝑡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</m:sub>
                      </m:sSub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         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8F3BC86F-BF53-C92C-988A-285C75F41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  <a:blipFill>
                <a:blip r:embed="rId2"/>
                <a:stretch>
                  <a:fillRect l="-1868" t="-3448" r="-679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5322B25E-7F6C-33F5-1C1A-80659144655D}"/>
              </a:ext>
            </a:extLst>
          </p:cNvPr>
          <p:cNvGrpSpPr/>
          <p:nvPr/>
        </p:nvGrpSpPr>
        <p:grpSpPr>
          <a:xfrm>
            <a:off x="650161" y="1615247"/>
            <a:ext cx="10532153" cy="4301793"/>
            <a:chOff x="629158" y="1753793"/>
            <a:chExt cx="10672324" cy="3295639"/>
          </a:xfrm>
        </p:grpSpPr>
        <p:sp>
          <p:nvSpPr>
            <p:cNvPr id="37" name="Line 6">
              <a:extLst>
                <a:ext uri="{FF2B5EF4-FFF2-40B4-BE49-F238E27FC236}">
                  <a16:creationId xmlns:a16="http://schemas.microsoft.com/office/drawing/2014/main" id="{4A523A09-9B39-73D5-8159-DB0EED00E1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4" y="2134792"/>
              <a:ext cx="5334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A9D65F16-AD5E-DD50-EF16-851F2BB6B350}"/>
                    </a:ext>
                  </a:extLst>
                </p:cNvPr>
                <p:cNvSpPr/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A9D65F16-AD5E-DD50-EF16-851F2BB6B3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4229BAC9-E849-7B66-D1B6-3CBC8E4F9FD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5" y="3430192"/>
              <a:ext cx="6096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987BE77-6EB7-E57B-E0FE-2E1546015DA8}"/>
                    </a:ext>
                  </a:extLst>
                </p:cNvPr>
                <p:cNvSpPr/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987BE77-6EB7-E57B-E0FE-2E1546015DA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Line 6">
              <a:extLst>
                <a:ext uri="{FF2B5EF4-FFF2-40B4-BE49-F238E27FC236}">
                  <a16:creationId xmlns:a16="http://schemas.microsoft.com/office/drawing/2014/main" id="{B7F96B99-5A21-A128-67E1-6A3D2046E7A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3" y="4637725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4" name="Line 6">
              <a:extLst>
                <a:ext uri="{FF2B5EF4-FFF2-40B4-BE49-F238E27FC236}">
                  <a16:creationId xmlns:a16="http://schemas.microsoft.com/office/drawing/2014/main" id="{FEB6B773-6480-1B21-A9B7-B680E71648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6" y="2210993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5" name="Line 6">
              <a:extLst>
                <a:ext uri="{FF2B5EF4-FFF2-40B4-BE49-F238E27FC236}">
                  <a16:creationId xmlns:a16="http://schemas.microsoft.com/office/drawing/2014/main" id="{65C4737B-B196-A561-CCBC-3C944A688F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5" y="3430193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51203C3-F5B5-424F-FFA1-AD44CF1FA409}"/>
                    </a:ext>
                  </a:extLst>
                </p:cNvPr>
                <p:cNvSpPr/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551203C3-F5B5-424F-FFA1-AD44CF1FA40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DC81CD8B-FD0B-2AF9-4605-26ECD5B7B749}"/>
                    </a:ext>
                  </a:extLst>
                </p:cNvPr>
                <p:cNvSpPr/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123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DC81CD8B-FD0B-2AF9-4605-26ECD5B7B74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Line 6">
              <a:extLst>
                <a:ext uri="{FF2B5EF4-FFF2-40B4-BE49-F238E27FC236}">
                  <a16:creationId xmlns:a16="http://schemas.microsoft.com/office/drawing/2014/main" id="{9856B5CF-351F-1D18-C387-60E3DCA937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15733" y="4649392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1DB4C7CB-D6A6-B796-588E-C437C8A5CFAB}"/>
                    </a:ext>
                  </a:extLst>
                </p:cNvPr>
                <p:cNvSpPr/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1DB4C7CB-D6A6-B796-588E-C437C8A5CF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44F946A-B31E-93B6-83B3-EEFF83C332DF}"/>
                    </a:ext>
                  </a:extLst>
                </p:cNvPr>
                <p:cNvSpPr/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44F946A-B31E-93B6-83B3-EEFF83C332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0A01804D-CBEE-8218-B2E6-B88A3AC023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333" y="3430193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7C9A1496-9265-FF20-B0FB-1585CD04F3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1" y="4039793"/>
              <a:ext cx="1447802" cy="6212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09A7059B-D0D4-A2FF-1B2B-1B6A01BDA85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339" y="2134791"/>
              <a:ext cx="1483594" cy="1905002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4" name="Line 6">
              <a:extLst>
                <a:ext uri="{FF2B5EF4-FFF2-40B4-BE49-F238E27FC236}">
                  <a16:creationId xmlns:a16="http://schemas.microsoft.com/office/drawing/2014/main" id="{3285931F-0F54-3FAB-3FA1-9AAED8CD1D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5802" y="4039793"/>
              <a:ext cx="1293379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5F504EA-E408-1092-6EBC-3BBD54F69E87}"/>
                    </a:ext>
                  </a:extLst>
                </p:cNvPr>
                <p:cNvSpPr/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5F504EA-E408-1092-6EBC-3BBD54F69E8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AC90821-5854-572F-8AC1-5272C7A74841}"/>
                    </a:ext>
                  </a:extLst>
                </p:cNvPr>
                <p:cNvSpPr/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AC90821-5854-572F-8AC1-5272C7A7484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Line 6">
              <a:extLst>
                <a:ext uri="{FF2B5EF4-FFF2-40B4-BE49-F238E27FC236}">
                  <a16:creationId xmlns:a16="http://schemas.microsoft.com/office/drawing/2014/main" id="{10726C04-71B5-A84F-5985-A160CB3351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9133" y="2134792"/>
              <a:ext cx="1447800" cy="685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E23C0162-F23E-A389-264C-E148791E27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25333" y="2820592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04D2A0E-07AE-15AB-5534-BAE5B604B2DB}"/>
                    </a:ext>
                  </a:extLst>
                </p:cNvPr>
                <p:cNvSpPr/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104D2A0E-07AE-15AB-5534-BAE5B604B2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0CE380CB-960B-BC0F-AEDA-1A3D7A8E1027}"/>
                    </a:ext>
                  </a:extLst>
                </p:cNvPr>
                <p:cNvSpPr/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0CE380CB-960B-BC0F-AEDA-1A3D7A8E102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407A4E54-D5DF-920C-FD3A-64B7243053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3" y="2820592"/>
              <a:ext cx="1447800" cy="1828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2" name="Line 6">
              <a:extLst>
                <a:ext uri="{FF2B5EF4-FFF2-40B4-BE49-F238E27FC236}">
                  <a16:creationId xmlns:a16="http://schemas.microsoft.com/office/drawing/2014/main" id="{D48BCD98-CE27-0BDE-17BD-4A8A811667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7206" y="2780851"/>
              <a:ext cx="1281760" cy="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ECBA74B7-61A9-DC38-5EEF-0D4971214555}"/>
                    </a:ext>
                  </a:extLst>
                </p:cNvPr>
                <p:cNvSpPr/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ECBA74B7-61A9-DC38-5EEF-0D49712145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741B72E-8DF8-A060-E931-8EF792642B75}"/>
                    </a:ext>
                  </a:extLst>
                </p:cNvPr>
                <p:cNvSpPr/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E741B72E-8DF8-A060-E931-8EF792642B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39A9C722-3428-B878-377A-9D82DA38727E}"/>
                    </a:ext>
                  </a:extLst>
                </p:cNvPr>
                <p:cNvSpPr/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39A9C722-3428-B878-377A-9D82DA38727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  <a:blipFill>
                  <a:blip r:embed="rId15"/>
                  <a:stretch>
                    <a:fillRect t="-6061" r="-9813" b="-757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Line 6">
              <a:extLst>
                <a:ext uri="{FF2B5EF4-FFF2-40B4-BE49-F238E27FC236}">
                  <a16:creationId xmlns:a16="http://schemas.microsoft.com/office/drawing/2014/main" id="{C820D142-4F76-4B71-1358-5361D1ECCD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8965" y="2780851"/>
              <a:ext cx="1096129" cy="65674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7" name="Line 6">
              <a:extLst>
                <a:ext uri="{FF2B5EF4-FFF2-40B4-BE49-F238E27FC236}">
                  <a16:creationId xmlns:a16="http://schemas.microsoft.com/office/drawing/2014/main" id="{BB2F13E1-111E-C11A-A840-61359CD8A0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75827" y="3412686"/>
              <a:ext cx="1099267" cy="63877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8" name="Line 6">
              <a:extLst>
                <a:ext uri="{FF2B5EF4-FFF2-40B4-BE49-F238E27FC236}">
                  <a16:creationId xmlns:a16="http://schemas.microsoft.com/office/drawing/2014/main" id="{6E9485DE-DFA0-9834-D6FC-B505B9615F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6094" y="3427636"/>
              <a:ext cx="1470378" cy="2557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D2AAA29-CB93-9E16-61E8-38A79EED0B3D}"/>
                    </a:ext>
                  </a:extLst>
                </p:cNvPr>
                <p:cNvSpPr/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311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AD2AAA29-CB93-9E16-61E8-38A79EED0B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6A32B883-87AD-E1C2-1D4C-343BDED3B2F6}"/>
                    </a:ext>
                  </a:extLst>
                </p:cNvPr>
                <p:cNvSpPr/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6A32B883-87AD-E1C2-1D4C-343BDED3B2F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02BDDCCD-E202-4AA2-C897-CF43A43FD64F}"/>
                    </a:ext>
                  </a:extLst>
                </p:cNvPr>
                <p:cNvSpPr/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02BDDCCD-E202-4AA2-C897-CF43A43FD6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789E3E6-E4FC-896D-6BEC-EFF02AAA5BD3}"/>
                    </a:ext>
                  </a:extLst>
                </p:cNvPr>
                <p:cNvSpPr/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F789E3E6-E4FC-896D-6BEC-EFF02AAA5B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Line 6">
              <a:extLst>
                <a:ext uri="{FF2B5EF4-FFF2-40B4-BE49-F238E27FC236}">
                  <a16:creationId xmlns:a16="http://schemas.microsoft.com/office/drawing/2014/main" id="{E591006A-4641-7989-6F4A-8BF37754D7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574" y="2210992"/>
              <a:ext cx="2017731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932A0F0B-CF84-5B94-03D8-63865944E36A}"/>
                    </a:ext>
                  </a:extLst>
                </p:cNvPr>
                <p:cNvSpPr/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932A0F0B-CF84-5B94-03D8-63865944E36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0D9FBC6-AD72-9B4A-4D94-326857088E88}"/>
                    </a:ext>
                  </a:extLst>
                </p:cNvPr>
                <p:cNvSpPr/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B0D9FBC6-AD72-9B4A-4D94-326857088E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Line 6">
              <a:extLst>
                <a:ext uri="{FF2B5EF4-FFF2-40B4-BE49-F238E27FC236}">
                  <a16:creationId xmlns:a16="http://schemas.microsoft.com/office/drawing/2014/main" id="{596AF925-CD7A-54A9-9C30-E1896F2C70C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77" name="Line 6">
              <a:extLst>
                <a:ext uri="{FF2B5EF4-FFF2-40B4-BE49-F238E27FC236}">
                  <a16:creationId xmlns:a16="http://schemas.microsoft.com/office/drawing/2014/main" id="{5B553AE7-8E10-C5C1-4992-9BE2512D7D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A965AEF-6862-D4D4-DC58-A078A40FE30C}"/>
                    </a:ext>
                  </a:extLst>
                </p:cNvPr>
                <p:cNvSpPr/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A965AEF-6862-D4D4-DC58-A078A40FE3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2C0CD6D2-2456-64C9-EC1E-21C4120DB2A6}"/>
                    </a:ext>
                  </a:extLst>
                </p:cNvPr>
                <p:cNvSpPr/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2C0CD6D2-2456-64C9-EC1E-21C4120DB2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579515C4-2C3D-4B92-ADC7-30D199EB8E2C}"/>
                    </a:ext>
                  </a:extLst>
                </p:cNvPr>
                <p:cNvSpPr/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579515C4-2C3D-4B92-ADC7-30D199EB8E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Line 6">
              <a:extLst>
                <a:ext uri="{FF2B5EF4-FFF2-40B4-BE49-F238E27FC236}">
                  <a16:creationId xmlns:a16="http://schemas.microsoft.com/office/drawing/2014/main" id="{5E3DBC8F-4052-AA55-84EE-DC154CE9A31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4" y="3418524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2" name="Line 6">
              <a:extLst>
                <a:ext uri="{FF2B5EF4-FFF2-40B4-BE49-F238E27FC236}">
                  <a16:creationId xmlns:a16="http://schemas.microsoft.com/office/drawing/2014/main" id="{E7B97267-831A-9AB8-ABE4-F45504CF7D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7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3" name="Line 6">
              <a:extLst>
                <a:ext uri="{FF2B5EF4-FFF2-40B4-BE49-F238E27FC236}">
                  <a16:creationId xmlns:a16="http://schemas.microsoft.com/office/drawing/2014/main" id="{70711016-85E8-D6E1-7D43-B7EAECC5E6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7" y="34301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4CF5252-B77A-28BF-1357-F1DC6FADFF54}"/>
                    </a:ext>
                  </a:extLst>
                </p:cNvPr>
                <p:cNvSpPr/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4CF5252-B77A-28BF-1357-F1DC6FADFF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  <a:blipFill>
                  <a:blip r:embed="rId2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3CC9332-922A-7FFC-03EB-FB1BC525DDE2}"/>
                    </a:ext>
                  </a:extLst>
                </p:cNvPr>
                <p:cNvSpPr/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3CC9332-922A-7FFC-03EB-FB1BC525DD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17BE710-3513-FB5A-D9BB-E77D733E9B47}"/>
                    </a:ext>
                  </a:extLst>
                </p:cNvPr>
                <p:cNvSpPr/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517BE710-3513-FB5A-D9BB-E77D733E9B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0F701A57-9845-E6B9-6544-2B1F7CC3249C}"/>
                    </a:ext>
                  </a:extLst>
                </p:cNvPr>
                <p:cNvSpPr/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0F701A57-9845-E6B9-6544-2B1F7CC324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7644EEA-0DD1-76B8-2CDC-63458ADAD89C}"/>
                    </a:ext>
                  </a:extLst>
                </p:cNvPr>
                <p:cNvSpPr/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77644EEA-0DD1-76B8-2CDC-63458ADAD8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A083D954-78A5-F538-3198-D0EB38A5A4E6}"/>
                    </a:ext>
                  </a:extLst>
                </p:cNvPr>
                <p:cNvSpPr/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A083D954-78A5-F538-3198-D0EB38A5A4E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  <a:blipFill>
                  <a:blip r:embed="rId30"/>
                  <a:stretch>
                    <a:fillRect l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0F5AF0C7-5C9E-B5F9-B664-5FB2B19F5C93}"/>
                    </a:ext>
                  </a:extLst>
                </p:cNvPr>
                <p:cNvSpPr/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0F5AF0C7-5C9E-B5F9-B664-5FB2B19F5C9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  <a:blipFill>
                  <a:blip r:embed="rId31"/>
                  <a:stretch>
                    <a:fillRect l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3A03E4D9-5726-40DD-D3E2-82C7EDDDB4DB}"/>
                    </a:ext>
                  </a:extLst>
                </p:cNvPr>
                <p:cNvSpPr/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3A03E4D9-5726-40DD-D3E2-82C7EDDDB4D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  <a:blipFill>
                  <a:blip r:embed="rId3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3EFFBE3F-2581-3DB0-4691-CCD8884E7C29}"/>
                    </a:ext>
                  </a:extLst>
                </p:cNvPr>
                <p:cNvSpPr/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3EFFBE3F-2581-3DB0-4691-CCD8884E7C2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  <a:blipFill>
                  <a:blip r:embed="rId33"/>
                  <a:stretch>
                    <a:fillRect l="-46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0D2E3269-BDBF-B86C-3035-FE47EE85E2DC}"/>
                    </a:ext>
                  </a:extLst>
                </p:cNvPr>
                <p:cNvSpPr/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0D2E3269-BDBF-B86C-3035-FE47EE85E2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  <a:blipFill>
                  <a:blip r:embed="rId3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Line 6">
              <a:extLst>
                <a:ext uri="{FF2B5EF4-FFF2-40B4-BE49-F238E27FC236}">
                  <a16:creationId xmlns:a16="http://schemas.microsoft.com/office/drawing/2014/main" id="{CECA050E-22EB-A5DB-77B9-9347F6E6DDC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2889" y="2152407"/>
              <a:ext cx="431843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0081C64A-7DD6-B2ED-4572-3E221017D3A7}"/>
                    </a:ext>
                  </a:extLst>
                </p:cNvPr>
                <p:cNvSpPr/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0081C64A-7DD6-B2ED-4572-3E221017D3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  <a:blipFill>
                  <a:blip r:embed="rId3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Line 6">
              <a:extLst>
                <a:ext uri="{FF2B5EF4-FFF2-40B4-BE49-F238E27FC236}">
                  <a16:creationId xmlns:a16="http://schemas.microsoft.com/office/drawing/2014/main" id="{84D98ABC-6EF6-E9AD-66B3-D0CE569035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91" y="3437616"/>
              <a:ext cx="420405" cy="168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BD25A9B5-42B7-6E0E-2552-12BFA573CBD9}"/>
                    </a:ext>
                  </a:extLst>
                </p:cNvPr>
                <p:cNvSpPr/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BD25A9B5-42B7-6E0E-2552-12BFA573CB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  <a:blipFill>
                  <a:blip r:embed="rId3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Line 6">
              <a:extLst>
                <a:ext uri="{FF2B5EF4-FFF2-40B4-BE49-F238E27FC236}">
                  <a16:creationId xmlns:a16="http://schemas.microsoft.com/office/drawing/2014/main" id="{47496FAD-48A2-C9D8-CAC5-CA752821717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89" y="4658504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39D08297-748A-E5CB-41D4-7080194395F5}"/>
                    </a:ext>
                  </a:extLst>
                </p:cNvPr>
                <p:cNvSpPr/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39D08297-748A-E5CB-41D4-7080194395F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  <a:blipFill>
                  <a:blip r:embed="rId3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92DAAA0-EC09-14DC-956A-8E56552E91BD}"/>
                    </a:ext>
                  </a:extLst>
                </p:cNvPr>
                <p:cNvSpPr/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B92DAAA0-EC09-14DC-956A-8E56552E91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D3792FC-39F1-828D-6B68-0997307BBC91}"/>
                    </a:ext>
                  </a:extLst>
                </p:cNvPr>
                <p:cNvSpPr/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D3792FC-39F1-828D-6B68-0997307BBC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FBEB5995-D3E4-891F-5C8C-06EFD9277E9B}"/>
                    </a:ext>
                  </a:extLst>
                </p:cNvPr>
                <p:cNvSpPr/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FBEB5995-D3E4-891F-5C8C-06EFD9277E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blipFill>
                  <a:blip r:embed="rId40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7FE7B12-EA57-835E-B07A-3CC5C2B1B017}"/>
                    </a:ext>
                  </a:extLst>
                </p:cNvPr>
                <p:cNvSpPr/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87FE7B12-EA57-835E-B07A-3CC5C2B1B01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CE6AF574-61C8-CF3E-34DF-B74961DF8692}"/>
                    </a:ext>
                  </a:extLst>
                </p:cNvPr>
                <p:cNvSpPr/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CE6AF574-61C8-CF3E-34DF-B74961DF869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blipFill>
                  <a:blip r:embed="rId42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A564BC78-E70E-60CA-027B-E98787825C72}"/>
                    </a:ext>
                  </a:extLst>
                </p:cNvPr>
                <p:cNvSpPr/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A564BC78-E70E-60CA-027B-E98787825C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D9F5601F-8C7C-EA06-C800-3386FAA61400}"/>
                    </a:ext>
                  </a:extLst>
                </p:cNvPr>
                <p:cNvSpPr/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D9F5601F-8C7C-EA06-C800-3386FAA614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blipFill>
                  <a:blip r:embed="rId44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0B98C35-2E26-69A9-3A95-2C39D66F7F5B}"/>
                    </a:ext>
                  </a:extLst>
                </p:cNvPr>
                <p:cNvSpPr/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D0B98C35-2E26-69A9-3A95-2C39D66F7F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2E4D6985-6508-E362-F2AD-DDACDFA11506}"/>
                    </a:ext>
                  </a:extLst>
                </p:cNvPr>
                <p:cNvSpPr/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2E4D6985-6508-E362-F2AD-DDACDFA115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blipFill>
                  <a:blip r:embed="rId46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53013023-3192-63F1-F958-C5E57245DB33}"/>
                    </a:ext>
                  </a:extLst>
                </p:cNvPr>
                <p:cNvSpPr/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53013023-3192-63F1-F958-C5E57245DB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blipFill>
                  <a:blip r:embed="rId47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60FDA154-9EE8-F0EE-3125-FFCEF5AF8B68}"/>
                    </a:ext>
                  </a:extLst>
                </p:cNvPr>
                <p:cNvSpPr/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60FDA154-9EE8-F0EE-3125-FFCEF5AF8B6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  <a:blipFill>
                  <a:blip r:embed="rId4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5CE10ED-99E7-5109-D81B-CDC4027DA573}"/>
                    </a:ext>
                  </a:extLst>
                </p:cNvPr>
                <p:cNvSpPr/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5CE10ED-99E7-5109-D81B-CDC4027DA5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  <a:blipFill>
                  <a:blip r:embed="rId4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5C171E29-A293-1192-F984-494881A0D038}"/>
                    </a:ext>
                  </a:extLst>
                </p:cNvPr>
                <p:cNvSpPr/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5C171E29-A293-1192-F984-494881A0D0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blipFill>
                  <a:blip r:embed="rId50"/>
                  <a:stretch>
                    <a:fillRect l="-909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945B9568-FD8D-8E1D-58DF-9524CDB89E47}"/>
                    </a:ext>
                  </a:extLst>
                </p:cNvPr>
                <p:cNvSpPr/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945B9568-FD8D-8E1D-58DF-9524CDB89E4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blipFill>
                  <a:blip r:embed="rId5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0259658-EBC2-7C99-02D1-FA770CFFCA6D}"/>
                    </a:ext>
                  </a:extLst>
                </p:cNvPr>
                <p:cNvSpPr/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0259658-EBC2-7C99-02D1-FA770CFFCA6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  <a:blipFill>
                  <a:blip r:embed="rId5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3355054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9CC41-B054-3AFE-9BFF-EAF16D81368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CAF412-524B-64CB-8918-FD04BC1B83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Three-layer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F2BF9C9-98DC-285E-7EC3-E53DDB87DB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ways to define network layers: </a:t>
            </a:r>
            <a:r>
              <a:rPr lang="en-US" i="1" dirty="0">
                <a:solidFill>
                  <a:srgbClr val="7030A0"/>
                </a:solidFill>
              </a:rPr>
              <a:t>Layers of functions</a:t>
            </a:r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522567E3-A584-5342-D32C-CA7ACA4339C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1" y="2112564"/>
            <a:ext cx="526394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1" name="Line 6">
            <a:extLst>
              <a:ext uri="{FF2B5EF4-FFF2-40B4-BE49-F238E27FC236}">
                <a16:creationId xmlns:a16="http://schemas.microsoft.com/office/drawing/2014/main" id="{7C3D404D-2A7B-F516-4867-61752C56DE8E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2" y="3803448"/>
            <a:ext cx="601593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3" name="Line 6">
            <a:extLst>
              <a:ext uri="{FF2B5EF4-FFF2-40B4-BE49-F238E27FC236}">
                <a16:creationId xmlns:a16="http://schemas.microsoft.com/office/drawing/2014/main" id="{1683E520-2B04-E19A-2B45-DAE4EFB04288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7" y="5379639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Line 6">
            <a:extLst>
              <a:ext uri="{FF2B5EF4-FFF2-40B4-BE49-F238E27FC236}">
                <a16:creationId xmlns:a16="http://schemas.microsoft.com/office/drawing/2014/main" id="{4EBA922D-DECC-DE89-E17E-0EC12D5A65CB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5" y="2212030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5" name="Line 6">
            <a:extLst>
              <a:ext uri="{FF2B5EF4-FFF2-40B4-BE49-F238E27FC236}">
                <a16:creationId xmlns:a16="http://schemas.microsoft.com/office/drawing/2014/main" id="{97AF0356-3087-8261-E8FC-3C0EAA04795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4" y="3803450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8" name="Line 6">
            <a:extLst>
              <a:ext uri="{FF2B5EF4-FFF2-40B4-BE49-F238E27FC236}">
                <a16:creationId xmlns:a16="http://schemas.microsoft.com/office/drawing/2014/main" id="{6A7335DA-76F1-7CB8-05DF-F636A43816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89630" y="5394868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1" name="Line 6">
            <a:extLst>
              <a:ext uri="{FF2B5EF4-FFF2-40B4-BE49-F238E27FC236}">
                <a16:creationId xmlns:a16="http://schemas.microsoft.com/office/drawing/2014/main" id="{0D373CBE-4A05-C467-4B28-61304B806437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1223" y="3803450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2" name="Line 6">
            <a:extLst>
              <a:ext uri="{FF2B5EF4-FFF2-40B4-BE49-F238E27FC236}">
                <a16:creationId xmlns:a16="http://schemas.microsoft.com/office/drawing/2014/main" id="{CAA0980D-FAE8-97C3-2E3D-446E40E74F1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2" y="4599160"/>
            <a:ext cx="1428786" cy="8109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3" name="Line 6">
            <a:extLst>
              <a:ext uri="{FF2B5EF4-FFF2-40B4-BE49-F238E27FC236}">
                <a16:creationId xmlns:a16="http://schemas.microsoft.com/office/drawing/2014/main" id="{8354161C-CDB0-D9AA-14EA-957FB5BDFD92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0700" y="2112563"/>
            <a:ext cx="1464108" cy="2486596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4" name="Line 6">
            <a:extLst>
              <a:ext uri="{FF2B5EF4-FFF2-40B4-BE49-F238E27FC236}">
                <a16:creationId xmlns:a16="http://schemas.microsoft.com/office/drawing/2014/main" id="{809B124F-01CA-45A3-FA24-37223DF0D7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8439" y="4599160"/>
            <a:ext cx="1276392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7" name="Line 6">
            <a:extLst>
              <a:ext uri="{FF2B5EF4-FFF2-40B4-BE49-F238E27FC236}">
                <a16:creationId xmlns:a16="http://schemas.microsoft.com/office/drawing/2014/main" id="{B56DB5F4-E87E-D569-4881-4F6658A7091A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024" y="2112564"/>
            <a:ext cx="1428785" cy="89517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8" name="Line 6">
            <a:extLst>
              <a:ext uri="{FF2B5EF4-FFF2-40B4-BE49-F238E27FC236}">
                <a16:creationId xmlns:a16="http://schemas.microsoft.com/office/drawing/2014/main" id="{B7F788C1-C739-018B-6F1A-BE3AA5A36C7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91223" y="3007738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1" name="Line 6">
            <a:extLst>
              <a:ext uri="{FF2B5EF4-FFF2-40B4-BE49-F238E27FC236}">
                <a16:creationId xmlns:a16="http://schemas.microsoft.com/office/drawing/2014/main" id="{93679290-3790-F23A-29B8-89BFC5239AB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4" y="3007738"/>
            <a:ext cx="1428785" cy="23871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2" name="Line 6">
            <a:extLst>
              <a:ext uri="{FF2B5EF4-FFF2-40B4-BE49-F238E27FC236}">
                <a16:creationId xmlns:a16="http://schemas.microsoft.com/office/drawing/2014/main" id="{844B4205-41B4-EF10-F6B8-A2243532A946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9824" y="2955864"/>
            <a:ext cx="1264925" cy="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6" name="Line 6">
            <a:extLst>
              <a:ext uri="{FF2B5EF4-FFF2-40B4-BE49-F238E27FC236}">
                <a16:creationId xmlns:a16="http://schemas.microsoft.com/office/drawing/2014/main" id="{22E87058-803F-7A8E-222B-C401115E7E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804749" y="2955864"/>
            <a:ext cx="1081732" cy="85725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7" name="Line 6">
            <a:extLst>
              <a:ext uri="{FF2B5EF4-FFF2-40B4-BE49-F238E27FC236}">
                <a16:creationId xmlns:a16="http://schemas.microsoft.com/office/drawing/2014/main" id="{BB1DBCE4-3B2E-3A1F-5981-9B96914498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01652" y="3780598"/>
            <a:ext cx="1084829" cy="833792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8" name="Line 6">
            <a:extLst>
              <a:ext uri="{FF2B5EF4-FFF2-40B4-BE49-F238E27FC236}">
                <a16:creationId xmlns:a16="http://schemas.microsoft.com/office/drawing/2014/main" id="{545FD3FE-9878-21E3-CA07-1D25CB36D825}"/>
              </a:ext>
            </a:extLst>
          </p:cNvPr>
          <p:cNvSpPr>
            <a:spLocks noChangeShapeType="1"/>
          </p:cNvSpPr>
          <p:nvPr/>
        </p:nvSpPr>
        <p:spPr bwMode="auto">
          <a:xfrm>
            <a:off x="9262477" y="3800112"/>
            <a:ext cx="1451066" cy="3338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9D56509-784D-0A96-90EE-239960BE60EE}"/>
                  </a:ext>
                </a:extLst>
              </p:cNvPr>
              <p:cNvSpPr/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E9D56509-784D-0A96-90EE-239960BE60E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Line 6">
            <a:extLst>
              <a:ext uri="{FF2B5EF4-FFF2-40B4-BE49-F238E27FC236}">
                <a16:creationId xmlns:a16="http://schemas.microsoft.com/office/drawing/2014/main" id="{5A30D0E1-960D-D161-9294-AEED55B2D1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9528" y="2212028"/>
            <a:ext cx="199123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A51B048-794F-D0D3-6662-1ADC93BA58CB}"/>
                  </a:ext>
                </a:extLst>
              </p:cNvPr>
              <p:cNvSpPr/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FA51B048-794F-D0D3-6662-1ADC93BA58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FCE2B38-D9FD-9664-415F-CCC3DC4BB5F9}"/>
                  </a:ext>
                </a:extLst>
              </p:cNvPr>
              <p:cNvSpPr/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AFCE2B38-D9FD-9664-415F-CCC3DC4BB5F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Line 6">
            <a:extLst>
              <a:ext uri="{FF2B5EF4-FFF2-40B4-BE49-F238E27FC236}">
                <a16:creationId xmlns:a16="http://schemas.microsoft.com/office/drawing/2014/main" id="{9CAC74EC-2904-5697-787E-A321A74228A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7" name="Line 6">
            <a:extLst>
              <a:ext uri="{FF2B5EF4-FFF2-40B4-BE49-F238E27FC236}">
                <a16:creationId xmlns:a16="http://schemas.microsoft.com/office/drawing/2014/main" id="{5B4E1A75-B9C0-987F-1866-B613E298C1F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1" name="Line 6">
            <a:extLst>
              <a:ext uri="{FF2B5EF4-FFF2-40B4-BE49-F238E27FC236}">
                <a16:creationId xmlns:a16="http://schemas.microsoft.com/office/drawing/2014/main" id="{2BE79FFB-09CA-E783-48A2-77782FDA0B5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8" y="3788218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2" name="Line 6">
            <a:extLst>
              <a:ext uri="{FF2B5EF4-FFF2-40B4-BE49-F238E27FC236}">
                <a16:creationId xmlns:a16="http://schemas.microsoft.com/office/drawing/2014/main" id="{3C12EFA6-74F6-D609-37D4-D85FE57B0567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6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3" name="Line 6">
            <a:extLst>
              <a:ext uri="{FF2B5EF4-FFF2-40B4-BE49-F238E27FC236}">
                <a16:creationId xmlns:a16="http://schemas.microsoft.com/office/drawing/2014/main" id="{C2457204-040B-0E12-46D9-382EF3CA234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6" y="380344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5" name="Line 6">
            <a:extLst>
              <a:ext uri="{FF2B5EF4-FFF2-40B4-BE49-F238E27FC236}">
                <a16:creationId xmlns:a16="http://schemas.microsoft.com/office/drawing/2014/main" id="{BEBE9F7D-1115-8ABE-E80C-AF1AA28E20B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7462" y="2135557"/>
            <a:ext cx="426171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7" name="Line 6">
            <a:extLst>
              <a:ext uri="{FF2B5EF4-FFF2-40B4-BE49-F238E27FC236}">
                <a16:creationId xmlns:a16="http://schemas.microsoft.com/office/drawing/2014/main" id="{5238B586-5073-3342-75A0-8533C49A5BA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5" y="3813139"/>
            <a:ext cx="414883" cy="2203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9" name="Line 6">
            <a:extLst>
              <a:ext uri="{FF2B5EF4-FFF2-40B4-BE49-F238E27FC236}">
                <a16:creationId xmlns:a16="http://schemas.microsoft.com/office/drawing/2014/main" id="{34C9E178-D557-072B-A2FF-DD6AF1BF1E8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3" y="5406762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48BDA10-E6CD-D4EF-3E8C-5F4B124D7D6C}"/>
                  </a:ext>
                </a:extLst>
              </p:cNvPr>
              <p:cNvSpPr/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C48BDA10-E6CD-D4EF-3E8C-5F4B124D7D6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D45D640-FA35-25AB-EC16-8968EA2B44B5}"/>
                  </a:ext>
                </a:extLst>
              </p:cNvPr>
              <p:cNvSpPr/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5D45D640-FA35-25AB-EC16-8968EA2B44B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58E75867-0A49-9330-20F3-C2B3A26B08AF}"/>
                  </a:ext>
                </a:extLst>
              </p:cNvPr>
              <p:cNvSpPr/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58E75867-0A49-9330-20F3-C2B3A26B0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blipFill>
                <a:blip r:embed="rId7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2E4852F8-A624-4AD0-CE84-193F4700F228}"/>
                  </a:ext>
                </a:extLst>
              </p:cNvPr>
              <p:cNvSpPr/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2E4852F8-A624-4AD0-CE84-193F4700F2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F565611-1201-CF07-33A7-572B6EE09683}"/>
                  </a:ext>
                </a:extLst>
              </p:cNvPr>
              <p:cNvSpPr/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FF565611-1201-CF07-33A7-572B6EE096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blipFill>
                <a:blip r:embed="rId9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62954AE-9398-389D-9BC8-8224A8283301}"/>
                  </a:ext>
                </a:extLst>
              </p:cNvPr>
              <p:cNvSpPr/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762954AE-9398-389D-9BC8-8224A828330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0290CAE-0AC4-B4B2-308E-69DDEAB12729}"/>
                  </a:ext>
                </a:extLst>
              </p:cNvPr>
              <p:cNvSpPr/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50290CAE-0AC4-B4B2-308E-69DDEAB127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blipFill>
                <a:blip r:embed="rId11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8CAA7FCA-5A34-34AF-203F-7E56D94DC3EC}"/>
                  </a:ext>
                </a:extLst>
              </p:cNvPr>
              <p:cNvSpPr/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8CAA7FCA-5A34-34AF-203F-7E56D94DC3E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BA61F78E-95F8-8277-53D5-7B68D9419748}"/>
                  </a:ext>
                </a:extLst>
              </p:cNvPr>
              <p:cNvSpPr/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BA61F78E-95F8-8277-53D5-7B68D941974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blipFill>
                <a:blip r:embed="rId13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E0D388B-3116-5D55-405A-3FAABDE1E942}"/>
                  </a:ext>
                </a:extLst>
              </p:cNvPr>
              <p:cNvSpPr/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E0D388B-3116-5D55-405A-3FAABDE1E9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blipFill>
                <a:blip r:embed="rId14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B61DB2A-8750-02D3-FC38-F2291030259C}"/>
                  </a:ext>
                </a:extLst>
              </p:cNvPr>
              <p:cNvSpPr/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5B61DB2A-8750-02D3-FC38-F2291030259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blipFill>
                <a:blip r:embed="rId15"/>
                <a:stretch>
                  <a:fillRect l="-9091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C527B29E-D1ED-F9C2-5AD6-7E4880B5422B}"/>
                  </a:ext>
                </a:extLst>
              </p:cNvPr>
              <p:cNvSpPr/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C527B29E-D1ED-F9C2-5AD6-7E4880B542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894967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CFEF1F-DE8D-4778-24C1-FC40E36878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B54839-659E-2993-EE37-2116021F7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Three-layer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6AF627D-E3EF-D20A-1822-A6D04D3EBF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Different ways to define network layers: </a:t>
            </a:r>
            <a:r>
              <a:rPr lang="en-US" i="1" dirty="0">
                <a:solidFill>
                  <a:srgbClr val="7030A0"/>
                </a:solidFill>
              </a:rPr>
              <a:t>Layers of neurons</a:t>
            </a:r>
            <a:endParaRPr lang="en-US" dirty="0"/>
          </a:p>
        </p:txBody>
      </p:sp>
      <p:sp>
        <p:nvSpPr>
          <p:cNvPr id="37" name="Line 6">
            <a:extLst>
              <a:ext uri="{FF2B5EF4-FFF2-40B4-BE49-F238E27FC236}">
                <a16:creationId xmlns:a16="http://schemas.microsoft.com/office/drawing/2014/main" id="{1F7BDECE-0778-7459-7F85-5E7E9841690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1" y="2112564"/>
            <a:ext cx="526394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1" name="Line 6">
            <a:extLst>
              <a:ext uri="{FF2B5EF4-FFF2-40B4-BE49-F238E27FC236}">
                <a16:creationId xmlns:a16="http://schemas.microsoft.com/office/drawing/2014/main" id="{5E916912-4756-037B-584F-15D5C0008F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189632" y="3803448"/>
            <a:ext cx="601593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3" name="Line 6">
            <a:extLst>
              <a:ext uri="{FF2B5EF4-FFF2-40B4-BE49-F238E27FC236}">
                <a16:creationId xmlns:a16="http://schemas.microsoft.com/office/drawing/2014/main" id="{62458071-C111-AFA6-985F-E3DFF23E01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7" y="5379639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4" name="Line 6">
            <a:extLst>
              <a:ext uri="{FF2B5EF4-FFF2-40B4-BE49-F238E27FC236}">
                <a16:creationId xmlns:a16="http://schemas.microsoft.com/office/drawing/2014/main" id="{9E96AA2C-33BC-73EB-3426-4B969C740D79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5" y="2212030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5" name="Line 6">
            <a:extLst>
              <a:ext uri="{FF2B5EF4-FFF2-40B4-BE49-F238E27FC236}">
                <a16:creationId xmlns:a16="http://schemas.microsoft.com/office/drawing/2014/main" id="{B72DF266-74B0-8AEC-B7C7-B0E8E9527273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4" y="3803450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48" name="Line 6">
            <a:extLst>
              <a:ext uri="{FF2B5EF4-FFF2-40B4-BE49-F238E27FC236}">
                <a16:creationId xmlns:a16="http://schemas.microsoft.com/office/drawing/2014/main" id="{B99D6D1D-8CDE-B6A5-255F-C0381B0CBCB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189630" y="5394868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1" name="Line 6">
            <a:extLst>
              <a:ext uri="{FF2B5EF4-FFF2-40B4-BE49-F238E27FC236}">
                <a16:creationId xmlns:a16="http://schemas.microsoft.com/office/drawing/2014/main" id="{49C88F7D-ED78-CCDE-8E3D-DBCD1A2C4E9C}"/>
              </a:ext>
            </a:extLst>
          </p:cNvPr>
          <p:cNvSpPr>
            <a:spLocks noChangeShapeType="1"/>
          </p:cNvSpPr>
          <p:nvPr/>
        </p:nvSpPr>
        <p:spPr bwMode="auto">
          <a:xfrm>
            <a:off x="4791223" y="3803450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2" name="Line 6">
            <a:extLst>
              <a:ext uri="{FF2B5EF4-FFF2-40B4-BE49-F238E27FC236}">
                <a16:creationId xmlns:a16="http://schemas.microsoft.com/office/drawing/2014/main" id="{E7694038-E885-104A-5299-D087E79239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2" y="4599160"/>
            <a:ext cx="1428786" cy="8109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3" name="Line 6">
            <a:extLst>
              <a:ext uri="{FF2B5EF4-FFF2-40B4-BE49-F238E27FC236}">
                <a16:creationId xmlns:a16="http://schemas.microsoft.com/office/drawing/2014/main" id="{FFC04B66-FA7F-A9F8-5F0A-B4ECB1CACFB5}"/>
              </a:ext>
            </a:extLst>
          </p:cNvPr>
          <p:cNvSpPr>
            <a:spLocks noChangeShapeType="1"/>
          </p:cNvSpPr>
          <p:nvPr/>
        </p:nvSpPr>
        <p:spPr bwMode="auto">
          <a:xfrm>
            <a:off x="4680700" y="2112563"/>
            <a:ext cx="1464108" cy="2486596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4" name="Line 6">
            <a:extLst>
              <a:ext uri="{FF2B5EF4-FFF2-40B4-BE49-F238E27FC236}">
                <a16:creationId xmlns:a16="http://schemas.microsoft.com/office/drawing/2014/main" id="{D2FE2849-B909-CC7A-139B-AFB545CB5E7D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8439" y="4599160"/>
            <a:ext cx="1276392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7" name="Line 6">
            <a:extLst>
              <a:ext uri="{FF2B5EF4-FFF2-40B4-BE49-F238E27FC236}">
                <a16:creationId xmlns:a16="http://schemas.microsoft.com/office/drawing/2014/main" id="{F7BE7333-A61E-D216-7594-6E4B4964071E}"/>
              </a:ext>
            </a:extLst>
          </p:cNvPr>
          <p:cNvSpPr>
            <a:spLocks noChangeShapeType="1"/>
          </p:cNvSpPr>
          <p:nvPr/>
        </p:nvSpPr>
        <p:spPr bwMode="auto">
          <a:xfrm>
            <a:off x="4716024" y="2112564"/>
            <a:ext cx="1428785" cy="89517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58" name="Line 6">
            <a:extLst>
              <a:ext uri="{FF2B5EF4-FFF2-40B4-BE49-F238E27FC236}">
                <a16:creationId xmlns:a16="http://schemas.microsoft.com/office/drawing/2014/main" id="{16A2FE04-F411-B185-5E6E-0879CFCAA13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91223" y="3007738"/>
            <a:ext cx="1353585" cy="7957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1" name="Line 6">
            <a:extLst>
              <a:ext uri="{FF2B5EF4-FFF2-40B4-BE49-F238E27FC236}">
                <a16:creationId xmlns:a16="http://schemas.microsoft.com/office/drawing/2014/main" id="{957EB240-500B-9670-6A47-70E5F5D8C71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716024" y="3007738"/>
            <a:ext cx="1428785" cy="23871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2" name="Line 6">
            <a:extLst>
              <a:ext uri="{FF2B5EF4-FFF2-40B4-BE49-F238E27FC236}">
                <a16:creationId xmlns:a16="http://schemas.microsoft.com/office/drawing/2014/main" id="{60450177-80B1-EBE2-BBE2-CEBD11A116F5}"/>
              </a:ext>
            </a:extLst>
          </p:cNvPr>
          <p:cNvSpPr>
            <a:spLocks noChangeShapeType="1"/>
          </p:cNvSpPr>
          <p:nvPr/>
        </p:nvSpPr>
        <p:spPr bwMode="auto">
          <a:xfrm>
            <a:off x="6539824" y="2955864"/>
            <a:ext cx="1264925" cy="1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6" name="Line 6">
            <a:extLst>
              <a:ext uri="{FF2B5EF4-FFF2-40B4-BE49-F238E27FC236}">
                <a16:creationId xmlns:a16="http://schemas.microsoft.com/office/drawing/2014/main" id="{5144E1A6-8AF2-2F3C-0910-0E2A70FCC679}"/>
              </a:ext>
            </a:extLst>
          </p:cNvPr>
          <p:cNvSpPr>
            <a:spLocks noChangeShapeType="1"/>
          </p:cNvSpPr>
          <p:nvPr/>
        </p:nvSpPr>
        <p:spPr bwMode="auto">
          <a:xfrm>
            <a:off x="7804749" y="2955864"/>
            <a:ext cx="1081732" cy="857254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7" name="Line 6">
            <a:extLst>
              <a:ext uri="{FF2B5EF4-FFF2-40B4-BE49-F238E27FC236}">
                <a16:creationId xmlns:a16="http://schemas.microsoft.com/office/drawing/2014/main" id="{A948448B-FEB9-E329-8F0D-A87327055A4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801652" y="3780598"/>
            <a:ext cx="1084829" cy="833792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68" name="Line 6">
            <a:extLst>
              <a:ext uri="{FF2B5EF4-FFF2-40B4-BE49-F238E27FC236}">
                <a16:creationId xmlns:a16="http://schemas.microsoft.com/office/drawing/2014/main" id="{C4685071-52C4-D43B-6FB9-CE6DBF48FD26}"/>
              </a:ext>
            </a:extLst>
          </p:cNvPr>
          <p:cNvSpPr>
            <a:spLocks noChangeShapeType="1"/>
          </p:cNvSpPr>
          <p:nvPr/>
        </p:nvSpPr>
        <p:spPr bwMode="auto">
          <a:xfrm>
            <a:off x="9262477" y="3800112"/>
            <a:ext cx="1451066" cy="3338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D66ADF3-7581-1E79-AC75-F547EB6B3B0D}"/>
                  </a:ext>
                </a:extLst>
              </p:cNvPr>
              <p:cNvSpPr/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9D66ADF3-7581-1E79-AC75-F547EB6B3B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2" y="1913638"/>
                <a:ext cx="473206" cy="40011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3" name="Line 6">
            <a:extLst>
              <a:ext uri="{FF2B5EF4-FFF2-40B4-BE49-F238E27FC236}">
                <a16:creationId xmlns:a16="http://schemas.microsoft.com/office/drawing/2014/main" id="{E5F09284-A311-E8AA-FF26-5730BBDEF6F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29528" y="2212028"/>
            <a:ext cx="199123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A16C7AA-F0F7-74A6-969B-0020A0745835}"/>
                  </a:ext>
                </a:extLst>
              </p:cNvPr>
              <p:cNvSpPr/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A16C7AA-F0F7-74A6-969B-0020A074583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3489828"/>
                <a:ext cx="473206" cy="40011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B396F76-420C-D75C-75CC-02CE45B9B78E}"/>
                  </a:ext>
                </a:extLst>
              </p:cNvPr>
              <p:cNvSpPr/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𝑥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EB396F76-420C-D75C-75CC-02CE45B9B78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0161" y="5081248"/>
                <a:ext cx="473206" cy="40011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6" name="Line 6">
            <a:extLst>
              <a:ext uri="{FF2B5EF4-FFF2-40B4-BE49-F238E27FC236}">
                <a16:creationId xmlns:a16="http://schemas.microsoft.com/office/drawing/2014/main" id="{C4B85A2C-77FC-EF77-35CE-3F57123828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77" name="Line 6">
            <a:extLst>
              <a:ext uri="{FF2B5EF4-FFF2-40B4-BE49-F238E27FC236}">
                <a16:creationId xmlns:a16="http://schemas.microsoft.com/office/drawing/2014/main" id="{293878C8-2BFD-3806-0491-3E84E43B1D4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5" y="2212028"/>
            <a:ext cx="1428785" cy="318284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1" name="Line 6">
            <a:extLst>
              <a:ext uri="{FF2B5EF4-FFF2-40B4-BE49-F238E27FC236}">
                <a16:creationId xmlns:a16="http://schemas.microsoft.com/office/drawing/2014/main" id="{2BA5A014-13E3-7CFE-9D30-ED47BC605F6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29528" y="3788218"/>
            <a:ext cx="1991230" cy="1523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2" name="Line 6">
            <a:extLst>
              <a:ext uri="{FF2B5EF4-FFF2-40B4-BE49-F238E27FC236}">
                <a16:creationId xmlns:a16="http://schemas.microsoft.com/office/drawing/2014/main" id="{BFD31EBA-56FD-0F02-2417-AD884A4D271E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976" y="221202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83" name="Line 6">
            <a:extLst>
              <a:ext uri="{FF2B5EF4-FFF2-40B4-BE49-F238E27FC236}">
                <a16:creationId xmlns:a16="http://schemas.microsoft.com/office/drawing/2014/main" id="{BE90FDAE-A841-32FE-A413-84C4BFF19F1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91976" y="3803448"/>
            <a:ext cx="1428785" cy="159142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5" name="Line 6">
            <a:extLst>
              <a:ext uri="{FF2B5EF4-FFF2-40B4-BE49-F238E27FC236}">
                <a16:creationId xmlns:a16="http://schemas.microsoft.com/office/drawing/2014/main" id="{595AA1D7-B3E5-E8FF-BAE1-59194B3A59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87462" y="2135557"/>
            <a:ext cx="426171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7" name="Line 6">
            <a:extLst>
              <a:ext uri="{FF2B5EF4-FFF2-40B4-BE49-F238E27FC236}">
                <a16:creationId xmlns:a16="http://schemas.microsoft.com/office/drawing/2014/main" id="{1005DCD2-E974-6355-9049-36F4E6DD02C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5" y="3813139"/>
            <a:ext cx="414883" cy="2203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9" name="Line 6">
            <a:extLst>
              <a:ext uri="{FF2B5EF4-FFF2-40B4-BE49-F238E27FC236}">
                <a16:creationId xmlns:a16="http://schemas.microsoft.com/office/drawing/2014/main" id="{1C549ECB-C75A-F384-917C-DB2B00E02EF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395653" y="5406762"/>
            <a:ext cx="524400" cy="1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38ED9D4E-0761-C033-0198-1815DFDA9F70}"/>
                  </a:ext>
                </a:extLst>
              </p:cNvPr>
              <p:cNvSpPr/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1" name="Rectangle 100">
                <a:extLst>
                  <a:ext uri="{FF2B5EF4-FFF2-40B4-BE49-F238E27FC236}">
                    <a16:creationId xmlns:a16="http://schemas.microsoft.com/office/drawing/2014/main" id="{38ED9D4E-0761-C033-0198-1815DFDA9F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1913637"/>
                <a:ext cx="375996" cy="481196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6760E63-AA83-8084-0547-F144C35E0275}"/>
                  </a:ext>
                </a:extLst>
              </p:cNvPr>
              <p:cNvSpPr/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66760E63-AA83-8084-0547-F144C35E027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5" y="3505057"/>
                <a:ext cx="375996" cy="48119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841B8F5-C2AE-86E4-BEB9-12E27B3B4D69}"/>
                  </a:ext>
                </a:extLst>
              </p:cNvPr>
              <p:cNvSpPr/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3" name="Rectangle 102">
                <a:extLst>
                  <a:ext uri="{FF2B5EF4-FFF2-40B4-BE49-F238E27FC236}">
                    <a16:creationId xmlns:a16="http://schemas.microsoft.com/office/drawing/2014/main" id="{C841B8F5-C2AE-86E4-BEB9-12E27B3B4D6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5096478"/>
                <a:ext cx="375996" cy="481196"/>
              </a:xfrm>
              <a:prstGeom prst="rect">
                <a:avLst/>
              </a:prstGeom>
              <a:blipFill>
                <a:blip r:embed="rId7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4FBE3666-67D5-DB33-5418-0AB6C7AC0608}"/>
                  </a:ext>
                </a:extLst>
              </p:cNvPr>
              <p:cNvSpPr/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4" name="Rectangle 103">
                <a:extLst>
                  <a:ext uri="{FF2B5EF4-FFF2-40B4-BE49-F238E27FC236}">
                    <a16:creationId xmlns:a16="http://schemas.microsoft.com/office/drawing/2014/main" id="{4FBE3666-67D5-DB33-5418-0AB6C7AC060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13634" y="5096478"/>
                <a:ext cx="375996" cy="481196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18D4FC6D-ABD9-DB0E-836F-4871DCC20094}"/>
                  </a:ext>
                </a:extLst>
              </p:cNvPr>
              <p:cNvSpPr/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5" name="Rectangle 104">
                <a:extLst>
                  <a:ext uri="{FF2B5EF4-FFF2-40B4-BE49-F238E27FC236}">
                    <a16:creationId xmlns:a16="http://schemas.microsoft.com/office/drawing/2014/main" id="{18D4FC6D-ABD9-DB0E-836F-4871DCC200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4316891"/>
                <a:ext cx="375996" cy="481196"/>
              </a:xfrm>
              <a:prstGeom prst="rect">
                <a:avLst/>
              </a:prstGeom>
              <a:blipFill>
                <a:blip r:embed="rId9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C943AD5F-743C-F696-5AE8-1643F19EF791}"/>
                  </a:ext>
                </a:extLst>
              </p:cNvPr>
              <p:cNvSpPr/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6" name="Rectangle 105">
                <a:extLst>
                  <a:ext uri="{FF2B5EF4-FFF2-40B4-BE49-F238E27FC236}">
                    <a16:creationId xmlns:a16="http://schemas.microsoft.com/office/drawing/2014/main" id="{C943AD5F-743C-F696-5AE8-1643F19EF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4316891"/>
                <a:ext cx="375996" cy="481196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330549E4-6C2C-59FF-B5D4-CD46BF00151A}"/>
                  </a:ext>
                </a:extLst>
              </p:cNvPr>
              <p:cNvSpPr/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7" name="Rectangle 106">
                <a:extLst>
                  <a:ext uri="{FF2B5EF4-FFF2-40B4-BE49-F238E27FC236}">
                    <a16:creationId xmlns:a16="http://schemas.microsoft.com/office/drawing/2014/main" id="{330549E4-6C2C-59FF-B5D4-CD46BF00151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4318" y="2725470"/>
                <a:ext cx="375996" cy="481196"/>
              </a:xfrm>
              <a:prstGeom prst="rect">
                <a:avLst/>
              </a:prstGeom>
              <a:blipFill>
                <a:blip r:embed="rId11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0A27EA2-13CF-7487-C633-F9FF70C9E8A0}"/>
                  </a:ext>
                </a:extLst>
              </p:cNvPr>
              <p:cNvSpPr/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8" name="Rectangle 107">
                <a:extLst>
                  <a:ext uri="{FF2B5EF4-FFF2-40B4-BE49-F238E27FC236}">
                    <a16:creationId xmlns:a16="http://schemas.microsoft.com/office/drawing/2014/main" id="{20A27EA2-13CF-7487-C633-F9FF70C9E8A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4435" y="2725470"/>
                <a:ext cx="375996" cy="481196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3BEEC77-A8C7-1845-A84A-23A75084D749}"/>
                  </a:ext>
                </a:extLst>
              </p:cNvPr>
              <p:cNvSpPr/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09" name="Rectangle 108">
                <a:extLst>
                  <a:ext uri="{FF2B5EF4-FFF2-40B4-BE49-F238E27FC236}">
                    <a16:creationId xmlns:a16="http://schemas.microsoft.com/office/drawing/2014/main" id="{73BEEC77-A8C7-1845-A84A-23A75084D74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8" y="1913637"/>
                <a:ext cx="375996" cy="481196"/>
              </a:xfrm>
              <a:prstGeom prst="rect">
                <a:avLst/>
              </a:prstGeom>
              <a:blipFill>
                <a:blip r:embed="rId13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DC34AE7-534B-2E62-111B-C0A5A9C7C67B}"/>
                  </a:ext>
                </a:extLst>
              </p:cNvPr>
              <p:cNvSpPr/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DC34AE7-534B-2E62-111B-C0A5A9C7C67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20759" y="3505057"/>
                <a:ext cx="375996" cy="481196"/>
              </a:xfrm>
              <a:prstGeom prst="rect">
                <a:avLst/>
              </a:prstGeom>
              <a:blipFill>
                <a:blip r:embed="rId14"/>
                <a:stretch>
                  <a:fillRect l="-10606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E5DDD566-C083-BE92-B4C0-4DBE04D625E1}"/>
                  </a:ext>
                </a:extLst>
              </p:cNvPr>
              <p:cNvSpPr/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Calibri"/>
                          <a:sym typeface="Symbol" charset="0"/>
                        </a:rPr>
                        <m:t>∑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3" name="Rectangle 112">
                <a:extLst>
                  <a:ext uri="{FF2B5EF4-FFF2-40B4-BE49-F238E27FC236}">
                    <a16:creationId xmlns:a16="http://schemas.microsoft.com/office/drawing/2014/main" id="{E5DDD566-C083-BE92-B4C0-4DBE04D625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86481" y="3528505"/>
                <a:ext cx="375996" cy="481196"/>
              </a:xfrm>
              <a:prstGeom prst="rect">
                <a:avLst/>
              </a:prstGeom>
              <a:blipFill>
                <a:blip r:embed="rId15"/>
                <a:stretch>
                  <a:fillRect l="-9091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950E517B-0E43-6AC9-C5F5-BAC88F31F1B2}"/>
                  </a:ext>
                </a:extLst>
              </p:cNvPr>
              <p:cNvSpPr/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4" name="Rectangle 113">
                <a:extLst>
                  <a:ext uri="{FF2B5EF4-FFF2-40B4-BE49-F238E27FC236}">
                    <a16:creationId xmlns:a16="http://schemas.microsoft.com/office/drawing/2014/main" id="{950E517B-0E43-6AC9-C5F5-BAC88F31F1B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1006" y="3521181"/>
                <a:ext cx="375996" cy="481194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385692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823075-C14B-531D-93FB-C522D6C988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302802-FEFE-78EC-F323-CC60CDB87F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Regression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67C07E1-4A55-3558-8384-A6322E27BB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26136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96637E-8CAD-A5B5-AF6F-BA7FA7F283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430CD9-3712-FD98-5EC3-CB594DB58D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F5E9E6F-0D27-E5D2-0AE8-5EFD8473A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total parameters?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12431AA-98A3-E3B1-DCCD-BC5D3FB450C3}"/>
              </a:ext>
            </a:extLst>
          </p:cNvPr>
          <p:cNvGrpSpPr/>
          <p:nvPr/>
        </p:nvGrpSpPr>
        <p:grpSpPr>
          <a:xfrm>
            <a:off x="1997271" y="243817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6A8E7B74-779B-14C0-C2FC-9F98AE44BBE4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32B831B6-0FCC-8100-641C-0B6CAB2EF3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732B73F2-551E-4D88-30D6-9F9716E9FB77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1331CB7-413B-935D-5A3E-61E549B435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1F6A476F-42D8-A42C-DDA9-BD90DE1E2C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D4901DD5-4391-9A14-06E2-15E57D8857B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F2440002-79C6-A606-35F0-005FA1779AA5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703DABA-2925-046C-6358-DA461B5FE0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C28B375D-6761-F61D-6986-3B7B3EA9A696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ACEAD75-94E2-8805-69DE-141004E132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03B33E98-478D-D56A-8025-640E8C5B96D2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8E5191C-736F-910B-6053-0D09B8D855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740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4913DDB8-699D-1372-3ED3-6EF97B9AAEC7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82015CC-081A-A747-480D-689B006B30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F1EF1105-5A2B-38FD-A842-4F7942CFDC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06C268B-B722-EB9F-5603-572BBA2B7F1B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A2265E-03D7-D579-9194-57CA6DBBF7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C4BA44F4-F596-3512-7B60-C72184B73B0E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C3AF8C1-0377-4444-FC28-B6E771F6A0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60DBF97C-E844-5109-8FC5-E93081BCBE6F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5693395-63DB-1654-49EE-A0E2104A28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6A98165F-5553-D38C-1998-253F251122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CD688F78-B208-0B78-3A47-B9511FE227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49A47507-0694-2227-E090-7C3E53A266E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6DCB9B22-31C8-724F-B22B-C86ECA0E514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E995873A-6276-F595-6AD0-DF0AD6E9B3D8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EEBAA26-CF59-1C16-6209-9B7016C10A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A2E3F9E5-408F-04D0-A87C-0B02EB2FABE5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4A98E08-E38F-2F18-E7B1-D1346D82FE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98EF1C3B-143C-9822-40C0-541C0499069F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8E5EA66-E2DE-5862-F8F2-D72CA1A088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245C9B22-C09D-537B-AE71-1A5914093A3C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6CD1DE7-2896-7036-B6DC-0998DABBF4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D3AA51CA-8BB0-1919-E6FF-F3000815D8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F071D4B6-A987-6B64-B1F0-C5CEE3025B5C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BC55BA1-016A-6461-B163-2F94B277FF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50097B46-9839-66A5-025E-0D37EE92024A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48F3FBF-99BE-91E0-9444-F2C60B431F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EB120BFC-D6EA-C51B-B1EE-DAF90874540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8E37B60-5A94-A860-C3A1-9E6136A2F3FE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76CC323-F00E-4A7D-8C70-510506FB51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E0055568-AFB7-8365-BE81-ACB0C73E3C5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BCBFA4DF-DE63-CD7C-EF58-8E2E63CBB482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A2F5E527-79DB-EBE1-73F0-94FE3AF9D3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63C2F1B-4681-AAFF-A893-D1298DA535CB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7DEC43F-6B81-4223-F6D2-6029338B6E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339C7FF-E944-D5AB-3CE1-C5C0075D7E6F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3B94E40-225C-92D7-8A8D-68AF6D44E6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6589A8-33A1-C956-F9F2-E59C0B43E49F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D8EF95C6-0A7B-E378-B1F7-2E74AE0E0F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8434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5B9B8E1B-26A6-F11F-A78C-A0C72FD4E9D5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E4DACD1-D3AE-9455-D89E-BA409DED0C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500" b="-115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D6B92303-D6F8-40EF-AF14-4E54D67E113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86460169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7668314-0A4C-C556-9155-3B71E2A0D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5D826-5DB9-0893-9346-C6D6DF4368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59653DF-9248-7728-F806-85BCA0A9E8A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Interactive demo: </a:t>
            </a:r>
            <a:r>
              <a:rPr lang="en-US" dirty="0">
                <a:hlinkClick r:id="rId2"/>
              </a:rPr>
              <a:t>https://www.cs.cmu.edu/~pvirtue/AIS/regression/</a:t>
            </a:r>
            <a:endParaRPr lang="en-US" dirty="0"/>
          </a:p>
          <a:p>
            <a:endParaRPr lang="en-US" dirty="0"/>
          </a:p>
          <a:p>
            <a:endParaRPr lang="en-US" dirty="0"/>
          </a:p>
        </p:txBody>
      </p:sp>
      <p:pic>
        <p:nvPicPr>
          <p:cNvPr id="4" name="Picture 2" descr="Regression exercise screenshot">
            <a:extLst>
              <a:ext uri="{FF2B5EF4-FFF2-40B4-BE49-F238E27FC236}">
                <a16:creationId xmlns:a16="http://schemas.microsoft.com/office/drawing/2014/main" id="{72EA5632-00CF-76D7-6F6F-CE0B8A204A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13" y="2216785"/>
            <a:ext cx="10021692" cy="42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30552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94E342-EF90-1A44-D893-90B628297D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120E10-0370-B6DE-6A1E-F820108B33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0FD0B2E-8CF4-DBBA-3C72-5CBE1C12AF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Interactive demo: </a:t>
            </a:r>
            <a:r>
              <a:rPr lang="en-US" dirty="0">
                <a:hlinkClick r:id="rId2"/>
              </a:rPr>
              <a:t>https://www.cs.cmu.edu/~pvirtue/AIS/regression/</a:t>
            </a:r>
            <a:endParaRPr lang="en-US" dirty="0"/>
          </a:p>
          <a:p>
            <a:r>
              <a:rPr lang="en-US" dirty="0">
                <a:solidFill>
                  <a:schemeClr val="tx1"/>
                </a:solidFill>
              </a:rPr>
              <a:t>What's the smallest MSE that you can find?</a:t>
            </a:r>
          </a:p>
          <a:p>
            <a:endParaRPr lang="en-US" dirty="0"/>
          </a:p>
        </p:txBody>
      </p:sp>
      <p:pic>
        <p:nvPicPr>
          <p:cNvPr id="2050" name="Picture 2" descr="Regression exercise screenshot">
            <a:extLst>
              <a:ext uri="{FF2B5EF4-FFF2-40B4-BE49-F238E27FC236}">
                <a16:creationId xmlns:a16="http://schemas.microsoft.com/office/drawing/2014/main" id="{B92DF99F-E642-5F94-3B11-044534BB57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3313" y="2216785"/>
            <a:ext cx="10021692" cy="42740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208231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9D5EB9D-F734-F7A1-E471-C1B10DC456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748D0B-1ADE-826D-6AE4-2A4D925367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Data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907CC5B-443D-F47C-D74A-2CBE573A25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Quadratic feature engineering vs three-neuron network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8751A80F-0E6D-3EEB-ED50-405B12AA23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03464" y="2008392"/>
            <a:ext cx="5327001" cy="42790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F39266B3-07FF-95C2-0C3A-182CEDD35EE0}"/>
              </a:ext>
            </a:extLst>
          </p:cNvPr>
          <p:cNvGrpSpPr/>
          <p:nvPr/>
        </p:nvGrpSpPr>
        <p:grpSpPr>
          <a:xfrm>
            <a:off x="180109" y="4045527"/>
            <a:ext cx="6109855" cy="2750128"/>
            <a:chOff x="14251446" y="1426211"/>
            <a:chExt cx="8550698" cy="3090152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829455D-9929-AE27-1374-4A41402FF972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7FBB0492-0AF3-431D-C18B-150BC364B3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3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B279C220-7D64-EA02-CEC2-5E1395EC9915}"/>
                    </a:ext>
                  </a:extLst>
                </p:cNvPr>
                <p:cNvSpPr/>
                <p:nvPr/>
              </p:nvSpPr>
              <p:spPr>
                <a:xfrm>
                  <a:off x="17016776" y="1426211"/>
                  <a:ext cx="1091646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0E9EA529-E89D-D404-5A6D-3984F8281C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16776" y="1426211"/>
                  <a:ext cx="1091646" cy="611543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8A2FC16A-33A5-7377-122D-473B1BC080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DD15DAAF-1D7D-9EA7-06CE-CFB67620334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7ECB7655-DAD3-14F7-E2EF-34A6A3B270E5}"/>
                    </a:ext>
                  </a:extLst>
                </p:cNvPr>
                <p:cNvSpPr/>
                <p:nvPr/>
              </p:nvSpPr>
              <p:spPr>
                <a:xfrm>
                  <a:off x="19929737" y="1869197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34709967-97B9-D05F-E993-39C3CD9A5BC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7" y="1869197"/>
                  <a:ext cx="663964" cy="611543"/>
                </a:xfrm>
                <a:prstGeom prst="rect">
                  <a:avLst/>
                </a:prstGeom>
                <a:blipFill>
                  <a:blip r:embed="rId5"/>
                  <a:stretch>
                    <a:fillRect l="-33333" r="-64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161AD41-3137-7752-9430-18A868F99A2E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22ECA38B-CFD7-083D-9E66-735A4FDD8C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611543"/>
                </a:xfrm>
                <a:prstGeom prst="rect">
                  <a:avLst/>
                </a:prstGeom>
                <a:blipFill>
                  <a:blip r:embed="rId6"/>
                  <a:stretch>
                    <a:fillRect l="-29870" r="-1168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EF2E6DE-0712-8C03-5C2F-0BD4A1867DF8}"/>
                    </a:ext>
                  </a:extLst>
                </p:cNvPr>
                <p:cNvSpPr/>
                <p:nvPr/>
              </p:nvSpPr>
              <p:spPr>
                <a:xfrm>
                  <a:off x="20626503" y="3073069"/>
                  <a:ext cx="1126398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8F378054-21DB-06BD-DCF0-F9F070CFDB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626503" y="3073069"/>
                  <a:ext cx="1126398" cy="611543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8792F3BF-8DAC-337F-657B-13536D29AED1}"/>
                    </a:ext>
                  </a:extLst>
                </p:cNvPr>
                <p:cNvSpPr/>
                <p:nvPr/>
              </p:nvSpPr>
              <p:spPr>
                <a:xfrm>
                  <a:off x="22137612" y="2328066"/>
                  <a:ext cx="664532" cy="5907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D2EE8E49-C52E-A19B-27F4-476B8C6EE3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37612" y="2328066"/>
                  <a:ext cx="664532" cy="590783"/>
                </a:xfrm>
                <a:prstGeom prst="rect">
                  <a:avLst/>
                </a:prstGeom>
                <a:blipFill>
                  <a:blip r:embed="rId8"/>
                  <a:stretch>
                    <a:fillRect t="-3448" r="-1794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5893BB75-2E2B-BE1C-DE84-3993CAEF91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C0E4B09-F42D-F6F7-C417-F95E85F34230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BCE46EC-DBE7-F1E2-DA3D-1D6824AFD5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A8F19D79-D005-CC31-3A43-4E79F9375E6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316AC3B0-11D2-FC5E-AFDB-CF2E4EF33C7A}"/>
                    </a:ext>
                  </a:extLst>
                </p:cNvPr>
                <p:cNvSpPr/>
                <p:nvPr/>
              </p:nvSpPr>
              <p:spPr>
                <a:xfrm>
                  <a:off x="15519782" y="1700680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4E56BBDB-AEE3-DBB9-9EA9-0AF9A2A4D1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2" y="1700680"/>
                  <a:ext cx="663964" cy="611543"/>
                </a:xfrm>
                <a:prstGeom prst="rect">
                  <a:avLst/>
                </a:prstGeom>
                <a:blipFill>
                  <a:blip r:embed="rId10"/>
                  <a:stretch>
                    <a:fillRect l="-33333" r="-641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B232E6A2-5F5A-44A5-B81E-4EE942970214}"/>
                    </a:ext>
                  </a:extLst>
                </p:cNvPr>
                <p:cNvSpPr/>
                <p:nvPr/>
              </p:nvSpPr>
              <p:spPr>
                <a:xfrm>
                  <a:off x="15467966" y="3189045"/>
                  <a:ext cx="663964" cy="611543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0A9B15D7-0636-4FE2-D438-1C0FFF1201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6" y="3189045"/>
                  <a:ext cx="663964" cy="611543"/>
                </a:xfrm>
                <a:prstGeom prst="rect">
                  <a:avLst/>
                </a:prstGeom>
                <a:blipFill>
                  <a:blip r:embed="rId11"/>
                  <a:stretch>
                    <a:fillRect l="-28205" r="-102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CC68860-5D86-6C7E-C231-39DF53740CAC}"/>
                    </a:ext>
                  </a:extLst>
                </p:cNvPr>
                <p:cNvSpPr/>
                <p:nvPr/>
              </p:nvSpPr>
              <p:spPr>
                <a:xfrm>
                  <a:off x="16436240" y="2215363"/>
                  <a:ext cx="1115408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F2145E43-452C-EEBC-F314-63B8E62808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36240" y="2215363"/>
                  <a:ext cx="1115408" cy="611543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DDF1B5C0-61DD-24C4-FE5A-98B8BFC7DC2C}"/>
                    </a:ext>
                  </a:extLst>
                </p:cNvPr>
                <p:cNvSpPr/>
                <p:nvPr/>
              </p:nvSpPr>
              <p:spPr>
                <a:xfrm>
                  <a:off x="18260135" y="1438202"/>
                  <a:ext cx="1137883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78A51828-D50B-9573-EB8A-66A716A492B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0135" y="1438202"/>
                  <a:ext cx="1137883" cy="611543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2F681CFA-EE78-49EA-8552-07122CE9FB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6879F9CE-13D3-02C6-31AD-20DB623B9946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07ADB7F7-BD2B-DAB6-44CD-2AD4CE68D0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AA787FC-A55E-C1EC-8C42-48C3D3BE1DAA}"/>
                    </a:ext>
                  </a:extLst>
                </p:cNvPr>
                <p:cNvSpPr/>
                <p:nvPr/>
              </p:nvSpPr>
              <p:spPr>
                <a:xfrm>
                  <a:off x="17032547" y="3115666"/>
                  <a:ext cx="1091646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3C4A0AE-1D67-BEFC-8F50-06C061D90C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032547" y="3115666"/>
                  <a:ext cx="1091646" cy="611543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C8D96081-722A-5B53-36E5-185F158536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D6142D7-0773-A99E-4E5C-0DFCCCE4C6F1}"/>
                    </a:ext>
                  </a:extLst>
                </p:cNvPr>
                <p:cNvSpPr/>
                <p:nvPr/>
              </p:nvSpPr>
              <p:spPr>
                <a:xfrm>
                  <a:off x="16452008" y="3904820"/>
                  <a:ext cx="1115408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E0506134-F5B7-FED2-5704-1959A2DD6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452008" y="3904820"/>
                  <a:ext cx="1115408" cy="611543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822FD7E2-CEAA-F2A9-921E-2A6DF6FE59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3DBE9C79-1CCF-89E5-B9B4-9911786B1177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9B968D9-98D7-158E-C06B-60C7012D9B7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4712573-F44F-EE74-CBDD-F09918FF3DD8}"/>
                    </a:ext>
                  </a:extLst>
                </p:cNvPr>
                <p:cNvSpPr/>
                <p:nvPr/>
              </p:nvSpPr>
              <p:spPr>
                <a:xfrm>
                  <a:off x="18281091" y="3131794"/>
                  <a:ext cx="1137883" cy="61154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315B2315-A90E-8DBA-42C4-63DA3F6A39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81091" y="3131794"/>
                  <a:ext cx="1137883" cy="611543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E9B409C-830C-930E-8D1C-17C038C60D3D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963DAF86-135A-24DC-F7A6-1864B523419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19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579B678-972D-D668-71EF-4FAB3602C5A0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6B17709-CC95-21E1-D60A-EB552D71FFA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8226ABAD-D975-3CFC-9212-44D2E294ADCF}"/>
                    </a:ext>
                  </a:extLst>
                </p:cNvPr>
                <p:cNvSpPr/>
                <p:nvPr/>
              </p:nvSpPr>
              <p:spPr>
                <a:xfrm>
                  <a:off x="14251446" y="2256305"/>
                  <a:ext cx="848586" cy="59078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C094C953-C873-9F1D-49F4-034695002A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251446" y="2256305"/>
                  <a:ext cx="848586" cy="590783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8DC55243-5B1D-4475-E2D2-E23E970429D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86CC5814-E492-77E9-AA7D-F029E4FA84A7}"/>
              </a:ext>
            </a:extLst>
          </p:cNvPr>
          <p:cNvGrpSpPr/>
          <p:nvPr/>
        </p:nvGrpSpPr>
        <p:grpSpPr>
          <a:xfrm>
            <a:off x="1427071" y="1547756"/>
            <a:ext cx="3611070" cy="2087866"/>
            <a:chOff x="417326" y="1461649"/>
            <a:chExt cx="5105796" cy="2367157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1C0E530-3DCC-BFD8-D547-610064F4D212}"/>
                    </a:ext>
                  </a:extLst>
                </p:cNvPr>
                <p:cNvSpPr/>
                <p:nvPr/>
              </p:nvSpPr>
              <p:spPr>
                <a:xfrm>
                  <a:off x="3556677" y="2528124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7" name="Rectangle 36">
                  <a:extLst>
                    <a:ext uri="{FF2B5EF4-FFF2-40B4-BE49-F238E27FC236}">
                      <a16:creationId xmlns:a16="http://schemas.microsoft.com/office/drawing/2014/main" id="{233CE20B-B461-197B-03AC-A562A88460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556677" y="2528124"/>
                  <a:ext cx="573161" cy="631904"/>
                </a:xfrm>
                <a:prstGeom prst="rect">
                  <a:avLst/>
                </a:prstGeom>
                <a:blipFill>
                  <a:blip r:embed="rId22"/>
                  <a:stretch>
                    <a:fillRect l="-1527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8" name="Line 6">
              <a:extLst>
                <a:ext uri="{FF2B5EF4-FFF2-40B4-BE49-F238E27FC236}">
                  <a16:creationId xmlns:a16="http://schemas.microsoft.com/office/drawing/2014/main" id="{51609B04-D2EC-4F75-8135-F9896F3E396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0569" y="1999968"/>
              <a:ext cx="521208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C1A3B63B-5175-86AA-D8B2-94B4775E8991}"/>
                    </a:ext>
                  </a:extLst>
                </p:cNvPr>
                <p:cNvSpPr/>
                <p:nvPr/>
              </p:nvSpPr>
              <p:spPr>
                <a:xfrm>
                  <a:off x="1317551" y="1461649"/>
                  <a:ext cx="679706" cy="5922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kumimoji="0" lang="en-US" sz="24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208F5191-3694-2565-161C-A19C85D58E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317551" y="1461649"/>
                  <a:ext cx="679706" cy="592262"/>
                </a:xfrm>
                <a:prstGeom prst="rect">
                  <a:avLst/>
                </a:prstGeom>
                <a:blipFill>
                  <a:blip r:embed="rId23"/>
                  <a:stretch>
                    <a:fillRect l="-128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F9B9B3FB-FA50-10E7-6F0C-11BE744193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3485" y="3686010"/>
              <a:ext cx="521208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EEFD856D-9A06-196B-93DD-187CAE3A6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893567" y="1999968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2" name="Line 6">
              <a:extLst>
                <a:ext uri="{FF2B5EF4-FFF2-40B4-BE49-F238E27FC236}">
                  <a16:creationId xmlns:a16="http://schemas.microsoft.com/office/drawing/2014/main" id="{22F353AC-1A76-4156-3D40-7E27CEB3798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885212" y="2879868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B517691F-D60C-FC22-E0DC-347AE50BE4A5}"/>
                    </a:ext>
                  </a:extLst>
                </p:cNvPr>
                <p:cNvSpPr/>
                <p:nvPr/>
              </p:nvSpPr>
              <p:spPr>
                <a:xfrm>
                  <a:off x="2547162" y="1945026"/>
                  <a:ext cx="663964" cy="59226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4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8212EDE5-3122-4A1E-D2DE-CBD92B2874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7162" y="1945026"/>
                  <a:ext cx="663964" cy="592262"/>
                </a:xfrm>
                <a:prstGeom prst="rect">
                  <a:avLst/>
                </a:prstGeom>
                <a:blipFill>
                  <a:blip r:embed="rId24"/>
                  <a:stretch>
                    <a:fillRect l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F6401587-C0F2-4A5C-0BA7-5074A26DE6D0}"/>
                    </a:ext>
                  </a:extLst>
                </p:cNvPr>
                <p:cNvSpPr/>
                <p:nvPr/>
              </p:nvSpPr>
              <p:spPr>
                <a:xfrm>
                  <a:off x="2541970" y="3236544"/>
                  <a:ext cx="663964" cy="59226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4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3A09AC38-CFB7-87C2-6FBC-2286E5E6424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41970" y="3236544"/>
                  <a:ext cx="663964" cy="592262"/>
                </a:xfrm>
                <a:prstGeom prst="rect">
                  <a:avLst/>
                </a:prstGeom>
                <a:blipFill>
                  <a:blip r:embed="rId25"/>
                  <a:stretch>
                    <a:fillRect l="-103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23D5021A-0E91-9C8E-2122-55B8B1ED3447}"/>
                    </a:ext>
                  </a:extLst>
                </p:cNvPr>
                <p:cNvSpPr/>
                <p:nvPr/>
              </p:nvSpPr>
              <p:spPr>
                <a:xfrm>
                  <a:off x="3601676" y="3160028"/>
                  <a:ext cx="546720" cy="5922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C8BE87B4-B7C9-9B1C-3D6F-D3B5C69F8D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601676" y="3160028"/>
                  <a:ext cx="546720" cy="592262"/>
                </a:xfrm>
                <a:prstGeom prst="rect">
                  <a:avLst/>
                </a:prstGeom>
                <a:blipFill>
                  <a:blip r:embed="rId26"/>
                  <a:stretch>
                    <a:fillRect l="-952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6ACF39DE-1FAF-7F7B-13FC-C4CE1F466259}"/>
                    </a:ext>
                  </a:extLst>
                </p:cNvPr>
                <p:cNvSpPr/>
                <p:nvPr/>
              </p:nvSpPr>
              <p:spPr>
                <a:xfrm>
                  <a:off x="4972134" y="2356649"/>
                  <a:ext cx="550988" cy="59226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ABBF6A19-36CE-0ACF-44C6-4AA4F041BD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972134" y="2356649"/>
                  <a:ext cx="550988" cy="592262"/>
                </a:xfrm>
                <a:prstGeom prst="rect">
                  <a:avLst/>
                </a:prstGeom>
                <a:blipFill>
                  <a:blip r:embed="rId27"/>
                  <a:stretch>
                    <a:fillRect l="-9524" t="-3488" r="-126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7" name="Line 6">
              <a:extLst>
                <a:ext uri="{FF2B5EF4-FFF2-40B4-BE49-F238E27FC236}">
                  <a16:creationId xmlns:a16="http://schemas.microsoft.com/office/drawing/2014/main" id="{DB872AAF-784B-C707-E113-EF0D007C77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138193" y="2879866"/>
              <a:ext cx="1258300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F8EC917-7A8E-C502-1034-5BC953140492}"/>
                    </a:ext>
                  </a:extLst>
                </p:cNvPr>
                <p:cNvSpPr/>
                <p:nvPr/>
              </p:nvSpPr>
              <p:spPr>
                <a:xfrm>
                  <a:off x="4355488" y="2525995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9A442879-B394-DC73-FB0A-200A2B508A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355488" y="2525995"/>
                  <a:ext cx="573161" cy="631904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9DF65A89-AB0C-D12E-A1A6-479129867A9B}"/>
                    </a:ext>
                  </a:extLst>
                </p:cNvPr>
                <p:cNvSpPr/>
                <p:nvPr/>
              </p:nvSpPr>
              <p:spPr>
                <a:xfrm>
                  <a:off x="417326" y="3136477"/>
                  <a:ext cx="1675376" cy="597773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sSubSup>
                              <m:sSubSupPr>
                                <m:ctrlP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</m:ctrlPr>
                              </m:sSubSupPr>
                              <m:e>
                                <m: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𝑥</m:t>
                                </m:r>
                              </m:e>
                              <m:sub>
                                <m: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1</m:t>
                                </m:r>
                              </m:sub>
                              <m:sup>
                                <m:r>
                                  <a:rPr lang="en-US" sz="2400" i="1" kern="0" dirty="0">
                                    <a:solidFill>
                                      <a:prstClr val="black"/>
                                    </a:solidFill>
                                    <a:latin typeface="Cambria Math" panose="02040503050406030204" pitchFamily="18" charset="0"/>
                                    <a:cs typeface="Calibri"/>
                                  </a:rPr>
                                  <m:t>2</m:t>
                                </m:r>
                              </m:sup>
                            </m:sSubSup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→</m:t>
                            </m:r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B8D22AAC-4B32-F94E-DB8C-551D8A006C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7326" y="3136477"/>
                  <a:ext cx="1675376" cy="597773"/>
                </a:xfrm>
                <a:prstGeom prst="rect">
                  <a:avLst/>
                </a:prstGeom>
                <a:blipFill>
                  <a:blip r:embed="rId29"/>
                  <a:stretch>
                    <a:fillRect l="-360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97339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6C432B0-461C-6B17-910D-F6FD82E0A7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2DFCBB-2491-9344-A323-5FCF6CB12B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Data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AE1DD9-F9D5-F82B-541B-F0E67CEE626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E25B6DB8-8ED1-2D97-E43A-30DDBC5A0C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76" y="296666"/>
            <a:ext cx="4571999" cy="367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EAD70A9F-854A-6659-3941-3199D67F855B}"/>
                  </a:ext>
                </a:extLst>
              </p:cNvPr>
              <p:cNvSpPr txBox="1"/>
              <p:nvPr/>
            </p:nvSpPr>
            <p:spPr>
              <a:xfrm>
                <a:off x="4023767" y="1532894"/>
                <a:ext cx="2694989" cy="217239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Parameters</a:t>
                </a:r>
              </a:p>
              <a:p>
                <a:endParaRPr lang="en-US" sz="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  0.4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-5.9</a:t>
                </a:r>
              </a:p>
              <a:p>
                <a:endParaRPr lang="en-US" sz="12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  -0.6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5.2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-1.0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5.1</a:t>
                </a:r>
              </a:p>
              <a:p>
                <a:endParaRPr lang="en-US" sz="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-1.0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4E9623-B8A3-200B-723F-1442178F6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767" y="1532894"/>
                <a:ext cx="2694989" cy="2172390"/>
              </a:xfrm>
              <a:prstGeom prst="rect">
                <a:avLst/>
              </a:prstGeom>
              <a:blipFill>
                <a:blip r:embed="rId4"/>
                <a:stretch>
                  <a:fillRect l="-1573" t="-1389" b="-250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A67280A0-9EC5-1922-14A7-791306566D24}"/>
              </a:ext>
            </a:extLst>
          </p:cNvPr>
          <p:cNvGrpSpPr/>
          <p:nvPr/>
        </p:nvGrpSpPr>
        <p:grpSpPr>
          <a:xfrm>
            <a:off x="665428" y="3969228"/>
            <a:ext cx="6928068" cy="2652445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34CC6E1-5469-ADC5-85FC-F1CE3DC81657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219F093D-EC5A-07C5-129E-2CBF38E87F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5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827D186-A43E-A781-C32A-9AD5CD0A0462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81E969BF-477E-D90C-0ACC-3DC72ACC46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10989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A3CB6D22-3E2E-7A9E-95FD-2FD01B34BF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6B18E0EC-DCD4-3B80-AA1E-9E8AABE57D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C5F42F09-3C01-178B-B5C7-5BD920D0E3DB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CDD9D1F-477C-862E-2F53-916D567396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7"/>
                  <a:stretch>
                    <a:fillRect l="-33333" r="-6410" b="-94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135DD008-5079-CE73-8D89-BC04FBCCBA24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ACF9CE9-77F8-655F-E85C-91A1B1CCE2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8"/>
                  <a:stretch>
                    <a:fillRect l="-27848" r="-10127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DF8F085-F18D-085B-451D-3F2E5AC5B238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D0FAB335-2C51-140D-6967-52CB42F1FF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9"/>
                  <a:stretch>
                    <a:fillRect l="-15957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4DA15A1-6F71-E228-1E06-638D5C522666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35F749D-41EF-53F5-C23C-5F0A57B419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10"/>
                  <a:stretch>
                    <a:fillRect l="-20000" t="-4110" r="-5455" b="-150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8319E700-2465-BDCD-A303-B1F1331D6E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5F40F67-9397-7A09-ED62-35B071CBA94A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909B77-68BB-2DA2-4E0A-46F05A61F5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B3B7D6C8-038E-5D79-9FE8-7A47082A6FEA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386E074-4477-1E11-F65F-423F256DE2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12"/>
                  <a:stretch>
                    <a:fillRect l="-20000" b="-152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25824B9F-B0A1-D689-44C1-3D0C3F0F75F7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30AEB91-3437-6783-6827-AF6E4C3B27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563892C5-C870-FA87-F2BA-53FB7DB3F20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D3C35A6D-1D67-F692-F28D-FF33631F7BB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CD836327-28F2-11F5-AEE3-0DE0607F720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809265AD-2A52-8841-EAAB-6852D8D2E2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DAA655F8-B13B-9A34-0BFF-143343752963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CC52B53-C312-0172-BB6B-6C6F6D2F4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32911" r="-5063" b="-9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BC4C63E-548D-D49A-E646-456A71CB1F47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E053F89-7A26-72E7-E065-99CD751F4D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5"/>
                  <a:stretch>
                    <a:fillRect l="-28205" r="-10256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235D3F70-E34E-A8F8-D872-5AFA7E65A19D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B39E63-8A99-3BA9-B4F2-7A19BE12BD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16129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DF39BA4-8127-B00A-CA7B-A27F5F14BAE7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CD26672-A2D6-FEE1-34F9-2C7B26C790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10526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6A8BB93A-4036-5252-1AF9-9962948269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3FFD225-1A96-3223-A844-8E7CE64A1ED1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716302-9AAC-C663-51A3-517E37C288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BA76512E-A396-680E-05FC-CEF57244099A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03EB103-CE43-479D-3B65-CFED0BFF50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10989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C88859D0-1A31-B7FE-1932-D245A7820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F56E1D78-D50D-0C9D-A8C2-ECB84F2F19DB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72D6E1-4843-BB9E-9F27-41BDB0BE2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20"/>
                  <a:stretch>
                    <a:fillRect l="-16129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B2D211BE-7168-DFAD-0599-0A280B9CF6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88D4797D-E977-3B61-E687-30907E17AE44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DD9C2544-81B3-6942-4517-AA3D70C76C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74500AD2-054B-6D69-2CD1-E7494BA8F565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B1E6727-D0F1-DA10-4C5D-69B9BF4C4F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22"/>
                  <a:stretch>
                    <a:fillRect l="-10526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3197A4E-9FDF-F53C-5000-5ED2630A7970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7B60E95-E7B7-6BA6-19F8-136957AD5C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3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6F1BBCE4-33AD-4618-D2CC-CBEBC35EAF61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0614E4C-94BC-4E34-0864-3AEBCD1191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4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ADF8D70-E08C-C3ED-5DFC-60C30551F543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D40FF8F-4743-5F9B-0A26-D3C4ED6128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5"/>
                  <a:stretch>
                    <a:fillRect l="-9859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259B08E0-91F1-4F1F-00E7-058C9494F8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5A227818-E0B2-0830-4B81-4A30CC847AC7}"/>
              </a:ext>
            </a:extLst>
          </p:cNvPr>
          <p:cNvSpPr txBox="1"/>
          <p:nvPr/>
        </p:nvSpPr>
        <p:spPr>
          <a:xfrm>
            <a:off x="14268783" y="284856"/>
            <a:ext cx="5069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Three-neuron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301306151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8C5655-ED13-ADBA-5161-86A16A06E9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DB7A0-FA37-B1D1-36E4-9087351879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Traffic Data Example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7B9D9CD-B826-4A7A-1B8F-E3AD131D075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Three-neuron network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512FE26A-49D9-4E39-6FCA-257BF2D118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03076" y="296666"/>
            <a:ext cx="4571999" cy="36725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AABD74-35F0-67E5-B0F5-ED133DF7F9F6}"/>
                  </a:ext>
                </a:extLst>
              </p:cNvPr>
              <p:cNvSpPr txBox="1"/>
              <p:nvPr/>
            </p:nvSpPr>
            <p:spPr>
              <a:xfrm>
                <a:off x="4023767" y="1532894"/>
                <a:ext cx="2694989" cy="2172390"/>
              </a:xfrm>
              <a:prstGeom prst="rect">
                <a:avLst/>
              </a:prstGeom>
              <a:noFill/>
              <a:ln w="19050">
                <a:solidFill>
                  <a:schemeClr val="tx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sz="1800" dirty="0">
                    <a:solidFill>
                      <a:schemeClr val="tx1"/>
                    </a:solidFill>
                    <a:latin typeface="Cambria" panose="02040503050406030204" pitchFamily="18" charset="0"/>
                    <a:ea typeface="Cambria" panose="02040503050406030204" pitchFamily="18" charset="0"/>
                  </a:rPr>
                  <a:t>Parameters</a:t>
                </a:r>
              </a:p>
              <a:p>
                <a:endParaRPr lang="en-US" sz="4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  0.4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-5.9</a:t>
                </a:r>
              </a:p>
              <a:p>
                <a:endParaRPr lang="en-US" sz="1200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  -0.6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5.2</a:t>
                </a: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-1.0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2,1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5.1</a:t>
                </a:r>
              </a:p>
              <a:p>
                <a:endParaRPr lang="en-US" sz="800" i="1" dirty="0">
                  <a:solidFill>
                    <a:schemeClr val="tx1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2,2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:  -1.0</a:t>
                </a:r>
              </a:p>
            </p:txBody>
          </p:sp>
        </mc:Choice>
        <mc:Fallback xmlns="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4B4E9623-B8A3-200B-723F-1442178F67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023767" y="1532894"/>
                <a:ext cx="2694989" cy="2172390"/>
              </a:xfrm>
              <a:prstGeom prst="rect">
                <a:avLst/>
              </a:prstGeom>
              <a:blipFill>
                <a:blip r:embed="rId4"/>
                <a:stretch>
                  <a:fillRect l="-1573" t="-1389" b="-2500"/>
                </a:stretch>
              </a:blipFill>
              <a:ln w="19050">
                <a:solidFill>
                  <a:schemeClr val="tx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8" name="Group 37">
            <a:extLst>
              <a:ext uri="{FF2B5EF4-FFF2-40B4-BE49-F238E27FC236}">
                <a16:creationId xmlns:a16="http://schemas.microsoft.com/office/drawing/2014/main" id="{675CD6D0-E581-6842-3FDB-3C82264BDD55}"/>
              </a:ext>
            </a:extLst>
          </p:cNvPr>
          <p:cNvGrpSpPr/>
          <p:nvPr/>
        </p:nvGrpSpPr>
        <p:grpSpPr>
          <a:xfrm>
            <a:off x="665428" y="3969228"/>
            <a:ext cx="6928068" cy="2652445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842BFCE2-4CC3-6571-DB7A-2CA109D0AEBD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219F093D-EC5A-07C5-129E-2CBF38E87F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5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3B086045-7811-79AD-607D-5753DA87E903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81E969BF-477E-D90C-0ACC-3DC72ACC46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10989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57599688-2D08-1509-A2D2-FC67C8ABDED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5462219B-5405-EF0E-6DEC-16B2BE306D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A6DFEA7-B003-E23E-3D1A-AB2B5FFA0EFD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DCDD9D1F-477C-862E-2F53-916D5673961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7"/>
                  <a:stretch>
                    <a:fillRect l="-33333" r="-6410" b="-945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312BFB92-4C90-3464-809C-42AE22E29FC0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FACF9CE9-77F8-655F-E85C-91A1B1CCE2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8"/>
                  <a:stretch>
                    <a:fillRect l="-27848" r="-10127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6C71D33B-6BE4-72DC-E49D-B437B28AA0BC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D0FAB335-2C51-140D-6967-52CB42F1FF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9"/>
                  <a:stretch>
                    <a:fillRect l="-15957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E88289CB-28BC-7F99-5DB8-E230E61B25F6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35F749D-41EF-53F5-C23C-5F0A57B419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10"/>
                  <a:stretch>
                    <a:fillRect l="-20000" t="-4110" r="-5455" b="-1506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64C56A95-D92E-57C7-8506-B1E2AFE079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49917646-5649-DC08-7BE5-740D5EFB4337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14909B77-68BB-2DA2-4E0A-46F05A61F58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5B31569-8F45-4462-FD25-E24561013085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386E074-4477-1E11-F65F-423F256DE2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12"/>
                  <a:stretch>
                    <a:fillRect l="-20000" b="-152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8858D48-D6D1-F5C2-7006-1DE4518AE6F2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30AEB91-3437-6783-6827-AF6E4C3B27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3EA1CCA2-DA5A-3170-7C57-EC47577E32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AAABA7EB-FF79-884C-8912-4AEB58C156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E14C45B4-2317-A8BE-42BE-83163DD8A55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46CE9219-336D-4CEA-94FD-237DC37F3FB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1CBF5767-8DD3-D7C0-07A1-6854D09CB18E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BCC52B53-C312-0172-BB6B-6C6F6D2F40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32911" r="-5063" b="-9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FB6EA44-D1E8-3D28-3CEC-8F86EF9BC23E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E053F89-7A26-72E7-E065-99CD751F4D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5"/>
                  <a:stretch>
                    <a:fillRect l="-28205" r="-10256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204FB87-DF20-700E-A468-1CA7EF1E46DE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CBB39E63-8A99-3BA9-B4F2-7A19BE12BD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16129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CBDB4B8-25EB-C9CC-9DA8-8588FC38A65D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CD26672-A2D6-FEE1-34F9-2C7B26C790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10526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8AF08DB0-2E2C-7044-AC2F-9704011D15E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53C8BCA-7299-5A73-F51D-A817381FB457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F716302-9AAC-C663-51A3-517E37C288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FF08E29-BAA5-7E28-F667-C0136E21B239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D03EB103-CE43-479D-3B65-CFED0BFF50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10989" b="-26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D46DD801-07AC-FF96-5C1F-117830DF1B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5ABA3D33-BF14-DA1E-ADEC-FA01B73DFE5F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72D6E1-4843-BB9E-9F27-41BDB0BE2F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20"/>
                  <a:stretch>
                    <a:fillRect l="-16129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176FDD9C-4824-0F13-8F88-815E1278A0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0728099D-B00E-180E-C0B9-1CB40D2E0DC1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DD9C2544-81B3-6942-4517-AA3D70C76C5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86D0D97C-CBE7-BF8B-30D4-0CD3526F13EE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B1E6727-D0F1-DA10-4C5D-69B9BF4C4F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22"/>
                  <a:stretch>
                    <a:fillRect l="-10526" b="-4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8A083A8E-F044-DDB1-44A7-7357A311C04A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B7B60E95-E7B7-6BA6-19F8-136957AD5C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3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10457EF5-E517-52BB-E614-1250F054CD49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70614E4C-94BC-4E34-0864-3AEBCD1191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4"/>
                  <a:stretch>
                    <a:fillRect l="-15068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2CBE34A6-200C-5F6B-A06F-4D669100FC3B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AD40FF8F-4743-5F9B-0A26-D3C4ED6128C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5"/>
                  <a:stretch>
                    <a:fillRect l="-9859" b="-5556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F92BEFF5-738B-F1DF-D7EB-0525C32FC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D3BEAB5A-BF33-50D1-46CB-7036087E2AEC}"/>
              </a:ext>
            </a:extLst>
          </p:cNvPr>
          <p:cNvSpPr txBox="1"/>
          <p:nvPr/>
        </p:nvSpPr>
        <p:spPr>
          <a:xfrm>
            <a:off x="14268783" y="284856"/>
            <a:ext cx="5069461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3200" dirty="0">
                <a:solidFill>
                  <a:sysClr val="windowText" lastClr="000000"/>
                </a:solidFill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Three-neuron 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Cambria" panose="02040503050406030204" pitchFamily="18" charset="0"/>
                <a:ea typeface="Cambria" panose="02040503050406030204" pitchFamily="18" charset="0"/>
                <a:cs typeface="Calibri" panose="020F0502020204030204" pitchFamily="34" charset="0"/>
              </a:rPr>
              <a:t>Network</a:t>
            </a:r>
          </a:p>
        </p:txBody>
      </p:sp>
    </p:spTree>
    <p:extLst>
      <p:ext uri="{BB962C8B-B14F-4D97-AF65-F5344CB8AC3E}">
        <p14:creationId xmlns:p14="http://schemas.microsoft.com/office/powerpoint/2010/main" val="157776220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8369635-370B-BF46-8751-CE2248710F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B72793-2CE4-C805-CB59-26CD2F883D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Exercise: Neural Net Regression: 1-D input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A84AFAD-66CC-CC82-058F-CCB51B8AFE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the smallest number of nodes you can use to perfectly fit the training data for the "M" dataset?</a:t>
            </a:r>
          </a:p>
          <a:p>
            <a:r>
              <a:rPr lang="en-US" dirty="0">
                <a:hlinkClick r:id="rId2"/>
              </a:rPr>
              <a:t>Tensor Flow Playground: 1-D Regression</a:t>
            </a:r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hlinkClick r:id="rId3"/>
              </a:rPr>
              <a:t>https://playground.tensorflow.org/</a:t>
            </a:r>
            <a:endParaRPr lang="en-US" sz="2400" dirty="0"/>
          </a:p>
          <a:p>
            <a:r>
              <a:rPr lang="en-US" sz="2400" dirty="0">
                <a:hlinkClick r:id="rId4"/>
              </a:rPr>
              <a:t>https://www.cs.cmu.edu/~pvirtue/tfp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D15E875-8F9C-6687-6966-00B4116D3E2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86921" y="2683705"/>
            <a:ext cx="6295772" cy="36207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8527330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54025C-A1D2-A713-4215-7184987D6D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F41FD5-EF32-0007-BA94-AAF6946225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Network Optimization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B92C89E-3062-2292-FE4E-17D3E3F6707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3489535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Objective, Loss Functions, Gradient Descent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572168" y="1148954"/>
                <a:ext cx="9015663" cy="4729164"/>
              </a:xfrm>
            </p:spPr>
            <p:txBody>
              <a:bodyPr/>
              <a:lstStyle/>
              <a:p>
                <a:r>
                  <a:rPr lang="en-US" dirty="0"/>
                  <a:t>Objective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Loss functions</a:t>
                </a:r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>
                    <a:solidFill>
                      <a:schemeClr val="tx1"/>
                    </a:solidFill>
                  </a:rPr>
                  <a:t>Regression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>
                    <a:solidFill>
                      <a:schemeClr val="tx1"/>
                    </a:solidFill>
                  </a:rPr>
                  <a:t>Squared error: 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ℓ</m:t>
                    </m:r>
                    <m:d>
                      <m:d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𝑦</m:t>
                        </m:r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sz="280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e>
                        </m:acc>
                      </m:e>
                    </m:d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</m:t>
                    </m:r>
                    <m:sSup>
                      <m:sSupPr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d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−</m:t>
                            </m:r>
                            <m:acc>
                              <m:accPr>
                                <m:chr m:val="̂"/>
                                <m:ctrlP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</m:ctrlPr>
                              </m:accPr>
                              <m:e>
                                <m:r>
                                  <a:rPr lang="en-US" sz="2800" b="0" i="1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  <a:cs typeface="Cambria Math" charset="0"/>
                                  </a:rPr>
                                  <m:t>𝑦</m:t>
                                </m:r>
                              </m:e>
                            </m:acc>
                          </m:e>
                        </m:d>
                      </m:e>
                      <m:sup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2</m:t>
                        </m:r>
                      </m:sup>
                    </m:sSup>
                  </m:oMath>
                </a14:m>
                <a:endParaRPr lang="en-US" dirty="0"/>
              </a:p>
              <a:p>
                <a:pPr marL="457200" indent="-457200">
                  <a:buFont typeface="Wingdings" panose="05000000000000000000" pitchFamily="2" charset="2"/>
                  <a:buChar char="§"/>
                </a:pPr>
                <a:r>
                  <a:rPr lang="en-US" dirty="0" err="1">
                    <a:solidFill>
                      <a:schemeClr val="tx1"/>
                    </a:solidFill>
                  </a:rPr>
                  <a:t>Classfication</a:t>
                </a:r>
                <a:r>
                  <a:rPr lang="en-US" dirty="0">
                    <a:solidFill>
                      <a:schemeClr val="tx1"/>
                    </a:solidFill>
                  </a:rPr>
                  <a:t> </a:t>
                </a:r>
                <a:r>
                  <a:rPr lang="en-US" dirty="0">
                    <a:solidFill>
                      <a:schemeClr val="tx1"/>
                    </a:solidFill>
                    <a:sym typeface="Wingdings" panose="05000000000000000000" pitchFamily="2" charset="2"/>
                  </a:rPr>
                  <a:t> </a:t>
                </a:r>
                <a:r>
                  <a:rPr lang="en-US" sz="2800" dirty="0">
                    <a:solidFill>
                      <a:schemeClr val="tx1"/>
                    </a:solidFill>
                  </a:rPr>
                  <a:t>Cross entropy: </a:t>
                </a:r>
                <a14:m>
                  <m:oMath xmlns:m="http://schemas.openxmlformats.org/officeDocument/2006/math"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ℓ</m:t>
                    </m:r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dPr>
                      <m:e>
                        <m:r>
                          <a:rPr lang="en-US" sz="2800" b="1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𝒚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, </m:t>
                        </m:r>
                        <m:acc>
                          <m:accPr>
                            <m:chr m:val="̂"/>
                            <m:ctrlPr>
                              <a:rPr lang="en-US" sz="2800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accPr>
                          <m:e>
                            <m:r>
                              <a:rPr lang="en-US" sz="2800" b="1" i="1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𝒚</m:t>
                            </m:r>
                          </m:e>
                        </m:acc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=</m:t>
                    </m:r>
                    <m:r>
                      <a:rPr lang="en-US" sz="2800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charset="0"/>
                        <a:cs typeface="Cambria Math" charset="0"/>
                      </a:rPr>
                      <m:t>−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</m:ctrlPr>
                      </m:naryPr>
                      <m:sub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𝑘</m:t>
                        </m:r>
                      </m:sub>
                      <m:sup/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charset="0"/>
                            <a:cs typeface="Cambria Math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𝑦</m:t>
                            </m:r>
                          </m:e>
                          <m:sub>
                            <m: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𝑘</m:t>
                            </m:r>
                          </m:sub>
                        </m:sSub>
                        <m:func>
                          <m:funcPr>
                            <m:ctrlPr>
                              <a:rPr lang="en-US" sz="28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</m:ctrlPr>
                          </m:funcPr>
                          <m:fName>
                            <m:r>
                              <m:rPr>
                                <m:sty m:val="p"/>
                              </m:rPr>
                              <a:rPr lang="en-US" sz="2800" b="0" i="0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ea typeface="Cambria Math" charset="0"/>
                                <a:cs typeface="Cambria Math" charset="0"/>
                              </a:rPr>
                              <m:t>log</m:t>
                            </m:r>
                          </m:fName>
                          <m:e>
                            <m:sSub>
                              <m:sSubPr>
                                <m:ctrlPr>
                                  <a:rPr lang="en-US" sz="2800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  <a:ea typeface="Cambria Math" charset="0"/>
                                  </a:rPr>
                                </m:ctrlPr>
                              </m:sSubPr>
                              <m:e>
                                <m:acc>
                                  <m:accPr>
                                    <m:chr m:val="̂"/>
                                    <m:ctrlP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</m:ctrlPr>
                                  </m:accPr>
                                  <m:e>
                                    <m:r>
                                      <a:rPr lang="en-US" sz="2800" b="0" i="1" dirty="0" smtClean="0">
                                        <a:solidFill>
                                          <a:schemeClr val="tx1"/>
                                        </a:solidFill>
                                        <a:latin typeface="Cambria Math" panose="02040503050406030204" pitchFamily="18" charset="0"/>
                                        <a:ea typeface="Cambria Math" charset="0"/>
                                      </a:rPr>
                                      <m:t>𝑦</m:t>
                                    </m:r>
                                  </m:e>
                                </m:acc>
                              </m:e>
                              <m:sub>
                                <m:r>
                                  <a:rPr lang="en-US" b="0" i="1" dirty="0" smtClean="0">
                                    <a:solidFill>
                                      <a:schemeClr val="tx1"/>
                                    </a:solidFill>
                                    <a:latin typeface="Cambria Math" panose="02040503050406030204" pitchFamily="18" charset="0"/>
                                  </a:rPr>
                                  <m:t>𝑘</m:t>
                                </m:r>
                              </m:sub>
                            </m:sSub>
                          </m:e>
                        </m:func>
                      </m:e>
                    </m:nary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/>
              </a:p>
              <a:p>
                <a:r>
                  <a:rPr lang="en-US" dirty="0"/>
                  <a:t>Gradient descent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while not converged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	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𝜃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𝜕𝜃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72168" y="1148954"/>
                <a:ext cx="9015663" cy="4729164"/>
              </a:xfrm>
              <a:blipFill>
                <a:blip r:embed="rId2"/>
                <a:stretch>
                  <a:fillRect l="-1420" t="-2062" b="-605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23837AE-0057-7385-CE6F-E6934EC9C928}"/>
                  </a:ext>
                </a:extLst>
              </p:cNvPr>
              <p:cNvSpPr/>
              <p:nvPr/>
            </p:nvSpPr>
            <p:spPr>
              <a:xfrm>
                <a:off x="1511518" y="1341373"/>
                <a:ext cx="3244927" cy="130388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𝐽</m:t>
                      </m:r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𝜃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1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𝑁</m:t>
                          </m:r>
                        </m:den>
                      </m:f>
                      <m:nary>
                        <m:naryPr>
                          <m:chr m:val="∑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naryPr>
                        <m:sub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=1</m:t>
                          </m:r>
                        </m:sub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𝑁</m:t>
                          </m:r>
                        </m:sup>
                        <m:e>
                          <m:sSup>
                            <m:sSup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𝐽</m:t>
                              </m:r>
                            </m:e>
                            <m:sup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(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)</m:t>
                              </m:r>
                            </m:sup>
                          </m:sSup>
                          <m:d>
                            <m:d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d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𝜃</m:t>
                              </m:r>
                            </m:e>
                          </m:d>
                        </m:e>
                      </m:nary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723837AE-0057-7385-CE6F-E6934EC9C9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11518" y="1341373"/>
                <a:ext cx="3244927" cy="1303883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AED9BDE-8C85-8599-9AA7-556A6B0BD50E}"/>
                  </a:ext>
                </a:extLst>
              </p:cNvPr>
              <p:cNvSpPr/>
              <p:nvPr/>
            </p:nvSpPr>
            <p:spPr>
              <a:xfrm>
                <a:off x="5399087" y="1703971"/>
                <a:ext cx="3466590" cy="57868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p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e>
                        <m:sup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(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𝑖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)</m:t>
                          </m:r>
                        </m:sup>
                      </m:sSup>
                      <m:d>
                        <m:d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𝜃</m:t>
                          </m:r>
                        </m:e>
                      </m:d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ℓ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p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(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)</m:t>
                              </m:r>
                            </m:sup>
                          </m:sSup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, </m:t>
                          </m:r>
                          <m:sSup>
                            <m:sSup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pPr>
                            <m:e>
                              <m:acc>
                                <m:accPr>
                                  <m:chr m:val="̂"/>
                                  <m:ctrlPr>
                                    <a:rPr lang="en-US" sz="2800" i="1"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</m:ctrlPr>
                                </m:accPr>
                                <m:e>
                                  <m:r>
                                    <a:rPr lang="en-US" sz="2800" i="1">
                                      <a:latin typeface="Cambria Math" panose="02040503050406030204" pitchFamily="18" charset="0"/>
                                      <a:cs typeface="Arial" charset="0"/>
                                    </a:rPr>
                                    <m:t>𝑦</m:t>
                                  </m:r>
                                </m:e>
                              </m:acc>
                            </m:e>
                            <m:sup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(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)</m:t>
                              </m:r>
                            </m:sup>
                          </m:sSup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FAED9BDE-8C85-8599-9AA7-556A6B0BD50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99087" y="1703971"/>
                <a:ext cx="3466590" cy="578685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7440526-0E7A-67B1-1650-5DEC0EC105D1}"/>
                  </a:ext>
                </a:extLst>
              </p:cNvPr>
              <p:cNvSpPr/>
              <p:nvPr/>
            </p:nvSpPr>
            <p:spPr>
              <a:xfrm>
                <a:off x="9607999" y="1731703"/>
                <a:ext cx="2011833" cy="52322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accPr>
                        <m:e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𝑦</m:t>
                          </m:r>
                        </m:e>
                      </m:acc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h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(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𝑥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;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𝜃</m:t>
                      </m:r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)</m:t>
                      </m:r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D7440526-0E7A-67B1-1650-5DEC0EC105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07999" y="1731703"/>
                <a:ext cx="2011833" cy="52322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32373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DD6086-80AC-D293-F8BC-C3BFD91D7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303AEF-8276-96D6-1DA6-53E7919542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Poll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C5D458-1EF3-67C6-DCE0-ECB7A29B7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How many total parameters?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C5509135-A69E-DB40-0F9F-E8A7805FA930}"/>
              </a:ext>
            </a:extLst>
          </p:cNvPr>
          <p:cNvGrpSpPr/>
          <p:nvPr/>
        </p:nvGrpSpPr>
        <p:grpSpPr>
          <a:xfrm>
            <a:off x="1997271" y="243817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021BE99C-57D3-0EE7-106C-A819E4AA0521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32B831B6-0FCC-8100-641C-0B6CAB2EF33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19890ED4-B746-7D68-002A-521C16C326D2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21331CB7-413B-935D-5A3E-61E549B435D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67E0D8DF-C4E4-7B52-FEC8-EC4651E0E3B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5EC99C68-2DBF-23D9-1C3B-B6E76C681F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BF8B8EB2-475B-277C-2398-69EAD719AA83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8703DABA-2925-046C-6358-DA461B5FE0C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578910AE-9CA3-A6B0-0293-FA986B4538C7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9ACEAD75-94E2-8805-69DE-141004E132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34636F87-2639-545F-0B04-5FAA32D82BAC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C8E5191C-736F-910B-6053-0D09B8D855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740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0CF7A60-7D8A-3377-3FED-F99FA9D0494A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C82015CC-081A-A747-480D-689B006B302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E33BCBB1-21A8-F6A0-6D2E-5B820DE5E9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DF574CB3-2B4C-A827-4D56-24B4BE6AEC4D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61A2265E-03D7-D579-9194-57CA6DBBF7F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D3982D88-75CA-1405-EF21-4F4351E23078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6C3AF8C1-0377-4444-FC28-B6E771F6A0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91C40AEC-9861-D34A-6A2F-2A1A74662F3C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15693395-63DB-1654-49EE-A0E2104A285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DBF7BA69-628B-1E58-9F50-FBE6699FE7A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9FAA9A29-E6CC-65DA-81A2-914F307696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5070F5F7-144A-1C87-7390-C77BDB4A3B5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7112B953-65AC-8494-F1DE-B7AA82B718A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7C512962-BDE3-60FC-5101-F0590FB77EDC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9EEBAA26-CF59-1C16-6209-9B7016C10A2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315DBB98-BA23-55F8-61FF-5926FC72EB7C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84A98E08-E38F-2F18-E7B1-D1346D82FEE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866B2259-4556-861D-7C6E-23078DED0672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8E5EA66-E2DE-5862-F8F2-D72CA1A088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B3C1C199-00A5-533A-3D9A-D5BE620524BE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16CD1DE7-2896-7036-B6DC-0998DABBF4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7831BCB1-6949-8A5B-4343-E6951DE05FC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1D5BAF43-E39C-9D09-ED49-976349B8F4B0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CBC55BA1-016A-6461-B163-2F94B277FF8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B4825DA-2C5F-9AC9-0D6A-0A072E2730EA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C48F3FBF-99BE-91E0-9444-F2C60B431F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E5737105-DD0B-BD05-FDCD-42864B13EF6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FFC033B-9C10-070A-F93A-42C08E9CF78B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076CC323-F00E-4A7D-8C70-510506FB51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0C99D5BF-9E50-FD72-69DF-3991BBD268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D7AB6FC5-E2A2-5334-86FD-4FDEAEFB755F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A2F5E527-79DB-EBE1-73F0-94FE3AF9D3D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C7CD2D2-7F3C-D549-AC75-5A1777642321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A7DEC43F-6B81-4223-F6D2-6029338B6EF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56E8408C-895B-762F-AA6D-108C45A92B99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13B94E40-225C-92D7-8A8D-68AF6D44E68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1C98E0D-4B9A-E820-5652-DCBD14B44EBF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D8EF95C6-0A7B-E378-B1F7-2E74AE0E0F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8434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756A3C16-DE70-6BB5-0C87-87A0A594289D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0E4DACD1-D3AE-9455-D89E-BA409DED0C0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500" b="-1159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3EA75810-62C2-5938-D4CA-CB2FBD4A2E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126524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20F0D6-E45F-2C22-84B9-B12123D924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AE719-E8CF-294D-8607-58675CBE0E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4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3FCE0049-9A22-670F-C534-079A617B6013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552099" y="1113178"/>
                <a:ext cx="11315224" cy="2039539"/>
              </a:xfrm>
            </p:spPr>
            <p:txBody>
              <a:bodyPr/>
              <a:lstStyle/>
              <a:p>
                <a:r>
                  <a:rPr lang="en-US" dirty="0"/>
                  <a:t>Which of the following updates will we execute during gradient descent?</a:t>
                </a:r>
              </a:p>
              <a:p>
                <a:r>
                  <a:rPr lang="en-US" dirty="0"/>
                  <a:t>Select all that apply</a:t>
                </a:r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𝑏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1,1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 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1,1</m:t>
                            </m:r>
                          </m:sub>
                        </m:sSub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acc>
                      <m:accPr>
                        <m:chr m:val="̂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acc>
                          <m:accPr>
                            <m:chr m:val="̂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𝑦</m:t>
                            </m:r>
                          </m:e>
                        </m:acc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←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𝑦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𝛼</m:t>
                    </m:r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𝐽</m:t>
                        </m:r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den>
                    </m:f>
                  </m:oMath>
                </a14:m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b="0" dirty="0"/>
              </a:p>
              <a:p>
                <a:pPr marL="514350" indent="-514350">
                  <a:buFont typeface="+mj-lt"/>
                  <a:buAutoNum type="alphaUcPeriod"/>
                </a:pPr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2BD5188E-E387-D9C3-9808-1834DAF78142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552099" y="1113178"/>
                <a:ext cx="11315224" cy="2039539"/>
              </a:xfrm>
              <a:blipFill>
                <a:blip r:embed="rId2"/>
                <a:stretch>
                  <a:fillRect l="-1131" t="-5090" b="-16556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4" name="Group 3">
            <a:extLst>
              <a:ext uri="{FF2B5EF4-FFF2-40B4-BE49-F238E27FC236}">
                <a16:creationId xmlns:a16="http://schemas.microsoft.com/office/drawing/2014/main" id="{E43A6F81-6EA8-BB1D-4B30-0C9DB1CB9FD6}"/>
              </a:ext>
            </a:extLst>
          </p:cNvPr>
          <p:cNvGrpSpPr/>
          <p:nvPr/>
        </p:nvGrpSpPr>
        <p:grpSpPr>
          <a:xfrm>
            <a:off x="3971843" y="4280531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FBF4278E-4067-A4F6-8D07-160140006A93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" name="Rectangle 4">
                  <a:extLst>
                    <a:ext uri="{FF2B5EF4-FFF2-40B4-BE49-F238E27FC236}">
                      <a16:creationId xmlns:a16="http://schemas.microsoft.com/office/drawing/2014/main" id="{DABC7BF4-63AA-C6EC-9C7D-1628AC02D4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3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96DB1163-61C4-986E-7DB1-3D9FA16026B8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" name="Rectangle 5">
                  <a:extLst>
                    <a:ext uri="{FF2B5EF4-FFF2-40B4-BE49-F238E27FC236}">
                      <a16:creationId xmlns:a16="http://schemas.microsoft.com/office/drawing/2014/main" id="{F7B9766C-BA71-A7B7-4AB2-F7CEF3CA0C3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" name="Line 6">
              <a:extLst>
                <a:ext uri="{FF2B5EF4-FFF2-40B4-BE49-F238E27FC236}">
                  <a16:creationId xmlns:a16="http://schemas.microsoft.com/office/drawing/2014/main" id="{EB97720A-8B06-C9F3-3C5F-739ED9668E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" name="Line 6">
              <a:extLst>
                <a:ext uri="{FF2B5EF4-FFF2-40B4-BE49-F238E27FC236}">
                  <a16:creationId xmlns:a16="http://schemas.microsoft.com/office/drawing/2014/main" id="{248C4E40-BEEA-58EE-7FC5-F4C8C0B3360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2C3E849E-7D93-A3D3-BE54-EB0A5E1725F1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" name="Rectangle 8">
                  <a:extLst>
                    <a:ext uri="{FF2B5EF4-FFF2-40B4-BE49-F238E27FC236}">
                      <a16:creationId xmlns:a16="http://schemas.microsoft.com/office/drawing/2014/main" id="{5F4DC50D-545F-A325-6711-BFF1447195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AB854E28-426B-3E1D-3783-24A0361D93A9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" name="Rectangle 9">
                  <a:extLst>
                    <a:ext uri="{FF2B5EF4-FFF2-40B4-BE49-F238E27FC236}">
                      <a16:creationId xmlns:a16="http://schemas.microsoft.com/office/drawing/2014/main" id="{0AE1D420-11C8-997C-0EE0-4766229F02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17582" r="-2198" b="-69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4115BFBF-FAAE-404B-7316-4EE5CF3DC306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" name="Rectangle 10">
                  <a:extLst>
                    <a:ext uri="{FF2B5EF4-FFF2-40B4-BE49-F238E27FC236}">
                      <a16:creationId xmlns:a16="http://schemas.microsoft.com/office/drawing/2014/main" id="{96047F59-514A-6DE4-FCF0-D2BBAC47E4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7"/>
                  <a:stretch>
                    <a:fillRect l="-740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0BE4470-6CFA-2CF6-139B-493B3C2EC1C7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93306D4D-7522-1B58-60C4-EE438E83B5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8"/>
                  <a:stretch>
                    <a:fillRect l="-11111" t="-4286" r="-9524" b="-2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3" name="Line 6">
              <a:extLst>
                <a:ext uri="{FF2B5EF4-FFF2-40B4-BE49-F238E27FC236}">
                  <a16:creationId xmlns:a16="http://schemas.microsoft.com/office/drawing/2014/main" id="{872166E9-B782-2793-4953-E6C8B061E5E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29DA60F-7530-023F-03AB-45BA4BD62ED3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E742AF11-ECA4-517F-C88C-9C50ED71ECD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F82B2E2A-9FE7-DD17-23AD-C42465B6F35B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78BA80A5-F740-C97E-C453-2CFF11C76A1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10"/>
                  <a:stretch>
                    <a:fillRect l="-11111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801C4FFE-3025-B095-0809-048A046C1ED0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BEA8533-6307-4BAC-1AE6-4ADDB1E854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7" name="Line 6">
              <a:extLst>
                <a:ext uri="{FF2B5EF4-FFF2-40B4-BE49-F238E27FC236}">
                  <a16:creationId xmlns:a16="http://schemas.microsoft.com/office/drawing/2014/main" id="{4125341F-B2EE-D741-E9BC-ED930E5A28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8" name="Line 6">
              <a:extLst>
                <a:ext uri="{FF2B5EF4-FFF2-40B4-BE49-F238E27FC236}">
                  <a16:creationId xmlns:a16="http://schemas.microsoft.com/office/drawing/2014/main" id="{6EE8495F-36F5-752B-1609-FD768BBEF72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9" name="Line 6">
              <a:extLst>
                <a:ext uri="{FF2B5EF4-FFF2-40B4-BE49-F238E27FC236}">
                  <a16:creationId xmlns:a16="http://schemas.microsoft.com/office/drawing/2014/main" id="{8FB5128E-5CF7-FE0D-1846-12837988874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20" name="Line 6">
              <a:extLst>
                <a:ext uri="{FF2B5EF4-FFF2-40B4-BE49-F238E27FC236}">
                  <a16:creationId xmlns:a16="http://schemas.microsoft.com/office/drawing/2014/main" id="{115B6FA5-40A1-99B1-BCD2-7E5420A364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BCB66A1-9066-F5CA-9633-951417A4F993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CB03600-9106-2A8C-25CF-F86980A705D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9817E3-EB56-F2A6-3FCF-3ED80EE8107D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10BB005-7CBB-6A75-54C5-8AC036FBF5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17778" r="-2222" b="-6944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52851A1B-D145-C898-250D-D59742740864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1DEFC11B-EE03-821F-719A-D4ED64AF7BE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754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C4F93A9D-BA00-3F6E-3780-62CA176D8360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9EB3C11C-946E-C867-CF46-3CB68243A71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5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5" name="Line 6">
              <a:extLst>
                <a:ext uri="{FF2B5EF4-FFF2-40B4-BE49-F238E27FC236}">
                  <a16:creationId xmlns:a16="http://schemas.microsoft.com/office/drawing/2014/main" id="{4133C3E5-D0FA-1FAD-C4C1-DD668B46586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409F759C-0321-BFAF-8C89-00B17685A0BE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E331B54C-0A77-4D1E-B14C-82F1ADFCDED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154B087D-8914-8862-B881-FCDE11C11B47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E1367246-6D84-D20E-7558-F9E8301590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28" name="Line 6">
              <a:extLst>
                <a:ext uri="{FF2B5EF4-FFF2-40B4-BE49-F238E27FC236}">
                  <a16:creationId xmlns:a16="http://schemas.microsoft.com/office/drawing/2014/main" id="{7D8D5ED2-F6DB-87BD-8F7E-DE1C011999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C1917441-7D8B-9026-72B1-D5C93EC1F3BE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58417D1B-A40F-9366-DF98-81319BF238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8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0" name="Line 6">
              <a:extLst>
                <a:ext uri="{FF2B5EF4-FFF2-40B4-BE49-F238E27FC236}">
                  <a16:creationId xmlns:a16="http://schemas.microsoft.com/office/drawing/2014/main" id="{47442A9B-488D-A39E-DDA0-079B8D5D46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4F1406C3-F60F-3AAB-AA5D-8B700D70AD03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1" name="Rectangle 30">
                  <a:extLst>
                    <a:ext uri="{FF2B5EF4-FFF2-40B4-BE49-F238E27FC236}">
                      <a16:creationId xmlns:a16="http://schemas.microsoft.com/office/drawing/2014/main" id="{50C16697-A60D-3995-F389-87500ED3DF9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E3CF5AE9-173B-4B6C-EF69-9637FCFE5A30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B09600BB-D348-D7EE-E0A8-2221C1E06A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20"/>
                  <a:stretch>
                    <a:fillRect l="-3704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25F99AF5-20AB-6649-4F86-4A81D5C49097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70E0C9C7-6380-E7D8-46D0-DC29CEB6DF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E93ED0A0-9FC3-888B-6506-4F4662555FDB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8E9F406C-1B03-8309-3DEC-44F7AC3A785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9994EE6-C018-E312-B48B-578AF9CA881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4A2C05B-6DE0-C7D4-1B16-8872FA7684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3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36" name="Line 6">
              <a:extLst>
                <a:ext uri="{FF2B5EF4-FFF2-40B4-BE49-F238E27FC236}">
                  <a16:creationId xmlns:a16="http://schemas.microsoft.com/office/drawing/2014/main" id="{4A44519C-1669-4CF1-9132-DF9EDE8924C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43700358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2CEA68-C422-E788-1081-40AE5E3A7A7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5700D0-70BA-6B65-71F5-CDF7328890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DF9BC49-4BFB-23CD-F9C8-B5E082EB8B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3"/>
          </a:xfrm>
        </p:spPr>
        <p:txBody>
          <a:bodyPr/>
          <a:lstStyle/>
          <a:p>
            <a:r>
              <a:rPr lang="en-US" dirty="0"/>
              <a:t>Three-neuron network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5408BA90-17BE-6D25-193A-A66C070664A2}"/>
              </a:ext>
            </a:extLst>
          </p:cNvPr>
          <p:cNvGrpSpPr/>
          <p:nvPr/>
        </p:nvGrpSpPr>
        <p:grpSpPr>
          <a:xfrm>
            <a:off x="937098" y="162255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B9731A66-F4ED-196A-50B5-C58DD9682AE2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B9731A66-F4ED-196A-50B5-C58DD9682AE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C3E068C-B010-3A2D-AC34-2880AE4875C9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6C3E068C-B010-3A2D-AC34-2880AE4875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0F3567A3-1159-B949-1A4A-9C17A541D13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6352DDF0-9038-180E-3DF4-34A87D4E982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6A1B63D-30A4-042C-FF36-C080E26DD5C4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06A1B63D-30A4-042C-FF36-C080E26DD5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9E5954B9-49AC-1389-9509-32BC61304FA7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9E5954B9-49AC-1389-9509-32BC61304FA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541FB62-CFE9-201D-4A70-9E3B297229A6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A541FB62-CFE9-201D-4A70-9E3B297229A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1CC1DD7D-A99D-C42D-9DD0-8A8752D8E00C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1CC1DD7D-A99D-C42D-9DD0-8A8752D8E0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6">
              <a:extLst>
                <a:ext uri="{FF2B5EF4-FFF2-40B4-BE49-F238E27FC236}">
                  <a16:creationId xmlns:a16="http://schemas.microsoft.com/office/drawing/2014/main" id="{8A21F054-5314-3AE5-9615-805EE3A71D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92731540-7328-C326-DBDE-0AF0997C6363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92731540-7328-C326-DBDE-0AF0997C636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0228256-93B8-DAA8-E6AA-E323A5D6CF4C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60228256-93B8-DAA8-E6AA-E323A5D6CF4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2822D0C6-041E-F25F-AAEB-3B08FB56FFE0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2822D0C6-041E-F25F-AAEB-3B08FB56FFE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179AD217-8460-A666-5623-26BD878CCF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66866788-A661-B28B-D736-AC6EA779DDC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0831F815-E77A-3822-77DD-5F8CF08D8E9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4DF2B68D-AEF7-DE0C-DD53-652D0E73ADF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ED4E240-8856-AA74-2277-FF3C2C6250F0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ED4E240-8856-AA74-2277-FF3C2C6250F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51CAFB8C-C0C5-C6B8-98F4-B97FACD56373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51CAFB8C-C0C5-C6B8-98F4-B97FACD563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24571BB3-B246-9B75-FEAF-3834B600C5D3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24571BB3-B246-9B75-FEAF-3834B600C5D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AFAAB2DC-2A19-CD73-170C-7ED12D3A2D94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AFAAB2DC-2A19-CD73-170C-7ED12D3A2D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B75E109F-2630-FC82-DA30-F58124C2B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BF88A4C-A784-DB7B-24BB-DDF37F65B39B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BF88A4C-A784-DB7B-24BB-DDF37F65B3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6FD4E6BF-BF3C-E178-251B-8B523EA96846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6FD4E6BF-BF3C-E178-251B-8B523EA968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07B5DD9A-7900-989F-185B-5A8B5BA7F9C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8B25D76-EA08-C4E9-4F71-FD2BA846BDC2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38B25D76-EA08-C4E9-4F71-FD2BA846B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Line 6">
              <a:extLst>
                <a:ext uri="{FF2B5EF4-FFF2-40B4-BE49-F238E27FC236}">
                  <a16:creationId xmlns:a16="http://schemas.microsoft.com/office/drawing/2014/main" id="{CC4BCD6E-41F0-78B7-3CA3-02A0A853060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F37976F-C1A9-21A3-C16D-D3570ED61D5D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6F37976F-C1A9-21A3-C16D-D3570ED61D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CA40E8F-8D3F-D425-68A8-FA7FCA38D0AB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9CA40E8F-8D3F-D425-68A8-FA7FCA38D0A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2809D13E-B13E-988D-F704-3A19E4A33E33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2809D13E-B13E-988D-F704-3A19E4A33E3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C64F080F-8E1E-3C00-FEB0-2B2D6010852C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C64F080F-8E1E-3C00-FEB0-2B2D601085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75283E8F-0D51-D6AF-E37F-DBABE9CAB44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75283E8F-0D51-D6AF-E37F-DBABE9CAB44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Line 6">
              <a:extLst>
                <a:ext uri="{FF2B5EF4-FFF2-40B4-BE49-F238E27FC236}">
                  <a16:creationId xmlns:a16="http://schemas.microsoft.com/office/drawing/2014/main" id="{30292A1A-E5FC-BD35-DD57-FBFC5DE018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5808C4B-F6DB-DE9D-2A8E-3945788FF4F8}"/>
                  </a:ext>
                </a:extLst>
              </p:cNvPr>
              <p:cNvSpPr/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65808C4B-F6DB-DE9D-2A8E-3945788FF4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F44D182-0DDE-FAD4-C113-A33770C33BD0}"/>
                  </a:ext>
                </a:extLst>
              </p:cNvPr>
              <p:cNvSpPr/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2F44D182-0DDE-FAD4-C113-A33770C33BD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21A8804-C723-2CE3-8FDF-FCFA81A593AD}"/>
                  </a:ext>
                </a:extLst>
              </p:cNvPr>
              <p:cNvSpPr/>
              <p:nvPr/>
            </p:nvSpPr>
            <p:spPr>
              <a:xfrm>
                <a:off x="7641363" y="4364699"/>
                <a:ext cx="1469890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A21A8804-C723-2CE3-8FDF-FCFA81A593A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363" y="4364699"/>
                <a:ext cx="1469890" cy="1017394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58F2E5D-E9D4-4A8D-D1BE-6F858DAD7E9B}"/>
                  </a:ext>
                </a:extLst>
              </p:cNvPr>
              <p:cNvSpPr/>
              <p:nvPr/>
            </p:nvSpPr>
            <p:spPr>
              <a:xfrm>
                <a:off x="7684279" y="5576778"/>
                <a:ext cx="1399870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58F2E5D-E9D4-4A8D-D1BE-6F858DAD7E9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279" y="5576778"/>
                <a:ext cx="1399870" cy="101739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3999732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6EF494-CF70-2251-7DBA-D5B4F2CD4A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8F1D9-22C1-F78B-8EFE-BB658CE2CC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E10516-F055-DF52-C075-DC3FD7CD33D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3"/>
          </a:xfrm>
        </p:spPr>
        <p:txBody>
          <a:bodyPr/>
          <a:lstStyle/>
          <a:p>
            <a:r>
              <a:rPr lang="en-US" dirty="0"/>
              <a:t>Three-neuron network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E6CB27B5-0188-BE46-6224-A60E1ADF0D31}"/>
              </a:ext>
            </a:extLst>
          </p:cNvPr>
          <p:cNvGrpSpPr/>
          <p:nvPr/>
        </p:nvGrpSpPr>
        <p:grpSpPr>
          <a:xfrm>
            <a:off x="937098" y="162255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59B9960-210A-A121-D45B-94ACC4DA2D50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359B9960-210A-A121-D45B-94ACC4DA2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725A218B-9E62-2635-4A55-30A6B01AF782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725A218B-9E62-2635-4A55-30A6B01AF78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CE73C71E-0510-D496-1028-FAF410937C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71254BE6-F55E-12D2-B92F-3FFC9D2F07E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957887B-14F4-7CC6-E90F-E3D6B543A5AA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D957887B-14F4-7CC6-E90F-E3D6B543A5A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E5B73006-04DC-0A15-CDD3-F84C3B03B731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E5B73006-04DC-0A15-CDD3-F84C3B03B73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6DBF025-704A-6EED-8AF9-F0951AA75A0C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B6DBF025-704A-6EED-8AF9-F0951AA75A0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F6E20EA-EB64-E05C-FF75-72718E80B872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7F6E20EA-EB64-E05C-FF75-72718E80B8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6">
              <a:extLst>
                <a:ext uri="{FF2B5EF4-FFF2-40B4-BE49-F238E27FC236}">
                  <a16:creationId xmlns:a16="http://schemas.microsoft.com/office/drawing/2014/main" id="{31610AD2-D983-9A5C-4B7D-1E5A17D8ED3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AA92D018-6B00-E2ED-8244-23A741597FF1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AA92D018-6B00-E2ED-8244-23A741597FF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ED29FC6-21F5-BEEF-FE3A-C3A9967934EA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0ED29FC6-21F5-BEEF-FE3A-C3A9967934E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9A40040-0A37-EA30-AA4C-B6761EF2A05B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79A40040-0A37-EA30-AA4C-B6761EF2A05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A833D0F8-E0B9-9DBE-3F21-5FE8CEFD2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F2750EC1-B39B-A7C9-3724-5E49F634FF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DF0AAD72-CAEF-55DF-036D-1462839B811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D7B826B6-7E2A-7A75-40C0-A411177FCA8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66E8262-3F0F-AF11-2693-E54F4ACFA5CB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766E8262-3F0F-AF11-2693-E54F4ACFA5C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2EAD9FB-280B-D3C4-E8B7-250FFB0CA68B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92EAD9FB-280B-D3C4-E8B7-250FFB0CA68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44FC3D23-56D0-6A44-EA83-C9FB549D8865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44FC3D23-56D0-6A44-EA83-C9FB549D88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608CD8-9D37-CE04-AFC3-DDD04F4D0AAE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51608CD8-9D37-CE04-AFC3-DDD04F4D0A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C3C8824A-08D1-2804-B23B-06F495EFF8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4C98701-9D55-7A86-6E44-E711076963BE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94C98701-9D55-7A86-6E44-E71107696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E003B3E-DBB3-B516-F1F6-A7275F942198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EE003B3E-DBB3-B516-F1F6-A7275F94219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2EC733A0-E4D8-3804-9C96-C840018DAF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ADFFB65-C12F-EDF2-F085-7A4B9C2A4CC9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BADFFB65-C12F-EDF2-F085-7A4B9C2A4CC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Line 6">
              <a:extLst>
                <a:ext uri="{FF2B5EF4-FFF2-40B4-BE49-F238E27FC236}">
                  <a16:creationId xmlns:a16="http://schemas.microsoft.com/office/drawing/2014/main" id="{714D431B-83FC-8E05-EBB3-55D8FF2567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0E328E39-41E9-4F58-455F-F7BAF80DCDB4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0E328E39-41E9-4F58-455F-F7BAF80DCDB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88211F-B825-E760-7F7F-418ABFD46957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88211F-B825-E760-7F7F-418ABFD469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23A9E2A-4215-9D16-34BD-A44DAB8E7B57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923A9E2A-4215-9D16-34BD-A44DAB8E7B5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9AB04A2F-EA59-F913-EBE3-7F999EFD0661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9AB04A2F-EA59-F913-EBE3-7F999EFD06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0F52801A-54AE-D306-52FB-5B6679E0CCAE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0F52801A-54AE-D306-52FB-5B6679E0CCA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Line 6">
              <a:extLst>
                <a:ext uri="{FF2B5EF4-FFF2-40B4-BE49-F238E27FC236}">
                  <a16:creationId xmlns:a16="http://schemas.microsoft.com/office/drawing/2014/main" id="{278C99DB-419E-D419-8949-7D55FFD8614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350A76D-9EBA-043A-C417-C5505A60CF21}"/>
                  </a:ext>
                </a:extLst>
              </p:cNvPr>
              <p:cNvSpPr/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8350A76D-9EBA-043A-C417-C5505A60CF2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444CAC8-CCAA-A187-E3EC-CE2BD8D40283}"/>
                  </a:ext>
                </a:extLst>
              </p:cNvPr>
              <p:cNvSpPr/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4444CAC8-CCAA-A187-E3EC-CE2BD8D402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8747F5D-350A-08D3-5663-C65650DD12F6}"/>
                  </a:ext>
                </a:extLst>
              </p:cNvPr>
              <p:cNvSpPr/>
              <p:nvPr/>
            </p:nvSpPr>
            <p:spPr>
              <a:xfrm>
                <a:off x="7641363" y="4364699"/>
                <a:ext cx="2940099" cy="10340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8747F5D-350A-08D3-5663-C65650DD12F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363" y="4364699"/>
                <a:ext cx="2940099" cy="1034066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9DFC6410-3E85-C8F8-DFA4-F5303F37EE28}"/>
                  </a:ext>
                </a:extLst>
              </p:cNvPr>
              <p:cNvSpPr/>
              <p:nvPr/>
            </p:nvSpPr>
            <p:spPr>
              <a:xfrm>
                <a:off x="678176" y="5632048"/>
                <a:ext cx="1391599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9DFC6410-3E85-C8F8-DFA4-F5303F37EE2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76" y="5632048"/>
                <a:ext cx="1391599" cy="1017394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F103655-88F8-940A-E223-5FD5141FF7A7}"/>
                  </a:ext>
                </a:extLst>
              </p:cNvPr>
              <p:cNvSpPr/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F103655-88F8-940A-E223-5FD5141FF7A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9314AC0D-62B7-87C8-546D-4E2161A7E67F}"/>
                  </a:ext>
                </a:extLst>
              </p:cNvPr>
              <p:cNvSpPr/>
              <p:nvPr/>
            </p:nvSpPr>
            <p:spPr>
              <a:xfrm>
                <a:off x="633196" y="4353094"/>
                <a:ext cx="1461619" cy="1017394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9314AC0D-62B7-87C8-546D-4E2161A7E67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96" y="4353094"/>
                <a:ext cx="1461619" cy="1017394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06774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AB8570-6DC8-DEDC-C018-F9A27A0FC5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E1A53CF-BF90-940A-EBEA-3FBD12FE92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627813"/>
          </a:xfrm>
        </p:spPr>
        <p:txBody>
          <a:bodyPr/>
          <a:lstStyle/>
          <a:p>
            <a:r>
              <a:rPr lang="en-US" dirty="0"/>
              <a:t>Three-neuron network</a:t>
            </a: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170E7110-EACB-C629-A02A-A0B99B0E261E}"/>
              </a:ext>
            </a:extLst>
          </p:cNvPr>
          <p:cNvGrpSpPr/>
          <p:nvPr/>
        </p:nvGrpSpPr>
        <p:grpSpPr>
          <a:xfrm>
            <a:off x="937098" y="1622559"/>
            <a:ext cx="7935234" cy="2534210"/>
            <a:chOff x="14268783" y="1426211"/>
            <a:chExt cx="9568618" cy="2993461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EC62C506-57DC-DF59-919C-9F1C0DE80F43}"/>
                    </a:ext>
                  </a:extLst>
                </p:cNvPr>
                <p:cNvSpPr/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noFill/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EC62C506-57DC-DF59-919C-9F1C0DE80F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63647" y="2499540"/>
                  <a:ext cx="573161" cy="631904"/>
                </a:xfrm>
                <a:prstGeom prst="rect">
                  <a:avLst/>
                </a:prstGeom>
                <a:blipFill>
                  <a:blip r:embed="rId2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A976A2BE-95ED-F880-E6AB-AFF29CBC2B3C}"/>
                    </a:ext>
                  </a:extLst>
                </p:cNvPr>
                <p:cNvSpPr/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9" name="Rectangle 38">
                  <a:extLst>
                    <a:ext uri="{FF2B5EF4-FFF2-40B4-BE49-F238E27FC236}">
                      <a16:creationId xmlns:a16="http://schemas.microsoft.com/office/drawing/2014/main" id="{A976A2BE-95ED-F880-E6AB-AFF29CBC2B3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79814" y="1426211"/>
                  <a:ext cx="765573" cy="514852"/>
                </a:xfrm>
                <a:prstGeom prst="rect">
                  <a:avLst/>
                </a:prstGeom>
                <a:blipFill>
                  <a:blip r:embed="rId3"/>
                  <a:stretch>
                    <a:fillRect l="-2885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0" name="Line 6">
              <a:extLst>
                <a:ext uri="{FF2B5EF4-FFF2-40B4-BE49-F238E27FC236}">
                  <a16:creationId xmlns:a16="http://schemas.microsoft.com/office/drawing/2014/main" id="{F640A07D-7C3C-8530-F8A7-0252A401072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100537" y="1971384"/>
              <a:ext cx="1658398" cy="879898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3D41160D-4EC2-3FC2-A0A1-F884517ECD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092182" y="2851284"/>
              <a:ext cx="1650796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29893255-07DD-82B2-9C4A-EEC821FF2E67}"/>
                    </a:ext>
                  </a:extLst>
                </p:cNvPr>
                <p:cNvSpPr/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29893255-07DD-82B2-9C4A-EEC821FF2E6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929736" y="1869197"/>
                  <a:ext cx="663964" cy="514852"/>
                </a:xfrm>
                <a:prstGeom prst="rect">
                  <a:avLst/>
                </a:prstGeom>
                <a:blipFill>
                  <a:blip r:embed="rId4"/>
                  <a:stretch>
                    <a:fillRect l="-22222" b="-1408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D288CA6-CAAB-F516-1042-EF3437AD7D21}"/>
                    </a:ext>
                  </a:extLst>
                </p:cNvPr>
                <p:cNvSpPr/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3" name="Rectangle 42">
                  <a:extLst>
                    <a:ext uri="{FF2B5EF4-FFF2-40B4-BE49-F238E27FC236}">
                      <a16:creationId xmlns:a16="http://schemas.microsoft.com/office/drawing/2014/main" id="{AD288CA6-CAAB-F516-1042-EF3437AD7D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891247" y="3189045"/>
                  <a:ext cx="663964" cy="514852"/>
                </a:xfrm>
                <a:prstGeom prst="rect">
                  <a:avLst/>
                </a:prstGeom>
                <a:blipFill>
                  <a:blip r:embed="rId5"/>
                  <a:stretch>
                    <a:fillRect l="-18889" r="-3333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94794055-3396-4921-BBF5-443C6F74452F}"/>
                    </a:ext>
                  </a:extLst>
                </p:cNvPr>
                <p:cNvSpPr/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2,1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4" name="Rectangle 43">
                  <a:extLst>
                    <a:ext uri="{FF2B5EF4-FFF2-40B4-BE49-F238E27FC236}">
                      <a16:creationId xmlns:a16="http://schemas.microsoft.com/office/drawing/2014/main" id="{94794055-3396-4921-BBF5-443C6F7445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0794729" y="3073071"/>
                  <a:ext cx="789945" cy="514852"/>
                </a:xfrm>
                <a:prstGeom prst="rect">
                  <a:avLst/>
                </a:prstGeom>
                <a:blipFill>
                  <a:blip r:embed="rId6"/>
                  <a:stretch>
                    <a:fillRect l="-8411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E9ED180E-7FBC-03C1-FD93-140FBA03E18A}"/>
                    </a:ext>
                  </a:extLst>
                </p:cNvPr>
                <p:cNvSpPr/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acc>
                          <m:accPr>
                            <m:chr m:val="̂"/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5" name="Rectangle 44">
                  <a:extLst>
                    <a:ext uri="{FF2B5EF4-FFF2-40B4-BE49-F238E27FC236}">
                      <a16:creationId xmlns:a16="http://schemas.microsoft.com/office/drawing/2014/main" id="{E9ED180E-7FBC-03C1-FD93-140FBA03E1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36860" y="2328066"/>
                  <a:ext cx="466037" cy="497374"/>
                </a:xfrm>
                <a:prstGeom prst="rect">
                  <a:avLst/>
                </a:prstGeom>
                <a:blipFill>
                  <a:blip r:embed="rId7"/>
                  <a:stretch>
                    <a:fillRect l="-11111" t="-4348" r="-11111" b="-2173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6" name="Line 6">
              <a:extLst>
                <a:ext uri="{FF2B5EF4-FFF2-40B4-BE49-F238E27FC236}">
                  <a16:creationId xmlns:a16="http://schemas.microsoft.com/office/drawing/2014/main" id="{6D15E0BA-14A1-65EF-95E6-C8068CBF46E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1368023" y="2851282"/>
              <a:ext cx="1250722" cy="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67333C77-D126-E756-6957-C044A9FD439C}"/>
                    </a:ext>
                  </a:extLst>
                </p:cNvPr>
                <p:cNvSpPr/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67333C77-D126-E756-6957-C044A9FD43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559844" y="2499540"/>
                  <a:ext cx="573161" cy="63190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ysDot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371121F-C4CA-A269-33D9-E87E13DC884D}"/>
                    </a:ext>
                  </a:extLst>
                </p:cNvPr>
                <p:cNvSpPr/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𝑦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8" name="Rectangle 47">
                  <a:extLst>
                    <a:ext uri="{FF2B5EF4-FFF2-40B4-BE49-F238E27FC236}">
                      <a16:creationId xmlns:a16="http://schemas.microsoft.com/office/drawing/2014/main" id="{A371121F-C4CA-A269-33D9-E87E13DC884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254554" y="3344139"/>
                  <a:ext cx="466037" cy="497374"/>
                </a:xfrm>
                <a:prstGeom prst="rect">
                  <a:avLst/>
                </a:prstGeom>
                <a:blipFill>
                  <a:blip r:embed="rId9"/>
                  <a:stretch>
                    <a:fillRect l="-9375" b="-2029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306AF35-EB13-3278-1F7A-9B5AD32CAC76}"/>
                    </a:ext>
                  </a:extLst>
                </p:cNvPr>
                <p:cNvSpPr/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noFill/>
                <a:ln w="28575" cmpd="sng">
                  <a:solidFill>
                    <a:schemeClr val="tx1"/>
                  </a:solidFill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 smtClean="0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b="0" i="1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ℓ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B306AF35-EB13-3278-1F7A-9B5AD32CAC7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4240" y="2968691"/>
                  <a:ext cx="573161" cy="631904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0" name="Line 6">
              <a:extLst>
                <a:ext uri="{FF2B5EF4-FFF2-40B4-BE49-F238E27FC236}">
                  <a16:creationId xmlns:a16="http://schemas.microsoft.com/office/drawing/2014/main" id="{385CB126-55ED-64F0-8841-9547A421669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636121" y="2853966"/>
              <a:ext cx="624973" cy="474462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6F8B887C-DF97-B2D7-9B73-47DF9676B9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206632" y="3859504"/>
              <a:ext cx="472950" cy="0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328AF8C8-8873-DF12-59F5-735700999F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2679582" y="3336283"/>
              <a:ext cx="581512" cy="52322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C18C03E7-D1AC-46A7-B9A5-081312E346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902367" y="1980336"/>
              <a:ext cx="1659447" cy="803377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FD5A7FF-888E-78CC-1356-603F814C13D0}"/>
                    </a:ext>
                  </a:extLst>
                </p:cNvPr>
                <p:cNvSpPr/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  <m:r>
                          <a:rPr kumimoji="0" lang="en-US" sz="24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 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4" name="Rectangle 53">
                  <a:extLst>
                    <a:ext uri="{FF2B5EF4-FFF2-40B4-BE49-F238E27FC236}">
                      <a16:creationId xmlns:a16="http://schemas.microsoft.com/office/drawing/2014/main" id="{FFD5A7FF-888E-78CC-1356-603F814C13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519783" y="1700681"/>
                  <a:ext cx="663964" cy="514852"/>
                </a:xfrm>
                <a:prstGeom prst="rect">
                  <a:avLst/>
                </a:prstGeom>
                <a:blipFill>
                  <a:blip r:embed="rId11"/>
                  <a:stretch>
                    <a:fillRect l="-22222" b="-1388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4DB742E-47B4-0DB7-E0DC-03A19CD34A74}"/>
                    </a:ext>
                  </a:extLst>
                </p:cNvPr>
                <p:cNvSpPr/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lvl="0"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400" b="0" i="1" kern="0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34DB742E-47B4-0DB7-E0DC-03A19CD34A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5467965" y="3189045"/>
                  <a:ext cx="663964" cy="514852"/>
                </a:xfrm>
                <a:prstGeom prst="rect">
                  <a:avLst/>
                </a:prstGeom>
                <a:blipFill>
                  <a:blip r:embed="rId12"/>
                  <a:stretch>
                    <a:fillRect l="-17778" r="-2222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BBF97C6B-D61D-2BBF-CE9E-1B14B24CAC7B}"/>
                    </a:ext>
                  </a:extLst>
                </p:cNvPr>
                <p:cNvSpPr/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BBF97C6B-D61D-2BBF-CE9E-1B14B24CAC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02823" y="2215364"/>
                  <a:ext cx="782238" cy="514852"/>
                </a:xfrm>
                <a:prstGeom prst="rect">
                  <a:avLst/>
                </a:prstGeom>
                <a:blipFill>
                  <a:blip r:embed="rId13"/>
                  <a:stretch>
                    <a:fillRect l="-7477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AB0D698-1E3A-0888-CAAC-A077B138D842}"/>
                    </a:ext>
                  </a:extLst>
                </p:cNvPr>
                <p:cNvSpPr/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7" name="Rectangle 56">
                  <a:extLst>
                    <a:ext uri="{FF2B5EF4-FFF2-40B4-BE49-F238E27FC236}">
                      <a16:creationId xmlns:a16="http://schemas.microsoft.com/office/drawing/2014/main" id="{CAB0D698-1E3A-0888-CAAC-A077B138D84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30080" y="1438201"/>
                  <a:ext cx="797999" cy="514852"/>
                </a:xfrm>
                <a:prstGeom prst="rect">
                  <a:avLst/>
                </a:prstGeom>
                <a:blipFill>
                  <a:blip r:embed="rId14"/>
                  <a:stretch>
                    <a:fillRect l="-2778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89AA321D-D353-1997-7868-998280D4F2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55644" y="1950954"/>
              <a:ext cx="1944893" cy="24051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2E5C3A1-7B53-AB4D-56E5-D7B3B2975BFB}"/>
                    </a:ext>
                  </a:extLst>
                </p:cNvPr>
                <p:cNvSpPr/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72E5C3A1-7B53-AB4D-56E5-D7B3B2975B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54876" y="1622899"/>
                  <a:ext cx="573161" cy="631904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76C8ABA-CEA8-5F32-B75F-EC6AD6E5FF6F}"/>
                    </a:ext>
                  </a:extLst>
                </p:cNvPr>
                <p:cNvSpPr/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𝑧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776C8ABA-CEA8-5F32-B75F-EC6AD6E5FF6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195581" y="3115667"/>
                  <a:ext cx="765573" cy="514852"/>
                </a:xfrm>
                <a:prstGeom prst="rect">
                  <a:avLst/>
                </a:prstGeom>
                <a:blipFill>
                  <a:blip r:embed="rId16"/>
                  <a:stretch>
                    <a:fillRect l="-2885" b="-845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6C468A47-2613-AD75-5B61-29F4FD6B42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902367" y="2783714"/>
              <a:ext cx="1720174" cy="831494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97F3134-3666-054A-DBD6-B07893485C97}"/>
                    </a:ext>
                  </a:extLst>
                </p:cNvPr>
                <p:cNvSpPr/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400" b="0" i="1" dirty="0" smtClean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lang="en-US" sz="2400" b="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2" name="Rectangle 61">
                  <a:extLst>
                    <a:ext uri="{FF2B5EF4-FFF2-40B4-BE49-F238E27FC236}">
                      <a16:creationId xmlns:a16="http://schemas.microsoft.com/office/drawing/2014/main" id="{497F3134-3666-054A-DBD6-B07893485C9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618591" y="3904820"/>
                  <a:ext cx="782238" cy="514852"/>
                </a:xfrm>
                <a:prstGeom prst="rect">
                  <a:avLst/>
                </a:prstGeom>
                <a:blipFill>
                  <a:blip r:embed="rId17"/>
                  <a:stretch>
                    <a:fillRect l="-7477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3" name="Line 6">
              <a:extLst>
                <a:ext uri="{FF2B5EF4-FFF2-40B4-BE49-F238E27FC236}">
                  <a16:creationId xmlns:a16="http://schemas.microsoft.com/office/drawing/2014/main" id="{551C9F73-63D3-5A1B-5236-EFEEB8F619A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7171414" y="3645742"/>
              <a:ext cx="1917622" cy="8919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BEE3FC2-46C7-2A6B-855A-45F76B8B5419}"/>
                    </a:ext>
                  </a:extLst>
                </p:cNvPr>
                <p:cNvSpPr/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lIns="91440" tIns="0" rtlCol="0" anchor="ctr"/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400" i="1">
                            <a:solidFill>
                              <a:prstClr val="black"/>
                            </a:solidFill>
                            <a:latin typeface="Cambria Math" charset="0"/>
                            <a:cs typeface="Arial" charset="0"/>
                          </a:rPr>
                          <m:t> </m:t>
                        </m:r>
                        <m:r>
                          <a:rPr lang="en-US" sz="24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MU Serif Roman"/>
                            <a:sym typeface="Symbol" charset="0"/>
                          </a:rPr>
                          <m:t>𝑔</m:t>
                        </m:r>
                      </m:oMath>
                    </m:oMathPara>
                  </a14:m>
                  <a:endParaRPr lang="en-US" sz="2400" dirty="0">
                    <a:solidFill>
                      <a:prstClr val="black"/>
                    </a:solidFill>
                    <a:latin typeface="CMU Serif Roman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BEE3FC2-46C7-2A6B-855A-45F76B8B54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7870646" y="3312355"/>
                  <a:ext cx="573161" cy="631904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mpd="sng">
                  <a:solidFill>
                    <a:schemeClr val="tx1"/>
                  </a:solidFill>
                  <a:prstDash val="solid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22E8E6BF-F61F-2555-FB51-1E728082A1A5}"/>
                    </a:ext>
                  </a:extLst>
                </p:cNvPr>
                <p:cNvSpPr/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𝑎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1,2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22E8E6BF-F61F-2555-FB51-1E728082A1A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451036" y="3131794"/>
                  <a:ext cx="797999" cy="514852"/>
                </a:xfrm>
                <a:prstGeom prst="rect">
                  <a:avLst/>
                </a:prstGeom>
                <a:blipFill>
                  <a:blip r:embed="rId19"/>
                  <a:stretch>
                    <a:fillRect l="-2778" b="-8333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63BBA4CD-78D7-2400-DC45-72913DCA89AC}"/>
                    </a:ext>
                  </a:extLst>
                </p:cNvPr>
                <p:cNvSpPr/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6" name="Rectangle 65">
                  <a:extLst>
                    <a:ext uri="{FF2B5EF4-FFF2-40B4-BE49-F238E27FC236}">
                      <a16:creationId xmlns:a16="http://schemas.microsoft.com/office/drawing/2014/main" id="{63BBA4CD-78D7-2400-DC45-72913DCA89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82483" y="1616601"/>
                  <a:ext cx="573161" cy="631904"/>
                </a:xfrm>
                <a:prstGeom prst="rect">
                  <a:avLst/>
                </a:prstGeom>
                <a:blipFill>
                  <a:blip r:embed="rId20"/>
                  <a:stretch>
                    <a:fillRect l="-7229" b="-1087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F2F378C-E8B6-FD27-55F1-E3135C2515D1}"/>
                    </a:ext>
                  </a:extLst>
                </p:cNvPr>
                <p:cNvSpPr/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4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67" name="Rectangle 66">
                  <a:extLst>
                    <a:ext uri="{FF2B5EF4-FFF2-40B4-BE49-F238E27FC236}">
                      <a16:creationId xmlns:a16="http://schemas.microsoft.com/office/drawing/2014/main" id="{5F2F378C-E8B6-FD27-55F1-E3135C2515D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598253" y="3306057"/>
                  <a:ext cx="573161" cy="631904"/>
                </a:xfrm>
                <a:prstGeom prst="rect">
                  <a:avLst/>
                </a:prstGeom>
                <a:blipFill>
                  <a:blip r:embed="rId21"/>
                  <a:stretch>
                    <a:fillRect l="-7229" b="-10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843288B9-2D83-2496-2DA2-D4E850DAAD64}"/>
                    </a:ext>
                  </a:extLst>
                </p:cNvPr>
                <p:cNvSpPr/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sSub>
                          <m:sSubPr>
                            <m:ctrlP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sSubPr>
                          <m:e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𝑥</m:t>
                            </m:r>
                          </m:e>
                          <m:sub>
                            <m:r>
                              <a:rPr kumimoji="0" lang="en-US" sz="24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1</m:t>
                            </m:r>
                          </m:sub>
                        </m:sSub>
                      </m:oMath>
                    </m:oMathPara>
                  </a14:m>
                  <a:endParaRPr kumimoji="0" lang="en-US" sz="24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8" name="Rectangle 67">
                  <a:extLst>
                    <a:ext uri="{FF2B5EF4-FFF2-40B4-BE49-F238E27FC236}">
                      <a16:creationId xmlns:a16="http://schemas.microsoft.com/office/drawing/2014/main" id="{843288B9-2D83-2496-2DA2-D4E850DAAD6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378180" y="2256305"/>
                  <a:ext cx="595115" cy="497374"/>
                </a:xfrm>
                <a:prstGeom prst="rect">
                  <a:avLst/>
                </a:prstGeom>
                <a:blipFill>
                  <a:blip r:embed="rId22"/>
                  <a:stretch>
                    <a:fillRect l="-2469" b="-10000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9" name="Line 6">
              <a:extLst>
                <a:ext uri="{FF2B5EF4-FFF2-40B4-BE49-F238E27FC236}">
                  <a16:creationId xmlns:a16="http://schemas.microsoft.com/office/drawing/2014/main" id="{1EEB985A-66E0-27A6-0FFE-E796366325D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268783" y="2779525"/>
              <a:ext cx="637524" cy="1523"/>
            </a:xfrm>
            <a:prstGeom prst="line">
              <a:avLst/>
            </a:prstGeom>
            <a:noFill/>
            <a:ln w="28575" cap="rnd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4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9E36D8D1-4EFE-214A-0FAD-CE83BC7DA804}"/>
                  </a:ext>
                </a:extLst>
              </p:cNvPr>
              <p:cNvSpPr/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acc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𝑦</m:t>
                        </m:r>
                      </m:e>
                    </m:acc>
                    <m:sSub>
                      <m:sSubPr>
                        <m:ctrlPr>
                          <a:rPr lang="en-US" sz="28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  <m:t>=</m:t>
                        </m:r>
                        <m:r>
                          <a:rPr lang="en-US" sz="2800" i="1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h</m:t>
                        </m:r>
                      </m:e>
                      <m:sub>
                        <m:r>
                          <a:rPr lang="en-US" sz="2800" b="1" i="1" dirty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Calibri"/>
                          </a:rPr>
                          <m:t>𝜽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dPr>
                      <m:e>
                        <m:r>
                          <a:rPr lang="en-US" sz="2800" b="1" i="0">
                            <a:solidFill>
                              <a:schemeClr val="tx1"/>
                            </a:solidFill>
                            <a:latin typeface="Cambria Math" charset="0"/>
                            <a:cs typeface="Arial" charset="0"/>
                          </a:rPr>
                          <m:t>𝐱</m:t>
                        </m:r>
                      </m:e>
                    </m:d>
                    <m:r>
                      <a:rPr lang="en-US" sz="2800" i="1">
                        <a:solidFill>
                          <a:schemeClr val="tx1"/>
                        </a:solidFill>
                        <a:latin typeface="Cambria Math" charset="0"/>
                        <a:cs typeface="Arial" charset="0"/>
                      </a:rPr>
                      <m:t>=</m:t>
                    </m:r>
                  </m:oMath>
                </a14:m>
                <a:r>
                  <a:rPr lang="en-US" sz="2800" dirty="0">
                    <a:cs typeface="Arial" charset="0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𝑏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Arial" charset="0"/>
                          </a:rPr>
                          <m:t>2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Arial" charset="0"/>
                      </a:rPr>
                      <m:t>+</m:t>
                    </m:r>
                    <m:nary>
                      <m:naryPr>
                        <m:chr m:val="∑"/>
                        <m:supHide m:val="on"/>
                        <m:ctrlP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</m:ctrlPr>
                      </m:naryPr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Arial" charset="0"/>
                          </a:rPr>
                          <m:t>𝑗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i="1">
                                <a:latin typeface="Cambria Math" charset="0"/>
                                <a:cs typeface="Arial" charset="0"/>
                              </a:rPr>
                              <m:t>𝑤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2,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  <m:sSub>
                          <m:sSubPr>
                            <m:ctrlP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</m:ctrlPr>
                          </m:sSubPr>
                          <m:e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 </m:t>
                            </m:r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800" b="0" i="1" smtClean="0">
                                <a:latin typeface="Cambria Math" panose="02040503050406030204" pitchFamily="18" charset="0"/>
                                <a:cs typeface="Arial" charset="0"/>
                              </a:rPr>
                              <m:t>1,</m:t>
                            </m:r>
                            <m:r>
                              <a:rPr lang="en-US" sz="2800" i="1">
                                <a:latin typeface="Cambria Math" panose="02040503050406030204" pitchFamily="18" charset="0"/>
                                <a:cs typeface="Arial" charset="0"/>
                              </a:rPr>
                              <m:t>𝑗</m:t>
                            </m:r>
                          </m:sub>
                        </m:sSub>
                      </m:e>
                    </m:nary>
                  </m:oMath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9E36D8D1-4EFE-214A-0FAD-CE83BC7DA8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4250"/>
                <a:ext cx="4718536" cy="572336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E589152-8E14-0825-FB9B-F43BF9FD2994}"/>
                  </a:ext>
                </a:extLst>
              </p:cNvPr>
              <p:cNvSpPr/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800" i="1" smtClean="0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sSubPr>
                        <m:e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𝑎</m:t>
                          </m:r>
                        </m:e>
                        <m: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1,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𝑗</m:t>
                          </m:r>
                        </m:sub>
                      </m:sSub>
                      <m:r>
                        <a:rPr lang="en-US" sz="2800" i="1"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𝑔</m:t>
                      </m:r>
                      <m:d>
                        <m:d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+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 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800" dirty="0">
                  <a:solidFill>
                    <a:schemeClr val="tx1"/>
                  </a:solidFill>
                  <a:latin typeface="Calibri" panose="020F0502020204030204"/>
                </a:endParaRPr>
              </a:p>
            </p:txBody>
          </p:sp>
        </mc:Choice>
        <mc:Fallback xmlns=""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5E589152-8E14-0825-FB9B-F43BF9FD299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29574" y="917987"/>
                <a:ext cx="3806683" cy="588751"/>
              </a:xfrm>
              <a:prstGeom prst="rect">
                <a:avLst/>
              </a:prstGeom>
              <a:blipFill>
                <a:blip r:embed="rId2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590605D-56F3-8DBD-CBDC-971CE223DEF1}"/>
                  </a:ext>
                </a:extLst>
              </p:cNvPr>
              <p:cNvSpPr/>
              <p:nvPr/>
            </p:nvSpPr>
            <p:spPr>
              <a:xfrm>
                <a:off x="7641363" y="4364699"/>
                <a:ext cx="2896113" cy="1034066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C590605D-56F3-8DBD-CBDC-971CE223DE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41363" y="4364699"/>
                <a:ext cx="2896113" cy="1034066"/>
              </a:xfrm>
              <a:prstGeom prst="rect">
                <a:avLst/>
              </a:prstGeom>
              <a:blipFill>
                <a:blip r:embed="rId2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1AB996C-7CD7-D83E-E61A-8E1DE6A9AD2A}"/>
                  </a:ext>
                </a:extLst>
              </p:cNvPr>
              <p:cNvSpPr/>
              <p:nvPr/>
            </p:nvSpPr>
            <p:spPr>
              <a:xfrm>
                <a:off x="678176" y="5632048"/>
                <a:ext cx="4681731" cy="10456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1AB996C-7CD7-D83E-E61A-8E1DE6A9AD2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8176" y="5632048"/>
                <a:ext cx="4681731" cy="1045671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E24F8B0-8B5B-41E4-031E-8A6DC124194B}"/>
                  </a:ext>
                </a:extLst>
              </p:cNvPr>
              <p:cNvSpPr/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9E24F8B0-8B5B-41E4-031E-8A6DC124194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84279" y="5576778"/>
                <a:ext cx="2820003" cy="1018292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A76EC1F-BC0A-54E4-BBDE-D281BE9ECAE9}"/>
                  </a:ext>
                </a:extLst>
              </p:cNvPr>
              <p:cNvSpPr/>
              <p:nvPr/>
            </p:nvSpPr>
            <p:spPr>
              <a:xfrm>
                <a:off x="633196" y="4353094"/>
                <a:ext cx="4681731" cy="1045671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8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  <m:r>
                        <a:rPr lang="en-US" sz="28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num>
                        <m:den>
                          <m:r>
                            <a:rPr lang="en-US" sz="28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8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8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𝑗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8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3A76EC1F-BC0A-54E4-BBDE-D281BE9ECA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3196" y="4353094"/>
                <a:ext cx="4681731" cy="1045671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7741022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0" grpId="0"/>
      <p:bldP spid="71" grpId="0"/>
      <p:bldP spid="72" grpId="0"/>
      <p:bldP spid="73" grpId="0"/>
      <p:bldP spid="74" grpId="0"/>
      <p:bldP spid="75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121789-0715-47BC-E6DA-6565836CB0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6B9BD-B501-BDDB-04AC-54E5636BF7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Neural Net Forward Pass and</a:t>
            </a:r>
            <a:br>
              <a:rPr lang="en-US" dirty="0"/>
            </a:br>
            <a:r>
              <a:rPr lang="en-US" dirty="0"/>
              <a:t>Backpropagation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1DE233-8253-1AD1-2285-C2AAEFA82F4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3200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7792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6C2791-DBFD-AD37-BCBB-C6461F74EF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F3ED9C-4C92-C9B0-5A52-849AA9560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B762236-4FF8-DFCB-193A-621FCBFEA5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Predicting output from input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1799715A-1002-AE00-6D31-78F92D57BCE6}"/>
                  </a:ext>
                </a:extLst>
              </p:cNvPr>
              <p:cNvSpPr/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400">
                  <a:defRPr/>
                </a:pPr>
                <a:r>
                  <a:rPr lang="en-US" sz="2000" dirty="0">
                    <a:solidFill>
                      <a:prstClr val="black"/>
                    </a:solidFill>
                    <a:latin typeface="Cambria" panose="02040503050406030204" pitchFamily="18" charset="0"/>
                    <a:ea typeface="Cambria" panose="02040503050406030204" pitchFamily="18" charset="0"/>
                    <a:cs typeface="Calibri"/>
                  </a:rPr>
                  <a:t>Parameter naming conventions</a:t>
                </a: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𝑖𝑛𝑝𝑢𝑡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  <a:p>
                <a:pPr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𝑏</m:t>
                          </m:r>
                        </m:e>
                        <m:sub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𝑙𝑎𝑦𝑒𝑟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 smtClean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𝑜𝑢𝑡𝑝𝑢𝑡</m:t>
                          </m:r>
                        </m:sub>
                      </m:sSub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           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4" name="Rectangle 93">
                <a:extLst>
                  <a:ext uri="{FF2B5EF4-FFF2-40B4-BE49-F238E27FC236}">
                    <a16:creationId xmlns:a16="http://schemas.microsoft.com/office/drawing/2014/main" id="{1799715A-1002-AE00-6D31-78F92D57BCE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7117" y="164304"/>
                <a:ext cx="3590278" cy="1064009"/>
              </a:xfrm>
              <a:prstGeom prst="rect">
                <a:avLst/>
              </a:prstGeom>
              <a:blipFill>
                <a:blip r:embed="rId2"/>
                <a:stretch>
                  <a:fillRect l="-1868" t="-3448" r="-679" b="-344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16" name="Group 115">
            <a:extLst>
              <a:ext uri="{FF2B5EF4-FFF2-40B4-BE49-F238E27FC236}">
                <a16:creationId xmlns:a16="http://schemas.microsoft.com/office/drawing/2014/main" id="{DB76395E-EF0A-EA46-B901-27C2D64114C5}"/>
              </a:ext>
            </a:extLst>
          </p:cNvPr>
          <p:cNvGrpSpPr/>
          <p:nvPr/>
        </p:nvGrpSpPr>
        <p:grpSpPr>
          <a:xfrm>
            <a:off x="650161" y="1615247"/>
            <a:ext cx="10532153" cy="4129575"/>
            <a:chOff x="629158" y="1753793"/>
            <a:chExt cx="10672324" cy="3295639"/>
          </a:xfrm>
        </p:grpSpPr>
        <p:sp>
          <p:nvSpPr>
            <p:cNvPr id="37" name="Line 6">
              <a:extLst>
                <a:ext uri="{FF2B5EF4-FFF2-40B4-BE49-F238E27FC236}">
                  <a16:creationId xmlns:a16="http://schemas.microsoft.com/office/drawing/2014/main" id="{13CBDE98-398E-BD50-513B-939CAD59A9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4" y="2134792"/>
              <a:ext cx="5334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943F5770-8741-0ECA-0261-00255BB17821}"/>
                    </a:ext>
                  </a:extLst>
                </p:cNvPr>
                <p:cNvSpPr/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8" name="Rectangle 37">
                  <a:extLst>
                    <a:ext uri="{FF2B5EF4-FFF2-40B4-BE49-F238E27FC236}">
                      <a16:creationId xmlns:a16="http://schemas.microsoft.com/office/drawing/2014/main" id="{943F5770-8741-0ECA-0261-00255BB1782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3" y="1753793"/>
                  <a:ext cx="581837" cy="306528"/>
                </a:xfrm>
                <a:prstGeom prst="rect">
                  <a:avLst/>
                </a:prstGeom>
                <a:blipFill>
                  <a:blip r:embed="rId3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1" name="Line 6">
              <a:extLst>
                <a:ext uri="{FF2B5EF4-FFF2-40B4-BE49-F238E27FC236}">
                  <a16:creationId xmlns:a16="http://schemas.microsoft.com/office/drawing/2014/main" id="{6B3CA870-0D72-D222-5F40-28381C84B8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215735" y="3430192"/>
              <a:ext cx="60960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926091-292A-E9E6-8111-F41CF6523452}"/>
                    </a:ext>
                  </a:extLst>
                </p:cNvPr>
                <p:cNvSpPr/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3C926091-292A-E9E6-8111-F41CF65234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4" y="3049192"/>
                  <a:ext cx="581837" cy="306528"/>
                </a:xfrm>
                <a:prstGeom prst="rect">
                  <a:avLst/>
                </a:prstGeom>
                <a:blipFill>
                  <a:blip r:embed="rId4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3" name="Line 6">
              <a:extLst>
                <a:ext uri="{FF2B5EF4-FFF2-40B4-BE49-F238E27FC236}">
                  <a16:creationId xmlns:a16="http://schemas.microsoft.com/office/drawing/2014/main" id="{4275D074-D8E6-079D-9E1D-24408D93CA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3" y="4637725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4" name="Line 6">
              <a:extLst>
                <a:ext uri="{FF2B5EF4-FFF2-40B4-BE49-F238E27FC236}">
                  <a16:creationId xmlns:a16="http://schemas.microsoft.com/office/drawing/2014/main" id="{CABEC5F2-303C-0BA9-08DD-B94F4CFCBA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6" y="2210993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45" name="Line 6">
              <a:extLst>
                <a:ext uri="{FF2B5EF4-FFF2-40B4-BE49-F238E27FC236}">
                  <a16:creationId xmlns:a16="http://schemas.microsoft.com/office/drawing/2014/main" id="{38F02319-A714-84AC-A619-BFA57FCA16E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5" y="3430193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3ECD8AC1-28EC-4219-EBDF-1C612F2B0461}"/>
                    </a:ext>
                  </a:extLst>
                </p:cNvPr>
                <p:cNvSpPr/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6" name="Rectangle 45">
                  <a:extLst>
                    <a:ext uri="{FF2B5EF4-FFF2-40B4-BE49-F238E27FC236}">
                      <a16:creationId xmlns:a16="http://schemas.microsoft.com/office/drawing/2014/main" id="{3ECD8AC1-28EC-4219-EBDF-1C612F2B046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7967" y="3972976"/>
                  <a:ext cx="724779" cy="306528"/>
                </a:xfrm>
                <a:prstGeom prst="rect">
                  <a:avLst/>
                </a:prstGeom>
                <a:blipFill>
                  <a:blip r:embed="rId5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117DB853-54D4-5F11-26BA-6A8827864C36}"/>
                    </a:ext>
                  </a:extLst>
                </p:cNvPr>
                <p:cNvSpPr/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123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7" name="Rectangle 46">
                  <a:extLst>
                    <a:ext uri="{FF2B5EF4-FFF2-40B4-BE49-F238E27FC236}">
                      <a16:creationId xmlns:a16="http://schemas.microsoft.com/office/drawing/2014/main" id="{117DB853-54D4-5F11-26BA-6A8827864C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68013" y="3602506"/>
                  <a:ext cx="724779" cy="306528"/>
                </a:xfrm>
                <a:prstGeom prst="rect">
                  <a:avLst/>
                </a:prstGeom>
                <a:blipFill>
                  <a:blip r:embed="rId6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48" name="Line 6">
              <a:extLst>
                <a:ext uri="{FF2B5EF4-FFF2-40B4-BE49-F238E27FC236}">
                  <a16:creationId xmlns:a16="http://schemas.microsoft.com/office/drawing/2014/main" id="{258F1CD5-1E88-2144-9039-C9EC21BC091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215733" y="4649392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007EAC60-5DD0-282C-8061-6C3F25EE0F3B}"/>
                    </a:ext>
                  </a:extLst>
                </p:cNvPr>
                <p:cNvSpPr/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9" name="Rectangle 48">
                  <a:extLst>
                    <a:ext uri="{FF2B5EF4-FFF2-40B4-BE49-F238E27FC236}">
                      <a16:creationId xmlns:a16="http://schemas.microsoft.com/office/drawing/2014/main" id="{007EAC60-5DD0-282C-8061-6C3F25EE0F3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88332" y="4268393"/>
                  <a:ext cx="581837" cy="306528"/>
                </a:xfrm>
                <a:prstGeom prst="rect">
                  <a:avLst/>
                </a:prstGeom>
                <a:blipFill>
                  <a:blip r:embed="rId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B4C096B-162D-C411-18B3-7B870646B171}"/>
                    </a:ext>
                  </a:extLst>
                </p:cNvPr>
                <p:cNvSpPr/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0" name="Rectangle 49">
                  <a:extLst>
                    <a:ext uri="{FF2B5EF4-FFF2-40B4-BE49-F238E27FC236}">
                      <a16:creationId xmlns:a16="http://schemas.microsoft.com/office/drawing/2014/main" id="{DB4C096B-162D-C411-18B3-7B870646B1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2591992"/>
                  <a:ext cx="724779" cy="306528"/>
                </a:xfrm>
                <a:prstGeom prst="rect">
                  <a:avLst/>
                </a:prstGeom>
                <a:blipFill>
                  <a:blip r:embed="rId8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1" name="Line 6">
              <a:extLst>
                <a:ext uri="{FF2B5EF4-FFF2-40B4-BE49-F238E27FC236}">
                  <a16:creationId xmlns:a16="http://schemas.microsoft.com/office/drawing/2014/main" id="{3FBCDCAD-E08E-02BC-D7AA-03D0B8B6A95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825333" y="3430193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2" name="Line 6">
              <a:extLst>
                <a:ext uri="{FF2B5EF4-FFF2-40B4-BE49-F238E27FC236}">
                  <a16:creationId xmlns:a16="http://schemas.microsoft.com/office/drawing/2014/main" id="{EB760A5A-3F25-55AB-CFF2-8EE5B3B9010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1" y="4039793"/>
              <a:ext cx="1447802" cy="6212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3" name="Line 6">
              <a:extLst>
                <a:ext uri="{FF2B5EF4-FFF2-40B4-BE49-F238E27FC236}">
                  <a16:creationId xmlns:a16="http://schemas.microsoft.com/office/drawing/2014/main" id="{6501B75E-2A4C-6768-5E22-FF008A53E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13339" y="2134791"/>
              <a:ext cx="1483594" cy="1905002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4" name="Line 6">
              <a:extLst>
                <a:ext uri="{FF2B5EF4-FFF2-40B4-BE49-F238E27FC236}">
                  <a16:creationId xmlns:a16="http://schemas.microsoft.com/office/drawing/2014/main" id="{4DE3BF26-3D02-A8DE-AD15-4B0ADD1F94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5802" y="4039793"/>
              <a:ext cx="1293379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AA648EF8-3F16-81C5-4B6D-3843DD18CECE}"/>
                    </a:ext>
                  </a:extLst>
                </p:cNvPr>
                <p:cNvSpPr/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5" name="Rectangle 54">
                  <a:extLst>
                    <a:ext uri="{FF2B5EF4-FFF2-40B4-BE49-F238E27FC236}">
                      <a16:creationId xmlns:a16="http://schemas.microsoft.com/office/drawing/2014/main" id="{AA648EF8-3F16-81C5-4B6D-3843DD18CE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3658793"/>
                  <a:ext cx="581837" cy="306528"/>
                </a:xfrm>
                <a:prstGeom prst="rect">
                  <a:avLst/>
                </a:prstGeom>
                <a:blipFill>
                  <a:blip r:embed="rId9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2C24117-47B4-4183-AA61-C0C5444E686C}"/>
                    </a:ext>
                  </a:extLst>
                </p:cNvPr>
                <p:cNvSpPr/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6" name="Rectangle 55">
                  <a:extLst>
                    <a:ext uri="{FF2B5EF4-FFF2-40B4-BE49-F238E27FC236}">
                      <a16:creationId xmlns:a16="http://schemas.microsoft.com/office/drawing/2014/main" id="{52C24117-47B4-4183-AA61-C0C5444E686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496246" y="4202070"/>
                  <a:ext cx="724779" cy="306528"/>
                </a:xfrm>
                <a:prstGeom prst="rect">
                  <a:avLst/>
                </a:prstGeom>
                <a:blipFill>
                  <a:blip r:embed="rId10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57" name="Line 6">
              <a:extLst>
                <a:ext uri="{FF2B5EF4-FFF2-40B4-BE49-F238E27FC236}">
                  <a16:creationId xmlns:a16="http://schemas.microsoft.com/office/drawing/2014/main" id="{2BC4D7FC-8BF1-2ABD-CF07-E8AE0AECA96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749133" y="2134792"/>
              <a:ext cx="1447800" cy="685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58" name="Line 6">
              <a:extLst>
                <a:ext uri="{FF2B5EF4-FFF2-40B4-BE49-F238E27FC236}">
                  <a16:creationId xmlns:a16="http://schemas.microsoft.com/office/drawing/2014/main" id="{B557D049-6465-E11B-05EB-783CBC2D190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825333" y="2820592"/>
              <a:ext cx="1371600" cy="6096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EB75761-876F-D780-60D3-2BA0CC43BE0D}"/>
                    </a:ext>
                  </a:extLst>
                </p:cNvPr>
                <p:cNvSpPr/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59" name="Rectangle 58">
                  <a:extLst>
                    <a:ext uri="{FF2B5EF4-FFF2-40B4-BE49-F238E27FC236}">
                      <a16:creationId xmlns:a16="http://schemas.microsoft.com/office/drawing/2014/main" id="{EEB75761-876F-D780-60D3-2BA0CC43BE0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27427" y="3428362"/>
                  <a:ext cx="724779" cy="306528"/>
                </a:xfrm>
                <a:prstGeom prst="rect">
                  <a:avLst/>
                </a:prstGeom>
                <a:blipFill>
                  <a:blip r:embed="rId11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A75C60F5-BCEB-B879-E46B-25B577C44D6B}"/>
                    </a:ext>
                  </a:extLst>
                </p:cNvPr>
                <p:cNvSpPr/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0" name="Rectangle 59">
                  <a:extLst>
                    <a:ext uri="{FF2B5EF4-FFF2-40B4-BE49-F238E27FC236}">
                      <a16:creationId xmlns:a16="http://schemas.microsoft.com/office/drawing/2014/main" id="{A75C60F5-BCEB-B879-E46B-25B577C44D6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539895" y="2213542"/>
                  <a:ext cx="724779" cy="306528"/>
                </a:xfrm>
                <a:prstGeom prst="rect">
                  <a:avLst/>
                </a:prstGeom>
                <a:blipFill>
                  <a:blip r:embed="rId1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1" name="Line 6">
              <a:extLst>
                <a:ext uri="{FF2B5EF4-FFF2-40B4-BE49-F238E27FC236}">
                  <a16:creationId xmlns:a16="http://schemas.microsoft.com/office/drawing/2014/main" id="{71F5F523-8B31-499B-3451-B1A9C9C5ED3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749133" y="2820592"/>
              <a:ext cx="1447800" cy="18288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2" name="Line 6">
              <a:extLst>
                <a:ext uri="{FF2B5EF4-FFF2-40B4-BE49-F238E27FC236}">
                  <a16:creationId xmlns:a16="http://schemas.microsoft.com/office/drawing/2014/main" id="{65344471-8E40-B2AC-8B3D-2B18B526D55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597206" y="2780851"/>
              <a:ext cx="1281760" cy="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C685A4DF-A8DA-3A26-FC76-D73842A21DC1}"/>
                    </a:ext>
                  </a:extLst>
                </p:cNvPr>
                <p:cNvSpPr/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3" name="Rectangle 62">
                  <a:extLst>
                    <a:ext uri="{FF2B5EF4-FFF2-40B4-BE49-F238E27FC236}">
                      <a16:creationId xmlns:a16="http://schemas.microsoft.com/office/drawing/2014/main" id="{C685A4DF-A8DA-3A26-FC76-D73842A21D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330401" y="2403851"/>
                  <a:ext cx="581837" cy="306528"/>
                </a:xfrm>
                <a:prstGeom prst="rect">
                  <a:avLst/>
                </a:prstGeom>
                <a:blipFill>
                  <a:blip r:embed="rId13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CF99840-E697-7A84-8341-513C05D197D0}"/>
                    </a:ext>
                  </a:extLst>
                </p:cNvPr>
                <p:cNvSpPr/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4" name="Rectangle 63">
                  <a:extLst>
                    <a:ext uri="{FF2B5EF4-FFF2-40B4-BE49-F238E27FC236}">
                      <a16:creationId xmlns:a16="http://schemas.microsoft.com/office/drawing/2014/main" id="{CCF99840-E697-7A84-8341-513C05D197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395827" y="3771687"/>
                  <a:ext cx="724779" cy="306528"/>
                </a:xfrm>
                <a:prstGeom prst="rect">
                  <a:avLst/>
                </a:prstGeom>
                <a:blipFill>
                  <a:blip r:embed="rId14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943F93-C681-992D-CDE8-8652EAFBC030}"/>
                    </a:ext>
                  </a:extLst>
                </p:cNvPr>
                <p:cNvSpPr/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kern="0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kumimoji="0" lang="en-US" sz="2000" b="0" i="1" u="none" strike="noStrike" kern="0" cap="none" spc="0" normalizeH="0" baseline="0" noProof="0" dirty="0" smtClean="0">
                                <a:ln>
                                  <a:noFill/>
                                </a:ln>
                                <a:solidFill>
                                  <a:prstClr val="black"/>
                                </a:solidFill>
                                <a:effectLst/>
                                <a:uLnTx/>
                                <a:uFillTx/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B7943F93-C681-992D-CDE8-8652EAFBC03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79234" y="3043354"/>
                  <a:ext cx="1322248" cy="306528"/>
                </a:xfrm>
                <a:prstGeom prst="rect">
                  <a:avLst/>
                </a:prstGeom>
                <a:blipFill>
                  <a:blip r:embed="rId15"/>
                  <a:stretch>
                    <a:fillRect t="-6349" r="-9813" b="-1269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6" name="Line 6">
              <a:extLst>
                <a:ext uri="{FF2B5EF4-FFF2-40B4-BE49-F238E27FC236}">
                  <a16:creationId xmlns:a16="http://schemas.microsoft.com/office/drawing/2014/main" id="{FAAE0037-D288-9033-95BB-E5400E73F1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878965" y="2780851"/>
              <a:ext cx="1096129" cy="65674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7" name="Line 6">
              <a:extLst>
                <a:ext uri="{FF2B5EF4-FFF2-40B4-BE49-F238E27FC236}">
                  <a16:creationId xmlns:a16="http://schemas.microsoft.com/office/drawing/2014/main" id="{0CE61EF3-1CAA-6F45-910A-2A50F8C6F8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875827" y="3412686"/>
              <a:ext cx="1099267" cy="63877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68" name="Line 6">
              <a:extLst>
                <a:ext uri="{FF2B5EF4-FFF2-40B4-BE49-F238E27FC236}">
                  <a16:creationId xmlns:a16="http://schemas.microsoft.com/office/drawing/2014/main" id="{7847ADD1-2813-1413-AE50-732EF01555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356094" y="3427636"/>
              <a:ext cx="1470378" cy="2557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5E9DC2E0-CF3B-78B0-51B3-0E4D08411124}"/>
                    </a:ext>
                  </a:extLst>
                </p:cNvPr>
                <p:cNvSpPr/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311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69" name="Rectangle 68">
                  <a:extLst>
                    <a:ext uri="{FF2B5EF4-FFF2-40B4-BE49-F238E27FC236}">
                      <a16:creationId xmlns:a16="http://schemas.microsoft.com/office/drawing/2014/main" id="{5E9DC2E0-CF3B-78B0-51B3-0E4D0841112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48882" y="2802213"/>
                  <a:ext cx="724779" cy="306528"/>
                </a:xfrm>
                <a:prstGeom prst="rect">
                  <a:avLst/>
                </a:prstGeom>
                <a:blipFill>
                  <a:blip r:embed="rId16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0CFA5-45FA-4E04-D9F0-78B6DF6A4FA3}"/>
                    </a:ext>
                  </a:extLst>
                </p:cNvPr>
                <p:cNvSpPr/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  <m:r>
                          <a:rPr kumimoji="0" lang="en-US" sz="2000" b="0" i="1" u="none" strike="noStrike" kern="0" cap="none" spc="0" normalizeH="0" baseline="-2500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0" name="Rectangle 69">
                  <a:extLst>
                    <a:ext uri="{FF2B5EF4-FFF2-40B4-BE49-F238E27FC236}">
                      <a16:creationId xmlns:a16="http://schemas.microsoft.com/office/drawing/2014/main" id="{4080CFA5-45FA-4E04-D9F0-78B6DF6A4FA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351446" y="3640939"/>
                  <a:ext cx="724779" cy="306528"/>
                </a:xfrm>
                <a:prstGeom prst="rect">
                  <a:avLst/>
                </a:prstGeom>
                <a:blipFill>
                  <a:blip r:embed="rId1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E59F236-95FA-BB47-D9EA-35DE130B8736}"/>
                    </a:ext>
                  </a:extLst>
                </p:cNvPr>
                <p:cNvSpPr/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1" name="Rectangle 70">
                  <a:extLst>
                    <a:ext uri="{FF2B5EF4-FFF2-40B4-BE49-F238E27FC236}">
                      <a16:creationId xmlns:a16="http://schemas.microsoft.com/office/drawing/2014/main" id="{FE59F236-95FA-BB47-D9EA-35DE130B873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5816176" y="3106103"/>
                  <a:ext cx="724779" cy="306528"/>
                </a:xfrm>
                <a:prstGeom prst="rect">
                  <a:avLst/>
                </a:prstGeom>
                <a:blipFill>
                  <a:blip r:embed="rId18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7DE2913E-BD11-89B5-2DE1-9607B5844AFB}"/>
                    </a:ext>
                  </a:extLst>
                </p:cNvPr>
                <p:cNvSpPr/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2" name="Rectangle 71">
                  <a:extLst>
                    <a:ext uri="{FF2B5EF4-FFF2-40B4-BE49-F238E27FC236}">
                      <a16:creationId xmlns:a16="http://schemas.microsoft.com/office/drawing/2014/main" id="{7DE2913E-BD11-89B5-2DE1-9607B5844A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9" y="1982393"/>
                  <a:ext cx="479504" cy="306528"/>
                </a:xfrm>
                <a:prstGeom prst="rect">
                  <a:avLst/>
                </a:prstGeom>
                <a:blipFill>
                  <a:blip r:embed="rId19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3" name="Line 6">
              <a:extLst>
                <a:ext uri="{FF2B5EF4-FFF2-40B4-BE49-F238E27FC236}">
                  <a16:creationId xmlns:a16="http://schemas.microsoft.com/office/drawing/2014/main" id="{C410FA42-F2BA-18D8-A6DE-D8CB83BA67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013574" y="2210992"/>
              <a:ext cx="2017731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77C682F6-92AD-5A69-3A79-538BE030F873}"/>
                    </a:ext>
                  </a:extLst>
                </p:cNvPr>
                <p:cNvSpPr/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4" name="Rectangle 73">
                  <a:extLst>
                    <a:ext uri="{FF2B5EF4-FFF2-40B4-BE49-F238E27FC236}">
                      <a16:creationId xmlns:a16="http://schemas.microsoft.com/office/drawing/2014/main" id="{77C682F6-92AD-5A69-3A79-538BE030F87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3189925"/>
                  <a:ext cx="479504" cy="306528"/>
                </a:xfrm>
                <a:prstGeom prst="rect">
                  <a:avLst/>
                </a:prstGeom>
                <a:blipFill>
                  <a:blip r:embed="rId20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C214ED8-1E97-3DDA-EF61-8C569EE28643}"/>
                    </a:ext>
                  </a:extLst>
                </p:cNvPr>
                <p:cNvSpPr/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5" name="Rectangle 74">
                  <a:extLst>
                    <a:ext uri="{FF2B5EF4-FFF2-40B4-BE49-F238E27FC236}">
                      <a16:creationId xmlns:a16="http://schemas.microsoft.com/office/drawing/2014/main" id="{1C214ED8-1E97-3DDA-EF61-8C569EE286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9158" y="4409125"/>
                  <a:ext cx="479504" cy="306528"/>
                </a:xfrm>
                <a:prstGeom prst="rect">
                  <a:avLst/>
                </a:prstGeom>
                <a:blipFill>
                  <a:blip r:embed="rId21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76" name="Line 6">
              <a:extLst>
                <a:ext uri="{FF2B5EF4-FFF2-40B4-BE49-F238E27FC236}">
                  <a16:creationId xmlns:a16="http://schemas.microsoft.com/office/drawing/2014/main" id="{CEFB8DC1-BFA5-8EE0-B4CE-3814C037589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77" name="Line 6">
              <a:extLst>
                <a:ext uri="{FF2B5EF4-FFF2-40B4-BE49-F238E27FC236}">
                  <a16:creationId xmlns:a16="http://schemas.microsoft.com/office/drawing/2014/main" id="{A52332DB-37AA-E425-0BF2-2971DBFAAC3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6" y="2210992"/>
              <a:ext cx="1447800" cy="24384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65D2391-9C65-F739-C73B-50836D479C32}"/>
                    </a:ext>
                  </a:extLst>
                </p:cNvPr>
                <p:cNvSpPr/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8" name="Rectangle 77">
                  <a:extLst>
                    <a:ext uri="{FF2B5EF4-FFF2-40B4-BE49-F238E27FC236}">
                      <a16:creationId xmlns:a16="http://schemas.microsoft.com/office/drawing/2014/main" id="{765D2391-9C65-F739-C73B-50836D479C3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211715" y="1803560"/>
                  <a:ext cx="724779" cy="306528"/>
                </a:xfrm>
                <a:prstGeom prst="rect">
                  <a:avLst/>
                </a:prstGeom>
                <a:blipFill>
                  <a:blip r:embed="rId2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F17244C-24E2-59BD-B90B-083C61510825}"/>
                    </a:ext>
                  </a:extLst>
                </p:cNvPr>
                <p:cNvSpPr/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79" name="Rectangle 78">
                  <a:extLst>
                    <a:ext uri="{FF2B5EF4-FFF2-40B4-BE49-F238E27FC236}">
                      <a16:creationId xmlns:a16="http://schemas.microsoft.com/office/drawing/2014/main" id="{BF17244C-24E2-59BD-B90B-083C615108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6553" y="2847224"/>
                  <a:ext cx="724779" cy="306528"/>
                </a:xfrm>
                <a:prstGeom prst="rect">
                  <a:avLst/>
                </a:prstGeom>
                <a:blipFill>
                  <a:blip r:embed="rId23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BCF76E45-FDB3-D7FD-0A62-9C91580B1B05}"/>
                    </a:ext>
                  </a:extLst>
                </p:cNvPr>
                <p:cNvSpPr/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0" name="Rectangle 79">
                  <a:extLst>
                    <a:ext uri="{FF2B5EF4-FFF2-40B4-BE49-F238E27FC236}">
                      <a16:creationId xmlns:a16="http://schemas.microsoft.com/office/drawing/2014/main" id="{BCF76E45-FDB3-D7FD-0A62-9C91580B1B0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714417" y="2492334"/>
                  <a:ext cx="724779" cy="306528"/>
                </a:xfrm>
                <a:prstGeom prst="rect">
                  <a:avLst/>
                </a:prstGeom>
                <a:blipFill>
                  <a:blip r:embed="rId24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81" name="Line 6">
              <a:extLst>
                <a:ext uri="{FF2B5EF4-FFF2-40B4-BE49-F238E27FC236}">
                  <a16:creationId xmlns:a16="http://schemas.microsoft.com/office/drawing/2014/main" id="{819AC54B-4462-86ED-E273-542C096198B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013574" y="3418524"/>
              <a:ext cx="2017731" cy="1166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2" name="Line 6">
              <a:extLst>
                <a:ext uri="{FF2B5EF4-FFF2-40B4-BE49-F238E27FC236}">
                  <a16:creationId xmlns:a16="http://schemas.microsoft.com/office/drawing/2014/main" id="{A0AA084A-EF57-DFBA-22CF-24D3807241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83507" y="22109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3" name="Line 6">
              <a:extLst>
                <a:ext uri="{FF2B5EF4-FFF2-40B4-BE49-F238E27FC236}">
                  <a16:creationId xmlns:a16="http://schemas.microsoft.com/office/drawing/2014/main" id="{A4D07299-1A7B-CF88-A7B5-7BD9EEE34F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583507" y="3430192"/>
              <a:ext cx="1447800" cy="121920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1369C2D-665F-8900-EB80-8B083D74A756}"/>
                    </a:ext>
                  </a:extLst>
                </p:cNvPr>
                <p:cNvSpPr/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4" name="Rectangle 83">
                  <a:extLst>
                    <a:ext uri="{FF2B5EF4-FFF2-40B4-BE49-F238E27FC236}">
                      <a16:creationId xmlns:a16="http://schemas.microsoft.com/office/drawing/2014/main" id="{C1369C2D-665F-8900-EB80-8B083D74A7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12492" y="2201319"/>
                  <a:ext cx="724779" cy="306528"/>
                </a:xfrm>
                <a:prstGeom prst="rect">
                  <a:avLst/>
                </a:prstGeom>
                <a:blipFill>
                  <a:blip r:embed="rId25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5A10A602-1B43-89F4-3620-00B564CC9238}"/>
                    </a:ext>
                  </a:extLst>
                </p:cNvPr>
                <p:cNvSpPr/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5A10A602-1B43-89F4-3620-00B564CC92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26175" y="3103543"/>
                  <a:ext cx="724779" cy="306528"/>
                </a:xfrm>
                <a:prstGeom prst="rect">
                  <a:avLst/>
                </a:prstGeom>
                <a:blipFill>
                  <a:blip r:embed="rId26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73D7AC6C-3470-F991-09DD-D284651CBF72}"/>
                    </a:ext>
                  </a:extLst>
                </p:cNvPr>
                <p:cNvSpPr/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6" name="Rectangle 85">
                  <a:extLst>
                    <a:ext uri="{FF2B5EF4-FFF2-40B4-BE49-F238E27FC236}">
                      <a16:creationId xmlns:a16="http://schemas.microsoft.com/office/drawing/2014/main" id="{73D7AC6C-3470-F991-09DD-D284651CBF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79094" y="4191627"/>
                  <a:ext cx="724779" cy="306528"/>
                </a:xfrm>
                <a:prstGeom prst="rect">
                  <a:avLst/>
                </a:prstGeom>
                <a:blipFill>
                  <a:blip r:embed="rId27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A9D16A3F-66EB-B5A8-79F8-850CBDB9A101}"/>
                    </a:ext>
                  </a:extLst>
                </p:cNvPr>
                <p:cNvSpPr/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7" name="Rectangle 86">
                  <a:extLst>
                    <a:ext uri="{FF2B5EF4-FFF2-40B4-BE49-F238E27FC236}">
                      <a16:creationId xmlns:a16="http://schemas.microsoft.com/office/drawing/2014/main" id="{A9D16A3F-66EB-B5A8-79F8-850CBDB9A10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18166" y="4583892"/>
                  <a:ext cx="724779" cy="306528"/>
                </a:xfrm>
                <a:prstGeom prst="rect">
                  <a:avLst/>
                </a:prstGeom>
                <a:blipFill>
                  <a:blip r:embed="rId28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BD5A1F9C-63DF-749C-A3C4-2906CCFB8B4A}"/>
                    </a:ext>
                  </a:extLst>
                </p:cNvPr>
                <p:cNvSpPr/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8" name="Rectangle 87">
                  <a:extLst>
                    <a:ext uri="{FF2B5EF4-FFF2-40B4-BE49-F238E27FC236}">
                      <a16:creationId xmlns:a16="http://schemas.microsoft.com/office/drawing/2014/main" id="{BD5A1F9C-63DF-749C-A3C4-2906CCFB8B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5676" y="2304586"/>
                  <a:ext cx="576965" cy="306528"/>
                </a:xfrm>
                <a:prstGeom prst="rect">
                  <a:avLst/>
                </a:prstGeom>
                <a:blipFill>
                  <a:blip r:embed="rId29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8BE7E06-0868-D477-EA6E-DC1726407365}"/>
                    </a:ext>
                  </a:extLst>
                </p:cNvPr>
                <p:cNvSpPr/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9" name="Rectangle 88">
                  <a:extLst>
                    <a:ext uri="{FF2B5EF4-FFF2-40B4-BE49-F238E27FC236}">
                      <a16:creationId xmlns:a16="http://schemas.microsoft.com/office/drawing/2014/main" id="{68BE7E06-0868-D477-EA6E-DC17264073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7602" y="3516996"/>
                  <a:ext cx="532518" cy="306528"/>
                </a:xfrm>
                <a:prstGeom prst="rect">
                  <a:avLst/>
                </a:prstGeom>
                <a:blipFill>
                  <a:blip r:embed="rId30"/>
                  <a:stretch>
                    <a:fillRect l="-4651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31527287-C2E7-1AB1-08C0-2BCDE5DB681A}"/>
                    </a:ext>
                  </a:extLst>
                </p:cNvPr>
                <p:cNvSpPr/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0" name="Rectangle 89">
                  <a:extLst>
                    <a:ext uri="{FF2B5EF4-FFF2-40B4-BE49-F238E27FC236}">
                      <a16:creationId xmlns:a16="http://schemas.microsoft.com/office/drawing/2014/main" id="{31527287-C2E7-1AB1-08C0-2BCDE5DB681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44210" y="4742904"/>
                  <a:ext cx="532518" cy="306528"/>
                </a:xfrm>
                <a:prstGeom prst="rect">
                  <a:avLst/>
                </a:prstGeom>
                <a:blipFill>
                  <a:blip r:embed="rId31"/>
                  <a:stretch>
                    <a:fillRect l="-4651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469E2368-99BD-3260-E4E3-28A7BE83B5B3}"/>
                    </a:ext>
                  </a:extLst>
                </p:cNvPr>
                <p:cNvSpPr/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1" name="Rectangle 90">
                  <a:extLst>
                    <a:ext uri="{FF2B5EF4-FFF2-40B4-BE49-F238E27FC236}">
                      <a16:creationId xmlns:a16="http://schemas.microsoft.com/office/drawing/2014/main" id="{469E2368-99BD-3260-E4E3-28A7BE83B5B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12357" y="2922584"/>
                  <a:ext cx="576965" cy="306528"/>
                </a:xfrm>
                <a:prstGeom prst="rect">
                  <a:avLst/>
                </a:prstGeom>
                <a:blipFill>
                  <a:blip r:embed="rId32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5CE8FD69-076D-990D-464B-8873D261C7BD}"/>
                    </a:ext>
                  </a:extLst>
                </p:cNvPr>
                <p:cNvSpPr/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2" name="Rectangle 91">
                  <a:extLst>
                    <a:ext uri="{FF2B5EF4-FFF2-40B4-BE49-F238E27FC236}">
                      <a16:creationId xmlns:a16="http://schemas.microsoft.com/office/drawing/2014/main" id="{5CE8FD69-076D-990D-464B-8873D261C7B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51021" y="4139076"/>
                  <a:ext cx="532518" cy="306528"/>
                </a:xfrm>
                <a:prstGeom prst="rect">
                  <a:avLst/>
                </a:prstGeom>
                <a:blipFill>
                  <a:blip r:embed="rId33"/>
                  <a:stretch>
                    <a:fillRect l="-4651"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AD769D79-9548-9DB5-1D53-A7B08DF17574}"/>
                    </a:ext>
                  </a:extLst>
                </p:cNvPr>
                <p:cNvSpPr/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3" name="Rectangle 92">
                  <a:extLst>
                    <a:ext uri="{FF2B5EF4-FFF2-40B4-BE49-F238E27FC236}">
                      <a16:creationId xmlns:a16="http://schemas.microsoft.com/office/drawing/2014/main" id="{AD769D79-9548-9DB5-1D53-A7B08DF1757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63167" y="3547335"/>
                  <a:ext cx="576965" cy="306528"/>
                </a:xfrm>
                <a:prstGeom prst="rect">
                  <a:avLst/>
                </a:prstGeom>
                <a:blipFill>
                  <a:blip r:embed="rId34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5" name="Line 6">
              <a:extLst>
                <a:ext uri="{FF2B5EF4-FFF2-40B4-BE49-F238E27FC236}">
                  <a16:creationId xmlns:a16="http://schemas.microsoft.com/office/drawing/2014/main" id="{489A9C5E-AA3A-CE69-BB5E-F5D91C874AC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02889" y="2152407"/>
              <a:ext cx="431843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F3E96EDC-6D3C-99F4-3AC7-171E67FE23C0}"/>
                    </a:ext>
                  </a:extLst>
                </p:cNvPr>
                <p:cNvSpPr/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6" name="Rectangle 95">
                  <a:extLst>
                    <a:ext uri="{FF2B5EF4-FFF2-40B4-BE49-F238E27FC236}">
                      <a16:creationId xmlns:a16="http://schemas.microsoft.com/office/drawing/2014/main" id="{F3E96EDC-6D3C-99F4-3AC7-171E67FE23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6" y="1762905"/>
                  <a:ext cx="562345" cy="306528"/>
                </a:xfrm>
                <a:prstGeom prst="rect">
                  <a:avLst/>
                </a:prstGeom>
                <a:blipFill>
                  <a:blip r:embed="rId35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7" name="Line 6">
              <a:extLst>
                <a:ext uri="{FF2B5EF4-FFF2-40B4-BE49-F238E27FC236}">
                  <a16:creationId xmlns:a16="http://schemas.microsoft.com/office/drawing/2014/main" id="{C4202558-533D-E9C8-9806-6AD75F2BF1E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91" y="3437616"/>
              <a:ext cx="420405" cy="168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865EE4D-223E-95DC-BFA2-9F2C99DCE92F}"/>
                    </a:ext>
                  </a:extLst>
                </p:cNvPr>
                <p:cNvSpPr/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D865EE4D-223E-95DC-BFA2-9F2C99DCE92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7" y="3058304"/>
                  <a:ext cx="562345" cy="306528"/>
                </a:xfrm>
                <a:prstGeom prst="rect">
                  <a:avLst/>
                </a:prstGeom>
                <a:blipFill>
                  <a:blip r:embed="rId36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99" name="Line 6">
              <a:extLst>
                <a:ext uri="{FF2B5EF4-FFF2-40B4-BE49-F238E27FC236}">
                  <a16:creationId xmlns:a16="http://schemas.microsoft.com/office/drawing/2014/main" id="{DE216446-0BAF-D869-4213-0555502E5F5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411189" y="4658504"/>
              <a:ext cx="531379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95368061-4593-07C5-A2E7-90E19FECC177}"/>
                    </a:ext>
                  </a:extLst>
                </p:cNvPr>
                <p:cNvSpPr/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dirty="0" smtClean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  <m:r>
                          <a:rPr kumimoji="0" lang="en-US" sz="2000" b="0" i="1" u="none" strike="noStrike" kern="0" cap="none" spc="0" normalizeH="0" baseline="-25000" noProof="0" dirty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0" name="Rectangle 99">
                  <a:extLst>
                    <a:ext uri="{FF2B5EF4-FFF2-40B4-BE49-F238E27FC236}">
                      <a16:creationId xmlns:a16="http://schemas.microsoft.com/office/drawing/2014/main" id="{95368061-4593-07C5-A2E7-90E19FECC1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93535" y="4277505"/>
                  <a:ext cx="562345" cy="306528"/>
                </a:xfrm>
                <a:prstGeom prst="rect">
                  <a:avLst/>
                </a:prstGeom>
                <a:blipFill>
                  <a:blip r:embed="rId37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C6749BDA-6D1B-204A-F8F2-486EC901DAC1}"/>
                    </a:ext>
                  </a:extLst>
                </p:cNvPr>
                <p:cNvSpPr/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1" name="Rectangle 100">
                  <a:extLst>
                    <a:ext uri="{FF2B5EF4-FFF2-40B4-BE49-F238E27FC236}">
                      <a16:creationId xmlns:a16="http://schemas.microsoft.com/office/drawing/2014/main" id="{C6749BDA-6D1B-204A-F8F2-486EC901DA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1982392"/>
                  <a:ext cx="381000" cy="368648"/>
                </a:xfrm>
                <a:prstGeom prst="rect">
                  <a:avLst/>
                </a:prstGeom>
                <a:blipFill>
                  <a:blip r:embed="rId3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9D829C0-4870-1F79-FF06-2C631D500B5D}"/>
                    </a:ext>
                  </a:extLst>
                </p:cNvPr>
                <p:cNvSpPr/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F9D829C0-4870-1F79-FF06-2C631D500B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4" y="3201592"/>
                  <a:ext cx="381000" cy="368648"/>
                </a:xfrm>
                <a:prstGeom prst="rect">
                  <a:avLst/>
                </a:prstGeom>
                <a:blipFill>
                  <a:blip r:embed="rId3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E4B934E8-215B-A3E3-3E04-66E0425D4277}"/>
                    </a:ext>
                  </a:extLst>
                </p:cNvPr>
                <p:cNvSpPr/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E4B934E8-215B-A3E3-3E04-66E0425D42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4420793"/>
                  <a:ext cx="381000" cy="368648"/>
                </a:xfrm>
                <a:prstGeom prst="rect">
                  <a:avLst/>
                </a:prstGeom>
                <a:blipFill>
                  <a:blip r:embed="rId40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A7377A06-1C1A-B7AA-776F-8418D82E52C0}"/>
                    </a:ext>
                  </a:extLst>
                </p:cNvPr>
                <p:cNvSpPr/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4" name="Rectangle 103">
                  <a:extLst>
                    <a:ext uri="{FF2B5EF4-FFF2-40B4-BE49-F238E27FC236}">
                      <a16:creationId xmlns:a16="http://schemas.microsoft.com/office/drawing/2014/main" id="{A7377A06-1C1A-B7AA-776F-8418D82E52C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834733" y="4420793"/>
                  <a:ext cx="381000" cy="368648"/>
                </a:xfrm>
                <a:prstGeom prst="rect">
                  <a:avLst/>
                </a:prstGeom>
                <a:blipFill>
                  <a:blip r:embed="rId4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F6D67664-4905-7C99-93FA-6A3B9DA592A4}"/>
                    </a:ext>
                  </a:extLst>
                </p:cNvPr>
                <p:cNvSpPr/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F6D67664-4905-7C99-93FA-6A3B9DA592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3823545"/>
                  <a:ext cx="381000" cy="368648"/>
                </a:xfrm>
                <a:prstGeom prst="rect">
                  <a:avLst/>
                </a:prstGeom>
                <a:blipFill>
                  <a:blip r:embed="rId42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4B7C8C8F-3F6D-6A00-D19C-83E7814899DD}"/>
                    </a:ext>
                  </a:extLst>
                </p:cNvPr>
                <p:cNvSpPr/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4B7C8C8F-3F6D-6A00-D19C-83E7814899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3823545"/>
                  <a:ext cx="381000" cy="368648"/>
                </a:xfrm>
                <a:prstGeom prst="rect">
                  <a:avLst/>
                </a:prstGeom>
                <a:blipFill>
                  <a:blip r:embed="rId4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CA8ED66A-B9D8-0D94-F4B6-4161FBFE2CB9}"/>
                    </a:ext>
                  </a:extLst>
                </p:cNvPr>
                <p:cNvSpPr/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7" name="Rectangle 106">
                  <a:extLst>
                    <a:ext uri="{FF2B5EF4-FFF2-40B4-BE49-F238E27FC236}">
                      <a16:creationId xmlns:a16="http://schemas.microsoft.com/office/drawing/2014/main" id="{CA8ED66A-B9D8-0D94-F4B6-4161FBFE2C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206569" y="2604344"/>
                  <a:ext cx="381000" cy="368648"/>
                </a:xfrm>
                <a:prstGeom prst="rect">
                  <a:avLst/>
                </a:prstGeom>
                <a:blipFill>
                  <a:blip r:embed="rId44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E0F27E5-84EB-4E7E-0606-6089766ED683}"/>
                    </a:ext>
                  </a:extLst>
                </p:cNvPr>
                <p:cNvSpPr/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8" name="Rectangle 107">
                  <a:extLst>
                    <a:ext uri="{FF2B5EF4-FFF2-40B4-BE49-F238E27FC236}">
                      <a16:creationId xmlns:a16="http://schemas.microsoft.com/office/drawing/2014/main" id="{4E0F27E5-84EB-4E7E-0606-6089766ED68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976802" y="2604344"/>
                  <a:ext cx="381000" cy="368648"/>
                </a:xfrm>
                <a:prstGeom prst="rect">
                  <a:avLst/>
                </a:prstGeom>
                <a:blipFill>
                  <a:blip r:embed="rId45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C60ABE93-9F6F-CA35-2E96-C01E2974EE80}"/>
                    </a:ext>
                  </a:extLst>
                </p:cNvPr>
                <p:cNvSpPr/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9" name="Rectangle 108">
                  <a:extLst>
                    <a:ext uri="{FF2B5EF4-FFF2-40B4-BE49-F238E27FC236}">
                      <a16:creationId xmlns:a16="http://schemas.microsoft.com/office/drawing/2014/main" id="{C60ABE93-9F6F-CA35-2E96-C01E2974EE8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5" y="1982392"/>
                  <a:ext cx="381000" cy="368648"/>
                </a:xfrm>
                <a:prstGeom prst="rect">
                  <a:avLst/>
                </a:prstGeom>
                <a:blipFill>
                  <a:blip r:embed="rId46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7E302A-9359-42DF-334B-70F44957FF69}"/>
                    </a:ext>
                  </a:extLst>
                </p:cNvPr>
                <p:cNvSpPr/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787E302A-9359-42DF-334B-70F44957FF6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031306" y="3201592"/>
                  <a:ext cx="381000" cy="368648"/>
                </a:xfrm>
                <a:prstGeom prst="rect">
                  <a:avLst/>
                </a:prstGeom>
                <a:blipFill>
                  <a:blip r:embed="rId47"/>
                  <a:stretch>
                    <a:fillRect l="-10606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45129716-525C-8E3C-4F21-90C4C205CC71}"/>
                    </a:ext>
                  </a:extLst>
                </p:cNvPr>
                <p:cNvSpPr/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1" name="Rectangle 110">
                  <a:extLst>
                    <a:ext uri="{FF2B5EF4-FFF2-40B4-BE49-F238E27FC236}">
                      <a16:creationId xmlns:a16="http://schemas.microsoft.com/office/drawing/2014/main" id="{45129716-525C-8E3C-4F21-90C4C205CC7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3657113"/>
                  <a:ext cx="562345" cy="306528"/>
                </a:xfrm>
                <a:prstGeom prst="rect">
                  <a:avLst/>
                </a:prstGeom>
                <a:blipFill>
                  <a:blip r:embed="rId48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0DE7B32-59D5-8BD7-8E88-83D57288786E}"/>
                    </a:ext>
                  </a:extLst>
                </p:cNvPr>
                <p:cNvSpPr/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20DE7B32-59D5-8BD7-8E88-83D57288786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9583" y="2402171"/>
                  <a:ext cx="562345" cy="306528"/>
                </a:xfrm>
                <a:prstGeom prst="rect">
                  <a:avLst/>
                </a:prstGeom>
                <a:blipFill>
                  <a:blip r:embed="rId49"/>
                  <a:stretch>
                    <a:fillRect b="-476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E66A8272-5BE7-6A9E-8DBC-AF2497D56877}"/>
                    </a:ext>
                  </a:extLst>
                </p:cNvPr>
                <p:cNvSpPr/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E66A8272-5BE7-6A9E-8DBC-AF2497D5687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975094" y="3219556"/>
                  <a:ext cx="381000" cy="368648"/>
                </a:xfrm>
                <a:prstGeom prst="rect">
                  <a:avLst/>
                </a:prstGeom>
                <a:blipFill>
                  <a:blip r:embed="rId50"/>
                  <a:stretch>
                    <a:fillRect l="-909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7422E4AF-2928-FDF3-9A18-970DA512795F}"/>
                    </a:ext>
                  </a:extLst>
                </p:cNvPr>
                <p:cNvSpPr/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7422E4AF-2928-FDF3-9A18-970DA512795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749794" y="3213945"/>
                  <a:ext cx="381000" cy="368647"/>
                </a:xfrm>
                <a:prstGeom prst="rect">
                  <a:avLst/>
                </a:prstGeom>
                <a:blipFill>
                  <a:blip r:embed="rId51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EBA45F7C-6798-4174-6DAB-239C93C66BBE}"/>
                    </a:ext>
                  </a:extLst>
                </p:cNvPr>
                <p:cNvSpPr/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EBA45F7C-6798-4174-6DAB-239C93C66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95123" y="3031890"/>
                  <a:ext cx="562345" cy="306528"/>
                </a:xfrm>
                <a:prstGeom prst="rect">
                  <a:avLst/>
                </a:prstGeom>
                <a:blipFill>
                  <a:blip r:embed="rId52"/>
                  <a:stretch>
                    <a:fillRect b="-3175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E57E34-92B7-0D48-14B1-C56B92807720}"/>
                  </a:ext>
                </a:extLst>
              </p:cNvPr>
              <p:cNvSpPr/>
              <p:nvPr/>
            </p:nvSpPr>
            <p:spPr>
              <a:xfrm>
                <a:off x="814613" y="5647173"/>
                <a:ext cx="8836393" cy="12420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sz="2000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2E57E34-92B7-0D48-14B1-C56B9280772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4613" y="5647173"/>
                <a:ext cx="8836393" cy="1242007"/>
              </a:xfrm>
              <a:prstGeom prst="rect">
                <a:avLst/>
              </a:prstGeom>
              <a:blipFill>
                <a:blip r:embed="rId5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915955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6C367D-D602-BCD2-C342-4240949012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139D04-973E-44F2-E8C5-015E895834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F285C1F-96A0-18FB-60EB-C0B04C1E62C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Tons of repeated partial derivatives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/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3,1</m:t>
                              </m:r>
                            </m:sub>
                          </m:sSub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+</m:t>
                          </m:r>
                          <m:nary>
                            <m:naryPr>
                              <m:chr m:val="∑"/>
                              <m:supHide m:val="on"/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naryPr>
                            <m: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𝑘</m:t>
                              </m:r>
                            </m:sub>
                            <m:sup/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3,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1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,</m:t>
                                  </m:r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</m:e>
                          </m:nary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 </m:t>
                          </m:r>
                          <m:r>
                            <a:rPr lang="en-US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𝑏</m:t>
                                  </m:r>
                                </m:e>
                                <m: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2,</m:t>
                                  </m:r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𝑘</m:t>
                                  </m:r>
                                </m:sub>
                              </m:sSub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+</m:t>
                              </m:r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naryPr>
                                <m:sub>
                                  <m:r>
                                    <a:rPr lang="en-US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2,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𝑘</m:t>
                                      </m:r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</m:e>
                              </m:nary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 </m:t>
                              </m:r>
                              <m:r>
                                <a:rPr lang="en-US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𝑏</m:t>
                                      </m:r>
                                    </m:e>
                                    <m:sub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1,</m:t>
                                      </m:r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𝑖</m:t>
                                      </m:r>
                                    </m:sub>
                                  </m:sSub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+</m:t>
                                  </m:r>
                                  <m:nary>
                                    <m:naryPr>
                                      <m:chr m:val="∑"/>
                                      <m:supHide m:val="on"/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naryPr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  <m:sup/>
                                    <m:e>
                                      <m:sSub>
                                        <m:sSubPr>
                                          <m:ctrlP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1,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𝑖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,</m:t>
                                          </m:r>
                                          <m:r>
                                            <a:rPr lang="en-US" i="1" dirty="0">
                                              <a:solidFill>
                                                <a:schemeClr val="tx1"/>
                                              </a:solidFill>
                                              <a:latin typeface="Cambria Math" charset="0"/>
                                              <a:cs typeface="Calibri"/>
                                            </a:rPr>
                                            <m:t>𝑗</m:t>
                                          </m:r>
                                        </m:sub>
                                      </m:sSub>
                                    </m:e>
                                  </m:nary>
                                  <m:r>
                                    <a:rPr lang="en-US" i="1" dirty="0">
                                      <a:solidFill>
                                        <a:schemeClr val="tx1"/>
                                      </a:solidFill>
                                      <a:latin typeface="Cambria Math" charset="0"/>
                                      <a:cs typeface="Calibri"/>
                                    </a:rPr>
                                    <m:t> </m:t>
                                  </m:r>
                                  <m:sSub>
                                    <m:sSubPr>
                                      <m:ctrlP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 dirty="0">
                                          <a:solidFill>
                                            <a:schemeClr val="tx1"/>
                                          </a:solidFill>
                                          <a:latin typeface="Cambria Math" charset="0"/>
                                          <a:cs typeface="Calibri"/>
                                        </a:rPr>
                                        <m:t>𝑥</m:t>
                                      </m:r>
                                    </m:e>
                                    <m:sub>
                                      <m:r>
                                        <a:rPr lang="en-US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𝑗</m:t>
                                      </m:r>
                                    </m:sub>
                                  </m:sSub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3302F802-4297-4DFC-F074-37206DCF6F8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11738" y="117549"/>
                <a:ext cx="7980262" cy="1126975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9987435-A14F-ABA6-C471-1449E7E2C8B7}"/>
                  </a:ext>
                </a:extLst>
              </p:cNvPr>
              <p:cNvSpPr/>
              <p:nvPr/>
            </p:nvSpPr>
            <p:spPr>
              <a:xfrm>
                <a:off x="649082" y="3368342"/>
                <a:ext cx="322742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99987435-A14F-ABA6-C471-1449E7E2C8B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49082" y="3368342"/>
                <a:ext cx="3227422" cy="88530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77BF5B-E5D4-8920-495F-C8ADF7C99D3F}"/>
                  </a:ext>
                </a:extLst>
              </p:cNvPr>
              <p:cNvSpPr/>
              <p:nvPr/>
            </p:nvSpPr>
            <p:spPr>
              <a:xfrm>
                <a:off x="683440" y="4261401"/>
                <a:ext cx="4643515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A977BF5B-E5D4-8920-495F-C8ADF7C99D3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3440" y="4261401"/>
                <a:ext cx="4643515" cy="8853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07F295-9806-F114-E6FE-1A6B513679F1}"/>
                  </a:ext>
                </a:extLst>
              </p:cNvPr>
              <p:cNvSpPr/>
              <p:nvPr/>
            </p:nvSpPr>
            <p:spPr>
              <a:xfrm>
                <a:off x="675479" y="5129420"/>
                <a:ext cx="5970352" cy="885307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𝐽</m:t>
                          </m:r>
                        </m:num>
                        <m:den>
                          <m:r>
                            <a:rPr lang="en-US" sz="2400" b="0" i="1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Arial" charset="0"/>
                        </a:rPr>
                        <m:t>=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ℓ</m:t>
                          </m:r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acc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3,1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𝐚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1" i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𝐳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2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  <m:r>
                        <a:rPr lang="en-US" sz="2400" b="0" i="1" smtClean="0">
                          <a:latin typeface="Cambria Math" panose="02040503050406030204" pitchFamily="18" charset="0"/>
                          <a:cs typeface="Arial" charset="0"/>
                        </a:rPr>
                        <m:t> </m:t>
                      </m:r>
                      <m:f>
                        <m:fPr>
                          <m:ctrlP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</m:ctrlPr>
                        </m:fPr>
                        <m:num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num>
                        <m:den>
                          <m:r>
                            <a:rPr lang="en-US" sz="2400" i="1">
                              <a:latin typeface="Cambria Math" panose="02040503050406030204" pitchFamily="18" charset="0"/>
                              <a:cs typeface="Arial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</m:ctrlPr>
                            </m:sSubPr>
                            <m:e>
                              <m:r>
                                <a:rPr lang="en-US" sz="2400" b="0" i="1" smtClean="0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𝑏</m:t>
                              </m:r>
                            </m:e>
                            <m:sub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1,</m:t>
                              </m:r>
                              <m:r>
                                <a:rPr lang="en-US" sz="2400" i="1">
                                  <a:latin typeface="Cambria Math" panose="02040503050406030204" pitchFamily="18" charset="0"/>
                                  <a:cs typeface="Arial" charset="0"/>
                                </a:rPr>
                                <m:t>𝑖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sz="2400" b="0" dirty="0">
                  <a:latin typeface="Calibri" panose="020F0502020204030204"/>
                  <a:cs typeface="Arial" charset="0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5607F295-9806-F114-E6FE-1A6B513679F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5479" y="5129420"/>
                <a:ext cx="5970352" cy="8853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85" name="Group 84">
            <a:extLst>
              <a:ext uri="{FF2B5EF4-FFF2-40B4-BE49-F238E27FC236}">
                <a16:creationId xmlns:a16="http://schemas.microsoft.com/office/drawing/2014/main" id="{DA5D3BFE-924F-5259-140F-4A2656F09FB2}"/>
              </a:ext>
            </a:extLst>
          </p:cNvPr>
          <p:cNvGrpSpPr/>
          <p:nvPr/>
        </p:nvGrpSpPr>
        <p:grpSpPr>
          <a:xfrm>
            <a:off x="5198517" y="1722276"/>
            <a:ext cx="6528620" cy="2860881"/>
            <a:chOff x="857179" y="1940893"/>
            <a:chExt cx="10196303" cy="4021462"/>
          </a:xfrm>
        </p:grpSpPr>
        <p:sp>
          <p:nvSpPr>
            <p:cNvPr id="86" name="Line 6">
              <a:extLst>
                <a:ext uri="{FF2B5EF4-FFF2-40B4-BE49-F238E27FC236}">
                  <a16:creationId xmlns:a16="http://schemas.microsoft.com/office/drawing/2014/main" id="{EB3F5666-9E07-30D0-EBBA-5BB761BCAA6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9570" y="2131857"/>
              <a:ext cx="526394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7" name="Line 6">
              <a:extLst>
                <a:ext uri="{FF2B5EF4-FFF2-40B4-BE49-F238E27FC236}">
                  <a16:creationId xmlns:a16="http://schemas.microsoft.com/office/drawing/2014/main" id="{0AA18B77-2F4D-628C-A8B0-2663AFA887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4529571" y="3755048"/>
              <a:ext cx="601593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8" name="Line 6">
              <a:extLst>
                <a:ext uri="{FF2B5EF4-FFF2-40B4-BE49-F238E27FC236}">
                  <a16:creationId xmlns:a16="http://schemas.microsoft.com/office/drawing/2014/main" id="{88954C68-4AF9-7C9D-7B30-9FA78641F4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9466" y="5268138"/>
              <a:ext cx="1991230" cy="1462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89" name="Line 6">
              <a:extLst>
                <a:ext uri="{FF2B5EF4-FFF2-40B4-BE49-F238E27FC236}">
                  <a16:creationId xmlns:a16="http://schemas.microsoft.com/office/drawing/2014/main" id="{437FCFFD-AB1C-D39B-7A4F-28400E10EDD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14" y="2227340"/>
              <a:ext cx="1428785" cy="305541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0" name="Line 6">
              <a:extLst>
                <a:ext uri="{FF2B5EF4-FFF2-40B4-BE49-F238E27FC236}">
                  <a16:creationId xmlns:a16="http://schemas.microsoft.com/office/drawing/2014/main" id="{6BF519EC-B271-CEA0-1A3E-7DFABA0E834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13" y="3755049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1" name="Line 6">
              <a:extLst>
                <a:ext uri="{FF2B5EF4-FFF2-40B4-BE49-F238E27FC236}">
                  <a16:creationId xmlns:a16="http://schemas.microsoft.com/office/drawing/2014/main" id="{52EF4F63-4CAA-D8DE-7FFB-30F317DCD63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4529569" y="5282757"/>
              <a:ext cx="524400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2" name="Line 6">
              <a:extLst>
                <a:ext uri="{FF2B5EF4-FFF2-40B4-BE49-F238E27FC236}">
                  <a16:creationId xmlns:a16="http://schemas.microsoft.com/office/drawing/2014/main" id="{56864A4F-0E86-3EAD-0E0E-5AE41D36FD0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131162" y="3755049"/>
              <a:ext cx="1353585" cy="76385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3" name="Line 6">
              <a:extLst>
                <a:ext uri="{FF2B5EF4-FFF2-40B4-BE49-F238E27FC236}">
                  <a16:creationId xmlns:a16="http://schemas.microsoft.com/office/drawing/2014/main" id="{B574CBC6-967C-5954-3162-FDAFB0E83FF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5961" y="4518904"/>
              <a:ext cx="1428786" cy="77847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4" name="Line 6">
              <a:extLst>
                <a:ext uri="{FF2B5EF4-FFF2-40B4-BE49-F238E27FC236}">
                  <a16:creationId xmlns:a16="http://schemas.microsoft.com/office/drawing/2014/main" id="{F4702CC8-7670-DD54-B152-D648F060DC5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20639" y="2131856"/>
              <a:ext cx="1464108" cy="238704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5" name="Line 6">
              <a:extLst>
                <a:ext uri="{FF2B5EF4-FFF2-40B4-BE49-F238E27FC236}">
                  <a16:creationId xmlns:a16="http://schemas.microsoft.com/office/drawing/2014/main" id="{9DA443D9-A3C4-0FA9-CFCF-B0168AA596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8378" y="4518904"/>
              <a:ext cx="1276392" cy="1462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6" name="Line 6">
              <a:extLst>
                <a:ext uri="{FF2B5EF4-FFF2-40B4-BE49-F238E27FC236}">
                  <a16:creationId xmlns:a16="http://schemas.microsoft.com/office/drawing/2014/main" id="{15D7DE4D-9B20-1BE6-802F-BD407B4C49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5055963" y="2131857"/>
              <a:ext cx="1428785" cy="859336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7" name="Line 6">
              <a:extLst>
                <a:ext uri="{FF2B5EF4-FFF2-40B4-BE49-F238E27FC236}">
                  <a16:creationId xmlns:a16="http://schemas.microsoft.com/office/drawing/2014/main" id="{CD281FC7-3955-793A-EC9F-0E92C2C0EEF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131162" y="2991193"/>
              <a:ext cx="1353585" cy="76385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8" name="Line 6">
              <a:extLst>
                <a:ext uri="{FF2B5EF4-FFF2-40B4-BE49-F238E27FC236}">
                  <a16:creationId xmlns:a16="http://schemas.microsoft.com/office/drawing/2014/main" id="{0E87439D-5296-1FB6-01AB-9D6AED53FB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055963" y="2991193"/>
              <a:ext cx="1428785" cy="2291564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99" name="Line 6">
              <a:extLst>
                <a:ext uri="{FF2B5EF4-FFF2-40B4-BE49-F238E27FC236}">
                  <a16:creationId xmlns:a16="http://schemas.microsoft.com/office/drawing/2014/main" id="{CBA97839-B113-B287-D8B5-8867B249CF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6879763" y="2941396"/>
              <a:ext cx="1264925" cy="1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0" name="Line 6">
              <a:extLst>
                <a:ext uri="{FF2B5EF4-FFF2-40B4-BE49-F238E27FC236}">
                  <a16:creationId xmlns:a16="http://schemas.microsoft.com/office/drawing/2014/main" id="{9E833406-0825-9FBA-FE79-6E313D6200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8144688" y="2941396"/>
              <a:ext cx="1081732" cy="822934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1" name="Line 6">
              <a:extLst>
                <a:ext uri="{FF2B5EF4-FFF2-40B4-BE49-F238E27FC236}">
                  <a16:creationId xmlns:a16="http://schemas.microsoft.com/office/drawing/2014/main" id="{5422DA04-2A5D-B5B5-19F2-1B8C6DD713C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41591" y="3733112"/>
              <a:ext cx="1084829" cy="800412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2" name="Line 6">
              <a:extLst>
                <a:ext uri="{FF2B5EF4-FFF2-40B4-BE49-F238E27FC236}">
                  <a16:creationId xmlns:a16="http://schemas.microsoft.com/office/drawing/2014/main" id="{9363923C-0B82-8DFA-191D-4169C1418E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9602416" y="3751845"/>
              <a:ext cx="1451066" cy="3204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E8917F0-C595-ACBD-EF64-EC556EDC3EB6}"/>
                    </a:ext>
                  </a:extLst>
                </p:cNvPr>
                <p:cNvSpPr/>
                <p:nvPr/>
              </p:nvSpPr>
              <p:spPr>
                <a:xfrm>
                  <a:off x="857180" y="1940894"/>
                  <a:ext cx="739046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3" name="Rectangle 102">
                  <a:extLst>
                    <a:ext uri="{FF2B5EF4-FFF2-40B4-BE49-F238E27FC236}">
                      <a16:creationId xmlns:a16="http://schemas.microsoft.com/office/drawing/2014/main" id="{0E8917F0-C595-ACBD-EF64-EC556EDC3EB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180" y="1940894"/>
                  <a:ext cx="739046" cy="562424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4" name="Line 6">
              <a:extLst>
                <a:ext uri="{FF2B5EF4-FFF2-40B4-BE49-F238E27FC236}">
                  <a16:creationId xmlns:a16="http://schemas.microsoft.com/office/drawing/2014/main" id="{B80B0399-44C8-20E9-45F5-064927D149B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369467" y="2227339"/>
              <a:ext cx="1991230" cy="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9007A190-F503-4838-F8FE-FC135B506E0A}"/>
                    </a:ext>
                  </a:extLst>
                </p:cNvPr>
                <p:cNvSpPr/>
                <p:nvPr/>
              </p:nvSpPr>
              <p:spPr>
                <a:xfrm>
                  <a:off x="857179" y="3453983"/>
                  <a:ext cx="739046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5" name="Rectangle 104">
                  <a:extLst>
                    <a:ext uri="{FF2B5EF4-FFF2-40B4-BE49-F238E27FC236}">
                      <a16:creationId xmlns:a16="http://schemas.microsoft.com/office/drawing/2014/main" id="{9007A190-F503-4838-F8FE-FC135B506E0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179" y="3453983"/>
                  <a:ext cx="739046" cy="562424"/>
                </a:xfrm>
                <a:prstGeom prst="rect">
                  <a:avLst/>
                </a:prstGeom>
                <a:blipFill>
                  <a:blip r:embed="rId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CA4092A5-3E25-CE01-620D-C33452EB5E28}"/>
                    </a:ext>
                  </a:extLst>
                </p:cNvPr>
                <p:cNvSpPr/>
                <p:nvPr/>
              </p:nvSpPr>
              <p:spPr>
                <a:xfrm>
                  <a:off x="857181" y="4981692"/>
                  <a:ext cx="739046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𝑥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06" name="Rectangle 105">
                  <a:extLst>
                    <a:ext uri="{FF2B5EF4-FFF2-40B4-BE49-F238E27FC236}">
                      <a16:creationId xmlns:a16="http://schemas.microsoft.com/office/drawing/2014/main" id="{CA4092A5-3E25-CE01-620D-C33452EB5E2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57181" y="4981692"/>
                  <a:ext cx="739046" cy="562424"/>
                </a:xfrm>
                <a:prstGeom prst="rect">
                  <a:avLst/>
                </a:prstGeom>
                <a:blipFill>
                  <a:blip r:embed="rId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7" name="Line 6">
              <a:extLst>
                <a:ext uri="{FF2B5EF4-FFF2-40B4-BE49-F238E27FC236}">
                  <a16:creationId xmlns:a16="http://schemas.microsoft.com/office/drawing/2014/main" id="{3C7B8884-1D5A-F81D-6E29-A84076093FE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1914" y="2227339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8" name="Line 6">
              <a:extLst>
                <a:ext uri="{FF2B5EF4-FFF2-40B4-BE49-F238E27FC236}">
                  <a16:creationId xmlns:a16="http://schemas.microsoft.com/office/drawing/2014/main" id="{CA123A64-64D9-1262-D495-2526F4876B1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1914" y="2227339"/>
              <a:ext cx="1428785" cy="3055418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09" name="Line 6">
              <a:extLst>
                <a:ext uri="{FF2B5EF4-FFF2-40B4-BE49-F238E27FC236}">
                  <a16:creationId xmlns:a16="http://schemas.microsoft.com/office/drawing/2014/main" id="{B2B333EA-1CF1-B51D-2524-A07CE6062F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369467" y="3740427"/>
              <a:ext cx="1991230" cy="14620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10" name="Line 6">
              <a:extLst>
                <a:ext uri="{FF2B5EF4-FFF2-40B4-BE49-F238E27FC236}">
                  <a16:creationId xmlns:a16="http://schemas.microsoft.com/office/drawing/2014/main" id="{E668C6CD-FAB5-C4DE-F3CC-4795C0015E9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931915" y="2227339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11" name="Line 6">
              <a:extLst>
                <a:ext uri="{FF2B5EF4-FFF2-40B4-BE49-F238E27FC236}">
                  <a16:creationId xmlns:a16="http://schemas.microsoft.com/office/drawing/2014/main" id="{CE9E8390-5EAD-5D13-C691-20DF9A85BF8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931915" y="3755048"/>
              <a:ext cx="1428785" cy="1527709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743AF395-9DA2-6736-AC51-BC8A6B0BDB19}"/>
                    </a:ext>
                  </a:extLst>
                </p:cNvPr>
                <p:cNvSpPr/>
                <p:nvPr/>
              </p:nvSpPr>
              <p:spPr>
                <a:xfrm>
                  <a:off x="3205073" y="2344616"/>
                  <a:ext cx="889260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2" name="Rectangle 111">
                  <a:extLst>
                    <a:ext uri="{FF2B5EF4-FFF2-40B4-BE49-F238E27FC236}">
                      <a16:creationId xmlns:a16="http://schemas.microsoft.com/office/drawing/2014/main" id="{743AF395-9DA2-6736-AC51-BC8A6B0BDB1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205073" y="2344616"/>
                  <a:ext cx="889260" cy="562424"/>
                </a:xfrm>
                <a:prstGeom prst="rect">
                  <a:avLst/>
                </a:prstGeom>
                <a:blipFill>
                  <a:blip r:embed="rId9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2BA6FBB-C3CD-E3CD-63C5-CE5AFB651BD0}"/>
                    </a:ext>
                  </a:extLst>
                </p:cNvPr>
                <p:cNvSpPr/>
                <p:nvPr/>
              </p:nvSpPr>
              <p:spPr>
                <a:xfrm>
                  <a:off x="3366912" y="3863818"/>
                  <a:ext cx="525524" cy="5624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3" name="Rectangle 112">
                  <a:extLst>
                    <a:ext uri="{FF2B5EF4-FFF2-40B4-BE49-F238E27FC236}">
                      <a16:creationId xmlns:a16="http://schemas.microsoft.com/office/drawing/2014/main" id="{42BA6FBB-C3CD-E3CD-63C5-CE5AFB651B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6912" y="3863818"/>
                  <a:ext cx="525524" cy="562424"/>
                </a:xfrm>
                <a:prstGeom prst="rect">
                  <a:avLst/>
                </a:prstGeom>
                <a:blipFill>
                  <a:blip r:embed="rId10"/>
                  <a:stretch>
                    <a:fillRect l="-32143" r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2CF1F7F8-4925-F980-C8B6-9AA626BDDAAC}"/>
                    </a:ext>
                  </a:extLst>
                </p:cNvPr>
                <p:cNvSpPr/>
                <p:nvPr/>
              </p:nvSpPr>
              <p:spPr>
                <a:xfrm>
                  <a:off x="3373434" y="5399931"/>
                  <a:ext cx="525524" cy="5624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4" name="Rectangle 113">
                  <a:extLst>
                    <a:ext uri="{FF2B5EF4-FFF2-40B4-BE49-F238E27FC236}">
                      <a16:creationId xmlns:a16="http://schemas.microsoft.com/office/drawing/2014/main" id="{2CF1F7F8-4925-F980-C8B6-9AA626BDDAA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73434" y="5399931"/>
                  <a:ext cx="525524" cy="562424"/>
                </a:xfrm>
                <a:prstGeom prst="rect">
                  <a:avLst/>
                </a:prstGeom>
                <a:blipFill>
                  <a:blip r:embed="rId11"/>
                  <a:stretch>
                    <a:fillRect l="-34545" r="-9091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7640ED7-14B6-7399-B69B-06D3CE28DC06}"/>
                    </a:ext>
                  </a:extLst>
                </p:cNvPr>
                <p:cNvSpPr/>
                <p:nvPr/>
              </p:nvSpPr>
              <p:spPr>
                <a:xfrm>
                  <a:off x="6340031" y="3118994"/>
                  <a:ext cx="889260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5" name="Rectangle 114">
                  <a:extLst>
                    <a:ext uri="{FF2B5EF4-FFF2-40B4-BE49-F238E27FC236}">
                      <a16:creationId xmlns:a16="http://schemas.microsoft.com/office/drawing/2014/main" id="{C7640ED7-14B6-7399-B69B-06D3CE28DC0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340031" y="3118994"/>
                  <a:ext cx="889260" cy="562424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2FAEDB8B-1096-E84A-332B-E6FA63B8B988}"/>
                    </a:ext>
                  </a:extLst>
                </p:cNvPr>
                <p:cNvSpPr/>
                <p:nvPr/>
              </p:nvSpPr>
              <p:spPr>
                <a:xfrm>
                  <a:off x="6538125" y="4643310"/>
                  <a:ext cx="525524" cy="562424"/>
                </a:xfrm>
                <a:prstGeom prst="rect">
                  <a:avLst/>
                </a:prstGeom>
              </p:spPr>
              <p:txBody>
                <a:bodyPr wrap="squar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6" name="Rectangle 115">
                  <a:extLst>
                    <a:ext uri="{FF2B5EF4-FFF2-40B4-BE49-F238E27FC236}">
                      <a16:creationId xmlns:a16="http://schemas.microsoft.com/office/drawing/2014/main" id="{2FAEDB8B-1096-E84A-332B-E6FA63B8B9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538125" y="4643310"/>
                  <a:ext cx="525524" cy="562424"/>
                </a:xfrm>
                <a:prstGeom prst="rect">
                  <a:avLst/>
                </a:prstGeom>
                <a:blipFill>
                  <a:blip r:embed="rId13"/>
                  <a:stretch>
                    <a:fillRect l="-32143" r="-8929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303BF474-3E8E-5E38-D011-9827B6AFD28A}"/>
                    </a:ext>
                  </a:extLst>
                </p:cNvPr>
                <p:cNvSpPr/>
                <p:nvPr/>
              </p:nvSpPr>
              <p:spPr>
                <a:xfrm>
                  <a:off x="9054712" y="3901833"/>
                  <a:ext cx="889260" cy="562424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𝑏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17" name="Rectangle 116">
                  <a:extLst>
                    <a:ext uri="{FF2B5EF4-FFF2-40B4-BE49-F238E27FC236}">
                      <a16:creationId xmlns:a16="http://schemas.microsoft.com/office/drawing/2014/main" id="{303BF474-3E8E-5E38-D011-9827B6AFD28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54712" y="3901833"/>
                  <a:ext cx="889260" cy="562424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18" name="Line 6">
              <a:extLst>
                <a:ext uri="{FF2B5EF4-FFF2-40B4-BE49-F238E27FC236}">
                  <a16:creationId xmlns:a16="http://schemas.microsoft.com/office/drawing/2014/main" id="{74A2109F-A14F-91F1-32B6-2D10A56EABE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27401" y="2153929"/>
              <a:ext cx="426171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19" name="Line 6">
              <a:extLst>
                <a:ext uri="{FF2B5EF4-FFF2-40B4-BE49-F238E27FC236}">
                  <a16:creationId xmlns:a16="http://schemas.microsoft.com/office/drawing/2014/main" id="{CD65BCBC-560A-42BE-8CE3-556E22198E6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5594" y="3764350"/>
              <a:ext cx="414883" cy="2115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p:sp>
          <p:nvSpPr>
            <p:cNvPr id="120" name="Line 6">
              <a:extLst>
                <a:ext uri="{FF2B5EF4-FFF2-40B4-BE49-F238E27FC236}">
                  <a16:creationId xmlns:a16="http://schemas.microsoft.com/office/drawing/2014/main" id="{284ECC52-469D-1A5F-74E4-0973368D44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5592" y="5294175"/>
              <a:ext cx="524400" cy="1"/>
            </a:xfrm>
            <a:prstGeom prst="line">
              <a:avLst/>
            </a:prstGeom>
            <a:noFill/>
            <a:ln w="28575" cmpd="sng">
              <a:solidFill>
                <a:sysClr val="windowText" lastClr="000000"/>
              </a:solidFill>
              <a:round/>
              <a:headEnd type="none"/>
              <a:tailEnd type="none" w="med" len="med"/>
            </a:ln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</a:extLst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cs typeface="Calibri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4EFD3695-33A9-6AF4-5BE0-391D8729E5AF}"/>
                    </a:ext>
                  </a:extLst>
                </p:cNvPr>
                <p:cNvSpPr/>
                <p:nvPr/>
              </p:nvSpPr>
              <p:spPr>
                <a:xfrm>
                  <a:off x="4153573" y="194089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1" name="Rectangle 120">
                  <a:extLst>
                    <a:ext uri="{FF2B5EF4-FFF2-40B4-BE49-F238E27FC236}">
                      <a16:creationId xmlns:a16="http://schemas.microsoft.com/office/drawing/2014/main" id="{4EFD3695-33A9-6AF4-5BE0-391D8729E5A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3573" y="1940893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l="-15556" r="-8889" b="-862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8725F7CF-F079-EA0E-F04A-D1243827DF52}"/>
                    </a:ext>
                  </a:extLst>
                </p:cNvPr>
                <p:cNvSpPr/>
                <p:nvPr/>
              </p:nvSpPr>
              <p:spPr>
                <a:xfrm>
                  <a:off x="4153574" y="3468602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2" name="Rectangle 121">
                  <a:extLst>
                    <a:ext uri="{FF2B5EF4-FFF2-40B4-BE49-F238E27FC236}">
                      <a16:creationId xmlns:a16="http://schemas.microsoft.com/office/drawing/2014/main" id="{8725F7CF-F079-EA0E-F04A-D1243827DF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3574" y="3468602"/>
                  <a:ext cx="375996" cy="461932"/>
                </a:xfrm>
                <a:prstGeom prst="rect">
                  <a:avLst/>
                </a:prstGeom>
                <a:blipFill>
                  <a:blip r:embed="rId16"/>
                  <a:stretch>
                    <a:fillRect l="-15556" r="-8889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4D43838B-7925-AF3B-2E0F-EC28DC34F9C7}"/>
                    </a:ext>
                  </a:extLst>
                </p:cNvPr>
                <p:cNvSpPr/>
                <p:nvPr/>
              </p:nvSpPr>
              <p:spPr>
                <a:xfrm>
                  <a:off x="3360697" y="499631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3" name="Rectangle 122">
                  <a:extLst>
                    <a:ext uri="{FF2B5EF4-FFF2-40B4-BE49-F238E27FC236}">
                      <a16:creationId xmlns:a16="http://schemas.microsoft.com/office/drawing/2014/main" id="{4D43838B-7925-AF3B-2E0F-EC28DC34F9C7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0697" y="4996313"/>
                  <a:ext cx="375996" cy="461932"/>
                </a:xfrm>
                <a:prstGeom prst="rect">
                  <a:avLst/>
                </a:prstGeom>
                <a:blipFill>
                  <a:blip r:embed="rId17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3E65E84B-51C2-2D6B-FFD2-BA120D8AFA0F}"/>
                    </a:ext>
                  </a:extLst>
                </p:cNvPr>
                <p:cNvSpPr/>
                <p:nvPr/>
              </p:nvSpPr>
              <p:spPr>
                <a:xfrm>
                  <a:off x="4153573" y="499631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4" name="Rectangle 123">
                  <a:extLst>
                    <a:ext uri="{FF2B5EF4-FFF2-40B4-BE49-F238E27FC236}">
                      <a16:creationId xmlns:a16="http://schemas.microsoft.com/office/drawing/2014/main" id="{3E65E84B-51C2-2D6B-FFD2-BA120D8AFA0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153573" y="4996313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 l="-15556" r="-8889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C781C0E4-8A6D-F720-27C2-B59BA5BE1516}"/>
                    </a:ext>
                  </a:extLst>
                </p:cNvPr>
                <p:cNvSpPr/>
                <p:nvPr/>
              </p:nvSpPr>
              <p:spPr>
                <a:xfrm>
                  <a:off x="6494257" y="424793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5" name="Rectangle 124">
                  <a:extLst>
                    <a:ext uri="{FF2B5EF4-FFF2-40B4-BE49-F238E27FC236}">
                      <a16:creationId xmlns:a16="http://schemas.microsoft.com/office/drawing/2014/main" id="{C781C0E4-8A6D-F720-27C2-B59BA5BE151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4257" y="424793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l="-31818" r="-11364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1F831415-6F82-CC41-14E5-F2DF36092E8C}"/>
                    </a:ext>
                  </a:extLst>
                </p:cNvPr>
                <p:cNvSpPr/>
                <p:nvPr/>
              </p:nvSpPr>
              <p:spPr>
                <a:xfrm>
                  <a:off x="7254374" y="424793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6" name="Rectangle 125">
                  <a:extLst>
                    <a:ext uri="{FF2B5EF4-FFF2-40B4-BE49-F238E27FC236}">
                      <a16:creationId xmlns:a16="http://schemas.microsoft.com/office/drawing/2014/main" id="{1F831415-6F82-CC41-14E5-F2DF36092E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4374" y="424793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l="-15909" r="-11364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B15774F4-B496-0E60-C855-CF30EE348252}"/>
                    </a:ext>
                  </a:extLst>
                </p:cNvPr>
                <p:cNvSpPr/>
                <p:nvPr/>
              </p:nvSpPr>
              <p:spPr>
                <a:xfrm>
                  <a:off x="6494257" y="2720225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7" name="Rectangle 126">
                  <a:extLst>
                    <a:ext uri="{FF2B5EF4-FFF2-40B4-BE49-F238E27FC236}">
                      <a16:creationId xmlns:a16="http://schemas.microsoft.com/office/drawing/2014/main" id="{B15774F4-B496-0E60-C855-CF30EE3482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494257" y="2720225"/>
                  <a:ext cx="375996" cy="461932"/>
                </a:xfrm>
                <a:prstGeom prst="rect">
                  <a:avLst/>
                </a:prstGeom>
                <a:blipFill>
                  <a:blip r:embed="rId21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F4D32FE-DD40-DBF6-04D6-0FFB27F9F550}"/>
                    </a:ext>
                  </a:extLst>
                </p:cNvPr>
                <p:cNvSpPr/>
                <p:nvPr/>
              </p:nvSpPr>
              <p:spPr>
                <a:xfrm>
                  <a:off x="7254374" y="2720225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8" name="Rectangle 127">
                  <a:extLst>
                    <a:ext uri="{FF2B5EF4-FFF2-40B4-BE49-F238E27FC236}">
                      <a16:creationId xmlns:a16="http://schemas.microsoft.com/office/drawing/2014/main" id="{8F4D32FE-DD40-DBF6-04D6-0FFB27F9F5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7254374" y="2720225"/>
                  <a:ext cx="375996" cy="461932"/>
                </a:xfrm>
                <a:prstGeom prst="rect">
                  <a:avLst/>
                </a:prstGeom>
                <a:blipFill>
                  <a:blip r:embed="rId22"/>
                  <a:stretch>
                    <a:fillRect l="-15909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8BA7664A-A642-37CD-2822-BB3CC76D9D3F}"/>
                    </a:ext>
                  </a:extLst>
                </p:cNvPr>
                <p:cNvSpPr/>
                <p:nvPr/>
              </p:nvSpPr>
              <p:spPr>
                <a:xfrm>
                  <a:off x="3360697" y="1940893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29" name="Rectangle 128">
                  <a:extLst>
                    <a:ext uri="{FF2B5EF4-FFF2-40B4-BE49-F238E27FC236}">
                      <a16:creationId xmlns:a16="http://schemas.microsoft.com/office/drawing/2014/main" id="{8BA7664A-A642-37CD-2822-BB3CC76D9D3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0697" y="1940893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 l="-31818" r="-11364" b="-8621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CC6BE052-DCA4-1F6E-0F16-20AF97E77CFC}"/>
                    </a:ext>
                  </a:extLst>
                </p:cNvPr>
                <p:cNvSpPr/>
                <p:nvPr/>
              </p:nvSpPr>
              <p:spPr>
                <a:xfrm>
                  <a:off x="3360698" y="3468602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30" name="Rectangle 129">
                  <a:extLst>
                    <a:ext uri="{FF2B5EF4-FFF2-40B4-BE49-F238E27FC236}">
                      <a16:creationId xmlns:a16="http://schemas.microsoft.com/office/drawing/2014/main" id="{CC6BE052-DCA4-1F6E-0F16-20AF97E77CF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3360698" y="3468602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89044F7-2B89-FE87-8004-899DBACC6104}"/>
                    </a:ext>
                  </a:extLst>
                </p:cNvPr>
                <p:cNvSpPr/>
                <p:nvPr/>
              </p:nvSpPr>
              <p:spPr>
                <a:xfrm>
                  <a:off x="9226420" y="3491112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Calibri"/>
                            <a:sym typeface="Symbol" charset="0"/>
                          </a:rPr>
                          <m:t>∑</m:t>
                        </m:r>
                      </m:oMath>
                    </m:oMathPara>
                  </a14:m>
                  <a:endParaRPr kumimoji="0" lang="en-US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31" name="Rectangle 130">
                  <a:extLst>
                    <a:ext uri="{FF2B5EF4-FFF2-40B4-BE49-F238E27FC236}">
                      <a16:creationId xmlns:a16="http://schemas.microsoft.com/office/drawing/2014/main" id="{289044F7-2B89-FE87-8004-899DBACC610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226420" y="3491112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l="-31818" r="-11364" b="-847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53B81C1D-F2B6-D72B-2866-4D6B2D5C098C}"/>
                    </a:ext>
                  </a:extLst>
                </p:cNvPr>
                <p:cNvSpPr/>
                <p:nvPr/>
              </p:nvSpPr>
              <p:spPr>
                <a:xfrm>
                  <a:off x="9990945" y="3484081"/>
                  <a:ext cx="375996" cy="461930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32" name="Rectangle 131">
                  <a:extLst>
                    <a:ext uri="{FF2B5EF4-FFF2-40B4-BE49-F238E27FC236}">
                      <a16:creationId xmlns:a16="http://schemas.microsoft.com/office/drawing/2014/main" id="{53B81C1D-F2B6-D72B-2866-4D6B2D5C098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990945" y="3484081"/>
                  <a:ext cx="375996" cy="461930"/>
                </a:xfrm>
                <a:prstGeom prst="rect">
                  <a:avLst/>
                </a:prstGeom>
                <a:blipFill>
                  <a:blip r:embed="rId26"/>
                  <a:stretch>
                    <a:fillRect l="-13333" r="-11111" b="-6780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21121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7479A49-5B7B-0F0A-F5A2-FEE2ADED2EC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557528-CD36-D53F-DCE9-3C7BE584C6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 and Backpropagation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CB76EA-CD6C-799B-4B14-1C1C12EEE0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4400" dirty="0">
                <a:solidFill>
                  <a:schemeClr val="accent1">
                    <a:lumMod val="75000"/>
                  </a:schemeClr>
                </a:solidFill>
              </a:rPr>
              <a:t>Scalar's version</a:t>
            </a:r>
          </a:p>
        </p:txBody>
      </p:sp>
    </p:spTree>
    <p:extLst>
      <p:ext uri="{BB962C8B-B14F-4D97-AF65-F5344CB8AC3E}">
        <p14:creationId xmlns:p14="http://schemas.microsoft.com/office/powerpoint/2010/main" val="332129088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C5F658-7C20-ABE5-C133-135BAA5434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C8DD79-1344-A4CF-E34C-EC2CBBBA35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252ED2-DC68-C461-C6BE-E43168815E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95FAED0-8F04-4D25-1BD3-D9B4CA90B4F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766C69FE-98EC-09E9-F843-5FCF963683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3D4B9217-2238-4DD7-E3FC-8FDD0973CBAD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9E7A0973-9639-8BA3-0A1B-FA155500670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48ACDDEB-8295-4B40-9165-35F3075524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AD2DFE64-C9EF-3833-2D24-B29BA867040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672FB443-5C4D-B00C-771A-0B6255B2205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C8666797-FB9B-6E60-7DCE-9217C08115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/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BDF6EE79-848E-E92D-C3D2-6D7E9A3BAF0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92700" y="3429000"/>
                <a:ext cx="6475234" cy="783869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771FCC5-E053-AD1D-DFD2-C3C06781541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9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1335605-CB2E-80AE-059B-3FC97E6AE7D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99195AE7-AE7E-1329-0AC4-FC1EA6F9388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E5893BC-AAB4-346C-2C9A-A4DF854E9DB6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3064F976-79DE-3FC3-1A05-4E3A68993090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294A7C22-2F42-656F-F4B4-63701BE0657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8DA8297A-14AF-51F6-CB1C-168E17B6F12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A9696E6A-D7B0-6853-2102-6C8A8CD57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8617E5EE-8430-99EF-19FF-955BE98A7C3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FB3544E9-9FB3-23A2-B376-DBACB1D23D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C8F5AC52-EC3B-77C5-FD41-B00BE2C4CCD4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D0B41A74-BA4E-B76B-4120-9B09657F32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6B1C5C22-E1F0-0C30-8874-6A734C5787F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18D39937-341B-90A1-CF02-633F05298A5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BE9168E0-34F8-F623-0DD1-95C9847D1F9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46A74D4B-EAA2-74B2-080F-7E95368EC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E5A45EA6-7666-CC6F-5F54-5860B0FAFA93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52AE8D3B-1841-B518-B239-B7711C25B1F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AFAF484A-2CF3-081A-4882-BCAB93DE5A6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E322E65-8774-5121-CB30-8A71E0802B1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7923C3B7-4965-8E48-7336-6F47844B267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CCFE804C-B678-02E1-C092-4C4AC0BA503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5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D694D253-EE87-5B10-420F-42F6F7A6E62E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9547623B-DD10-CDF0-A2F9-4D3795977443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6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E8FB1CE-13C3-58C8-27AA-4A1C713ED31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57B8480F-4728-22CB-E1F7-C10A85456F9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75AE74D-9AF0-9755-AB75-62B22AC04E7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B41670BC-6F5E-E558-76EA-DA62EADF99C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30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/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cs typeface="Calibri"/>
                            </a:rPr>
                            <m:t>𝑓</m:t>
                          </m:r>
                          <m:d>
                            <m:d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𝑓</m:t>
                                  </m:r>
                                  <m:d>
                                    <m:dPr>
                                      <m:ctrlPr>
                                        <a:rPr lang="en-US" sz="2000" b="0" i="1" dirty="0" smtClean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𝑓</m:t>
                                          </m:r>
                                          <m:d>
                                            <m:d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d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𝑔</m:t>
                                              </m:r>
                                              <m:d>
                                                <m:dPr>
                                                  <m:ctrlPr>
                                                    <a:rPr lang="en-US" sz="2000" i="1" dirty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</m:ctrlPr>
                                                </m:dPr>
                                                <m:e>
                                                  <m:r>
                                                    <a:rPr lang="en-US" sz="2000" b="0" i="1" dirty="0" smtClean="0">
                                                      <a:latin typeface="Cambria Math" panose="02040503050406030204" pitchFamily="18" charset="0"/>
                                                      <a:cs typeface="Calibri"/>
                                                    </a:rPr>
                                                    <m:t>𝑓</m:t>
                                                  </m:r>
                                                  <m:d>
                                                    <m:dPr>
                                                      <m:ctrlPr>
                                                        <a:rPr lang="en-US" sz="2000" b="0" i="1" dirty="0" smtClean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</m:ctrlPr>
                                                    </m:dPr>
                                                    <m:e>
                                                      <m:r>
                                                        <a:rPr lang="en-US" sz="2000" i="1" dirty="0">
                                                          <a:latin typeface="Cambria Math" panose="02040503050406030204" pitchFamily="18" charset="0"/>
                                                          <a:cs typeface="Calibri"/>
                                                        </a:rPr>
                                                        <m:t>𝑔</m:t>
                                                      </m:r>
                                                      <m:d>
                                                        <m:dPr>
                                                          <m:ctrlP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</m:ctrlPr>
                                                        </m:dPr>
                                                        <m:e>
                                                          <m:r>
                                                            <a:rPr lang="en-US" sz="2000" i="1" dirty="0">
                                                              <a:latin typeface="Cambria Math" panose="02040503050406030204" pitchFamily="18" charset="0"/>
                                                              <a:cs typeface="Calibri"/>
                                                            </a:rPr>
                                                            <m:t>𝑓</m:t>
                                                          </m:r>
                                                          <m:d>
                                                            <m:dPr>
                                                              <m:ctrlP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</m:ctrlPr>
                                                            </m:dPr>
                                                            <m:e>
                                                              <m:r>
                                                                <a:rPr lang="en-US" sz="2000" i="1" dirty="0">
                                                                  <a:latin typeface="Cambria Math" panose="02040503050406030204" pitchFamily="18" charset="0"/>
                                                                  <a:cs typeface="Calibri"/>
                                                                </a:rPr>
                                                                <m:t>𝑥</m:t>
                                                              </m:r>
                                                            </m:e>
                                                          </m:d>
                                                        </m:e>
                                                      </m:d>
                                                    </m:e>
                                                  </m:d>
                                                </m:e>
                                              </m:d>
                                            </m:e>
                                          </m:d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  <m:r>
                            <a:rPr lang="en-US" sz="2000" i="1" dirty="0">
                              <a:latin typeface="Cambria Math" charset="0"/>
                              <a:cs typeface="Calibri"/>
                            </a:rPr>
                            <m:t> </m:t>
                          </m:r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A5EC5B95-0C21-E61A-8271-2578E12BF20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61556" y="4293609"/>
                <a:ext cx="5657511" cy="1553439"/>
              </a:xfrm>
              <a:prstGeom prst="rect">
                <a:avLst/>
              </a:prstGeom>
              <a:blipFill>
                <a:blip r:embed="rId3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/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𝑧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𝑓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ℓ−1</m:t>
                              </m:r>
                            </m:sub>
                          </m:sSub>
                        </m:e>
                      </m:d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𝑤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⋅</m:t>
                      </m:r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ℓ−1</m:t>
                          </m:r>
                        </m:sub>
                      </m:sSub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EE917E4E-FD27-5129-9BE4-5429D68879F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3597351"/>
                <a:ext cx="3351687" cy="400110"/>
              </a:xfrm>
              <a:prstGeom prst="rect">
                <a:avLst/>
              </a:prstGeom>
              <a:blipFill>
                <a:blip r:embed="rId32"/>
                <a:stretch>
                  <a:fillRect b="-1363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/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ℓ</m:t>
                          </m:r>
                        </m:sub>
                      </m:sSub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ℓ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F2821F1E-0B15-1A4C-A62D-97F4A22E49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4066" y="4260140"/>
                <a:ext cx="1450974" cy="400110"/>
              </a:xfrm>
              <a:prstGeom prst="rect">
                <a:avLst/>
              </a:prstGeom>
              <a:blipFill>
                <a:blip r:embed="rId33"/>
                <a:stretch>
                  <a:fillRect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8FA6A4BD-DDA5-A0D4-4EA0-8906EEAA231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4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89175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C043E4A-1AF1-CEF1-82CB-1D5D2793ACE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F97507-460F-8862-FB90-EE4D2E76D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BABE4D8-8D5D-23E8-390B-23987171C2C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5C9F2F-8E76-A37A-5459-97525AEB3C1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F31C85DE-7C64-D7F5-584A-C2C8ED226E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BD15C030-1513-56EF-492B-2CE75B644382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86B40BB0-7F7D-6272-57F3-922A78D5B4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1BE3261C-B45A-1A8E-E241-D5590ACDE47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34AFB2A6-9773-27CB-B68A-C68DD760251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8343BDDF-F0E1-B302-750C-20F0ABB8BD0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87E17737-23FF-2A12-4633-B4CE49BE3E8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0176C4B6-41D7-B047-B5E8-321B2F4C500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44A356-A9E9-C434-504E-723CBB0B245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DEF0E04-3910-36DC-809F-5DFB87C69D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9F5469D4-5662-D5A8-7362-5BC7976C37C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7E697638-103A-C8C1-BE01-13845F724B85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76C8AA50-FAE6-8378-0DD1-DCBDA03DC74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22B89423-07C9-19DE-4E44-64A42B3D06D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FFFA81AF-DDC6-7B48-DBEF-CB62D6126EC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A3F08A1B-D7DF-33DA-494B-44DEEC7F4E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B96A8FA4-24F6-8AD4-5323-F2D468D11F2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00D5873B-B21E-373D-6895-6A95645DF4B8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A34CF98-B046-48D6-3707-256773EAE39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8A5EAAEA-D1C7-C202-4A9F-573E8C6BD5F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5EC1EB4D-6FB3-E737-F49A-550381E4199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E1F5FD4C-AF9B-2996-6679-1BEE3F8AF62C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3CBCA568-52C6-CC94-B521-30462067464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1E9A849-003C-D8D2-AB4C-7FA5C3443350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21F106F4-7E6D-9A23-1BE0-114F1A348D9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9D9851F7-AF01-E66B-6EC8-485DA5E7F9B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703843B1-C89A-924C-C8B2-BD09CFE2F59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2BAC653-F9D7-9C85-843E-E57D8D815C2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A9640634-8F25-A18A-5C72-D52803649B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BF3C245-4D07-4736-B11A-9EC11D96B143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2BBCFF97-A093-9A2E-081B-20923970A15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3029CBB6-ACAD-5E6F-FD66-420FDC45AC1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BE7CA89B-3F8A-42E5-C3B1-7974D2706F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6E81D669-5691-CA85-2239-CE91887E558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D5B18AE8-F3C9-95C9-6AA0-CFB3EBF4BC5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61CB3B6C-E731-B4D0-1FBB-03CFAE8395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AABBEEA8-B0CB-3027-25A6-A025749203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1444C6DB-B57D-347C-FB32-EA65D6A29E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759348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EC4F89D-17CA-6103-3749-B64CAF7B9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392EDD-AB57-6C40-6F49-7FA3579D63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74DC5F5-D194-B328-841E-7E187AB022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492CEB77-A5F6-D7AC-1D07-028778DF57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17A5FD8-9219-2C33-594C-2E6F323AEF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6E419607-D2CD-DD29-6582-258B342A608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B616CE4F-F8C6-BA89-88D3-6018A35AA4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7622499D-F220-40A0-4D50-F549A3E0866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5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5C764E9-9B03-7CBF-DC2B-92973266647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6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F9F40F81-841B-752E-3E86-8EE4A4CE12F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4E7A796A-EEB3-85E4-9BFD-F4FD740CDFB4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29876509-BD65-AEE2-AF3E-B40D284DA9D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C6A434FD-10F7-60D6-8E94-CC699F5542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78E40E1F-FDF5-B7DC-4FC3-78D1D9E01D7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AEFC450E-E1B2-2AC7-E1AF-0A047364B8BC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0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F430062B-04CB-9F64-4F1C-B6F68FDC250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FD85C7C7-7AD8-4E76-A83F-E66B2294AB2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A27C3BFD-2FA5-4EDA-759A-1FC1552484A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1AA87F0F-90DD-C966-2541-196548046B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1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31814FE5-0AA1-361A-BDF9-EF9DFA087F1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F4DA7BE0-CC32-B2C2-CEF1-00D48467FC3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16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DA2BD40F-30D7-DDC0-2FEE-0EB4B3049F3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85AE05A7-7B03-5F83-9B51-21F911F8A29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33D008B4-152B-D73A-6286-A5871728AEE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7" name="Content Placeholder 2">
                <a:extLst>
                  <a:ext uri="{FF2B5EF4-FFF2-40B4-BE49-F238E27FC236}">
                    <a16:creationId xmlns:a16="http://schemas.microsoft.com/office/drawing/2014/main" id="{1E9335A8-4364-2379-28D2-57030343D30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20"/>
                <a:stretch>
                  <a:fillRect l="-1217" t="-6391" b="-30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0680EA81-7806-0CFB-222F-8D20E7FC633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2968794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18F904-524B-7CAD-C1C9-E49C883E8C9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024DFE-B3B1-A624-036A-04C59E0B58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Forward Pass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A459D9-EBAD-A3C2-7FFE-804FE85B46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BCFF6602-282F-2D58-6CBE-BAB414AB9FB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1B8342A5-1930-C96A-2022-018873C9321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/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42" name="Rectangle 41">
                <a:extLst>
                  <a:ext uri="{FF2B5EF4-FFF2-40B4-BE49-F238E27FC236}">
                    <a16:creationId xmlns:a16="http://schemas.microsoft.com/office/drawing/2014/main" id="{615261CE-D68D-F4AB-A63A-16210BD9439D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50615" y="2117873"/>
                <a:ext cx="479618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/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85" name="Rectangle 84">
                <a:extLst>
                  <a:ext uri="{FF2B5EF4-FFF2-40B4-BE49-F238E27FC236}">
                    <a16:creationId xmlns:a16="http://schemas.microsoft.com/office/drawing/2014/main" id="{EEB18CFA-469E-0BAC-832A-0C37656AA61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46637" y="2507262"/>
                <a:ext cx="526105" cy="40011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/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i="1" baseline="-2500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1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98" name="Rectangle 97">
                <a:extLst>
                  <a:ext uri="{FF2B5EF4-FFF2-40B4-BE49-F238E27FC236}">
                    <a16:creationId xmlns:a16="http://schemas.microsoft.com/office/drawing/2014/main" id="{DF51F130-F5E1-DD61-F5CE-40C862D50E7A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3205" y="2129498"/>
                <a:ext cx="460382" cy="40011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/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02" name="Rectangle 101">
                <a:extLst>
                  <a:ext uri="{FF2B5EF4-FFF2-40B4-BE49-F238E27FC236}">
                    <a16:creationId xmlns:a16="http://schemas.microsoft.com/office/drawing/2014/main" id="{905744BC-09FB-6514-11C3-F0F741314EC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96903" y="2308836"/>
                <a:ext cx="375996" cy="46193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/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10" name="Rectangle 109">
                <a:extLst>
                  <a:ext uri="{FF2B5EF4-FFF2-40B4-BE49-F238E27FC236}">
                    <a16:creationId xmlns:a16="http://schemas.microsoft.com/office/drawing/2014/main" id="{D270CF98-6E41-1B08-303F-413035DFA9F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89493" y="2298642"/>
                <a:ext cx="375996" cy="461932"/>
              </a:xfrm>
              <a:prstGeom prst="rect">
                <a:avLst/>
              </a:prstGeom>
              <a:blipFill>
                <a:blip r:embed="rId7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827DD231-A013-18F6-1AAD-FD7F5FBB77A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94D9B67C-850E-A38B-4377-993B58480A23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BF1C504F-2BC8-18C2-C88F-AC1A9674D47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899C7DC8-DE8C-497A-CA74-B0EEA975C9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/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6CD573D6-AF9F-F6D7-63BB-506C0AF7EB6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208291" y="2123233"/>
                <a:ext cx="479618" cy="40011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/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E2B7E663-C0E7-A5AF-4D79-E3378C81493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04313" y="2512622"/>
                <a:ext cx="526105" cy="40011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/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2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0A37AF6B-590C-721F-DD4B-5127946E662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00881" y="2134858"/>
                <a:ext cx="460382" cy="40011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/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249ACABE-D8D5-571B-20FE-91A7BEDD700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854579" y="2314196"/>
                <a:ext cx="375996" cy="461932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/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CBE0D0A0-2EF1-FCBE-C196-7ED00FC7E1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47169" y="2304002"/>
                <a:ext cx="375996" cy="461932"/>
              </a:xfrm>
              <a:prstGeom prst="rect">
                <a:avLst/>
              </a:prstGeom>
              <a:blipFill>
                <a:blip r:embed="rId1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/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1F4F3713-6625-6ABA-B595-6DAB601DB5C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52389" y="2128593"/>
                <a:ext cx="479618" cy="400110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/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F5A07B6-D111-2F0E-9554-A3272FBB80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48411" y="2517982"/>
                <a:ext cx="526105" cy="400110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/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3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EF512C12-EBDE-378A-E39B-AD1778ECD2C3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44979" y="2140218"/>
                <a:ext cx="460382" cy="400110"/>
              </a:xfrm>
              <a:prstGeom prst="rect">
                <a:avLst/>
              </a:prstGeom>
              <a:blipFill>
                <a:blip r:embed="rId1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/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6ED51085-062D-2908-8292-66DB55CB579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98677" y="2319556"/>
                <a:ext cx="375996" cy="461932"/>
              </a:xfrm>
              <a:prstGeom prst="rect">
                <a:avLst/>
              </a:prstGeom>
              <a:blipFill>
                <a:blip r:embed="rId1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/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9D6AA7C5-8218-1D0D-B9DB-643882E0E9D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991267" y="2309362"/>
                <a:ext cx="375996" cy="461932"/>
              </a:xfrm>
              <a:prstGeom prst="rect">
                <a:avLst/>
              </a:prstGeom>
              <a:blipFill>
                <a:blip r:embed="rId1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/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86A97056-0899-6628-9100-A3F3922C922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875969" y="2128593"/>
                <a:ext cx="479618" cy="400110"/>
              </a:xfrm>
              <a:prstGeom prst="rect">
                <a:avLst/>
              </a:prstGeom>
              <a:blipFill>
                <a:blip r:embed="rId2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/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8794D495-2EC0-B5D7-8F5C-965D29A36E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371991" y="2517982"/>
                <a:ext cx="526105" cy="400110"/>
              </a:xfrm>
              <a:prstGeom prst="rect">
                <a:avLst/>
              </a:prstGeom>
              <a:blipFill>
                <a:blip r:embed="rId2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/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4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28" name="Rectangle 27">
                <a:extLst>
                  <a:ext uri="{FF2B5EF4-FFF2-40B4-BE49-F238E27FC236}">
                    <a16:creationId xmlns:a16="http://schemas.microsoft.com/office/drawing/2014/main" id="{F63ADA08-3265-5076-56F5-B99F6FEF541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68559" y="2140218"/>
                <a:ext cx="460382" cy="400110"/>
              </a:xfrm>
              <a:prstGeom prst="rect">
                <a:avLst/>
              </a:prstGeom>
              <a:blipFill>
                <a:blip r:embed="rId2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/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058DAE16-2FDD-FD55-99DA-B93947ABFCD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522257" y="2319556"/>
                <a:ext cx="375996" cy="461932"/>
              </a:xfrm>
              <a:prstGeom prst="rect">
                <a:avLst/>
              </a:prstGeom>
              <a:blipFill>
                <a:blip r:embed="rId23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/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1791422B-328B-2D05-23C4-39FCE313D43B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14847" y="2309362"/>
                <a:ext cx="375996" cy="461932"/>
              </a:xfrm>
              <a:prstGeom prst="rect">
                <a:avLst/>
              </a:prstGeom>
              <a:blipFill>
                <a:blip r:embed="rId24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/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kern="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𝑎</m:t>
                      </m:r>
                      <m:r>
                        <a:rPr lang="en-US" sz="2000" b="0" i="1" kern="0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  <m:r>
                        <a:rPr lang="en-US" sz="2000" i="1" kern="0" dirty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</m:t>
                      </m:r>
                      <m:acc>
                        <m:accPr>
                          <m:chr m:val="̂"/>
                          <m:ctrlP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i="1" kern="0" dirty="0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82D8CC1B-69E5-70E7-F6A7-DA46CE5E8EE9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51809" y="2143317"/>
                <a:ext cx="965136" cy="400110"/>
              </a:xfrm>
              <a:prstGeom prst="rect">
                <a:avLst/>
              </a:prstGeom>
              <a:blipFill>
                <a:blip r:embed="rId25"/>
                <a:stretch>
                  <a:fillRect t="-6154" r="-25949" b="-769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/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charset="0"/>
                          <a:cs typeface="Calibri"/>
                        </a:rPr>
                        <m:t>𝑤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3" name="Rectangle 32">
                <a:extLst>
                  <a:ext uri="{FF2B5EF4-FFF2-40B4-BE49-F238E27FC236}">
                    <a16:creationId xmlns:a16="http://schemas.microsoft.com/office/drawing/2014/main" id="{52FB9D92-77B9-FB53-1D7F-FEBC1BD5ECC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14940" y="2512424"/>
                <a:ext cx="526105" cy="400110"/>
              </a:xfrm>
              <a:prstGeom prst="rect">
                <a:avLst/>
              </a:prstGeom>
              <a:blipFill>
                <a:blip r:embed="rId2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/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𝑧</m:t>
                      </m:r>
                      <m:r>
                        <a:rPr lang="en-US" sz="2000" b="0" i="1" baseline="-25000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5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435B0625-6922-90B7-089D-5D2E3E47D7E0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11508" y="2134660"/>
                <a:ext cx="460382" cy="400110"/>
              </a:xfrm>
              <a:prstGeom prst="rect">
                <a:avLst/>
              </a:prstGeom>
              <a:blipFill>
                <a:blip r:embed="rId2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/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𝑔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B38EAA78-729F-D2BE-6CBB-3B829C9904E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465206" y="2313998"/>
                <a:ext cx="375996" cy="461932"/>
              </a:xfrm>
              <a:prstGeom prst="rect">
                <a:avLst/>
              </a:prstGeom>
              <a:blipFill>
                <a:blip r:embed="rId28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/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Calibri"/>
                          <a:sym typeface="Symbol" charset="0"/>
                        </a:rPr>
                        <m:t>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+mn-ea"/>
                  <a:cs typeface="Calibri"/>
                  <a:sym typeface="Symbol" charset="0"/>
                </a:endParaRPr>
              </a:p>
            </p:txBody>
          </p:sp>
        </mc:Choice>
        <mc:Fallback xmlns=""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1FBE5DF0-0B3D-B2B3-81F5-0BBFAFDD4B2E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57796" y="2303804"/>
                <a:ext cx="375996" cy="461932"/>
              </a:xfrm>
              <a:prstGeom prst="rect">
                <a:avLst/>
              </a:prstGeom>
              <a:blipFill>
                <a:blip r:embed="rId29"/>
                <a:stretch>
                  <a:fillRect b="-1235"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8" name="Rectangle 37">
                <a:extLst>
                  <a:ext uri="{FF2B5EF4-FFF2-40B4-BE49-F238E27FC236}">
                    <a16:creationId xmlns:a16="http://schemas.microsoft.com/office/drawing/2014/main" id="{4E425758-DB11-19FF-DAF0-742D48357E47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0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With a new data point (x, y), we have our current weight values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but we don't have </a:t>
                </a:r>
                <a14:m>
                  <m:oMath xmlns:m="http://schemas.openxmlformats.org/officeDocument/2006/math">
                    <m:acc>
                      <m:accPr>
                        <m:chr m:val="̂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acc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(or any of the intermediate values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or the value of our object function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𝐽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forward pass propagates </a:t>
                </a:r>
                <a14:m>
                  <m:oMath xmlns:m="http://schemas.openxmlformats.org/officeDocument/2006/math">
                    <m:r>
                      <a:rPr lang="en-US" i="1" dirty="0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𝑥</m:t>
                    </m:r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(forward) through the network</a:t>
                </a: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to give us these values</a:t>
                </a:r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4A3B49E9-67AE-00AE-C700-EFCB88A2FD4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364369"/>
                <a:ext cx="10515600" cy="1623265"/>
              </a:xfrm>
              <a:prstGeom prst="rect">
                <a:avLst/>
              </a:prstGeom>
              <a:blipFill>
                <a:blip r:embed="rId31"/>
                <a:stretch>
                  <a:fillRect l="-1217" t="-6391" b="-9774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6D0A93B1-731F-C312-D686-29F6E31FE8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8490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12" grpId="0"/>
      <p:bldP spid="14" grpId="0"/>
      <p:bldP spid="20" grpId="0"/>
      <p:bldP spid="22" grpId="0"/>
      <p:bldP spid="26" grpId="0"/>
      <p:bldP spid="28" grpId="0"/>
      <p:bldP spid="32" grpId="0"/>
      <p:bldP spid="34" grpId="0"/>
      <p:bldP spid="38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99DC04-4688-0E6F-F2B6-78BBD51A48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564755-5B8E-14AA-C1F6-4FC5E749E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Backpropagation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F6BBA79-1C32-6027-2B62-25F2572378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585013"/>
          </a:xfrm>
        </p:spPr>
        <p:txBody>
          <a:bodyPr/>
          <a:lstStyle/>
          <a:p>
            <a:r>
              <a:rPr lang="en-US" dirty="0"/>
              <a:t>Width 1 deep network (no bias) (dumb but will help with calculus)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/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400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i="1" dirty="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𝑥</m:t>
                      </m:r>
                    </m:oMath>
                  </m:oMathPara>
                </a14:m>
                <a:endParaRPr lang="en-US" sz="2000" dirty="0">
                  <a:solidFill>
                    <a:prstClr val="black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1CF3DADC-7AF4-9440-86F4-5841BDC980A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051" y="2144468"/>
                <a:ext cx="386388" cy="400110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1" name="Line 6">
            <a:extLst>
              <a:ext uri="{FF2B5EF4-FFF2-40B4-BE49-F238E27FC236}">
                <a16:creationId xmlns:a16="http://schemas.microsoft.com/office/drawing/2014/main" id="{D74756C0-8D25-30CE-2937-6B3C1D8778C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25950" y="2529608"/>
            <a:ext cx="11247120" cy="0"/>
          </a:xfrm>
          <a:prstGeom prst="line">
            <a:avLst/>
          </a:prstGeom>
          <a:noFill/>
          <a:ln w="28575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D0ACC23-EF4D-6EE5-BBD9-ACD8AA83C1CA}"/>
              </a:ext>
            </a:extLst>
          </p:cNvPr>
          <p:cNvGrpSpPr/>
          <p:nvPr/>
        </p:nvGrpSpPr>
        <p:grpSpPr>
          <a:xfrm>
            <a:off x="846637" y="2117873"/>
            <a:ext cx="1983596" cy="789499"/>
            <a:chOff x="676053" y="32609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/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42" name="Rectangle 41">
                  <a:extLst>
                    <a:ext uri="{FF2B5EF4-FFF2-40B4-BE49-F238E27FC236}">
                      <a16:creationId xmlns:a16="http://schemas.microsoft.com/office/drawing/2014/main" id="{C22C48D7-5746-8F67-999D-31588034660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180031" y="3260947"/>
                  <a:ext cx="479618" cy="400110"/>
                </a:xfrm>
                <a:prstGeom prst="rect">
                  <a:avLst/>
                </a:prstGeom>
                <a:blipFill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/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85" name="Rectangle 84">
                  <a:extLst>
                    <a:ext uri="{FF2B5EF4-FFF2-40B4-BE49-F238E27FC236}">
                      <a16:creationId xmlns:a16="http://schemas.microsoft.com/office/drawing/2014/main" id="{39AE1FD2-FE9B-BEF5-6F39-5D28C0DE40D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676053" y="3650336"/>
                  <a:ext cx="526105" cy="400110"/>
                </a:xfrm>
                <a:prstGeom prst="rect">
                  <a:avLst/>
                </a:prstGeom>
                <a:blipFill>
                  <a:blip r:embed="rId4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/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i="1" baseline="-2500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1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98" name="Rectangle 97">
                  <a:extLst>
                    <a:ext uri="{FF2B5EF4-FFF2-40B4-BE49-F238E27FC236}">
                      <a16:creationId xmlns:a16="http://schemas.microsoft.com/office/drawing/2014/main" id="{8C54B9DE-36C9-2A05-8D70-0668EDBB7F4A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472621" y="3272572"/>
                  <a:ext cx="460382" cy="400110"/>
                </a:xfrm>
                <a:prstGeom prst="rect">
                  <a:avLst/>
                </a:prstGeom>
                <a:blipFill>
                  <a:blip r:embed="rId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/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02" name="Rectangle 101">
                  <a:extLst>
                    <a:ext uri="{FF2B5EF4-FFF2-40B4-BE49-F238E27FC236}">
                      <a16:creationId xmlns:a16="http://schemas.microsoft.com/office/drawing/2014/main" id="{4C40D408-7BC8-F863-3594-3D00941530F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26319" y="3451910"/>
                  <a:ext cx="375996" cy="461932"/>
                </a:xfrm>
                <a:prstGeom prst="rect">
                  <a:avLst/>
                </a:prstGeom>
                <a:blipFill>
                  <a:blip r:embed="rId6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/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10" name="Rectangle 109">
                  <a:extLst>
                    <a:ext uri="{FF2B5EF4-FFF2-40B4-BE49-F238E27FC236}">
                      <a16:creationId xmlns:a16="http://schemas.microsoft.com/office/drawing/2014/main" id="{6611DAB8-9E28-ACD4-D855-FCE0F485FDD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118909" y="3441716"/>
                  <a:ext cx="375996" cy="461932"/>
                </a:xfrm>
                <a:prstGeom prst="rect">
                  <a:avLst/>
                </a:prstGeom>
                <a:blipFill>
                  <a:blip r:embed="rId7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/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𝑦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BD6B89FD-D7C4-6CC5-5271-E5F9A774825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30047" y="1574699"/>
                <a:ext cx="391004" cy="400110"/>
              </a:xfrm>
              <a:prstGeom prst="rect">
                <a:avLst/>
              </a:prstGeom>
              <a:blipFill>
                <a:blip r:embed="rId8"/>
                <a:stretch>
                  <a:fillRect b="-757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Line 6">
            <a:extLst>
              <a:ext uri="{FF2B5EF4-FFF2-40B4-BE49-F238E27FC236}">
                <a16:creationId xmlns:a16="http://schemas.microsoft.com/office/drawing/2014/main" id="{6DD8C50B-EBB6-8263-FFA9-715C3E8022AD}"/>
              </a:ext>
            </a:extLst>
          </p:cNvPr>
          <p:cNvSpPr>
            <a:spLocks noChangeShapeType="1"/>
          </p:cNvSpPr>
          <p:nvPr/>
        </p:nvSpPr>
        <p:spPr bwMode="auto">
          <a:xfrm>
            <a:off x="10853400" y="1960682"/>
            <a:ext cx="306792" cy="585012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p:sp>
        <p:nvSpPr>
          <p:cNvPr id="9" name="Line 6">
            <a:extLst>
              <a:ext uri="{FF2B5EF4-FFF2-40B4-BE49-F238E27FC236}">
                <a16:creationId xmlns:a16="http://schemas.microsoft.com/office/drawing/2014/main" id="{A07EE247-BF60-BD7B-9417-15A15C5CFEDF}"/>
              </a:ext>
            </a:extLst>
          </p:cNvPr>
          <p:cNvSpPr>
            <a:spLocks noChangeShapeType="1"/>
          </p:cNvSpPr>
          <p:nvPr/>
        </p:nvSpPr>
        <p:spPr bwMode="auto">
          <a:xfrm>
            <a:off x="10510965" y="1960682"/>
            <a:ext cx="342435" cy="0"/>
          </a:xfrm>
          <a:prstGeom prst="line">
            <a:avLst/>
          </a:prstGeom>
          <a:noFill/>
          <a:ln w="28575" cap="rnd" cmpd="sng">
            <a:solidFill>
              <a:sysClr val="windowText" lastClr="000000"/>
            </a:solidFill>
            <a:round/>
            <a:headEnd type="none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cs typeface="Calibri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/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solidFill>
                <a:schemeClr val="bg1"/>
              </a:solid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 lIns="91440" tIns="0" bIns="0" rtlCol="0"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charset="0"/>
                          <a:ea typeface="+mn-ea"/>
                          <a:cs typeface="Arial" charset="0"/>
                        </a:rPr>
                        <m:t> </m:t>
                      </m:r>
                      <m:r>
                        <a:rPr kumimoji="0" lang="en-US" sz="2000" b="0" i="1" u="none" strike="noStrike" kern="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Arial" charset="0"/>
                        </a:rPr>
                        <m:t>ℓ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MU Serif Roman"/>
                  <a:ea typeface="+mn-ea"/>
                  <a:cs typeface="CMU Serif Roman"/>
                  <a:sym typeface="Symbol" charset="0"/>
                </a:endParaRPr>
              </a:p>
            </p:txBody>
          </p:sp>
        </mc:Choice>
        <mc:Fallback xmlns=""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1094BF-6DC9-DA66-F84E-60A5CBE64C4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75237" y="2297737"/>
                <a:ext cx="375996" cy="4619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  <a:ln w="28575" cap="flat" cmpd="sng" algn="ctr">
                <a:solidFill>
                  <a:sysClr val="windowText" lastClr="000000"/>
                </a:solidFill>
                <a:prstDash val="solid"/>
                <a:miter lim="800000"/>
              </a:ln>
              <a:effectLst/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17" name="Group 16">
            <a:extLst>
              <a:ext uri="{FF2B5EF4-FFF2-40B4-BE49-F238E27FC236}">
                <a16:creationId xmlns:a16="http://schemas.microsoft.com/office/drawing/2014/main" id="{5DA3C3A5-D6FE-FD62-D3DA-02A3B7758759}"/>
              </a:ext>
            </a:extLst>
          </p:cNvPr>
          <p:cNvGrpSpPr/>
          <p:nvPr/>
        </p:nvGrpSpPr>
        <p:grpSpPr>
          <a:xfrm>
            <a:off x="2704313" y="212323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2" name="Rectangle 11">
                  <a:extLst>
                    <a:ext uri="{FF2B5EF4-FFF2-40B4-BE49-F238E27FC236}">
                      <a16:creationId xmlns:a16="http://schemas.microsoft.com/office/drawing/2014/main" id="{116B008A-0BE6-3569-B5D1-4554F1C32B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3" name="Rectangle 12">
                  <a:extLst>
                    <a:ext uri="{FF2B5EF4-FFF2-40B4-BE49-F238E27FC236}">
                      <a16:creationId xmlns:a16="http://schemas.microsoft.com/office/drawing/2014/main" id="{35E57515-B6A8-79A9-2221-4D1ADA8E33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2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14" name="Rectangle 13">
                  <a:extLst>
                    <a:ext uri="{FF2B5EF4-FFF2-40B4-BE49-F238E27FC236}">
                      <a16:creationId xmlns:a16="http://schemas.microsoft.com/office/drawing/2014/main" id="{59FA738D-7CC0-94FE-B366-BCD77882BD5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5" name="Rectangle 14">
                  <a:extLst>
                    <a:ext uri="{FF2B5EF4-FFF2-40B4-BE49-F238E27FC236}">
                      <a16:creationId xmlns:a16="http://schemas.microsoft.com/office/drawing/2014/main" id="{568FAA4C-F10F-1067-4E06-EDF130872DC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16" name="Rectangle 15">
                  <a:extLst>
                    <a:ext uri="{FF2B5EF4-FFF2-40B4-BE49-F238E27FC236}">
                      <a16:creationId xmlns:a16="http://schemas.microsoft.com/office/drawing/2014/main" id="{D7019D6D-D8CE-79CC-55D3-3EB3340872B9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9" name="Group 18">
            <a:extLst>
              <a:ext uri="{FF2B5EF4-FFF2-40B4-BE49-F238E27FC236}">
                <a16:creationId xmlns:a16="http://schemas.microsoft.com/office/drawing/2014/main" id="{65553BC1-6640-A572-BC38-5EFE70E44200}"/>
              </a:ext>
            </a:extLst>
          </p:cNvPr>
          <p:cNvGrpSpPr/>
          <p:nvPr/>
        </p:nvGrpSpPr>
        <p:grpSpPr>
          <a:xfrm>
            <a:off x="454841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0" name="Rectangle 19">
                  <a:extLst>
                    <a:ext uri="{FF2B5EF4-FFF2-40B4-BE49-F238E27FC236}">
                      <a16:creationId xmlns:a16="http://schemas.microsoft.com/office/drawing/2014/main" id="{452B4D0E-B797-41E9-3C7E-EB8DF5667E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15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1" name="Rectangle 20">
                  <a:extLst>
                    <a:ext uri="{FF2B5EF4-FFF2-40B4-BE49-F238E27FC236}">
                      <a16:creationId xmlns:a16="http://schemas.microsoft.com/office/drawing/2014/main" id="{A938CD72-17A0-D5C9-9725-1D3C8ED8A26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1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3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2" name="Rectangle 21">
                  <a:extLst>
                    <a:ext uri="{FF2B5EF4-FFF2-40B4-BE49-F238E27FC236}">
                      <a16:creationId xmlns:a16="http://schemas.microsoft.com/office/drawing/2014/main" id="{D6A5638C-33A6-9285-8936-0665E90D00B1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1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3" name="Rectangle 22">
                  <a:extLst>
                    <a:ext uri="{FF2B5EF4-FFF2-40B4-BE49-F238E27FC236}">
                      <a16:creationId xmlns:a16="http://schemas.microsoft.com/office/drawing/2014/main" id="{399D7844-D655-EE48-050C-6C1D8E5FFE46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1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4" name="Rectangle 23">
                  <a:extLst>
                    <a:ext uri="{FF2B5EF4-FFF2-40B4-BE49-F238E27FC236}">
                      <a16:creationId xmlns:a16="http://schemas.microsoft.com/office/drawing/2014/main" id="{589DED13-A238-D1CA-56C9-E0FB5D21FC90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1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C5EC7962-FDBB-811F-1331-662487D1283B}"/>
              </a:ext>
            </a:extLst>
          </p:cNvPr>
          <p:cNvGrpSpPr/>
          <p:nvPr/>
        </p:nvGrpSpPr>
        <p:grpSpPr>
          <a:xfrm>
            <a:off x="6371991" y="2128593"/>
            <a:ext cx="1983596" cy="789499"/>
            <a:chOff x="828453" y="3413347"/>
            <a:chExt cx="1983596" cy="789499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/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6" name="Rectangle 25">
                  <a:extLst>
                    <a:ext uri="{FF2B5EF4-FFF2-40B4-BE49-F238E27FC236}">
                      <a16:creationId xmlns:a16="http://schemas.microsoft.com/office/drawing/2014/main" id="{B12E1647-C693-84E8-D59A-426E1EB261DD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32431" y="3413347"/>
                  <a:ext cx="479618" cy="400110"/>
                </a:xfrm>
                <a:prstGeom prst="rect">
                  <a:avLst/>
                </a:prstGeom>
                <a:blipFill>
                  <a:blip r:embed="rId20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7" name="Rectangle 26">
                  <a:extLst>
                    <a:ext uri="{FF2B5EF4-FFF2-40B4-BE49-F238E27FC236}">
                      <a16:creationId xmlns:a16="http://schemas.microsoft.com/office/drawing/2014/main" id="{F2371905-8DEB-2A72-9366-8CCA53E3ADC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1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4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28" name="Rectangle 27">
                  <a:extLst>
                    <a:ext uri="{FF2B5EF4-FFF2-40B4-BE49-F238E27FC236}">
                      <a16:creationId xmlns:a16="http://schemas.microsoft.com/office/drawing/2014/main" id="{1049AF3A-5F66-E3CA-1A13-528A6738B51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2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29" name="Rectangle 28">
                  <a:extLst>
                    <a:ext uri="{FF2B5EF4-FFF2-40B4-BE49-F238E27FC236}">
                      <a16:creationId xmlns:a16="http://schemas.microsoft.com/office/drawing/2014/main" id="{AD76BD71-B5AF-1300-91D1-66B51FA168B8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3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0" name="Rectangle 29">
                  <a:extLst>
                    <a:ext uri="{FF2B5EF4-FFF2-40B4-BE49-F238E27FC236}">
                      <a16:creationId xmlns:a16="http://schemas.microsoft.com/office/drawing/2014/main" id="{BA0FEB8E-6114-9551-478B-04B8254A8B52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4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6CEA76D-FDB0-A422-0D40-2084B570B085}"/>
              </a:ext>
            </a:extLst>
          </p:cNvPr>
          <p:cNvGrpSpPr/>
          <p:nvPr/>
        </p:nvGrpSpPr>
        <p:grpSpPr>
          <a:xfrm>
            <a:off x="8314940" y="2134660"/>
            <a:ext cx="2502005" cy="777874"/>
            <a:chOff x="828453" y="3424972"/>
            <a:chExt cx="2502005" cy="777874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/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kern="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𝑎</m:t>
                        </m:r>
                        <m:r>
                          <a:rPr lang="en-US" sz="2000" b="0" i="1" kern="0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  <m:r>
                          <a:rPr lang="en-US" sz="2000" i="1" kern="0" dirty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=</m:t>
                        </m:r>
                        <m:acc>
                          <m:accPr>
                            <m:chr m:val="̂"/>
                            <m:ctrlP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</m:ctrlPr>
                          </m:accPr>
                          <m:e>
                            <m:r>
                              <a:rPr lang="en-US" sz="2000" i="1" kern="0" dirty="0">
                                <a:solidFill>
                                  <a:prstClr val="black"/>
                                </a:solidFill>
                                <a:latin typeface="Cambria Math" panose="02040503050406030204" pitchFamily="18" charset="0"/>
                                <a:cs typeface="Calibri"/>
                              </a:rPr>
                              <m:t>𝑦</m:t>
                            </m:r>
                          </m:e>
                        </m:acc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2" name="Rectangle 31">
                  <a:extLst>
                    <a:ext uri="{FF2B5EF4-FFF2-40B4-BE49-F238E27FC236}">
                      <a16:creationId xmlns:a16="http://schemas.microsoft.com/office/drawing/2014/main" id="{63928072-85DE-D132-45DF-D9466BFB2FBF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365322" y="3433629"/>
                  <a:ext cx="965136" cy="400110"/>
                </a:xfrm>
                <a:prstGeom prst="rect">
                  <a:avLst/>
                </a:prstGeom>
                <a:blipFill>
                  <a:blip r:embed="rId25"/>
                  <a:stretch>
                    <a:fillRect t="-6154" r="-25949" b="-7692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/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i="1" dirty="0" smtClean="0">
                            <a:solidFill>
                              <a:prstClr val="black"/>
                            </a:solidFill>
                            <a:latin typeface="Cambria Math" charset="0"/>
                            <a:cs typeface="Calibri"/>
                          </a:rPr>
                          <m:t>𝑤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3" name="Rectangle 32">
                  <a:extLst>
                    <a:ext uri="{FF2B5EF4-FFF2-40B4-BE49-F238E27FC236}">
                      <a16:creationId xmlns:a16="http://schemas.microsoft.com/office/drawing/2014/main" id="{E8BFA48E-90AE-0E89-CB57-DFC80E36ED65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828453" y="3802736"/>
                  <a:ext cx="526105" cy="400110"/>
                </a:xfrm>
                <a:prstGeom prst="rect">
                  <a:avLst/>
                </a:prstGeom>
                <a:blipFill>
                  <a:blip r:embed="rId26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/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 defTabSz="914400"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lang="en-US" sz="2000" b="0" i="1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𝑧</m:t>
                        </m:r>
                        <m:r>
                          <a:rPr lang="en-US" sz="2000" b="0" i="1" baseline="-25000" dirty="0" smtClean="0">
                            <a:solidFill>
                              <a:prstClr val="black"/>
                            </a:solidFill>
                            <a:latin typeface="Cambria Math" panose="02040503050406030204" pitchFamily="18" charset="0"/>
                            <a:cs typeface="Calibri"/>
                          </a:rPr>
                          <m:t>5</m:t>
                        </m:r>
                      </m:oMath>
                    </m:oMathPara>
                  </a14:m>
                  <a:endParaRPr lang="en-US" sz="2000" dirty="0">
                    <a:solidFill>
                      <a:prstClr val="black"/>
                    </a:solidFill>
                    <a:latin typeface="Calibri"/>
                    <a:cs typeface="Calibri"/>
                  </a:endParaRPr>
                </a:p>
              </p:txBody>
            </p:sp>
          </mc:Choice>
          <mc:Fallback xmlns="">
            <p:sp>
              <p:nvSpPr>
                <p:cNvPr id="34" name="Rectangle 33">
                  <a:extLst>
                    <a:ext uri="{FF2B5EF4-FFF2-40B4-BE49-F238E27FC236}">
                      <a16:creationId xmlns:a16="http://schemas.microsoft.com/office/drawing/2014/main" id="{29D1C04C-BED2-78A7-877F-81C04FF213BE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625021" y="3424972"/>
                  <a:ext cx="460382" cy="400110"/>
                </a:xfrm>
                <a:prstGeom prst="rect">
                  <a:avLst/>
                </a:prstGeom>
                <a:blipFill>
                  <a:blip r:embed="rId27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/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charset="0"/>
                            <a:ea typeface="+mn-ea"/>
                            <a:cs typeface="Arial" charset="0"/>
                          </a:rPr>
                          <m:t>𝑔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D3CBB5B9-26D1-9944-7194-CFE2E6830AA4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978719" y="3604310"/>
                  <a:ext cx="375996" cy="461932"/>
                </a:xfrm>
                <a:prstGeom prst="rect">
                  <a:avLst/>
                </a:prstGeom>
                <a:blipFill>
                  <a:blip r:embed="rId28"/>
                  <a:stretch>
                    <a:fillRect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mc:AlternateContent xmlns:mc="http://schemas.openxmlformats.org/markup-compatibility/2006" xmlns:a14="http://schemas.microsoft.com/office/drawing/2010/main">
          <mc:Choice Requires="a14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/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solidFill>
                  <a:schemeClr val="bg1"/>
                </a:solid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 lIns="91440" tIns="0" bIns="0" rtlCol="0" anchor="ctr"/>
                <a:lstStyle/>
                <a:p>
                  <a:pPr marL="0" marR="0" lvl="0" indent="0" algn="ctr" defTabSz="91440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 </m:t>
                        </m:r>
                        <m:r>
                          <a:rPr kumimoji="0" lang="en-US" sz="2000" b="0" i="1" u="none" strike="noStrike" kern="0" cap="none" spc="0" normalizeH="0" baseline="0" noProof="0" smtClean="0">
                            <a:ln>
                              <a:noFill/>
                            </a:ln>
                            <a:solidFill>
                              <a:srgbClr val="000000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  <a:ea typeface="+mn-ea"/>
                            <a:cs typeface="Calibri"/>
                            <a:sym typeface="Symbol" charset="0"/>
                          </a:rPr>
                          <m:t>𝑓</m:t>
                        </m:r>
                      </m:oMath>
                    </m:oMathPara>
                  </a14:m>
                  <a:endParaRPr kumimoji="0" lang="en-US" sz="2000" b="0" i="0" u="none" strike="noStrike" kern="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+mn-ea"/>
                    <a:cs typeface="Calibri"/>
                    <a:sym typeface="Symbol" charset="0"/>
                  </a:endParaRPr>
                </a:p>
              </p:txBody>
            </p:sp>
          </mc:Choice>
          <mc:Fallback xmlns="">
            <p:sp>
              <p:nvSpPr>
                <p:cNvPr id="36" name="Rectangle 35">
                  <a:extLst>
                    <a:ext uri="{FF2B5EF4-FFF2-40B4-BE49-F238E27FC236}">
                      <a16:creationId xmlns:a16="http://schemas.microsoft.com/office/drawing/2014/main" id="{E1396536-E450-B259-9228-243B8518CDEB}"/>
                    </a:ext>
                  </a:extLst>
                </p:cNvPr>
                <p:cNvSpPr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271309" y="3594116"/>
                  <a:ext cx="375996" cy="461932"/>
                </a:xfrm>
                <a:prstGeom prst="rect">
                  <a:avLst/>
                </a:prstGeom>
                <a:blipFill>
                  <a:blip r:embed="rId29"/>
                  <a:stretch>
                    <a:fillRect b="-1235"/>
                  </a:stretch>
                </a:blipFill>
                <a:ln w="28575" cap="flat" cmpd="sng" algn="ctr">
                  <a:solidFill>
                    <a:sysClr val="windowText" lastClr="000000"/>
                  </a:solidFill>
                  <a:prstDash val="solid"/>
                  <a:miter lim="800000"/>
                </a:ln>
                <a:effectLst/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/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algn="ctr" defTabSz="914341"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acc>
                        <m:accPr>
                          <m:chr m:val="̂"/>
                          <m:ctrlP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accPr>
                        <m:e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𝑦</m:t>
                          </m:r>
                        </m:e>
                      </m:acc>
                      <m:r>
                        <a:rPr lang="en-US" sz="2000" b="0" i="1" dirty="0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cs typeface="Calibri"/>
                        </a:rPr>
                        <m:t>= </m:t>
                      </m:r>
                      <m:sSub>
                        <m:sSubPr>
                          <m:ctrlPr>
                            <a:rPr lang="en-US" sz="200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sSubPr>
                        <m:e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h</m:t>
                          </m:r>
                        </m:e>
                        <m:sub>
                          <m:r>
                            <a:rPr lang="en-US" sz="2000" b="1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Calibri"/>
                            </a:rPr>
                            <m:t>𝜽</m:t>
                          </m:r>
                        </m:sub>
                      </m:sSub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r>
                            <a:rPr lang="en-US" sz="2000" b="1" i="0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𝐱</m:t>
                          </m:r>
                        </m:e>
                      </m:d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=</m:t>
                      </m:r>
                      <m:r>
                        <a:rPr lang="en-US" sz="2000" i="1" dirty="0">
                          <a:solidFill>
                            <a:schemeClr val="tx1"/>
                          </a:solidFill>
                          <a:latin typeface="Cambria Math" charset="0"/>
                          <a:cs typeface="Calibri"/>
                        </a:rPr>
                        <m:t>𝑔</m:t>
                      </m:r>
                      <m:d>
                        <m:dPr>
                          <m:ctrlP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sSubPr>
                            <m:e>
                              <m:r>
                                <a:rPr lang="en-US" sz="200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  <m:t>5</m:t>
                              </m:r>
                            </m:sub>
                          </m:sSub>
                          <m:r>
                            <a:rPr lang="en-US" sz="2000" b="0" i="1" dirty="0" smtClean="0">
                              <a:solidFill>
                                <a:schemeClr val="tx1"/>
                              </a:solidFill>
                              <a:latin typeface="Cambria Math" panose="02040503050406030204" pitchFamily="18" charset="0"/>
                              <a:cs typeface="Calibri"/>
                            </a:rPr>
                            <m:t>⋅</m:t>
                          </m:r>
                          <m:r>
                            <a:rPr lang="en-US" sz="2000" i="1" dirty="0">
                              <a:solidFill>
                                <a:schemeClr val="tx1"/>
                              </a:solidFill>
                              <a:latin typeface="Cambria Math" charset="0"/>
                              <a:cs typeface="Calibri"/>
                            </a:rPr>
                            <m:t>𝑔</m:t>
                          </m:r>
                          <m:d>
                            <m:dPr>
                              <m:ctrlP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  <a:cs typeface="Calibri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sSubPr>
                                <m:e>
                                  <m:r>
                                    <a:rPr lang="en-US" sz="200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𝑤</m:t>
                                  </m:r>
                                </m:e>
                                <m:sub>
                                  <m:r>
                                    <a:rPr lang="en-US" sz="2000" b="0" i="1" dirty="0" smtClean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4</m:t>
                                  </m:r>
                                </m:sub>
                              </m:s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cs typeface="Calibri"/>
                                </a:rPr>
                                <m:t>⋅</m:t>
                              </m:r>
                              <m:r>
                                <a:rPr lang="en-US" sz="2000" i="1" dirty="0">
                                  <a:solidFill>
                                    <a:schemeClr val="tx1"/>
                                  </a:solidFill>
                                  <a:latin typeface="Cambria Math" charset="0"/>
                                  <a:cs typeface="Calibri"/>
                                </a:rPr>
                                <m:t>𝑔</m:t>
                              </m:r>
                              <m:d>
                                <m:dPr>
                                  <m:ctrlPr>
                                    <a:rPr lang="en-US" sz="2000" i="1" dirty="0">
                                      <a:solidFill>
                                        <a:schemeClr val="tx1"/>
                                      </a:solidFill>
                                      <a:latin typeface="Cambria Math" panose="02040503050406030204" pitchFamily="18" charset="0"/>
                                      <a:cs typeface="Calibri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𝑤</m:t>
                                      </m:r>
                                    </m:e>
                                    <m:sub>
                                      <m:r>
                                        <a:rPr lang="en-US" sz="2000" b="0" i="1" dirty="0" smtClean="0">
                                          <a:solidFill>
                                            <a:schemeClr val="tx1"/>
                                          </a:solidFill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3</m:t>
                                      </m:r>
                                    </m:sub>
                                  </m:sSub>
                                  <m:r>
                                    <a:rPr lang="en-US" sz="2000" i="1" dirty="0">
                                      <a:latin typeface="Cambria Math" panose="02040503050406030204" pitchFamily="18" charset="0"/>
                                      <a:cs typeface="Calibri"/>
                                    </a:rPr>
                                    <m:t>⋅</m:t>
                                  </m:r>
                                  <m:r>
                                    <a:rPr lang="en-US" sz="2000" i="1" dirty="0">
                                      <a:latin typeface="Cambria Math" charset="0"/>
                                      <a:cs typeface="Calibri"/>
                                    </a:rPr>
                                    <m:t>𝑔</m:t>
                                  </m:r>
                                  <m:d>
                                    <m:dPr>
                                      <m:ctrlP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</m:ctrlPr>
                                    </m:dPr>
                                    <m:e>
                                      <m:sSub>
                                        <m:sSub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𝑤</m:t>
                                          </m:r>
                                        </m:e>
                                        <m:sub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2</m:t>
                                          </m:r>
                                        </m:sub>
                                      </m:sSub>
                                      <m:r>
                                        <a:rPr lang="en-US" sz="2000" i="1" dirty="0">
                                          <a:latin typeface="Cambria Math" panose="02040503050406030204" pitchFamily="18" charset="0"/>
                                          <a:cs typeface="Calibri"/>
                                        </a:rPr>
                                        <m:t>⋅</m:t>
                                      </m:r>
                                      <m:r>
                                        <a:rPr lang="en-US" sz="2000" i="1" dirty="0">
                                          <a:latin typeface="Cambria Math" charset="0"/>
                                          <a:cs typeface="Calibri"/>
                                        </a:rPr>
                                        <m:t>𝑔</m:t>
                                      </m:r>
                                      <m:d>
                                        <m:dPr>
                                          <m:ctrlP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</m:ctrlPr>
                                        </m:dPr>
                                        <m:e>
                                          <m:sSub>
                                            <m:sSubPr>
                                              <m:ctrlP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</m:ctrlPr>
                                            </m:sSubPr>
                                            <m:e>
                                              <m:r>
                                                <a:rPr lang="en-US" sz="2000" i="1" dirty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𝑤</m:t>
                                              </m:r>
                                            </m:e>
                                            <m:sub>
                                              <m:r>
                                                <a:rPr lang="en-US" sz="2000" b="0" i="1" dirty="0" smtClean="0">
                                                  <a:latin typeface="Cambria Math" panose="02040503050406030204" pitchFamily="18" charset="0"/>
                                                  <a:cs typeface="Calibri"/>
                                                </a:rPr>
                                                <m:t>1</m:t>
                                              </m:r>
                                            </m:sub>
                                          </m:sSub>
                                          <m:r>
                                            <a:rPr lang="en-US" sz="2000" i="1" dirty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⋅</m:t>
                                          </m:r>
                                          <m:r>
                                            <a:rPr lang="en-US" sz="2000" b="0" i="1" dirty="0" smtClean="0">
                                              <a:latin typeface="Cambria Math" panose="02040503050406030204" pitchFamily="18" charset="0"/>
                                              <a:cs typeface="Calibri"/>
                                            </a:rPr>
                                            <m:t>𝑥</m:t>
                                          </m:r>
                                        </m:e>
                                      </m:d>
                                    </m:e>
                                  </m:d>
                                </m:e>
                              </m:d>
                            </m:e>
                          </m:d>
                        </m:e>
                      </m:d>
                    </m:oMath>
                  </m:oMathPara>
                </a14:m>
                <a:endParaRPr lang="en-US" sz="2000" dirty="0">
                  <a:solidFill>
                    <a:schemeClr val="tx1"/>
                  </a:solidFill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544251F-CE06-BDB0-05EB-C2166F37C4C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716766" y="104640"/>
                <a:ext cx="6475234" cy="783869"/>
              </a:xfrm>
              <a:prstGeom prst="rect">
                <a:avLst/>
              </a:prstGeom>
              <a:blipFill>
                <a:blip r:embed="rId3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</p:spPr>
            <p:txBody>
              <a:bodyPr/>
              <a:lstStyle>
                <a:lvl1pPr marL="0" indent="0" algn="l" defTabSz="914400" rtl="0" eaLnBrk="1" latinLnBrk="0" hangingPunct="1">
                  <a:lnSpc>
                    <a:spcPct val="90000"/>
                  </a:lnSpc>
                  <a:spcBef>
                    <a:spcPts val="1000"/>
                  </a:spcBef>
                  <a:buFont typeface="Wingdings" panose="05000000000000000000" pitchFamily="2" charset="2"/>
                  <a:buNone/>
                  <a:defRPr sz="2800" kern="1200">
                    <a:solidFill>
                      <a:schemeClr val="accent1">
                        <a:lumMod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230188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4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460375" indent="-23018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20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684213" indent="-223838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9144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Wingdings" panose="05000000000000000000" pitchFamily="2" charset="2"/>
                  <a:buChar char="§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5146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9718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4290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886200" indent="-228600" algn="l" defTabSz="914400" rtl="0" eaLnBrk="1" latinLnBrk="0" hangingPunct="1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US" dirty="0">
                    <a:solidFill>
                      <a:schemeClr val="tx1"/>
                    </a:solidFill>
                  </a:rPr>
                  <a:t>To do gradient descent we need the partial derivative of the objective with respect to each parameter,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en-US" b="0" i="0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w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←</m:t>
                    </m:r>
                    <m:sSub>
                      <m:sSubPr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𝛼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  <a:p>
                <a:endParaRPr lang="en-US" dirty="0">
                  <a:solidFill>
                    <a:schemeClr val="tx1"/>
                  </a:solidFill>
                </a:endParaRPr>
              </a:p>
              <a:p>
                <a:r>
                  <a:rPr lang="en-US" dirty="0">
                    <a:solidFill>
                      <a:schemeClr val="tx1"/>
                    </a:solidFill>
                  </a:rPr>
                  <a:t>The backward pass propagates the change in the objective with respect to intermediate values (</a:t>
                </a:r>
                <a14:m>
                  <m:oMath xmlns:m="http://schemas.openxmlformats.org/officeDocument/2006/math"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 smtClean="0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 and </a:t>
                </a:r>
                <a14:m>
                  <m:oMath xmlns:m="http://schemas.openxmlformats.org/officeDocument/2006/math"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i="1">
                        <a:solidFill>
                          <a:srgbClr val="0070C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𝑎</m:t>
                        </m:r>
                      </m:e>
                      <m:sub>
                        <m:r>
                          <a:rPr lang="en-US" i="1">
                            <a:solidFill>
                              <a:srgbClr val="0070C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r>
                  <a:rPr lang="en-US" dirty="0">
                    <a:solidFill>
                      <a:schemeClr val="tx1"/>
                    </a:solidFill>
                  </a:rPr>
                  <a:t>) back through the network to produce each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𝐽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/</m:t>
                    </m:r>
                    <m:r>
                      <a:rPr lang="en-US" b="0" i="1" smtClean="0">
                        <a:solidFill>
                          <a:srgbClr val="7030A0"/>
                        </a:solidFill>
                        <a:latin typeface="Cambria Math" panose="02040503050406030204" pitchFamily="18" charset="0"/>
                      </a:rPr>
                      <m:t>𝜕</m:t>
                    </m:r>
                    <m:sSub>
                      <m:sSubPr>
                        <m:ctrlP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7030A0"/>
                            </a:solidFill>
                            <a:latin typeface="Cambria Math" panose="02040503050406030204" pitchFamily="18" charset="0"/>
                          </a:rPr>
                          <m:t>ℓ</m:t>
                        </m:r>
                      </m:sub>
                    </m:sSub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40" name="Content Placeholder 2">
                <a:extLst>
                  <a:ext uri="{FF2B5EF4-FFF2-40B4-BE49-F238E27FC236}">
                    <a16:creationId xmlns:a16="http://schemas.microsoft.com/office/drawing/2014/main" id="{E03FD053-36E4-09A8-F027-25A147D9431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7561" y="3978099"/>
                <a:ext cx="11003672" cy="2610404"/>
              </a:xfrm>
              <a:prstGeom prst="rect">
                <a:avLst/>
              </a:prstGeom>
              <a:blipFill>
                <a:blip r:embed="rId31"/>
                <a:stretch>
                  <a:fillRect l="-1163" t="-3972" r="-1108" b="-817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/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kumimoji="0" lang="en-US" sz="2000" b="0" i="1" u="none" strike="noStrike" kern="0" cap="none" spc="0" normalizeH="0" baseline="0" noProof="0" dirty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cs typeface="Calibri"/>
                        </a:rPr>
                        <m:t>𝐽</m:t>
                      </m:r>
                    </m:oMath>
                  </m:oMathPara>
                </a14:m>
                <a:endParaRPr kumimoji="0" lang="en-US" sz="2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cs typeface="Calibri"/>
                </a:endParaRPr>
              </a:p>
            </p:txBody>
          </p:sp>
        </mc:Choice>
        <mc:Fallback xmlns="">
          <p:sp>
            <p:nvSpPr>
              <p:cNvPr id="117" name="Rectangle 116">
                <a:extLst>
                  <a:ext uri="{FF2B5EF4-FFF2-40B4-BE49-F238E27FC236}">
                    <a16:creationId xmlns:a16="http://schemas.microsoft.com/office/drawing/2014/main" id="{F22BB94D-9B68-12AC-4AA0-9E34A98604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678624" y="2097682"/>
                <a:ext cx="345159" cy="400110"/>
              </a:xfrm>
              <a:prstGeom prst="rect">
                <a:avLst/>
              </a:prstGeom>
              <a:blipFill>
                <a:blip r:embed="rId32"/>
                <a:stretch>
                  <a:fillRect l="-5357" b="-106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/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acc>
                            <m:accPr>
                              <m:chr m:val="̂"/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𝑦</m:t>
                              </m:r>
                            </m:e>
                          </m:acc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19" name="TextBox 118">
                <a:extLst>
                  <a:ext uri="{FF2B5EF4-FFF2-40B4-BE49-F238E27FC236}">
                    <a16:creationId xmlns:a16="http://schemas.microsoft.com/office/drawing/2014/main" id="{E9776F4E-E27B-5E45-B614-AEEC6CA915C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19000" y="1563869"/>
                <a:ext cx="601401" cy="666336"/>
              </a:xfrm>
              <a:prstGeom prst="rect">
                <a:avLst/>
              </a:prstGeom>
              <a:blipFill>
                <a:blip r:embed="rId3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/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0" name="TextBox 119">
                <a:extLst>
                  <a:ext uri="{FF2B5EF4-FFF2-40B4-BE49-F238E27FC236}">
                    <a16:creationId xmlns:a16="http://schemas.microsoft.com/office/drawing/2014/main" id="{A5C2D3D0-64A7-7E02-BDCA-827B6C93EF8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011267" y="1560684"/>
                <a:ext cx="601401" cy="665631"/>
              </a:xfrm>
              <a:prstGeom prst="rect">
                <a:avLst/>
              </a:prstGeom>
              <a:blipFill>
                <a:blip r:embed="rId3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/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5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1" name="TextBox 120">
                <a:extLst>
                  <a:ext uri="{FF2B5EF4-FFF2-40B4-BE49-F238E27FC236}">
                    <a16:creationId xmlns:a16="http://schemas.microsoft.com/office/drawing/2014/main" id="{F6249817-CCFC-B501-872E-BE75504A3EF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28292" y="2879826"/>
                <a:ext cx="601401" cy="665631"/>
              </a:xfrm>
              <a:prstGeom prst="rect">
                <a:avLst/>
              </a:prstGeom>
              <a:blipFill>
                <a:blip r:embed="rId3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/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2" name="TextBox 121">
                <a:extLst>
                  <a:ext uri="{FF2B5EF4-FFF2-40B4-BE49-F238E27FC236}">
                    <a16:creationId xmlns:a16="http://schemas.microsoft.com/office/drawing/2014/main" id="{35ED4261-14EC-D32B-1935-B0A62191DB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72428" y="1556838"/>
                <a:ext cx="601401" cy="665631"/>
              </a:xfrm>
              <a:prstGeom prst="rect">
                <a:avLst/>
              </a:prstGeom>
              <a:blipFill>
                <a:blip r:embed="rId3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/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4" name="TextBox 123">
                <a:extLst>
                  <a:ext uri="{FF2B5EF4-FFF2-40B4-BE49-F238E27FC236}">
                    <a16:creationId xmlns:a16="http://schemas.microsoft.com/office/drawing/2014/main" id="{6671883F-1F09-6028-D001-F44F0F30C2E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64922" y="1570875"/>
                <a:ext cx="601401" cy="665631"/>
              </a:xfrm>
              <a:prstGeom prst="rect">
                <a:avLst/>
              </a:prstGeom>
              <a:blipFill>
                <a:blip r:embed="rId3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/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5" name="TextBox 124">
                <a:extLst>
                  <a:ext uri="{FF2B5EF4-FFF2-40B4-BE49-F238E27FC236}">
                    <a16:creationId xmlns:a16="http://schemas.microsoft.com/office/drawing/2014/main" id="{3BC58BEF-544C-B5BB-CEE7-0B5C4DC0A49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81947" y="2890017"/>
                <a:ext cx="601401" cy="665631"/>
              </a:xfrm>
              <a:prstGeom prst="rect">
                <a:avLst/>
              </a:prstGeom>
              <a:blipFill>
                <a:blip r:embed="rId3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/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6" name="TextBox 125">
                <a:extLst>
                  <a:ext uri="{FF2B5EF4-FFF2-40B4-BE49-F238E27FC236}">
                    <a16:creationId xmlns:a16="http://schemas.microsoft.com/office/drawing/2014/main" id="{08D8891B-2BF3-FD9C-84EB-227E36E0C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20640" y="1560033"/>
                <a:ext cx="601401" cy="665631"/>
              </a:xfrm>
              <a:prstGeom prst="rect">
                <a:avLst/>
              </a:prstGeom>
              <a:blipFill>
                <a:blip r:embed="rId3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/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7" name="TextBox 126">
                <a:extLst>
                  <a:ext uri="{FF2B5EF4-FFF2-40B4-BE49-F238E27FC236}">
                    <a16:creationId xmlns:a16="http://schemas.microsoft.com/office/drawing/2014/main" id="{3B2A7D60-A111-24E0-44F9-06A200F2BBB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13134" y="1574070"/>
                <a:ext cx="601401" cy="665631"/>
              </a:xfrm>
              <a:prstGeom prst="rect">
                <a:avLst/>
              </a:prstGeom>
              <a:blipFill>
                <a:blip r:embed="rId4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/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28" name="TextBox 127">
                <a:extLst>
                  <a:ext uri="{FF2B5EF4-FFF2-40B4-BE49-F238E27FC236}">
                    <a16:creationId xmlns:a16="http://schemas.microsoft.com/office/drawing/2014/main" id="{499D20A1-D877-9D21-AC9E-45E2274CEB4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0159" y="2893212"/>
                <a:ext cx="601401" cy="665631"/>
              </a:xfrm>
              <a:prstGeom prst="rect">
                <a:avLst/>
              </a:prstGeom>
              <a:blipFill>
                <a:blip r:embed="rId4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/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29" name="TextBox 128">
                <a:extLst>
                  <a:ext uri="{FF2B5EF4-FFF2-40B4-BE49-F238E27FC236}">
                    <a16:creationId xmlns:a16="http://schemas.microsoft.com/office/drawing/2014/main" id="{03634B93-170B-3B8B-EB64-914DC7A72D7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58888" y="1555910"/>
                <a:ext cx="601401" cy="665631"/>
              </a:xfrm>
              <a:prstGeom prst="rect">
                <a:avLst/>
              </a:prstGeom>
              <a:blipFill>
                <a:blip r:embed="rId4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/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0" name="TextBox 129">
                <a:extLst>
                  <a:ext uri="{FF2B5EF4-FFF2-40B4-BE49-F238E27FC236}">
                    <a16:creationId xmlns:a16="http://schemas.microsoft.com/office/drawing/2014/main" id="{2AEA2605-A75C-787F-28F5-9B1087001AC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351382" y="1569947"/>
                <a:ext cx="601401" cy="665631"/>
              </a:xfrm>
              <a:prstGeom prst="rect">
                <a:avLst/>
              </a:prstGeom>
              <a:blipFill>
                <a:blip r:embed="rId4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/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1" name="TextBox 130">
                <a:extLst>
                  <a:ext uri="{FF2B5EF4-FFF2-40B4-BE49-F238E27FC236}">
                    <a16:creationId xmlns:a16="http://schemas.microsoft.com/office/drawing/2014/main" id="{49AE87E6-34BE-10A5-723E-EE563F038D7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68407" y="2889089"/>
                <a:ext cx="601401" cy="665631"/>
              </a:xfrm>
              <a:prstGeom prst="rect">
                <a:avLst/>
              </a:prstGeom>
              <a:blipFill>
                <a:blip r:embed="rId4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/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𝑎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2" name="TextBox 131">
                <a:extLst>
                  <a:ext uri="{FF2B5EF4-FFF2-40B4-BE49-F238E27FC236}">
                    <a16:creationId xmlns:a16="http://schemas.microsoft.com/office/drawing/2014/main" id="{A9694A70-1B02-6288-8875-2875A8614E5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12207" y="1566983"/>
                <a:ext cx="601401" cy="665631"/>
              </a:xfrm>
              <a:prstGeom prst="rect">
                <a:avLst/>
              </a:prstGeom>
              <a:blipFill>
                <a:blip r:embed="rId4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/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0070C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0070C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133" name="TextBox 132">
                <a:extLst>
                  <a:ext uri="{FF2B5EF4-FFF2-40B4-BE49-F238E27FC236}">
                    <a16:creationId xmlns:a16="http://schemas.microsoft.com/office/drawing/2014/main" id="{0EF00EDC-8BE1-3B47-EEF7-46836C7B1D2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504701" y="1581020"/>
                <a:ext cx="601401" cy="665631"/>
              </a:xfrm>
              <a:prstGeom prst="rect">
                <a:avLst/>
              </a:prstGeom>
              <a:blipFill>
                <a:blip r:embed="rId4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/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f>
                        <m:fPr>
                          <m:ctrlP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𝐽</m:t>
                          </m:r>
                        </m:num>
                        <m:den>
                          <m:r>
                            <a:rPr lang="en-US" b="0" i="1" smtClean="0">
                              <a:solidFill>
                                <a:srgbClr val="7030A0"/>
                              </a:solidFill>
                              <a:latin typeface="Cambria Math" panose="02040503050406030204" pitchFamily="18" charset="0"/>
                            </a:rPr>
                            <m:t>𝜕</m:t>
                          </m:r>
                          <m:sSub>
                            <m:sSubPr>
                              <m:ctrlP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𝑤</m:t>
                              </m:r>
                            </m:e>
                            <m:sub>
                              <m:r>
                                <a:rPr lang="en-US" b="0" i="1" smtClean="0">
                                  <a:solidFill>
                                    <a:srgbClr val="7030A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den>
                      </m:f>
                    </m:oMath>
                  </m:oMathPara>
                </a14:m>
                <a:endParaRPr lang="en-US" dirty="0">
                  <a:solidFill>
                    <a:srgbClr val="7030A0"/>
                  </a:solidFill>
                </a:endParaRPr>
              </a:p>
            </p:txBody>
          </p:sp>
        </mc:Choice>
        <mc:Fallback xmlns="">
          <p:sp>
            <p:nvSpPr>
              <p:cNvPr id="134" name="TextBox 133">
                <a:extLst>
                  <a:ext uri="{FF2B5EF4-FFF2-40B4-BE49-F238E27FC236}">
                    <a16:creationId xmlns:a16="http://schemas.microsoft.com/office/drawing/2014/main" id="{9AEF9BE2-8EAE-CBDF-9961-1A4CB5790D6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21726" y="2900162"/>
                <a:ext cx="601401" cy="665631"/>
              </a:xfrm>
              <a:prstGeom prst="rect">
                <a:avLst/>
              </a:prstGeom>
              <a:blipFill>
                <a:blip r:embed="rId4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580451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9" grpId="0"/>
      <p:bldP spid="120" grpId="0"/>
      <p:bldP spid="121" grpId="0"/>
      <p:bldP spid="122" grpId="0"/>
      <p:bldP spid="124" grpId="0"/>
      <p:bldP spid="125" grpId="0"/>
      <p:bldP spid="126" grpId="0"/>
      <p:bldP spid="127" grpId="0"/>
      <p:bldP spid="128" grpId="0"/>
      <p:bldP spid="129" grpId="0"/>
      <p:bldP spid="130" grpId="0"/>
      <p:bldP spid="131" grpId="0"/>
      <p:bldP spid="132" grpId="0"/>
      <p:bldP spid="133" grpId="0"/>
      <p:bldP spid="13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396F2B-5F07-3FA8-8EC2-0D59CF4ADE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Slides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C0B713-BD50-EDE5-AA4C-3B450642DE9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374844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2512E2-35D3-E565-075C-558F2C5CA6A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854B17-B232-355B-71E0-5855A0FB3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Simple Network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CC6531-E083-182E-DE79-F09340D0E5B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 colors of the lines represent?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Weight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Value from previous neuron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hlinkClick r:id="rId2"/>
              </a:rPr>
              <a:t>https://playground.tensorflow.org/</a:t>
            </a:r>
            <a:endParaRPr lang="en-US" sz="2400" dirty="0"/>
          </a:p>
          <a:p>
            <a:r>
              <a:rPr lang="en-US" sz="2400" dirty="0">
                <a:hlinkClick r:id="rId3"/>
              </a:rPr>
              <a:t>https://www.cs.cmu.edu/~pvirtue/tfp</a:t>
            </a:r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BC19D4B-506F-0E15-5250-5C9EEEA7DE6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67603" y="1894921"/>
            <a:ext cx="6295772" cy="3620726"/>
          </a:xfrm>
          <a:prstGeom prst="rect">
            <a:avLst/>
          </a:prstGeom>
          <a:ln w="12700"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57870758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 of (Fully-connected) neural network to classify images of hand-written digits</a:t>
            </a:r>
          </a:p>
          <a:p>
            <a:r>
              <a:rPr lang="en-US" sz="2800" dirty="0">
                <a:hlinkClick r:id="rId2"/>
              </a:rPr>
              <a:t>https://adamharley.com/nn_vis/mlp/3d.html</a:t>
            </a:r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604EF-73A7-42D6-A005-8399F5B36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16" y="2560554"/>
            <a:ext cx="10273476" cy="41304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14:cNvPr>
              <p14:cNvContentPartPr/>
              <p14:nvPr/>
            </p14:nvContentPartPr>
            <p14:xfrm>
              <a:off x="407520" y="5851440"/>
              <a:ext cx="52560" cy="18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160" y="5842080"/>
                <a:ext cx="71280" cy="3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07736390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Reminder: Image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 of (Fully-connected) neural network to classify images of hand-written digits</a:t>
            </a:r>
          </a:p>
          <a:p>
            <a:r>
              <a:rPr lang="en-US" sz="2800" dirty="0">
                <a:hlinkClick r:id="rId2"/>
              </a:rPr>
              <a:t>https://adamharley.com/nn_vis/mlp/3d.html</a:t>
            </a:r>
            <a:endParaRPr lang="en-US" sz="2400" dirty="0"/>
          </a:p>
          <a:p>
            <a:endParaRPr lang="en-US" sz="2400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14:cNvPr>
              <p14:cNvContentPartPr/>
              <p14:nvPr/>
            </p14:nvContentPartPr>
            <p14:xfrm>
              <a:off x="407520" y="5851440"/>
              <a:ext cx="52560" cy="18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160" y="5842080"/>
                <a:ext cx="71280" cy="37440"/>
              </a:xfrm>
              <a:prstGeom prst="rect">
                <a:avLst/>
              </a:prstGeom>
            </p:spPr>
          </p:pic>
        </mc:Fallback>
      </mc:AlternateContent>
      <p:grpSp>
        <p:nvGrpSpPr>
          <p:cNvPr id="6" name="Group 5">
            <a:extLst>
              <a:ext uri="{FF2B5EF4-FFF2-40B4-BE49-F238E27FC236}">
                <a16:creationId xmlns:a16="http://schemas.microsoft.com/office/drawing/2014/main" id="{419C4942-78BE-4188-BBC2-00B57CDCC3BE}"/>
              </a:ext>
            </a:extLst>
          </p:cNvPr>
          <p:cNvGrpSpPr/>
          <p:nvPr/>
        </p:nvGrpSpPr>
        <p:grpSpPr>
          <a:xfrm>
            <a:off x="2830824" y="2843051"/>
            <a:ext cx="6082609" cy="3027109"/>
            <a:chOff x="90519" y="3539613"/>
            <a:chExt cx="6082609" cy="3027109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8CF28533-83BA-4F4D-9EC3-FF9BBF52A7B3}"/>
                </a:ext>
              </a:extLst>
            </p:cNvPr>
            <p:cNvSpPr/>
            <p:nvPr/>
          </p:nvSpPr>
          <p:spPr>
            <a:xfrm>
              <a:off x="90519" y="3539613"/>
              <a:ext cx="6082609" cy="3027109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 w="19050" cmpd="sng">
              <a:solidFill>
                <a:schemeClr val="tx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91440" tIns="0" bIns="0"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MU Serif Roman"/>
                <a:ea typeface="+mn-ea"/>
                <a:cs typeface="CMU Serif Roman"/>
                <a:sym typeface="Symbol" charset="0"/>
              </a:endParaRPr>
            </a:p>
          </p:txBody>
        </p: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B120AF33-B4EC-4404-B257-0DE365064297}"/>
                </a:ext>
              </a:extLst>
            </p:cNvPr>
            <p:cNvGrpSpPr/>
            <p:nvPr/>
          </p:nvGrpSpPr>
          <p:grpSpPr>
            <a:xfrm>
              <a:off x="95509" y="4134372"/>
              <a:ext cx="5910282" cy="2326892"/>
              <a:chOff x="0" y="1662420"/>
              <a:chExt cx="5910282" cy="2326892"/>
            </a:xfrm>
          </p:grpSpPr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6F7699E5-52AC-4EA4-8FFD-13A5DA3B6B99}"/>
                  </a:ext>
                </a:extLst>
              </p:cNvPr>
              <p:cNvSpPr/>
              <p:nvPr/>
            </p:nvSpPr>
            <p:spPr>
              <a:xfrm>
                <a:off x="371535" y="2936902"/>
                <a:ext cx="5538747" cy="283713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300 neurons</a:t>
                </a: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2EA0346-D93D-4790-85E9-E051C180F1BA}"/>
                  </a:ext>
                </a:extLst>
              </p:cNvPr>
              <p:cNvSpPr/>
              <p:nvPr/>
            </p:nvSpPr>
            <p:spPr>
              <a:xfrm>
                <a:off x="2174152" y="3429000"/>
                <a:ext cx="1933510" cy="560312"/>
              </a:xfrm>
              <a:prstGeom prst="rect">
                <a:avLst/>
              </a:prstGeom>
              <a:pattFill prst="lgCheck">
                <a:fgClr>
                  <a:schemeClr val="bg1">
                    <a:lumMod val="65000"/>
                  </a:schemeClr>
                </a:fgClr>
                <a:bgClr>
                  <a:schemeClr val="bg1"/>
                </a:bgClr>
              </a:pattFill>
              <a:ln w="19050" cmpd="sng">
                <a:solidFill>
                  <a:schemeClr val="tx1"/>
                </a:solidFill>
              </a:ln>
              <a:effectLst/>
              <a:scene3d>
                <a:camera prst="perspectiveRelaxedModerately" fov="7200000"/>
                <a:lightRig rig="threePt" dir="t">
                  <a:rot lat="0" lon="0" rev="1200000"/>
                </a:lightRig>
              </a:scene3d>
              <a:sp3d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rtlCol="0" anchor="ctr">
                <a:flatTx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784 pixels</a:t>
                </a:r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71E0EE77-9CEA-4ABA-95F6-92E1BDD816E9}"/>
                  </a:ext>
                </a:extLst>
              </p:cNvPr>
              <p:cNvSpPr/>
              <p:nvPr/>
            </p:nvSpPr>
            <p:spPr>
              <a:xfrm>
                <a:off x="1528417" y="2262510"/>
                <a:ext cx="3224981" cy="283713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100 neurons</a:t>
                </a:r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566422D4-5230-4654-86BB-080F0B8F4FC2}"/>
                  </a:ext>
                </a:extLst>
              </p:cNvPr>
              <p:cNvSpPr/>
              <p:nvPr/>
            </p:nvSpPr>
            <p:spPr>
              <a:xfrm>
                <a:off x="2510692" y="1674453"/>
                <a:ext cx="1358754" cy="283713"/>
              </a:xfrm>
              <a:prstGeom prst="rect">
                <a:avLst/>
              </a:prstGeom>
              <a:solidFill>
                <a:schemeClr val="bg1"/>
              </a:solidFill>
              <a:ln w="19050" cmpd="sng"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lIns="91440" tIns="0" bIns="0"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MU Serif Roman"/>
                    <a:ea typeface="+mn-ea"/>
                    <a:cs typeface="CMU Serif Roman"/>
                    <a:sym typeface="Symbol" charset="0"/>
                  </a:rPr>
                  <a:t>10 neurons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301997C4-997A-4950-8C79-090005F1B0F4}"/>
                  </a:ext>
                </a:extLst>
              </p:cNvPr>
              <p:cNvSpPr txBox="1"/>
              <p:nvPr/>
            </p:nvSpPr>
            <p:spPr>
              <a:xfrm>
                <a:off x="1403072" y="1662420"/>
                <a:ext cx="110762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Output layer</a:t>
                </a:r>
              </a:p>
            </p:txBody>
          </p:sp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AB26590-B5E6-4C8E-825A-DE45303433E1}"/>
                  </a:ext>
                </a:extLst>
              </p:cNvPr>
              <p:cNvSpPr txBox="1"/>
              <p:nvPr/>
            </p:nvSpPr>
            <p:spPr>
              <a:xfrm>
                <a:off x="299617" y="2230130"/>
                <a:ext cx="12288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Hidden layer 2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D085D63E-79FF-4CCE-A683-F8B31969A3E4}"/>
                  </a:ext>
                </a:extLst>
              </p:cNvPr>
              <p:cNvSpPr txBox="1"/>
              <p:nvPr/>
            </p:nvSpPr>
            <p:spPr>
              <a:xfrm>
                <a:off x="0" y="2643540"/>
                <a:ext cx="1228800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Hidden layer 1</a:t>
                </a:r>
              </a:p>
            </p:txBody>
          </p: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88261C6B-ECBE-46BF-8B75-32B5CC1F8320}"/>
                  </a:ext>
                </a:extLst>
              </p:cNvPr>
              <p:cNvSpPr txBox="1"/>
              <p:nvPr/>
            </p:nvSpPr>
            <p:spPr>
              <a:xfrm>
                <a:off x="1549804" y="3513977"/>
                <a:ext cx="624348" cy="30777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Input</a:t>
                </a:r>
              </a:p>
            </p:txBody>
          </p:sp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8328FC91-1B08-472E-A876-9ECFE97C8DED}"/>
                </a:ext>
              </a:extLst>
            </p:cNvPr>
            <p:cNvSpPr txBox="1"/>
            <p:nvPr/>
          </p:nvSpPr>
          <p:spPr>
            <a:xfrm>
              <a:off x="108989" y="3549157"/>
              <a:ext cx="269498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Digit network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59199707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Image Classification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Demo of (Fully-connected) neural network to classify images of hand-written digits</a:t>
            </a:r>
          </a:p>
          <a:p>
            <a:r>
              <a:rPr lang="en-US" dirty="0">
                <a:hlinkClick r:id="rId2"/>
              </a:rPr>
              <a:t>https://adamharley.com/nn_vis/mlp/3d.html</a:t>
            </a:r>
            <a:endParaRPr lang="en-US" dirty="0"/>
          </a:p>
          <a:p>
            <a:endParaRPr lang="en-US" sz="2400" dirty="0"/>
          </a:p>
          <a:p>
            <a:endParaRPr lang="en-US" sz="24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31604EF-73A7-42D6-A005-8399F5B36A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5216" y="2560554"/>
            <a:ext cx="10273476" cy="41304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14:cNvPr>
              <p14:cNvContentPartPr/>
              <p14:nvPr/>
            </p14:nvContentPartPr>
            <p14:xfrm>
              <a:off x="407520" y="5851440"/>
              <a:ext cx="52560" cy="1872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DDFECB03-DF1B-4991-A0DB-E4839BCF3207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398160" y="5842080"/>
                <a:ext cx="71280" cy="37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7126734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17928"/>
            <a:ext cx="10515600" cy="2039539"/>
          </a:xfrm>
        </p:spPr>
        <p:txBody>
          <a:bodyPr/>
          <a:lstStyle/>
          <a:p>
            <a:r>
              <a:rPr lang="en-US" dirty="0"/>
              <a:t>How many parameters does one neuron in the output layer have?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100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101</a:t>
            </a:r>
          </a:p>
          <a:p>
            <a:endParaRPr lang="en-US" dirty="0"/>
          </a:p>
          <a:p>
            <a:endParaRPr lang="en-US" sz="1800" dirty="0"/>
          </a:p>
          <a:p>
            <a:endParaRPr lang="en-US" sz="1800" dirty="0">
              <a:hlinkClick r:id="rId2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5102FD0-B4AF-4B2F-A9B7-EC203C471D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62300" y="1928325"/>
            <a:ext cx="6019800" cy="416940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811CCB2-BC51-C485-137A-A83014AC2606}"/>
              </a:ext>
            </a:extLst>
          </p:cNvPr>
          <p:cNvSpPr txBox="1"/>
          <p:nvPr/>
        </p:nvSpPr>
        <p:spPr>
          <a:xfrm>
            <a:off x="552099" y="63062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4"/>
              </a:rPr>
              <a:t>https://adamharley.com/nn_vis/mlp/3d.html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418722475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17928"/>
            <a:ext cx="10515600" cy="2039539"/>
          </a:xfrm>
        </p:spPr>
        <p:txBody>
          <a:bodyPr/>
          <a:lstStyle/>
          <a:p>
            <a:r>
              <a:rPr lang="en-US" dirty="0"/>
              <a:t>How many parameters does one neuron in the first hidden layer have?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2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300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301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784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785</a:t>
            </a:r>
          </a:p>
          <a:p>
            <a:endParaRPr lang="en-US" dirty="0"/>
          </a:p>
          <a:p>
            <a:endParaRPr lang="en-US" dirty="0"/>
          </a:p>
          <a:p>
            <a:endParaRPr lang="en-US" sz="180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914C8C0-0807-4B8F-84ED-3B7A8C847B0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0650" y="1884539"/>
            <a:ext cx="4710699" cy="4256977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8B262EE-C47F-0585-BEE7-B0DFB8A9C9A0}"/>
              </a:ext>
            </a:extLst>
          </p:cNvPr>
          <p:cNvSpPr txBox="1"/>
          <p:nvPr/>
        </p:nvSpPr>
        <p:spPr>
          <a:xfrm>
            <a:off x="552099" y="63062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https://adamharley.com/nn_vis/mlp/3d.html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6987010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do the colors of the lines represent?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Weight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Value from previous neuron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sz="2400" dirty="0">
                <a:hlinkClick r:id="rId2"/>
              </a:rPr>
              <a:t>https://adamharley.com/nn_vis/mlp/3d.html</a:t>
            </a:r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FDE80D-4FDC-4AC1-AB11-7992B5AC38C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7000" y="2799697"/>
            <a:ext cx="7273069" cy="32159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330156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BE37815-6675-48CC-A128-9341CD5705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D7F684D-AFD8-4D1A-BA77-F01F4A3AF78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017928"/>
            <a:ext cx="10515600" cy="2039539"/>
          </a:xfrm>
        </p:spPr>
        <p:txBody>
          <a:bodyPr/>
          <a:lstStyle/>
          <a:p>
            <a:r>
              <a:rPr lang="en-US" dirty="0"/>
              <a:t>What do the colors of the neuron squares represent?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Weight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Output value of the neuron</a:t>
            </a:r>
          </a:p>
          <a:p>
            <a:pPr marL="514350" indent="-514350">
              <a:buFont typeface="+mj-lt"/>
              <a:buAutoNum type="alphaUcPeriod"/>
            </a:pPr>
            <a:r>
              <a:rPr lang="en-US" dirty="0">
                <a:solidFill>
                  <a:schemeClr val="tx1"/>
                </a:solidFill>
              </a:rPr>
              <a:t>Input value of the neuron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sz="1800" dirty="0"/>
          </a:p>
          <a:p>
            <a:endParaRPr lang="en-US" sz="24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06FDE80D-4FDC-4AC1-AB11-7992B5AC38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3080452"/>
            <a:ext cx="7273069" cy="321591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B1C19798-B762-E40F-F23D-90DE3CAEBD50}"/>
              </a:ext>
            </a:extLst>
          </p:cNvPr>
          <p:cNvSpPr txBox="1"/>
          <p:nvPr/>
        </p:nvSpPr>
        <p:spPr>
          <a:xfrm>
            <a:off x="552099" y="6306203"/>
            <a:ext cx="60960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https://adamharley.com/nn_vis/mlp/3d.html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3725356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8145</TotalTime>
  <Words>2180</Words>
  <Application>Microsoft Macintosh PowerPoint</Application>
  <PresentationFormat>Widescreen</PresentationFormat>
  <Paragraphs>814</Paragraphs>
  <Slides>46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46</vt:i4>
      </vt:variant>
    </vt:vector>
  </HeadingPairs>
  <TitlesOfParts>
    <vt:vector size="54" baseType="lpstr">
      <vt:lpstr>Arial</vt:lpstr>
      <vt:lpstr>Calibri</vt:lpstr>
      <vt:lpstr>Calibri Light</vt:lpstr>
      <vt:lpstr>Cambria</vt:lpstr>
      <vt:lpstr>Cambria Math</vt:lpstr>
      <vt:lpstr>CMU Serif Roman</vt:lpstr>
      <vt:lpstr>Wingdings</vt:lpstr>
      <vt:lpstr>Office Theme</vt:lpstr>
      <vt:lpstr>  07-280 Introduction to ML  Neural Networks</vt:lpstr>
      <vt:lpstr>Poll 1</vt:lpstr>
      <vt:lpstr>Outline</vt:lpstr>
      <vt:lpstr>Neuron</vt:lpstr>
      <vt:lpstr>Single Neuron</vt:lpstr>
      <vt:lpstr>Activation Functions</vt:lpstr>
      <vt:lpstr>Activation Functions</vt:lpstr>
      <vt:lpstr>Three-neuron Network</vt:lpstr>
      <vt:lpstr>Three-neuron Network</vt:lpstr>
      <vt:lpstr>Adding More Neurons</vt:lpstr>
      <vt:lpstr>Three-layer Network</vt:lpstr>
      <vt:lpstr>Three-layer Network</vt:lpstr>
      <vt:lpstr>Three-layer Network</vt:lpstr>
      <vt:lpstr>Neural Network Regression</vt:lpstr>
      <vt:lpstr>Poll 2</vt:lpstr>
      <vt:lpstr>Three-neuron network</vt:lpstr>
      <vt:lpstr>Poll 3</vt:lpstr>
      <vt:lpstr>Traffic Data Example</vt:lpstr>
      <vt:lpstr>Traffic Data Example</vt:lpstr>
      <vt:lpstr>Traffic Data Example</vt:lpstr>
      <vt:lpstr>Exercise: Neural Net Regression: 1-D input</vt:lpstr>
      <vt:lpstr>Neural Network Optimization</vt:lpstr>
      <vt:lpstr>Objective, Loss Functions, Gradient Descent</vt:lpstr>
      <vt:lpstr>Reminder: Poll 2</vt:lpstr>
      <vt:lpstr>Poll 4</vt:lpstr>
      <vt:lpstr>Optimization </vt:lpstr>
      <vt:lpstr>Optimization </vt:lpstr>
      <vt:lpstr>Optimization </vt:lpstr>
      <vt:lpstr>Neural Net Forward Pass and Backpropagation</vt:lpstr>
      <vt:lpstr>Forward pass</vt:lpstr>
      <vt:lpstr>Optimization</vt:lpstr>
      <vt:lpstr>Forward Pass and Backpropagation</vt:lpstr>
      <vt:lpstr>Forward Pass</vt:lpstr>
      <vt:lpstr>Forward Pass</vt:lpstr>
      <vt:lpstr>Forward Pass</vt:lpstr>
      <vt:lpstr>Forward Pass</vt:lpstr>
      <vt:lpstr>Backpropagation</vt:lpstr>
      <vt:lpstr>Additional Slides</vt:lpstr>
      <vt:lpstr>Simple Network</vt:lpstr>
      <vt:lpstr>Image Classification</vt:lpstr>
      <vt:lpstr>Reminder: Image Classification</vt:lpstr>
      <vt:lpstr>Image Classification</vt:lpstr>
      <vt:lpstr>Poll</vt:lpstr>
      <vt:lpstr>Poll</vt:lpstr>
      <vt:lpstr>Poll</vt:lpstr>
      <vt:lpstr>Poll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Patrick Virtue</dc:creator>
  <cp:lastModifiedBy>Pat Virtue</cp:lastModifiedBy>
  <cp:revision>237</cp:revision>
  <dcterms:created xsi:type="dcterms:W3CDTF">2020-05-18T13:01:09Z</dcterms:created>
  <dcterms:modified xsi:type="dcterms:W3CDTF">2026-02-17T18:22:53Z</dcterms:modified>
</cp:coreProperties>
</file>