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1"/>
  </p:sldMasterIdLst>
  <p:notesMasterIdLst>
    <p:notesMasterId r:id="rId39"/>
  </p:notesMasterIdLst>
  <p:sldIdLst>
    <p:sldId id="256" r:id="rId2"/>
    <p:sldId id="293" r:id="rId3"/>
    <p:sldId id="257" r:id="rId4"/>
    <p:sldId id="258" r:id="rId5"/>
    <p:sldId id="259" r:id="rId6"/>
    <p:sldId id="288" r:id="rId7"/>
    <p:sldId id="289" r:id="rId8"/>
    <p:sldId id="290" r:id="rId9"/>
    <p:sldId id="260" r:id="rId10"/>
    <p:sldId id="291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92" r:id="rId37"/>
    <p:sldId id="286" r:id="rId38"/>
  </p:sldIdLst>
  <p:sldSz cx="9144000" cy="6858000" type="screen4x3"/>
  <p:notesSz cx="6858000" cy="9144000"/>
  <p:defaultTextStyle>
    <a:defPPr>
      <a:defRPr lang="en-US"/>
    </a:defPPr>
    <a:lvl1pPr algn="l" rtl="0" fontAlgn="base">
      <a:lnSpc>
        <a:spcPct val="90000"/>
      </a:lnSpc>
      <a:spcBef>
        <a:spcPct val="20000"/>
      </a:spcBef>
      <a:spcAft>
        <a:spcPct val="0"/>
      </a:spcAft>
      <a:buClr>
        <a:schemeClr val="hlink"/>
      </a:buClr>
      <a:buSzPct val="55000"/>
      <a:buFont typeface="Wingdings" pitchFamily="-124" charset="2"/>
      <a:buChar char="n"/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lnSpc>
        <a:spcPct val="90000"/>
      </a:lnSpc>
      <a:spcBef>
        <a:spcPct val="20000"/>
      </a:spcBef>
      <a:spcAft>
        <a:spcPct val="0"/>
      </a:spcAft>
      <a:buClr>
        <a:schemeClr val="hlink"/>
      </a:buClr>
      <a:buSzPct val="55000"/>
      <a:buFont typeface="Wingdings" pitchFamily="-124" charset="2"/>
      <a:buChar char="n"/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lnSpc>
        <a:spcPct val="90000"/>
      </a:lnSpc>
      <a:spcBef>
        <a:spcPct val="20000"/>
      </a:spcBef>
      <a:spcAft>
        <a:spcPct val="0"/>
      </a:spcAft>
      <a:buClr>
        <a:schemeClr val="hlink"/>
      </a:buClr>
      <a:buSzPct val="55000"/>
      <a:buFont typeface="Wingdings" pitchFamily="-124" charset="2"/>
      <a:buChar char="n"/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lnSpc>
        <a:spcPct val="90000"/>
      </a:lnSpc>
      <a:spcBef>
        <a:spcPct val="20000"/>
      </a:spcBef>
      <a:spcAft>
        <a:spcPct val="0"/>
      </a:spcAft>
      <a:buClr>
        <a:schemeClr val="hlink"/>
      </a:buClr>
      <a:buSzPct val="55000"/>
      <a:buFont typeface="Wingdings" pitchFamily="-124" charset="2"/>
      <a:buChar char="n"/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lnSpc>
        <a:spcPct val="90000"/>
      </a:lnSpc>
      <a:spcBef>
        <a:spcPct val="20000"/>
      </a:spcBef>
      <a:spcAft>
        <a:spcPct val="0"/>
      </a:spcAft>
      <a:buClr>
        <a:schemeClr val="hlink"/>
      </a:buClr>
      <a:buSzPct val="55000"/>
      <a:buFont typeface="Wingdings" pitchFamily="-124" charset="2"/>
      <a:buChar char="n"/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0000"/>
    <a:srgbClr val="33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97" autoAdjust="0"/>
    <p:restoredTop sz="86358" autoAdjust="0"/>
  </p:normalViewPr>
  <p:slideViewPr>
    <p:cSldViewPr snapToGrid="0">
      <p:cViewPr varScale="1">
        <p:scale>
          <a:sx n="54" d="100"/>
          <a:sy n="54" d="100"/>
        </p:scale>
        <p:origin x="-43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  <p:sld r:id="rId18" collapse="1"/>
      <p:sld r:id="rId19" collapse="1"/>
      <p:sld r:id="rId20" collapse="1"/>
      <p:sld r:id="rId21" collapse="1"/>
      <p:sld r:id="rId22" collapse="1"/>
      <p:sld r:id="rId23" collapse="1"/>
      <p:sld r:id="rId24" collapse="1"/>
      <p:sld r:id="rId25" collapse="1"/>
      <p:sld r:id="rId26" collapse="1"/>
      <p:sld r:id="rId27" collapse="1"/>
      <p:sld r:id="rId28" collapse="1"/>
      <p:sld r:id="rId29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5.xml"/><Relationship Id="rId13" Type="http://schemas.openxmlformats.org/officeDocument/2006/relationships/slide" Target="slides/slide20.xml"/><Relationship Id="rId18" Type="http://schemas.openxmlformats.org/officeDocument/2006/relationships/slide" Target="slides/slide25.xml"/><Relationship Id="rId26" Type="http://schemas.openxmlformats.org/officeDocument/2006/relationships/slide" Target="slides/slide33.xml"/><Relationship Id="rId3" Type="http://schemas.openxmlformats.org/officeDocument/2006/relationships/slide" Target="slides/slide4.xml"/><Relationship Id="rId21" Type="http://schemas.openxmlformats.org/officeDocument/2006/relationships/slide" Target="slides/slide28.xml"/><Relationship Id="rId7" Type="http://schemas.openxmlformats.org/officeDocument/2006/relationships/slide" Target="slides/slide14.xml"/><Relationship Id="rId12" Type="http://schemas.openxmlformats.org/officeDocument/2006/relationships/slide" Target="slides/slide19.xml"/><Relationship Id="rId17" Type="http://schemas.openxmlformats.org/officeDocument/2006/relationships/slide" Target="slides/slide24.xml"/><Relationship Id="rId25" Type="http://schemas.openxmlformats.org/officeDocument/2006/relationships/slide" Target="slides/slide32.xml"/><Relationship Id="rId2" Type="http://schemas.openxmlformats.org/officeDocument/2006/relationships/slide" Target="slides/slide3.xml"/><Relationship Id="rId16" Type="http://schemas.openxmlformats.org/officeDocument/2006/relationships/slide" Target="slides/slide23.xml"/><Relationship Id="rId20" Type="http://schemas.openxmlformats.org/officeDocument/2006/relationships/slide" Target="slides/slide27.xml"/><Relationship Id="rId29" Type="http://schemas.openxmlformats.org/officeDocument/2006/relationships/slide" Target="slides/slide37.xml"/><Relationship Id="rId1" Type="http://schemas.openxmlformats.org/officeDocument/2006/relationships/slide" Target="slides/slide1.xml"/><Relationship Id="rId6" Type="http://schemas.openxmlformats.org/officeDocument/2006/relationships/slide" Target="slides/slide13.xml"/><Relationship Id="rId11" Type="http://schemas.openxmlformats.org/officeDocument/2006/relationships/slide" Target="slides/slide18.xml"/><Relationship Id="rId24" Type="http://schemas.openxmlformats.org/officeDocument/2006/relationships/slide" Target="slides/slide31.xml"/><Relationship Id="rId5" Type="http://schemas.openxmlformats.org/officeDocument/2006/relationships/slide" Target="slides/slide12.xml"/><Relationship Id="rId15" Type="http://schemas.openxmlformats.org/officeDocument/2006/relationships/slide" Target="slides/slide22.xml"/><Relationship Id="rId23" Type="http://schemas.openxmlformats.org/officeDocument/2006/relationships/slide" Target="slides/slide30.xml"/><Relationship Id="rId28" Type="http://schemas.openxmlformats.org/officeDocument/2006/relationships/slide" Target="slides/slide35.xml"/><Relationship Id="rId10" Type="http://schemas.openxmlformats.org/officeDocument/2006/relationships/slide" Target="slides/slide17.xml"/><Relationship Id="rId19" Type="http://schemas.openxmlformats.org/officeDocument/2006/relationships/slide" Target="slides/slide26.xml"/><Relationship Id="rId4" Type="http://schemas.openxmlformats.org/officeDocument/2006/relationships/slide" Target="slides/slide11.xml"/><Relationship Id="rId9" Type="http://schemas.openxmlformats.org/officeDocument/2006/relationships/slide" Target="slides/slide16.xml"/><Relationship Id="rId14" Type="http://schemas.openxmlformats.org/officeDocument/2006/relationships/slide" Target="slides/slide21.xml"/><Relationship Id="rId22" Type="http://schemas.openxmlformats.org/officeDocument/2006/relationships/slide" Target="slides/slide29.xml"/><Relationship Id="rId27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126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/>
            </a:lvl1pPr>
          </a:lstStyle>
          <a:p>
            <a:pPr>
              <a:defRPr/>
            </a:pPr>
            <a:fld id="{D3738727-D5C6-4FEE-A09D-8501D4A4CE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D29A52-EEC6-4EC6-A212-F4DDB8D71C82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738727-D5C6-4FEE-A09D-8501D4A4CEF0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F32691-8D6E-4D02-A21F-B4D34C910ECF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Stopped here</a:t>
            </a:r>
          </a:p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1"/>
          <p:cNvGrpSpPr>
            <a:grpSpLocks/>
          </p:cNvGrpSpPr>
          <p:nvPr/>
        </p:nvGrpSpPr>
        <p:grpSpPr bwMode="auto">
          <a:xfrm rot="5400000">
            <a:off x="-2967037" y="2967037"/>
            <a:ext cx="6858000" cy="923925"/>
            <a:chOff x="0" y="0"/>
            <a:chExt cx="5760" cy="128"/>
          </a:xfrm>
        </p:grpSpPr>
        <p:sp>
          <p:nvSpPr>
            <p:cNvPr id="5" name="Rectangle 42"/>
            <p:cNvSpPr>
              <a:spLocks noChangeArrowheads="1"/>
            </p:cNvSpPr>
            <p:nvPr userDrawn="1"/>
          </p:nvSpPr>
          <p:spPr bwMode="auto">
            <a:xfrm>
              <a:off x="0" y="0"/>
              <a:ext cx="5760" cy="128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Rectangle 43"/>
            <p:cNvSpPr>
              <a:spLocks noChangeArrowheads="1"/>
            </p:cNvSpPr>
            <p:nvPr userDrawn="1"/>
          </p:nvSpPr>
          <p:spPr bwMode="auto">
            <a:xfrm>
              <a:off x="2880" y="0"/>
              <a:ext cx="2880" cy="12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Rectangle 44"/>
            <p:cNvSpPr>
              <a:spLocks noChangeArrowheads="1"/>
            </p:cNvSpPr>
            <p:nvPr userDrawn="1"/>
          </p:nvSpPr>
          <p:spPr bwMode="auto">
            <a:xfrm>
              <a:off x="4320" y="0"/>
              <a:ext cx="1440" cy="128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Rectangle 45"/>
            <p:cNvSpPr>
              <a:spLocks noChangeArrowheads="1"/>
            </p:cNvSpPr>
            <p:nvPr userDrawn="1"/>
          </p:nvSpPr>
          <p:spPr bwMode="auto">
            <a:xfrm>
              <a:off x="5269" y="0"/>
              <a:ext cx="491" cy="128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pic>
        <p:nvPicPr>
          <p:cNvPr id="9" name="Picture 46" descr="red_hcii_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3513" y="4021138"/>
            <a:ext cx="11430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087438" y="1443038"/>
            <a:ext cx="7767637" cy="2133600"/>
          </a:xfrm>
        </p:spPr>
        <p:txBody>
          <a:bodyPr/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altLang="en-US" smtClean="0"/>
              <a:t>Click to edit Master title style</a:t>
            </a:r>
            <a:endParaRPr lang="en-US" altLang="en-US"/>
          </a:p>
        </p:txBody>
      </p:sp>
      <p:sp>
        <p:nvSpPr>
          <p:cNvPr id="35840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570163" y="4425950"/>
            <a:ext cx="6264275" cy="1616075"/>
          </a:xfrm>
        </p:spPr>
        <p:txBody>
          <a:bodyPr/>
          <a:lstStyle>
            <a:lvl1pPr marL="0" indent="0">
              <a:buFont typeface="Wingdings" pitchFamily="-124" charset="2"/>
              <a:buNone/>
              <a:defRPr sz="2400"/>
            </a:lvl1pPr>
          </a:lstStyle>
          <a:p>
            <a:r>
              <a:rPr lang="en-US" altLang="en-US" smtClean="0"/>
              <a:t>Click to edit Master subtitle style</a:t>
            </a:r>
            <a:endParaRPr lang="en-US" altLang="en-US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buFont typeface="Wingdings" pitchFamily="-124" charset="2"/>
              <a:buNone/>
              <a:defRPr/>
            </a:pPr>
            <a:r>
              <a:rPr lang="en-US" dirty="0" smtClean="0"/>
              <a:t>© 2013 - Brad Myers</a:t>
            </a:r>
            <a:endParaRPr lang="en-US" dirty="0"/>
          </a:p>
        </p:txBody>
      </p:sp>
      <p:sp>
        <p:nvSpPr>
          <p:cNvPr id="12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buFont typeface="Wingdings" pitchFamily="-124" charset="2"/>
              <a:buNone/>
              <a:defRPr/>
            </a:pPr>
            <a:fld id="{3A89E968-4EDE-4316-8BE4-B65064F308FC}" type="slidenum">
              <a:rPr lang="en-US" smtClean="0"/>
              <a:pPr>
                <a:buFont typeface="Wingdings" pitchFamily="-124" charset="2"/>
                <a:buNone/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© 2013 - Brad Myers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7C42E5-4F98-4746-9A33-96263F4071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© 2013 - Brad Myers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603306-6320-4F9D-86F9-F6ECBFB7BB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Font typeface="Wingdings" pitchFamily="-124" charset="2"/>
              <a:buNone/>
              <a:defRPr/>
            </a:pPr>
            <a:r>
              <a:rPr lang="en-US" dirty="0" smtClean="0"/>
              <a:t>© 2013 - Brad Myers</a:t>
            </a:r>
            <a:endParaRPr lang="en-US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buFont typeface="Wingdings" pitchFamily="-124" charset="2"/>
              <a:buNone/>
              <a:defRPr/>
            </a:pPr>
            <a:fld id="{10FC1319-8982-4F3C-9910-2F6892C78F80}" type="slidenum">
              <a:rPr lang="en-US" smtClean="0"/>
              <a:pPr>
                <a:buFont typeface="Wingdings" pitchFamily="-124" charset="2"/>
                <a:buNone/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© 2013 - Brad Myers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D6C92F-18BF-409B-9293-9AFE24088F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© 2013 - Brad Myers</a:t>
            </a: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06C02F-0E22-4C1D-BB5B-3BAC1C0FC8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© 2013 - Brad Myers</a:t>
            </a: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1B204B-F0E2-45BD-81BA-BEE2337DEB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© 2013 - Brad Myers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2AE2B3-8441-43C5-A5D2-6C875329CC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© 2013 - Brad Myers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8F2414-2586-4C19-9A65-94D097FF26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© 2013 - Brad Myers</a:t>
            </a: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C576A4-AA17-4DD4-ABE8-7D7ECA9F08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© 2013 - Brad Myers</a:t>
            </a: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9DBD1-F456-4F41-8C8A-6CFA894D0A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5" descr="red_hcii_logo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618288" y="134938"/>
            <a:ext cx="2386012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7" name="Group 44"/>
          <p:cNvGrpSpPr>
            <a:grpSpLocks/>
          </p:cNvGrpSpPr>
          <p:nvPr/>
        </p:nvGrpSpPr>
        <p:grpSpPr bwMode="auto">
          <a:xfrm>
            <a:off x="0" y="0"/>
            <a:ext cx="9144000" cy="93663"/>
            <a:chOff x="0" y="0"/>
            <a:chExt cx="5760" cy="128"/>
          </a:xfrm>
        </p:grpSpPr>
        <p:sp>
          <p:nvSpPr>
            <p:cNvPr id="357416" name="Rectangle 40"/>
            <p:cNvSpPr>
              <a:spLocks noChangeArrowheads="1"/>
            </p:cNvSpPr>
            <p:nvPr userDrawn="1"/>
          </p:nvSpPr>
          <p:spPr bwMode="auto">
            <a:xfrm>
              <a:off x="0" y="0"/>
              <a:ext cx="5760" cy="128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57417" name="Rectangle 41"/>
            <p:cNvSpPr>
              <a:spLocks noChangeArrowheads="1"/>
            </p:cNvSpPr>
            <p:nvPr userDrawn="1"/>
          </p:nvSpPr>
          <p:spPr bwMode="auto">
            <a:xfrm>
              <a:off x="2880" y="0"/>
              <a:ext cx="2880" cy="12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57418" name="Rectangle 42"/>
            <p:cNvSpPr>
              <a:spLocks noChangeArrowheads="1"/>
            </p:cNvSpPr>
            <p:nvPr userDrawn="1"/>
          </p:nvSpPr>
          <p:spPr bwMode="auto">
            <a:xfrm>
              <a:off x="4320" y="0"/>
              <a:ext cx="1440" cy="128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57419" name="Rectangle 43"/>
            <p:cNvSpPr>
              <a:spLocks noChangeArrowheads="1"/>
            </p:cNvSpPr>
            <p:nvPr userDrawn="1"/>
          </p:nvSpPr>
          <p:spPr bwMode="auto">
            <a:xfrm>
              <a:off x="5269" y="0"/>
              <a:ext cx="491" cy="128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028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35738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738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>
              <a:buFont typeface="Wingdings" pitchFamily="-124" charset="2"/>
              <a:buNone/>
              <a:defRPr/>
            </a:pPr>
            <a:r>
              <a:rPr lang="en-US" dirty="0" smtClean="0"/>
              <a:t>© 2013 - Brad Myers</a:t>
            </a:r>
            <a:endParaRPr lang="en-US" dirty="0"/>
          </a:p>
        </p:txBody>
      </p:sp>
      <p:sp>
        <p:nvSpPr>
          <p:cNvPr id="35738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buFont typeface="Wingdings" pitchFamily="-124" charset="2"/>
              <a:buNone/>
              <a:defRPr/>
            </a:pPr>
            <a:fld id="{84B2F1E4-573A-494C-B5EE-41B97EC39A5A}" type="slidenum">
              <a:rPr lang="en-US" smtClean="0"/>
              <a:pPr>
                <a:buFont typeface="Wingdings" pitchFamily="-124" charset="2"/>
                <a:buNone/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-124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-124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-124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-124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-124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-124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-124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-124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-124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s.cmu.edu/~bam/uicourse/830spring09/lecture%2011%20-%20VAPS%20figs.pdf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://msdn.microsoft.com/en-us/library/windows/apps/hh700354.aspx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s.cmu.edu/~bam/uicourse/830spring09/lecture%2011%20-%20OpenDialog%20figs.pdf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../../05830spring03/Copy%20Of%20Web/HomeWork_IIIFinal.frm.txt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1905000"/>
            <a:ext cx="7772400" cy="1143000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Lecture 13:</a:t>
            </a:r>
            <a:br>
              <a:rPr lang="en-US" sz="3200" dirty="0" smtClean="0"/>
            </a:br>
            <a:r>
              <a:rPr lang="en-US" sz="3200" dirty="0" smtClean="0"/>
              <a:t>UIMS Techniques:</a:t>
            </a:r>
            <a:br>
              <a:rPr lang="en-US" sz="3200" dirty="0" smtClean="0"/>
            </a:br>
            <a:r>
              <a:rPr lang="en-US" sz="3200" dirty="0" smtClean="0"/>
              <a:t>Menu trees, Transition Networks, Grammars, Event Languages, </a:t>
            </a:r>
            <a:r>
              <a:rPr lang="en-US" sz="3200" dirty="0" err="1" smtClean="0"/>
              <a:t>HyperTalk</a:t>
            </a:r>
            <a:r>
              <a:rPr lang="en-US" sz="3200" dirty="0" smtClean="0"/>
              <a:t>, Production systems,</a:t>
            </a:r>
            <a:br>
              <a:rPr lang="en-US" sz="3200" dirty="0" smtClean="0"/>
            </a:br>
            <a:r>
              <a:rPr lang="en-US" sz="3200" dirty="0" smtClean="0"/>
              <a:t>Declarative Languages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0" y="4191000"/>
            <a:ext cx="5943600" cy="1752600"/>
          </a:xfrm>
        </p:spPr>
        <p:txBody>
          <a:bodyPr/>
          <a:lstStyle/>
          <a:p>
            <a:pPr eaLnBrk="1" hangingPunct="1"/>
            <a:r>
              <a:rPr lang="en-US" smtClean="0"/>
              <a:t>Brad Myers</a:t>
            </a:r>
          </a:p>
          <a:p>
            <a:pPr eaLnBrk="1" hangingPunct="1"/>
            <a:endParaRPr lang="en-US" sz="1200" smtClean="0"/>
          </a:p>
          <a:p>
            <a:pPr eaLnBrk="1" hangingPunct="1"/>
            <a:r>
              <a:rPr lang="en-US" sz="700" smtClean="0"/>
              <a:t/>
            </a:r>
            <a:br>
              <a:rPr lang="en-US" sz="700" smtClean="0"/>
            </a:br>
            <a:r>
              <a:rPr lang="en-US" smtClean="0">
                <a:solidFill>
                  <a:srgbClr val="6E0000"/>
                </a:solidFill>
              </a:rPr>
              <a:t> 05-830</a:t>
            </a:r>
            <a:br>
              <a:rPr lang="en-US" smtClean="0">
                <a:solidFill>
                  <a:srgbClr val="6E0000"/>
                </a:solidFill>
              </a:rPr>
            </a:br>
            <a:r>
              <a:rPr lang="en-US" smtClean="0">
                <a:solidFill>
                  <a:srgbClr val="6E0000"/>
                </a:solidFill>
              </a:rPr>
              <a:t>Advanced User Interface Software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fld id="{3A89E968-4EDE-4316-8BE4-B65064F308FC}" type="slidenum">
              <a:rPr lang="en-US" smtClean="0"/>
              <a:pPr>
                <a:buFont typeface="Wingdings" pitchFamily="-124" charset="2"/>
                <a:buNone/>
                <a:defRPr/>
              </a:pPr>
              <a:t>1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r>
              <a:rPr lang="en-US" smtClean="0"/>
              <a:t>© 2013 - Brad Myers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020762"/>
          </a:xfrm>
        </p:spPr>
        <p:txBody>
          <a:bodyPr/>
          <a:lstStyle/>
          <a:p>
            <a:pPr eaLnBrk="1" hangingPunct="1"/>
            <a:r>
              <a:rPr lang="en-US" smtClean="0"/>
              <a:t>Transition Diagrams, cont.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457200" y="1379538"/>
            <a:ext cx="8229600" cy="24304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/>
              <a:t>"</a:t>
            </a:r>
            <a:r>
              <a:rPr lang="en-US" sz="2400" i="1" smtClean="0"/>
              <a:t>Augmented</a:t>
            </a:r>
            <a:r>
              <a:rPr lang="en-US" sz="2400" smtClean="0"/>
              <a:t> transition networks"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local variables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function on arcs can determine transitions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"guards" determine whether transition is legal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"conditional transitions" calculate where to go 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800" smtClean="0"/>
              <a:t>picture, Olsen p. 57 (Fig 3:14)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upgrades the power to context-free-grammar</a:t>
            </a:r>
            <a:endParaRPr lang="en-US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fld id="{10FC1319-8982-4F3C-9910-2F6892C78F80}" type="slidenum">
              <a:rPr lang="en-US" smtClean="0"/>
              <a:pPr>
                <a:buFont typeface="Wingdings" pitchFamily="-124" charset="2"/>
                <a:buNone/>
                <a:defRPr/>
              </a:pPr>
              <a:t>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r>
              <a:rPr lang="en-US" smtClean="0"/>
              <a:t>© 2013 - Brad Myers</a:t>
            </a:r>
            <a:endParaRPr lang="en-US" dirty="0"/>
          </a:p>
        </p:txBody>
      </p:sp>
      <p:pic>
        <p:nvPicPr>
          <p:cNvPr id="1229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10000"/>
            <a:ext cx="9144000" cy="303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Transition Diagrams, cont.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Transition Networks, in general, used in various UIMSs: </a:t>
            </a:r>
          </a:p>
          <a:p>
            <a:pPr lvl="1" eaLnBrk="1" hangingPunct="1"/>
            <a:r>
              <a:rPr lang="en-US" dirty="0" smtClean="0"/>
              <a:t>Research: Newman's "reaction handler", Jacob's RTN, Olsen's "Interactive Pushdown Automata", Stephen </a:t>
            </a:r>
            <a:r>
              <a:rPr lang="en-US" dirty="0" err="1" smtClean="0"/>
              <a:t>Oney’s</a:t>
            </a:r>
            <a:r>
              <a:rPr lang="en-US" dirty="0" smtClean="0"/>
              <a:t> </a:t>
            </a:r>
            <a:r>
              <a:rPr lang="en-US" dirty="0" err="1" smtClean="0"/>
              <a:t>Euclase</a:t>
            </a:r>
            <a:r>
              <a:rPr lang="en-US" dirty="0" smtClean="0"/>
              <a:t>, etc. </a:t>
            </a:r>
          </a:p>
          <a:p>
            <a:pPr lvl="1" eaLnBrk="1" hangingPunct="1"/>
            <a:r>
              <a:rPr lang="en-US" dirty="0" smtClean="0"/>
              <a:t>Commercial: IDE's RAPID/USE,</a:t>
            </a:r>
            <a:br>
              <a:rPr lang="en-US" dirty="0" smtClean="0"/>
            </a:br>
            <a:r>
              <a:rPr lang="en-US" dirty="0" smtClean="0"/>
              <a:t>Virtual </a:t>
            </a:r>
            <a:r>
              <a:rPr lang="en-US" dirty="0" err="1" smtClean="0"/>
              <a:t>Prototypes's</a:t>
            </a:r>
            <a:r>
              <a:rPr lang="en-US" dirty="0" smtClean="0"/>
              <a:t> VAPS </a:t>
            </a:r>
          </a:p>
          <a:p>
            <a:pPr lvl="1" eaLnBrk="1" hangingPunct="1"/>
            <a:r>
              <a:rPr lang="en-US" dirty="0" smtClean="0"/>
              <a:t>VAPS uses spreadsheet interface to the ATN </a:t>
            </a:r>
          </a:p>
          <a:p>
            <a:pPr lvl="2" eaLnBrk="1" hangingPunct="1"/>
            <a:r>
              <a:rPr lang="en-US" dirty="0" smtClean="0">
                <a:hlinkClick r:id="rId2"/>
              </a:rPr>
              <a:t>Pictures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fld id="{10FC1319-8982-4F3C-9910-2F6892C78F80}" type="slidenum">
              <a:rPr lang="en-US" smtClean="0"/>
              <a:pPr>
                <a:buFont typeface="Wingdings" pitchFamily="-124" charset="2"/>
                <a:buNone/>
                <a:defRPr/>
              </a:pPr>
              <a:t>11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r>
              <a:rPr lang="en-US" smtClean="0"/>
              <a:t>© 2013 - Brad Myers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Transition Diagrams, evaluation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b="1" i="1" smtClean="0"/>
              <a:t>Good</a:t>
            </a:r>
            <a:r>
              <a:rPr lang="en-US" smtClean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Make explicit the interpretation of all events in each state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Emphasize the temporal sequence of user and system actions (unlike grammars)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Natural and easily understood if small 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easy to teach, learn, and read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Appropriate for some parts of GUIs: widget behaviors, dialog box transitions, etc.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May be appropriate to model transitions around web sites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fld id="{10FC1319-8982-4F3C-9910-2F6892C78F80}" type="slidenum">
              <a:rPr lang="en-US" smtClean="0"/>
              <a:pPr>
                <a:buFont typeface="Wingdings" pitchFamily="-124" charset="2"/>
                <a:buNone/>
                <a:defRPr/>
              </a:pPr>
              <a:t>12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r>
              <a:rPr lang="en-US" smtClean="0"/>
              <a:t>© 2013 - Brad Myers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53956">
            <a:off x="3924300" y="1066800"/>
            <a:ext cx="5219700" cy="231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Transition Diagrams, evaluation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idx="1"/>
          </p:nvPr>
        </p:nvSpPr>
        <p:spPr>
          <a:xfrm>
            <a:off x="0" y="1371600"/>
            <a:ext cx="8686800" cy="4759325"/>
          </a:xfrm>
        </p:spPr>
        <p:txBody>
          <a:bodyPr/>
          <a:lstStyle/>
          <a:p>
            <a:pPr eaLnBrk="1" hangingPunct="1"/>
            <a:r>
              <a:rPr lang="en-US" sz="2800" b="1" i="1" dirty="0" smtClean="0"/>
              <a:t>Bad</a:t>
            </a:r>
            <a:r>
              <a:rPr lang="en-US" sz="2800" dirty="0" smtClean="0"/>
              <a:t> </a:t>
            </a:r>
          </a:p>
          <a:p>
            <a:pPr lvl="1" eaLnBrk="1" hangingPunct="1"/>
            <a:r>
              <a:rPr lang="en-US" sz="2400" dirty="0" smtClean="0"/>
              <a:t>Does not scale:</a:t>
            </a:r>
            <a:br>
              <a:rPr lang="en-US" sz="2400" dirty="0" smtClean="0"/>
            </a:br>
            <a:r>
              <a:rPr lang="en-US" sz="2400" dirty="0" smtClean="0"/>
              <a:t>150 commands with</a:t>
            </a:r>
            <a:br>
              <a:rPr lang="en-US" sz="2400" dirty="0" smtClean="0"/>
            </a:br>
            <a:r>
              <a:rPr lang="en-US" sz="2400" dirty="0" smtClean="0"/>
              <a:t>3 or 4 states each </a:t>
            </a:r>
          </a:p>
          <a:p>
            <a:pPr lvl="2" eaLnBrk="1" hangingPunct="1"/>
            <a:r>
              <a:rPr lang="en-US" sz="2000" dirty="0" smtClean="0"/>
              <a:t>explosion of lines and</a:t>
            </a:r>
            <a:br>
              <a:rPr lang="en-US" sz="2000" dirty="0" smtClean="0"/>
            </a:br>
            <a:r>
              <a:rPr lang="en-US" sz="2000" dirty="0" smtClean="0"/>
              <a:t>states for normal interfaces: "maze of wires" </a:t>
            </a:r>
          </a:p>
          <a:p>
            <a:pPr lvl="1" eaLnBrk="1" hangingPunct="1"/>
            <a:r>
              <a:rPr lang="en-US" sz="2400" dirty="0" smtClean="0"/>
              <a:t>unordered inputs </a:t>
            </a:r>
          </a:p>
          <a:p>
            <a:pPr lvl="2" eaLnBrk="1" hangingPunct="1"/>
            <a:r>
              <a:rPr lang="en-US" sz="2000" dirty="0" smtClean="0"/>
              <a:t>picture, Olsen p. 91 (Fig 6:1) </a:t>
            </a:r>
          </a:p>
          <a:p>
            <a:pPr lvl="1" eaLnBrk="1" hangingPunct="1"/>
            <a:r>
              <a:rPr lang="en-US" sz="2400" dirty="0" smtClean="0"/>
              <a:t>Textual form is like GOTO-based assembly language </a:t>
            </a:r>
          </a:p>
          <a:p>
            <a:pPr lvl="1" eaLnBrk="1" hangingPunct="1"/>
            <a:r>
              <a:rPr lang="en-US" sz="2400" dirty="0" smtClean="0"/>
              <a:t>Communication through global variables </a:t>
            </a:r>
          </a:p>
          <a:p>
            <a:pPr lvl="1" eaLnBrk="1" hangingPunct="1"/>
            <a:r>
              <a:rPr lang="en-US" sz="2400" dirty="0" smtClean="0"/>
              <a:t>Doesn't handle GUI mode-free style well </a:t>
            </a:r>
          </a:p>
          <a:p>
            <a:pPr lvl="1" eaLnBrk="1" hangingPunct="1"/>
            <a:r>
              <a:rPr lang="en-US" sz="2400" dirty="0" smtClean="0"/>
              <a:t>What to do with un-specified input? crash, ignore input </a:t>
            </a:r>
          </a:p>
          <a:p>
            <a:pPr lvl="1" eaLnBrk="1" hangingPunct="1"/>
            <a:r>
              <a:rPr lang="en-US" sz="2400" dirty="0" smtClean="0"/>
              <a:t>Doesn't address output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fld id="{10FC1319-8982-4F3C-9910-2F6892C78F80}" type="slidenum">
              <a:rPr lang="en-US" smtClean="0"/>
              <a:pPr>
                <a:buFont typeface="Wingdings" pitchFamily="-124" charset="2"/>
                <a:buNone/>
                <a:defRPr/>
              </a:pPr>
              <a:t>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657600" y="6400800"/>
            <a:ext cx="2895600" cy="457200"/>
          </a:xfrm>
        </p:spPr>
        <p:txBody>
          <a:bodyPr/>
          <a:lstStyle/>
          <a:p>
            <a:pPr>
              <a:buFont typeface="Wingdings" pitchFamily="-124" charset="2"/>
              <a:buNone/>
              <a:defRPr/>
            </a:pPr>
            <a:r>
              <a:rPr lang="en-US" dirty="0" smtClean="0"/>
              <a:t>© 2013 - Brad Myers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Grammars 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i="1" dirty="0" smtClean="0"/>
              <a:t>Context-free grammars</a:t>
            </a:r>
            <a:r>
              <a:rPr lang="en-US" dirty="0" smtClean="0"/>
              <a:t> good for describing textual dialogs which have a formal syntax. 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“BNF” for languages (Backus–Naur Form)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alphabet of symbols 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sentences - legal sequences of symbols 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language - set of all legal sentences 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grammar - set of terminals, set of non-terminals, set of productions, start symbol 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context-free-grammar: all productions of the form &lt;a&gt; ::= B where &lt;a&gt; is a single </a:t>
            </a:r>
            <a:r>
              <a:rPr lang="en-US" dirty="0" err="1" smtClean="0"/>
              <a:t>nontermimal</a:t>
            </a:r>
            <a:r>
              <a:rPr lang="en-US" dirty="0" smtClean="0"/>
              <a:t>, and B is a non-empty string of terminals and/or non-terminals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fld id="{10FC1319-8982-4F3C-9910-2F6892C78F80}" type="slidenum">
              <a:rPr lang="en-US" smtClean="0"/>
              <a:pPr>
                <a:buFont typeface="Wingdings" pitchFamily="-124" charset="2"/>
                <a:buNone/>
                <a:defRPr/>
              </a:pPr>
              <a:t>14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r>
              <a:rPr lang="en-US" smtClean="0"/>
              <a:t>© 2013 - Brad Myers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868362"/>
          </a:xfrm>
        </p:spPr>
        <p:txBody>
          <a:bodyPr/>
          <a:lstStyle/>
          <a:p>
            <a:pPr eaLnBrk="1" hangingPunct="1"/>
            <a:r>
              <a:rPr lang="en-US" smtClean="0"/>
              <a:t>Grammars, cont.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fld id="{10FC1319-8982-4F3C-9910-2F6892C78F80}" type="slidenum">
              <a:rPr lang="en-US" smtClean="0"/>
              <a:pPr>
                <a:buFont typeface="Wingdings" pitchFamily="-124" charset="2"/>
                <a:buNone/>
                <a:defRPr/>
              </a:pPr>
              <a:t>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r>
              <a:rPr lang="en-US" smtClean="0"/>
              <a:t>© 2013 - Brad Myers</a:t>
            </a:r>
            <a:endParaRPr lang="en-US" dirty="0"/>
          </a:p>
        </p:txBody>
      </p:sp>
      <p:pic>
        <p:nvPicPr>
          <p:cNvPr id="1741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20000">
            <a:off x="2451100" y="4745038"/>
            <a:ext cx="6704013" cy="223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914400"/>
            <a:ext cx="8650288" cy="5486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 dirty="0" smtClean="0"/>
              <a:t>Example: syntax of Lisp floating point numbers: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/>
              <a:t>picture, Lisp book, p 17 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/>
              <a:t>Non-terminals, terminals. Listed in order. 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/>
              <a:t>Iteration by recursion, unless support *, + 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/>
              <a:t>Essentially the same power as STNs, certainly ATNs. 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/>
              <a:t>Eliminates the need to specify a lot of states as in STN 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/>
              <a:t>Attach semantic actions to the parsing of non-terminals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/>
              <a:t>But not clear when processed: bottom-up or top-down 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/>
              <a:t>Used in only a few UIMSs: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/>
              <a:t>Olsen's "</a:t>
            </a:r>
            <a:r>
              <a:rPr lang="en-US" sz="1800" dirty="0" err="1" smtClean="0"/>
              <a:t>SYNGraph</a:t>
            </a:r>
            <a:r>
              <a:rPr lang="en-US" sz="1800" dirty="0" smtClean="0"/>
              <a:t>" 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600" dirty="0" smtClean="0"/>
              <a:t>special features for Undo and Cancel (Rubout)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/>
              <a:t>others using YACC+LEX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Grammars, evaluation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457199" y="1454223"/>
            <a:ext cx="8686801" cy="4411662"/>
          </a:xfrm>
        </p:spPr>
        <p:txBody>
          <a:bodyPr/>
          <a:lstStyle/>
          <a:p>
            <a:pPr eaLnBrk="1" hangingPunct="1"/>
            <a:r>
              <a:rPr lang="en-US" b="1" i="1" dirty="0" smtClean="0"/>
              <a:t>Good</a:t>
            </a:r>
            <a:r>
              <a:rPr lang="en-US" dirty="0" smtClean="0"/>
              <a:t> </a:t>
            </a:r>
          </a:p>
          <a:p>
            <a:pPr lvl="1" eaLnBrk="1" hangingPunct="1"/>
            <a:r>
              <a:rPr lang="en-US" dirty="0" smtClean="0"/>
              <a:t>Handles complex dialogs </a:t>
            </a:r>
          </a:p>
          <a:p>
            <a:pPr lvl="1" eaLnBrk="1" hangingPunct="1"/>
            <a:r>
              <a:rPr lang="en-US" dirty="0" smtClean="0"/>
              <a:t>Handles both lexical and syntactic levels </a:t>
            </a:r>
          </a:p>
          <a:p>
            <a:pPr eaLnBrk="1" hangingPunct="1"/>
            <a:r>
              <a:rPr lang="en-US" b="1" i="1" dirty="0" smtClean="0"/>
              <a:t>Bad</a:t>
            </a:r>
            <a:r>
              <a:rPr lang="en-US" dirty="0" smtClean="0"/>
              <a:t> </a:t>
            </a:r>
          </a:p>
          <a:p>
            <a:pPr lvl="1" eaLnBrk="1" hangingPunct="1"/>
            <a:r>
              <a:rPr lang="en-US" dirty="0" smtClean="0"/>
              <a:t>Unintuitive for developer </a:t>
            </a:r>
          </a:p>
          <a:p>
            <a:pPr lvl="1" eaLnBrk="1" hangingPunct="1"/>
            <a:r>
              <a:rPr lang="en-US" dirty="0" smtClean="0"/>
              <a:t>Hard to know where to attach semantic actions </a:t>
            </a:r>
          </a:p>
          <a:p>
            <a:pPr lvl="1" eaLnBrk="1" hangingPunct="1"/>
            <a:r>
              <a:rPr lang="en-US" dirty="0" smtClean="0"/>
              <a:t>Bad error recovery: can't push forward looking for ";" </a:t>
            </a:r>
          </a:p>
          <a:p>
            <a:pPr lvl="1" eaLnBrk="1" hangingPunct="1"/>
            <a:r>
              <a:rPr lang="en-US" dirty="0" smtClean="0"/>
              <a:t>Doesn't address output </a:t>
            </a:r>
          </a:p>
          <a:p>
            <a:pPr lvl="1" eaLnBrk="1" hangingPunct="1"/>
            <a:r>
              <a:rPr lang="en-US" dirty="0" smtClean="0"/>
              <a:t>Doesn't handle GUI mode-free style well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fld id="{10FC1319-8982-4F3C-9910-2F6892C78F80}" type="slidenum">
              <a:rPr lang="en-US" smtClean="0"/>
              <a:pPr>
                <a:buFont typeface="Wingdings" pitchFamily="-124" charset="2"/>
                <a:buNone/>
                <a:defRPr/>
              </a:pPr>
              <a:t>16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r>
              <a:rPr lang="en-US" smtClean="0"/>
              <a:t>© 2013 - Brad Myers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Event Languages 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13247"/>
            <a:ext cx="8229600" cy="4411662"/>
          </a:xfrm>
        </p:spPr>
        <p:txBody>
          <a:bodyPr/>
          <a:lstStyle/>
          <a:p>
            <a:pPr eaLnBrk="1" hangingPunct="1"/>
            <a:r>
              <a:rPr lang="en-US" dirty="0" smtClean="0"/>
              <a:t>Since get a stream of events from window manager, design a language where receiving events is the central paradigm. </a:t>
            </a:r>
          </a:p>
          <a:p>
            <a:pPr eaLnBrk="1" hangingPunct="1"/>
            <a:r>
              <a:rPr lang="en-US" dirty="0" smtClean="0"/>
              <a:t>Central theme: interface designed in terms of input events and visual objects, not internal states (modes) and syntax </a:t>
            </a:r>
          </a:p>
          <a:p>
            <a:pPr eaLnBrk="1" hangingPunct="1"/>
            <a:r>
              <a:rPr lang="en-US" dirty="0" smtClean="0"/>
              <a:t>Designed to handle multiple processes: </a:t>
            </a:r>
          </a:p>
          <a:p>
            <a:pPr lvl="1" eaLnBrk="1" hangingPunct="1"/>
            <a:r>
              <a:rPr lang="en-US" dirty="0" smtClean="0"/>
              <a:t>Multiple input devices at the same time </a:t>
            </a:r>
          </a:p>
          <a:p>
            <a:pPr lvl="1" eaLnBrk="1" hangingPunct="1"/>
            <a:r>
              <a:rPr lang="en-US" dirty="0" smtClean="0"/>
              <a:t>Multiple interaction techniques </a:t>
            </a:r>
          </a:p>
          <a:p>
            <a:pPr eaLnBrk="1" hangingPunct="1"/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fld id="{10FC1319-8982-4F3C-9910-2F6892C78F80}" type="slidenum">
              <a:rPr lang="en-US" smtClean="0"/>
              <a:pPr>
                <a:buFont typeface="Wingdings" pitchFamily="-124" charset="2"/>
                <a:buNone/>
                <a:defRPr/>
              </a:pPr>
              <a:t>17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r>
              <a:rPr lang="en-US" smtClean="0"/>
              <a:t>© 2013 - Brad Myers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Event Languages, cont.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99995"/>
            <a:ext cx="8229600" cy="44116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smtClean="0"/>
              <a:t>Event Languages have </a:t>
            </a:r>
          </a:p>
          <a:p>
            <a:pPr lvl="1" eaLnBrk="1" hangingPunct="1">
              <a:lnSpc>
                <a:spcPct val="90000"/>
              </a:lnSpc>
            </a:pPr>
            <a:r>
              <a:rPr lang="en-US" b="1" dirty="0" smtClean="0"/>
              <a:t>Events</a:t>
            </a:r>
            <a:r>
              <a:rPr lang="en-US" dirty="0" smtClean="0"/>
              <a:t>: any action from the user or program 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 smtClean="0"/>
              <a:t>input events: </a:t>
            </a:r>
            <a:r>
              <a:rPr lang="en-US" dirty="0" err="1" smtClean="0"/>
              <a:t>leftdown</a:t>
            </a:r>
            <a:r>
              <a:rPr lang="en-US" dirty="0" smtClean="0"/>
              <a:t> 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 smtClean="0"/>
              <a:t>synthetic to control the program: </a:t>
            </a:r>
            <a:r>
              <a:rPr lang="en-US" dirty="0" err="1" smtClean="0"/>
              <a:t>modeDrawingLine</a:t>
            </a:r>
            <a:r>
              <a:rPr lang="en-US" dirty="0" smtClean="0"/>
              <a:t> 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 smtClean="0"/>
              <a:t>usually have </a:t>
            </a:r>
            <a:r>
              <a:rPr lang="en-US" i="1" dirty="0" smtClean="0"/>
              <a:t>parameters</a:t>
            </a:r>
            <a:r>
              <a:rPr lang="en-US" dirty="0" smtClean="0"/>
              <a:t>, such as (X,Y) of event </a:t>
            </a:r>
          </a:p>
          <a:p>
            <a:pPr lvl="1" eaLnBrk="1" hangingPunct="1">
              <a:lnSpc>
                <a:spcPct val="90000"/>
              </a:lnSpc>
            </a:pPr>
            <a:r>
              <a:rPr lang="en-US" b="1" dirty="0" smtClean="0"/>
              <a:t>Event handlers</a:t>
            </a:r>
            <a:r>
              <a:rPr lang="en-US" dirty="0" smtClean="0"/>
              <a:t>: procedures to process events 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 smtClean="0"/>
              <a:t>have an event that starts them and code that is executed. 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 smtClean="0"/>
              <a:t>Code can compute, interface with the application, generate new events, change internal state, etc. 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 smtClean="0"/>
              <a:t>Computation is arbitrary, so event languages have full power.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fld id="{10FC1319-8982-4F3C-9910-2F6892C78F80}" type="slidenum">
              <a:rPr lang="en-US" smtClean="0"/>
              <a:pPr>
                <a:buFont typeface="Wingdings" pitchFamily="-124" charset="2"/>
                <a:buNone/>
                <a:defRPr/>
              </a:pPr>
              <a:t>18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r>
              <a:rPr lang="en-US" smtClean="0"/>
              <a:t>© 2013 - Brad Myers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Event Languages, cont.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93979"/>
            <a:ext cx="8229600" cy="4411662"/>
          </a:xfrm>
        </p:spPr>
        <p:txBody>
          <a:bodyPr/>
          <a:lstStyle/>
          <a:p>
            <a:pPr eaLnBrk="1" hangingPunct="1"/>
            <a:r>
              <a:rPr lang="en-US" sz="2800" dirty="0" smtClean="0"/>
              <a:t>Sometimes called "production systems" since are similar to AI systems with "if -- then --" rules. </a:t>
            </a:r>
          </a:p>
          <a:p>
            <a:pPr lvl="1" eaLnBrk="1" hangingPunct="1"/>
            <a:r>
              <a:rPr lang="en-US" sz="2400" dirty="0" smtClean="0"/>
              <a:t>Distinction: Where events are qualified with the </a:t>
            </a:r>
            <a:r>
              <a:rPr lang="en-US" sz="2400" b="1" dirty="0" smtClean="0"/>
              <a:t>object</a:t>
            </a:r>
            <a:r>
              <a:rPr lang="en-US" sz="2400" dirty="0" smtClean="0"/>
              <a:t> performed over. </a:t>
            </a:r>
          </a:p>
          <a:p>
            <a:pPr eaLnBrk="1" hangingPunct="1"/>
            <a:r>
              <a:rPr lang="en-US" sz="2800" dirty="0" smtClean="0"/>
              <a:t>Examples: </a:t>
            </a:r>
          </a:p>
          <a:p>
            <a:pPr lvl="1" eaLnBrk="1" hangingPunct="1"/>
            <a:r>
              <a:rPr lang="en-US" sz="2400" dirty="0" err="1" smtClean="0"/>
              <a:t>Cardelli's</a:t>
            </a:r>
            <a:r>
              <a:rPr lang="en-US" sz="2400" dirty="0" smtClean="0"/>
              <a:t> Squeak (C) </a:t>
            </a:r>
          </a:p>
          <a:p>
            <a:pPr lvl="2" eaLnBrk="1" hangingPunct="1"/>
            <a:r>
              <a:rPr lang="en-US" sz="2000" dirty="0" smtClean="0"/>
              <a:t>textual language for communicating with mice </a:t>
            </a:r>
          </a:p>
          <a:p>
            <a:pPr lvl="1" eaLnBrk="1" hangingPunct="1"/>
            <a:r>
              <a:rPr lang="en-US" sz="2400" dirty="0" err="1" smtClean="0"/>
              <a:t>Flecchia</a:t>
            </a:r>
            <a:r>
              <a:rPr lang="en-US" sz="2400" dirty="0" smtClean="0"/>
              <a:t> &amp; Bergeron's ALGAE (Pascal) 1987 </a:t>
            </a:r>
          </a:p>
          <a:p>
            <a:pPr lvl="1" eaLnBrk="1" hangingPunct="1"/>
            <a:r>
              <a:rPr lang="en-US" sz="2400" dirty="0" smtClean="0"/>
              <a:t>Hill's SASSAFRAS &amp; ERL (lisp) 1986 </a:t>
            </a:r>
          </a:p>
          <a:p>
            <a:pPr lvl="1" eaLnBrk="1" hangingPunct="1"/>
            <a:r>
              <a:rPr lang="en-US" sz="2400" dirty="0" smtClean="0"/>
              <a:t>HyperCard's </a:t>
            </a:r>
            <a:r>
              <a:rPr lang="en-US" sz="2400" dirty="0" err="1" smtClean="0"/>
              <a:t>HyperTalk</a:t>
            </a:r>
            <a:r>
              <a:rPr lang="en-US" sz="2400" dirty="0" smtClean="0"/>
              <a:t> </a:t>
            </a:r>
          </a:p>
          <a:p>
            <a:pPr lvl="1" eaLnBrk="1" hangingPunct="1"/>
            <a:r>
              <a:rPr lang="en-US" sz="2400" dirty="0" smtClean="0"/>
              <a:t>Martin Frank's EET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fld id="{10FC1319-8982-4F3C-9910-2F6892C78F80}" type="slidenum">
              <a:rPr lang="en-US" smtClean="0"/>
              <a:pPr>
                <a:buFont typeface="Wingdings" pitchFamily="-124" charset="2"/>
                <a:buNone/>
                <a:defRPr/>
              </a:pPr>
              <a:t>19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r>
              <a:rPr lang="en-US" smtClean="0"/>
              <a:t>© 2013 - Brad Myers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111139"/>
          </a:xfrm>
        </p:spPr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1460"/>
            <a:ext cx="8229600" cy="496542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Office </a:t>
            </a:r>
            <a:r>
              <a:rPr lang="en-US" dirty="0" smtClean="0"/>
              <a:t>hours</a:t>
            </a:r>
          </a:p>
          <a:p>
            <a:pPr lvl="1"/>
            <a:r>
              <a:rPr lang="en-US" dirty="0" smtClean="0"/>
              <a:t>Friday</a:t>
            </a:r>
          </a:p>
          <a:p>
            <a:pPr lvl="1"/>
            <a:r>
              <a:rPr lang="en-US" dirty="0" smtClean="0"/>
              <a:t>During Spring Break?</a:t>
            </a:r>
            <a:endParaRPr lang="en-US" dirty="0" smtClean="0"/>
          </a:p>
          <a:p>
            <a:r>
              <a:rPr lang="en-US" dirty="0" smtClean="0"/>
              <a:t>Homework 3 </a:t>
            </a:r>
            <a:r>
              <a:rPr lang="en-US" dirty="0" smtClean="0"/>
              <a:t>due date</a:t>
            </a:r>
          </a:p>
          <a:p>
            <a:pPr lvl="1"/>
            <a:r>
              <a:rPr lang="en-US" dirty="0" smtClean="0"/>
              <a:t>Postpone?</a:t>
            </a:r>
            <a:endParaRPr lang="en-US" dirty="0" smtClean="0"/>
          </a:p>
          <a:p>
            <a:r>
              <a:rPr lang="en-US" dirty="0" smtClean="0"/>
              <a:t>Homework 4 – </a:t>
            </a:r>
            <a:r>
              <a:rPr lang="en-US" dirty="0" smtClean="0"/>
              <a:t>constraints</a:t>
            </a:r>
          </a:p>
          <a:p>
            <a:pPr lvl="1"/>
            <a:r>
              <a:rPr lang="en-US" dirty="0" smtClean="0"/>
              <a:t>Now available</a:t>
            </a:r>
            <a:endParaRPr lang="en-US" dirty="0" smtClean="0"/>
          </a:p>
          <a:p>
            <a:r>
              <a:rPr lang="en-US" dirty="0" smtClean="0"/>
              <a:t>Pick topics</a:t>
            </a:r>
          </a:p>
          <a:p>
            <a:pPr lvl="1"/>
            <a:r>
              <a:rPr lang="en-US" dirty="0" smtClean="0"/>
              <a:t>Access the page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How decide which order?</a:t>
            </a:r>
          </a:p>
          <a:p>
            <a:pPr lvl="1"/>
            <a:r>
              <a:rPr lang="en-US" dirty="0" smtClean="0"/>
              <a:t>Some people haven’t picked yet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r>
              <a:rPr lang="en-US" smtClean="0"/>
              <a:t>© 2013 - Brad Myers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fld id="{10FC1319-8982-4F3C-9910-2F6892C78F80}" type="slidenum">
              <a:rPr lang="en-US" smtClean="0"/>
              <a:pPr>
                <a:buFont typeface="Wingdings" pitchFamily="-124" charset="2"/>
                <a:buNone/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Event Response Language (ERL), in "Sassafras”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1800" dirty="0" smtClean="0"/>
              <a:t>Hill RD. Supporting Concurrency, Communication and Synchronization in Human-Computer Interaction -- The Sassafras UIMS. </a:t>
            </a:r>
            <a:r>
              <a:rPr lang="en-US" sz="1800" i="1" dirty="0" smtClean="0"/>
              <a:t>ACM Transactions on Graphics. Jul, 1986 1986;5(3):179-210.</a:t>
            </a:r>
            <a:endParaRPr lang="en-US" sz="1800" dirty="0" smtClean="0"/>
          </a:p>
          <a:p>
            <a:pPr eaLnBrk="1" hangingPunct="1"/>
            <a:r>
              <a:rPr lang="en-US" dirty="0" smtClean="0"/>
              <a:t>list of rules: condition -&gt; action </a:t>
            </a:r>
          </a:p>
          <a:p>
            <a:pPr eaLnBrk="1" hangingPunct="1"/>
            <a:r>
              <a:rPr lang="en-US" dirty="0" smtClean="0"/>
              <a:t>conditions: name of an event + list of flags or just a list of flags. </a:t>
            </a:r>
          </a:p>
          <a:p>
            <a:pPr eaLnBrk="1" hangingPunct="1"/>
            <a:r>
              <a:rPr lang="en-US" dirty="0" smtClean="0"/>
              <a:t>action: </a:t>
            </a:r>
          </a:p>
          <a:p>
            <a:pPr lvl="1" eaLnBrk="1" hangingPunct="1"/>
            <a:r>
              <a:rPr lang="en-US" dirty="0" smtClean="0"/>
              <a:t>flags to raise |</a:t>
            </a:r>
          </a:p>
          <a:p>
            <a:pPr lvl="1" eaLnBrk="1" hangingPunct="1"/>
            <a:r>
              <a:rPr lang="en-US" dirty="0" smtClean="0"/>
              <a:t> events to send !</a:t>
            </a:r>
          </a:p>
          <a:p>
            <a:pPr lvl="1" eaLnBrk="1" hangingPunct="1"/>
            <a:r>
              <a:rPr lang="en-US" dirty="0" smtClean="0"/>
              <a:t>assignments &lt;-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fld id="{10FC1319-8982-4F3C-9910-2F6892C78F80}" type="slidenum">
              <a:rPr lang="en-US" smtClean="0"/>
              <a:pPr>
                <a:buFont typeface="Wingdings" pitchFamily="-124" charset="2"/>
                <a:buNone/>
                <a:defRPr/>
              </a:pPr>
              <a:t>20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r>
              <a:rPr lang="en-US" smtClean="0"/>
              <a:t>© 2013 - Brad Myers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Sassafras, example rules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60239"/>
            <a:ext cx="8229600" cy="44116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2000" dirty="0" smtClean="0">
                <a:latin typeface="Courier New" pitchFamily="49" charset="0"/>
              </a:rPr>
              <a:t>1. </a:t>
            </a:r>
            <a:r>
              <a:rPr lang="en-US" sz="2000" dirty="0" err="1" smtClean="0">
                <a:latin typeface="Courier New" pitchFamily="49" charset="0"/>
              </a:rPr>
              <a:t>MouseDown</a:t>
            </a:r>
            <a:r>
              <a:rPr lang="en-US" sz="2000" dirty="0" smtClean="0">
                <a:latin typeface="Courier New" pitchFamily="49" charset="0"/>
              </a:rPr>
              <a:t> </a:t>
            </a:r>
            <a:r>
              <a:rPr lang="en-US" sz="2000" dirty="0" err="1" smtClean="0">
                <a:latin typeface="Courier New" pitchFamily="49" charset="0"/>
              </a:rPr>
              <a:t>waitingForLine</a:t>
            </a:r>
            <a:r>
              <a:rPr lang="en-US" sz="2000" dirty="0" smtClean="0">
                <a:latin typeface="Courier New" pitchFamily="49" charset="0"/>
              </a:rPr>
              <a:t> -&gt;</a:t>
            </a: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2000" dirty="0" smtClean="0">
                <a:latin typeface="Courier New" pitchFamily="49" charset="0"/>
              </a:rPr>
              <a:t>   </a:t>
            </a:r>
            <a:r>
              <a:rPr lang="en-US" sz="2000" dirty="0" err="1" smtClean="0">
                <a:latin typeface="Courier New" pitchFamily="49" charset="0"/>
              </a:rPr>
              <a:t>StartLine.X</a:t>
            </a:r>
            <a:r>
              <a:rPr lang="en-US" sz="2000" dirty="0" smtClean="0">
                <a:latin typeface="Courier New" pitchFamily="49" charset="0"/>
              </a:rPr>
              <a:t> &lt;- </a:t>
            </a:r>
            <a:r>
              <a:rPr lang="en-US" sz="2000" dirty="0" err="1" smtClean="0">
                <a:latin typeface="Courier New" pitchFamily="49" charset="0"/>
              </a:rPr>
              <a:t>MouseDown.X</a:t>
            </a:r>
            <a:endParaRPr lang="en-US" sz="2000" dirty="0" smtClean="0"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2000" dirty="0" smtClean="0">
                <a:latin typeface="Courier New" pitchFamily="49" charset="0"/>
              </a:rPr>
              <a:t>   </a:t>
            </a:r>
            <a:r>
              <a:rPr lang="en-US" sz="2000" dirty="0" err="1" smtClean="0">
                <a:latin typeface="Courier New" pitchFamily="49" charset="0"/>
              </a:rPr>
              <a:t>StartLine.Y</a:t>
            </a:r>
            <a:r>
              <a:rPr lang="en-US" sz="2000" dirty="0" smtClean="0">
                <a:latin typeface="Courier New" pitchFamily="49" charset="0"/>
              </a:rPr>
              <a:t> &lt;- </a:t>
            </a:r>
            <a:r>
              <a:rPr lang="en-US" sz="2000" dirty="0" err="1" smtClean="0">
                <a:latin typeface="Courier New" pitchFamily="49" charset="0"/>
              </a:rPr>
              <a:t>MouseDown.Y</a:t>
            </a:r>
            <a:endParaRPr lang="en-US" sz="2000" dirty="0" smtClean="0"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2000" dirty="0" smtClean="0">
                <a:latin typeface="Courier New" pitchFamily="49" charset="0"/>
              </a:rPr>
              <a:t>   </a:t>
            </a:r>
            <a:r>
              <a:rPr lang="en-US" sz="2000" dirty="0" err="1" smtClean="0">
                <a:latin typeface="Courier New" pitchFamily="49" charset="0"/>
              </a:rPr>
              <a:t>StartLine</a:t>
            </a:r>
            <a:r>
              <a:rPr lang="en-US" sz="2000" dirty="0" smtClean="0">
                <a:latin typeface="Courier New" pitchFamily="49" charset="0"/>
              </a:rPr>
              <a:t>!</a:t>
            </a: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2000" dirty="0" smtClean="0">
                <a:latin typeface="Courier New" pitchFamily="49" charset="0"/>
              </a:rPr>
              <a:t>   </a:t>
            </a:r>
            <a:r>
              <a:rPr lang="en-US" sz="2000" dirty="0" err="1" smtClean="0">
                <a:latin typeface="Courier New" pitchFamily="49" charset="0"/>
              </a:rPr>
              <a:t>lineDragging</a:t>
            </a:r>
            <a:r>
              <a:rPr lang="en-US" sz="2000" dirty="0" smtClean="0">
                <a:latin typeface="Courier New" pitchFamily="49" charset="0"/>
              </a:rPr>
              <a:t> |</a:t>
            </a: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2000" dirty="0" smtClean="0">
                <a:latin typeface="Courier New" pitchFamily="49" charset="0"/>
              </a:rPr>
              <a:t>2. </a:t>
            </a:r>
            <a:r>
              <a:rPr lang="en-US" sz="2000" dirty="0" err="1" smtClean="0">
                <a:latin typeface="Courier New" pitchFamily="49" charset="0"/>
              </a:rPr>
              <a:t>MouseDown</a:t>
            </a:r>
            <a:r>
              <a:rPr lang="en-US" sz="2000" dirty="0" smtClean="0">
                <a:latin typeface="Courier New" pitchFamily="49" charset="0"/>
              </a:rPr>
              <a:t> </a:t>
            </a:r>
            <a:r>
              <a:rPr lang="en-US" sz="2000" dirty="0" err="1" smtClean="0">
                <a:latin typeface="Courier New" pitchFamily="49" charset="0"/>
              </a:rPr>
              <a:t>waitingForCircle</a:t>
            </a:r>
            <a:r>
              <a:rPr lang="en-US" sz="2000" dirty="0" smtClean="0">
                <a:latin typeface="Courier New" pitchFamily="49" charset="0"/>
              </a:rPr>
              <a:t> -&gt;</a:t>
            </a: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2000" dirty="0" smtClean="0">
                <a:latin typeface="Courier New" pitchFamily="49" charset="0"/>
              </a:rPr>
              <a:t>   </a:t>
            </a:r>
            <a:r>
              <a:rPr lang="en-US" sz="2000" dirty="0" err="1" smtClean="0">
                <a:latin typeface="Courier New" pitchFamily="49" charset="0"/>
              </a:rPr>
              <a:t>CircleCenter.X</a:t>
            </a:r>
            <a:r>
              <a:rPr lang="en-US" sz="2000" dirty="0" smtClean="0">
                <a:latin typeface="Courier New" pitchFamily="49" charset="0"/>
              </a:rPr>
              <a:t> &lt;- </a:t>
            </a:r>
            <a:r>
              <a:rPr lang="en-US" sz="2000" dirty="0" err="1" smtClean="0">
                <a:latin typeface="Courier New" pitchFamily="49" charset="0"/>
              </a:rPr>
              <a:t>MouseDown.X</a:t>
            </a:r>
            <a:endParaRPr lang="en-US" sz="2000" dirty="0" smtClean="0"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2000" dirty="0" smtClean="0">
                <a:latin typeface="Courier New" pitchFamily="49" charset="0"/>
              </a:rPr>
              <a:t>   </a:t>
            </a:r>
            <a:r>
              <a:rPr lang="en-US" sz="2000" dirty="0" err="1" smtClean="0">
                <a:latin typeface="Courier New" pitchFamily="49" charset="0"/>
              </a:rPr>
              <a:t>CircleCenter.Y</a:t>
            </a:r>
            <a:r>
              <a:rPr lang="en-US" sz="2000" dirty="0" smtClean="0">
                <a:latin typeface="Courier New" pitchFamily="49" charset="0"/>
              </a:rPr>
              <a:t> &lt;- </a:t>
            </a:r>
            <a:r>
              <a:rPr lang="en-US" sz="2000" dirty="0" err="1" smtClean="0">
                <a:latin typeface="Courier New" pitchFamily="49" charset="0"/>
              </a:rPr>
              <a:t>MouseDown.Y</a:t>
            </a:r>
            <a:endParaRPr lang="en-US" sz="2000" dirty="0" smtClean="0"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2000" dirty="0" smtClean="0">
                <a:latin typeface="Courier New" pitchFamily="49" charset="0"/>
              </a:rPr>
              <a:t>   </a:t>
            </a:r>
            <a:r>
              <a:rPr lang="en-US" sz="2000" dirty="0" err="1" smtClean="0">
                <a:latin typeface="Courier New" pitchFamily="49" charset="0"/>
              </a:rPr>
              <a:t>CircleCenter</a:t>
            </a:r>
            <a:r>
              <a:rPr lang="en-US" sz="2000" dirty="0" smtClean="0">
                <a:latin typeface="Courier New" pitchFamily="49" charset="0"/>
              </a:rPr>
              <a:t>!</a:t>
            </a: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2000" dirty="0" smtClean="0">
                <a:latin typeface="Courier New" pitchFamily="49" charset="0"/>
              </a:rPr>
              <a:t>   </a:t>
            </a:r>
            <a:r>
              <a:rPr lang="en-US" sz="2000" dirty="0" err="1" smtClean="0">
                <a:latin typeface="Courier New" pitchFamily="49" charset="0"/>
              </a:rPr>
              <a:t>circleDragging</a:t>
            </a:r>
            <a:r>
              <a:rPr lang="en-US" sz="2000" dirty="0" smtClean="0">
                <a:latin typeface="Courier New" pitchFamily="49" charset="0"/>
              </a:rPr>
              <a:t> |</a:t>
            </a: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2000" dirty="0" smtClean="0">
                <a:latin typeface="Courier New" pitchFamily="49" charset="0"/>
              </a:rPr>
              <a:t>3. </a:t>
            </a:r>
            <a:r>
              <a:rPr lang="en-US" sz="2000" dirty="0" err="1" smtClean="0">
                <a:latin typeface="Courier New" pitchFamily="49" charset="0"/>
              </a:rPr>
              <a:t>MouseUp</a:t>
            </a:r>
            <a:r>
              <a:rPr lang="en-US" sz="2000" dirty="0" smtClean="0">
                <a:latin typeface="Courier New" pitchFamily="49" charset="0"/>
              </a:rPr>
              <a:t> </a:t>
            </a:r>
            <a:r>
              <a:rPr lang="en-US" sz="2000" dirty="0" err="1" smtClean="0">
                <a:latin typeface="Courier New" pitchFamily="49" charset="0"/>
              </a:rPr>
              <a:t>circleDragging</a:t>
            </a:r>
            <a:r>
              <a:rPr lang="en-US" sz="2000" dirty="0" smtClean="0">
                <a:latin typeface="Courier New" pitchFamily="49" charset="0"/>
              </a:rPr>
              <a:t> -&gt;</a:t>
            </a: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2000" dirty="0" smtClean="0">
                <a:latin typeface="Courier New" pitchFamily="49" charset="0"/>
              </a:rPr>
              <a:t>   </a:t>
            </a:r>
            <a:r>
              <a:rPr lang="en-US" sz="2000" dirty="0" err="1" smtClean="0">
                <a:latin typeface="Courier New" pitchFamily="49" charset="0"/>
              </a:rPr>
              <a:t>EnterCircle.X</a:t>
            </a:r>
            <a:r>
              <a:rPr lang="en-US" sz="2000" dirty="0" smtClean="0">
                <a:latin typeface="Courier New" pitchFamily="49" charset="0"/>
              </a:rPr>
              <a:t> &lt;- </a:t>
            </a:r>
            <a:r>
              <a:rPr lang="en-US" sz="2000" dirty="0" err="1" smtClean="0">
                <a:latin typeface="Courier New" pitchFamily="49" charset="0"/>
              </a:rPr>
              <a:t>MouseUp.X</a:t>
            </a:r>
            <a:endParaRPr lang="en-US" sz="2000" dirty="0" smtClean="0"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2000" dirty="0" smtClean="0">
                <a:latin typeface="Courier New" pitchFamily="49" charset="0"/>
              </a:rPr>
              <a:t>   </a:t>
            </a:r>
            <a:r>
              <a:rPr lang="en-US" sz="2000" dirty="0" err="1" smtClean="0">
                <a:latin typeface="Courier New" pitchFamily="49" charset="0"/>
              </a:rPr>
              <a:t>EnterCircle.Y</a:t>
            </a:r>
            <a:r>
              <a:rPr lang="en-US" sz="2000" dirty="0" smtClean="0">
                <a:latin typeface="Courier New" pitchFamily="49" charset="0"/>
              </a:rPr>
              <a:t> &lt;- </a:t>
            </a:r>
            <a:r>
              <a:rPr lang="en-US" sz="2000" dirty="0" err="1" smtClean="0">
                <a:latin typeface="Courier New" pitchFamily="49" charset="0"/>
              </a:rPr>
              <a:t>MouseUp.Y</a:t>
            </a:r>
            <a:endParaRPr lang="en-US" sz="2000" dirty="0" smtClean="0"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2000" dirty="0" smtClean="0">
                <a:latin typeface="Courier New" pitchFamily="49" charset="0"/>
              </a:rPr>
              <a:t>   </a:t>
            </a:r>
            <a:r>
              <a:rPr lang="en-US" sz="2000" dirty="0" err="1" smtClean="0">
                <a:latin typeface="Courier New" pitchFamily="49" charset="0"/>
              </a:rPr>
              <a:t>EnterCircle</a:t>
            </a:r>
            <a:r>
              <a:rPr lang="en-US" sz="2000" dirty="0" smtClean="0">
                <a:latin typeface="Courier New" pitchFamily="49" charset="0"/>
              </a:rPr>
              <a:t>!</a:t>
            </a: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2000" dirty="0" smtClean="0">
                <a:latin typeface="Courier New" pitchFamily="49" charset="0"/>
              </a:rPr>
              <a:t>   </a:t>
            </a:r>
            <a:r>
              <a:rPr lang="en-US" sz="2000" dirty="0" err="1" smtClean="0">
                <a:latin typeface="Courier New" pitchFamily="49" charset="0"/>
              </a:rPr>
              <a:t>waitingForCircle</a:t>
            </a:r>
            <a:r>
              <a:rPr lang="en-US" sz="2000" dirty="0" smtClean="0">
                <a:latin typeface="Courier New" pitchFamily="49" charset="0"/>
              </a:rPr>
              <a:t> |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fld id="{10FC1319-8982-4F3C-9910-2F6892C78F80}" type="slidenum">
              <a:rPr lang="en-US" smtClean="0"/>
              <a:pPr>
                <a:buFont typeface="Wingdings" pitchFamily="-124" charset="2"/>
                <a:buNone/>
                <a:defRPr/>
              </a:pPr>
              <a:t>21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r>
              <a:rPr lang="en-US" smtClean="0"/>
              <a:t>© 2013 - Brad Myers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Sassafras, example rules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73491"/>
            <a:ext cx="8229600" cy="44116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smtClean="0"/>
              <a:t>Note that </a:t>
            </a:r>
            <a:r>
              <a:rPr lang="en-US" dirty="0" err="1" smtClean="0"/>
              <a:t>CircleCenter</a:t>
            </a:r>
            <a:r>
              <a:rPr lang="en-US" dirty="0" smtClean="0"/>
              <a:t>! stores the center for </a:t>
            </a:r>
            <a:r>
              <a:rPr lang="en-US" dirty="0" err="1" smtClean="0"/>
              <a:t>EnterCenter</a:t>
            </a:r>
            <a:r>
              <a:rPr lang="en-US" dirty="0" smtClean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Another example (unordered inputs):</a:t>
            </a:r>
            <a:br>
              <a:rPr lang="en-US" dirty="0" smtClean="0"/>
            </a:br>
            <a:r>
              <a:rPr lang="en-US" sz="2800" dirty="0" smtClean="0">
                <a:latin typeface="Courier New" pitchFamily="49" charset="0"/>
              </a:rPr>
              <a:t>Command </a:t>
            </a:r>
            <a:r>
              <a:rPr lang="en-US" sz="2800" dirty="0" err="1" smtClean="0">
                <a:latin typeface="Courier New" pitchFamily="49" charset="0"/>
              </a:rPr>
              <a:t>getCmd</a:t>
            </a:r>
            <a:r>
              <a:rPr lang="en-US" sz="2800" dirty="0" smtClean="0">
                <a:latin typeface="Courier New" pitchFamily="49" charset="0"/>
              </a:rPr>
              <a:t> -&gt; </a:t>
            </a:r>
            <a:r>
              <a:rPr lang="en-US" sz="2800" dirty="0" err="1" smtClean="0">
                <a:latin typeface="Courier New" pitchFamily="49" charset="0"/>
              </a:rPr>
              <a:t>cmd</a:t>
            </a:r>
            <a:r>
              <a:rPr lang="en-US" sz="2800" dirty="0" smtClean="0">
                <a:latin typeface="Courier New" pitchFamily="49" charset="0"/>
              </a:rPr>
              <a:t> |</a:t>
            </a:r>
            <a:br>
              <a:rPr lang="en-US" sz="2800" dirty="0" smtClean="0">
                <a:latin typeface="Courier New" pitchFamily="49" charset="0"/>
              </a:rPr>
            </a:br>
            <a:r>
              <a:rPr lang="en-US" sz="2800" dirty="0" smtClean="0">
                <a:latin typeface="Courier New" pitchFamily="49" charset="0"/>
              </a:rPr>
              <a:t>Argument </a:t>
            </a:r>
            <a:r>
              <a:rPr lang="en-US" sz="2800" dirty="0" err="1" smtClean="0">
                <a:latin typeface="Courier New" pitchFamily="49" charset="0"/>
              </a:rPr>
              <a:t>getArg</a:t>
            </a:r>
            <a:r>
              <a:rPr lang="en-US" sz="2800" dirty="0" smtClean="0">
                <a:latin typeface="Courier New" pitchFamily="49" charset="0"/>
              </a:rPr>
              <a:t> -&gt; </a:t>
            </a:r>
            <a:r>
              <a:rPr lang="en-US" sz="2800" dirty="0" err="1" smtClean="0">
                <a:latin typeface="Courier New" pitchFamily="49" charset="0"/>
              </a:rPr>
              <a:t>arg</a:t>
            </a:r>
            <a:r>
              <a:rPr lang="en-US" sz="2800" dirty="0" smtClean="0">
                <a:latin typeface="Courier New" pitchFamily="49" charset="0"/>
              </a:rPr>
              <a:t> |</a:t>
            </a:r>
            <a:br>
              <a:rPr lang="en-US" sz="2800" dirty="0" smtClean="0">
                <a:latin typeface="Courier New" pitchFamily="49" charset="0"/>
              </a:rPr>
            </a:br>
            <a:r>
              <a:rPr lang="en-US" sz="2800" dirty="0" smtClean="0">
                <a:latin typeface="Courier New" pitchFamily="49" charset="0"/>
              </a:rPr>
              <a:t>- - - </a:t>
            </a:r>
            <a:r>
              <a:rPr lang="en-US" sz="2800" dirty="0" err="1" smtClean="0">
                <a:latin typeface="Courier New" pitchFamily="49" charset="0"/>
              </a:rPr>
              <a:t>cmd</a:t>
            </a:r>
            <a:r>
              <a:rPr lang="en-US" sz="2800" dirty="0" smtClean="0">
                <a:latin typeface="Courier New" pitchFamily="49" charset="0"/>
              </a:rPr>
              <a:t> </a:t>
            </a:r>
            <a:r>
              <a:rPr lang="en-US" sz="2800" dirty="0" err="1" smtClean="0">
                <a:latin typeface="Courier New" pitchFamily="49" charset="0"/>
              </a:rPr>
              <a:t>arg</a:t>
            </a:r>
            <a:r>
              <a:rPr lang="en-US" sz="2800" dirty="0" smtClean="0">
                <a:latin typeface="Courier New" pitchFamily="49" charset="0"/>
              </a:rPr>
              <a:t> -&gt; Process!</a:t>
            </a:r>
            <a:br>
              <a:rPr lang="en-US" sz="2800" dirty="0" smtClean="0">
                <a:latin typeface="Courier New" pitchFamily="49" charset="0"/>
              </a:rPr>
            </a:br>
            <a:r>
              <a:rPr lang="en-US" sz="2800" dirty="0" err="1" smtClean="0">
                <a:latin typeface="Courier New" pitchFamily="49" charset="0"/>
              </a:rPr>
              <a:t>waitProcessing</a:t>
            </a:r>
            <a:r>
              <a:rPr lang="en-US" sz="2800" dirty="0" smtClean="0">
                <a:latin typeface="Courier New" pitchFamily="49" charset="0"/>
              </a:rPr>
              <a:t> |</a:t>
            </a:r>
            <a:br>
              <a:rPr lang="en-US" sz="2800" dirty="0" smtClean="0">
                <a:latin typeface="Courier New" pitchFamily="49" charset="0"/>
              </a:rPr>
            </a:br>
            <a:r>
              <a:rPr lang="en-US" sz="2800" dirty="0" err="1" smtClean="0">
                <a:latin typeface="Courier New" pitchFamily="49" charset="0"/>
              </a:rPr>
              <a:t>DoneProcessing</a:t>
            </a:r>
            <a:r>
              <a:rPr lang="en-US" sz="2800" dirty="0" smtClean="0">
                <a:latin typeface="Courier New" pitchFamily="49" charset="0"/>
              </a:rPr>
              <a:t> </a:t>
            </a:r>
            <a:r>
              <a:rPr lang="en-US" sz="2800" dirty="0" err="1" smtClean="0">
                <a:latin typeface="Courier New" pitchFamily="49" charset="0"/>
              </a:rPr>
              <a:t>waitProcessing</a:t>
            </a:r>
            <a:r>
              <a:rPr lang="en-US" sz="2800" dirty="0" smtClean="0">
                <a:latin typeface="Courier New" pitchFamily="49" charset="0"/>
              </a:rPr>
              <a:t> -&gt;</a:t>
            </a:r>
            <a:br>
              <a:rPr lang="en-US" sz="2800" dirty="0" smtClean="0">
                <a:latin typeface="Courier New" pitchFamily="49" charset="0"/>
              </a:rPr>
            </a:br>
            <a:r>
              <a:rPr lang="en-US" sz="2800" dirty="0" smtClean="0">
                <a:latin typeface="Courier New" pitchFamily="49" charset="0"/>
              </a:rPr>
              <a:t>   </a:t>
            </a:r>
            <a:r>
              <a:rPr lang="en-US" sz="2800" dirty="0" err="1" smtClean="0">
                <a:latin typeface="Courier New" pitchFamily="49" charset="0"/>
              </a:rPr>
              <a:t>getCmd</a:t>
            </a:r>
            <a:r>
              <a:rPr lang="en-US" sz="2800" dirty="0" smtClean="0">
                <a:latin typeface="Courier New" pitchFamily="49" charset="0"/>
              </a:rPr>
              <a:t> |</a:t>
            </a:r>
            <a:br>
              <a:rPr lang="en-US" sz="2800" dirty="0" smtClean="0">
                <a:latin typeface="Courier New" pitchFamily="49" charset="0"/>
              </a:rPr>
            </a:br>
            <a:r>
              <a:rPr lang="en-US" sz="2800" dirty="0" smtClean="0">
                <a:latin typeface="Courier New" pitchFamily="49" charset="0"/>
              </a:rPr>
              <a:t>   </a:t>
            </a:r>
            <a:r>
              <a:rPr lang="en-US" sz="2800" dirty="0" err="1" smtClean="0">
                <a:latin typeface="Courier New" pitchFamily="49" charset="0"/>
              </a:rPr>
              <a:t>getArg</a:t>
            </a:r>
            <a:r>
              <a:rPr lang="en-US" sz="2800" dirty="0" smtClean="0">
                <a:latin typeface="Courier New" pitchFamily="49" charset="0"/>
              </a:rPr>
              <a:t> |</a:t>
            </a:r>
            <a:r>
              <a:rPr lang="en-US" dirty="0" smtClean="0">
                <a:latin typeface="Courier New" pitchFamily="49" charset="0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Note that more than one rule may fire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fld id="{10FC1319-8982-4F3C-9910-2F6892C78F80}" type="slidenum">
              <a:rPr lang="en-US" smtClean="0"/>
              <a:pPr>
                <a:buFont typeface="Wingdings" pitchFamily="-124" charset="2"/>
                <a:buNone/>
                <a:defRPr/>
              </a:pPr>
              <a:t>22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r>
              <a:rPr lang="en-US" smtClean="0"/>
              <a:t>© 2013 - Brad Myers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1750"/>
            <a:ext cx="7543800" cy="1163224"/>
          </a:xfrm>
        </p:spPr>
        <p:txBody>
          <a:bodyPr/>
          <a:lstStyle/>
          <a:p>
            <a:pPr eaLnBrk="1" hangingPunct="1"/>
            <a:r>
              <a:rPr lang="en-US" sz="3600" dirty="0" err="1" smtClean="0"/>
              <a:t>HyperTalk</a:t>
            </a:r>
            <a:r>
              <a:rPr lang="en-US" sz="3600" dirty="0" smtClean="0"/>
              <a:t> in HyperCard</a:t>
            </a:r>
            <a:br>
              <a:rPr lang="en-US" sz="3600" dirty="0" smtClean="0"/>
            </a:br>
            <a:r>
              <a:rPr lang="en-US" sz="3600" dirty="0" smtClean="0"/>
              <a:t>(about 1988)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14467"/>
            <a:ext cx="8229600" cy="44116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Define scripts to be executed on events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Attempts to be "English-like" but is a real programming language:</a:t>
            </a:r>
            <a:br>
              <a:rPr lang="en-US" sz="2800" dirty="0" smtClean="0"/>
            </a:br>
            <a:r>
              <a:rPr lang="en-US" sz="2400" dirty="0" smtClean="0">
                <a:latin typeface="Courier New" pitchFamily="49" charset="0"/>
              </a:rPr>
              <a:t>on </a:t>
            </a:r>
            <a:r>
              <a:rPr lang="en-US" sz="2400" dirty="0" err="1" smtClean="0">
                <a:latin typeface="Courier New" pitchFamily="49" charset="0"/>
              </a:rPr>
              <a:t>mouseUp</a:t>
            </a:r>
            <a:r>
              <a:rPr lang="en-US" sz="2400" dirty="0" smtClean="0">
                <a:latin typeface="Courier New" pitchFamily="49" charset="0"/>
              </a:rPr>
              <a:t/>
            </a:r>
            <a:br>
              <a:rPr lang="en-US" sz="2400" dirty="0" smtClean="0">
                <a:latin typeface="Courier New" pitchFamily="49" charset="0"/>
              </a:rPr>
            </a:br>
            <a:r>
              <a:rPr lang="en-US" sz="2400" dirty="0" smtClean="0">
                <a:latin typeface="Courier New" pitchFamily="49" charset="0"/>
              </a:rPr>
              <a:t>   global </a:t>
            </a:r>
            <a:r>
              <a:rPr lang="en-US" sz="2400" dirty="0" err="1" smtClean="0">
                <a:latin typeface="Courier New" pitchFamily="49" charset="0"/>
              </a:rPr>
              <a:t>PreviousName</a:t>
            </a:r>
            <a:r>
              <a:rPr lang="en-US" sz="2400" dirty="0" smtClean="0">
                <a:latin typeface="Courier New" pitchFamily="49" charset="0"/>
              </a:rPr>
              <a:t/>
            </a:r>
            <a:br>
              <a:rPr lang="en-US" sz="2400" dirty="0" smtClean="0">
                <a:latin typeface="Courier New" pitchFamily="49" charset="0"/>
              </a:rPr>
            </a:br>
            <a:r>
              <a:rPr lang="en-US" sz="2400" dirty="0" smtClean="0">
                <a:latin typeface="Courier New" pitchFamily="49" charset="0"/>
              </a:rPr>
              <a:t>   put field "Name" into </a:t>
            </a:r>
            <a:r>
              <a:rPr lang="en-US" sz="2400" dirty="0" err="1" smtClean="0">
                <a:latin typeface="Courier New" pitchFamily="49" charset="0"/>
              </a:rPr>
              <a:t>PreviousName</a:t>
            </a:r>
            <a:r>
              <a:rPr lang="en-US" sz="2400" dirty="0" smtClean="0">
                <a:latin typeface="Courier New" pitchFamily="49" charset="0"/>
              </a:rPr>
              <a:t/>
            </a:r>
            <a:br>
              <a:rPr lang="en-US" sz="2400" dirty="0" smtClean="0">
                <a:latin typeface="Courier New" pitchFamily="49" charset="0"/>
              </a:rPr>
            </a:br>
            <a:r>
              <a:rPr lang="en-US" sz="2400" dirty="0" smtClean="0">
                <a:latin typeface="Courier New" pitchFamily="49" charset="0"/>
              </a:rPr>
              <a:t>   </a:t>
            </a:r>
            <a:r>
              <a:rPr lang="en-US" sz="2400" dirty="0" err="1" smtClean="0">
                <a:latin typeface="Courier New" pitchFamily="49" charset="0"/>
              </a:rPr>
              <a:t>PurgeName</a:t>
            </a:r>
            <a:r>
              <a:rPr lang="en-US" sz="2400" dirty="0" smtClean="0">
                <a:latin typeface="Courier New" pitchFamily="49" charset="0"/>
              </a:rPr>
              <a:t/>
            </a:r>
            <a:br>
              <a:rPr lang="en-US" sz="2400" dirty="0" smtClean="0">
                <a:latin typeface="Courier New" pitchFamily="49" charset="0"/>
              </a:rPr>
            </a:br>
            <a:r>
              <a:rPr lang="en-US" sz="2400" dirty="0" smtClean="0">
                <a:latin typeface="Courier New" pitchFamily="49" charset="0"/>
              </a:rPr>
              <a:t>end </a:t>
            </a:r>
            <a:r>
              <a:rPr lang="en-US" sz="2400" dirty="0" err="1" smtClean="0">
                <a:latin typeface="Courier New" pitchFamily="49" charset="0"/>
              </a:rPr>
              <a:t>mouseUp</a:t>
            </a:r>
            <a:r>
              <a:rPr lang="en-US" sz="2400" dirty="0" smtClean="0">
                <a:latin typeface="Courier New" pitchFamily="49" charset="0"/>
              </a:rPr>
              <a:t/>
            </a:r>
            <a:br>
              <a:rPr lang="en-US" sz="2400" dirty="0" smtClean="0">
                <a:latin typeface="Courier New" pitchFamily="49" charset="0"/>
              </a:rPr>
            </a:br>
            <a:r>
              <a:rPr lang="en-US" sz="2400" dirty="0" smtClean="0">
                <a:latin typeface="Courier New" pitchFamily="49" charset="0"/>
              </a:rPr>
              <a:t>on </a:t>
            </a:r>
            <a:r>
              <a:rPr lang="en-US" sz="2400" dirty="0" err="1" smtClean="0">
                <a:latin typeface="Courier New" pitchFamily="49" charset="0"/>
              </a:rPr>
              <a:t>PurgeName</a:t>
            </a:r>
            <a:r>
              <a:rPr lang="en-US" sz="2400" dirty="0" smtClean="0">
                <a:latin typeface="Courier New" pitchFamily="49" charset="0"/>
              </a:rPr>
              <a:t/>
            </a:r>
            <a:br>
              <a:rPr lang="en-US" sz="2400" dirty="0" smtClean="0">
                <a:latin typeface="Courier New" pitchFamily="49" charset="0"/>
              </a:rPr>
            </a:br>
            <a:r>
              <a:rPr lang="en-US" sz="2400" dirty="0" smtClean="0">
                <a:latin typeface="Courier New" pitchFamily="49" charset="0"/>
              </a:rPr>
              <a:t>   put "???" into field "Name"</a:t>
            </a:r>
            <a:br>
              <a:rPr lang="en-US" sz="2400" dirty="0" smtClean="0">
                <a:latin typeface="Courier New" pitchFamily="49" charset="0"/>
              </a:rPr>
            </a:br>
            <a:r>
              <a:rPr lang="en-US" sz="2400" dirty="0" smtClean="0">
                <a:latin typeface="Courier New" pitchFamily="49" charset="0"/>
              </a:rPr>
              <a:t>end </a:t>
            </a:r>
            <a:r>
              <a:rPr lang="en-US" sz="2400" dirty="0" err="1" smtClean="0">
                <a:latin typeface="Courier New" pitchFamily="49" charset="0"/>
              </a:rPr>
              <a:t>PurgeName</a:t>
            </a:r>
            <a:r>
              <a:rPr lang="en-US" sz="2400" dirty="0" smtClean="0">
                <a:latin typeface="Courier New" pitchFamily="49" charset="0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"real" and synthetic events like Sassafras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Always interpreted, so was slow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fld id="{10FC1319-8982-4F3C-9910-2F6892C78F80}" type="slidenum">
              <a:rPr lang="en-US" smtClean="0"/>
              <a:pPr>
                <a:buFont typeface="Wingdings" pitchFamily="-124" charset="2"/>
                <a:buNone/>
                <a:defRPr/>
              </a:pPr>
              <a:t>23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r>
              <a:rPr lang="en-US" smtClean="0"/>
              <a:t>© 2013 - Brad Myers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9" descr="lect15hyperev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3" y="1371600"/>
            <a:ext cx="4357687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HyperTalk, cont.</a:t>
            </a:r>
          </a:p>
        </p:txBody>
      </p:sp>
      <p:sp>
        <p:nvSpPr>
          <p:cNvPr id="26628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00200"/>
            <a:ext cx="5257800" cy="5257800"/>
          </a:xfrm>
        </p:spPr>
        <p:txBody>
          <a:bodyPr/>
          <a:lstStyle/>
          <a:p>
            <a:pPr eaLnBrk="1" hangingPunct="1"/>
            <a:r>
              <a:rPr lang="en-US" smtClean="0"/>
              <a:t>Scripts can be associated with buttons, fields (text editing), cards, backgrounds, stacks, and global. Events given to the most specific first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fld id="{10FC1319-8982-4F3C-9910-2F6892C78F80}" type="slidenum">
              <a:rPr lang="en-US" smtClean="0"/>
              <a:pPr>
                <a:buFont typeface="Wingdings" pitchFamily="-124" charset="2"/>
                <a:buNone/>
                <a:defRPr/>
              </a:pPr>
              <a:t>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r>
              <a:rPr lang="en-US" smtClean="0"/>
              <a:t>© 2013 - Brad Myers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554162"/>
          </a:xfrm>
        </p:spPr>
        <p:txBody>
          <a:bodyPr/>
          <a:lstStyle/>
          <a:p>
            <a:pPr eaLnBrk="1" hangingPunct="1"/>
            <a:r>
              <a:rPr lang="en-US" sz="3600" smtClean="0"/>
              <a:t>Martin Frank's "Elements, Events &amp; Transitions" (EET) Model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PhD, 1996, Georgia Tech </a:t>
            </a:r>
          </a:p>
          <a:p>
            <a:pPr eaLnBrk="1" hangingPunct="1"/>
            <a:r>
              <a:rPr lang="en-US" smtClean="0"/>
              <a:t>Define scripts to be executed on events </a:t>
            </a:r>
          </a:p>
          <a:p>
            <a:pPr eaLnBrk="1" hangingPunct="1"/>
            <a:r>
              <a:rPr lang="en-US" smtClean="0"/>
              <a:t>Per object, rather than global, handlers (like HyperTalk)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fld id="{10FC1319-8982-4F3C-9910-2F6892C78F80}" type="slidenum">
              <a:rPr lang="en-US" smtClean="0"/>
              <a:pPr>
                <a:buFont typeface="Wingdings" pitchFamily="-124" charset="2"/>
                <a:buNone/>
                <a:defRPr/>
              </a:pPr>
              <a:t>25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r>
              <a:rPr lang="en-US" smtClean="0"/>
              <a:t>© 2013 - Brad Myers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EET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99995"/>
            <a:ext cx="8229600" cy="4411662"/>
          </a:xfrm>
        </p:spPr>
        <p:txBody>
          <a:bodyPr/>
          <a:lstStyle/>
          <a:p>
            <a:pPr eaLnBrk="1" hangingPunct="1"/>
            <a:r>
              <a:rPr lang="en-US" dirty="0" smtClean="0"/>
              <a:t>"Transitions" happen on events:</a:t>
            </a:r>
            <a:br>
              <a:rPr lang="en-US" dirty="0" smtClean="0"/>
            </a:br>
            <a:r>
              <a:rPr lang="en-US" sz="2400" dirty="0" smtClean="0">
                <a:latin typeface="Courier New" pitchFamily="49" charset="0"/>
              </a:rPr>
              <a:t>Transition </a:t>
            </a:r>
            <a:r>
              <a:rPr lang="en-US" sz="2400" dirty="0" err="1" smtClean="0">
                <a:latin typeface="Courier New" pitchFamily="49" charset="0"/>
              </a:rPr>
              <a:t>PropertiesButton.pressed</a:t>
            </a:r>
            <a:r>
              <a:rPr lang="en-US" sz="2400" dirty="0" smtClean="0">
                <a:latin typeface="Courier New" pitchFamily="49" charset="0"/>
              </a:rPr>
              <a:t>()</a:t>
            </a:r>
            <a:br>
              <a:rPr lang="en-US" sz="2400" dirty="0" smtClean="0">
                <a:latin typeface="Courier New" pitchFamily="49" charset="0"/>
              </a:rPr>
            </a:br>
            <a:r>
              <a:rPr lang="en-US" sz="2400" dirty="0" smtClean="0">
                <a:latin typeface="Courier New" pitchFamily="49" charset="0"/>
              </a:rPr>
              <a:t>{</a:t>
            </a:r>
            <a:br>
              <a:rPr lang="en-US" sz="2400" dirty="0" smtClean="0">
                <a:latin typeface="Courier New" pitchFamily="49" charset="0"/>
              </a:rPr>
            </a:br>
            <a:r>
              <a:rPr lang="en-US" sz="2400" dirty="0" smtClean="0">
                <a:latin typeface="Courier New" pitchFamily="49" charset="0"/>
              </a:rPr>
              <a:t>  </a:t>
            </a:r>
            <a:r>
              <a:rPr lang="en-US" sz="2400" dirty="0" err="1" smtClean="0">
                <a:latin typeface="Courier New" pitchFamily="49" charset="0"/>
              </a:rPr>
              <a:t>PropertiesWindow.mapped</a:t>
            </a:r>
            <a:r>
              <a:rPr lang="en-US" sz="2400" dirty="0" smtClean="0">
                <a:latin typeface="Courier New" pitchFamily="49" charset="0"/>
              </a:rPr>
              <a:t> := 1;</a:t>
            </a:r>
            <a:br>
              <a:rPr lang="en-US" sz="2400" dirty="0" smtClean="0">
                <a:latin typeface="Courier New" pitchFamily="49" charset="0"/>
              </a:rPr>
            </a:br>
            <a:r>
              <a:rPr lang="en-US" sz="2400" dirty="0" smtClean="0">
                <a:latin typeface="Courier New" pitchFamily="49" charset="0"/>
              </a:rPr>
              <a:t>  </a:t>
            </a:r>
            <a:r>
              <a:rPr lang="en-US" sz="2400" dirty="0" err="1" smtClean="0">
                <a:latin typeface="Courier New" pitchFamily="49" charset="0"/>
              </a:rPr>
              <a:t>PropertiesButton.enabled</a:t>
            </a:r>
            <a:r>
              <a:rPr lang="en-US" sz="2400" dirty="0" smtClean="0">
                <a:latin typeface="Courier New" pitchFamily="49" charset="0"/>
              </a:rPr>
              <a:t> := false;</a:t>
            </a:r>
            <a:br>
              <a:rPr lang="en-US" sz="2400" dirty="0" smtClean="0">
                <a:latin typeface="Courier New" pitchFamily="49" charset="0"/>
              </a:rPr>
            </a:br>
            <a:r>
              <a:rPr lang="en-US" sz="2400" dirty="0" smtClean="0">
                <a:latin typeface="Courier New" pitchFamily="49" charset="0"/>
              </a:rPr>
              <a:t>}</a:t>
            </a:r>
            <a:br>
              <a:rPr lang="en-US" sz="2400" dirty="0" smtClean="0">
                <a:latin typeface="Courier New" pitchFamily="49" charset="0"/>
              </a:rPr>
            </a:br>
            <a:r>
              <a:rPr lang="en-US" sz="2400" dirty="0" smtClean="0">
                <a:latin typeface="Courier New" pitchFamily="49" charset="0"/>
              </a:rPr>
              <a:t>Transition </a:t>
            </a:r>
            <a:r>
              <a:rPr lang="en-US" sz="2400" dirty="0" err="1" smtClean="0">
                <a:latin typeface="Courier New" pitchFamily="49" charset="0"/>
              </a:rPr>
              <a:t>PropertiesCancelButton.pressed</a:t>
            </a:r>
            <a:r>
              <a:rPr lang="en-US" sz="2400" dirty="0" smtClean="0">
                <a:latin typeface="Courier New" pitchFamily="49" charset="0"/>
              </a:rPr>
              <a:t>()</a:t>
            </a:r>
            <a:br>
              <a:rPr lang="en-US" sz="2400" dirty="0" smtClean="0">
                <a:latin typeface="Courier New" pitchFamily="49" charset="0"/>
              </a:rPr>
            </a:br>
            <a:r>
              <a:rPr lang="en-US" sz="2400" dirty="0" smtClean="0">
                <a:latin typeface="Courier New" pitchFamily="49" charset="0"/>
              </a:rPr>
              <a:t>{</a:t>
            </a:r>
            <a:br>
              <a:rPr lang="en-US" sz="2400" dirty="0" smtClean="0">
                <a:latin typeface="Courier New" pitchFamily="49" charset="0"/>
              </a:rPr>
            </a:br>
            <a:r>
              <a:rPr lang="en-US" sz="2400" dirty="0" smtClean="0">
                <a:latin typeface="Courier New" pitchFamily="49" charset="0"/>
              </a:rPr>
              <a:t>  </a:t>
            </a:r>
            <a:r>
              <a:rPr lang="en-US" sz="2400" dirty="0" err="1" smtClean="0">
                <a:latin typeface="Courier New" pitchFamily="49" charset="0"/>
              </a:rPr>
              <a:t>PropertiesWindow.mapped</a:t>
            </a:r>
            <a:r>
              <a:rPr lang="en-US" sz="2400" dirty="0" smtClean="0">
                <a:latin typeface="Courier New" pitchFamily="49" charset="0"/>
              </a:rPr>
              <a:t> := 0;</a:t>
            </a:r>
            <a:br>
              <a:rPr lang="en-US" sz="2400" dirty="0" smtClean="0">
                <a:latin typeface="Courier New" pitchFamily="49" charset="0"/>
              </a:rPr>
            </a:br>
            <a:r>
              <a:rPr lang="en-US" sz="2400" dirty="0" smtClean="0">
                <a:latin typeface="Courier New" pitchFamily="49" charset="0"/>
              </a:rPr>
              <a:t>  </a:t>
            </a:r>
            <a:r>
              <a:rPr lang="en-US" sz="2400" dirty="0" err="1" smtClean="0">
                <a:latin typeface="Courier New" pitchFamily="49" charset="0"/>
              </a:rPr>
              <a:t>PropertiesButton.enabled</a:t>
            </a:r>
            <a:r>
              <a:rPr lang="en-US" sz="2400" dirty="0" smtClean="0">
                <a:latin typeface="Courier New" pitchFamily="49" charset="0"/>
              </a:rPr>
              <a:t> := true;</a:t>
            </a:r>
            <a:br>
              <a:rPr lang="en-US" sz="2400" dirty="0" smtClean="0">
                <a:latin typeface="Courier New" pitchFamily="49" charset="0"/>
              </a:rPr>
            </a:br>
            <a:r>
              <a:rPr lang="en-US" sz="2400" dirty="0" smtClean="0">
                <a:latin typeface="Courier New" pitchFamily="49" charset="0"/>
              </a:rPr>
              <a:t>}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fld id="{10FC1319-8982-4F3C-9910-2F6892C78F80}" type="slidenum">
              <a:rPr lang="en-US" smtClean="0"/>
              <a:pPr>
                <a:buFont typeface="Wingdings" pitchFamily="-124" charset="2"/>
                <a:buNone/>
                <a:defRPr/>
              </a:pPr>
              <a:t>26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r>
              <a:rPr lang="en-US" smtClean="0"/>
              <a:t>© 2013 - Brad Myers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EET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Can be conditional on values of events:</a:t>
            </a:r>
            <a:br>
              <a:rPr lang="en-US" smtClean="0"/>
            </a:br>
            <a:r>
              <a:rPr lang="en-US" sz="2400" smtClean="0">
                <a:latin typeface="Courier New" pitchFamily="49" charset="0"/>
              </a:rPr>
              <a:t>Transition(*.isSelectable=="true").pressed()</a:t>
            </a:r>
            <a:br>
              <a:rPr lang="en-US" sz="2400" smtClean="0">
                <a:latin typeface="Courier New" pitchFamily="49" charset="0"/>
              </a:rPr>
            </a:br>
            <a:r>
              <a:rPr lang="en-US" sz="2400" smtClean="0">
                <a:latin typeface="Courier New" pitchFamily="49" charset="0"/>
              </a:rPr>
              <a:t>{</a:t>
            </a:r>
            <a:br>
              <a:rPr lang="en-US" sz="2400" smtClean="0">
                <a:latin typeface="Courier New" pitchFamily="49" charset="0"/>
              </a:rPr>
            </a:br>
            <a:r>
              <a:rPr lang="en-US" sz="2400" smtClean="0">
                <a:latin typeface="Courier New" pitchFamily="49" charset="0"/>
              </a:rPr>
              <a:t>  self.color := "red";</a:t>
            </a:r>
            <a:br>
              <a:rPr lang="en-US" sz="2400" smtClean="0">
                <a:latin typeface="Courier New" pitchFamily="49" charset="0"/>
              </a:rPr>
            </a:br>
            <a:r>
              <a:rPr lang="en-US" sz="2400" smtClean="0">
                <a:latin typeface="Courier New" pitchFamily="49" charset="0"/>
              </a:rPr>
              <a:t>} </a:t>
            </a:r>
          </a:p>
          <a:p>
            <a:pPr lvl="1" eaLnBrk="1" hangingPunct="1"/>
            <a:r>
              <a:rPr lang="en-US" smtClean="0"/>
              <a:t>this transition invoked whenever a "press" event occurs on an element which has an "isSelectable" attribute with value equal "true" </a:t>
            </a:r>
          </a:p>
          <a:p>
            <a:pPr lvl="1" eaLnBrk="1" hangingPunct="1"/>
            <a:r>
              <a:rPr lang="en-US" smtClean="0"/>
              <a:t>operates on </a:t>
            </a:r>
            <a:r>
              <a:rPr lang="en-US" i="1" smtClean="0"/>
              <a:t>all</a:t>
            </a:r>
            <a:r>
              <a:rPr lang="en-US" smtClean="0"/>
              <a:t> items of set that it applies 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fld id="{10FC1319-8982-4F3C-9910-2F6892C78F80}" type="slidenum">
              <a:rPr lang="en-US" smtClean="0"/>
              <a:pPr>
                <a:buFont typeface="Wingdings" pitchFamily="-124" charset="2"/>
                <a:buNone/>
                <a:defRPr/>
              </a:pPr>
              <a:t>27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r>
              <a:rPr lang="en-US" smtClean="0"/>
              <a:t>© 2013 - Brad Myers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EET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800" smtClean="0"/>
              <a:t>"Implicit" events generated for parameter values changing, lists change size, etc.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smtClean="0"/>
              <a:t>for objects created, deleted or attributes changed</a:t>
            </a:r>
            <a:br>
              <a:rPr lang="en-US" sz="2400" smtClean="0"/>
            </a:br>
            <a:r>
              <a:rPr lang="en-US" sz="2000" smtClean="0">
                <a:latin typeface="Courier New" pitchFamily="49" charset="0"/>
              </a:rPr>
              <a:t>Transition bb.changed(string attr == "selectedPins",</a:t>
            </a:r>
            <a:br>
              <a:rPr lang="en-US" sz="2000" smtClean="0">
                <a:latin typeface="Courier New" pitchFamily="49" charset="0"/>
              </a:rPr>
            </a:br>
            <a:r>
              <a:rPr lang="en-US" sz="2000" smtClean="0">
                <a:latin typeface="Courier New" pitchFamily="49" charset="0"/>
              </a:rPr>
              <a:t>                         int NewLength != 2)</a:t>
            </a:r>
            <a:br>
              <a:rPr lang="en-US" sz="2000" smtClean="0">
                <a:latin typeface="Courier New" pitchFamily="49" charset="0"/>
              </a:rPr>
            </a:br>
            <a:r>
              <a:rPr lang="en-US" sz="2000" smtClean="0">
                <a:latin typeface="Courier New" pitchFamily="49" charset="0"/>
              </a:rPr>
              <a:t>{</a:t>
            </a:r>
            <a:br>
              <a:rPr lang="en-US" sz="2000" smtClean="0">
                <a:latin typeface="Courier New" pitchFamily="49" charset="0"/>
              </a:rPr>
            </a:br>
            <a:r>
              <a:rPr lang="en-US" sz="2000" smtClean="0">
                <a:latin typeface="Courier New" pitchFamily="49" charset="0"/>
              </a:rPr>
              <a:t>  connectButton.enabled := false;</a:t>
            </a:r>
            <a:br>
              <a:rPr lang="en-US" sz="2000" smtClean="0">
                <a:latin typeface="Courier New" pitchFamily="49" charset="0"/>
              </a:rPr>
            </a:br>
            <a:r>
              <a:rPr lang="en-US" sz="2000" smtClean="0">
                <a:latin typeface="Courier New" pitchFamily="49" charset="0"/>
              </a:rPr>
              <a:t>}</a:t>
            </a:r>
            <a:br>
              <a:rPr lang="en-US" sz="2000" smtClean="0">
                <a:latin typeface="Courier New" pitchFamily="49" charset="0"/>
              </a:rPr>
            </a:br>
            <a:r>
              <a:rPr lang="en-US" sz="2000" smtClean="0">
                <a:latin typeface="Courier New" pitchFamily="49" charset="0"/>
              </a:rPr>
              <a:t>Transition bb.changed(string attr == "selectedPins", </a:t>
            </a:r>
            <a:br>
              <a:rPr lang="en-US" sz="2000" smtClean="0">
                <a:latin typeface="Courier New" pitchFamily="49" charset="0"/>
              </a:rPr>
            </a:br>
            <a:r>
              <a:rPr lang="en-US" sz="2000" smtClean="0">
                <a:latin typeface="Courier New" pitchFamily="49" charset="0"/>
              </a:rPr>
              <a:t>                         int NewLength == 2)</a:t>
            </a:r>
            <a:br>
              <a:rPr lang="en-US" sz="2000" smtClean="0">
                <a:latin typeface="Courier New" pitchFamily="49" charset="0"/>
              </a:rPr>
            </a:br>
            <a:r>
              <a:rPr lang="en-US" sz="2000" smtClean="0">
                <a:latin typeface="Courier New" pitchFamily="49" charset="0"/>
              </a:rPr>
              <a:t>{</a:t>
            </a:r>
            <a:br>
              <a:rPr lang="en-US" sz="2000" smtClean="0">
                <a:latin typeface="Courier New" pitchFamily="49" charset="0"/>
              </a:rPr>
            </a:br>
            <a:r>
              <a:rPr lang="en-US" sz="2000" smtClean="0">
                <a:latin typeface="Courier New" pitchFamily="49" charset="0"/>
              </a:rPr>
              <a:t>  connectButton.enabled := true;</a:t>
            </a:r>
            <a:br>
              <a:rPr lang="en-US" sz="2000" smtClean="0">
                <a:latin typeface="Courier New" pitchFamily="49" charset="0"/>
              </a:rPr>
            </a:br>
            <a:r>
              <a:rPr lang="en-US" sz="2000" smtClean="0">
                <a:latin typeface="Courier New" pitchFamily="49" charset="0"/>
              </a:rPr>
              <a:t>}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smtClean="0"/>
              <a:t>button is enabled whenever the list in the bb element's selectedPins attribute is have length = 2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smtClean="0"/>
              <a:t>like "active variables"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smtClean="0"/>
              <a:t>can implement a form of constraints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fld id="{10FC1319-8982-4F3C-9910-2F6892C78F80}" type="slidenum">
              <a:rPr lang="en-US" smtClean="0"/>
              <a:pPr>
                <a:buFont typeface="Wingdings" pitchFamily="-124" charset="2"/>
                <a:buNone/>
                <a:defRPr/>
              </a:pPr>
              <a:t>28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r>
              <a:rPr lang="en-US" smtClean="0"/>
              <a:t>© 2013 - Brad Myers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EET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14467"/>
            <a:ext cx="8229600" cy="4411662"/>
          </a:xfrm>
        </p:spPr>
        <p:txBody>
          <a:bodyPr/>
          <a:lstStyle/>
          <a:p>
            <a:pPr eaLnBrk="1" hangingPunct="1"/>
            <a:r>
              <a:rPr lang="en-US" dirty="0" smtClean="0"/>
              <a:t>Programmer can "throw" events explicitly</a:t>
            </a:r>
            <a:br>
              <a:rPr lang="en-US" dirty="0" smtClean="0"/>
            </a:br>
            <a:r>
              <a:rPr lang="en-US" sz="2000" dirty="0" smtClean="0">
                <a:latin typeface="Courier New" pitchFamily="49" charset="0"/>
              </a:rPr>
              <a:t>Transition ((*.</a:t>
            </a:r>
            <a:r>
              <a:rPr lang="en-US" sz="2000" dirty="0" err="1" smtClean="0">
                <a:latin typeface="Courier New" pitchFamily="49" charset="0"/>
              </a:rPr>
              <a:t>isAButton</a:t>
            </a:r>
            <a:r>
              <a:rPr lang="en-US" sz="2000" dirty="0" smtClean="0">
                <a:latin typeface="Courier New" pitchFamily="49" charset="0"/>
              </a:rPr>
              <a:t>=="true") &amp;&amp; </a:t>
            </a:r>
            <a:br>
              <a:rPr lang="en-US" sz="2000" dirty="0" smtClean="0">
                <a:latin typeface="Courier New" pitchFamily="49" charset="0"/>
              </a:rPr>
            </a:br>
            <a:r>
              <a:rPr lang="en-US" sz="2000" dirty="0" smtClean="0">
                <a:latin typeface="Courier New" pitchFamily="49" charset="0"/>
              </a:rPr>
              <a:t>            (*.status =="enabled")).released()</a:t>
            </a:r>
            <a:br>
              <a:rPr lang="en-US" sz="2000" dirty="0" smtClean="0">
                <a:latin typeface="Courier New" pitchFamily="49" charset="0"/>
              </a:rPr>
            </a:br>
            <a:r>
              <a:rPr lang="en-US" sz="2000" dirty="0" smtClean="0">
                <a:latin typeface="Courier New" pitchFamily="49" charset="0"/>
              </a:rPr>
              <a:t>{</a:t>
            </a:r>
            <a:br>
              <a:rPr lang="en-US" sz="2000" dirty="0" smtClean="0">
                <a:latin typeface="Courier New" pitchFamily="49" charset="0"/>
              </a:rPr>
            </a:br>
            <a:r>
              <a:rPr lang="en-US" sz="2000" dirty="0" smtClean="0">
                <a:latin typeface="Courier New" pitchFamily="49" charset="0"/>
              </a:rPr>
              <a:t>  throw </a:t>
            </a:r>
            <a:r>
              <a:rPr lang="en-US" sz="2000" dirty="0" err="1" smtClean="0">
                <a:latin typeface="Courier New" pitchFamily="49" charset="0"/>
              </a:rPr>
              <a:t>self.invoke</a:t>
            </a:r>
            <a:r>
              <a:rPr lang="en-US" sz="2000" dirty="0" smtClean="0">
                <a:latin typeface="Courier New" pitchFamily="49" charset="0"/>
              </a:rPr>
              <a:t>();</a:t>
            </a:r>
            <a:br>
              <a:rPr lang="en-US" sz="2000" dirty="0" smtClean="0">
                <a:latin typeface="Courier New" pitchFamily="49" charset="0"/>
              </a:rPr>
            </a:br>
            <a:r>
              <a:rPr lang="en-US" sz="2000" dirty="0" smtClean="0">
                <a:latin typeface="Courier New" pitchFamily="49" charset="0"/>
              </a:rPr>
              <a:t>} </a:t>
            </a:r>
          </a:p>
          <a:p>
            <a:pPr eaLnBrk="1" hangingPunct="1"/>
            <a:r>
              <a:rPr lang="en-US" dirty="0" smtClean="0"/>
              <a:t>+ Advantage over ERL: events </a:t>
            </a:r>
            <a:r>
              <a:rPr lang="en-US" i="1" dirty="0" smtClean="0"/>
              <a:t>on objects</a:t>
            </a:r>
            <a:r>
              <a:rPr lang="en-US" dirty="0" smtClean="0"/>
              <a:t>, like </a:t>
            </a:r>
            <a:r>
              <a:rPr lang="en-US" dirty="0" err="1" smtClean="0"/>
              <a:t>HyperTalk</a:t>
            </a:r>
            <a:r>
              <a:rPr lang="en-US" dirty="0" smtClean="0"/>
              <a:t> </a:t>
            </a:r>
          </a:p>
          <a:p>
            <a:pPr eaLnBrk="1" hangingPunct="1"/>
            <a:r>
              <a:rPr lang="en-US" dirty="0" smtClean="0"/>
              <a:t>- Difficult to figure out meaning of the transitions (when they will fire) </a:t>
            </a:r>
          </a:p>
          <a:p>
            <a:pPr eaLnBrk="1" hangingPunct="1"/>
            <a:r>
              <a:rPr lang="en-US" dirty="0" smtClean="0"/>
              <a:t>- Flow of control hard to program and read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fld id="{10FC1319-8982-4F3C-9910-2F6892C78F80}" type="slidenum">
              <a:rPr lang="en-US" smtClean="0"/>
              <a:pPr>
                <a:buFont typeface="Wingdings" pitchFamily="-124" charset="2"/>
                <a:buNone/>
                <a:defRPr/>
              </a:pPr>
              <a:t>29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r>
              <a:rPr lang="en-US" smtClean="0"/>
              <a:t>© 2013 - Brad Myers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Overview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229600" cy="44116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The term "User Interface Management System" associated with older systems that represent the </a:t>
            </a:r>
            <a:r>
              <a:rPr lang="en-US" sz="2400" i="1" dirty="0" smtClean="0"/>
              <a:t>dialog</a:t>
            </a:r>
            <a:r>
              <a:rPr lang="en-US" sz="2400" dirty="0" smtClean="0"/>
              <a:t> of the interface in a formal language. 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Thus, most of the following UIMSs define a special (textual or graphical) language for programming the UI. 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This is primarily only the </a:t>
            </a:r>
            <a:r>
              <a:rPr lang="en-US" sz="2400" i="1" dirty="0" smtClean="0"/>
              <a:t>input</a:t>
            </a:r>
            <a:r>
              <a:rPr lang="en-US" sz="2400" dirty="0" smtClean="0"/>
              <a:t> from the user to the computer, not the reverse.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Human-human dialog is symmetric, but not computer-human dialogs 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Original forms were: menu trees, transition networks, grammars, and events. 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Issues: Formal range vs. effective range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What can conceivably be represented vs. what is convenient and understandable.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fld id="{10FC1319-8982-4F3C-9910-2F6892C78F80}" type="slidenum">
              <a:rPr lang="en-US" smtClean="0"/>
              <a:pPr>
                <a:buFont typeface="Wingdings" pitchFamily="-124" charset="2"/>
                <a:buNone/>
                <a:defRPr/>
              </a:pPr>
              <a:t>3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r>
              <a:rPr lang="en-US" dirty="0" smtClean="0"/>
              <a:t>© 2013 - Brad Myers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Event Languages, in General 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Implementation: can be expensive if test every rule </a:t>
            </a:r>
          </a:p>
          <a:p>
            <a:pPr lvl="1" eaLnBrk="1" hangingPunct="1"/>
            <a:r>
              <a:rPr lang="en-US" smtClean="0"/>
              <a:t>Can hash off input events </a:t>
            </a:r>
          </a:p>
          <a:p>
            <a:pPr lvl="1" eaLnBrk="1" hangingPunct="1"/>
            <a:r>
              <a:rPr lang="en-US" smtClean="0"/>
              <a:t>Bit vector for flags so test if applicable is fast </a:t>
            </a:r>
          </a:p>
          <a:p>
            <a:pPr eaLnBrk="1" hangingPunct="1"/>
            <a:endParaRPr lang="en-US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fld id="{10FC1319-8982-4F3C-9910-2F6892C78F80}" type="slidenum">
              <a:rPr lang="en-US" smtClean="0"/>
              <a:pPr>
                <a:buFont typeface="Wingdings" pitchFamily="-124" charset="2"/>
                <a:buNone/>
                <a:defRPr/>
              </a:pPr>
              <a:t>30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r>
              <a:rPr lang="en-US" smtClean="0"/>
              <a:t>© 2013 - Brad Myers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951188"/>
          </a:xfrm>
        </p:spPr>
        <p:txBody>
          <a:bodyPr/>
          <a:lstStyle/>
          <a:p>
            <a:pPr eaLnBrk="1" hangingPunct="1"/>
            <a:r>
              <a:rPr lang="en-US" dirty="0" smtClean="0"/>
              <a:t>Event Languages, Evaluation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053552"/>
            <a:ext cx="8650288" cy="54864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2400" dirty="0" smtClean="0"/>
              <a:t>+ Seems more natural for GUIs </a:t>
            </a: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2400" dirty="0" smtClean="0"/>
              <a:t>+ Can handle multi-threaded dialogs </a:t>
            </a: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2400" dirty="0" smtClean="0"/>
              <a:t>+ Greater descriptive power [Green86]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/>
              <a:t>Because conditions match any values for the unnamed states </a:t>
            </a: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2400" dirty="0" smtClean="0"/>
              <a:t>+ More direct since deals with graphics and their events </a:t>
            </a: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2400" dirty="0" smtClean="0"/>
              <a:t>- Difficult to write correct code since flow of control not local </a:t>
            </a: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2400" dirty="0" smtClean="0"/>
              <a:t>- Hard to specify syntax: need to use synthetic events or flags </a:t>
            </a: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2400" dirty="0" smtClean="0"/>
              <a:t>- Need to learn a new programming language </a:t>
            </a: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2400" dirty="0" smtClean="0"/>
              <a:t>- Hard to understand code when it gets large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/>
              <a:t>Where is the handler for this message? </a:t>
            </a: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2400" dirty="0" smtClean="0"/>
              <a:t>- Little (no?) separation UI code from application code </a:t>
            </a: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2400" dirty="0" smtClean="0"/>
              <a:t>- Still communicating through global variables and semantics has to store temporary information </a:t>
            </a: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2400" dirty="0" smtClean="0"/>
              <a:t>- Often no modularization: events and flags are global </a:t>
            </a: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2400" dirty="0" smtClean="0"/>
              <a:t>- May not be good for recognition-based UIs of the future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fld id="{10FC1319-8982-4F3C-9910-2F6892C78F80}" type="slidenum">
              <a:rPr lang="en-US" smtClean="0"/>
              <a:pPr>
                <a:buFont typeface="Wingdings" pitchFamily="-124" charset="2"/>
                <a:buNone/>
                <a:defRPr/>
              </a:pPr>
              <a:t>31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367668"/>
            <a:ext cx="2895600" cy="457200"/>
          </a:xfrm>
        </p:spPr>
        <p:txBody>
          <a:bodyPr/>
          <a:lstStyle/>
          <a:p>
            <a:pPr>
              <a:buFont typeface="Wingdings" pitchFamily="-124" charset="2"/>
              <a:buNone/>
              <a:defRPr/>
            </a:pPr>
            <a:r>
              <a:rPr lang="en-US" dirty="0" smtClean="0"/>
              <a:t>© 2013 - Brad Myers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474"/>
            <a:ext cx="7543800" cy="1295400"/>
          </a:xfrm>
        </p:spPr>
        <p:txBody>
          <a:bodyPr/>
          <a:lstStyle/>
          <a:p>
            <a:pPr eaLnBrk="1" hangingPunct="1"/>
            <a:r>
              <a:rPr lang="en-US" sz="4000" dirty="0" smtClean="0"/>
              <a:t>Combined approach:</a:t>
            </a:r>
            <a:br>
              <a:rPr lang="en-US" sz="4000" dirty="0" smtClean="0"/>
            </a:br>
            <a:r>
              <a:rPr lang="en-US" sz="4000" dirty="0" smtClean="0"/>
              <a:t>Jacob's </a:t>
            </a:r>
            <a:r>
              <a:rPr lang="en-US" sz="4000" dirty="0" err="1" smtClean="0"/>
              <a:t>event+ATN</a:t>
            </a:r>
            <a:r>
              <a:rPr lang="en-US" sz="4000" dirty="0" smtClean="0"/>
              <a:t> system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27719"/>
            <a:ext cx="8229600" cy="44116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[Robert J.K. Jacob, "A Specification Language for Direct Manipulation Interfaces," </a:t>
            </a:r>
            <a:r>
              <a:rPr lang="en-US" sz="2000" i="1" dirty="0" smtClean="0"/>
              <a:t>ACM Transactions on Graphics</a:t>
            </a:r>
            <a:r>
              <a:rPr lang="en-US" sz="2000" dirty="0" smtClean="0"/>
              <a:t>, Oct, 1986, vol. 5, no. 4, pp. 283-317.] 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Interfaces are highly </a:t>
            </a:r>
            <a:r>
              <a:rPr lang="en-US" sz="2000" dirty="0" err="1" smtClean="0"/>
              <a:t>moded</a:t>
            </a:r>
            <a:r>
              <a:rPr lang="en-US" sz="2000" dirty="0" smtClean="0"/>
              <a:t>, in that mouse button will have different actions in different places, </a:t>
            </a:r>
            <a:r>
              <a:rPr lang="en-US" sz="2000" i="1" dirty="0" smtClean="0"/>
              <a:t>and</a:t>
            </a:r>
            <a:r>
              <a:rPr lang="en-US" sz="2000" dirty="0" smtClean="0"/>
              <a:t> depending on global state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dirty="0" smtClean="0"/>
              <a:t>but modes are highly visible and very quick 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Conventional ATN for DM would be large, regular and uninformative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dirty="0" smtClean="0"/>
              <a:t>also, remembered state in each widget, e.g. partial file name, item awaiting confirmation, etc.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dirty="0" smtClean="0"/>
              <a:t>so "co-routines" are appropriate: suspended and resumed with remembered state 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Define "interaction objects" that internally are programmed with state machines 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"Events" are high level tokens, including location 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All active interaction objects define event handlers and "executive" chooses the correct handler based on input event. 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Evaluation: fundamentally, programmers generally prefer to program using textual languages.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fld id="{10FC1319-8982-4F3C-9910-2F6892C78F80}" type="slidenum">
              <a:rPr lang="en-US" smtClean="0"/>
              <a:pPr>
                <a:buFont typeface="Wingdings" pitchFamily="-124" charset="2"/>
                <a:buNone/>
                <a:defRPr/>
              </a:pPr>
              <a:t>32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r>
              <a:rPr lang="en-US" smtClean="0"/>
              <a:t>© 2013 - Brad Myers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990945"/>
          </a:xfrm>
        </p:spPr>
        <p:txBody>
          <a:bodyPr/>
          <a:lstStyle/>
          <a:p>
            <a:pPr eaLnBrk="1" hangingPunct="1"/>
            <a:r>
              <a:rPr lang="en-US" dirty="0" smtClean="0"/>
              <a:t>Declarative Languages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430694" y="1109662"/>
            <a:ext cx="8713305" cy="5171867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For dialog boxes, forms and menus, just list the contents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But need to also list </a:t>
            </a:r>
            <a:r>
              <a:rPr lang="en-US" sz="2800" i="1" dirty="0" smtClean="0"/>
              <a:t>a lot</a:t>
            </a:r>
            <a:r>
              <a:rPr lang="en-US" sz="2800" dirty="0" smtClean="0"/>
              <a:t> of properties for each field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Used by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CMU's COUSIN system (~1985), and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Apollo's Domain/Dialog (later HP/Apollo's Open Dialog) ~1985-87.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Html forms (to some extent)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Goals: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less overall effort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Better separation UI and application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Multiple interfaces for same application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Consistency since UI part uses same package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fld id="{10FC1319-8982-4F3C-9910-2F6892C78F80}" type="slidenum">
              <a:rPr lang="en-US" smtClean="0"/>
              <a:pPr>
                <a:buFont typeface="Wingdings" pitchFamily="-124" charset="2"/>
                <a:buNone/>
                <a:defRPr/>
              </a:pPr>
              <a:t>33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r>
              <a:rPr lang="en-US" smtClean="0"/>
              <a:t>© 2013 - Brad Myers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Declarative Languages, cont.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87963"/>
            <a:ext cx="8229600" cy="44116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UI and application interface through "variables"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Either can set or access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Typed by the kind of data transmitted: string, integer, enumerated 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"Domain Dialog" ("Open Dialog")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Call-back attached to each variable 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HTML is basically another example of this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Also, Motif’s UIL, XUL, </a:t>
            </a:r>
            <a:r>
              <a:rPr lang="en-US" sz="2000" dirty="0" smtClean="0">
                <a:hlinkClick r:id="rId2"/>
              </a:rPr>
              <a:t>Microsoft’s XAML</a:t>
            </a:r>
            <a:r>
              <a:rPr lang="en-US" sz="2000" dirty="0" smtClean="0"/>
              <a:t>, Adobe’s MXML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- Can be edited by users (in theory) for customization 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Cousin (1985):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Cousin supports push buttons, cycle buttons, text, table, windows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Cousin sends to application a single event encoding the user's interaction, application must do dispatch 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800" dirty="0" smtClean="0"/>
              <a:t>different from callbacks on widgets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fld id="{10FC1319-8982-4F3C-9910-2F6892C78F80}" type="slidenum">
              <a:rPr lang="en-US" smtClean="0"/>
              <a:pPr>
                <a:buFont typeface="Wingdings" pitchFamily="-124" charset="2"/>
                <a:buNone/>
                <a:defRPr/>
              </a:pPr>
              <a:t>34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r>
              <a:rPr lang="en-US" smtClean="0"/>
              <a:t>© 2013 - Brad Myers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Cousin example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95199"/>
            <a:ext cx="8229600" cy="5370644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1400" dirty="0" smtClean="0">
                <a:latin typeface="Courier New" pitchFamily="49" charset="0"/>
              </a:rPr>
              <a:t>[</a:t>
            </a: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1400" dirty="0" err="1" smtClean="0">
                <a:latin typeface="Courier New" pitchFamily="49" charset="0"/>
              </a:rPr>
              <a:t>FormName</a:t>
            </a:r>
            <a:r>
              <a:rPr lang="en-US" sz="1400" dirty="0" smtClean="0">
                <a:latin typeface="Courier New" pitchFamily="49" charset="0"/>
              </a:rPr>
              <a:t>: "File System Manager"</a:t>
            </a: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1400" dirty="0" smtClean="0">
                <a:latin typeface="Courier New" pitchFamily="49" charset="0"/>
              </a:rPr>
              <a:t>Purpose: "For browsing and managing files"</a:t>
            </a: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1400" dirty="0" smtClean="0">
                <a:latin typeface="Courier New" pitchFamily="49" charset="0"/>
              </a:rPr>
              <a:t>]</a:t>
            </a: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1400" dirty="0" smtClean="0">
                <a:latin typeface="Courier New" pitchFamily="49" charset="0"/>
              </a:rPr>
              <a:t>[</a:t>
            </a: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1400" dirty="0" smtClean="0">
                <a:latin typeface="Courier New" pitchFamily="49" charset="0"/>
              </a:rPr>
              <a:t>Name: "Sort by"</a:t>
            </a: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1400" dirty="0" err="1" smtClean="0">
                <a:latin typeface="Courier New" pitchFamily="49" charset="0"/>
              </a:rPr>
              <a:t>ValueType</a:t>
            </a:r>
            <a:r>
              <a:rPr lang="en-US" sz="1400" dirty="0" smtClean="0">
                <a:latin typeface="Courier New" pitchFamily="49" charset="0"/>
              </a:rPr>
              <a:t>: String</a:t>
            </a: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1400" dirty="0" err="1" smtClean="0">
                <a:latin typeface="Courier New" pitchFamily="49" charset="0"/>
              </a:rPr>
              <a:t>DefaultValue</a:t>
            </a:r>
            <a:r>
              <a:rPr lang="en-US" sz="1400" dirty="0" smtClean="0">
                <a:latin typeface="Courier New" pitchFamily="49" charset="0"/>
              </a:rPr>
              <a:t>: Name</a:t>
            </a: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1400" dirty="0" err="1" smtClean="0">
                <a:latin typeface="Courier New" pitchFamily="49" charset="0"/>
              </a:rPr>
              <a:t>InteractionMode</a:t>
            </a:r>
            <a:r>
              <a:rPr lang="en-US" sz="1400" dirty="0" smtClean="0">
                <a:latin typeface="Courier New" pitchFamily="49" charset="0"/>
              </a:rPr>
              <a:t>: </a:t>
            </a:r>
            <a:r>
              <a:rPr lang="en-US" sz="1400" dirty="0" err="1" smtClean="0">
                <a:latin typeface="Courier New" pitchFamily="49" charset="0"/>
              </a:rPr>
              <a:t>CycleButton</a:t>
            </a:r>
            <a:endParaRPr lang="en-US" sz="1400" dirty="0" smtClean="0"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1400" dirty="0" err="1" smtClean="0">
                <a:latin typeface="Courier New" pitchFamily="49" charset="0"/>
              </a:rPr>
              <a:t>ChangeResponse</a:t>
            </a:r>
            <a:r>
              <a:rPr lang="en-US" sz="1400" dirty="0" smtClean="0">
                <a:latin typeface="Courier New" pitchFamily="49" charset="0"/>
              </a:rPr>
              <a:t>: Active</a:t>
            </a: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1400" dirty="0" err="1" smtClean="0">
                <a:latin typeface="Courier New" pitchFamily="49" charset="0"/>
              </a:rPr>
              <a:t>EnumeratedValues</a:t>
            </a:r>
            <a:r>
              <a:rPr lang="en-US" sz="1400" dirty="0" smtClean="0">
                <a:latin typeface="Courier New" pitchFamily="49" charset="0"/>
              </a:rPr>
              <a:t>: (Name, "Last Change Date", Size)</a:t>
            </a: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1400" dirty="0" smtClean="0">
                <a:latin typeface="Courier New" pitchFamily="49" charset="0"/>
              </a:rPr>
              <a:t>Purpose: "How the files should be sorted"</a:t>
            </a: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1400" dirty="0" smtClean="0">
                <a:latin typeface="Courier New" pitchFamily="49" charset="0"/>
              </a:rPr>
              <a:t>Location: 10, 40</a:t>
            </a: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1400" dirty="0" smtClean="0">
                <a:latin typeface="Courier New" pitchFamily="49" charset="0"/>
              </a:rPr>
              <a:t>]</a:t>
            </a: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1400" dirty="0" smtClean="0">
                <a:latin typeface="Courier New" pitchFamily="49" charset="0"/>
              </a:rPr>
              <a:t>[</a:t>
            </a: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1400" dirty="0" smtClean="0">
                <a:latin typeface="Courier New" pitchFamily="49" charset="0"/>
              </a:rPr>
              <a:t>Name: Files</a:t>
            </a: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1400" dirty="0" err="1" smtClean="0">
                <a:latin typeface="Courier New" pitchFamily="49" charset="0"/>
              </a:rPr>
              <a:t>ValueType</a:t>
            </a:r>
            <a:r>
              <a:rPr lang="en-US" sz="1400" dirty="0" smtClean="0">
                <a:latin typeface="Courier New" pitchFamily="49" charset="0"/>
              </a:rPr>
              <a:t>: String</a:t>
            </a: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1400" dirty="0" err="1" smtClean="0">
                <a:latin typeface="Courier New" pitchFamily="49" charset="0"/>
              </a:rPr>
              <a:t>DefaultSource</a:t>
            </a:r>
            <a:r>
              <a:rPr lang="en-US" sz="1400" dirty="0" smtClean="0">
                <a:latin typeface="Courier New" pitchFamily="49" charset="0"/>
              </a:rPr>
              <a:t>: </a:t>
            </a:r>
            <a:r>
              <a:rPr lang="en-US" sz="1400" dirty="0" err="1" smtClean="0">
                <a:latin typeface="Courier New" pitchFamily="49" charset="0"/>
              </a:rPr>
              <a:t>NoDefault</a:t>
            </a:r>
            <a:endParaRPr lang="en-US" sz="1400" dirty="0" smtClean="0"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1400" dirty="0" err="1" smtClean="0">
                <a:latin typeface="Courier New" pitchFamily="49" charset="0"/>
              </a:rPr>
              <a:t>MinNumber</a:t>
            </a:r>
            <a:r>
              <a:rPr lang="en-US" sz="1400" dirty="0" smtClean="0">
                <a:latin typeface="Courier New" pitchFamily="49" charset="0"/>
              </a:rPr>
              <a:t>: 1</a:t>
            </a: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1400" dirty="0" err="1" smtClean="0">
                <a:latin typeface="Courier New" pitchFamily="49" charset="0"/>
              </a:rPr>
              <a:t>MaxNumber</a:t>
            </a:r>
            <a:r>
              <a:rPr lang="en-US" sz="1400" dirty="0" smtClean="0">
                <a:latin typeface="Courier New" pitchFamily="49" charset="0"/>
              </a:rPr>
              <a:t>: 1000</a:t>
            </a: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1400" dirty="0" err="1" smtClean="0">
                <a:latin typeface="Courier New" pitchFamily="49" charset="0"/>
              </a:rPr>
              <a:t>InteractionMode</a:t>
            </a:r>
            <a:r>
              <a:rPr lang="en-US" sz="1400" dirty="0" smtClean="0">
                <a:latin typeface="Courier New" pitchFamily="49" charset="0"/>
              </a:rPr>
              <a:t>: Table</a:t>
            </a: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1400" dirty="0" err="1" smtClean="0">
                <a:latin typeface="Courier New" pitchFamily="49" charset="0"/>
              </a:rPr>
              <a:t>NumColumns</a:t>
            </a:r>
            <a:r>
              <a:rPr lang="en-US" sz="1400" dirty="0" smtClean="0">
                <a:latin typeface="Courier New" pitchFamily="49" charset="0"/>
              </a:rPr>
              <a:t>: 4</a:t>
            </a: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1400" dirty="0" err="1" smtClean="0">
                <a:latin typeface="Courier New" pitchFamily="49" charset="0"/>
              </a:rPr>
              <a:t>ChangeResponse</a:t>
            </a:r>
            <a:r>
              <a:rPr lang="en-US" sz="1400" dirty="0" smtClean="0">
                <a:latin typeface="Courier New" pitchFamily="49" charset="0"/>
              </a:rPr>
              <a:t>: Passive</a:t>
            </a: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1400" dirty="0" smtClean="0">
                <a:latin typeface="Courier New" pitchFamily="49" charset="0"/>
              </a:rPr>
              <a:t>Purpose: "List of files found matching the spec"</a:t>
            </a: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1400" dirty="0" smtClean="0">
                <a:latin typeface="Courier New" pitchFamily="49" charset="0"/>
              </a:rPr>
              <a:t>Location: 10, 40</a:t>
            </a: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1400" dirty="0" smtClean="0">
                <a:latin typeface="Courier New" pitchFamily="49" charset="0"/>
              </a:rPr>
              <a:t>Size: 400, 100</a:t>
            </a:r>
          </a:p>
          <a:p>
            <a:pPr eaLnBrk="1" hangingPunct="1">
              <a:lnSpc>
                <a:spcPct val="80000"/>
              </a:lnSpc>
              <a:buFont typeface="Wingdings" pitchFamily="-124" charset="2"/>
              <a:buNone/>
            </a:pPr>
            <a:r>
              <a:rPr lang="en-US" sz="1400" dirty="0" smtClean="0">
                <a:latin typeface="Courier New" pitchFamily="49" charset="0"/>
              </a:rPr>
              <a:t>]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fld id="{10FC1319-8982-4F3C-9910-2F6892C78F80}" type="slidenum">
              <a:rPr lang="en-US" smtClean="0"/>
              <a:pPr>
                <a:buFont typeface="Wingdings" pitchFamily="-124" charset="2"/>
                <a:buNone/>
                <a:defRPr/>
              </a:pPr>
              <a:t>35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r>
              <a:rPr lang="en-US" smtClean="0"/>
              <a:t>© 2013 - Brad Myers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Commercial Example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Apollo’s Open Dialog, 1987</a:t>
            </a:r>
          </a:p>
          <a:p>
            <a:pPr lvl="1" eaLnBrk="1" hangingPunct="1"/>
            <a:r>
              <a:rPr lang="en-US" dirty="0" smtClean="0">
                <a:hlinkClick r:id="rId2"/>
              </a:rPr>
              <a:t>Pictures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fld id="{10FC1319-8982-4F3C-9910-2F6892C78F80}" type="slidenum">
              <a:rPr lang="en-US" smtClean="0"/>
              <a:pPr>
                <a:buFont typeface="Wingdings" pitchFamily="-124" charset="2"/>
                <a:buNone/>
                <a:defRPr/>
              </a:pPr>
              <a:t>36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r>
              <a:rPr lang="en-US" smtClean="0"/>
              <a:t>© 2013 - Brad Myers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1070458"/>
          </a:xfrm>
        </p:spPr>
        <p:txBody>
          <a:bodyPr/>
          <a:lstStyle/>
          <a:p>
            <a:pPr eaLnBrk="1" hangingPunct="1"/>
            <a:r>
              <a:rPr lang="en-US" dirty="0" smtClean="0"/>
              <a:t>Declarative, evaluation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443948" y="1242189"/>
            <a:ext cx="8229600" cy="44116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+ Specify "what" not "how" = declarative 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+ Good for "coarse grain" interaction (forms) 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+ Programmer doesn't have to worry about time sequence of events 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+ Separate UI from application -- communicate through variables 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- Fixed interactions 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- Can't deal with non-widgets: need to use "graphic areas" and program by hand 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- Can't dynamically change interface based on application 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- Can't express dependencies: this widget is enabled when that widget has specific value. 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- Interactive tools are easier to use for widgets and their properties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dirty="0" smtClean="0"/>
              <a:t>Motif's UIL or Microsoft Resource files designed to be written by such tools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dirty="0" smtClean="0"/>
              <a:t>Visual Basic has an internal format like this: </a:t>
            </a:r>
            <a:r>
              <a:rPr lang="en-US" sz="1800" dirty="0" smtClean="0">
                <a:hlinkClick r:id="rId2" action="ppaction://hlinkfile"/>
              </a:rPr>
              <a:t>xxx.frm file</a:t>
            </a:r>
            <a:endParaRPr lang="en-US" sz="1800" dirty="0" smtClean="0"/>
          </a:p>
          <a:p>
            <a:pPr lvl="1" eaLnBrk="1" hangingPunct="1">
              <a:lnSpc>
                <a:spcPct val="80000"/>
              </a:lnSpc>
            </a:pPr>
            <a:r>
              <a:rPr lang="en-US" sz="1800" dirty="0" smtClean="0"/>
              <a:t>XAML, MXML, html, etc. created by interactive tools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Next step: "Model-based" tools that take a specification of the contents and </a:t>
            </a:r>
            <a:r>
              <a:rPr lang="en-US" sz="2000" i="1" dirty="0" smtClean="0"/>
              <a:t>automatically</a:t>
            </a:r>
            <a:r>
              <a:rPr lang="en-US" sz="2000" dirty="0" smtClean="0"/>
              <a:t> decide on a layout, so fewer parameters have to be specified.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fld id="{10FC1319-8982-4F3C-9910-2F6892C78F80}" type="slidenum">
              <a:rPr lang="en-US" smtClean="0"/>
              <a:pPr>
                <a:buFont typeface="Wingdings" pitchFamily="-124" charset="2"/>
                <a:buNone/>
                <a:defRPr/>
              </a:pPr>
              <a:t>37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r>
              <a:rPr lang="en-US" smtClean="0"/>
              <a:t>© 2013 - Brad Myers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944562"/>
          </a:xfrm>
        </p:spPr>
        <p:txBody>
          <a:bodyPr/>
          <a:lstStyle/>
          <a:p>
            <a:pPr eaLnBrk="1" hangingPunct="1"/>
            <a:r>
              <a:rPr lang="en-US" smtClean="0"/>
              <a:t>Menu Trees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fld id="{10FC1319-8982-4F3C-9910-2F6892C78F80}" type="slidenum">
              <a:rPr lang="en-US" smtClean="0"/>
              <a:pPr>
                <a:buFont typeface="Wingdings" pitchFamily="-124" charset="2"/>
                <a:buNone/>
                <a:defRPr/>
              </a:pPr>
              <a:t>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r>
              <a:rPr lang="en-US" smtClean="0"/>
              <a:t>© 2013 - Brad Myers</a:t>
            </a:r>
            <a:endParaRPr lang="en-US" dirty="0"/>
          </a:p>
        </p:txBody>
      </p:sp>
      <p:pic>
        <p:nvPicPr>
          <p:cNvPr id="614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331" y="4038600"/>
            <a:ext cx="6588669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Rectangle 3"/>
          <p:cNvSpPr>
            <a:spLocks noGrp="1" noChangeArrowheads="1"/>
          </p:cNvSpPr>
          <p:nvPr>
            <p:ph idx="1"/>
          </p:nvPr>
        </p:nvSpPr>
        <p:spPr>
          <a:xfrm>
            <a:off x="0" y="990600"/>
            <a:ext cx="8991600" cy="44116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 dirty="0" smtClean="0"/>
              <a:t>Also called "Dialog Trees" 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/>
              <a:t>Hierarchy of menus </a:t>
            </a:r>
          </a:p>
          <a:p>
            <a:pPr eaLnBrk="1" hangingPunct="1">
              <a:lnSpc>
                <a:spcPct val="90000"/>
              </a:lnSpc>
            </a:pPr>
            <a:r>
              <a:rPr lang="en-US" sz="1600" dirty="0" smtClean="0"/>
              <a:t>picture, Olsen  UIMS book, p. 116  (Fig 7:1) (Dan R. Olsen, Jr., </a:t>
            </a:r>
            <a:r>
              <a:rPr lang="en-US" sz="1600" i="1" dirty="0" smtClean="0"/>
              <a:t>User Interface Management Systems: Models and Algorithms</a:t>
            </a:r>
            <a:r>
              <a:rPr lang="en-US" sz="1600" dirty="0" smtClean="0"/>
              <a:t>, Morgan Kaufmann, San Mateo, CA, 1992.) 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 smtClean="0"/>
              <a:t>Used in </a:t>
            </a:r>
            <a:r>
              <a:rPr lang="en-US" sz="2000" dirty="0" err="1" smtClean="0"/>
              <a:t>Kasik's</a:t>
            </a:r>
            <a:r>
              <a:rPr lang="en-US" sz="2000" dirty="0" smtClean="0"/>
              <a:t> "TIGER" UIMS, which was used for years to create Boeing's CAD tools (1982)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/>
              <a:t>Interface is "command-line style" with menus to choose the keywords 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600" dirty="0" smtClean="0"/>
              <a:t>Prefix 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600" dirty="0" smtClean="0"/>
              <a:t>Operator defines the parameters that will come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/>
              <a:t>Very large number of commands, e.g. 10 ways to draw a circle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/>
              <a:t>Special facilities for jumping around the tree, and doing the right semantic actions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/>
              <a:t>Aborting commands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Transition Diagrams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24000"/>
            <a:ext cx="8686800" cy="44116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Set of states and set of arcs. 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Probably the earliest UIMS: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/>
              <a:t>William Newman's "Reaction Handler" in 1968</a:t>
            </a:r>
            <a:r>
              <a:rPr lang="en-US" sz="2800" dirty="0" smtClean="0"/>
              <a:t> </a:t>
            </a:r>
            <a:r>
              <a:rPr lang="en-US" sz="2400" u="sng" baseline="-12000" dirty="0" smtClean="0"/>
              <a:t>http://doi.acm.org/10.1145/1468075.1468083</a:t>
            </a:r>
            <a:endParaRPr lang="en-US" sz="2800" baseline="-12000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fld id="{10FC1319-8982-4F3C-9910-2F6892C78F80}" type="slidenum">
              <a:rPr lang="en-US" smtClean="0"/>
              <a:pPr>
                <a:buFont typeface="Wingdings" pitchFamily="-124" charset="2"/>
                <a:buNone/>
                <a:defRPr/>
              </a:pPr>
              <a:t>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r>
              <a:rPr lang="en-US" dirty="0" smtClean="0"/>
              <a:t>© 2013 - Brad Myers</a:t>
            </a:r>
            <a:endParaRPr lang="en-US" dirty="0"/>
          </a:p>
        </p:txBody>
      </p:sp>
      <p:pic>
        <p:nvPicPr>
          <p:cNvPr id="717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32523"/>
            <a:ext cx="5181600" cy="3825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3071813"/>
            <a:ext cx="3962400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Transition Diagrams, cont.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smtClean="0"/>
              <a:t>Simplest form, arcs are user input events.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/>
              <a:t>arcs can be extended by listing feedback (output) and semantic actions on the arcs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/>
              <a:t>actions usually written in a conventional language (e.g. C)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/>
              <a:t>picture, Olsen, p. 37 (Fig 3:1)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fld id="{10FC1319-8982-4F3C-9910-2F6892C78F80}" type="slidenum">
              <a:rPr lang="en-US" smtClean="0"/>
              <a:pPr>
                <a:buFont typeface="Wingdings" pitchFamily="-124" charset="2"/>
                <a:buNone/>
                <a:defRPr/>
              </a:pPr>
              <a:t>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r>
              <a:rPr lang="en-US" smtClean="0"/>
              <a:t>© 2013 - Brad Myers</a:t>
            </a:r>
            <a:endParaRPr lang="en-US" dirty="0"/>
          </a:p>
        </p:txBody>
      </p:sp>
      <p:pic>
        <p:nvPicPr>
          <p:cNvPr id="819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5275" y="3600450"/>
            <a:ext cx="8848725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70525" y="990600"/>
            <a:ext cx="3673475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868362"/>
          </a:xfrm>
        </p:spPr>
        <p:txBody>
          <a:bodyPr/>
          <a:lstStyle/>
          <a:p>
            <a:pPr eaLnBrk="1" hangingPunct="1"/>
            <a:r>
              <a:rPr lang="en-US" smtClean="0"/>
              <a:t>Transition Diagrams, cont.</a:t>
            </a:r>
          </a:p>
        </p:txBody>
      </p:sp>
      <p:sp>
        <p:nvSpPr>
          <p:cNvPr id="922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smtClean="0"/>
              <a:t>Often, represented textually: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/>
              <a:t>picture, Olsen p. 38 </a:t>
            </a:r>
          </a:p>
        </p:txBody>
      </p:sp>
      <p:pic>
        <p:nvPicPr>
          <p:cNvPr id="92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67000"/>
            <a:ext cx="5589588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fld id="{10FC1319-8982-4F3C-9910-2F6892C78F80}" type="slidenum">
              <a:rPr lang="en-US" smtClean="0"/>
              <a:pPr>
                <a:buFont typeface="Wingdings" pitchFamily="-124" charset="2"/>
                <a:buNone/>
                <a:defRPr/>
              </a:pPr>
              <a:t>7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r>
              <a:rPr lang="en-US" smtClean="0"/>
              <a:t>© 2013 - Brad Myers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096000"/>
            <a:ext cx="2895600" cy="457200"/>
          </a:xfrm>
        </p:spPr>
        <p:txBody>
          <a:bodyPr/>
          <a:lstStyle/>
          <a:p>
            <a:pPr>
              <a:buFont typeface="Wingdings" pitchFamily="-124" charset="2"/>
              <a:buNone/>
              <a:defRPr/>
            </a:pPr>
            <a:r>
              <a:rPr lang="en-US" dirty="0" smtClean="0"/>
              <a:t>© 2013 - Brad Myers</a:t>
            </a:r>
            <a:endParaRPr lang="en-US" dirty="0"/>
          </a:p>
        </p:txBody>
      </p:sp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Transition Diagrams, cont.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4116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smtClean="0"/>
              <a:t>Sub-diagrams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/>
              <a:t>To help modularize and simplify large networks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/>
              <a:t>if call themselves, then "</a:t>
            </a:r>
            <a:r>
              <a:rPr lang="en-US" sz="2000" i="1" smtClean="0"/>
              <a:t>recursive</a:t>
            </a:r>
            <a:r>
              <a:rPr lang="en-US" sz="2000" smtClean="0"/>
              <a:t> transition network" 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800" smtClean="0"/>
              <a:t>Picture Olsen, p. 41 (Fig 3:4)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/>
              <a:t>Problem: when to enter and leave the sub-dialog: 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800" smtClean="0"/>
              <a:t>don't want to use up a token</a:t>
            </a:r>
            <a:endParaRPr lang="en-US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fld id="{10FC1319-8982-4F3C-9910-2F6892C78F80}" type="slidenum">
              <a:rPr lang="en-US" smtClean="0"/>
              <a:pPr>
                <a:buFont typeface="Wingdings" pitchFamily="-124" charset="2"/>
                <a:buNone/>
                <a:defRPr/>
              </a:pPr>
              <a:t>8</a:t>
            </a:fld>
            <a:endParaRPr lang="en-US" dirty="0"/>
          </a:p>
        </p:txBody>
      </p:sp>
      <p:pic>
        <p:nvPicPr>
          <p:cNvPr id="1024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89313"/>
            <a:ext cx="8305800" cy="346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868362"/>
          </a:xfrm>
        </p:spPr>
        <p:txBody>
          <a:bodyPr/>
          <a:lstStyle/>
          <a:p>
            <a:pPr eaLnBrk="1" hangingPunct="1"/>
            <a:r>
              <a:rPr lang="en-US" smtClean="0"/>
              <a:t>Transition Diagrams, cont.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914400"/>
            <a:ext cx="8229600" cy="44116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/>
              <a:t>"Pervasive states" to handle help, abort, undo, etc.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"Escape" transitions to abort (permanently leave) a dialog 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800" smtClean="0"/>
              <a:t>picture, Olsen p. 53 (Fig 3:11)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"Re-enter" sub-dialogs for temporary excursions that return to same place. E.g., help, use calculator, etc. 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800" smtClean="0"/>
              <a:t>picture, Olsen p. 55 (Fig 3:12)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Transitions are taken if no specific arcs from node </a:t>
            </a:r>
          </a:p>
        </p:txBody>
      </p:sp>
      <p:pic>
        <p:nvPicPr>
          <p:cNvPr id="11269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00400"/>
            <a:ext cx="74803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fld id="{10FC1319-8982-4F3C-9910-2F6892C78F80}" type="slidenum">
              <a:rPr lang="en-US" smtClean="0"/>
              <a:pPr>
                <a:buFont typeface="Wingdings" pitchFamily="-124" charset="2"/>
                <a:buNone/>
                <a:defRPr/>
              </a:pPr>
              <a:t>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buFont typeface="Wingdings" pitchFamily="-124" charset="2"/>
              <a:buNone/>
              <a:defRPr/>
            </a:pPr>
            <a:r>
              <a:rPr lang="en-US" smtClean="0"/>
              <a:t>© 2013 - Brad Myers</a:t>
            </a:r>
            <a:endParaRPr lang="en-US" dirty="0"/>
          </a:p>
        </p:txBody>
      </p:sp>
      <p:pic>
        <p:nvPicPr>
          <p:cNvPr id="11270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9400" y="4486275"/>
            <a:ext cx="6324600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ecture template_polo">
  <a:themeElements>
    <a:clrScheme name="lecture template_polo 9">
      <a:dk1>
        <a:srgbClr val="000000"/>
      </a:dk1>
      <a:lt1>
        <a:srgbClr val="FFFFFF"/>
      </a:lt1>
      <a:dk2>
        <a:srgbClr val="7C1302"/>
      </a:dk2>
      <a:lt2>
        <a:srgbClr val="CC9900"/>
      </a:lt2>
      <a:accent1>
        <a:srgbClr val="CC9900"/>
      </a:accent1>
      <a:accent2>
        <a:srgbClr val="CC3300"/>
      </a:accent2>
      <a:accent3>
        <a:srgbClr val="FFFFFF"/>
      </a:accent3>
      <a:accent4>
        <a:srgbClr val="000000"/>
      </a:accent4>
      <a:accent5>
        <a:srgbClr val="E2CAAA"/>
      </a:accent5>
      <a:accent6>
        <a:srgbClr val="B92D00"/>
      </a:accent6>
      <a:hlink>
        <a:srgbClr val="808080"/>
      </a:hlink>
      <a:folHlink>
        <a:srgbClr val="CCCC66"/>
      </a:folHlink>
    </a:clrScheme>
    <a:fontScheme name="lecture template_pol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lecture template_polo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cture template_polo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cture template_polo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cture template_polo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cture template_polo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cture template_polo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cture template_polo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cture template_polo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cture template_polo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cture template_polo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lecture template</Template>
  <TotalTime>19409</TotalTime>
  <Words>2341</Words>
  <Application>Microsoft Office PowerPoint</Application>
  <PresentationFormat>On-screen Show (4:3)</PresentationFormat>
  <Paragraphs>385</Paragraphs>
  <Slides>37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lecture template_polo</vt:lpstr>
      <vt:lpstr>Lecture 13: UIMS Techniques: Menu trees, Transition Networks, Grammars, Event Languages, HyperTalk, Production systems, Declarative Languages </vt:lpstr>
      <vt:lpstr>Announcements</vt:lpstr>
      <vt:lpstr>Overview</vt:lpstr>
      <vt:lpstr>Menu Trees</vt:lpstr>
      <vt:lpstr>Transition Diagrams</vt:lpstr>
      <vt:lpstr>Transition Diagrams, cont.</vt:lpstr>
      <vt:lpstr>Transition Diagrams, cont.</vt:lpstr>
      <vt:lpstr>Transition Diagrams, cont.</vt:lpstr>
      <vt:lpstr>Transition Diagrams, cont.</vt:lpstr>
      <vt:lpstr>Transition Diagrams, cont.</vt:lpstr>
      <vt:lpstr>Transition Diagrams, cont.</vt:lpstr>
      <vt:lpstr>Transition Diagrams, evaluation</vt:lpstr>
      <vt:lpstr>Transition Diagrams, evaluation</vt:lpstr>
      <vt:lpstr>Grammars </vt:lpstr>
      <vt:lpstr>Grammars, cont.</vt:lpstr>
      <vt:lpstr>Grammars, evaluation</vt:lpstr>
      <vt:lpstr>Event Languages </vt:lpstr>
      <vt:lpstr>Event Languages, cont.</vt:lpstr>
      <vt:lpstr>Event Languages, cont.</vt:lpstr>
      <vt:lpstr>Event Response Language (ERL), in "Sassafras”</vt:lpstr>
      <vt:lpstr>Sassafras, example rules</vt:lpstr>
      <vt:lpstr>Sassafras, example rules</vt:lpstr>
      <vt:lpstr>HyperTalk in HyperCard (about 1988)</vt:lpstr>
      <vt:lpstr>HyperTalk, cont.</vt:lpstr>
      <vt:lpstr>Martin Frank's "Elements, Events &amp; Transitions" (EET) Model</vt:lpstr>
      <vt:lpstr>EET</vt:lpstr>
      <vt:lpstr>EET</vt:lpstr>
      <vt:lpstr>EET</vt:lpstr>
      <vt:lpstr>EET</vt:lpstr>
      <vt:lpstr>Event Languages, in General </vt:lpstr>
      <vt:lpstr>Event Languages, Evaluation</vt:lpstr>
      <vt:lpstr>Combined approach: Jacob's event+ATN system</vt:lpstr>
      <vt:lpstr>Declarative Languages</vt:lpstr>
      <vt:lpstr>Declarative Languages, cont.</vt:lpstr>
      <vt:lpstr>Cousin example</vt:lpstr>
      <vt:lpstr>Commercial Example</vt:lpstr>
      <vt:lpstr>Declarative, evaluation</vt:lpstr>
    </vt:vector>
  </TitlesOfParts>
  <Company>Carnegie Mellon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13: UIMS Techniques: Menu trees, Transition Networks, Grammars, Event Languages, HyperTalk, Production systems, Declarative Languages </dc:title>
  <dc:creator>Brad Myers</dc:creator>
  <cp:lastModifiedBy>Brad Myers</cp:lastModifiedBy>
  <cp:revision>96</cp:revision>
  <cp:lastPrinted>1601-01-01T00:00:00Z</cp:lastPrinted>
  <dcterms:created xsi:type="dcterms:W3CDTF">2001-06-15T20:03:27Z</dcterms:created>
  <dcterms:modified xsi:type="dcterms:W3CDTF">2013-03-05T18:57:19Z</dcterms:modified>
</cp:coreProperties>
</file>