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39" r:id="rId2"/>
    <p:sldId id="663" r:id="rId3"/>
    <p:sldId id="406" r:id="rId4"/>
    <p:sldId id="457" r:id="rId5"/>
    <p:sldId id="413" r:id="rId6"/>
    <p:sldId id="532" r:id="rId7"/>
    <p:sldId id="645" r:id="rId8"/>
    <p:sldId id="642" r:id="rId9"/>
    <p:sldId id="543" r:id="rId10"/>
    <p:sldId id="556" r:id="rId11"/>
    <p:sldId id="637" r:id="rId12"/>
    <p:sldId id="544" r:id="rId13"/>
    <p:sldId id="650" r:id="rId14"/>
    <p:sldId id="453" r:id="rId15"/>
    <p:sldId id="549" r:id="rId16"/>
    <p:sldId id="551" r:id="rId17"/>
    <p:sldId id="651" r:id="rId18"/>
    <p:sldId id="677" r:id="rId19"/>
    <p:sldId id="678" r:id="rId20"/>
    <p:sldId id="687" r:id="rId21"/>
    <p:sldId id="679" r:id="rId22"/>
    <p:sldId id="458" r:id="rId23"/>
    <p:sldId id="594" r:id="rId24"/>
    <p:sldId id="452" r:id="rId25"/>
    <p:sldId id="571" r:id="rId26"/>
    <p:sldId id="481" r:id="rId27"/>
    <p:sldId id="572" r:id="rId28"/>
    <p:sldId id="673" r:id="rId29"/>
    <p:sldId id="578" r:id="rId30"/>
    <p:sldId id="579" r:id="rId31"/>
    <p:sldId id="671" r:id="rId32"/>
    <p:sldId id="639" r:id="rId33"/>
    <p:sldId id="576" r:id="rId34"/>
    <p:sldId id="680" r:id="rId35"/>
    <p:sldId id="684" r:id="rId36"/>
    <p:sldId id="683" r:id="rId37"/>
    <p:sldId id="682" r:id="rId38"/>
    <p:sldId id="582" r:id="rId39"/>
    <p:sldId id="675" r:id="rId40"/>
    <p:sldId id="583" r:id="rId41"/>
    <p:sldId id="658" r:id="rId42"/>
    <p:sldId id="552" r:id="rId43"/>
    <p:sldId id="459" r:id="rId44"/>
    <p:sldId id="655" r:id="rId45"/>
    <p:sldId id="562" r:id="rId46"/>
    <p:sldId id="460" r:id="rId47"/>
    <p:sldId id="656" r:id="rId48"/>
    <p:sldId id="688" r:id="rId49"/>
    <p:sldId id="577" r:id="rId50"/>
    <p:sldId id="659" r:id="rId5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 autoAdjust="0"/>
    <p:restoredTop sz="85374"/>
  </p:normalViewPr>
  <p:slideViewPr>
    <p:cSldViewPr snapToGrid="0">
      <p:cViewPr varScale="1">
        <p:scale>
          <a:sx n="144" d="100"/>
          <a:sy n="144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45:0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3909 6273 57 0,'-14'0'0'0,"10"-3"0"0,-6-3 0 0,3-1 0 0,3-2 0 0,4 0 0 15,0-1 39-15,0-2 2 0,4-7 1 0,3 9-110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49D97-3088-46C0-A5CF-C692DC268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1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1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7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258956"/>
            <a:ext cx="10515600" cy="5300869"/>
          </a:xfrm>
        </p:spPr>
        <p:txBody>
          <a:bodyPr/>
          <a:lstStyle/>
          <a:p>
            <a:r>
              <a:rPr lang="en-US" dirty="0"/>
              <a:t>Last time:</a:t>
            </a:r>
          </a:p>
          <a:p>
            <a:pPr marL="687388" lvl="1" indent="-457200"/>
            <a:r>
              <a:rPr lang="en-US" dirty="0">
                <a:solidFill>
                  <a:schemeClr val="tx1"/>
                </a:solidFill>
              </a:rPr>
              <a:t>Tree search vs graph search</a:t>
            </a:r>
          </a:p>
          <a:p>
            <a:pPr marL="687388" lvl="1" indent="-457200"/>
            <a:r>
              <a:rPr lang="en-US" dirty="0">
                <a:solidFill>
                  <a:schemeClr val="tx1"/>
                </a:solidFill>
              </a:rPr>
              <a:t>BFS, DFS, iterative deepening search, uniform cost search</a:t>
            </a:r>
          </a:p>
          <a:p>
            <a:endParaRPr lang="en-US" dirty="0"/>
          </a:p>
          <a:p>
            <a:r>
              <a:rPr lang="en-US" dirty="0"/>
              <a:t>Today:</a:t>
            </a:r>
          </a:p>
          <a:p>
            <a:pPr marL="687388" lvl="1" indent="-457200"/>
            <a:r>
              <a:rPr lang="en-US" dirty="0">
                <a:solidFill>
                  <a:schemeClr val="tx1"/>
                </a:solidFill>
              </a:rPr>
              <a:t>Heuristics</a:t>
            </a:r>
          </a:p>
          <a:p>
            <a:pPr marL="687388" lvl="1" indent="-457200"/>
            <a:r>
              <a:rPr lang="en-US" dirty="0">
                <a:solidFill>
                  <a:schemeClr val="tx1"/>
                </a:solidFill>
              </a:rPr>
              <a:t>Greedy search</a:t>
            </a:r>
          </a:p>
          <a:p>
            <a:pPr marL="687388" lvl="1" indent="-457200"/>
            <a:r>
              <a:rPr lang="en-US" dirty="0">
                <a:solidFill>
                  <a:schemeClr val="tx1"/>
                </a:solidFill>
              </a:rPr>
              <a:t>A* search</a:t>
            </a:r>
          </a:p>
          <a:p>
            <a:pPr marL="1141413" lvl="3" indent="-457200"/>
            <a:r>
              <a:rPr lang="en-US" sz="2400" dirty="0">
                <a:solidFill>
                  <a:schemeClr val="tx1"/>
                </a:solidFill>
              </a:rPr>
              <a:t>Optimality</a:t>
            </a:r>
          </a:p>
          <a:p>
            <a:pPr marL="687388" lvl="1" indent="-457200"/>
            <a:r>
              <a:rPr lang="en-US" dirty="0">
                <a:solidFill>
                  <a:schemeClr val="tx1"/>
                </a:solidFill>
              </a:rPr>
              <a:t>More on heuristics</a:t>
            </a:r>
          </a:p>
        </p:txBody>
      </p:sp>
    </p:spTree>
    <p:extLst>
      <p:ext uri="{BB962C8B-B14F-4D97-AF65-F5344CB8AC3E}">
        <p14:creationId xmlns:p14="http://schemas.microsoft.com/office/powerpoint/2010/main" val="307696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Euclidean distance to Bucharest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7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6255" y="1226841"/>
            <a:ext cx="4745745" cy="3274317"/>
            <a:chOff x="7446255" y="2195421"/>
            <a:chExt cx="4745745" cy="3274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255" y="2441923"/>
              <a:ext cx="4745745" cy="2121109"/>
            </a:xfrm>
            <a:prstGeom prst="rect">
              <a:avLst/>
            </a:prstGeom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8620047" y="4946520"/>
              <a:ext cx="2830808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</a:rPr>
                <a:t>h(state) </a:t>
              </a:r>
              <a:r>
                <a:rPr lang="en-US" sz="2800" dirty="0">
                  <a:solidFill>
                    <a:srgbClr val="C00000"/>
                  </a:solidFill>
                  <a:sym typeface="Wingdings" panose="05000000000000000000" pitchFamily="2" charset="2"/>
                </a:rPr>
                <a:t> value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8125" y="2195421"/>
              <a:ext cx="4743875" cy="26258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7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Guide search </a:t>
            </a:r>
            <a:r>
              <a:rPr lang="en-US" b="1" i="1" dirty="0">
                <a:solidFill>
                  <a:srgbClr val="C00000"/>
                </a:solidFill>
              </a:rPr>
              <a:t>towards the goal </a:t>
            </a:r>
            <a:r>
              <a:rPr lang="en-US" dirty="0"/>
              <a:t>instead of </a:t>
            </a:r>
            <a:r>
              <a:rPr lang="en-US" b="1" i="1" dirty="0">
                <a:solidFill>
                  <a:srgbClr val="C00000"/>
                </a:solidFill>
              </a:rPr>
              <a:t>all over the 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6512" y="2443721"/>
            <a:ext cx="2805113" cy="1771651"/>
            <a:chOff x="8396287" y="1828800"/>
            <a:chExt cx="2805113" cy="1771651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4833" y="2864149"/>
            <a:ext cx="2754312" cy="842661"/>
            <a:chOff x="8382000" y="5029202"/>
            <a:chExt cx="2754312" cy="84266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7602615" y="4962717"/>
            <a:ext cx="245827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Uninformed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09834" y="4917989"/>
            <a:ext cx="192988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67451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417" y="2616200"/>
            <a:ext cx="5829683" cy="3851716"/>
            <a:chOff x="1447417" y="2616200"/>
            <a:chExt cx="5829683" cy="3851716"/>
          </a:xfrm>
        </p:grpSpPr>
        <p:pic>
          <p:nvPicPr>
            <p:cNvPr id="2" name="Picture 1" descr="romania-subgraph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04" y="2616200"/>
              <a:ext cx="5641096" cy="385171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447417" y="2695752"/>
              <a:ext cx="597590" cy="59759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93409" y="5682267"/>
              <a:ext cx="512217" cy="51221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2"/>
            <a:ext cx="10342178" cy="1078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closest…(order frontier by 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possibly go wrong?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575" y="2783492"/>
            <a:ext cx="5716598" cy="3728521"/>
            <a:chOff x="308575" y="2783492"/>
            <a:chExt cx="5716598" cy="372852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528364" y="413255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h=193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08575" y="2821338"/>
              <a:ext cx="1183333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 253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619852" y="5104587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h=100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286999" y="5988795"/>
              <a:ext cx="738174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398233" y="278349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h=176</a:t>
              </a: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18" y="4113066"/>
            <a:ext cx="3238498" cy="2428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925483" y="2317291"/>
            <a:ext cx="7025670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Fagaras</a:t>
            </a:r>
            <a:r>
              <a:rPr lang="en-US" sz="2800" dirty="0">
                <a:latin typeface="Calibri"/>
                <a:cs typeface="Calibri"/>
              </a:rPr>
              <a:t>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99+211 = </a:t>
            </a:r>
            <a:r>
              <a:rPr lang="en-US" sz="2800" b="1" dirty="0">
                <a:latin typeface="Calibri"/>
                <a:cs typeface="Calibri"/>
              </a:rPr>
              <a:t>310</a:t>
            </a:r>
          </a:p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Rimnicu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Vilcea</a:t>
            </a:r>
            <a:r>
              <a:rPr lang="en-US" sz="2800" dirty="0">
                <a:latin typeface="Calibri"/>
                <a:cs typeface="Calibri"/>
              </a:rPr>
              <a:t>-Pitesti-Bucharest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80+97+101 = </a:t>
            </a:r>
            <a:r>
              <a:rPr lang="en-US" sz="2800" b="1" dirty="0">
                <a:latin typeface="Calibri"/>
                <a:cs typeface="Calibri"/>
              </a:rPr>
              <a:t>278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88085" y="4569418"/>
            <a:ext cx="511065" cy="154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5342951" y="4615879"/>
            <a:ext cx="100362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1000000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CEE6CD-C980-4552-B0FF-BB12E980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57B1-DA7F-1CC9-DC63-53402BFA3347}"/>
              </a:ext>
            </a:extLst>
          </p:cNvPr>
          <p:cNvSpPr txBox="1"/>
          <p:nvPr/>
        </p:nvSpPr>
        <p:spPr>
          <a:xfrm>
            <a:off x="4578045" y="372379"/>
            <a:ext cx="7358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(An aside: greedy search is not a greedy algorithm. </a:t>
            </a:r>
          </a:p>
          <a:p>
            <a:r>
              <a:rPr lang="en-US" sz="1600" dirty="0"/>
              <a:t>The latter, viewed through the </a:t>
            </a:r>
            <a:r>
              <a:rPr lang="en-US" sz="1600" dirty="0" err="1"/>
              <a:t>lense</a:t>
            </a:r>
            <a:r>
              <a:rPr lang="en-US" sz="1600" dirty="0"/>
              <a:t> of search algorithms, is just one branch of a tree.)</a:t>
            </a:r>
          </a:p>
        </p:txBody>
      </p:sp>
    </p:spTree>
    <p:extLst>
      <p:ext uri="{BB962C8B-B14F-4D97-AF65-F5344CB8AC3E}">
        <p14:creationId xmlns:p14="http://schemas.microsoft.com/office/powerpoint/2010/main" val="63626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seems</a:t>
            </a:r>
            <a:r>
              <a:rPr lang="en-US" sz="2800" dirty="0"/>
              <a:t> closest to a goal state, according to h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1: it chooses a node even if it’s at the end of a very long and winding road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2: it takes h literally even if it’s completely wrong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A*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Greedy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goal proximity,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forward cost 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A* Search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the sum: 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=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</a:t>
            </a:r>
            <a:r>
              <a:rPr lang="en-US" sz="2300" b="1" dirty="0"/>
              <a:t>g(n)</a:t>
            </a:r>
            <a:r>
              <a:rPr lang="en-US" sz="2300" dirty="0"/>
              <a:t>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</a:t>
            </a:r>
            <a:r>
              <a:rPr lang="en-US" sz="2300" b="1" dirty="0"/>
              <a:t>g(S)</a:t>
            </a:r>
            <a:r>
              <a:rPr lang="en-US" sz="2300" dirty="0"/>
              <a:t> = 0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</a:t>
            </a:r>
            <a:r>
              <a:rPr lang="en-US" sz="2300" b="1" dirty="0"/>
              <a:t>g(n)</a:t>
            </a:r>
            <a:r>
              <a:rPr lang="en-US" sz="2300" dirty="0"/>
              <a:t>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02957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A-STAR-SEARCH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</a:t>
            </a:r>
            <a:r>
              <a:rPr lang="en-US" sz="2300" b="1" dirty="0"/>
              <a:t>f(n) = g(n) + h(n) </a:t>
            </a:r>
            <a:r>
              <a:rPr lang="en-US" sz="2300" dirty="0"/>
              <a:t>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</a:t>
            </a:r>
            <a:r>
              <a:rPr lang="en-US" sz="2300" b="1" dirty="0"/>
              <a:t>f(S) = 0 + h(S)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</a:t>
            </a:r>
            <a:r>
              <a:rPr lang="en-US" sz="2300" b="1" dirty="0"/>
              <a:t>f(n)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5366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712304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Informed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Tuomas Sandholm and Vincent Conitzer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4442BE-3B3A-4D1B-B131-6712A5DD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5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A*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as </a:t>
            </a:r>
            <a:r>
              <a:rPr lang="en-US" b="1" dirty="0">
                <a:solidFill>
                  <a:schemeClr val="tx1"/>
                </a:solidFill>
              </a:rPr>
              <a:t>UCS</a:t>
            </a:r>
            <a:r>
              <a:rPr lang="en-US" dirty="0">
                <a:solidFill>
                  <a:schemeClr val="tx1"/>
                </a:solidFill>
              </a:rPr>
              <a:t> graph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0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531019" y="1964906"/>
            <a:ext cx="6705600" cy="45259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eaLnBrk="1" hangingPunct="1"/>
            <a:r>
              <a:rPr lang="en-US" sz="3200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6287" y="1828800"/>
            <a:ext cx="2805113" cy="1771651"/>
            <a:chOff x="8396287" y="1828800"/>
            <a:chExt cx="2805113" cy="1771651"/>
          </a:xfrm>
        </p:grpSpPr>
        <p:sp>
          <p:nvSpPr>
            <p:cNvPr id="21507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5029202"/>
            <a:ext cx="2754312" cy="842661"/>
            <a:chOff x="8382000" y="5029202"/>
            <a:chExt cx="2754312" cy="842661"/>
          </a:xfrm>
        </p:grpSpPr>
        <p:sp>
          <p:nvSpPr>
            <p:cNvPr id="21506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057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8481" y="4497309"/>
            <a:ext cx="153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714" y="4497309"/>
            <a:ext cx="265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259" y="4497310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AB5B1A5-7661-48EC-9B6D-8D5EBADE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8846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Actual</a:t>
            </a:r>
            <a:r>
              <a:rPr lang="en-US" sz="2800" dirty="0">
                <a:latin typeface="Calibri"/>
                <a:cs typeface="Calibri"/>
              </a:rPr>
              <a:t> bad goal cost &lt; </a:t>
            </a: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estimated</a:t>
            </a:r>
            <a:r>
              <a:rPr lang="en-US" sz="2800" dirty="0">
                <a:latin typeface="Calibri"/>
                <a:cs typeface="Calibri"/>
              </a:rPr>
              <a:t>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75557" cy="4876800"/>
          </a:xfrm>
        </p:spPr>
        <p:txBody>
          <a:bodyPr/>
          <a:lstStyle/>
          <a:p>
            <a:pPr eaLnBrk="1" hangingPunct="1"/>
            <a:r>
              <a:rPr lang="en-US" sz="3200" dirty="0"/>
              <a:t>A heuristic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/>
              <a:t> is </a:t>
            </a:r>
            <a:r>
              <a:rPr lang="en-US" sz="3200" i="1" dirty="0">
                <a:solidFill>
                  <a:srgbClr val="C00000"/>
                </a:solidFill>
              </a:rPr>
              <a:t>admissible</a:t>
            </a:r>
            <a:r>
              <a:rPr lang="en-US" sz="3200" i="1" dirty="0"/>
              <a:t> </a:t>
            </a:r>
            <a:r>
              <a:rPr lang="en-US" sz="3200" dirty="0"/>
              <a:t>(optimistic) if:</a:t>
            </a:r>
          </a:p>
          <a:p>
            <a:pPr marL="457176" lvl="1" indent="0">
              <a:buNone/>
            </a:pPr>
            <a:r>
              <a:rPr lang="en-US" sz="2800" dirty="0"/>
              <a:t>       </a:t>
            </a:r>
            <a:r>
              <a:rPr lang="en-US" sz="4000" dirty="0">
                <a:solidFill>
                  <a:srgbClr val="7030A0"/>
                </a:solidFill>
              </a:rPr>
              <a:t>0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*(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</a:p>
          <a:p>
            <a:pPr>
              <a:buNone/>
            </a:pPr>
            <a:r>
              <a:rPr lang="en-US" sz="3200" dirty="0"/>
              <a:t>	where </a:t>
            </a:r>
            <a:r>
              <a:rPr lang="en-US" sz="3200" i="1" dirty="0">
                <a:solidFill>
                  <a:srgbClr val="7030A0"/>
                </a:solidFill>
              </a:rPr>
              <a:t>h</a:t>
            </a:r>
            <a:r>
              <a:rPr lang="en-US" sz="3200" dirty="0">
                <a:solidFill>
                  <a:srgbClr val="7030A0"/>
                </a:solidFill>
              </a:rPr>
              <a:t>*(</a:t>
            </a:r>
            <a:r>
              <a:rPr lang="en-US" sz="3200" i="1" dirty="0">
                <a:solidFill>
                  <a:srgbClr val="7030A0"/>
                </a:solidFill>
              </a:rPr>
              <a:t>n</a:t>
            </a:r>
            <a:r>
              <a:rPr lang="en-US" sz="3200" dirty="0">
                <a:solidFill>
                  <a:srgbClr val="7030A0"/>
                </a:solidFill>
              </a:rPr>
              <a:t>)  </a:t>
            </a:r>
            <a:r>
              <a:rPr lang="en-US" sz="3200" dirty="0"/>
              <a:t>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3200" dirty="0"/>
              <a:t>Example: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Coming up with admissible heuristics is most of what’s involved in using A* in practice.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35660" y="3218483"/>
            <a:ext cx="4319311" cy="212555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14:cNvPr>
              <p14:cNvContentPartPr/>
              <p14:nvPr/>
            </p14:nvContentPartPr>
            <p14:xfrm>
              <a:off x="1393200" y="2227680"/>
              <a:ext cx="14400" cy="3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2218320"/>
                <a:ext cx="33120" cy="4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</a:t>
            </a:r>
            <a:r>
              <a:rPr lang="en-US" b="1" dirty="0"/>
              <a:t>Tree</a:t>
            </a:r>
            <a:r>
              <a:rPr lang="en-US" dirty="0"/>
              <a:t> Search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Tree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23512" y="3641784"/>
            <a:ext cx="1788967" cy="953026"/>
            <a:chOff x="5447280" y="3279742"/>
            <a:chExt cx="1788115" cy="478245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447280" y="3464538"/>
              <a:ext cx="1788115" cy="29344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C (2+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1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cxnSpLocks/>
              <a:stCxn id="33827" idx="2"/>
              <a:endCxn id="33825" idx="0"/>
            </p:cNvCxnSpPr>
            <p:nvPr/>
          </p:nvCxnSpPr>
          <p:spPr>
            <a:xfrm>
              <a:off x="6331930" y="3279742"/>
              <a:ext cx="9408" cy="1847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113315" y="4594810"/>
            <a:ext cx="1409360" cy="942964"/>
            <a:chOff x="5636997" y="3903899"/>
            <a:chExt cx="1408875" cy="943298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6997" y="4262215"/>
              <a:ext cx="1408875" cy="584982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(5+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cxnSpLocks/>
              <a:stCxn id="33825" idx="2"/>
              <a:endCxn id="33823" idx="0"/>
            </p:cNvCxnSpPr>
            <p:nvPr/>
          </p:nvCxnSpPr>
          <p:spPr>
            <a:xfrm flipH="1">
              <a:off x="6341435" y="3903899"/>
              <a:ext cx="1" cy="3583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</p:spTree>
    <p:extLst>
      <p:ext uri="{BB962C8B-B14F-4D97-AF65-F5344CB8AC3E}">
        <p14:creationId xmlns:p14="http://schemas.microsoft.com/office/powerpoint/2010/main" val="55750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821" grpId="0"/>
      <p:bldP spid="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594832" y="1166018"/>
            <a:ext cx="1132931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>
                <a:latin typeface="Calibri"/>
                <a:cs typeface="Calibri"/>
              </a:rPr>
              <a:t>Assume: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is an 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3200" dirty="0">
                <a:latin typeface="Calibri"/>
                <a:cs typeface="Calibri"/>
              </a:rPr>
              <a:t> is a suboptimal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3200" dirty="0">
                <a:latin typeface="Calibri"/>
                <a:cs typeface="Calibri"/>
              </a:rPr>
              <a:t> is admissible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Calibri"/>
                <a:cs typeface="Calibri"/>
              </a:rPr>
              <a:t>Claim: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will be chosen for exploration (popped off the frontier) before </a:t>
            </a:r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284613" y="328818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188570" y="359453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383382" y="1088346"/>
            <a:ext cx="6991349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r>
              <a:rPr lang="en-US" dirty="0"/>
              <a:t>Let depth of shallowest solution be s</a:t>
            </a:r>
          </a:p>
          <a:p>
            <a:pPr lvl="1"/>
            <a:r>
              <a:rPr lang="en-US" dirty="0"/>
              <a:t>Search takes time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7540790" y="177185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531145" y="241161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41116"/>
              <a:gd name="adj2" fmla="val -788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6553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7050" y="4822578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+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              </a:t>
            </a:r>
            <a:r>
              <a:rPr lang="en-US" sz="2600" dirty="0">
                <a:latin typeface="Calibri"/>
                <a:cs typeface="Calibri"/>
              </a:rPr>
              <a:t>Definition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600" dirty="0">
                <a:latin typeface="Calibri"/>
                <a:cs typeface="Calibri"/>
              </a:rPr>
              <a:t>-cost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050" y="52842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dirty="0">
                <a:latin typeface="Calibri"/>
                <a:cs typeface="Calibri"/>
              </a:rPr>
              <a:t>Admissibility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7050" y="57414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95564" y="3007818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99521" y="3314169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5680" y="2228533"/>
            <a:ext cx="508684" cy="584773"/>
            <a:chOff x="7755680" y="2228533"/>
            <a:chExt cx="508684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55680" y="2228533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967EC4-F8C0-426F-9799-9B072EF90C39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967EC4-F8C0-426F-9799-9B072EF90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6" grpId="0" animBg="1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F32AEFD-C03A-4F0E-9569-C799147137C1}"/>
              </a:ext>
            </a:extLst>
          </p:cNvPr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63C0F88-B436-4E48-9D6F-4DE43F8F13EF}"/>
              </a:ext>
            </a:extLst>
          </p:cNvPr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68371"/>
              <a:gd name="adj2" fmla="val -554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161E4-7D56-49CA-BCCE-15083A4D8126}"/>
              </a:ext>
            </a:extLst>
          </p:cNvPr>
          <p:cNvSpPr txBox="1"/>
          <p:nvPr/>
        </p:nvSpPr>
        <p:spPr>
          <a:xfrm>
            <a:off x="5657050" y="47198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&lt;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</a:t>
            </a:r>
            <a:r>
              <a:rPr lang="en-US" sz="2600" dirty="0">
                <a:latin typeface="Calibri"/>
                <a:cs typeface="Calibri"/>
              </a:rPr>
              <a:t>Suboptimality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3EC717-5AA2-4694-BDE0-A908E046F192}"/>
              </a:ext>
            </a:extLst>
          </p:cNvPr>
          <p:cNvSpPr txBox="1"/>
          <p:nvPr/>
        </p:nvSpPr>
        <p:spPr>
          <a:xfrm>
            <a:off x="5657050" y="51770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&lt;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990A0D-AF50-4EC3-B33B-83B879BA1521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990A0D-AF50-4EC3-B33B-83B879BA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03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explored before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dirty="0">
                <a:latin typeface="Calibri"/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b="1" dirty="0">
                <a:latin typeface="Calibri"/>
                <a:cs typeface="Calibri"/>
              </a:rPr>
              <a:t>A*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1" name="Oval 2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94600" y="4800600"/>
            <a:ext cx="3733800" cy="914400"/>
            <a:chOff x="7391400" y="4800600"/>
            <a:chExt cx="3733800" cy="914400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7391400" y="4800600"/>
              <a:ext cx="3733800" cy="914400"/>
            </a:xfrm>
            <a:prstGeom prst="wedgeRoundRectCallout">
              <a:avLst>
                <a:gd name="adj1" fmla="val -127416"/>
                <a:gd name="adj2" fmla="val -40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3251" y="5002063"/>
              <a:ext cx="29514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r>
                <a:rPr lang="en-US" sz="2800" dirty="0">
                  <a:solidFill>
                    <a:srgbClr val="C00000"/>
                  </a:solidFill>
                  <a:sym typeface="Symbol"/>
                </a:rPr>
                <a:t> 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&lt; 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B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endParaRPr lang="en-US" sz="2600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FEFBD-DD32-4DEE-B7CB-C95971C5194F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FEFBD-DD32-4DEE-B7CB-C95971C5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19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Next:</a:t>
            </a:r>
            <a:br>
              <a:rPr lang="en-US" dirty="0"/>
            </a:br>
            <a:r>
              <a:rPr lang="en-US" dirty="0"/>
              <a:t>Optimality of A* </a:t>
            </a:r>
            <a:r>
              <a:rPr lang="en-US" b="1" dirty="0"/>
              <a:t>Graph</a:t>
            </a:r>
            <a:r>
              <a:rPr lang="en-US" dirty="0"/>
              <a:t>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Poll 1: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36193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Poll 1: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Which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84CE9FB-B8E1-4B24-B810-85CFA9AF3A07}"/>
              </a:ext>
            </a:extLst>
          </p:cNvPr>
          <p:cNvSpPr/>
          <p:nvPr/>
        </p:nvSpPr>
        <p:spPr>
          <a:xfrm>
            <a:off x="5958693" y="2699396"/>
            <a:ext cx="5704014" cy="2332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26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901646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does the resulting graph search </a:t>
            </a:r>
          </a:p>
          <a:p>
            <a:r>
              <a:rPr lang="en-US" sz="2800" dirty="0">
                <a:latin typeface="Calibri"/>
                <a:cs typeface="Calibri"/>
              </a:rPr>
              <a:t>tree look like?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982E2-00C6-4E6C-8868-69FE7461445A}"/>
              </a:ext>
            </a:extLst>
          </p:cNvPr>
          <p:cNvGrpSpPr/>
          <p:nvPr/>
        </p:nvGrpSpPr>
        <p:grpSpPr>
          <a:xfrm>
            <a:off x="8237747" y="99433"/>
            <a:ext cx="2356989" cy="2168190"/>
            <a:chOff x="8211620" y="102454"/>
            <a:chExt cx="2356989" cy="216819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2B7141F-4165-4F61-B17A-E29D9284D342}"/>
                </a:ext>
              </a:extLst>
            </p:cNvPr>
            <p:cNvCxnSpPr>
              <a:cxnSpLocks/>
              <a:stCxn id="40" idx="6"/>
              <a:endCxn id="41" idx="1"/>
            </p:cNvCxnSpPr>
            <p:nvPr/>
          </p:nvCxnSpPr>
          <p:spPr>
            <a:xfrm>
              <a:off x="9625813" y="323698"/>
              <a:ext cx="577012" cy="28604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39E8A-1956-433A-B030-9EF4105C8401}"/>
                </a:ext>
              </a:extLst>
            </p:cNvPr>
            <p:cNvSpPr/>
            <p:nvPr/>
          </p:nvSpPr>
          <p:spPr>
            <a:xfrm>
              <a:off x="8211620" y="52930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05CB69-A771-47E3-B872-533EA0115410}"/>
                </a:ext>
              </a:extLst>
            </p:cNvPr>
            <p:cNvSpPr/>
            <p:nvPr/>
          </p:nvSpPr>
          <p:spPr>
            <a:xfrm>
              <a:off x="9197270" y="102454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EA4A9F-B372-489A-9CEC-E24F02CCB223}"/>
                </a:ext>
              </a:extLst>
            </p:cNvPr>
            <p:cNvSpPr/>
            <p:nvPr/>
          </p:nvSpPr>
          <p:spPr>
            <a:xfrm>
              <a:off x="10140066" y="544942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14CB31-C064-4EE3-B21B-160C3E6A9C7D}"/>
                </a:ext>
              </a:extLst>
            </p:cNvPr>
            <p:cNvSpPr/>
            <p:nvPr/>
          </p:nvSpPr>
          <p:spPr>
            <a:xfrm>
              <a:off x="10140066" y="1828156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30FA8F0-DA48-41D8-B14C-1C369967B3AA}"/>
                </a:ext>
              </a:extLst>
            </p:cNvPr>
            <p:cNvCxnSpPr>
              <a:cxnSpLocks/>
              <a:stCxn id="39" idx="7"/>
              <a:endCxn id="40" idx="2"/>
            </p:cNvCxnSpPr>
            <p:nvPr/>
          </p:nvCxnSpPr>
          <p:spPr>
            <a:xfrm flipV="1">
              <a:off x="8577405" y="323698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5C38CB3-FB77-4108-B2E8-6622209BB391}"/>
                </a:ext>
              </a:extLst>
            </p:cNvPr>
            <p:cNvCxnSpPr>
              <a:cxnSpLocks/>
              <a:stCxn id="39" idx="5"/>
              <a:endCxn id="41" idx="3"/>
            </p:cNvCxnSpPr>
            <p:nvPr/>
          </p:nvCxnSpPr>
          <p:spPr>
            <a:xfrm>
              <a:off x="8577405" y="906994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5C31FB1-F941-4DC4-80EA-8374F5B46010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>
              <a:off x="10354337" y="987430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8A803-F197-4CC4-AF2C-136617A4A7D3}"/>
              </a:ext>
            </a:extLst>
          </p:cNvPr>
          <p:cNvGrpSpPr/>
          <p:nvPr/>
        </p:nvGrpSpPr>
        <p:grpSpPr>
          <a:xfrm>
            <a:off x="8237748" y="4494124"/>
            <a:ext cx="2356989" cy="2168190"/>
            <a:chOff x="8233046" y="2351315"/>
            <a:chExt cx="2356989" cy="216819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07F1154-B099-4CDA-9186-FE5CCED6032F}"/>
                </a:ext>
              </a:extLst>
            </p:cNvPr>
            <p:cNvCxnSpPr>
              <a:cxnSpLocks/>
              <a:stCxn id="53" idx="5"/>
              <a:endCxn id="56" idx="3"/>
            </p:cNvCxnSpPr>
            <p:nvPr/>
          </p:nvCxnSpPr>
          <p:spPr>
            <a:xfrm>
              <a:off x="8598830" y="3155855"/>
              <a:ext cx="1625421" cy="1563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AF0846-5391-4A12-9EE5-46572ED46905}"/>
                </a:ext>
              </a:extLst>
            </p:cNvPr>
            <p:cNvSpPr/>
            <p:nvPr/>
          </p:nvSpPr>
          <p:spPr>
            <a:xfrm>
              <a:off x="8233046" y="277816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5D859DE-56F1-4442-BACB-697483F4C5A3}"/>
                </a:ext>
              </a:extLst>
            </p:cNvPr>
            <p:cNvSpPr/>
            <p:nvPr/>
          </p:nvSpPr>
          <p:spPr>
            <a:xfrm>
              <a:off x="9218696" y="235131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EE737A-6DC9-40C3-A2E9-67C422F44D10}"/>
                </a:ext>
              </a:extLst>
            </p:cNvPr>
            <p:cNvSpPr/>
            <p:nvPr/>
          </p:nvSpPr>
          <p:spPr>
            <a:xfrm>
              <a:off x="10161492" y="279380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CD09C1B-5974-4E77-AB2E-B7BA848BFDA2}"/>
                </a:ext>
              </a:extLst>
            </p:cNvPr>
            <p:cNvSpPr/>
            <p:nvPr/>
          </p:nvSpPr>
          <p:spPr>
            <a:xfrm>
              <a:off x="10161492" y="407701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E7BAA48-8F2B-49A6-91CE-6D3D14B5549D}"/>
                </a:ext>
              </a:extLst>
            </p:cNvPr>
            <p:cNvCxnSpPr>
              <a:stCxn id="53" idx="7"/>
              <a:endCxn id="55" idx="2"/>
            </p:cNvCxnSpPr>
            <p:nvPr/>
          </p:nvCxnSpPr>
          <p:spPr>
            <a:xfrm flipV="1">
              <a:off x="8598831" y="257255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93F0C71-AB1B-4CC2-9F9C-0860D579D730}"/>
                </a:ext>
              </a:extLst>
            </p:cNvPr>
            <p:cNvCxnSpPr>
              <a:stCxn id="55" idx="6"/>
              <a:endCxn id="56" idx="1"/>
            </p:cNvCxnSpPr>
            <p:nvPr/>
          </p:nvCxnSpPr>
          <p:spPr>
            <a:xfrm>
              <a:off x="9647239" y="2572559"/>
              <a:ext cx="577011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323404-50EB-458B-884A-A633160F3A7A}"/>
                </a:ext>
              </a:extLst>
            </p:cNvPr>
            <p:cNvCxnSpPr>
              <a:stCxn id="56" idx="4"/>
              <a:endCxn id="57" idx="0"/>
            </p:cNvCxnSpPr>
            <p:nvPr/>
          </p:nvCxnSpPr>
          <p:spPr>
            <a:xfrm>
              <a:off x="10375763" y="323629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6" name="TextBox 42">
            <a:extLst>
              <a:ext uri="{FF2B5EF4-FFF2-40B4-BE49-F238E27FC236}">
                <a16:creationId xmlns:a16="http://schemas.microsoft.com/office/drawing/2014/main" id="{EE7E0AB6-AF9A-4240-8072-59D3ED8C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128" y="206141"/>
            <a:ext cx="59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42">
            <a:extLst>
              <a:ext uri="{FF2B5EF4-FFF2-40B4-BE49-F238E27FC236}">
                <a16:creationId xmlns:a16="http://schemas.microsoft.com/office/drawing/2014/main" id="{1C90FF2D-DC85-46C3-B628-4D29718E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170" y="2420573"/>
            <a:ext cx="575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B)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42">
            <a:extLst>
              <a:ext uri="{FF2B5EF4-FFF2-40B4-BE49-F238E27FC236}">
                <a16:creationId xmlns:a16="http://schemas.microsoft.com/office/drawing/2014/main" id="{D5E70809-6D1A-4391-A7BA-DFB0B34D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979" y="4511525"/>
            <a:ext cx="570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C)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2337DB-59E8-4766-B1EB-8CB2C7684EFE}"/>
              </a:ext>
            </a:extLst>
          </p:cNvPr>
          <p:cNvGrpSpPr/>
          <p:nvPr/>
        </p:nvGrpSpPr>
        <p:grpSpPr>
          <a:xfrm>
            <a:off x="8237748" y="2261133"/>
            <a:ext cx="2356989" cy="2168190"/>
            <a:chOff x="8265175" y="4500255"/>
            <a:chExt cx="2356989" cy="216819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785DDB-0529-4672-A094-EBBCC483B95E}"/>
                </a:ext>
              </a:extLst>
            </p:cNvPr>
            <p:cNvSpPr/>
            <p:nvPr/>
          </p:nvSpPr>
          <p:spPr>
            <a:xfrm>
              <a:off x="8265175" y="492710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31E9FC1-3C7E-435D-92BE-562857FC0D24}"/>
                </a:ext>
              </a:extLst>
            </p:cNvPr>
            <p:cNvSpPr/>
            <p:nvPr/>
          </p:nvSpPr>
          <p:spPr>
            <a:xfrm>
              <a:off x="9250825" y="450025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7C0E76-2455-4C39-B665-CDA3AD050625}"/>
                </a:ext>
              </a:extLst>
            </p:cNvPr>
            <p:cNvSpPr/>
            <p:nvPr/>
          </p:nvSpPr>
          <p:spPr>
            <a:xfrm>
              <a:off x="10193621" y="494274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E75400-F237-4738-931A-82322EE5BA7A}"/>
                </a:ext>
              </a:extLst>
            </p:cNvPr>
            <p:cNvSpPr/>
            <p:nvPr/>
          </p:nvSpPr>
          <p:spPr>
            <a:xfrm>
              <a:off x="10193621" y="622595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93AD1B4-FDD0-42D7-83DB-F37AC44C9986}"/>
                </a:ext>
              </a:extLst>
            </p:cNvPr>
            <p:cNvCxnSpPr>
              <a:stCxn id="64" idx="7"/>
              <a:endCxn id="66" idx="2"/>
            </p:cNvCxnSpPr>
            <p:nvPr/>
          </p:nvCxnSpPr>
          <p:spPr>
            <a:xfrm flipV="1">
              <a:off x="8630960" y="472149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DE02D69-83A0-4CE4-BBF2-F9830B917167}"/>
                </a:ext>
              </a:extLst>
            </p:cNvPr>
            <p:cNvCxnSpPr>
              <a:cxnSpLocks/>
              <a:stCxn id="64" idx="5"/>
              <a:endCxn id="67" idx="3"/>
            </p:cNvCxnSpPr>
            <p:nvPr/>
          </p:nvCxnSpPr>
          <p:spPr>
            <a:xfrm>
              <a:off x="8630960" y="5304795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316DAE-4D84-4118-9DC1-B87B5DC8AC65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>
            <a:xfrm>
              <a:off x="10407892" y="538523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F1E4940-9FF5-4BEB-B690-6FCA4BC3BBEA}"/>
                </a:ext>
              </a:extLst>
            </p:cNvPr>
            <p:cNvCxnSpPr>
              <a:cxnSpLocks/>
              <a:stCxn id="66" idx="6"/>
              <a:endCxn id="67" idx="1"/>
            </p:cNvCxnSpPr>
            <p:nvPr/>
          </p:nvCxnSpPr>
          <p:spPr>
            <a:xfrm>
              <a:off x="9679368" y="4721499"/>
              <a:ext cx="577012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14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30599" y="4703937"/>
            <a:ext cx="6434258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Simple check against explored set blocks C.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327519" y="5308600"/>
            <a:ext cx="6737866" cy="126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Fancy check allows new C if cheaper than old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but requires recalculating C’s descendants.</a:t>
            </a:r>
          </a:p>
          <a:p>
            <a:r>
              <a:rPr lang="en-US" sz="2000" dirty="0">
                <a:solidFill>
                  <a:srgbClr val="7030A0"/>
                </a:solidFill>
                <a:latin typeface="Calibri"/>
                <a:cs typeface="Calibri"/>
              </a:rPr>
              <a:t>Can we avoid this if the heuristic has good properties?</a:t>
            </a:r>
          </a:p>
        </p:txBody>
      </p:sp>
    </p:spTree>
    <p:extLst>
      <p:ext uri="{BB962C8B-B14F-4D97-AF65-F5344CB8AC3E}">
        <p14:creationId xmlns:p14="http://schemas.microsoft.com/office/powerpoint/2010/main" val="165844816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Admissibility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67269" y="928469"/>
            <a:ext cx="7944782" cy="30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values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value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cxnSpLocks/>
            <a:stCxn id="7" idx="6"/>
            <a:endCxn id="8" idx="1"/>
          </p:cNvCxnSpPr>
          <p:nvPr/>
        </p:nvCxnSpPr>
        <p:spPr>
          <a:xfrm>
            <a:off x="1254792" y="2281239"/>
            <a:ext cx="1124511" cy="43871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854992" y="3886200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80272" y="3504044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3566" y="1760253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8" grpId="0" animBg="1"/>
      <p:bldP spid="348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52275" y="888714"/>
            <a:ext cx="7982263" cy="57614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cost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Consistency: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“heuristic step cost” ≤ actual cost for each step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h(C) </a:t>
            </a:r>
            <a:r>
              <a:rPr lang="en-US" sz="2800" dirty="0">
                <a:latin typeface="Calibri"/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cost(A to C)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		</a:t>
            </a:r>
            <a:r>
              <a:rPr lang="en-US" sz="2800" dirty="0">
                <a:latin typeface="Calibri"/>
                <a:cs typeface="Calibri"/>
              </a:rPr>
              <a:t>triangle inequality</a:t>
            </a:r>
            <a:endParaRPr lang="en-US" sz="2800" dirty="0">
              <a:cs typeface="Calibri"/>
            </a:endParaRP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h(A) </a:t>
            </a:r>
            <a:r>
              <a:rPr lang="en-US" sz="2800" dirty="0"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cs typeface="Calibri"/>
              </a:rPr>
              <a:t>cost(A to C) </a:t>
            </a:r>
            <a:r>
              <a:rPr lang="en-US" sz="2800" dirty="0">
                <a:cs typeface="Calibri"/>
              </a:rPr>
              <a:t>+</a:t>
            </a:r>
            <a:r>
              <a:rPr lang="en-US" sz="2800" dirty="0">
                <a:solidFill>
                  <a:srgbClr val="008000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h(C)</a:t>
            </a:r>
          </a:p>
          <a:p>
            <a:pPr>
              <a:lnSpc>
                <a:spcPct val="100000"/>
              </a:lnSpc>
              <a:buClr>
                <a:srgbClr val="333399"/>
              </a:buClr>
            </a:pPr>
            <a:r>
              <a:rPr lang="en-US" dirty="0"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A* graph search is optimal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254793" y="2281240"/>
            <a:ext cx="1124510" cy="43871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7084" y="3488645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2829597" y="3763002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1700" y="1771574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0957" y="3893166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7084" y="3748630"/>
            <a:ext cx="838200" cy="63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281405-EA50-4854-8E1B-ED1A0E49E919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1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step costs are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Takes time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/>
              <a:t>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step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962179" y="3216099"/>
            <a:ext cx="258761" cy="1647826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44293" y="3656396"/>
            <a:ext cx="174804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063465" y="4051684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 </a:t>
            </a:r>
            <a:r>
              <a:rPr lang="en-US" sz="24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88841" y="3656396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72941" y="3278572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06452" y="1184276"/>
            <a:ext cx="7224685" cy="4419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1: In tree search, A* expands nodes in increasing total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3200" dirty="0">
                <a:latin typeface="Calibri"/>
                <a:cs typeface="Calibri"/>
              </a:rPr>
              <a:t> value (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f-contours</a:t>
            </a:r>
            <a:r>
              <a:rPr lang="en-US" sz="3200" dirty="0">
                <a:latin typeface="Calibri"/>
                <a:cs typeface="Calibri"/>
              </a:rPr>
              <a:t>)</a:t>
            </a:r>
            <a:br>
              <a:rPr lang="en-US" sz="3200" dirty="0">
                <a:latin typeface="Calibri"/>
                <a:cs typeface="Calibri"/>
              </a:rPr>
            </a:br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2: For every state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,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optimally are explored before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suboptimally</a:t>
            </a:r>
            <a:endParaRPr lang="en-US" sz="3200" dirty="0">
              <a:latin typeface="Calibri"/>
              <a:cs typeface="Calibri"/>
            </a:endParaRP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28198" y="3386563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01198" y="2991275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01172" y="2613451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8656" y="1183458"/>
            <a:ext cx="976698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945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b="1" i="1" dirty="0">
                <a:solidFill>
                  <a:srgbClr val="C00000"/>
                </a:solidFill>
              </a:rPr>
              <a:t>relaxed problems</a:t>
            </a:r>
            <a:r>
              <a:rPr lang="en-US" sz="2800" i="1" dirty="0"/>
              <a:t>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199" y="3428999"/>
            <a:ext cx="4967145" cy="2604945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>
              <a:cxnSpLocks/>
            </p:cNvCxnSpPr>
            <p:nvPr/>
          </p:nvCxnSpPr>
          <p:spPr bwMode="auto">
            <a:xfrm flipH="1" flipV="1">
              <a:off x="5224951" y="4457919"/>
              <a:ext cx="1127005" cy="7069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256027" y="4456138"/>
              <a:ext cx="295008" cy="24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>
              <a:off x="5235273" y="4457919"/>
              <a:ext cx="0" cy="63610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22176" y="3353607"/>
            <a:ext cx="4187938" cy="295411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4984" y="416682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366</a:t>
            </a:r>
          </a:p>
        </p:txBody>
      </p:sp>
    </p:spTree>
    <p:extLst>
      <p:ext uri="{BB962C8B-B14F-4D97-AF65-F5344CB8AC3E}">
        <p14:creationId xmlns:p14="http://schemas.microsoft.com/office/powerpoint/2010/main" val="10829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actions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step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220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78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226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2434460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1974812" y="2247672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/>
        </p:nvGraphicFramePr>
        <p:xfrm>
          <a:off x="6117295" y="4112577"/>
          <a:ext cx="5312705" cy="2212023"/>
        </p:xfrm>
        <a:graphic>
          <a:graphicData uri="http://schemas.openxmlformats.org/drawingml/2006/table">
            <a:tbl>
              <a:tblPr/>
              <a:tblGrid>
                <a:gridCol w="10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0229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885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33348" y="6382906"/>
            <a:ext cx="39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Statistics from Andrew Moore</a:t>
            </a:r>
          </a:p>
        </p:txBody>
      </p:sp>
    </p:spTree>
    <p:extLst>
      <p:ext uri="{BB962C8B-B14F-4D97-AF65-F5344CB8AC3E}">
        <p14:creationId xmlns:p14="http://schemas.microsoft.com/office/powerpoint/2010/main" val="22930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12623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Total </a:t>
            </a:r>
            <a:r>
              <a:rPr lang="en-US" sz="3200" i="1" dirty="0"/>
              <a:t>Manhattan </a:t>
            </a:r>
            <a:r>
              <a:rPr lang="en-US" sz="32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10688" y="5786742"/>
            <a:ext cx="346456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/>
        </p:nvGraphicFramePr>
        <p:xfrm>
          <a:off x="5575256" y="4267200"/>
          <a:ext cx="6107573" cy="2252471"/>
        </p:xfrm>
        <a:graphic>
          <a:graphicData uri="http://schemas.openxmlformats.org/drawingml/2006/table">
            <a:tbl>
              <a:tblPr/>
              <a:tblGrid>
                <a:gridCol w="19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10270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926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Goal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8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heuristics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1356" y="1104900"/>
            <a:ext cx="11326825" cy="4953000"/>
          </a:xfrm>
        </p:spPr>
        <p:txBody>
          <a:bodyPr/>
          <a:lstStyle/>
          <a:p>
            <a:r>
              <a:rPr lang="en-US" sz="3200" dirty="0"/>
              <a:t>Dominance: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≥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if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D303CA"/>
                </a:solidFill>
                <a:sym typeface="Symbol"/>
              </a:rPr>
              <a:t>                    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</a:t>
            </a:r>
            <a:r>
              <a:rPr lang="en-US" sz="3200" i="1" dirty="0">
                <a:solidFill>
                  <a:schemeClr val="tx1"/>
                </a:solidFill>
              </a:rPr>
              <a:t>n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Roughly speaking, larger is better as long as both are admissible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zero heuristic </a:t>
            </a:r>
            <a:r>
              <a:rPr lang="en-US" sz="3200" dirty="0"/>
              <a:t>is pretty bad (what does A* do with h=0?)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exact heuristic </a:t>
            </a:r>
            <a:r>
              <a:rPr lang="en-US" sz="3200" dirty="0"/>
              <a:t>is pretty good, but usually too expensive!</a:t>
            </a:r>
          </a:p>
          <a:p>
            <a:pPr lvl="1"/>
            <a:endParaRPr lang="en-US" sz="2800" dirty="0"/>
          </a:p>
          <a:p>
            <a:pPr eaLnBrk="1" hangingPunct="1"/>
            <a:r>
              <a:rPr lang="en-US" sz="3200" dirty="0"/>
              <a:t>What if we have two heuristics, neither dominates the other?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Form a new heuristic by taking the max of both:</a:t>
            </a:r>
          </a:p>
          <a:p>
            <a:pPr marL="457176" lvl="1" indent="0">
              <a:buNone/>
            </a:pPr>
            <a:r>
              <a:rPr lang="en-US" sz="2800" dirty="0"/>
              <a:t>                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= max(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/>
              <a:t>,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)</a:t>
            </a:r>
            <a:endParaRPr lang="en-US" sz="2800" dirty="0"/>
          </a:p>
          <a:p>
            <a:pPr lvl="1" eaLnBrk="1" hangingPunct="1"/>
            <a:r>
              <a:rPr lang="en-US" sz="2800" dirty="0"/>
              <a:t> </a:t>
            </a:r>
            <a:r>
              <a:rPr lang="en-US" sz="3200" dirty="0"/>
              <a:t>Max of admissible heuristics is admissible and dominates both!</a:t>
            </a:r>
          </a:p>
          <a:p>
            <a:pPr marL="230187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1E23-CB5A-8B48-BBF1-99BF2B87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20D40-E9B3-154F-BD65-8B80E8DB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15812" cy="455164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Q1: Practice creating heuristics and running Greedy and A* search</a:t>
            </a:r>
          </a:p>
          <a:p>
            <a:endParaRPr lang="en-US" b="1" dirty="0"/>
          </a:p>
          <a:p>
            <a:r>
              <a:rPr lang="en-US" dirty="0"/>
              <a:t>Q2: Walk through Amazon Robot Example</a:t>
            </a:r>
          </a:p>
        </p:txBody>
      </p:sp>
    </p:spTree>
    <p:extLst>
      <p:ext uri="{BB962C8B-B14F-4D97-AF65-F5344CB8AC3E}">
        <p14:creationId xmlns:p14="http://schemas.microsoft.com/office/powerpoint/2010/main" val="120137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Strategy: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Explore (expand) the lowest path cost on frontier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today!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cost so far (“backward cost”) and (estimates of) cost to go (“forward cost”)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199235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some metric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initial metric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worse metric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61B7B51-10FA-F26E-7686-28E66AC10A07}"/>
              </a:ext>
            </a:extLst>
          </p:cNvPr>
          <p:cNvSpPr/>
          <p:nvPr/>
        </p:nvSpPr>
        <p:spPr>
          <a:xfrm>
            <a:off x="6718852" y="775252"/>
            <a:ext cx="1042361" cy="569844"/>
          </a:xfrm>
          <a:custGeom>
            <a:avLst/>
            <a:gdLst>
              <a:gd name="connsiteX0" fmla="*/ 728870 w 1042361"/>
              <a:gd name="connsiteY0" fmla="*/ 53009 h 569844"/>
              <a:gd name="connsiteX1" fmla="*/ 549965 w 1042361"/>
              <a:gd name="connsiteY1" fmla="*/ 26505 h 569844"/>
              <a:gd name="connsiteX2" fmla="*/ 371061 w 1042361"/>
              <a:gd name="connsiteY2" fmla="*/ 0 h 569844"/>
              <a:gd name="connsiteX3" fmla="*/ 53009 w 1042361"/>
              <a:gd name="connsiteY3" fmla="*/ 99391 h 569844"/>
              <a:gd name="connsiteX4" fmla="*/ 0 w 1042361"/>
              <a:gd name="connsiteY4" fmla="*/ 205409 h 569844"/>
              <a:gd name="connsiteX5" fmla="*/ 19878 w 1042361"/>
              <a:gd name="connsiteY5" fmla="*/ 311426 h 569844"/>
              <a:gd name="connsiteX6" fmla="*/ 198783 w 1042361"/>
              <a:gd name="connsiteY6" fmla="*/ 516835 h 569844"/>
              <a:gd name="connsiteX7" fmla="*/ 390939 w 1042361"/>
              <a:gd name="connsiteY7" fmla="*/ 569844 h 569844"/>
              <a:gd name="connsiteX8" fmla="*/ 755374 w 1042361"/>
              <a:gd name="connsiteY8" fmla="*/ 549965 h 569844"/>
              <a:gd name="connsiteX9" fmla="*/ 841513 w 1042361"/>
              <a:gd name="connsiteY9" fmla="*/ 530087 h 569844"/>
              <a:gd name="connsiteX10" fmla="*/ 940905 w 1042361"/>
              <a:gd name="connsiteY10" fmla="*/ 510209 h 569844"/>
              <a:gd name="connsiteX11" fmla="*/ 1040296 w 1042361"/>
              <a:gd name="connsiteY11" fmla="*/ 450574 h 569844"/>
              <a:gd name="connsiteX12" fmla="*/ 1033670 w 1042361"/>
              <a:gd name="connsiteY12" fmla="*/ 384313 h 569844"/>
              <a:gd name="connsiteX13" fmla="*/ 993913 w 1042361"/>
              <a:gd name="connsiteY13" fmla="*/ 245165 h 569844"/>
              <a:gd name="connsiteX14" fmla="*/ 887896 w 1042361"/>
              <a:gd name="connsiteY14" fmla="*/ 112644 h 569844"/>
              <a:gd name="connsiteX15" fmla="*/ 762000 w 1042361"/>
              <a:gd name="connsiteY15" fmla="*/ 13252 h 569844"/>
              <a:gd name="connsiteX16" fmla="*/ 662609 w 1042361"/>
              <a:gd name="connsiteY16" fmla="*/ 6626 h 569844"/>
              <a:gd name="connsiteX17" fmla="*/ 602974 w 1042361"/>
              <a:gd name="connsiteY17" fmla="*/ 13252 h 5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2361" h="569844">
                <a:moveTo>
                  <a:pt x="728870" y="53009"/>
                </a:moveTo>
                <a:cubicBezTo>
                  <a:pt x="630385" y="24871"/>
                  <a:pt x="724482" y="48784"/>
                  <a:pt x="549965" y="26505"/>
                </a:cubicBezTo>
                <a:cubicBezTo>
                  <a:pt x="490165" y="18871"/>
                  <a:pt x="430696" y="8835"/>
                  <a:pt x="371061" y="0"/>
                </a:cubicBezTo>
                <a:cubicBezTo>
                  <a:pt x="239900" y="18738"/>
                  <a:pt x="137670" y="-5427"/>
                  <a:pt x="53009" y="99391"/>
                </a:cubicBezTo>
                <a:cubicBezTo>
                  <a:pt x="28183" y="130128"/>
                  <a:pt x="17670" y="170070"/>
                  <a:pt x="0" y="205409"/>
                </a:cubicBezTo>
                <a:cubicBezTo>
                  <a:pt x="6626" y="240748"/>
                  <a:pt x="2920" y="279722"/>
                  <a:pt x="19878" y="311426"/>
                </a:cubicBezTo>
                <a:cubicBezTo>
                  <a:pt x="43017" y="354687"/>
                  <a:pt x="116753" y="489492"/>
                  <a:pt x="198783" y="516835"/>
                </a:cubicBezTo>
                <a:cubicBezTo>
                  <a:pt x="261818" y="537847"/>
                  <a:pt x="390939" y="569844"/>
                  <a:pt x="390939" y="569844"/>
                </a:cubicBezTo>
                <a:cubicBezTo>
                  <a:pt x="512417" y="563218"/>
                  <a:pt x="634186" y="560658"/>
                  <a:pt x="755374" y="549965"/>
                </a:cubicBezTo>
                <a:cubicBezTo>
                  <a:pt x="784728" y="547375"/>
                  <a:pt x="812699" y="536261"/>
                  <a:pt x="841513" y="530087"/>
                </a:cubicBezTo>
                <a:cubicBezTo>
                  <a:pt x="874550" y="523008"/>
                  <a:pt x="907774" y="516835"/>
                  <a:pt x="940905" y="510209"/>
                </a:cubicBezTo>
                <a:cubicBezTo>
                  <a:pt x="959211" y="502887"/>
                  <a:pt x="1031349" y="484124"/>
                  <a:pt x="1040296" y="450574"/>
                </a:cubicBezTo>
                <a:cubicBezTo>
                  <a:pt x="1046015" y="429126"/>
                  <a:pt x="1038559" y="405965"/>
                  <a:pt x="1033670" y="384313"/>
                </a:cubicBezTo>
                <a:cubicBezTo>
                  <a:pt x="1023045" y="337259"/>
                  <a:pt x="1016721" y="287671"/>
                  <a:pt x="993913" y="245165"/>
                </a:cubicBezTo>
                <a:cubicBezTo>
                  <a:pt x="967166" y="195318"/>
                  <a:pt x="924607" y="155684"/>
                  <a:pt x="887896" y="112644"/>
                </a:cubicBezTo>
                <a:cubicBezTo>
                  <a:pt x="818009" y="30708"/>
                  <a:pt x="835295" y="20232"/>
                  <a:pt x="762000" y="13252"/>
                </a:cubicBezTo>
                <a:cubicBezTo>
                  <a:pt x="728946" y="10104"/>
                  <a:pt x="695813" y="6626"/>
                  <a:pt x="662609" y="6626"/>
                </a:cubicBezTo>
                <a:cubicBezTo>
                  <a:pt x="642608" y="6626"/>
                  <a:pt x="622852" y="11043"/>
                  <a:pt x="602974" y="13252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4519A77-1C91-7543-0023-60A5338B9342}"/>
              </a:ext>
            </a:extLst>
          </p:cNvPr>
          <p:cNvSpPr/>
          <p:nvPr/>
        </p:nvSpPr>
        <p:spPr>
          <a:xfrm>
            <a:off x="6407426" y="1219200"/>
            <a:ext cx="1042361" cy="569844"/>
          </a:xfrm>
          <a:custGeom>
            <a:avLst/>
            <a:gdLst>
              <a:gd name="connsiteX0" fmla="*/ 728870 w 1042361"/>
              <a:gd name="connsiteY0" fmla="*/ 53009 h 569844"/>
              <a:gd name="connsiteX1" fmla="*/ 549965 w 1042361"/>
              <a:gd name="connsiteY1" fmla="*/ 26505 h 569844"/>
              <a:gd name="connsiteX2" fmla="*/ 371061 w 1042361"/>
              <a:gd name="connsiteY2" fmla="*/ 0 h 569844"/>
              <a:gd name="connsiteX3" fmla="*/ 53009 w 1042361"/>
              <a:gd name="connsiteY3" fmla="*/ 99391 h 569844"/>
              <a:gd name="connsiteX4" fmla="*/ 0 w 1042361"/>
              <a:gd name="connsiteY4" fmla="*/ 205409 h 569844"/>
              <a:gd name="connsiteX5" fmla="*/ 19878 w 1042361"/>
              <a:gd name="connsiteY5" fmla="*/ 311426 h 569844"/>
              <a:gd name="connsiteX6" fmla="*/ 198783 w 1042361"/>
              <a:gd name="connsiteY6" fmla="*/ 516835 h 569844"/>
              <a:gd name="connsiteX7" fmla="*/ 390939 w 1042361"/>
              <a:gd name="connsiteY7" fmla="*/ 569844 h 569844"/>
              <a:gd name="connsiteX8" fmla="*/ 755374 w 1042361"/>
              <a:gd name="connsiteY8" fmla="*/ 549965 h 569844"/>
              <a:gd name="connsiteX9" fmla="*/ 841513 w 1042361"/>
              <a:gd name="connsiteY9" fmla="*/ 530087 h 569844"/>
              <a:gd name="connsiteX10" fmla="*/ 940905 w 1042361"/>
              <a:gd name="connsiteY10" fmla="*/ 510209 h 569844"/>
              <a:gd name="connsiteX11" fmla="*/ 1040296 w 1042361"/>
              <a:gd name="connsiteY11" fmla="*/ 450574 h 569844"/>
              <a:gd name="connsiteX12" fmla="*/ 1033670 w 1042361"/>
              <a:gd name="connsiteY12" fmla="*/ 384313 h 569844"/>
              <a:gd name="connsiteX13" fmla="*/ 993913 w 1042361"/>
              <a:gd name="connsiteY13" fmla="*/ 245165 h 569844"/>
              <a:gd name="connsiteX14" fmla="*/ 887896 w 1042361"/>
              <a:gd name="connsiteY14" fmla="*/ 112644 h 569844"/>
              <a:gd name="connsiteX15" fmla="*/ 762000 w 1042361"/>
              <a:gd name="connsiteY15" fmla="*/ 13252 h 569844"/>
              <a:gd name="connsiteX16" fmla="*/ 662609 w 1042361"/>
              <a:gd name="connsiteY16" fmla="*/ 6626 h 569844"/>
              <a:gd name="connsiteX17" fmla="*/ 602974 w 1042361"/>
              <a:gd name="connsiteY17" fmla="*/ 13252 h 5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2361" h="569844">
                <a:moveTo>
                  <a:pt x="728870" y="53009"/>
                </a:moveTo>
                <a:cubicBezTo>
                  <a:pt x="630385" y="24871"/>
                  <a:pt x="724482" y="48784"/>
                  <a:pt x="549965" y="26505"/>
                </a:cubicBezTo>
                <a:cubicBezTo>
                  <a:pt x="490165" y="18871"/>
                  <a:pt x="430696" y="8835"/>
                  <a:pt x="371061" y="0"/>
                </a:cubicBezTo>
                <a:cubicBezTo>
                  <a:pt x="239900" y="18738"/>
                  <a:pt x="137670" y="-5427"/>
                  <a:pt x="53009" y="99391"/>
                </a:cubicBezTo>
                <a:cubicBezTo>
                  <a:pt x="28183" y="130128"/>
                  <a:pt x="17670" y="170070"/>
                  <a:pt x="0" y="205409"/>
                </a:cubicBezTo>
                <a:cubicBezTo>
                  <a:pt x="6626" y="240748"/>
                  <a:pt x="2920" y="279722"/>
                  <a:pt x="19878" y="311426"/>
                </a:cubicBezTo>
                <a:cubicBezTo>
                  <a:pt x="43017" y="354687"/>
                  <a:pt x="116753" y="489492"/>
                  <a:pt x="198783" y="516835"/>
                </a:cubicBezTo>
                <a:cubicBezTo>
                  <a:pt x="261818" y="537847"/>
                  <a:pt x="390939" y="569844"/>
                  <a:pt x="390939" y="569844"/>
                </a:cubicBezTo>
                <a:cubicBezTo>
                  <a:pt x="512417" y="563218"/>
                  <a:pt x="634186" y="560658"/>
                  <a:pt x="755374" y="549965"/>
                </a:cubicBezTo>
                <a:cubicBezTo>
                  <a:pt x="784728" y="547375"/>
                  <a:pt x="812699" y="536261"/>
                  <a:pt x="841513" y="530087"/>
                </a:cubicBezTo>
                <a:cubicBezTo>
                  <a:pt x="874550" y="523008"/>
                  <a:pt x="907774" y="516835"/>
                  <a:pt x="940905" y="510209"/>
                </a:cubicBezTo>
                <a:cubicBezTo>
                  <a:pt x="959211" y="502887"/>
                  <a:pt x="1031349" y="484124"/>
                  <a:pt x="1040296" y="450574"/>
                </a:cubicBezTo>
                <a:cubicBezTo>
                  <a:pt x="1046015" y="429126"/>
                  <a:pt x="1038559" y="405965"/>
                  <a:pt x="1033670" y="384313"/>
                </a:cubicBezTo>
                <a:cubicBezTo>
                  <a:pt x="1023045" y="337259"/>
                  <a:pt x="1016721" y="287671"/>
                  <a:pt x="993913" y="245165"/>
                </a:cubicBezTo>
                <a:cubicBezTo>
                  <a:pt x="967166" y="195318"/>
                  <a:pt x="924607" y="155684"/>
                  <a:pt x="887896" y="112644"/>
                </a:cubicBezTo>
                <a:cubicBezTo>
                  <a:pt x="818009" y="30708"/>
                  <a:pt x="835295" y="20232"/>
                  <a:pt x="762000" y="13252"/>
                </a:cubicBezTo>
                <a:cubicBezTo>
                  <a:pt x="728946" y="10104"/>
                  <a:pt x="695813" y="6626"/>
                  <a:pt x="662609" y="6626"/>
                </a:cubicBezTo>
                <a:cubicBezTo>
                  <a:pt x="642608" y="6626"/>
                  <a:pt x="622852" y="11043"/>
                  <a:pt x="602974" y="13252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AFBFCF3-0D0C-9607-D743-DB8BFFFD7587}"/>
              </a:ext>
            </a:extLst>
          </p:cNvPr>
          <p:cNvSpPr/>
          <p:nvPr/>
        </p:nvSpPr>
        <p:spPr>
          <a:xfrm>
            <a:off x="7838661" y="5864087"/>
            <a:ext cx="1042361" cy="569844"/>
          </a:xfrm>
          <a:custGeom>
            <a:avLst/>
            <a:gdLst>
              <a:gd name="connsiteX0" fmla="*/ 728870 w 1042361"/>
              <a:gd name="connsiteY0" fmla="*/ 53009 h 569844"/>
              <a:gd name="connsiteX1" fmla="*/ 549965 w 1042361"/>
              <a:gd name="connsiteY1" fmla="*/ 26505 h 569844"/>
              <a:gd name="connsiteX2" fmla="*/ 371061 w 1042361"/>
              <a:gd name="connsiteY2" fmla="*/ 0 h 569844"/>
              <a:gd name="connsiteX3" fmla="*/ 53009 w 1042361"/>
              <a:gd name="connsiteY3" fmla="*/ 99391 h 569844"/>
              <a:gd name="connsiteX4" fmla="*/ 0 w 1042361"/>
              <a:gd name="connsiteY4" fmla="*/ 205409 h 569844"/>
              <a:gd name="connsiteX5" fmla="*/ 19878 w 1042361"/>
              <a:gd name="connsiteY5" fmla="*/ 311426 h 569844"/>
              <a:gd name="connsiteX6" fmla="*/ 198783 w 1042361"/>
              <a:gd name="connsiteY6" fmla="*/ 516835 h 569844"/>
              <a:gd name="connsiteX7" fmla="*/ 390939 w 1042361"/>
              <a:gd name="connsiteY7" fmla="*/ 569844 h 569844"/>
              <a:gd name="connsiteX8" fmla="*/ 755374 w 1042361"/>
              <a:gd name="connsiteY8" fmla="*/ 549965 h 569844"/>
              <a:gd name="connsiteX9" fmla="*/ 841513 w 1042361"/>
              <a:gd name="connsiteY9" fmla="*/ 530087 h 569844"/>
              <a:gd name="connsiteX10" fmla="*/ 940905 w 1042361"/>
              <a:gd name="connsiteY10" fmla="*/ 510209 h 569844"/>
              <a:gd name="connsiteX11" fmla="*/ 1040296 w 1042361"/>
              <a:gd name="connsiteY11" fmla="*/ 450574 h 569844"/>
              <a:gd name="connsiteX12" fmla="*/ 1033670 w 1042361"/>
              <a:gd name="connsiteY12" fmla="*/ 384313 h 569844"/>
              <a:gd name="connsiteX13" fmla="*/ 993913 w 1042361"/>
              <a:gd name="connsiteY13" fmla="*/ 245165 h 569844"/>
              <a:gd name="connsiteX14" fmla="*/ 887896 w 1042361"/>
              <a:gd name="connsiteY14" fmla="*/ 112644 h 569844"/>
              <a:gd name="connsiteX15" fmla="*/ 762000 w 1042361"/>
              <a:gd name="connsiteY15" fmla="*/ 13252 h 569844"/>
              <a:gd name="connsiteX16" fmla="*/ 662609 w 1042361"/>
              <a:gd name="connsiteY16" fmla="*/ 6626 h 569844"/>
              <a:gd name="connsiteX17" fmla="*/ 602974 w 1042361"/>
              <a:gd name="connsiteY17" fmla="*/ 13252 h 5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2361" h="569844">
                <a:moveTo>
                  <a:pt x="728870" y="53009"/>
                </a:moveTo>
                <a:cubicBezTo>
                  <a:pt x="630385" y="24871"/>
                  <a:pt x="724482" y="48784"/>
                  <a:pt x="549965" y="26505"/>
                </a:cubicBezTo>
                <a:cubicBezTo>
                  <a:pt x="490165" y="18871"/>
                  <a:pt x="430696" y="8835"/>
                  <a:pt x="371061" y="0"/>
                </a:cubicBezTo>
                <a:cubicBezTo>
                  <a:pt x="239900" y="18738"/>
                  <a:pt x="137670" y="-5427"/>
                  <a:pt x="53009" y="99391"/>
                </a:cubicBezTo>
                <a:cubicBezTo>
                  <a:pt x="28183" y="130128"/>
                  <a:pt x="17670" y="170070"/>
                  <a:pt x="0" y="205409"/>
                </a:cubicBezTo>
                <a:cubicBezTo>
                  <a:pt x="6626" y="240748"/>
                  <a:pt x="2920" y="279722"/>
                  <a:pt x="19878" y="311426"/>
                </a:cubicBezTo>
                <a:cubicBezTo>
                  <a:pt x="43017" y="354687"/>
                  <a:pt x="116753" y="489492"/>
                  <a:pt x="198783" y="516835"/>
                </a:cubicBezTo>
                <a:cubicBezTo>
                  <a:pt x="261818" y="537847"/>
                  <a:pt x="390939" y="569844"/>
                  <a:pt x="390939" y="569844"/>
                </a:cubicBezTo>
                <a:cubicBezTo>
                  <a:pt x="512417" y="563218"/>
                  <a:pt x="634186" y="560658"/>
                  <a:pt x="755374" y="549965"/>
                </a:cubicBezTo>
                <a:cubicBezTo>
                  <a:pt x="784728" y="547375"/>
                  <a:pt x="812699" y="536261"/>
                  <a:pt x="841513" y="530087"/>
                </a:cubicBezTo>
                <a:cubicBezTo>
                  <a:pt x="874550" y="523008"/>
                  <a:pt x="907774" y="516835"/>
                  <a:pt x="940905" y="510209"/>
                </a:cubicBezTo>
                <a:cubicBezTo>
                  <a:pt x="959211" y="502887"/>
                  <a:pt x="1031349" y="484124"/>
                  <a:pt x="1040296" y="450574"/>
                </a:cubicBezTo>
                <a:cubicBezTo>
                  <a:pt x="1046015" y="429126"/>
                  <a:pt x="1038559" y="405965"/>
                  <a:pt x="1033670" y="384313"/>
                </a:cubicBezTo>
                <a:cubicBezTo>
                  <a:pt x="1023045" y="337259"/>
                  <a:pt x="1016721" y="287671"/>
                  <a:pt x="993913" y="245165"/>
                </a:cubicBezTo>
                <a:cubicBezTo>
                  <a:pt x="967166" y="195318"/>
                  <a:pt x="924607" y="155684"/>
                  <a:pt x="887896" y="112644"/>
                </a:cubicBezTo>
                <a:cubicBezTo>
                  <a:pt x="818009" y="30708"/>
                  <a:pt x="835295" y="20232"/>
                  <a:pt x="762000" y="13252"/>
                </a:cubicBezTo>
                <a:cubicBezTo>
                  <a:pt x="728946" y="10104"/>
                  <a:pt x="695813" y="6626"/>
                  <a:pt x="662609" y="6626"/>
                </a:cubicBezTo>
                <a:cubicBezTo>
                  <a:pt x="642608" y="6626"/>
                  <a:pt x="622852" y="11043"/>
                  <a:pt x="602974" y="13252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6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vs Informed Search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0612" y="711808"/>
            <a:ext cx="6019344" cy="45145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F1B02-1A00-4854-B36A-EF6C512F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249" y="859749"/>
            <a:ext cx="7813155" cy="488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68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 Heuristics</a:t>
            </a:r>
          </a:p>
          <a:p>
            <a:pPr lvl="1"/>
            <a:r>
              <a:rPr lang="en-US" sz="3200" dirty="0"/>
              <a:t> Greedy Search</a:t>
            </a:r>
          </a:p>
          <a:p>
            <a:pPr lvl="1"/>
            <a:r>
              <a:rPr lang="en-US" sz="3200" dirty="0"/>
              <a:t> A* Search</a:t>
            </a:r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9437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52099" y="1059263"/>
            <a:ext cx="8122829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4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4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Examples: Manhattan distance, Euclidean distance for pathing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387" y="870786"/>
            <a:ext cx="4094591" cy="2763849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5804" y="3778061"/>
            <a:ext cx="4176658" cy="28527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9608</TotalTime>
  <Words>2983</Words>
  <Application>Microsoft Office PowerPoint</Application>
  <PresentationFormat>Widescreen</PresentationFormat>
  <Paragraphs>596</Paragraphs>
  <Slides>50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Plan</vt:lpstr>
      <vt:lpstr>PowerPoint Presentation</vt:lpstr>
      <vt:lpstr>Breadth-First Search (BFS) Properties</vt:lpstr>
      <vt:lpstr>Uniform Cost Search (UCS) Properties</vt:lpstr>
      <vt:lpstr>Uniform Cost Issues</vt:lpstr>
      <vt:lpstr>PowerPoint Presentation</vt:lpstr>
      <vt:lpstr>Uninformed vs Informed Search</vt:lpstr>
      <vt:lpstr>Today</vt:lpstr>
      <vt:lpstr>Search Heuristics</vt:lpstr>
      <vt:lpstr>Example: Euclidean distance to Bucharest</vt:lpstr>
      <vt:lpstr>Effect of heuristics</vt:lpstr>
      <vt:lpstr>Greedy Search</vt:lpstr>
      <vt:lpstr>Greedy Search</vt:lpstr>
      <vt:lpstr>Greedy Search</vt:lpstr>
      <vt:lpstr>A* Search</vt:lpstr>
      <vt:lpstr>A* Search</vt:lpstr>
      <vt:lpstr>Combining UCS and Greedy</vt:lpstr>
      <vt:lpstr>PowerPoint Presentation</vt:lpstr>
      <vt:lpstr>PowerPoint Presentation</vt:lpstr>
      <vt:lpstr>A* Search Algorithms</vt:lpstr>
      <vt:lpstr>A* Search Algorithms</vt:lpstr>
      <vt:lpstr>UCS vs A* Contours</vt:lpstr>
      <vt:lpstr>Comparison</vt:lpstr>
      <vt:lpstr>Is A* Optimal?</vt:lpstr>
      <vt:lpstr>Admissible Heuristics</vt:lpstr>
      <vt:lpstr>Admissible Heuristics</vt:lpstr>
      <vt:lpstr>Optimality of A* Tree Search</vt:lpstr>
      <vt:lpstr>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Next: Optimality of A* Graph Search</vt:lpstr>
      <vt:lpstr>Poll 1: A* Graph Search</vt:lpstr>
      <vt:lpstr>Poll 1: A* Graph Search</vt:lpstr>
      <vt:lpstr>A* Graph Search</vt:lpstr>
      <vt:lpstr>A* Graph Search Gone Wrong?</vt:lpstr>
      <vt:lpstr>Admissibility of Heuristics</vt:lpstr>
      <vt:lpstr>Consistency of Heuristics</vt:lpstr>
      <vt:lpstr>Optimality of A* Graph Search</vt:lpstr>
      <vt:lpstr>Optimality</vt:lpstr>
      <vt:lpstr>Creating Heuristics</vt:lpstr>
      <vt:lpstr>Creating Admissible Heuristics</vt:lpstr>
      <vt:lpstr>Example: 8 Puzzle</vt:lpstr>
      <vt:lpstr>8 Puzzle I</vt:lpstr>
      <vt:lpstr>8 Puzzle II</vt:lpstr>
      <vt:lpstr>Combining heuristics</vt:lpstr>
      <vt:lpstr>In-Class Activity</vt:lpstr>
      <vt:lpstr>A*: Summary</vt:lpstr>
      <vt:lpstr>A*: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Tuomas W Sandholm</cp:lastModifiedBy>
  <cp:revision>713</cp:revision>
  <cp:lastPrinted>2022-09-06T00:51:31Z</cp:lastPrinted>
  <dcterms:created xsi:type="dcterms:W3CDTF">2018-10-11T11:39:27Z</dcterms:created>
  <dcterms:modified xsi:type="dcterms:W3CDTF">2025-01-22T03:33:48Z</dcterms:modified>
</cp:coreProperties>
</file>