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8"/>
  </p:notesMasterIdLst>
  <p:sldIdLst>
    <p:sldId id="663" r:id="rId2"/>
    <p:sldId id="788" r:id="rId3"/>
    <p:sldId id="865" r:id="rId4"/>
    <p:sldId id="790" r:id="rId5"/>
    <p:sldId id="793" r:id="rId6"/>
    <p:sldId id="794" r:id="rId7"/>
    <p:sldId id="798" r:id="rId8"/>
    <p:sldId id="796" r:id="rId9"/>
    <p:sldId id="800" r:id="rId10"/>
    <p:sldId id="867" r:id="rId11"/>
    <p:sldId id="799" r:id="rId12"/>
    <p:sldId id="868" r:id="rId13"/>
    <p:sldId id="803" r:id="rId14"/>
    <p:sldId id="869" r:id="rId15"/>
    <p:sldId id="873" r:id="rId16"/>
    <p:sldId id="874" r:id="rId17"/>
    <p:sldId id="870" r:id="rId18"/>
    <p:sldId id="805" r:id="rId19"/>
    <p:sldId id="516" r:id="rId20"/>
    <p:sldId id="871" r:id="rId21"/>
    <p:sldId id="872" r:id="rId22"/>
    <p:sldId id="875" r:id="rId23"/>
    <p:sldId id="876" r:id="rId24"/>
    <p:sldId id="877" r:id="rId25"/>
    <p:sldId id="885" r:id="rId26"/>
    <p:sldId id="808" r:id="rId27"/>
    <p:sldId id="810" r:id="rId28"/>
    <p:sldId id="811" r:id="rId29"/>
    <p:sldId id="878" r:id="rId30"/>
    <p:sldId id="821" r:id="rId31"/>
    <p:sldId id="825" r:id="rId32"/>
    <p:sldId id="834" r:id="rId33"/>
    <p:sldId id="860" r:id="rId34"/>
    <p:sldId id="856" r:id="rId35"/>
    <p:sldId id="879" r:id="rId36"/>
    <p:sldId id="836" r:id="rId37"/>
    <p:sldId id="880" r:id="rId38"/>
    <p:sldId id="881" r:id="rId39"/>
    <p:sldId id="882" r:id="rId40"/>
    <p:sldId id="883" r:id="rId41"/>
    <p:sldId id="859" r:id="rId42"/>
    <p:sldId id="863" r:id="rId43"/>
    <p:sldId id="864" r:id="rId44"/>
    <p:sldId id="847" r:id="rId45"/>
    <p:sldId id="852" r:id="rId46"/>
    <p:sldId id="848" r:id="rId47"/>
    <p:sldId id="851" r:id="rId48"/>
    <p:sldId id="884" r:id="rId49"/>
    <p:sldId id="853" r:id="rId50"/>
    <p:sldId id="850" r:id="rId51"/>
    <p:sldId id="562" r:id="rId52"/>
    <p:sldId id="602" r:id="rId53"/>
    <p:sldId id="603" r:id="rId54"/>
    <p:sldId id="605" r:id="rId55"/>
    <p:sldId id="606" r:id="rId56"/>
    <p:sldId id="607" r:id="rId57"/>
    <p:sldId id="609" r:id="rId58"/>
    <p:sldId id="611" r:id="rId59"/>
    <p:sldId id="614" r:id="rId60"/>
    <p:sldId id="615" r:id="rId61"/>
    <p:sldId id="616" r:id="rId62"/>
    <p:sldId id="618" r:id="rId63"/>
    <p:sldId id="620" r:id="rId64"/>
    <p:sldId id="621" r:id="rId65"/>
    <p:sldId id="622" r:id="rId66"/>
    <p:sldId id="623" r:id="rId67"/>
  </p:sldIdLst>
  <p:sldSz cx="12192000" cy="6858000"/>
  <p:notesSz cx="7010400" cy="9296400"/>
  <p:embeddedFontLs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2" autoAdjust="0"/>
    <p:restoredTop sz="79103" autoAdjust="0"/>
  </p:normalViewPr>
  <p:slideViewPr>
    <p:cSldViewPr snapToGrid="0">
      <p:cViewPr varScale="1">
        <p:scale>
          <a:sx n="131" d="100"/>
          <a:sy n="131" d="100"/>
        </p:scale>
        <p:origin x="144"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2/23/2025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239632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they are not mutex! You can do remove(</a:t>
            </a:r>
            <a:r>
              <a:rPr lang="en-US" dirty="0" err="1"/>
              <a:t>flat,axle</a:t>
            </a:r>
            <a:r>
              <a:rPr lang="en-US" dirty="0"/>
              <a:t>) and remove(</a:t>
            </a:r>
            <a:r>
              <a:rPr lang="en-US" dirty="0" err="1"/>
              <a:t>spare,trunk</a:t>
            </a:r>
            <a:r>
              <a:rPr lang="en-US" dirty="0"/>
              <a:t>) at the same time at t=1. And you can do put(</a:t>
            </a:r>
            <a:r>
              <a:rPr lang="en-US" dirty="0" err="1"/>
              <a:t>flat,trunk</a:t>
            </a:r>
            <a:r>
              <a:rPr lang="en-US" dirty="0"/>
              <a:t>) and put(</a:t>
            </a:r>
            <a:r>
              <a:rPr lang="en-US" dirty="0" err="1"/>
              <a:t>spare,axle</a:t>
            </a:r>
            <a:r>
              <a:rPr lang="en-US" dirty="0"/>
              <a:t>) at the same time at t=2. The predicates that interfere, etc. are not required at the same time. </a:t>
            </a:r>
          </a:p>
        </p:txBody>
      </p:sp>
      <p:sp>
        <p:nvSpPr>
          <p:cNvPr id="4" name="Slide Number Placeholder 3"/>
          <p:cNvSpPr>
            <a:spLocks noGrp="1"/>
          </p:cNvSpPr>
          <p:nvPr>
            <p:ph type="sldNum" sz="quarter" idx="5"/>
          </p:nvPr>
        </p:nvSpPr>
        <p:spPr/>
        <p:txBody>
          <a:bodyPr/>
          <a:lstStyle/>
          <a:p>
            <a:fld id="{061C2587-C0BF-41B9-B0FA-D76263C040D8}" type="slidenum">
              <a:rPr lang="en-US" smtClean="0"/>
              <a:t>40</a:t>
            </a:fld>
            <a:endParaRPr lang="en-US" dirty="0"/>
          </a:p>
        </p:txBody>
      </p:sp>
    </p:spTree>
    <p:extLst>
      <p:ext uri="{BB962C8B-B14F-4D97-AF65-F5344CB8AC3E}">
        <p14:creationId xmlns:p14="http://schemas.microsoft.com/office/powerpoint/2010/main" val="31528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50</a:t>
            </a:fld>
            <a:endParaRPr lang="en-US" dirty="0"/>
          </a:p>
        </p:txBody>
      </p:sp>
    </p:spTree>
    <p:extLst>
      <p:ext uri="{BB962C8B-B14F-4D97-AF65-F5344CB8AC3E}">
        <p14:creationId xmlns:p14="http://schemas.microsoft.com/office/powerpoint/2010/main" val="185487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66</a:t>
            </a:fld>
            <a:endParaRPr lang="en-US"/>
          </a:p>
        </p:txBody>
      </p:sp>
    </p:spTree>
    <p:extLst>
      <p:ext uri="{BB962C8B-B14F-4D97-AF65-F5344CB8AC3E}">
        <p14:creationId xmlns:p14="http://schemas.microsoft.com/office/powerpoint/2010/main" val="95335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2</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38572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Spare tire is on the trunk, flat tire is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6</a:t>
            </a:fld>
            <a:endParaRPr lang="en-US" dirty="0"/>
          </a:p>
        </p:txBody>
      </p:sp>
    </p:spTree>
    <p:extLst>
      <p:ext uri="{BB962C8B-B14F-4D97-AF65-F5344CB8AC3E}">
        <p14:creationId xmlns:p14="http://schemas.microsoft.com/office/powerpoint/2010/main" val="146203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11</a:t>
            </a:fld>
            <a:endParaRPr lang="en-US" dirty="0"/>
          </a:p>
        </p:txBody>
      </p:sp>
    </p:spTree>
    <p:extLst>
      <p:ext uri="{BB962C8B-B14F-4D97-AF65-F5344CB8AC3E}">
        <p14:creationId xmlns:p14="http://schemas.microsoft.com/office/powerpoint/2010/main" val="276994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12</a:t>
            </a:fld>
            <a:endParaRPr lang="en-US" dirty="0"/>
          </a:p>
        </p:txBody>
      </p:sp>
    </p:spTree>
    <p:extLst>
      <p:ext uri="{BB962C8B-B14F-4D97-AF65-F5344CB8AC3E}">
        <p14:creationId xmlns:p14="http://schemas.microsoft.com/office/powerpoint/2010/main" val="38278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26</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Yes, a plan that is found does work</a:t>
            </a:r>
          </a:p>
          <a:p>
            <a:r>
              <a:rPr lang="en-US" dirty="0"/>
              <a:t>Complete? No, doesn’t always find a plan (sometimes you do something that can’t be undone)</a:t>
            </a:r>
          </a:p>
          <a:p>
            <a:r>
              <a:rPr lang="en-US" dirty="0"/>
              <a:t>Optimal? No, example given</a:t>
            </a:r>
          </a:p>
        </p:txBody>
      </p:sp>
      <p:sp>
        <p:nvSpPr>
          <p:cNvPr id="4" name="Slide Number Placeholder 3"/>
          <p:cNvSpPr>
            <a:spLocks noGrp="1"/>
          </p:cNvSpPr>
          <p:nvPr>
            <p:ph type="sldNum" sz="quarter" idx="5"/>
          </p:nvPr>
        </p:nvSpPr>
        <p:spPr/>
        <p:txBody>
          <a:bodyPr/>
          <a:lstStyle/>
          <a:p>
            <a:fld id="{061C2587-C0BF-41B9-B0FA-D76263C040D8}" type="slidenum">
              <a:rPr lang="en-US" smtClean="0"/>
              <a:t>29</a:t>
            </a:fld>
            <a:endParaRPr lang="en-US" dirty="0"/>
          </a:p>
        </p:txBody>
      </p:sp>
    </p:spTree>
    <p:extLst>
      <p:ext uri="{BB962C8B-B14F-4D97-AF65-F5344CB8AC3E}">
        <p14:creationId xmlns:p14="http://schemas.microsoft.com/office/powerpoint/2010/main" val="14148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No-op and remove each interfere and are inconsistent with each other because ’remove’ deletes the precondition/effect of ‘no-op’</a:t>
            </a:r>
          </a:p>
        </p:txBody>
      </p:sp>
      <p:sp>
        <p:nvSpPr>
          <p:cNvPr id="4" name="Slide Number Placeholder 3"/>
          <p:cNvSpPr>
            <a:spLocks noGrp="1"/>
          </p:cNvSpPr>
          <p:nvPr>
            <p:ph type="sldNum" sz="quarter" idx="5"/>
          </p:nvPr>
        </p:nvSpPr>
        <p:spPr/>
        <p:txBody>
          <a:bodyPr/>
          <a:lstStyle/>
          <a:p>
            <a:fld id="{061C2587-C0BF-41B9-B0FA-D76263C040D8}" type="slidenum">
              <a:rPr lang="en-US" smtClean="0"/>
              <a:t>37</a:t>
            </a:fld>
            <a:endParaRPr lang="en-US" dirty="0"/>
          </a:p>
        </p:txBody>
      </p:sp>
    </p:spTree>
    <p:extLst>
      <p:ext uri="{BB962C8B-B14F-4D97-AF65-F5344CB8AC3E}">
        <p14:creationId xmlns:p14="http://schemas.microsoft.com/office/powerpoint/2010/main" val="40656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2/23/2025</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(aka.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Tuomas Sandholm and Vincent Conitzer</a:t>
            </a:r>
          </a:p>
          <a:p>
            <a:pPr algn="ctr">
              <a:spcBef>
                <a:spcPct val="50000"/>
              </a:spcBef>
            </a:pPr>
            <a:r>
              <a:rPr lang="en-US" sz="1867" dirty="0"/>
              <a:t>Slide credits: CMU AI</a:t>
            </a:r>
          </a:p>
        </p:txBody>
      </p:sp>
      <p:pic>
        <p:nvPicPr>
          <p:cNvPr id="1026" name="Picture 2" descr="Flat Tire Cartoon High Res Stock Images | Shutterstock">
            <a:extLst>
              <a:ext uri="{FF2B5EF4-FFF2-40B4-BE49-F238E27FC236}">
                <a16:creationId xmlns:a16="http://schemas.microsoft.com/office/drawing/2014/main" id="{E3744E5C-0DB5-A549-8D4B-E653486F8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4472067" y="3010260"/>
            <a:ext cx="3247865"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366F3C-5B36-1849-87CF-2C8CA4EE86B4}"/>
              </a:ext>
            </a:extLst>
          </p:cNvPr>
          <p:cNvSpPr txBox="1"/>
          <p:nvPr/>
        </p:nvSpPr>
        <p:spPr>
          <a:xfrm>
            <a:off x="10624774" y="6517244"/>
            <a:ext cx="1464119" cy="276999"/>
          </a:xfrm>
          <a:prstGeom prst="rect">
            <a:avLst/>
          </a:prstGeom>
          <a:noFill/>
        </p:spPr>
        <p:txBody>
          <a:bodyPr wrap="none" rtlCol="0">
            <a:spAutoFit/>
          </a:bodyPr>
          <a:lstStyle/>
          <a:p>
            <a:r>
              <a:rPr lang="en-US" sz="1200" dirty="0"/>
              <a:t>Image: Shutterstock </a:t>
            </a:r>
          </a:p>
        </p:txBody>
      </p:sp>
    </p:spTree>
    <p:extLst>
      <p:ext uri="{BB962C8B-B14F-4D97-AF65-F5344CB8AC3E}">
        <p14:creationId xmlns:p14="http://schemas.microsoft.com/office/powerpoint/2010/main" val="24040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a:t>
            </a:r>
            <a:r>
              <a:rPr lang="en-US"/>
              <a:t>Tire Fixing</a:t>
            </a:r>
            <a:endParaRPr lang="en-US" dirty="0"/>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a:xfrm>
            <a:off x="552098" y="1113178"/>
            <a:ext cx="10800529" cy="2039539"/>
          </a:xfrm>
        </p:spPr>
        <p:txBody>
          <a:bodyPr/>
          <a:lstStyle/>
          <a:p>
            <a:endParaRPr lang="en-US" dirty="0"/>
          </a:p>
          <a:p>
            <a:r>
              <a:rPr lang="en-US" dirty="0"/>
              <a:t>A tire can be removed from an axle/trunk if it is on there (precondition)</a:t>
            </a:r>
          </a:p>
          <a:p>
            <a:r>
              <a:rPr lang="en-US" dirty="0"/>
              <a:t>	Effect: the tire is on the ground</a:t>
            </a:r>
          </a:p>
          <a:p>
            <a:r>
              <a:rPr lang="en-US" dirty="0"/>
              <a:t>A tire can be put on an axle/trunk if it is on the ground (precondition)</a:t>
            </a:r>
          </a:p>
          <a:p>
            <a:r>
              <a:rPr lang="en-US" dirty="0"/>
              <a:t>	Effect: the tire is on the axle/trunk</a:t>
            </a:r>
          </a:p>
          <a:p>
            <a:r>
              <a:rPr lang="en-US" dirty="0"/>
              <a:t>The trunk/axle can be empty if nothing is on it</a:t>
            </a:r>
          </a:p>
          <a:p>
            <a:r>
              <a:rPr lang="en-US" dirty="0"/>
              <a:t>At most one thing can be on the trunk/axle</a:t>
            </a:r>
          </a:p>
          <a:p>
            <a:endParaRPr lang="en-US" dirty="0"/>
          </a:p>
        </p:txBody>
      </p:sp>
      <p:sp>
        <p:nvSpPr>
          <p:cNvPr id="4" name="TextBox 3">
            <a:extLst>
              <a:ext uri="{FF2B5EF4-FFF2-40B4-BE49-F238E27FC236}">
                <a16:creationId xmlns:a16="http://schemas.microsoft.com/office/drawing/2014/main" id="{8E19FB1C-9908-D541-96D3-B87A92911068}"/>
              </a:ext>
            </a:extLst>
          </p:cNvPr>
          <p:cNvSpPr txBox="1"/>
          <p:nvPr/>
        </p:nvSpPr>
        <p:spPr>
          <a:xfrm>
            <a:off x="30641" y="5329323"/>
            <a:ext cx="11638510" cy="830997"/>
          </a:xfrm>
          <a:prstGeom prst="rect">
            <a:avLst/>
          </a:prstGeom>
          <a:noFill/>
        </p:spPr>
        <p:txBody>
          <a:bodyPr wrap="square" rtlCol="0">
            <a:spAutoFit/>
          </a:bodyPr>
          <a:lstStyle/>
          <a:p>
            <a:pPr algn="ctr"/>
            <a:r>
              <a:rPr lang="en-US" sz="2400" dirty="0">
                <a:solidFill>
                  <a:srgbClr val="FF0000"/>
                </a:solidFill>
              </a:rPr>
              <a:t>NOTE: A successor state axiom in logic would have to be defined for EACH tire and EACH loc, but in classical planning, these rules are defined for an object type</a:t>
            </a:r>
          </a:p>
        </p:txBody>
      </p:sp>
    </p:spTree>
    <p:extLst>
      <p:ext uri="{BB962C8B-B14F-4D97-AF65-F5344CB8AC3E}">
        <p14:creationId xmlns:p14="http://schemas.microsoft.com/office/powerpoint/2010/main" val="371710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chemeClr val="bg1">
                    <a:lumMod val="75000"/>
                  </a:schemeClr>
                </a:solidFill>
              </a:rPr>
              <a:t>Possible Predicates:</a:t>
            </a:r>
          </a:p>
          <a:p>
            <a:r>
              <a:rPr lang="en-US" sz="2400" dirty="0">
                <a:solidFill>
                  <a:schemeClr val="bg1">
                    <a:lumMod val="75000"/>
                  </a:schemeClr>
                </a:solidFill>
              </a:rPr>
              <a:t>On(tire, loc)</a:t>
            </a:r>
          </a:p>
        </p:txBody>
      </p:sp>
      <p:pic>
        <p:nvPicPr>
          <p:cNvPr id="31" name="Picture 2" descr="Flat Tire Cartoon High Res Stock Images | Shutterstock">
            <a:extLst>
              <a:ext uri="{FF2B5EF4-FFF2-40B4-BE49-F238E27FC236}">
                <a16:creationId xmlns:a16="http://schemas.microsoft.com/office/drawing/2014/main" id="{AC8E847E-E3D0-2F46-9364-715862BC4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A22B0DF-F525-E242-8A5C-BB4BBF00C7DB}"/>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8D6453B-0D91-9B4E-A15A-5190DC8BFE2F}"/>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34" name="Straight Arrow Connector 33">
            <a:extLst>
              <a:ext uri="{FF2B5EF4-FFF2-40B4-BE49-F238E27FC236}">
                <a16:creationId xmlns:a16="http://schemas.microsoft.com/office/drawing/2014/main" id="{A3E15712-213E-3642-ACD4-C95B97453973}"/>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57D3BAB-02C9-8F42-AE00-ABDA766635DC}"/>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7" name="Rectangle 36">
            <a:extLst>
              <a:ext uri="{FF2B5EF4-FFF2-40B4-BE49-F238E27FC236}">
                <a16:creationId xmlns:a16="http://schemas.microsoft.com/office/drawing/2014/main" id="{C0F1CB65-6D52-394A-8AB8-8986F9E0B4A3}"/>
              </a:ext>
            </a:extLst>
          </p:cNvPr>
          <p:cNvSpPr/>
          <p:nvPr/>
        </p:nvSpPr>
        <p:spPr>
          <a:xfrm>
            <a:off x="4347139" y="1827712"/>
            <a:ext cx="2166683" cy="1569660"/>
          </a:xfrm>
          <a:prstGeom prst="rect">
            <a:avLst/>
          </a:prstGeom>
        </p:spPr>
        <p:txBody>
          <a:bodyPr wrap="none">
            <a:spAutoFit/>
          </a:bodyPr>
          <a:lstStyle/>
          <a:p>
            <a:r>
              <a:rPr lang="en-US" sz="2400" u="sng" dirty="0"/>
              <a:t>Old State</a:t>
            </a:r>
            <a:r>
              <a:rPr lang="en-US" sz="2400" dirty="0"/>
              <a:t>:</a:t>
            </a:r>
          </a:p>
          <a:p>
            <a:r>
              <a:rPr lang="en-US" sz="2400" dirty="0"/>
              <a:t>Empty(axle)</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38" name="Rectangle 37">
            <a:extLst>
              <a:ext uri="{FF2B5EF4-FFF2-40B4-BE49-F238E27FC236}">
                <a16:creationId xmlns:a16="http://schemas.microsoft.com/office/drawing/2014/main" id="{EC489119-B9F2-764A-BDA4-0CCD07E4800D}"/>
              </a:ext>
            </a:extLst>
          </p:cNvPr>
          <p:cNvSpPr/>
          <p:nvPr/>
        </p:nvSpPr>
        <p:spPr>
          <a:xfrm>
            <a:off x="7051611" y="1827712"/>
            <a:ext cx="2394245" cy="1938992"/>
          </a:xfrm>
          <a:prstGeom prst="rect">
            <a:avLst/>
          </a:prstGeom>
        </p:spPr>
        <p:txBody>
          <a:bodyPr wrap="none">
            <a:spAutoFit/>
          </a:bodyPr>
          <a:lstStyle/>
          <a:p>
            <a:r>
              <a:rPr lang="en-US" sz="2400" u="sng" dirty="0"/>
              <a:t>New State</a:t>
            </a:r>
            <a:r>
              <a:rPr lang="en-US" sz="2400" dirty="0"/>
              <a:t>:</a:t>
            </a:r>
          </a:p>
          <a:p>
            <a:r>
              <a:rPr lang="en-US" sz="2400" dirty="0"/>
              <a:t>Empty(axle)</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Flat Tire Cartoon High Res Stock Images | Shutterstock">
            <a:extLst>
              <a:ext uri="{FF2B5EF4-FFF2-40B4-BE49-F238E27FC236}">
                <a16:creationId xmlns:a16="http://schemas.microsoft.com/office/drawing/2014/main" id="{814EB091-AEAE-9F4B-88B2-A95CF7FBB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chemeClr val="bg1">
                    <a:lumMod val="75000"/>
                  </a:schemeClr>
                </a:solidFill>
              </a:rPr>
              <a:t>Possible Predicates:</a:t>
            </a:r>
          </a:p>
          <a:p>
            <a:r>
              <a:rPr lang="en-US" sz="2400" dirty="0">
                <a:solidFill>
                  <a:schemeClr val="bg1">
                    <a:lumMod val="75000"/>
                  </a:schemeClr>
                </a:solidFill>
              </a:rPr>
              <a:t>On(tire, loc)</a:t>
            </a:r>
          </a:p>
        </p:txBody>
      </p:sp>
      <p:sp>
        <p:nvSpPr>
          <p:cNvPr id="19" name="Rectangle 18">
            <a:extLst>
              <a:ext uri="{FF2B5EF4-FFF2-40B4-BE49-F238E27FC236}">
                <a16:creationId xmlns:a16="http://schemas.microsoft.com/office/drawing/2014/main" id="{C0D0AEBC-FE4E-7241-B7C7-C8E369765E98}"/>
              </a:ext>
            </a:extLst>
          </p:cNvPr>
          <p:cNvSpPr/>
          <p:nvPr/>
        </p:nvSpPr>
        <p:spPr>
          <a:xfrm>
            <a:off x="4347139" y="1827712"/>
            <a:ext cx="2166683" cy="1200329"/>
          </a:xfrm>
          <a:prstGeom prst="rect">
            <a:avLst/>
          </a:prstGeom>
        </p:spPr>
        <p:txBody>
          <a:bodyPr wrap="none">
            <a:spAutoFit/>
          </a:bodyPr>
          <a:lstStyle/>
          <a:p>
            <a:r>
              <a:rPr lang="en-US" sz="2400" u="sng" dirty="0"/>
              <a:t>Old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20" name="Rectangle 19">
            <a:extLst>
              <a:ext uri="{FF2B5EF4-FFF2-40B4-BE49-F238E27FC236}">
                <a16:creationId xmlns:a16="http://schemas.microsoft.com/office/drawing/2014/main" id="{E86AA084-AB40-6A44-A31B-881DB62B50FC}"/>
              </a:ext>
            </a:extLst>
          </p:cNvPr>
          <p:cNvSpPr/>
          <p:nvPr/>
        </p:nvSpPr>
        <p:spPr>
          <a:xfrm>
            <a:off x="7051611" y="1827712"/>
            <a:ext cx="2394245" cy="1569660"/>
          </a:xfrm>
          <a:prstGeom prst="rect">
            <a:avLst/>
          </a:prstGeom>
        </p:spPr>
        <p:txBody>
          <a:bodyPr wrap="none">
            <a:spAutoFit/>
          </a:bodyPr>
          <a:lstStyle/>
          <a:p>
            <a:r>
              <a:rPr lang="en-US" sz="2400" u="sng" dirty="0"/>
              <a:t>New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cxnSp>
        <p:nvCxnSpPr>
          <p:cNvPr id="26" name="Straight Arrow Connector 25">
            <a:extLst>
              <a:ext uri="{FF2B5EF4-FFF2-40B4-BE49-F238E27FC236}">
                <a16:creationId xmlns:a16="http://schemas.microsoft.com/office/drawing/2014/main" id="{84F8B07E-4AAF-FE45-A44D-2F7B002D2D76}"/>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8F6AF71-BDBF-B742-AA2B-EC0F1B32B018}"/>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28" name="Straight Arrow Connector 27">
            <a:extLst>
              <a:ext uri="{FF2B5EF4-FFF2-40B4-BE49-F238E27FC236}">
                <a16:creationId xmlns:a16="http://schemas.microsoft.com/office/drawing/2014/main" id="{4A639674-33B9-F947-A91E-F389DDB68DE8}"/>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653E34-9C80-9248-9787-EC3326D50C10}"/>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 name="TextBox 2">
            <a:extLst>
              <a:ext uri="{FF2B5EF4-FFF2-40B4-BE49-F238E27FC236}">
                <a16:creationId xmlns:a16="http://schemas.microsoft.com/office/drawing/2014/main" id="{FE85FE0C-9931-8046-8155-41A1BA060910}"/>
              </a:ext>
            </a:extLst>
          </p:cNvPr>
          <p:cNvSpPr txBox="1"/>
          <p:nvPr/>
        </p:nvSpPr>
        <p:spPr>
          <a:xfrm>
            <a:off x="5809899" y="3614796"/>
            <a:ext cx="2394245" cy="2308324"/>
          </a:xfrm>
          <a:prstGeom prst="rect">
            <a:avLst/>
          </a:prstGeom>
          <a:noFill/>
        </p:spPr>
        <p:txBody>
          <a:bodyPr wrap="none" rtlCol="0">
            <a:spAutoFit/>
          </a:bodyPr>
          <a:lstStyle/>
          <a:p>
            <a:r>
              <a:rPr lang="en-US" sz="2400" u="sng" dirty="0"/>
              <a:t>Add Effect</a:t>
            </a:r>
            <a:r>
              <a:rPr lang="en-US" sz="2400" dirty="0"/>
              <a:t>: </a:t>
            </a:r>
          </a:p>
          <a:p>
            <a:r>
              <a:rPr lang="en-US" sz="2400" dirty="0">
                <a:solidFill>
                  <a:schemeClr val="accent6"/>
                </a:solidFill>
              </a:rPr>
              <a:t>On(</a:t>
            </a:r>
            <a:r>
              <a:rPr lang="en-US" sz="2400" dirty="0" err="1">
                <a:solidFill>
                  <a:schemeClr val="accent6"/>
                </a:solidFill>
              </a:rPr>
              <a:t>spare,ground</a:t>
            </a:r>
            <a:r>
              <a:rPr lang="en-US" sz="2400" dirty="0">
                <a:solidFill>
                  <a:schemeClr val="accent6"/>
                </a:solidFill>
              </a:rPr>
              <a:t>)</a:t>
            </a:r>
          </a:p>
          <a:p>
            <a:r>
              <a:rPr lang="en-US" sz="2400" dirty="0">
                <a:solidFill>
                  <a:schemeClr val="accent6"/>
                </a:solidFill>
              </a:rPr>
              <a:t>Empty(trunk)</a:t>
            </a:r>
          </a:p>
          <a:p>
            <a:endParaRPr lang="en-US" sz="2400" dirty="0"/>
          </a:p>
          <a:p>
            <a:r>
              <a:rPr lang="en-US" sz="2400" u="sng" dirty="0"/>
              <a:t>Delete Effect</a:t>
            </a:r>
            <a:r>
              <a:rPr lang="en-US" sz="2400" dirty="0"/>
              <a:t>:</a:t>
            </a:r>
          </a:p>
          <a:p>
            <a:r>
              <a:rPr lang="en-US" sz="2400" dirty="0">
                <a:solidFill>
                  <a:srgbClr val="FF0000"/>
                </a:solidFill>
              </a:rPr>
              <a:t>On(</a:t>
            </a:r>
            <a:r>
              <a:rPr lang="en-US" sz="2400" dirty="0" err="1">
                <a:solidFill>
                  <a:srgbClr val="FF0000"/>
                </a:solidFill>
              </a:rPr>
              <a:t>spare,trunk</a:t>
            </a:r>
            <a:r>
              <a:rPr lang="en-US" sz="2400" dirty="0">
                <a:solidFill>
                  <a:srgbClr val="FF0000"/>
                </a:solidFill>
              </a:rPr>
              <a:t>)</a:t>
            </a:r>
          </a:p>
        </p:txBody>
      </p:sp>
    </p:spTree>
    <p:extLst>
      <p:ext uri="{BB962C8B-B14F-4D97-AF65-F5344CB8AC3E}">
        <p14:creationId xmlns:p14="http://schemas.microsoft.com/office/powerpoint/2010/main" val="26651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trunk)</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tire,trunk</a:t>
            </a:r>
            <a:r>
              <a:rPr lang="en-US" dirty="0"/>
              <a:t>)	Add 	On(</a:t>
            </a:r>
            <a:r>
              <a:rPr lang="en-US" dirty="0" err="1"/>
              <a:t>tire,ground</a:t>
            </a:r>
            <a:r>
              <a:rPr lang="en-US" dirty="0"/>
              <a:t>)</a:t>
            </a:r>
          </a:p>
          <a:p>
            <a:r>
              <a:rPr lang="en-US" dirty="0"/>
              <a:t>							Empty(trunk)</a:t>
            </a:r>
          </a:p>
          <a:p>
            <a:r>
              <a:rPr lang="en-US" dirty="0"/>
              <a:t>						Delete On(</a:t>
            </a:r>
            <a:r>
              <a:rPr lang="en-US" dirty="0" err="1"/>
              <a:t>tire,trunk</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247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
        <p:nvSpPr>
          <p:cNvPr id="4" name="TextBox 3">
            <a:extLst>
              <a:ext uri="{FF2B5EF4-FFF2-40B4-BE49-F238E27FC236}">
                <a16:creationId xmlns:a16="http://schemas.microsoft.com/office/drawing/2014/main" id="{8AB1AFF7-C782-FC49-A5EF-EEFE5312D22E}"/>
              </a:ext>
            </a:extLst>
          </p:cNvPr>
          <p:cNvSpPr txBox="1"/>
          <p:nvPr/>
        </p:nvSpPr>
        <p:spPr>
          <a:xfrm>
            <a:off x="3685735" y="5004782"/>
            <a:ext cx="7106561" cy="461665"/>
          </a:xfrm>
          <a:prstGeom prst="rect">
            <a:avLst/>
          </a:prstGeom>
          <a:noFill/>
        </p:spPr>
        <p:txBody>
          <a:bodyPr wrap="none" rtlCol="0">
            <a:spAutoFit/>
          </a:bodyPr>
          <a:lstStyle/>
          <a:p>
            <a:r>
              <a:rPr lang="en-US" sz="2400" dirty="0">
                <a:solidFill>
                  <a:srgbClr val="FF0000"/>
                </a:solidFill>
              </a:rPr>
              <a:t>WAIT: THIS DOESN’T WORK! WHAT IF LOC=GROUND???</a:t>
            </a:r>
          </a:p>
        </p:txBody>
      </p:sp>
    </p:spTree>
    <p:extLst>
      <p:ext uri="{BB962C8B-B14F-4D97-AF65-F5344CB8AC3E}">
        <p14:creationId xmlns:p14="http://schemas.microsoft.com/office/powerpoint/2010/main" val="272451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a:t>
            </a:r>
            <a:r>
              <a:rPr lang="en-US" dirty="0">
                <a:solidFill>
                  <a:srgbClr val="FF0000"/>
                </a:solidFill>
              </a:rPr>
              <a:t>loc != ground</a:t>
            </a:r>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38225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a:t>
            </a:r>
            <a:r>
              <a:rPr lang="en-US" dirty="0">
                <a:solidFill>
                  <a:srgbClr val="FF0000"/>
                </a:solidFill>
              </a:rPr>
              <a:t>On(</a:t>
            </a:r>
            <a:r>
              <a:rPr lang="en-US" dirty="0" err="1">
                <a:solidFill>
                  <a:srgbClr val="FF0000"/>
                </a:solidFill>
              </a:rPr>
              <a:t>tire,ground</a:t>
            </a:r>
            <a:r>
              <a:rPr lang="en-US" dirty="0">
                <a:solidFill>
                  <a:srgbClr val="FF0000"/>
                </a:solidFill>
              </a:rPr>
              <a:t>)</a:t>
            </a:r>
          </a:p>
          <a:p>
            <a:r>
              <a:rPr lang="en-US" dirty="0"/>
              <a:t>			</a:t>
            </a:r>
            <a:r>
              <a:rPr lang="en-US" dirty="0">
                <a:solidFill>
                  <a:srgbClr val="FF0000"/>
                </a:solidFill>
              </a:rPr>
              <a:t>~On(</a:t>
            </a:r>
            <a:r>
              <a:rPr lang="en-US" dirty="0" err="1">
                <a:solidFill>
                  <a:srgbClr val="FF0000"/>
                </a:solidFill>
              </a:rPr>
              <a:t>tire,ground</a:t>
            </a:r>
            <a:r>
              <a:rPr lang="en-US" dirty="0">
                <a:solidFill>
                  <a:srgbClr val="FF0000"/>
                </a:solidFill>
              </a:rPr>
              <a:t>) </a:t>
            </a:r>
            <a:r>
              <a:rPr lang="en-US" dirty="0"/>
              <a:t>		Empty(loc)</a:t>
            </a:r>
          </a:p>
          <a:p>
            <a:r>
              <a:rPr lang="en-US" dirty="0"/>
              <a:t>						Delete On(</a:t>
            </a:r>
            <a:r>
              <a:rPr lang="en-US" dirty="0" err="1"/>
              <a:t>tire,loc</a:t>
            </a:r>
            <a:r>
              <a:rPr lang="en-US" dirty="0"/>
              <a:t>) </a:t>
            </a:r>
          </a:p>
          <a:p>
            <a:r>
              <a:rPr lang="en-US" dirty="0"/>
              <a:t>							</a:t>
            </a:r>
            <a:r>
              <a:rPr lang="en-US" dirty="0">
                <a:solidFill>
                  <a:srgbClr val="FF0000"/>
                </a:solidFill>
              </a:rPr>
              <a:t>~On(tire, ground)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70791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Put(tire,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tire,ground</a:t>
            </a:r>
            <a:r>
              <a:rPr lang="en-US" dirty="0"/>
              <a:t>)	Add 	On(</a:t>
            </a:r>
            <a:r>
              <a:rPr lang="en-US" dirty="0" err="1"/>
              <a:t>tire,loc</a:t>
            </a:r>
            <a:r>
              <a:rPr lang="en-US" dirty="0"/>
              <a:t>)</a:t>
            </a:r>
          </a:p>
          <a:p>
            <a:r>
              <a:rPr lang="en-US" dirty="0"/>
              <a:t>			loc != ground	Delete On(</a:t>
            </a:r>
            <a:r>
              <a:rPr lang="en-US" dirty="0" err="1"/>
              <a:t>tire,ground</a:t>
            </a:r>
            <a:r>
              <a:rPr lang="en-US" dirty="0"/>
              <a:t>) 	</a:t>
            </a:r>
          </a:p>
          <a:p>
            <a:r>
              <a:rPr lang="en-US" dirty="0"/>
              <a:t>			Empty(loc)		</a:t>
            </a:r>
            <a:r>
              <a:rPr lang="en-US"/>
              <a:t>	  Empty</a:t>
            </a:r>
            <a:r>
              <a:rPr lang="en-US" dirty="0"/>
              <a:t>(loc)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53005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Fixing a Tire</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200" dirty="0"/>
              <a:t>Put(</a:t>
            </a:r>
            <a:r>
              <a:rPr lang="en-US" sz="2200" dirty="0" err="1"/>
              <a:t>tire,loc</a:t>
            </a:r>
            <a:r>
              <a:rPr lang="en-US" sz="2200" dirty="0"/>
              <a:t>):</a:t>
            </a:r>
          </a:p>
          <a:p>
            <a:pPr marL="460375" indent="-460375"/>
            <a:r>
              <a:rPr lang="en-US" sz="2200" dirty="0"/>
              <a:t>		Pre: On(</a:t>
            </a:r>
            <a:r>
              <a:rPr lang="en-US" sz="2200" dirty="0" err="1"/>
              <a:t>tire,ground</a:t>
            </a:r>
            <a:r>
              <a:rPr lang="en-US" sz="2200" dirty="0"/>
              <a:t>), loc != ground</a:t>
            </a:r>
          </a:p>
          <a:p>
            <a:pPr marL="460375" indent="-460375"/>
            <a:r>
              <a:rPr lang="en-US" sz="2200" dirty="0"/>
              <a:t>			Empty(loc)</a:t>
            </a:r>
          </a:p>
          <a:p>
            <a:pPr marL="460375" indent="-460375"/>
            <a:r>
              <a:rPr lang="en-US" sz="2200" dirty="0"/>
              <a:t>		Add: On(</a:t>
            </a:r>
            <a:r>
              <a:rPr lang="en-US" sz="2200" dirty="0" err="1"/>
              <a:t>tire,loc</a:t>
            </a:r>
            <a:r>
              <a:rPr lang="en-US" sz="2200" dirty="0"/>
              <a:t>)</a:t>
            </a:r>
          </a:p>
          <a:p>
            <a:r>
              <a:rPr lang="en-US" sz="2200" dirty="0"/>
              <a:t>        	Delete: On(</a:t>
            </a:r>
            <a:r>
              <a:rPr lang="en-US" sz="2200" dirty="0" err="1"/>
              <a:t>tire,ground</a:t>
            </a:r>
            <a:r>
              <a:rPr lang="en-US" sz="2200" dirty="0"/>
              <a:t>), Empty(loc)</a:t>
            </a:r>
          </a:p>
          <a:p>
            <a:endParaRPr lang="en-US" sz="2200" dirty="0"/>
          </a:p>
          <a:p>
            <a:endParaRPr lang="en-US" sz="2200" dirty="0"/>
          </a:p>
          <a:p>
            <a:r>
              <a:rPr lang="en-US" sz="2200" dirty="0"/>
              <a:t>Remove(</a:t>
            </a:r>
            <a:r>
              <a:rPr lang="en-US" sz="2200" dirty="0" err="1"/>
              <a:t>tire,loc</a:t>
            </a:r>
            <a:r>
              <a:rPr lang="en-US" sz="2200" dirty="0"/>
              <a:t>):</a:t>
            </a:r>
          </a:p>
          <a:p>
            <a:r>
              <a:rPr lang="en-US" sz="2200" dirty="0"/>
              <a:t>	Pre: On(</a:t>
            </a:r>
            <a:r>
              <a:rPr lang="en-US" sz="2200" dirty="0" err="1"/>
              <a:t>tire,loc</a:t>
            </a:r>
            <a:r>
              <a:rPr lang="en-US" sz="2200" dirty="0"/>
              <a:t>), loc != ground</a:t>
            </a:r>
          </a:p>
          <a:p>
            <a:r>
              <a:rPr lang="en-US" sz="2200" dirty="0"/>
              <a:t>	Add: On(</a:t>
            </a:r>
            <a:r>
              <a:rPr lang="en-US" sz="2200" dirty="0" err="1"/>
              <a:t>tire,ground</a:t>
            </a:r>
            <a:r>
              <a:rPr lang="en-US" sz="2200" dirty="0"/>
              <a:t>), Empty(loc)</a:t>
            </a:r>
          </a:p>
          <a:p>
            <a:r>
              <a:rPr lang="en-US" sz="2200" dirty="0"/>
              <a:t>	Delete: On(</a:t>
            </a:r>
            <a:r>
              <a:rPr lang="en-US" sz="2200" dirty="0" err="1"/>
              <a:t>tire,loc</a:t>
            </a:r>
            <a:r>
              <a:rPr lang="en-US" sz="2200" dirty="0"/>
              <a:t>)</a:t>
            </a:r>
          </a:p>
          <a:p>
            <a:endParaRPr lang="en-US" sz="2400" dirty="0"/>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10698826" cy="830997"/>
          </a:xfrm>
          <a:prstGeom prst="rect">
            <a:avLst/>
          </a:prstGeom>
          <a:noFill/>
        </p:spPr>
        <p:txBody>
          <a:bodyPr wrap="none" rtlCol="0">
            <a:spAutoFit/>
          </a:bodyPr>
          <a:lstStyle/>
          <a:p>
            <a:r>
              <a:rPr lang="en-US" sz="2400" dirty="0"/>
              <a:t>Why does ground get referenced directly instead of as a location like axle and trunk?</a:t>
            </a:r>
          </a:p>
          <a:p>
            <a:r>
              <a:rPr lang="en-US" sz="2400" dirty="0"/>
              <a:t>Why do we add Empty but not add ~Empty when it’s full?</a:t>
            </a:r>
          </a:p>
        </p:txBody>
      </p:sp>
    </p:spTree>
    <p:extLst>
      <p:ext uri="{BB962C8B-B14F-4D97-AF65-F5344CB8AC3E}">
        <p14:creationId xmlns:p14="http://schemas.microsoft.com/office/powerpoint/2010/main" val="120181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287267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1579917"/>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on the axle with the spare in the trunk.</a:t>
            </a:r>
          </a:p>
          <a:p>
            <a:r>
              <a:rPr lang="en-US" dirty="0">
                <a:solidFill>
                  <a:schemeClr val="tx1"/>
                </a:solidFill>
              </a:rPr>
              <a:t>How would solve this problem with search, e.g., </a:t>
            </a:r>
            <a:r>
              <a:rPr lang="en-US" dirty="0">
                <a:solidFill>
                  <a:srgbClr val="C00000"/>
                </a:solidFill>
              </a:rPr>
              <a:t>BFS</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007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cxnSp>
        <p:nvCxnSpPr>
          <p:cNvPr id="6" name="Straight Arrow Connector 5">
            <a:extLst>
              <a:ext uri="{FF2B5EF4-FFF2-40B4-BE49-F238E27FC236}">
                <a16:creationId xmlns:a16="http://schemas.microsoft.com/office/drawing/2014/main" id="{431FE37A-5350-F542-A582-A56840389AF8}"/>
              </a:ext>
            </a:extLst>
          </p:cNvPr>
          <p:cNvCxnSpPr/>
          <p:nvPr/>
        </p:nvCxnSpPr>
        <p:spPr>
          <a:xfrm flipH="1" flipV="1">
            <a:off x="2377440" y="1997612"/>
            <a:ext cx="196948"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59D942-670D-6943-8AA1-4DF7D32C8CBF}"/>
              </a:ext>
            </a:extLst>
          </p:cNvPr>
          <p:cNvCxnSpPr>
            <a:cxnSpLocks/>
          </p:cNvCxnSpPr>
          <p:nvPr/>
        </p:nvCxnSpPr>
        <p:spPr>
          <a:xfrm flipV="1">
            <a:off x="3418449" y="1997612"/>
            <a:ext cx="661182"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cxnSp>
        <p:nvCxnSpPr>
          <p:cNvPr id="8" name="Straight Arrow Connector 7">
            <a:extLst>
              <a:ext uri="{FF2B5EF4-FFF2-40B4-BE49-F238E27FC236}">
                <a16:creationId xmlns:a16="http://schemas.microsoft.com/office/drawing/2014/main" id="{710CB316-C4CC-F846-853C-684B4BBBF42E}"/>
              </a:ext>
            </a:extLst>
          </p:cNvPr>
          <p:cNvCxnSpPr>
            <a:cxnSpLocks/>
          </p:cNvCxnSpPr>
          <p:nvPr/>
        </p:nvCxnSpPr>
        <p:spPr>
          <a:xfrm flipV="1">
            <a:off x="2813538" y="2672862"/>
            <a:ext cx="1364567"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E7B6AC-3143-E743-B1C4-15463F1B338E}"/>
              </a:ext>
            </a:extLst>
          </p:cNvPr>
          <p:cNvCxnSpPr>
            <a:cxnSpLocks/>
          </p:cNvCxnSpPr>
          <p:nvPr/>
        </p:nvCxnSpPr>
        <p:spPr>
          <a:xfrm flipH="1" flipV="1">
            <a:off x="2926080" y="2672862"/>
            <a:ext cx="367166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B85833-153B-5B4B-A550-7C6526ADB3CA}"/>
              </a:ext>
            </a:extLst>
          </p:cNvPr>
          <p:cNvCxnSpPr>
            <a:cxnSpLocks/>
          </p:cNvCxnSpPr>
          <p:nvPr/>
        </p:nvCxnSpPr>
        <p:spPr>
          <a:xfrm flipH="1" flipV="1">
            <a:off x="6597750" y="2672862"/>
            <a:ext cx="11253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22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151500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271896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a:p>
            <a:r>
              <a:rPr lang="en-US" sz="1800" dirty="0"/>
              <a:t>	Put(spare, axle)</a:t>
            </a:r>
          </a:p>
          <a:p>
            <a:r>
              <a:rPr lang="en-US" sz="1800" dirty="0"/>
              <a:t>On(flat, ground) AND On(spare, axle) AND Empty(trunk)</a:t>
            </a:r>
          </a:p>
          <a:p>
            <a:r>
              <a:rPr lang="en-US" sz="1800" dirty="0"/>
              <a:t>	Put(flat, trunk)</a:t>
            </a:r>
          </a:p>
          <a:p>
            <a:r>
              <a:rPr lang="en-US" sz="1800" dirty="0"/>
              <a:t>On(flat, trunk) AND On(spare, 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70466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96DA-22A2-9BBA-D7F8-6324AB6EFA31}"/>
              </a:ext>
            </a:extLst>
          </p:cNvPr>
          <p:cNvSpPr>
            <a:spLocks noGrp="1"/>
          </p:cNvSpPr>
          <p:nvPr>
            <p:ph type="title"/>
          </p:nvPr>
        </p:nvSpPr>
        <p:spPr/>
        <p:txBody>
          <a:bodyPr/>
          <a:lstStyle/>
          <a:p>
            <a:r>
              <a:rPr lang="en-US" dirty="0"/>
              <a:t>Matching Operators as Search</a:t>
            </a:r>
          </a:p>
        </p:txBody>
      </p:sp>
      <p:sp>
        <p:nvSpPr>
          <p:cNvPr id="5" name="TextBox 4">
            <a:extLst>
              <a:ext uri="{FF2B5EF4-FFF2-40B4-BE49-F238E27FC236}">
                <a16:creationId xmlns:a16="http://schemas.microsoft.com/office/drawing/2014/main" id="{B0CED26B-90A0-5D8F-F554-ADF1E7A719FC}"/>
              </a:ext>
            </a:extLst>
          </p:cNvPr>
          <p:cNvSpPr txBox="1"/>
          <p:nvPr/>
        </p:nvSpPr>
        <p:spPr>
          <a:xfrm>
            <a:off x="4312920" y="1263134"/>
            <a:ext cx="3566160" cy="369332"/>
          </a:xfrm>
          <a:prstGeom prst="rect">
            <a:avLst/>
          </a:prstGeom>
          <a:noFill/>
        </p:spPr>
        <p:txBody>
          <a:bodyPr wrap="square">
            <a:spAutoFit/>
          </a:bodyPr>
          <a:lstStyle/>
          <a:p>
            <a:pPr marL="0" indent="0">
              <a:buNone/>
            </a:pPr>
            <a:r>
              <a:rPr lang="en-US" sz="1800" dirty="0"/>
              <a:t>On(flat, axle) AND On(spare, trunk)</a:t>
            </a:r>
          </a:p>
        </p:txBody>
      </p:sp>
      <p:cxnSp>
        <p:nvCxnSpPr>
          <p:cNvPr id="7" name="Straight Arrow Connector 6">
            <a:extLst>
              <a:ext uri="{FF2B5EF4-FFF2-40B4-BE49-F238E27FC236}">
                <a16:creationId xmlns:a16="http://schemas.microsoft.com/office/drawing/2014/main" id="{AF890967-267A-ADAB-4976-58F0FC86C61B}"/>
              </a:ext>
            </a:extLst>
          </p:cNvPr>
          <p:cNvCxnSpPr>
            <a:cxnSpLocks/>
            <a:stCxn id="5" idx="2"/>
          </p:cNvCxnSpPr>
          <p:nvPr/>
        </p:nvCxnSpPr>
        <p:spPr>
          <a:xfrm>
            <a:off x="6096000" y="1632466"/>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F75A29-0F8A-E492-CF70-96470352E5C4}"/>
              </a:ext>
            </a:extLst>
          </p:cNvPr>
          <p:cNvCxnSpPr>
            <a:cxnSpLocks/>
          </p:cNvCxnSpPr>
          <p:nvPr/>
        </p:nvCxnSpPr>
        <p:spPr>
          <a:xfrm flipH="1">
            <a:off x="4434840" y="1632466"/>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733EDC-9AAF-F86E-A267-2DAAA03CCC7E}"/>
              </a:ext>
            </a:extLst>
          </p:cNvPr>
          <p:cNvSpPr txBox="1"/>
          <p:nvPr/>
        </p:nvSpPr>
        <p:spPr>
          <a:xfrm>
            <a:off x="3214556" y="1715991"/>
            <a:ext cx="1880323" cy="369332"/>
          </a:xfrm>
          <a:prstGeom prst="rect">
            <a:avLst/>
          </a:prstGeom>
          <a:noFill/>
        </p:spPr>
        <p:txBody>
          <a:bodyPr wrap="none" rtlCol="0">
            <a:spAutoFit/>
          </a:bodyPr>
          <a:lstStyle/>
          <a:p>
            <a:r>
              <a:rPr lang="en-US" dirty="0">
                <a:solidFill>
                  <a:schemeClr val="accent5"/>
                </a:solidFill>
              </a:rPr>
              <a:t>Remove(flat, axle)</a:t>
            </a:r>
          </a:p>
        </p:txBody>
      </p:sp>
      <p:sp>
        <p:nvSpPr>
          <p:cNvPr id="14" name="TextBox 13">
            <a:extLst>
              <a:ext uri="{FF2B5EF4-FFF2-40B4-BE49-F238E27FC236}">
                <a16:creationId xmlns:a16="http://schemas.microsoft.com/office/drawing/2014/main" id="{6E49938F-7984-D53E-732F-95EDF877AFD8}"/>
              </a:ext>
            </a:extLst>
          </p:cNvPr>
          <p:cNvSpPr txBox="1"/>
          <p:nvPr/>
        </p:nvSpPr>
        <p:spPr>
          <a:xfrm>
            <a:off x="7097121" y="1766947"/>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15" name="TextBox 14">
            <a:extLst>
              <a:ext uri="{FF2B5EF4-FFF2-40B4-BE49-F238E27FC236}">
                <a16:creationId xmlns:a16="http://schemas.microsoft.com/office/drawing/2014/main" id="{86DCE0F1-6AD3-2DDB-05AF-1B43771922CF}"/>
              </a:ext>
            </a:extLst>
          </p:cNvPr>
          <p:cNvSpPr txBox="1"/>
          <p:nvPr/>
        </p:nvSpPr>
        <p:spPr>
          <a:xfrm>
            <a:off x="1736818" y="2270760"/>
            <a:ext cx="3749040" cy="369332"/>
          </a:xfrm>
          <a:prstGeom prst="rect">
            <a:avLst/>
          </a:prstGeom>
          <a:noFill/>
        </p:spPr>
        <p:txBody>
          <a:bodyPr wrap="square">
            <a:spAutoFit/>
          </a:bodyPr>
          <a:lstStyle/>
          <a:p>
            <a:pPr marL="0" indent="0">
              <a:buNone/>
            </a:pPr>
            <a:r>
              <a:rPr lang="en-US" sz="1800" dirty="0"/>
              <a:t>On(flat, </a:t>
            </a:r>
            <a:r>
              <a:rPr lang="en-US" dirty="0"/>
              <a:t>ground</a:t>
            </a:r>
            <a:r>
              <a:rPr lang="en-US" sz="1800" dirty="0"/>
              <a:t>) AND On(spare, trunk)</a:t>
            </a:r>
          </a:p>
        </p:txBody>
      </p:sp>
      <p:sp>
        <p:nvSpPr>
          <p:cNvPr id="16" name="TextBox 15">
            <a:extLst>
              <a:ext uri="{FF2B5EF4-FFF2-40B4-BE49-F238E27FC236}">
                <a16:creationId xmlns:a16="http://schemas.microsoft.com/office/drawing/2014/main" id="{C6999674-745B-BE52-5383-C1A954C37433}"/>
              </a:ext>
            </a:extLst>
          </p:cNvPr>
          <p:cNvSpPr txBox="1"/>
          <p:nvPr/>
        </p:nvSpPr>
        <p:spPr>
          <a:xfrm>
            <a:off x="6930390" y="2270760"/>
            <a:ext cx="374904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axle)</a:t>
            </a:r>
          </a:p>
        </p:txBody>
      </p:sp>
      <p:cxnSp>
        <p:nvCxnSpPr>
          <p:cNvPr id="17" name="Straight Arrow Connector 16">
            <a:extLst>
              <a:ext uri="{FF2B5EF4-FFF2-40B4-BE49-F238E27FC236}">
                <a16:creationId xmlns:a16="http://schemas.microsoft.com/office/drawing/2014/main" id="{2EA265A2-8BFD-2053-85B1-D11013A993B8}"/>
              </a:ext>
            </a:extLst>
          </p:cNvPr>
          <p:cNvCxnSpPr>
            <a:cxnSpLocks/>
          </p:cNvCxnSpPr>
          <p:nvPr/>
        </p:nvCxnSpPr>
        <p:spPr>
          <a:xfrm>
            <a:off x="3478530" y="2723617"/>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F9034FA-96DC-AEA6-5093-3A2090B280C7}"/>
              </a:ext>
            </a:extLst>
          </p:cNvPr>
          <p:cNvSpPr txBox="1"/>
          <p:nvPr/>
        </p:nvSpPr>
        <p:spPr>
          <a:xfrm>
            <a:off x="2219875" y="2912929"/>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22" name="TextBox 21">
            <a:extLst>
              <a:ext uri="{FF2B5EF4-FFF2-40B4-BE49-F238E27FC236}">
                <a16:creationId xmlns:a16="http://schemas.microsoft.com/office/drawing/2014/main" id="{1B01A17E-9AE4-9903-2A22-4B111B6440E3}"/>
              </a:ext>
            </a:extLst>
          </p:cNvPr>
          <p:cNvSpPr txBox="1"/>
          <p:nvPr/>
        </p:nvSpPr>
        <p:spPr>
          <a:xfrm>
            <a:off x="4137660" y="3412096"/>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ground)</a:t>
            </a:r>
          </a:p>
        </p:txBody>
      </p:sp>
      <p:cxnSp>
        <p:nvCxnSpPr>
          <p:cNvPr id="23" name="Straight Arrow Connector 22">
            <a:extLst>
              <a:ext uri="{FF2B5EF4-FFF2-40B4-BE49-F238E27FC236}">
                <a16:creationId xmlns:a16="http://schemas.microsoft.com/office/drawing/2014/main" id="{20382A7A-0829-81DC-AA2C-3F5F53324740}"/>
              </a:ext>
            </a:extLst>
          </p:cNvPr>
          <p:cNvCxnSpPr>
            <a:cxnSpLocks/>
          </p:cNvCxnSpPr>
          <p:nvPr/>
        </p:nvCxnSpPr>
        <p:spPr>
          <a:xfrm flipH="1">
            <a:off x="6543443" y="2721089"/>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BC9DB-40B1-DD6A-6D63-DAD0441F62F1}"/>
              </a:ext>
            </a:extLst>
          </p:cNvPr>
          <p:cNvSpPr txBox="1"/>
          <p:nvPr/>
        </p:nvSpPr>
        <p:spPr>
          <a:xfrm>
            <a:off x="7777883" y="2840164"/>
            <a:ext cx="1880323" cy="369332"/>
          </a:xfrm>
          <a:prstGeom prst="rect">
            <a:avLst/>
          </a:prstGeom>
          <a:noFill/>
        </p:spPr>
        <p:txBody>
          <a:bodyPr wrap="none" rtlCol="0">
            <a:spAutoFit/>
          </a:bodyPr>
          <a:lstStyle/>
          <a:p>
            <a:r>
              <a:rPr lang="en-US" dirty="0">
                <a:solidFill>
                  <a:schemeClr val="accent5"/>
                </a:solidFill>
              </a:rPr>
              <a:t>Remove(flat, axle)</a:t>
            </a:r>
          </a:p>
        </p:txBody>
      </p:sp>
      <p:cxnSp>
        <p:nvCxnSpPr>
          <p:cNvPr id="27" name="Curved Connector 26">
            <a:extLst>
              <a:ext uri="{FF2B5EF4-FFF2-40B4-BE49-F238E27FC236}">
                <a16:creationId xmlns:a16="http://schemas.microsoft.com/office/drawing/2014/main" id="{A3914E07-6A05-188D-731A-6DBFDB32A987}"/>
              </a:ext>
            </a:extLst>
          </p:cNvPr>
          <p:cNvCxnSpPr>
            <a:cxnSpLocks/>
            <a:stCxn id="15" idx="1"/>
            <a:endCxn id="5" idx="0"/>
          </p:cNvCxnSpPr>
          <p:nvPr/>
        </p:nvCxnSpPr>
        <p:spPr>
          <a:xfrm rot="10800000" flipH="1">
            <a:off x="1736818" y="1263134"/>
            <a:ext cx="4359182" cy="1192292"/>
          </a:xfrm>
          <a:prstGeom prst="curvedConnector4">
            <a:avLst>
              <a:gd name="adj1" fmla="val -5244"/>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189D3F-C3E0-7D47-AE23-C07BFC303C63}"/>
              </a:ext>
            </a:extLst>
          </p:cNvPr>
          <p:cNvSpPr txBox="1"/>
          <p:nvPr/>
        </p:nvSpPr>
        <p:spPr>
          <a:xfrm>
            <a:off x="298026" y="1165140"/>
            <a:ext cx="1438792" cy="369332"/>
          </a:xfrm>
          <a:prstGeom prst="rect">
            <a:avLst/>
          </a:prstGeom>
          <a:noFill/>
        </p:spPr>
        <p:txBody>
          <a:bodyPr wrap="none" rtlCol="0">
            <a:spAutoFit/>
          </a:bodyPr>
          <a:lstStyle/>
          <a:p>
            <a:r>
              <a:rPr lang="en-US" dirty="0">
                <a:solidFill>
                  <a:schemeClr val="accent5"/>
                </a:solidFill>
              </a:rPr>
              <a:t>Put(flat, axle)</a:t>
            </a:r>
          </a:p>
        </p:txBody>
      </p:sp>
      <p:cxnSp>
        <p:nvCxnSpPr>
          <p:cNvPr id="32" name="Curved Connector 31">
            <a:extLst>
              <a:ext uri="{FF2B5EF4-FFF2-40B4-BE49-F238E27FC236}">
                <a16:creationId xmlns:a16="http://schemas.microsoft.com/office/drawing/2014/main" id="{2E7019F2-8F22-A60E-98FE-C26A445050BD}"/>
              </a:ext>
            </a:extLst>
          </p:cNvPr>
          <p:cNvCxnSpPr>
            <a:cxnSpLocks/>
            <a:stCxn id="16" idx="3"/>
            <a:endCxn id="5" idx="0"/>
          </p:cNvCxnSpPr>
          <p:nvPr/>
        </p:nvCxnSpPr>
        <p:spPr>
          <a:xfrm flipH="1" flipV="1">
            <a:off x="6096000" y="1263134"/>
            <a:ext cx="4583430" cy="1192292"/>
          </a:xfrm>
          <a:prstGeom prst="curvedConnector4">
            <a:avLst>
              <a:gd name="adj1" fmla="val -4988"/>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D99CB4-A4C3-4F0F-B54E-A5DF5AE6D193}"/>
              </a:ext>
            </a:extLst>
          </p:cNvPr>
          <p:cNvSpPr txBox="1"/>
          <p:nvPr/>
        </p:nvSpPr>
        <p:spPr>
          <a:xfrm>
            <a:off x="9866467" y="900096"/>
            <a:ext cx="1773434" cy="369332"/>
          </a:xfrm>
          <a:prstGeom prst="rect">
            <a:avLst/>
          </a:prstGeom>
          <a:noFill/>
        </p:spPr>
        <p:txBody>
          <a:bodyPr wrap="none" rtlCol="0">
            <a:spAutoFit/>
          </a:bodyPr>
          <a:lstStyle/>
          <a:p>
            <a:r>
              <a:rPr lang="en-US" dirty="0">
                <a:solidFill>
                  <a:schemeClr val="accent5"/>
                </a:solidFill>
              </a:rPr>
              <a:t>Put(spare, trunk)</a:t>
            </a:r>
          </a:p>
        </p:txBody>
      </p:sp>
      <p:sp>
        <p:nvSpPr>
          <p:cNvPr id="36" name="TextBox 35">
            <a:extLst>
              <a:ext uri="{FF2B5EF4-FFF2-40B4-BE49-F238E27FC236}">
                <a16:creationId xmlns:a16="http://schemas.microsoft.com/office/drawing/2014/main" id="{E2EBF5E4-31C4-87A6-1D52-33EFE115F46F}"/>
              </a:ext>
            </a:extLst>
          </p:cNvPr>
          <p:cNvSpPr txBox="1"/>
          <p:nvPr/>
        </p:nvSpPr>
        <p:spPr>
          <a:xfrm>
            <a:off x="4405740" y="6306203"/>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axle</a:t>
            </a:r>
            <a:r>
              <a:rPr lang="en-US" sz="1800" dirty="0"/>
              <a:t>) AND On(</a:t>
            </a:r>
            <a:r>
              <a:rPr lang="en-US" dirty="0"/>
              <a:t>flat</a:t>
            </a:r>
            <a:r>
              <a:rPr lang="en-US" sz="1800" dirty="0"/>
              <a:t>, trunk)</a:t>
            </a:r>
          </a:p>
        </p:txBody>
      </p:sp>
    </p:spTree>
    <p:extLst>
      <p:ext uri="{BB962C8B-B14F-4D97-AF65-F5344CB8AC3E}">
        <p14:creationId xmlns:p14="http://schemas.microsoft.com/office/powerpoint/2010/main" val="4477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0" grpId="0"/>
      <p:bldP spid="22" grpId="0"/>
      <p:bldP spid="24" grpId="0"/>
      <p:bldP spid="30"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3649461" cy="461665"/>
          </a:xfrm>
          <a:prstGeom prst="rect">
            <a:avLst/>
          </a:prstGeom>
          <a:noFill/>
        </p:spPr>
        <p:txBody>
          <a:bodyPr wrap="none" rtlCol="0">
            <a:spAutoFit/>
          </a:bodyPr>
          <a:lstStyle/>
          <a:p>
            <a:r>
              <a:rPr lang="en-US" sz="2400" dirty="0">
                <a:solidFill>
                  <a:srgbClr val="C00000"/>
                </a:solidFill>
              </a:rPr>
              <a:t>Yes, if equal costs of actions</a:t>
            </a:r>
          </a:p>
        </p:txBody>
      </p:sp>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A390-489E-934E-9F18-62A8A90C4CF3}"/>
              </a:ext>
            </a:extLst>
          </p:cNvPr>
          <p:cNvSpPr>
            <a:spLocks noGrp="1"/>
          </p:cNvSpPr>
          <p:nvPr>
            <p:ph type="title"/>
          </p:nvPr>
        </p:nvSpPr>
        <p:spPr/>
        <p:txBody>
          <a:bodyPr/>
          <a:lstStyle/>
          <a:p>
            <a:r>
              <a:rPr lang="en-US" dirty="0"/>
              <a:t>Linear Planning</a:t>
            </a:r>
          </a:p>
        </p:txBody>
      </p:sp>
      <p:sp>
        <p:nvSpPr>
          <p:cNvPr id="3" name="Content Placeholder 2">
            <a:extLst>
              <a:ext uri="{FF2B5EF4-FFF2-40B4-BE49-F238E27FC236}">
                <a16:creationId xmlns:a16="http://schemas.microsoft.com/office/drawing/2014/main" id="{EFE95847-D072-9845-8162-B31852D935B0}"/>
              </a:ext>
            </a:extLst>
          </p:cNvPr>
          <p:cNvSpPr>
            <a:spLocks noGrp="1"/>
          </p:cNvSpPr>
          <p:nvPr>
            <p:ph idx="1"/>
          </p:nvPr>
        </p:nvSpPr>
        <p:spPr>
          <a:xfrm>
            <a:off x="552098" y="1113178"/>
            <a:ext cx="11398601" cy="2039539"/>
          </a:xfrm>
        </p:spPr>
        <p:txBody>
          <a:bodyPr/>
          <a:lstStyle/>
          <a:p>
            <a:r>
              <a:rPr lang="en-US" dirty="0"/>
              <a:t>Since we have a conjunction of goal predicates, let’s try to solve one at a time</a:t>
            </a:r>
          </a:p>
          <a:p>
            <a:pPr lvl="1"/>
            <a:r>
              <a:rPr lang="en-US" dirty="0">
                <a:solidFill>
                  <a:schemeClr val="tx1"/>
                </a:solidFill>
              </a:rPr>
              <a:t>Maintain a stack of achievable goals</a:t>
            </a:r>
          </a:p>
          <a:p>
            <a:pPr lvl="1"/>
            <a:r>
              <a:rPr lang="en-US" dirty="0">
                <a:solidFill>
                  <a:schemeClr val="tx1"/>
                </a:solidFill>
              </a:rPr>
              <a:t>Use BFS (or anything else) to find a plan to achieve that single goal</a:t>
            </a:r>
          </a:p>
          <a:p>
            <a:pPr lvl="1"/>
            <a:r>
              <a:rPr lang="en-US" dirty="0">
                <a:solidFill>
                  <a:schemeClr val="tx1"/>
                </a:solidFill>
              </a:rPr>
              <a:t>Add a goal back on the stack if a later change makes it violated</a:t>
            </a:r>
          </a:p>
          <a:p>
            <a:endParaRPr lang="en-US" dirty="0"/>
          </a:p>
        </p:txBody>
      </p:sp>
    </p:spTree>
    <p:extLst>
      <p:ext uri="{BB962C8B-B14F-4D97-AF65-F5344CB8AC3E}">
        <p14:creationId xmlns:p14="http://schemas.microsoft.com/office/powerpoint/2010/main" val="1790599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Spare Tire Example</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6520343" y="1769012"/>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4487637" y="1811216"/>
            <a:ext cx="1746258"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Goal Stack</a:t>
            </a:r>
          </a:p>
          <a:p>
            <a:pPr>
              <a:spcBef>
                <a:spcPts val="0"/>
              </a:spcBef>
              <a:defRPr/>
            </a:pPr>
            <a:r>
              <a:rPr lang="en-US" sz="2000" dirty="0">
                <a:solidFill>
                  <a:schemeClr val="tx1"/>
                </a:solidFill>
              </a:rPr>
              <a:t>On(</a:t>
            </a:r>
            <a:r>
              <a:rPr lang="en-US" sz="2000" dirty="0" err="1">
                <a:solidFill>
                  <a:schemeClr val="tx1"/>
                </a:solidFill>
              </a:rPr>
              <a:t>flat,trunk</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spare,axle</a:t>
            </a:r>
            <a:r>
              <a:rPr lang="en-US" sz="2000" dirty="0">
                <a:solidFill>
                  <a:schemeClr val="tx1"/>
                </a:solidFill>
              </a:rPr>
              <a:t>)</a:t>
            </a:r>
          </a:p>
        </p:txBody>
      </p:sp>
      <p:sp>
        <p:nvSpPr>
          <p:cNvPr id="21" name="Rectangle 20">
            <a:extLst>
              <a:ext uri="{FF2B5EF4-FFF2-40B4-BE49-F238E27FC236}">
                <a16:creationId xmlns:a16="http://schemas.microsoft.com/office/drawing/2014/main" id="{D3B059BC-4A39-B145-A68E-CF3FD0D833B1}"/>
              </a:ext>
            </a:extLst>
          </p:cNvPr>
          <p:cNvSpPr/>
          <p:nvPr/>
        </p:nvSpPr>
        <p:spPr>
          <a:xfrm>
            <a:off x="6520343" y="2055894"/>
            <a:ext cx="2947214" cy="193899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t>On(</a:t>
            </a:r>
            <a:r>
              <a:rPr lang="en-US" sz="2000" dirty="0" err="1"/>
              <a:t>spare,axle</a:t>
            </a:r>
            <a:r>
              <a:rPr lang="en-US" sz="2000" dirty="0"/>
              <a:t>)</a:t>
            </a:r>
          </a:p>
          <a:p>
            <a:r>
              <a:rPr lang="en-US" sz="2000" dirty="0"/>
              <a:t>      Put(</a:t>
            </a:r>
            <a:r>
              <a:rPr lang="en-US" sz="2000" dirty="0" err="1"/>
              <a:t>spare,axle</a:t>
            </a:r>
            <a:r>
              <a:rPr lang="en-US" sz="2000" dirty="0"/>
              <a:t>)</a:t>
            </a:r>
          </a:p>
        </p:txBody>
      </p:sp>
      <p:sp>
        <p:nvSpPr>
          <p:cNvPr id="39" name="Content Placeholder 2">
            <a:extLst>
              <a:ext uri="{FF2B5EF4-FFF2-40B4-BE49-F238E27FC236}">
                <a16:creationId xmlns:a16="http://schemas.microsoft.com/office/drawing/2014/main" id="{7017B4B0-BD54-0649-AF07-97DCBC34DE39}"/>
              </a:ext>
            </a:extLst>
          </p:cNvPr>
          <p:cNvSpPr txBox="1">
            <a:spLocks/>
          </p:cNvSpPr>
          <p:nvPr/>
        </p:nvSpPr>
        <p:spPr>
          <a:xfrm>
            <a:off x="2351406" y="1795121"/>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p:txBody>
      </p:sp>
    </p:spTree>
    <p:extLst>
      <p:ext uri="{BB962C8B-B14F-4D97-AF65-F5344CB8AC3E}">
        <p14:creationId xmlns:p14="http://schemas.microsoft.com/office/powerpoint/2010/main" val="5816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Spare Tire Example with Tools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a:xfrm>
            <a:off x="552098" y="1113178"/>
            <a:ext cx="11081883" cy="2039539"/>
          </a:xfrm>
        </p:spPr>
        <p:txBody>
          <a:bodyPr/>
          <a:lstStyle/>
          <a:p>
            <a:endParaRPr lang="en-US" sz="2400" dirty="0">
              <a:solidFill>
                <a:schemeClr val="tx1"/>
              </a:solidFill>
            </a:endParaRPr>
          </a:p>
          <a:p>
            <a:r>
              <a:rPr lang="en-US" sz="2400" dirty="0">
                <a:solidFill>
                  <a:schemeClr val="tx1"/>
                </a:solidFill>
              </a:rPr>
              <a:t>Suppose that you needed a tool like a wrench to remove and put the tire on the axle</a:t>
            </a:r>
          </a:p>
          <a:p>
            <a:r>
              <a:rPr lang="en-US" sz="2400" dirty="0">
                <a:solidFill>
                  <a:schemeClr val="tx1"/>
                </a:solidFill>
              </a:rPr>
              <a:t>Suppose that the wrench needed to be stored in a tool box as a goal</a:t>
            </a:r>
          </a:p>
        </p:txBody>
      </p:sp>
      <p:sp>
        <p:nvSpPr>
          <p:cNvPr id="8" name="Content Placeholder 2">
            <a:extLst>
              <a:ext uri="{FF2B5EF4-FFF2-40B4-BE49-F238E27FC236}">
                <a16:creationId xmlns:a16="http://schemas.microsoft.com/office/drawing/2014/main" id="{A823254E-9161-5440-BCD6-CCE4326D2FBE}"/>
              </a:ext>
            </a:extLst>
          </p:cNvPr>
          <p:cNvSpPr txBox="1">
            <a:spLocks/>
          </p:cNvSpPr>
          <p:nvPr/>
        </p:nvSpPr>
        <p:spPr>
          <a:xfrm>
            <a:off x="6632885" y="2649523"/>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9" name="Content Placeholder 2">
            <a:extLst>
              <a:ext uri="{FF2B5EF4-FFF2-40B4-BE49-F238E27FC236}">
                <a16:creationId xmlns:a16="http://schemas.microsoft.com/office/drawing/2014/main" id="{DB2E154D-7A6F-3D46-9ECE-C18C21E7B4CE}"/>
              </a:ext>
            </a:extLst>
          </p:cNvPr>
          <p:cNvSpPr txBox="1">
            <a:spLocks/>
          </p:cNvSpPr>
          <p:nvPr/>
        </p:nvSpPr>
        <p:spPr>
          <a:xfrm>
            <a:off x="4600178" y="2691727"/>
            <a:ext cx="2032707" cy="1852138"/>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rgbClr val="FF0000"/>
                </a:solidFill>
              </a:rPr>
              <a:t>Goal Stack</a:t>
            </a:r>
          </a:p>
          <a:p>
            <a:pPr>
              <a:spcBef>
                <a:spcPts val="0"/>
              </a:spcBef>
              <a:defRPr/>
            </a:pPr>
            <a:r>
              <a:rPr lang="en-US" sz="2000" dirty="0">
                <a:solidFill>
                  <a:srgbClr val="FF0000"/>
                </a:solidFill>
              </a:rPr>
              <a:t>On(</a:t>
            </a:r>
            <a:r>
              <a:rPr lang="en-US" sz="2000" dirty="0" err="1">
                <a:solidFill>
                  <a:srgbClr val="FF0000"/>
                </a:solidFill>
              </a:rPr>
              <a:t>flat,trunk</a:t>
            </a:r>
            <a:r>
              <a:rPr lang="en-US" sz="2000" dirty="0">
                <a:solidFill>
                  <a:srgbClr val="FF0000"/>
                </a:solidFill>
              </a:rPr>
              <a:t>)</a:t>
            </a:r>
          </a:p>
          <a:p>
            <a:pPr>
              <a:spcBef>
                <a:spcPts val="0"/>
              </a:spcBef>
              <a:defRPr/>
            </a:pPr>
            <a:r>
              <a:rPr lang="en-US" sz="2000" dirty="0">
                <a:solidFill>
                  <a:srgbClr val="FF0000"/>
                </a:solidFill>
              </a:rPr>
              <a:t>In(</a:t>
            </a:r>
            <a:r>
              <a:rPr lang="en-US" sz="2000" dirty="0" err="1">
                <a:solidFill>
                  <a:srgbClr val="FF0000"/>
                </a:solidFill>
              </a:rPr>
              <a:t>wrench,box</a:t>
            </a:r>
            <a:r>
              <a:rPr lang="en-US" sz="2000" dirty="0">
                <a:solidFill>
                  <a:srgbClr val="FF0000"/>
                </a:solidFill>
              </a:rPr>
              <a:t>)</a:t>
            </a:r>
          </a:p>
          <a:p>
            <a:pPr>
              <a:spcBef>
                <a:spcPts val="0"/>
              </a:spcBef>
              <a:defRPr/>
            </a:pPr>
            <a:r>
              <a:rPr lang="en-US" sz="2000" dirty="0">
                <a:solidFill>
                  <a:srgbClr val="FF0000"/>
                </a:solidFill>
              </a:rPr>
              <a:t>On(</a:t>
            </a:r>
            <a:r>
              <a:rPr lang="en-US" sz="2000" dirty="0" err="1">
                <a:solidFill>
                  <a:srgbClr val="FF0000"/>
                </a:solidFill>
              </a:rPr>
              <a:t>spare,axle</a:t>
            </a:r>
            <a:r>
              <a:rPr lang="en-US" sz="2000" dirty="0">
                <a:solidFill>
                  <a:srgbClr val="FF0000"/>
                </a:solidFill>
              </a:rPr>
              <a:t>)</a:t>
            </a:r>
          </a:p>
        </p:txBody>
      </p:sp>
      <p:sp>
        <p:nvSpPr>
          <p:cNvPr id="10" name="Rectangle 9">
            <a:extLst>
              <a:ext uri="{FF2B5EF4-FFF2-40B4-BE49-F238E27FC236}">
                <a16:creationId xmlns:a16="http://schemas.microsoft.com/office/drawing/2014/main" id="{C376D0CA-12A1-A845-9D2B-439605CDC683}"/>
              </a:ext>
            </a:extLst>
          </p:cNvPr>
          <p:cNvSpPr/>
          <p:nvPr/>
        </p:nvSpPr>
        <p:spPr>
          <a:xfrm>
            <a:off x="6632885" y="2936405"/>
            <a:ext cx="2947214" cy="378565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wrench,box</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t>      </a:t>
            </a:r>
            <a:r>
              <a:rPr lang="en-US" sz="2000" dirty="0">
                <a:solidFill>
                  <a:srgbClr val="FF0000"/>
                </a:solidFill>
              </a:rPr>
              <a:t>Put(</a:t>
            </a:r>
            <a:r>
              <a:rPr lang="en-US" sz="2000" dirty="0" err="1">
                <a:solidFill>
                  <a:srgbClr val="FF0000"/>
                </a:solidFill>
              </a:rPr>
              <a:t>wrench,box</a:t>
            </a:r>
            <a:r>
              <a:rPr lang="en-US" sz="2000" dirty="0">
                <a:solidFill>
                  <a:srgbClr val="FF0000"/>
                </a:solidFill>
              </a:rPr>
              <a:t>)</a:t>
            </a:r>
          </a:p>
          <a:p>
            <a:r>
              <a:rPr lang="en-US" sz="2000" dirty="0"/>
              <a:t>On(</a:t>
            </a:r>
            <a:r>
              <a:rPr lang="en-US" sz="2000" dirty="0" err="1"/>
              <a:t>spare,axle</a:t>
            </a:r>
            <a:r>
              <a:rPr lang="en-US" sz="2000" dirty="0"/>
              <a:t>)</a:t>
            </a:r>
          </a:p>
          <a:p>
            <a:r>
              <a:rPr lang="en-US" sz="2000" dirty="0"/>
              <a:t>      </a:t>
            </a:r>
            <a:r>
              <a:rPr lang="en-US" sz="2000" dirty="0">
                <a:solidFill>
                  <a:srgbClr val="FF0000"/>
                </a:solidFill>
              </a:rPr>
              <a:t>Remove(</a:t>
            </a:r>
            <a:r>
              <a:rPr lang="en-US" sz="2000" dirty="0" err="1">
                <a:solidFill>
                  <a:srgbClr val="FF0000"/>
                </a:solidFill>
              </a:rPr>
              <a:t>wrench,box</a:t>
            </a:r>
            <a:r>
              <a:rPr lang="en-US" sz="2000" dirty="0">
                <a:solidFill>
                  <a:srgbClr val="FF0000"/>
                </a:solidFill>
              </a:rPr>
              <a:t>)</a:t>
            </a:r>
          </a:p>
          <a:p>
            <a:r>
              <a:rPr lang="en-US" sz="2000" dirty="0"/>
              <a:t>      Put(</a:t>
            </a:r>
            <a:r>
              <a:rPr lang="en-US" sz="2000" dirty="0" err="1"/>
              <a:t>spare,axle</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solidFill>
                  <a:srgbClr val="FF0000"/>
                </a:solidFill>
              </a:rPr>
              <a:t>      Put(</a:t>
            </a:r>
            <a:r>
              <a:rPr lang="en-US" sz="2000" dirty="0" err="1">
                <a:solidFill>
                  <a:srgbClr val="FF0000"/>
                </a:solidFill>
              </a:rPr>
              <a:t>wrench,box</a:t>
            </a:r>
            <a:r>
              <a:rPr lang="en-US" sz="2000" dirty="0">
                <a:solidFill>
                  <a:srgbClr val="FF0000"/>
                </a:solidFill>
              </a:rPr>
              <a:t>)</a:t>
            </a:r>
          </a:p>
        </p:txBody>
      </p:sp>
      <p:sp>
        <p:nvSpPr>
          <p:cNvPr id="11" name="Content Placeholder 2">
            <a:extLst>
              <a:ext uri="{FF2B5EF4-FFF2-40B4-BE49-F238E27FC236}">
                <a16:creationId xmlns:a16="http://schemas.microsoft.com/office/drawing/2014/main" id="{300A0113-05E7-C84D-B03E-344A6CD6B0B4}"/>
              </a:ext>
            </a:extLst>
          </p:cNvPr>
          <p:cNvSpPr txBox="1">
            <a:spLocks/>
          </p:cNvSpPr>
          <p:nvPr/>
        </p:nvSpPr>
        <p:spPr>
          <a:xfrm>
            <a:off x="2463948" y="2675632"/>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a:p>
            <a:pPr>
              <a:spcBef>
                <a:spcPts val="0"/>
              </a:spcBef>
              <a:defRPr/>
            </a:pPr>
            <a:r>
              <a:rPr lang="en-US" sz="2000" dirty="0">
                <a:solidFill>
                  <a:schemeClr val="tx1"/>
                </a:solidFill>
              </a:rPr>
              <a:t>In(</a:t>
            </a:r>
            <a:r>
              <a:rPr lang="en-US" sz="2000" dirty="0" err="1">
                <a:solidFill>
                  <a:schemeClr val="tx1"/>
                </a:solidFill>
              </a:rPr>
              <a:t>wrench,box</a:t>
            </a:r>
            <a:r>
              <a:rPr lang="en-US" sz="2000" dirty="0">
                <a:solidFill>
                  <a:schemeClr val="tx1"/>
                </a:solidFill>
              </a:rPr>
              <a:t>)</a:t>
            </a:r>
          </a:p>
        </p:txBody>
      </p:sp>
      <p:sp>
        <p:nvSpPr>
          <p:cNvPr id="12" name="Content Placeholder 2">
            <a:extLst>
              <a:ext uri="{FF2B5EF4-FFF2-40B4-BE49-F238E27FC236}">
                <a16:creationId xmlns:a16="http://schemas.microsoft.com/office/drawing/2014/main" id="{FB2A786C-38B7-F346-822A-346FFD88C2E1}"/>
              </a:ext>
            </a:extLst>
          </p:cNvPr>
          <p:cNvSpPr txBox="1">
            <a:spLocks/>
          </p:cNvSpPr>
          <p:nvPr/>
        </p:nvSpPr>
        <p:spPr>
          <a:xfrm>
            <a:off x="10268985" y="5744822"/>
            <a:ext cx="1597428" cy="7276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p:txBody>
      </p:sp>
    </p:spTree>
    <p:extLst>
      <p:ext uri="{BB962C8B-B14F-4D97-AF65-F5344CB8AC3E}">
        <p14:creationId xmlns:p14="http://schemas.microsoft.com/office/powerpoint/2010/main" val="733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5117141"/>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with the spare.</a:t>
            </a:r>
          </a:p>
          <a:p>
            <a:r>
              <a:rPr lang="en-US" dirty="0">
                <a:solidFill>
                  <a:schemeClr val="tx1"/>
                </a:solidFill>
              </a:rPr>
              <a:t>How would solve this problem with </a:t>
            </a:r>
            <a:r>
              <a:rPr lang="en-US" dirty="0">
                <a:solidFill>
                  <a:srgbClr val="FF0000"/>
                </a:solidFill>
              </a:rPr>
              <a:t>logic</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45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24C5-BD00-D545-A9AD-71CA8821D9EE}"/>
              </a:ext>
            </a:extLst>
          </p:cNvPr>
          <p:cNvSpPr>
            <a:spLocks noGrp="1"/>
          </p:cNvSpPr>
          <p:nvPr>
            <p:ph type="title"/>
          </p:nvPr>
        </p:nvSpPr>
        <p:spPr/>
        <p:txBody>
          <a:bodyPr/>
          <a:lstStyle/>
          <a:p>
            <a:r>
              <a:rPr lang="en-US" dirty="0"/>
              <a:t>Sussman’s Anomaly</a:t>
            </a:r>
          </a:p>
        </p:txBody>
      </p:sp>
      <p:sp>
        <p:nvSpPr>
          <p:cNvPr id="3" name="Content Placeholder 2">
            <a:extLst>
              <a:ext uri="{FF2B5EF4-FFF2-40B4-BE49-F238E27FC236}">
                <a16:creationId xmlns:a16="http://schemas.microsoft.com/office/drawing/2014/main" id="{4FF97F92-EBD5-584E-B02C-D0A2D3913DA2}"/>
              </a:ext>
            </a:extLst>
          </p:cNvPr>
          <p:cNvSpPr>
            <a:spLocks noGrp="1"/>
          </p:cNvSpPr>
          <p:nvPr>
            <p:ph idx="1"/>
          </p:nvPr>
        </p:nvSpPr>
        <p:spPr>
          <a:xfrm>
            <a:off x="552098" y="1113178"/>
            <a:ext cx="10992201" cy="2039539"/>
          </a:xfrm>
        </p:spPr>
        <p:txBody>
          <a:bodyPr/>
          <a:lstStyle/>
          <a:p>
            <a:pPr>
              <a:spcBef>
                <a:spcPts val="0"/>
              </a:spcBef>
              <a:defRPr/>
            </a:pPr>
            <a:r>
              <a:rPr lang="en-US" dirty="0"/>
              <a:t>A weakness of linear planning is that sometimes you get long plans </a:t>
            </a:r>
          </a:p>
          <a:p>
            <a:pPr>
              <a:spcBef>
                <a:spcPts val="0"/>
              </a:spcBef>
              <a:defRPr/>
            </a:pPr>
            <a:r>
              <a:rPr lang="en-US" dirty="0"/>
              <a:t>	One goal can be achieved </a:t>
            </a:r>
          </a:p>
          <a:p>
            <a:pPr>
              <a:spcBef>
                <a:spcPts val="0"/>
              </a:spcBef>
              <a:defRPr/>
            </a:pPr>
            <a:r>
              <a:rPr lang="en-US" dirty="0"/>
              <a:t>	The second goal immediately undoes it</a:t>
            </a:r>
          </a:p>
          <a:p>
            <a:pPr>
              <a:spcBef>
                <a:spcPts val="0"/>
              </a:spcBef>
              <a:defRPr/>
            </a:pPr>
            <a:r>
              <a:rPr lang="en-US" dirty="0"/>
              <a:t>In fact, there are some problems for which solving goals one at a time will never result in a feasible plan.</a:t>
            </a:r>
          </a:p>
          <a:p>
            <a:pPr>
              <a:spcBef>
                <a:spcPts val="0"/>
              </a:spcBef>
              <a:defRPr/>
            </a:pPr>
            <a:endParaRPr lang="en-US" dirty="0">
              <a:solidFill>
                <a:schemeClr val="tx1"/>
              </a:solidFill>
            </a:endParaRPr>
          </a:p>
          <a:p>
            <a:pPr>
              <a:spcBef>
                <a:spcPts val="0"/>
              </a:spcBef>
              <a:defRPr/>
            </a:pPr>
            <a:r>
              <a:rPr lang="en-US" dirty="0">
                <a:solidFill>
                  <a:schemeClr val="tx1"/>
                </a:solidFill>
              </a:rPr>
              <a:t>Note: This isn’t just a choice of goals. The anomaly can happen no matter which goal is first</a:t>
            </a:r>
          </a:p>
          <a:p>
            <a:endParaRPr lang="en-US" dirty="0"/>
          </a:p>
        </p:txBody>
      </p:sp>
    </p:spTree>
    <p:extLst>
      <p:ext uri="{BB962C8B-B14F-4D97-AF65-F5344CB8AC3E}">
        <p14:creationId xmlns:p14="http://schemas.microsoft.com/office/powerpoint/2010/main" val="299910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41A-54AD-4644-A73B-3D541EBD8126}"/>
              </a:ext>
            </a:extLst>
          </p:cNvPr>
          <p:cNvSpPr>
            <a:spLocks noGrp="1"/>
          </p:cNvSpPr>
          <p:nvPr>
            <p:ph type="title"/>
          </p:nvPr>
        </p:nvSpPr>
        <p:spPr/>
        <p:txBody>
          <a:bodyPr/>
          <a:lstStyle/>
          <a:p>
            <a:r>
              <a:rPr lang="en-US" dirty="0"/>
              <a:t>Non-Linear Planning </a:t>
            </a:r>
          </a:p>
        </p:txBody>
      </p:sp>
      <p:sp>
        <p:nvSpPr>
          <p:cNvPr id="3" name="Content Placeholder 2">
            <a:extLst>
              <a:ext uri="{FF2B5EF4-FFF2-40B4-BE49-F238E27FC236}">
                <a16:creationId xmlns:a16="http://schemas.microsoft.com/office/drawing/2014/main" id="{4E9CC0D7-B4DF-A242-BB79-D4B2C5D6B71E}"/>
              </a:ext>
            </a:extLst>
          </p:cNvPr>
          <p:cNvSpPr>
            <a:spLocks noGrp="1"/>
          </p:cNvSpPr>
          <p:nvPr>
            <p:ph idx="1"/>
          </p:nvPr>
        </p:nvSpPr>
        <p:spPr/>
        <p:txBody>
          <a:bodyPr/>
          <a:lstStyle/>
          <a:p>
            <a:r>
              <a:rPr lang="en-US" dirty="0"/>
              <a:t>Interleave goals to achieve plans</a:t>
            </a:r>
          </a:p>
          <a:p>
            <a:pPr lvl="1"/>
            <a:r>
              <a:rPr lang="en-US" dirty="0"/>
              <a:t>Maintain a set of unachieved goals</a:t>
            </a:r>
          </a:p>
          <a:p>
            <a:pPr lvl="1"/>
            <a:r>
              <a:rPr lang="en-US" dirty="0"/>
              <a:t>Search all </a:t>
            </a:r>
            <a:r>
              <a:rPr lang="en-US" dirty="0" err="1"/>
              <a:t>interleavings</a:t>
            </a:r>
            <a:r>
              <a:rPr lang="en-US" dirty="0"/>
              <a:t> of goals (in practice, this is very hard!)</a:t>
            </a:r>
          </a:p>
          <a:p>
            <a:pPr lvl="1"/>
            <a:r>
              <a:rPr lang="en-US" dirty="0"/>
              <a:t>Add a goal back to the set if a later change makes it violated</a:t>
            </a:r>
          </a:p>
          <a:p>
            <a:endParaRPr lang="en-US" dirty="0"/>
          </a:p>
        </p:txBody>
      </p:sp>
    </p:spTree>
    <p:extLst>
      <p:ext uri="{BB962C8B-B14F-4D97-AF65-F5344CB8AC3E}">
        <p14:creationId xmlns:p14="http://schemas.microsoft.com/office/powerpoint/2010/main" val="313406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Heuristics – Search Graph Representation</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a:xfrm>
            <a:off x="552098" y="1113178"/>
            <a:ext cx="11639902" cy="2039539"/>
          </a:xfrm>
        </p:spPr>
        <p:txBody>
          <a:bodyPr/>
          <a:lstStyle/>
          <a:p>
            <a:endParaRPr lang="en-US" dirty="0"/>
          </a:p>
          <a:p>
            <a:r>
              <a:rPr lang="en-US" dirty="0"/>
              <a:t>For planning, the state graph’s size is potentially exponential in the number of predicates</a:t>
            </a:r>
          </a:p>
          <a:p>
            <a:r>
              <a:rPr lang="en-US" dirty="0"/>
              <a:t>	It is possible that each action changes exactly one predicate</a:t>
            </a:r>
          </a:p>
          <a:p>
            <a:endParaRPr lang="en-US" dirty="0"/>
          </a:p>
          <a:p>
            <a:r>
              <a:rPr lang="en-US" dirty="0"/>
              <a:t>Can we reduce the size of the planning graph?</a:t>
            </a:r>
          </a:p>
        </p:txBody>
      </p:sp>
    </p:spTree>
    <p:extLst>
      <p:ext uri="{BB962C8B-B14F-4D97-AF65-F5344CB8AC3E}">
        <p14:creationId xmlns:p14="http://schemas.microsoft.com/office/powerpoint/2010/main" val="113704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endParaRPr lang="en-US" dirty="0"/>
          </a:p>
          <a:p>
            <a:r>
              <a:rPr lang="en-US" dirty="0" err="1"/>
              <a:t>GraphPlan</a:t>
            </a:r>
            <a:r>
              <a:rPr lang="en-US" dirty="0"/>
              <a:t> is a relaxation of other classical planning search techniques</a:t>
            </a:r>
          </a:p>
          <a:p>
            <a:endParaRPr lang="en-US" dirty="0"/>
          </a:p>
          <a:p>
            <a:r>
              <a:rPr lang="en-US" dirty="0"/>
              <a:t>The </a:t>
            </a:r>
            <a:r>
              <a:rPr lang="en-US" dirty="0" err="1"/>
              <a:t>GraphPlan</a:t>
            </a:r>
            <a:r>
              <a:rPr lang="en-US" dirty="0"/>
              <a:t> search graph </a:t>
            </a:r>
            <a:r>
              <a:rPr lang="en-US" u="sng" dirty="0"/>
              <a:t>space</a:t>
            </a:r>
            <a:r>
              <a:rPr lang="en-US" dirty="0"/>
              <a:t> is linear in the number of predicates</a:t>
            </a:r>
          </a:p>
        </p:txBody>
      </p:sp>
    </p:spTree>
    <p:extLst>
      <p:ext uri="{BB962C8B-B14F-4D97-AF65-F5344CB8AC3E}">
        <p14:creationId xmlns:p14="http://schemas.microsoft.com/office/powerpoint/2010/main" val="81988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endParaRPr lang="en-US" dirty="0"/>
          </a:p>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6150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2773828" y="1210690"/>
            <a:ext cx="6569747" cy="461665"/>
          </a:xfrm>
          <a:prstGeom prst="rect">
            <a:avLst/>
          </a:prstGeom>
          <a:noFill/>
        </p:spPr>
        <p:txBody>
          <a:bodyPr wrap="none" rtlCol="0">
            <a:spAutoFit/>
          </a:bodyPr>
          <a:lstStyle/>
          <a:p>
            <a:r>
              <a:rPr lang="en-US" sz="2400" dirty="0">
                <a:ea typeface="Avenir Book" charset="0"/>
                <a:cs typeface="Avenir Book" charset="0"/>
              </a:rPr>
              <a:t>Start the planning graph with all starting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Tree>
    <p:extLst>
      <p:ext uri="{BB962C8B-B14F-4D97-AF65-F5344CB8AC3E}">
        <p14:creationId xmlns:p14="http://schemas.microsoft.com/office/powerpoint/2010/main" val="34095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Tree>
    <p:extLst>
      <p:ext uri="{BB962C8B-B14F-4D97-AF65-F5344CB8AC3E}">
        <p14:creationId xmlns:p14="http://schemas.microsoft.com/office/powerpoint/2010/main" val="2327285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a:xfrm>
            <a:off x="552099" y="367131"/>
            <a:ext cx="6277326" cy="627812"/>
          </a:xfrm>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3" name="TextBox 32">
            <a:extLst>
              <a:ext uri="{FF2B5EF4-FFF2-40B4-BE49-F238E27FC236}">
                <a16:creationId xmlns:a16="http://schemas.microsoft.com/office/drawing/2014/main" id="{141EE183-4162-F947-B5F5-E13CC62245C1}"/>
              </a:ext>
            </a:extLst>
          </p:cNvPr>
          <p:cNvSpPr txBox="1"/>
          <p:nvPr/>
        </p:nvSpPr>
        <p:spPr>
          <a:xfrm>
            <a:off x="7903634" y="2027493"/>
            <a:ext cx="3500653" cy="3370153"/>
          </a:xfrm>
          <a:prstGeom prst="rect">
            <a:avLst/>
          </a:prstGeom>
          <a:noFill/>
          <a:ln>
            <a:noFill/>
          </a:ln>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7030A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chemeClr val="accent6">
                    <a:lumMod val="75000"/>
                  </a:schemeClr>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prev. proposition-level </a:t>
            </a:r>
          </a:p>
        </p:txBody>
      </p:sp>
      <p:sp>
        <p:nvSpPr>
          <p:cNvPr id="34" name="Rectangle 33">
            <a:extLst>
              <a:ext uri="{FF2B5EF4-FFF2-40B4-BE49-F238E27FC236}">
                <a16:creationId xmlns:a16="http://schemas.microsoft.com/office/drawing/2014/main" id="{F7E6F7C5-C697-184F-8F0D-EC2DFFE89A63}"/>
              </a:ext>
            </a:extLst>
          </p:cNvPr>
          <p:cNvSpPr/>
          <p:nvPr/>
        </p:nvSpPr>
        <p:spPr>
          <a:xfrm>
            <a:off x="7912016" y="2686075"/>
            <a:ext cx="3683000" cy="1736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755F6FF-0E0C-FA44-9D6B-7DF85F1DAAD7}"/>
              </a:ext>
            </a:extLst>
          </p:cNvPr>
          <p:cNvSpPr/>
          <p:nvPr/>
        </p:nvSpPr>
        <p:spPr>
          <a:xfrm>
            <a:off x="2586131" y="2007757"/>
            <a:ext cx="2015120"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CCEEB5-78F2-2746-8643-D0F4FC509283}"/>
              </a:ext>
            </a:extLst>
          </p:cNvPr>
          <p:cNvSpPr/>
          <p:nvPr/>
        </p:nvSpPr>
        <p:spPr>
          <a:xfrm>
            <a:off x="2594680" y="3604139"/>
            <a:ext cx="2224014"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9875F8F-BF41-C258-6CFF-A0BC2FD339CE}"/>
              </a:ext>
            </a:extLst>
          </p:cNvPr>
          <p:cNvCxnSpPr>
            <a:cxnSpLocks/>
          </p:cNvCxnSpPr>
          <p:nvPr/>
        </p:nvCxnSpPr>
        <p:spPr>
          <a:xfrm flipH="1">
            <a:off x="1874050" y="738835"/>
            <a:ext cx="5170488" cy="56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5FEE623-007D-46E6-1AEA-899779A2257B}"/>
              </a:ext>
            </a:extLst>
          </p:cNvPr>
          <p:cNvSpPr txBox="1"/>
          <p:nvPr/>
        </p:nvSpPr>
        <p:spPr>
          <a:xfrm>
            <a:off x="7110376" y="191209"/>
            <a:ext cx="4529526" cy="923330"/>
          </a:xfrm>
          <a:prstGeom prst="rect">
            <a:avLst/>
          </a:prstGeom>
          <a:noFill/>
        </p:spPr>
        <p:txBody>
          <a:bodyPr wrap="square" rtlCol="0">
            <a:spAutoFit/>
          </a:bodyPr>
          <a:lstStyle/>
          <a:p>
            <a:r>
              <a:rPr lang="en-US" dirty="0">
                <a:solidFill>
                  <a:srgbClr val="0070C0"/>
                </a:solidFill>
              </a:rPr>
              <a:t>The search could be structured as a binary CSP where the variables are the actions at each action level. I will show a better search in a bit.</a:t>
            </a:r>
          </a:p>
        </p:txBody>
      </p:sp>
    </p:spTree>
    <p:extLst>
      <p:ext uri="{BB962C8B-B14F-4D97-AF65-F5344CB8AC3E}">
        <p14:creationId xmlns:p14="http://schemas.microsoft.com/office/powerpoint/2010/main" val="10906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794387"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70A17A3F-2346-7C4D-B2A9-806E3FAAD630}"/>
              </a:ext>
            </a:extLst>
          </p:cNvPr>
          <p:cNvSpPr txBox="1"/>
          <p:nvPr/>
        </p:nvSpPr>
        <p:spPr>
          <a:xfrm>
            <a:off x="7686479" y="2011856"/>
            <a:ext cx="408513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4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Propositions P and Q are </a:t>
            </a:r>
            <a:r>
              <a:rPr kumimoji="0" lang="en-US" altLang="en-US" sz="1800" b="1" i="1" u="none" strike="noStrike" kern="1200" cap="none" spc="0" normalizeH="0" baseline="0" noProof="0" dirty="0">
                <a:ln>
                  <a:noFill/>
                </a:ln>
                <a:solidFill>
                  <a:srgbClr val="C00000"/>
                </a:solidFill>
                <a:effectLst/>
                <a:uLnTx/>
                <a:uFillTx/>
                <a:latin typeface="Avenir Book" charset="0"/>
                <a:ea typeface="Avenir Book" charset="0"/>
                <a:cs typeface="Avenir Book" charset="0"/>
              </a:rPr>
              <a:t>exclusive (mutex)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at proposition-level </a:t>
            </a:r>
            <a:r>
              <a:rPr kumimoji="0" lang="en-US" altLang="en-US" sz="1800" b="0" i="1" u="none" strike="noStrike" kern="1200" cap="none" spc="0" normalizeH="0" baseline="0" noProof="0" dirty="0" err="1">
                <a:ln>
                  <a:noFill/>
                </a:ln>
                <a:solidFill>
                  <a:prstClr val="black"/>
                </a:solidFill>
                <a:effectLst/>
                <a:uLnTx/>
                <a:uFillTx/>
                <a:latin typeface="Avenir Book" charset="0"/>
                <a:ea typeface="Avenir Book" charset="0"/>
                <a:cs typeface="Avenir Book" charset="0"/>
              </a:rPr>
              <a:t>i</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70AD47">
                    <a:lumMod val="75000"/>
                  </a:srgbClr>
                </a:solidFill>
                <a:effectLst/>
                <a:uLnTx/>
                <a:uFillTx/>
                <a:latin typeface="Avenir Book" charset="0"/>
                <a:ea typeface="Avenir Book" charset="0"/>
                <a:cs typeface="Avenir Book" charset="0"/>
              </a:rPr>
              <a:t>Negation</a:t>
            </a:r>
            <a:r>
              <a:rPr kumimoji="0" lang="en-US" altLang="en-US" sz="1800" b="1" i="0" u="none" strike="noStrike" kern="1200" cap="none" spc="0" normalizeH="0" baseline="0" noProof="0" dirty="0">
                <a:ln>
                  <a:noFill/>
                </a:ln>
                <a:effectLst/>
                <a:uLnTx/>
                <a:uFillTx/>
                <a:latin typeface="Avenir Book" charset="0"/>
                <a:ea typeface="Avenir Book" charset="0"/>
                <a:cs typeface="Avenir Book" charset="0"/>
              </a:rPr>
              <a:t>:</a:t>
            </a:r>
            <a:r>
              <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rPr>
              <a:t>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They are the negation of each other or can’t appear at the same time in a plan</a:t>
            </a:r>
            <a:endPar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00B0F0"/>
                </a:solidFill>
                <a:effectLst/>
                <a:uLnTx/>
                <a:uFillTx/>
                <a:latin typeface="Avenir Book" charset="0"/>
                <a:ea typeface="Avenir Book" charset="0"/>
                <a:cs typeface="Avenir Book" charset="0"/>
              </a:rPr>
              <a:t>Inconsistent Support</a:t>
            </a:r>
            <a:r>
              <a:rPr kumimoji="0" lang="en-US" altLang="en-US" sz="1800" b="0" i="0" u="none" strike="noStrike" kern="1200" cap="none" spc="0" normalizeH="0" baseline="0" noProof="0" dirty="0">
                <a:ln>
                  <a:noFill/>
                </a:ln>
                <a:solidFill>
                  <a:srgbClr val="3333FF"/>
                </a:solidFill>
                <a:effectLst/>
                <a:uLnTx/>
                <a:uFillTx/>
                <a:latin typeface="Avenir Book" charset="0"/>
                <a:ea typeface="Avenir Book" charset="0"/>
                <a:cs typeface="Avenir Book" charset="0"/>
              </a:rPr>
              <a:t>:</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 there is no set of non-mutex actions in action layer i-1 that produce both P and Q</a:t>
            </a:r>
          </a:p>
        </p:txBody>
      </p:sp>
      <p:sp>
        <p:nvSpPr>
          <p:cNvPr id="35" name="Rectangle 34">
            <a:extLst>
              <a:ext uri="{FF2B5EF4-FFF2-40B4-BE49-F238E27FC236}">
                <a16:creationId xmlns:a16="http://schemas.microsoft.com/office/drawing/2014/main" id="{8F4D7440-D6B8-9A4C-90D1-1F365717FA8A}"/>
              </a:ext>
            </a:extLst>
          </p:cNvPr>
          <p:cNvSpPr/>
          <p:nvPr/>
        </p:nvSpPr>
        <p:spPr>
          <a:xfrm>
            <a:off x="7996424" y="2629802"/>
            <a:ext cx="3683000" cy="2170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CE3BB6F-794A-7346-9678-F493F742EA7C}"/>
              </a:ext>
            </a:extLst>
          </p:cNvPr>
          <p:cNvSpPr/>
          <p:nvPr/>
        </p:nvSpPr>
        <p:spPr>
          <a:xfrm>
            <a:off x="5312159" y="225942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5DBE0E-6634-2746-8CC5-1E352C30B08F}"/>
              </a:ext>
            </a:extLst>
          </p:cNvPr>
          <p:cNvSpPr/>
          <p:nvPr/>
        </p:nvSpPr>
        <p:spPr>
          <a:xfrm>
            <a:off x="5381453" y="388259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88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State representation that changes as you act</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Represent world with Boolean propositions and successor state axioms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Represent the world with objects and Boolean predicates </a:t>
            </a:r>
          </a:p>
          <a:p>
            <a:pPr marL="457200" indent="-457200">
              <a:buFont typeface="Wingdings" panose="05000000000000000000" pitchFamily="2" charset="2"/>
              <a:buChar char="§"/>
            </a:pPr>
            <a:r>
              <a:rPr lang="en-US" dirty="0">
                <a:solidFill>
                  <a:schemeClr val="tx1"/>
                </a:solidFill>
              </a:rPr>
              <a:t>State changes as you act</a:t>
            </a:r>
          </a:p>
          <a:p>
            <a:pPr marL="457200" indent="-457200">
              <a:buFont typeface="Wingdings" panose="05000000000000000000"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3325802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85A57880-39E2-FD48-A701-AF6A35E26F4D}"/>
              </a:ext>
            </a:extLst>
          </p:cNvPr>
          <p:cNvSpPr txBox="1"/>
          <p:nvPr/>
        </p:nvSpPr>
        <p:spPr>
          <a:xfrm>
            <a:off x="560790" y="1145041"/>
            <a:ext cx="11760512"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actions/predicates.</a:t>
            </a:r>
          </a:p>
        </p:txBody>
      </p:sp>
      <p:sp>
        <p:nvSpPr>
          <p:cNvPr id="73" name="Rectangle 72">
            <a:extLst>
              <a:ext uri="{FF2B5EF4-FFF2-40B4-BE49-F238E27FC236}">
                <a16:creationId xmlns:a16="http://schemas.microsoft.com/office/drawing/2014/main" id="{0B71F411-543E-EB4B-8DEA-77A7210D9B8F}"/>
              </a:ext>
            </a:extLst>
          </p:cNvPr>
          <p:cNvSpPr/>
          <p:nvPr/>
        </p:nvSpPr>
        <p:spPr>
          <a:xfrm>
            <a:off x="10353619" y="1840827"/>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8AB5FD6-C88C-D341-8A47-3E427D4EC030}"/>
              </a:ext>
            </a:extLst>
          </p:cNvPr>
          <p:cNvSpPr/>
          <p:nvPr/>
        </p:nvSpPr>
        <p:spPr>
          <a:xfrm>
            <a:off x="10415750" y="5525328"/>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CF68CF-340E-9040-A534-1198451A09EB}"/>
              </a:ext>
            </a:extLst>
          </p:cNvPr>
          <p:cNvSpPr txBox="1"/>
          <p:nvPr/>
        </p:nvSpPr>
        <p:spPr>
          <a:xfrm>
            <a:off x="2514247" y="5835589"/>
            <a:ext cx="7356694" cy="461665"/>
          </a:xfrm>
          <a:prstGeom prst="rect">
            <a:avLst/>
          </a:prstGeom>
          <a:noFill/>
        </p:spPr>
        <p:txBody>
          <a:bodyPr wrap="none" rtlCol="0">
            <a:spAutoFit/>
          </a:bodyPr>
          <a:lstStyle/>
          <a:p>
            <a:r>
              <a:rPr lang="en-US" sz="2400" dirty="0"/>
              <a:t>The goal predicates are both present but are they mutex?</a:t>
            </a:r>
          </a:p>
        </p:txBody>
      </p:sp>
      <p:sp>
        <p:nvSpPr>
          <p:cNvPr id="78" name="TextBox 77">
            <a:extLst>
              <a:ext uri="{FF2B5EF4-FFF2-40B4-BE49-F238E27FC236}">
                <a16:creationId xmlns:a16="http://schemas.microsoft.com/office/drawing/2014/main" id="{A9AF2663-4DF5-E941-BB5D-9874DB5732B5}"/>
              </a:ext>
            </a:extLst>
          </p:cNvPr>
          <p:cNvSpPr txBox="1"/>
          <p:nvPr/>
        </p:nvSpPr>
        <p:spPr>
          <a:xfrm>
            <a:off x="3822206" y="6282598"/>
            <a:ext cx="4714945" cy="461665"/>
          </a:xfrm>
          <a:prstGeom prst="rect">
            <a:avLst/>
          </a:prstGeom>
          <a:noFill/>
        </p:spPr>
        <p:txBody>
          <a:bodyPr wrap="none" rtlCol="0">
            <a:spAutoFit/>
          </a:bodyPr>
          <a:lstStyle/>
          <a:p>
            <a:r>
              <a:rPr lang="en-US" sz="2400" dirty="0"/>
              <a:t>Can we perform this plan in 2 steps?</a:t>
            </a:r>
          </a:p>
        </p:txBody>
      </p:sp>
    </p:spTree>
    <p:extLst>
      <p:ext uri="{BB962C8B-B14F-4D97-AF65-F5344CB8AC3E}">
        <p14:creationId xmlns:p14="http://schemas.microsoft.com/office/powerpoint/2010/main" val="2885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3" grpId="0"/>
      <p:bldP spid="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098" y="1389461"/>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	-&gt;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p:spTree>
    <p:extLst>
      <p:ext uri="{BB962C8B-B14F-4D97-AF65-F5344CB8AC3E}">
        <p14:creationId xmlns:p14="http://schemas.microsoft.com/office/powerpoint/2010/main" val="2694966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If </a:t>
            </a:r>
            <a:r>
              <a:rPr lang="en-US" altLang="en-US" sz="2400" dirty="0"/>
              <a:t>all propositions in goal are present w/o mutex </a:t>
            </a:r>
            <a:r>
              <a:rPr lang="en-US" altLang="en-US" sz="2400" dirty="0">
                <a:solidFill>
                  <a:schemeClr val="tx1"/>
                </a:solidFill>
              </a:rPr>
              <a:t>in the added proposition level:         		</a:t>
            </a:r>
            <a:r>
              <a:rPr lang="en-US" altLang="en-US" sz="2400" dirty="0"/>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331666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p:spTree>
    <p:extLst>
      <p:ext uri="{BB962C8B-B14F-4D97-AF65-F5344CB8AC3E}">
        <p14:creationId xmlns:p14="http://schemas.microsoft.com/office/powerpoint/2010/main" val="3382739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r>
              <a:rPr lang="en-US" dirty="0"/>
              <a:t> Takeaways</a:t>
            </a:r>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9" y="1113178"/>
            <a:ext cx="11456546" cy="3852522"/>
          </a:xfrm>
        </p:spPr>
        <p:txBody>
          <a:bodyPr/>
          <a:lstStyle/>
          <a:p>
            <a:r>
              <a:rPr lang="en-US" dirty="0" err="1"/>
              <a:t>GraphPlan</a:t>
            </a:r>
            <a:r>
              <a:rPr lang="en-US" dirty="0"/>
              <a:t> is a relaxation of other classical planning search techniques like BFS</a:t>
            </a:r>
          </a:p>
          <a:p>
            <a:r>
              <a:rPr lang="en-US" dirty="0"/>
              <a:t>It creates a different kind of graph that allows you to decide that </a:t>
            </a:r>
            <a:r>
              <a:rPr lang="en-US" b="1" dirty="0"/>
              <a:t>no plan is reachable at a given depth</a:t>
            </a:r>
            <a:r>
              <a:rPr lang="en-US" dirty="0"/>
              <a:t>. </a:t>
            </a:r>
          </a:p>
          <a:p>
            <a:r>
              <a:rPr lang="en-US" dirty="0"/>
              <a:t>If it finds a </a:t>
            </a:r>
            <a:r>
              <a:rPr lang="en-US" b="1" dirty="0"/>
              <a:t>reachable</a:t>
            </a:r>
            <a:r>
              <a:rPr lang="en-US" dirty="0"/>
              <a:t> solution, it may not be a feasible solution because it </a:t>
            </a:r>
            <a:r>
              <a:rPr lang="en-US" b="1" dirty="0"/>
              <a:t>allows you to perform multiple actions at the same time</a:t>
            </a:r>
            <a:r>
              <a:rPr lang="en-US" dirty="0"/>
              <a:t>.</a:t>
            </a:r>
          </a:p>
          <a:p>
            <a:pPr lvl="1"/>
            <a:r>
              <a:rPr lang="en-US" dirty="0"/>
              <a:t>Can be made into a complete planning algorithm by continuing to add layers until either a feasible plan is found or a </a:t>
            </a:r>
            <a:r>
              <a:rPr lang="en-US" dirty="0" err="1"/>
              <a:t>memoization</a:t>
            </a:r>
            <a:r>
              <a:rPr lang="en-US" dirty="0"/>
              <a:t> called no-good set levels off too, in which case there is no feasible plan</a:t>
            </a:r>
          </a:p>
          <a:p>
            <a:pPr lvl="2"/>
            <a:r>
              <a:rPr lang="en-US" dirty="0"/>
              <a:t>Each no-good represents a combination of goals that cannot be achieved by a given level of the graph</a:t>
            </a:r>
          </a:p>
          <a:p>
            <a:pPr lvl="2"/>
            <a:r>
              <a:rPr lang="en-US" dirty="0"/>
              <a:t>No-goods are stored in a hash table</a:t>
            </a:r>
          </a:p>
          <a:p>
            <a:r>
              <a:rPr lang="en-US" dirty="0"/>
              <a:t>The search graph is linear space in the number of predicates</a:t>
            </a:r>
          </a:p>
          <a:p>
            <a:r>
              <a:rPr lang="en-US" dirty="0"/>
              <a:t>Know the differences between the mutex conditions!! </a:t>
            </a:r>
          </a:p>
        </p:txBody>
      </p:sp>
    </p:spTree>
    <p:extLst>
      <p:ext uri="{BB962C8B-B14F-4D97-AF65-F5344CB8AC3E}">
        <p14:creationId xmlns:p14="http://schemas.microsoft.com/office/powerpoint/2010/main" val="112168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assess the graph plan graph for mutexes and goals.</a:t>
            </a:r>
          </a:p>
        </p:txBody>
      </p:sp>
    </p:spTree>
    <p:extLst>
      <p:ext uri="{BB962C8B-B14F-4D97-AF65-F5344CB8AC3E}">
        <p14:creationId xmlns:p14="http://schemas.microsoft.com/office/powerpoint/2010/main" val="1926364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Spare Tire Example:</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1059856" y="4076686"/>
            <a:ext cx="9293965" cy="2677656"/>
          </a:xfrm>
          <a:prstGeom prst="rect">
            <a:avLst/>
          </a:prstGeom>
          <a:noFill/>
        </p:spPr>
        <p:txBody>
          <a:bodyPr wrap="square" rtlCol="0">
            <a:spAutoFit/>
          </a:bodyPr>
          <a:lstStyle/>
          <a:p>
            <a:r>
              <a:rPr lang="en-US" sz="2400" dirty="0">
                <a:solidFill>
                  <a:srgbClr val="C00000"/>
                </a:solidFill>
              </a:rPr>
              <a:t>Instances: “flat”, “spare” of type TIRE</a:t>
            </a:r>
          </a:p>
          <a:p>
            <a:r>
              <a:rPr lang="en-US" sz="2400" dirty="0">
                <a:solidFill>
                  <a:srgbClr val="C00000"/>
                </a:solidFill>
              </a:rPr>
              <a:t>Variable: “tire” of type TIRE</a:t>
            </a:r>
          </a:p>
          <a:p>
            <a:r>
              <a:rPr lang="en-US" sz="2400" dirty="0">
                <a:solidFill>
                  <a:srgbClr val="C00000"/>
                </a:solidFill>
              </a:rPr>
              <a:t>In an operator, tire can take on the value of any TIRE instance</a:t>
            </a:r>
          </a:p>
          <a:p>
            <a:endParaRPr lang="en-US" sz="2400" dirty="0">
              <a:solidFill>
                <a:srgbClr val="C00000"/>
              </a:solidFill>
            </a:endParaRPr>
          </a:p>
          <a:p>
            <a:r>
              <a:rPr lang="en-US" sz="2400" dirty="0">
                <a:solidFill>
                  <a:srgbClr val="C00000"/>
                </a:solidFill>
              </a:rPr>
              <a:t>Instances: “axle”, “trunk”, “ground” of type LOC</a:t>
            </a:r>
          </a:p>
          <a:p>
            <a:r>
              <a:rPr lang="en-US" sz="2400" dirty="0">
                <a:solidFill>
                  <a:srgbClr val="C00000"/>
                </a:solidFill>
              </a:rPr>
              <a:t>Variable: “loc” of type LOC</a:t>
            </a:r>
          </a:p>
          <a:p>
            <a:r>
              <a:rPr lang="en-US" sz="2400" dirty="0">
                <a:solidFill>
                  <a:srgbClr val="C00000"/>
                </a:solidFill>
              </a:rPr>
              <a:t>In an operator, loc can take on the value of any LOC instance</a:t>
            </a:r>
          </a:p>
        </p:txBody>
      </p:sp>
    </p:spTree>
    <p:extLst>
      <p:ext uri="{BB962C8B-B14F-4D97-AF65-F5344CB8AC3E}">
        <p14:creationId xmlns:p14="http://schemas.microsoft.com/office/powerpoint/2010/main" val="22793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1035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rgbClr val="C00000"/>
              </a:solidFill>
            </a:endParaRPr>
          </a:p>
          <a:p>
            <a:r>
              <a:rPr lang="en-US" dirty="0"/>
              <a:t>Propositions</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v_loc</a:t>
            </a:r>
            <a:r>
              <a:rPr lang="en-US" dirty="0">
                <a:solidFill>
                  <a:srgbClr val="C00000"/>
                </a:solidFill>
              </a:rPr>
              <a:t>) matches any tire and any loc</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i_ground</a:t>
            </a:r>
            <a:r>
              <a:rPr lang="en-US" dirty="0">
                <a:solidFill>
                  <a:srgbClr val="C00000"/>
                </a:solidFill>
              </a:rPr>
              <a:t>) matches any tire + the ground instance</a:t>
            </a:r>
          </a:p>
          <a:p>
            <a:r>
              <a:rPr lang="en-US" dirty="0">
                <a:solidFill>
                  <a:srgbClr val="C00000"/>
                </a:solidFill>
              </a:rPr>
              <a:t>     Proposition(“on”, </a:t>
            </a:r>
            <a:r>
              <a:rPr lang="en-US" dirty="0" err="1">
                <a:solidFill>
                  <a:srgbClr val="C00000"/>
                </a:solidFill>
              </a:rPr>
              <a:t>i_spare</a:t>
            </a:r>
            <a:r>
              <a:rPr lang="en-US" dirty="0">
                <a:solidFill>
                  <a:srgbClr val="C00000"/>
                </a:solidFill>
              </a:rPr>
              <a:t>, </a:t>
            </a:r>
            <a:r>
              <a:rPr lang="en-US" dirty="0" err="1">
                <a:solidFill>
                  <a:srgbClr val="C00000"/>
                </a:solidFill>
              </a:rPr>
              <a:t>i_axle</a:t>
            </a:r>
            <a:r>
              <a:rPr lang="en-US" dirty="0">
                <a:solidFill>
                  <a:srgbClr val="C00000"/>
                </a:solidFill>
              </a:rPr>
              <a:t>) matches the spare tire and axle</a:t>
            </a:r>
          </a:p>
          <a:p>
            <a:endParaRPr lang="en-US" dirty="0"/>
          </a:p>
          <a:p>
            <a:endParaRPr lang="en-US" dirty="0">
              <a:solidFill>
                <a:srgbClr val="C00000"/>
              </a:solidFill>
            </a:endParaRP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7151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8" y="1113178"/>
            <a:ext cx="11424749" cy="2039539"/>
          </a:xfrm>
        </p:spPr>
        <p:txBody>
          <a:bodyPr/>
          <a:lstStyle/>
          <a:p>
            <a:r>
              <a:rPr lang="en-US" dirty="0"/>
              <a:t>Create lists of Propositions as the initial state and goal state (conjunctions)</a:t>
            </a:r>
          </a:p>
          <a:p>
            <a:endParaRPr lang="en-US" dirty="0"/>
          </a:p>
          <a:p>
            <a:r>
              <a:rPr lang="en-US" dirty="0">
                <a:solidFill>
                  <a:schemeClr val="tx1"/>
                </a:solidFill>
              </a:rPr>
              <a:t>initial = [Proposition(“on”, </a:t>
            </a:r>
            <a:r>
              <a:rPr lang="en-US" dirty="0" err="1">
                <a:solidFill>
                  <a:schemeClr val="tx1"/>
                </a:solidFill>
              </a:rPr>
              <a:t>i_spare</a:t>
            </a:r>
            <a:r>
              <a:rPr lang="en-US" dirty="0">
                <a:solidFill>
                  <a:schemeClr val="tx1"/>
                </a:solidFill>
              </a:rPr>
              <a:t>, </a:t>
            </a:r>
            <a:r>
              <a:rPr lang="en-US" dirty="0" err="1">
                <a:solidFill>
                  <a:schemeClr val="tx1"/>
                </a:solidFill>
              </a:rPr>
              <a:t>i_trunk</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i_axle</a:t>
            </a:r>
            <a:r>
              <a:rPr lang="en-US" dirty="0">
                <a:solidFill>
                  <a:schemeClr val="tx1"/>
                </a:solidFill>
              </a:rPr>
              <a:t>)]</a:t>
            </a:r>
          </a:p>
          <a:p>
            <a:endParaRPr lang="en-US" dirty="0">
              <a:solidFill>
                <a:schemeClr val="tx1"/>
              </a:solidFill>
            </a:endParaRPr>
          </a:p>
          <a:p>
            <a:r>
              <a:rPr lang="en-US" dirty="0">
                <a:solidFill>
                  <a:schemeClr val="tx1"/>
                </a:solidFill>
              </a:rPr>
              <a:t>goal = [Proposition(“on”, </a:t>
            </a:r>
            <a:r>
              <a:rPr lang="en-US" dirty="0" err="1">
                <a:solidFill>
                  <a:schemeClr val="tx1"/>
                </a:solidFill>
              </a:rPr>
              <a:t>i_spare</a:t>
            </a:r>
            <a:r>
              <a:rPr lang="en-US" dirty="0">
                <a:solidFill>
                  <a:schemeClr val="tx1"/>
                </a:solidFill>
              </a:rPr>
              <a:t>, </a:t>
            </a:r>
            <a:r>
              <a:rPr lang="en-US" dirty="0" err="1">
                <a:solidFill>
                  <a:schemeClr val="tx1"/>
                </a:solidFill>
              </a:rPr>
              <a:t>i_axle</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i_trunk</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a:xfrm>
            <a:off x="552099" y="1508963"/>
            <a:ext cx="10515600" cy="2039539"/>
          </a:xfrm>
        </p:spPr>
        <p:txBody>
          <a:bodyPr/>
          <a:lstStyle/>
          <a:p>
            <a:r>
              <a:rPr lang="en-US" dirty="0"/>
              <a:t>Represent objects/values </a:t>
            </a:r>
            <a:r>
              <a:rPr lang="en-US" dirty="0">
                <a:solidFill>
                  <a:srgbClr val="7030A0"/>
                </a:solidFill>
              </a:rPr>
              <a:t>(instances) </a:t>
            </a:r>
            <a:r>
              <a:rPr lang="en-US" dirty="0"/>
              <a:t>separately from the state </a:t>
            </a:r>
          </a:p>
          <a:p>
            <a:r>
              <a:rPr lang="en-US" dirty="0"/>
              <a:t>	</a:t>
            </a:r>
          </a:p>
          <a:p>
            <a:r>
              <a:rPr lang="en-US" dirty="0"/>
              <a:t>Define </a:t>
            </a:r>
            <a:r>
              <a:rPr lang="en-US" dirty="0">
                <a:solidFill>
                  <a:srgbClr val="7030A0"/>
                </a:solidFill>
              </a:rPr>
              <a:t>predicates</a:t>
            </a:r>
            <a:r>
              <a:rPr lang="en-US" dirty="0"/>
              <a:t> as true/false functions over the objects</a:t>
            </a:r>
          </a:p>
          <a:p>
            <a:endParaRPr lang="en-US" dirty="0"/>
          </a:p>
          <a:p>
            <a:r>
              <a:rPr lang="en-US" dirty="0"/>
              <a:t>States are conjunctions of predicates</a:t>
            </a:r>
          </a:p>
          <a:p>
            <a:endParaRPr lang="en-US" dirty="0"/>
          </a:p>
          <a:p>
            <a:r>
              <a:rPr lang="en-US" dirty="0"/>
              <a:t>Goals are conjunctions of predicates</a:t>
            </a:r>
          </a:p>
        </p:txBody>
      </p:sp>
    </p:spTree>
    <p:extLst>
      <p:ext uri="{BB962C8B-B14F-4D97-AF65-F5344CB8AC3E}">
        <p14:creationId xmlns:p14="http://schemas.microsoft.com/office/powerpoint/2010/main" val="823371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a:solidFill>
                  <a:schemeClr val="accent5">
                    <a:lumMod val="75000"/>
                  </a:schemeClr>
                </a:solidFill>
              </a:rPr>
              <a:t>put = Operator(“put”, </a:t>
            </a:r>
            <a:r>
              <a:rPr lang="en-US" dirty="0">
                <a:solidFill>
                  <a:schemeClr val="accent6">
                    <a:lumMod val="75000"/>
                  </a:schemeClr>
                </a:solidFill>
              </a:rPr>
              <a:t>#name</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 </a:t>
            </a:r>
            <a:r>
              <a:rPr lang="en-US" dirty="0" err="1">
                <a:solidFill>
                  <a:schemeClr val="accent5">
                    <a:lumMod val="75000"/>
                  </a:schemeClr>
                </a:solidFill>
              </a:rPr>
              <a:t>i_ground</a:t>
            </a:r>
            <a:r>
              <a:rPr lang="en-US" dirty="0">
                <a:solidFill>
                  <a:schemeClr val="accent5">
                    <a:lumMod val="75000"/>
                  </a:schemeClr>
                </a:solidFill>
              </a:rPr>
              <a:t>, </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#add effects</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585133" cy="2039539"/>
          </a:xfrm>
        </p:spPr>
        <p:txBody>
          <a:bodyPr/>
          <a:lstStyle/>
          <a:p>
            <a:pPr marL="0" indent="0" defTabSz="914400">
              <a:spcBef>
                <a:spcPts val="0"/>
              </a:spcBef>
              <a:buNone/>
              <a:defRPr/>
            </a:pPr>
            <a:r>
              <a:rPr lang="en-US" dirty="0"/>
              <a:t>Suppose we have a rocket ship that has enough fuel for 1 trip from A to B. </a:t>
            </a:r>
          </a:p>
          <a:p>
            <a:pPr marL="0" indent="0" defTabSz="914400">
              <a:spcBef>
                <a:spcPts val="0"/>
              </a:spcBef>
              <a:buNone/>
              <a:defRPr/>
            </a:pPr>
            <a:r>
              <a:rPr lang="en-US" dirty="0"/>
              <a:t>It needs to transport 2 payloads G1 and G2. Both fit in the rocket together.</a:t>
            </a:r>
          </a:p>
          <a:p>
            <a:pPr marL="0" indent="0" defTabSz="914400">
              <a:spcBef>
                <a:spcPts val="0"/>
              </a:spcBef>
              <a:buNone/>
              <a:defRPr/>
            </a:pPr>
            <a:r>
              <a:rPr lang="en-US" dirty="0"/>
              <a:t>The rocket can Move, and we can Load and Unload it.</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
        <p:nvSpPr>
          <p:cNvPr id="7" name="TextBox 6">
            <a:extLst>
              <a:ext uri="{FF2B5EF4-FFF2-40B4-BE49-F238E27FC236}">
                <a16:creationId xmlns:a16="http://schemas.microsoft.com/office/drawing/2014/main" id="{403FF48E-CC4F-7847-8A64-368401A2411B}"/>
              </a:ext>
            </a:extLst>
          </p:cNvPr>
          <p:cNvSpPr txBox="1"/>
          <p:nvPr/>
        </p:nvSpPr>
        <p:spPr>
          <a:xfrm>
            <a:off x="3305475" y="4229209"/>
            <a:ext cx="481222" cy="707886"/>
          </a:xfrm>
          <a:prstGeom prst="rect">
            <a:avLst/>
          </a:prstGeom>
          <a:noFill/>
        </p:spPr>
        <p:txBody>
          <a:bodyPr wrap="none" rtlCol="0">
            <a:spAutoFit/>
          </a:bodyPr>
          <a:lstStyle/>
          <a:p>
            <a:r>
              <a:rPr lang="en-US" sz="4000" dirty="0"/>
              <a:t>A</a:t>
            </a:r>
          </a:p>
        </p:txBody>
      </p:sp>
      <p:sp>
        <p:nvSpPr>
          <p:cNvPr id="8" name="TextBox 7">
            <a:extLst>
              <a:ext uri="{FF2B5EF4-FFF2-40B4-BE49-F238E27FC236}">
                <a16:creationId xmlns:a16="http://schemas.microsoft.com/office/drawing/2014/main" id="{C2C6121A-E4EB-CF04-413A-8A5D27B04BB3}"/>
              </a:ext>
            </a:extLst>
          </p:cNvPr>
          <p:cNvSpPr txBox="1"/>
          <p:nvPr/>
        </p:nvSpPr>
        <p:spPr>
          <a:xfrm>
            <a:off x="10331234" y="4229209"/>
            <a:ext cx="481222" cy="707886"/>
          </a:xfrm>
          <a:prstGeom prst="rect">
            <a:avLst/>
          </a:prstGeom>
          <a:noFill/>
        </p:spPr>
        <p:txBody>
          <a:bodyPr wrap="none" rtlCol="0">
            <a:spAutoFit/>
          </a:bodyPr>
          <a:lstStyle/>
          <a:p>
            <a:r>
              <a:rPr lang="en-US" sz="4000" dirty="0"/>
              <a:t>B</a:t>
            </a:r>
          </a:p>
        </p:txBody>
      </p:sp>
    </p:spTree>
    <p:extLst>
      <p:ext uri="{BB962C8B-B14F-4D97-AF65-F5344CB8AC3E}">
        <p14:creationId xmlns:p14="http://schemas.microsoft.com/office/powerpoint/2010/main" val="1737876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042208"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 Both fit in the rocket together.</a:t>
            </a:r>
          </a:p>
          <a:p>
            <a:pPr>
              <a:spcBef>
                <a:spcPts val="0"/>
              </a:spcBef>
              <a:defRPr/>
            </a:pPr>
            <a:endParaRPr lang="en-US" dirty="0"/>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4245946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249377"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 Both fit in the rocket together.</a:t>
            </a:r>
          </a:p>
          <a:p>
            <a:pPr>
              <a:spcBef>
                <a:spcPts val="0"/>
              </a:spcBef>
              <a:defRPr/>
            </a:pPr>
            <a:endParaRPr lang="en-US" dirty="0"/>
          </a:p>
          <a:p>
            <a:pPr marL="0" indent="0" defTabSz="914400">
              <a:spcBef>
                <a:spcPts val="0"/>
              </a:spcBef>
              <a:buNone/>
              <a:defRPr/>
            </a:pPr>
            <a:endParaRPr lang="en-US" dirty="0"/>
          </a:p>
          <a:p>
            <a:pPr marL="0" indent="0" defTabSz="914400">
              <a:spcBef>
                <a:spcPts val="0"/>
              </a:spcBef>
              <a:buNone/>
              <a:defRPr/>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1887126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11095228" cy="4525963"/>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Move, Load, and Unload, I will add variables.</a:t>
            </a:r>
          </a:p>
        </p:txBody>
      </p:sp>
    </p:spTree>
    <p:extLst>
      <p:ext uri="{BB962C8B-B14F-4D97-AF65-F5344CB8AC3E}">
        <p14:creationId xmlns:p14="http://schemas.microsoft.com/office/powerpoint/2010/main" val="3840647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a:spcBef>
                <a:spcPts val="0"/>
              </a:spcBef>
            </a:pPr>
            <a:r>
              <a:rPr lang="en-US" sz="2400" dirty="0"/>
              <a:t>Literals: Rocket, G1, G2, </a:t>
            </a:r>
            <a:r>
              <a:rPr lang="en-US" sz="2400" dirty="0" err="1"/>
              <a:t>LocA</a:t>
            </a:r>
            <a:r>
              <a:rPr lang="en-US" sz="2400" dirty="0"/>
              <a:t>, </a:t>
            </a:r>
            <a:r>
              <a:rPr lang="en-US" sz="2400" dirty="0" err="1"/>
              <a:t>LocB</a:t>
            </a:r>
            <a:endParaRPr lang="en-US" sz="2400" dirty="0"/>
          </a:p>
          <a:p>
            <a:pPr>
              <a:spcBef>
                <a:spcPts val="0"/>
              </a:spcBef>
              <a:defRPr/>
            </a:pPr>
            <a:r>
              <a:rPr lang="en-US" sz="2400" dirty="0"/>
              <a:t>Start state: </a:t>
            </a:r>
          </a:p>
          <a:p>
            <a:pPr>
              <a:spcBef>
                <a:spcPts val="0"/>
              </a:spcBef>
            </a:pPr>
            <a:r>
              <a:rPr lang="en-US" sz="2400" dirty="0"/>
              <a:t>	At(Rocket, </a:t>
            </a:r>
            <a:r>
              <a:rPr lang="en-US" sz="2400" dirty="0" err="1"/>
              <a:t>LocA</a:t>
            </a:r>
            <a:r>
              <a:rPr lang="en-US" sz="2400" dirty="0"/>
              <a:t>), Has-Fuel(),</a:t>
            </a:r>
          </a:p>
          <a:p>
            <a:pPr>
              <a:spcBef>
                <a:spcPts val="0"/>
              </a:spcBef>
              <a:defRPr/>
            </a:pPr>
            <a:r>
              <a:rPr lang="en-US" sz="2400" dirty="0"/>
              <a:t>	Unloaded(G1,LocA), Unloaded(G2,LocA)</a:t>
            </a:r>
          </a:p>
          <a:p>
            <a:pPr>
              <a:spcBef>
                <a:spcPts val="0"/>
              </a:spcBef>
              <a:defRPr/>
            </a:pPr>
            <a:r>
              <a:rPr lang="en-US" sz="2400" dirty="0"/>
              <a:t>Goal state: </a:t>
            </a:r>
          </a:p>
          <a:p>
            <a:pPr>
              <a:spcBef>
                <a:spcPts val="0"/>
              </a:spcBef>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solidFill>
                  <a:srgbClr val="C00000"/>
                </a:solidFill>
              </a:rPr>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 There is only 1 rocket, so I don’t need a variable for it.</a:t>
            </a:r>
          </a:p>
        </p:txBody>
      </p:sp>
    </p:spTree>
    <p:extLst>
      <p:ext uri="{BB962C8B-B14F-4D97-AF65-F5344CB8AC3E}">
        <p14:creationId xmlns:p14="http://schemas.microsoft.com/office/powerpoint/2010/main" val="2663547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244E7E79-45A6-A643-97A8-56817A90AB1C}"/>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The rocket needs fuel.</a:t>
            </a:r>
          </a:p>
        </p:txBody>
      </p:sp>
    </p:spTree>
    <p:extLst>
      <p:ext uri="{BB962C8B-B14F-4D97-AF65-F5344CB8AC3E}">
        <p14:creationId xmlns:p14="http://schemas.microsoft.com/office/powerpoint/2010/main" val="960823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905295" y="1292887"/>
            <a:ext cx="4286705" cy="1631216"/>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which we will add after moving the rocket. </a:t>
            </a:r>
          </a:p>
        </p:txBody>
      </p:sp>
    </p:spTree>
    <p:extLst>
      <p:ext uri="{BB962C8B-B14F-4D97-AF65-F5344CB8AC3E}">
        <p14:creationId xmlns:p14="http://schemas.microsoft.com/office/powerpoint/2010/main" val="54141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a:xfrm>
            <a:off x="552099" y="986271"/>
            <a:ext cx="10515600" cy="5504598"/>
          </a:xfrm>
        </p:spPr>
        <p:txBody>
          <a:bodyPr/>
          <a:lstStyle/>
          <a:p>
            <a:r>
              <a:rPr lang="en-US" dirty="0"/>
              <a:t>Which predicates apply to this state? (Select all that apply)</a:t>
            </a:r>
          </a:p>
          <a:p>
            <a:r>
              <a:rPr lang="en-US" sz="2000" dirty="0">
                <a:solidFill>
                  <a:srgbClr val="7030A0"/>
                </a:solidFill>
              </a:rPr>
              <a:t>Instances: </a:t>
            </a:r>
          </a:p>
          <a:p>
            <a:r>
              <a:rPr lang="en-US" sz="2000" dirty="0">
                <a:solidFill>
                  <a:srgbClr val="7030A0"/>
                </a:solidFill>
              </a:rPr>
              <a:t>TIRES: </a:t>
            </a:r>
            <a:r>
              <a:rPr lang="en-US" sz="2000" dirty="0" err="1">
                <a:solidFill>
                  <a:srgbClr val="7030A0"/>
                </a:solidFill>
              </a:rPr>
              <a:t>flat_tire</a:t>
            </a:r>
            <a:r>
              <a:rPr lang="en-US" sz="2000" dirty="0">
                <a:solidFill>
                  <a:srgbClr val="7030A0"/>
                </a:solidFill>
              </a:rPr>
              <a:t>, </a:t>
            </a:r>
            <a:r>
              <a:rPr lang="en-US" sz="2000" dirty="0" err="1">
                <a:solidFill>
                  <a:srgbClr val="7030A0"/>
                </a:solidFill>
              </a:rPr>
              <a:t>spare_tire</a:t>
            </a:r>
            <a:endParaRPr lang="en-US" sz="2000" dirty="0">
              <a:solidFill>
                <a:srgbClr val="7030A0"/>
              </a:solidFill>
            </a:endParaRPr>
          </a:p>
          <a:p>
            <a:r>
              <a:rPr lang="en-US" sz="2000" dirty="0">
                <a:solidFill>
                  <a:srgbClr val="7030A0"/>
                </a:solidFill>
              </a:rPr>
              <a:t>LOCS: axle, trunk, ground</a:t>
            </a:r>
          </a:p>
          <a:p>
            <a:endParaRPr lang="en-US" sz="2400" dirty="0">
              <a:solidFill>
                <a:srgbClr val="7030A0"/>
              </a:solidFill>
            </a:endParaRPr>
          </a:p>
          <a:p>
            <a:r>
              <a:rPr lang="en-US" sz="2000" dirty="0">
                <a:solidFill>
                  <a:srgbClr val="7030A0"/>
                </a:solidFill>
              </a:rPr>
              <a:t>Predicates:</a:t>
            </a:r>
          </a:p>
          <a:p>
            <a:r>
              <a:rPr lang="en-US" sz="2000" dirty="0">
                <a:solidFill>
                  <a:srgbClr val="7030A0"/>
                </a:solidFill>
              </a:rPr>
              <a:t>     1) On(</a:t>
            </a:r>
            <a:r>
              <a:rPr lang="en-US" sz="2000" dirty="0" err="1">
                <a:solidFill>
                  <a:srgbClr val="7030A0"/>
                </a:solidFill>
              </a:rPr>
              <a:t>flat_tire</a:t>
            </a:r>
            <a:r>
              <a:rPr lang="en-US" sz="2000" dirty="0">
                <a:solidFill>
                  <a:srgbClr val="7030A0"/>
                </a:solidFill>
              </a:rPr>
              <a:t>, axle)</a:t>
            </a:r>
          </a:p>
          <a:p>
            <a:r>
              <a:rPr lang="en-US" sz="2000" dirty="0">
                <a:solidFill>
                  <a:srgbClr val="7030A0"/>
                </a:solidFill>
              </a:rPr>
              <a:t>     2) On(</a:t>
            </a:r>
            <a:r>
              <a:rPr lang="en-US" sz="2000" dirty="0" err="1">
                <a:solidFill>
                  <a:srgbClr val="7030A0"/>
                </a:solidFill>
              </a:rPr>
              <a:t>spare_tire</a:t>
            </a:r>
            <a:r>
              <a:rPr lang="en-US" sz="2000" dirty="0">
                <a:solidFill>
                  <a:srgbClr val="7030A0"/>
                </a:solidFill>
              </a:rPr>
              <a:t>, axle)</a:t>
            </a:r>
          </a:p>
          <a:p>
            <a:r>
              <a:rPr lang="en-US" sz="2000" dirty="0">
                <a:solidFill>
                  <a:srgbClr val="7030A0"/>
                </a:solidFill>
              </a:rPr>
              <a:t>     3) On(</a:t>
            </a:r>
            <a:r>
              <a:rPr lang="en-US" sz="2000" dirty="0" err="1">
                <a:solidFill>
                  <a:srgbClr val="7030A0"/>
                </a:solidFill>
              </a:rPr>
              <a:t>flat_tire</a:t>
            </a:r>
            <a:r>
              <a:rPr lang="en-US" sz="2000" dirty="0">
                <a:solidFill>
                  <a:srgbClr val="7030A0"/>
                </a:solidFill>
              </a:rPr>
              <a:t>, trunk)</a:t>
            </a:r>
          </a:p>
          <a:p>
            <a:r>
              <a:rPr lang="en-US" sz="2000" dirty="0">
                <a:solidFill>
                  <a:srgbClr val="7030A0"/>
                </a:solidFill>
              </a:rPr>
              <a:t>     4) On(</a:t>
            </a:r>
            <a:r>
              <a:rPr lang="en-US" sz="2000" dirty="0" err="1">
                <a:solidFill>
                  <a:srgbClr val="7030A0"/>
                </a:solidFill>
              </a:rPr>
              <a:t>spare_tire</a:t>
            </a:r>
            <a:r>
              <a:rPr lang="en-US" sz="2000" dirty="0">
                <a:solidFill>
                  <a:srgbClr val="7030A0"/>
                </a:solidFill>
              </a:rPr>
              <a:t>, trunk)</a:t>
            </a:r>
          </a:p>
          <a:p>
            <a:r>
              <a:rPr lang="en-US" sz="2000" dirty="0">
                <a:solidFill>
                  <a:srgbClr val="7030A0"/>
                </a:solidFill>
              </a:rPr>
              <a:t>     5) On(</a:t>
            </a:r>
            <a:r>
              <a:rPr lang="en-US" sz="2000" dirty="0" err="1">
                <a:solidFill>
                  <a:srgbClr val="7030A0"/>
                </a:solidFill>
              </a:rPr>
              <a:t>flat_tire</a:t>
            </a:r>
            <a:r>
              <a:rPr lang="en-US" sz="2000" dirty="0">
                <a:solidFill>
                  <a:srgbClr val="7030A0"/>
                </a:solidFill>
              </a:rPr>
              <a:t>, ground)</a:t>
            </a:r>
          </a:p>
          <a:p>
            <a:r>
              <a:rPr lang="en-US" sz="2000" dirty="0">
                <a:solidFill>
                  <a:srgbClr val="7030A0"/>
                </a:solidFill>
              </a:rPr>
              <a:t>     6) On(</a:t>
            </a:r>
            <a:r>
              <a:rPr lang="en-US" sz="2000" dirty="0" err="1">
                <a:solidFill>
                  <a:srgbClr val="7030A0"/>
                </a:solidFill>
              </a:rPr>
              <a:t>spare_tire</a:t>
            </a:r>
            <a:r>
              <a:rPr lang="en-US" sz="2000" dirty="0">
                <a:solidFill>
                  <a:srgbClr val="7030A0"/>
                </a:solidFill>
              </a:rPr>
              <a:t>, ground)</a:t>
            </a:r>
          </a:p>
          <a:p>
            <a:r>
              <a:rPr lang="en-US" sz="2000" dirty="0">
                <a:solidFill>
                  <a:srgbClr val="7030A0"/>
                </a:solidFill>
              </a:rPr>
              <a:t>     7) Empty(trunk)</a:t>
            </a:r>
          </a:p>
          <a:p>
            <a:r>
              <a:rPr lang="en-US" sz="2000" dirty="0">
                <a:solidFill>
                  <a:srgbClr val="7030A0"/>
                </a:solidFill>
              </a:rPr>
              <a:t>     8) Empty(axle)</a:t>
            </a:r>
          </a:p>
        </p:txBody>
      </p:sp>
      <p:pic>
        <p:nvPicPr>
          <p:cNvPr id="13" name="Picture 2" descr="Flat Tire Cartoon High Res Stock Images | Shutterstock">
            <a:extLst>
              <a:ext uri="{FF2B5EF4-FFF2-40B4-BE49-F238E27FC236}">
                <a16:creationId xmlns:a16="http://schemas.microsoft.com/office/drawing/2014/main" id="{D7CCF1CC-6104-DC40-A66D-00C6F3EE1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AFB1645-E644-CB4A-B51C-7D0FDBFE6B7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526D8F-A8B1-E440-935D-9BBF22E2FF9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7" name="Straight Arrow Connector 16">
            <a:extLst>
              <a:ext uri="{FF2B5EF4-FFF2-40B4-BE49-F238E27FC236}">
                <a16:creationId xmlns:a16="http://schemas.microsoft.com/office/drawing/2014/main" id="{0F3F33A6-127F-4143-9CA3-90FC93F4DDF2}"/>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F4D9B8-70A5-9041-892F-CD56B7374C7F}"/>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048553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Rocket,Start</a:t>
            </a:r>
            <a:r>
              <a:rPr lang="en-US" sz="2400" dirty="0"/>
              <a:t>)</a:t>
            </a:r>
          </a:p>
        </p:txBody>
      </p:sp>
      <p:sp>
        <p:nvSpPr>
          <p:cNvPr id="4" name="TextBox 3">
            <a:extLst>
              <a:ext uri="{FF2B5EF4-FFF2-40B4-BE49-F238E27FC236}">
                <a16:creationId xmlns:a16="http://schemas.microsoft.com/office/drawing/2014/main" id="{E268242F-F8CE-BA46-8E25-386AEF0999CF}"/>
              </a:ext>
            </a:extLst>
          </p:cNvPr>
          <p:cNvSpPr txBox="1"/>
          <p:nvPr/>
        </p:nvSpPr>
        <p:spPr>
          <a:xfrm>
            <a:off x="7905295" y="1292887"/>
            <a:ext cx="4286705" cy="707886"/>
          </a:xfrm>
          <a:prstGeom prst="rect">
            <a:avLst/>
          </a:prstGeom>
          <a:noFill/>
        </p:spPr>
        <p:txBody>
          <a:bodyPr wrap="square" rtlCol="0">
            <a:spAutoFit/>
          </a:bodyPr>
          <a:lstStyle/>
          <a:p>
            <a:r>
              <a:rPr lang="en-US" sz="2000" dirty="0">
                <a:solidFill>
                  <a:srgbClr val="C00000"/>
                </a:solidFill>
              </a:rPr>
              <a:t>Once the rocket has moved, it has no more fuel and it is no longer at Start.</a:t>
            </a:r>
          </a:p>
        </p:txBody>
      </p:sp>
    </p:spTree>
    <p:extLst>
      <p:ext uri="{BB962C8B-B14F-4D97-AF65-F5344CB8AC3E}">
        <p14:creationId xmlns:p14="http://schemas.microsoft.com/office/powerpoint/2010/main" val="2709173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Start</a:t>
            </a:r>
            <a:r>
              <a:rPr lang="en-US" sz="2400" dirty="0"/>
              <a:t>), Unloaded(</a:t>
            </a:r>
            <a:r>
              <a:rPr lang="en-US" sz="2400" dirty="0" err="1">
                <a:solidFill>
                  <a:srgbClr val="C00000"/>
                </a:solidFill>
              </a:rPr>
              <a:t>Pkg</a:t>
            </a:r>
            <a:r>
              <a:rPr lang="en-US" sz="2400" dirty="0" err="1"/>
              <a:t>,</a:t>
            </a:r>
            <a:r>
              <a:rPr lang="en-US" sz="2400" dirty="0" err="1">
                <a:solidFill>
                  <a:srgbClr val="C0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905295" y="561107"/>
            <a:ext cx="4286705" cy="2246769"/>
          </a:xfrm>
          <a:prstGeom prst="rect">
            <a:avLst/>
          </a:prstGeom>
          <a:noFill/>
        </p:spPr>
        <p:txBody>
          <a:bodyPr wrap="square" rtlCol="0">
            <a:spAutoFit/>
          </a:bodyPr>
          <a:lstStyle/>
          <a:p>
            <a:r>
              <a:rPr lang="en-US" sz="2000" dirty="0">
                <a:solidFill>
                  <a:srgbClr val="C00000"/>
                </a:solidFill>
              </a:rPr>
              <a:t>The rocket needs to load a specific package G1 or G2. The load action doesn’t care which package it is because both are loaded the same way. We need a variable pkg to use, and we need to say it starts at the starting location unloaded from the rocket.</a:t>
            </a:r>
          </a:p>
        </p:txBody>
      </p:sp>
    </p:spTree>
    <p:extLst>
      <p:ext uri="{BB962C8B-B14F-4D97-AF65-F5344CB8AC3E}">
        <p14:creationId xmlns:p14="http://schemas.microsoft.com/office/powerpoint/2010/main" val="609903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Rocket,Start</a:t>
            </a:r>
            <a:r>
              <a:rPr lang="en-US" sz="2400" dirty="0"/>
              <a:t>), Unloaded(</a:t>
            </a:r>
            <a:r>
              <a:rPr lang="en-US" sz="2400" dirty="0" err="1"/>
              <a:t>Pkg,Start</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Pkg,Start</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No new variables needed for unload, which works like Load but in reverse.</a:t>
            </a:r>
          </a:p>
        </p:txBody>
      </p:sp>
    </p:spTree>
    <p:extLst>
      <p:ext uri="{BB962C8B-B14F-4D97-AF65-F5344CB8AC3E}">
        <p14:creationId xmlns:p14="http://schemas.microsoft.com/office/powerpoint/2010/main" val="2907278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50208"/>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p:txBody>
      </p:sp>
      <p:sp>
        <p:nvSpPr>
          <p:cNvPr id="13" name="TextBox 12"/>
          <p:cNvSpPr txBox="1"/>
          <p:nvPr/>
        </p:nvSpPr>
        <p:spPr>
          <a:xfrm>
            <a:off x="4355852"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322784" y="2823176"/>
            <a:ext cx="376096"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322784" y="2823176"/>
            <a:ext cx="388196" cy="125733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322783" y="3537485"/>
            <a:ext cx="388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322783" y="3537486"/>
            <a:ext cx="388196" cy="96439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4CAA7524-00D2-5B41-BBEB-9E67200D59B8}"/>
              </a:ext>
            </a:extLst>
          </p:cNvPr>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p:txBody>
      </p:sp>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50208"/>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926857"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55852" y="3375903"/>
            <a:ext cx="926857"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282710" y="2823176"/>
            <a:ext cx="416169"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282710" y="2823176"/>
            <a:ext cx="428269"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282709" y="3537485"/>
            <a:ext cx="42826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282709" y="3537486"/>
            <a:ext cx="428269"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9331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6087564" cy="1754326"/>
          </a:xfrm>
          <a:prstGeom prst="rect">
            <a:avLst/>
          </a:prstGeom>
          <a:noFill/>
        </p:spPr>
        <p:txBody>
          <a:bodyPr wrap="non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Interference: </a:t>
            </a:r>
          </a:p>
          <a:p>
            <a:r>
              <a:rPr lang="en-US" dirty="0">
                <a:solidFill>
                  <a:srgbClr val="C00000"/>
                </a:solidFill>
                <a:latin typeface="Avenir Book" charset="0"/>
                <a:ea typeface="Avenir Book" charset="0"/>
                <a:cs typeface="Avenir Book" charset="0"/>
              </a:rPr>
              <a:t>	Move deletes At which is a precondition of Load</a:t>
            </a:r>
          </a:p>
          <a:p>
            <a:r>
              <a:rPr lang="en-US" dirty="0">
                <a:solidFill>
                  <a:srgbClr val="C00000"/>
                </a:solidFill>
                <a:latin typeface="Avenir Book" charset="0"/>
                <a:ea typeface="Avenir Book" charset="0"/>
                <a:cs typeface="Avenir Book" charset="0"/>
              </a:rPr>
              <a:t>Inconsistent:</a:t>
            </a:r>
          </a:p>
          <a:p>
            <a:r>
              <a:rPr lang="en-US" dirty="0">
                <a:solidFill>
                  <a:srgbClr val="C00000"/>
                </a:solidFill>
                <a:latin typeface="Avenir Book" charset="0"/>
                <a:ea typeface="Avenir Book" charset="0"/>
                <a:cs typeface="Avenir Book" charset="0"/>
              </a:rPr>
              <a:t>	Move deletes At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a:t>
            </a:r>
          </a:p>
          <a:p>
            <a:r>
              <a:rPr lang="en-US" dirty="0">
                <a:solidFill>
                  <a:srgbClr val="C00000"/>
                </a:solidFill>
                <a:latin typeface="Avenir Book" charset="0"/>
                <a:ea typeface="Avenir Book" charset="0"/>
                <a:cs typeface="Avenir Book" charset="0"/>
              </a:rPr>
              <a:t>	Move deletes Has-Fuel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Propositions:</a:t>
            </a:r>
          </a:p>
          <a:p>
            <a:r>
              <a:rPr lang="en-US" dirty="0">
                <a:solidFill>
                  <a:srgbClr val="C00000"/>
                </a:solidFill>
                <a:latin typeface="Avenir Book" charset="0"/>
                <a:ea typeface="Avenir Book" charset="0"/>
                <a:cs typeface="Avenir Book" charset="0"/>
              </a:rPr>
              <a:t>- At(</a:t>
            </a:r>
            <a:r>
              <a:rPr lang="en-US" dirty="0" err="1">
                <a:solidFill>
                  <a:srgbClr val="C00000"/>
                </a:solidFill>
                <a:latin typeface="Avenir Book" charset="0"/>
                <a:ea typeface="Avenir Book" charset="0"/>
                <a:cs typeface="Avenir Book" charset="0"/>
              </a:rPr>
              <a:t>Rocket,LocB</a:t>
            </a:r>
            <a:r>
              <a:rPr lang="en-US" dirty="0">
                <a:solidFill>
                  <a:srgbClr val="C00000"/>
                </a:solidFill>
                <a:latin typeface="Avenir Book" charset="0"/>
                <a:ea typeface="Avenir Book" charset="0"/>
                <a:cs typeface="Avenir Book" charset="0"/>
              </a:rPr>
              <a:t>) and </a:t>
            </a:r>
          </a:p>
          <a:p>
            <a:r>
              <a:rPr lang="en-US" dirty="0">
                <a:solidFill>
                  <a:srgbClr val="C00000"/>
                </a:solidFill>
                <a:latin typeface="Avenir Book" charset="0"/>
                <a:ea typeface="Avenir Book" charset="0"/>
                <a:cs typeface="Avenir Book" charset="0"/>
              </a:rPr>
              <a:t>At(</a:t>
            </a:r>
            <a:r>
              <a:rPr lang="en-US" dirty="0" err="1">
                <a:solidFill>
                  <a:srgbClr val="C00000"/>
                </a:solidFill>
                <a:latin typeface="Avenir Book" charset="0"/>
                <a:ea typeface="Avenir Book" charset="0"/>
                <a:cs typeface="Avenir Book" charset="0"/>
              </a:rPr>
              <a:t>Rocket,LocA</a:t>
            </a:r>
            <a:r>
              <a:rPr lang="en-US" dirty="0">
                <a:solidFill>
                  <a:srgbClr val="C00000"/>
                </a:solidFill>
                <a:latin typeface="Avenir Book" charset="0"/>
                <a:ea typeface="Avenir Book" charset="0"/>
                <a:cs typeface="Avenir Book" charset="0"/>
              </a:rPr>
              <a:t>) because </a:t>
            </a:r>
          </a:p>
          <a:p>
            <a:r>
              <a:rPr lang="en-US" dirty="0">
                <a:solidFill>
                  <a:srgbClr val="C00000"/>
                </a:solidFill>
                <a:latin typeface="Avenir Book" charset="0"/>
                <a:ea typeface="Avenir Book" charset="0"/>
                <a:cs typeface="Avenir Book" charset="0"/>
              </a:rPr>
              <a:t>Move and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are </a:t>
            </a:r>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 What else?</a:t>
            </a:r>
          </a:p>
        </p:txBody>
      </p:sp>
      <p:cxnSp>
        <p:nvCxnSpPr>
          <p:cNvPr id="64" name="Curved Connector 63"/>
          <p:cNvCxnSpPr>
            <a:cxnSpLocks/>
          </p:cNvCxnSpPr>
          <p:nvPr/>
        </p:nvCxnSpPr>
        <p:spPr>
          <a:xfrm rot="16200000" flipH="1">
            <a:off x="5233453" y="2217097"/>
            <a:ext cx="880930" cy="8061"/>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536A160-C310-C1FA-8038-6758AA94E26A}"/>
              </a:ext>
            </a:extLst>
          </p:cNvPr>
          <p:cNvSpPr txBox="1"/>
          <p:nvPr/>
        </p:nvSpPr>
        <p:spPr>
          <a:xfrm>
            <a:off x="8601075" y="2127118"/>
            <a:ext cx="893193"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18022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t>
            </a:r>
          </a:p>
          <a:p>
            <a:r>
              <a:rPr lang="en-US" sz="2400" dirty="0">
                <a:solidFill>
                  <a:schemeClr val="tx1"/>
                </a:solidFill>
              </a:rPr>
              <a:t>TIRES: </a:t>
            </a:r>
            <a:r>
              <a:rPr lang="en-US" sz="2400" dirty="0" err="1">
                <a:solidFill>
                  <a:schemeClr val="tx1"/>
                </a:solidFill>
              </a:rPr>
              <a:t>flat_tire</a:t>
            </a:r>
            <a:r>
              <a:rPr lang="en-US" sz="2400" dirty="0">
                <a:solidFill>
                  <a:schemeClr val="tx1"/>
                </a:solidFill>
              </a:rPr>
              <a:t>, </a:t>
            </a:r>
            <a:r>
              <a:rPr lang="en-US" sz="2400" dirty="0" err="1">
                <a:solidFill>
                  <a:schemeClr val="tx1"/>
                </a:solidFill>
              </a:rPr>
              <a:t>spare_tire</a:t>
            </a:r>
            <a:endParaRPr lang="en-US" sz="2400" dirty="0">
              <a:solidFill>
                <a:schemeClr val="tx1"/>
              </a:solidFill>
            </a:endParaRPr>
          </a:p>
          <a:p>
            <a:r>
              <a:rPr lang="en-US" sz="2400" dirty="0">
                <a:solidFill>
                  <a:schemeClr val="tx1"/>
                </a:solidFill>
              </a:rPr>
              <a:t>LOCS: axle, trunk, ground</a:t>
            </a:r>
          </a:p>
          <a:p>
            <a:endParaRPr lang="en-US" sz="2400" dirty="0">
              <a:solidFill>
                <a:schemeClr val="tx1"/>
              </a:solidFill>
            </a:endParaRPr>
          </a:p>
          <a:p>
            <a:r>
              <a:rPr lang="en-US" sz="2400" dirty="0">
                <a:solidFill>
                  <a:schemeClr val="tx1"/>
                </a:solidFill>
              </a:rPr>
              <a:t>Predicates:</a:t>
            </a:r>
          </a:p>
          <a:p>
            <a:r>
              <a:rPr lang="en-US" sz="2400" dirty="0">
                <a:solidFill>
                  <a:srgbClr val="C00000"/>
                </a:solidFill>
              </a:rPr>
              <a:t>	On(</a:t>
            </a:r>
            <a:r>
              <a:rPr lang="en-US" sz="2400" dirty="0" err="1">
                <a:solidFill>
                  <a:srgbClr val="C00000"/>
                </a:solidFill>
              </a:rPr>
              <a:t>spare_tire</a:t>
            </a:r>
            <a:r>
              <a:rPr lang="en-US" sz="2400" dirty="0">
                <a:solidFill>
                  <a:srgbClr val="C00000"/>
                </a:solidFill>
              </a:rPr>
              <a:t>, trunk)</a:t>
            </a:r>
          </a:p>
          <a:p>
            <a:r>
              <a:rPr lang="en-US" sz="2400" dirty="0">
                <a:solidFill>
                  <a:srgbClr val="C00000"/>
                </a:solidFill>
              </a:rPr>
              <a:t>	On(</a:t>
            </a:r>
            <a:r>
              <a:rPr lang="en-US" sz="2400" dirty="0" err="1">
                <a:solidFill>
                  <a:srgbClr val="C00000"/>
                </a:solidFill>
              </a:rPr>
              <a:t>flat_tire</a:t>
            </a:r>
            <a:r>
              <a:rPr lang="en-US" sz="2400" dirty="0">
                <a:solidFill>
                  <a:srgbClr val="C00000"/>
                </a:solidFill>
              </a:rPr>
              <a:t>, ground)</a:t>
            </a:r>
          </a:p>
          <a:p>
            <a:r>
              <a:rPr lang="en-US" sz="2400" dirty="0">
                <a:solidFill>
                  <a:srgbClr val="C00000"/>
                </a:solidFill>
              </a:rPr>
              <a:t>	Empty(axle)</a:t>
            </a:r>
          </a:p>
          <a:p>
            <a:r>
              <a:rPr lang="en-US" sz="2400" dirty="0">
                <a:solidFill>
                  <a:schemeClr val="tx1"/>
                </a:solidFill>
              </a:rPr>
              <a:t>Optional: </a:t>
            </a:r>
            <a:r>
              <a:rPr lang="en-US" sz="2400" dirty="0">
                <a:solidFill>
                  <a:srgbClr val="C00000"/>
                </a:solidFill>
              </a:rPr>
              <a:t>~On(</a:t>
            </a:r>
            <a:r>
              <a:rPr lang="en-US" sz="2400" dirty="0" err="1">
                <a:solidFill>
                  <a:srgbClr val="C00000"/>
                </a:solidFill>
              </a:rPr>
              <a:t>flat_tire</a:t>
            </a:r>
            <a:r>
              <a:rPr lang="en-US" sz="2400" dirty="0">
                <a:solidFill>
                  <a:srgbClr val="C00000"/>
                </a:solidFill>
              </a:rPr>
              <a:t>, axle), ~On(</a:t>
            </a:r>
            <a:r>
              <a:rPr lang="en-US" sz="2400" dirty="0" err="1">
                <a:solidFill>
                  <a:srgbClr val="C00000"/>
                </a:solidFill>
              </a:rPr>
              <a:t>spare_tire</a:t>
            </a:r>
            <a:r>
              <a:rPr lang="en-US" sz="2400" dirty="0">
                <a:solidFill>
                  <a:srgbClr val="C00000"/>
                </a:solidFill>
              </a:rPr>
              <a:t>, axle), </a:t>
            </a:r>
          </a:p>
          <a:p>
            <a:r>
              <a:rPr lang="en-US" sz="2400" dirty="0">
                <a:solidFill>
                  <a:srgbClr val="C00000"/>
                </a:solidFill>
              </a:rPr>
              <a:t>	    ~On(</a:t>
            </a:r>
            <a:r>
              <a:rPr lang="en-US" sz="2400" dirty="0" err="1">
                <a:solidFill>
                  <a:srgbClr val="C00000"/>
                </a:solidFill>
              </a:rPr>
              <a:t>flat_tire</a:t>
            </a:r>
            <a:r>
              <a:rPr lang="en-US" sz="2400" dirty="0">
                <a:solidFill>
                  <a:srgbClr val="C00000"/>
                </a:solidFill>
              </a:rPr>
              <a:t>, trunk), ~On(</a:t>
            </a:r>
            <a:r>
              <a:rPr lang="en-US" sz="2400" dirty="0" err="1">
                <a:solidFill>
                  <a:srgbClr val="C00000"/>
                </a:solidFill>
              </a:rPr>
              <a:t>spare_tire</a:t>
            </a:r>
            <a:r>
              <a:rPr lang="en-US" sz="2400" dirty="0">
                <a:solidFill>
                  <a:srgbClr val="C00000"/>
                </a:solidFill>
              </a:rPr>
              <a:t>, ground),</a:t>
            </a:r>
          </a:p>
          <a:p>
            <a:r>
              <a:rPr lang="en-US" sz="2400" dirty="0">
                <a:solidFill>
                  <a:srgbClr val="C00000"/>
                </a:solidFill>
              </a:rPr>
              <a:t>	    ~Empty(trunk)</a:t>
            </a:r>
          </a:p>
          <a:p>
            <a:r>
              <a:rPr lang="en-US" sz="2400" dirty="0">
                <a:solidFill>
                  <a:schemeClr val="tx1"/>
                </a:solidFill>
              </a:rPr>
              <a:t>Why Optional?</a:t>
            </a:r>
          </a:p>
        </p:txBody>
      </p:sp>
      <p:pic>
        <p:nvPicPr>
          <p:cNvPr id="13" name="Picture 2" descr="Flat Tire Cartoon High Res Stock Images | Shutterstock">
            <a:extLst>
              <a:ext uri="{FF2B5EF4-FFF2-40B4-BE49-F238E27FC236}">
                <a16:creationId xmlns:a16="http://schemas.microsoft.com/office/drawing/2014/main" id="{18B148A4-2DE1-A947-B293-524893B5B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D4BD01A9-0A56-8C48-8F78-FC197E1724A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84C46B-1217-9C47-B8BA-3066BF7EDC0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6" name="Straight Arrow Connector 15">
            <a:extLst>
              <a:ext uri="{FF2B5EF4-FFF2-40B4-BE49-F238E27FC236}">
                <a16:creationId xmlns:a16="http://schemas.microsoft.com/office/drawing/2014/main" id="{812B4D62-6E62-6B4B-ABDF-510123AD0F4F}"/>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9DE85-6BB8-EB48-90BC-F217E0B47A14}"/>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11612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 and we can use our objects and predicates to more easily scale to new more complex problems (e.g., new objects, predicates, and operators).</a:t>
            </a:r>
          </a:p>
          <a:p>
            <a:endParaRPr lang="en-US" dirty="0"/>
          </a:p>
        </p:txBody>
      </p:sp>
    </p:spTree>
    <p:extLst>
      <p:ext uri="{BB962C8B-B14F-4D97-AF65-F5344CB8AC3E}">
        <p14:creationId xmlns:p14="http://schemas.microsoft.com/office/powerpoint/2010/main" val="9570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Tire Fixing</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A tire can be removed from an axle if it is on the axle (precondition)</a:t>
            </a:r>
          </a:p>
          <a:p>
            <a:r>
              <a:rPr lang="en-US" dirty="0"/>
              <a:t>	Effect: the tire is on the ground</a:t>
            </a:r>
          </a:p>
          <a:p>
            <a:r>
              <a:rPr lang="en-US" dirty="0"/>
              <a:t>A tire can be put on an axle if it is on the ground (precondition)</a:t>
            </a:r>
          </a:p>
          <a:p>
            <a:r>
              <a:rPr lang="en-US" dirty="0"/>
              <a:t>	Effect: the tire is on the axle</a:t>
            </a:r>
          </a:p>
          <a:p>
            <a:r>
              <a:rPr lang="en-US" dirty="0"/>
              <a:t>A tire can be removed from the trunk if it is in the trunk (precondition)</a:t>
            </a:r>
          </a:p>
          <a:p>
            <a:r>
              <a:rPr lang="en-US" dirty="0"/>
              <a:t>	Effect: the tire is on the ground</a:t>
            </a:r>
          </a:p>
          <a:p>
            <a:r>
              <a:rPr lang="en-US" dirty="0"/>
              <a:t>A tire can be put in the trunk if it is on the ground (precondition)</a:t>
            </a:r>
          </a:p>
          <a:p>
            <a:r>
              <a:rPr lang="en-US" dirty="0"/>
              <a:t>	Effect: the tire is in the trunk</a:t>
            </a:r>
          </a:p>
          <a:p>
            <a:endParaRPr lang="en-US" dirty="0"/>
          </a:p>
        </p:txBody>
      </p:sp>
    </p:spTree>
    <p:extLst>
      <p:ext uri="{BB962C8B-B14F-4D97-AF65-F5344CB8AC3E}">
        <p14:creationId xmlns:p14="http://schemas.microsoft.com/office/powerpoint/2010/main" val="4013880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45073</TotalTime>
  <Words>6577</Words>
  <Application>Microsoft Office PowerPoint</Application>
  <PresentationFormat>Widescreen</PresentationFormat>
  <Paragraphs>912</Paragraphs>
  <Slides>66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Avenir Book</vt:lpstr>
      <vt:lpstr>Arial</vt:lpstr>
      <vt:lpstr>Calibri</vt:lpstr>
      <vt:lpstr>Wingdings</vt:lpstr>
      <vt:lpstr>Cambria Math</vt:lpstr>
      <vt:lpstr>Office Theme</vt:lpstr>
      <vt:lpstr>AI: Representation and Problem Solving </vt:lpstr>
      <vt:lpstr>Changing a Tire</vt:lpstr>
      <vt:lpstr>Changing a Tire</vt:lpstr>
      <vt:lpstr>Search, Logic, and Classical Planning</vt:lpstr>
      <vt:lpstr>Idea of Classical Planning</vt:lpstr>
      <vt:lpstr>Poll 1</vt:lpstr>
      <vt:lpstr>Full State Description</vt:lpstr>
      <vt:lpstr>Operators </vt:lpstr>
      <vt:lpstr>Rules of Tire Fixing</vt:lpstr>
      <vt:lpstr>Rules of Tire Fixing</vt:lpstr>
      <vt:lpstr>Remove Tire from Trunk (State Transition)</vt:lpstr>
      <vt:lpstr>Remove Tire from Trunk (State Transition)</vt:lpstr>
      <vt:lpstr>Operator: Remove(tire, trunk)</vt:lpstr>
      <vt:lpstr>Operator: Remove(tire, loc)</vt:lpstr>
      <vt:lpstr>Operator: Remove(tire, loc)</vt:lpstr>
      <vt:lpstr>Operator: Remove(tire, loc)</vt:lpstr>
      <vt:lpstr>Operator: Put(tire, loc)</vt:lpstr>
      <vt:lpstr>Operators for Fixing a Tire</vt:lpstr>
      <vt:lpstr>Example Matching Operators</vt:lpstr>
      <vt:lpstr>Example Matching Operators</vt:lpstr>
      <vt:lpstr>Example Matching Operators</vt:lpstr>
      <vt:lpstr>Example Matching Operators</vt:lpstr>
      <vt:lpstr>Example Matching Operators</vt:lpstr>
      <vt:lpstr>Example Matching Operators</vt:lpstr>
      <vt:lpstr>Matching Operators as Search</vt:lpstr>
      <vt:lpstr>Finding Plans with Symbolic Representations</vt:lpstr>
      <vt:lpstr>Linear Planning</vt:lpstr>
      <vt:lpstr>Linear Planning Spare Tire Example</vt:lpstr>
      <vt:lpstr>Spare Tire Example with Tools</vt:lpstr>
      <vt:lpstr>Sussman’s Anomaly</vt:lpstr>
      <vt:lpstr>Non-Linear Planning </vt:lpstr>
      <vt:lpstr>Heuristics – Search Graph Representation</vt:lpstr>
      <vt:lpstr>GraphPlan</vt:lpstr>
      <vt:lpstr>GraphPlan and GraphPlan Graph Representation</vt:lpstr>
      <vt:lpstr>Building a GraphPlan Graph</vt:lpstr>
      <vt:lpstr>Building a GraphPlan Graph</vt:lpstr>
      <vt:lpstr>Building a GraphPlan Graph</vt:lpstr>
      <vt:lpstr>Building a GraphPlan Graph</vt:lpstr>
      <vt:lpstr>Building a GraphPlan Graph</vt:lpstr>
      <vt:lpstr>Building a GraphPlan Graph</vt:lpstr>
      <vt:lpstr>GraphPlan Big Picture </vt:lpstr>
      <vt:lpstr>GraphPlan High Level Algorithm</vt:lpstr>
      <vt:lpstr>Searching the GraphPlan Graph</vt:lpstr>
      <vt:lpstr>GraphPlan Takeaways</vt:lpstr>
      <vt:lpstr>We provide the GraphPlan 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Tuomas W Sandholm</cp:lastModifiedBy>
  <cp:revision>1114</cp:revision>
  <cp:lastPrinted>2021-10-05T19:19:43Z</cp:lastPrinted>
  <dcterms:created xsi:type="dcterms:W3CDTF">2018-10-11T11:39:27Z</dcterms:created>
  <dcterms:modified xsi:type="dcterms:W3CDTF">2025-02-24T03:56:13Z</dcterms:modified>
</cp:coreProperties>
</file>