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3"/>
  </p:notesMasterIdLst>
  <p:sldIdLst>
    <p:sldId id="269" r:id="rId2"/>
    <p:sldId id="730" r:id="rId3"/>
    <p:sldId id="663" r:id="rId4"/>
    <p:sldId id="600" r:id="rId5"/>
    <p:sldId id="601" r:id="rId6"/>
    <p:sldId id="605" r:id="rId7"/>
    <p:sldId id="606" r:id="rId8"/>
    <p:sldId id="773" r:id="rId9"/>
    <p:sldId id="762" r:id="rId10"/>
    <p:sldId id="763" r:id="rId11"/>
    <p:sldId id="787" r:id="rId12"/>
    <p:sldId id="767" r:id="rId13"/>
    <p:sldId id="768" r:id="rId14"/>
    <p:sldId id="260" r:id="rId15"/>
    <p:sldId id="765" r:id="rId16"/>
    <p:sldId id="764" r:id="rId17"/>
    <p:sldId id="766" r:id="rId18"/>
    <p:sldId id="776" r:id="rId19"/>
    <p:sldId id="809" r:id="rId20"/>
    <p:sldId id="810" r:id="rId21"/>
    <p:sldId id="811" r:id="rId22"/>
    <p:sldId id="794" r:id="rId23"/>
    <p:sldId id="808" r:id="rId24"/>
    <p:sldId id="812" r:id="rId25"/>
    <p:sldId id="816" r:id="rId26"/>
    <p:sldId id="616" r:id="rId27"/>
    <p:sldId id="753" r:id="rId28"/>
    <p:sldId id="795" r:id="rId29"/>
    <p:sldId id="770" r:id="rId30"/>
    <p:sldId id="771" r:id="rId31"/>
    <p:sldId id="772" r:id="rId32"/>
    <p:sldId id="610" r:id="rId33"/>
    <p:sldId id="755" r:id="rId34"/>
    <p:sldId id="796" r:id="rId35"/>
    <p:sldId id="611" r:id="rId36"/>
    <p:sldId id="800" r:id="rId37"/>
    <p:sldId id="801" r:id="rId38"/>
    <p:sldId id="817" r:id="rId39"/>
    <p:sldId id="607" r:id="rId40"/>
    <p:sldId id="774" r:id="rId41"/>
    <p:sldId id="813" r:id="rId42"/>
    <p:sldId id="613" r:id="rId43"/>
    <p:sldId id="790" r:id="rId44"/>
    <p:sldId id="628" r:id="rId45"/>
    <p:sldId id="627" r:id="rId46"/>
    <p:sldId id="802" r:id="rId47"/>
    <p:sldId id="621" r:id="rId48"/>
    <p:sldId id="623" r:id="rId49"/>
    <p:sldId id="803" r:id="rId50"/>
    <p:sldId id="791" r:id="rId51"/>
    <p:sldId id="625" r:id="rId52"/>
    <p:sldId id="624" r:id="rId53"/>
    <p:sldId id="626" r:id="rId54"/>
    <p:sldId id="829" r:id="rId55"/>
    <p:sldId id="792" r:id="rId56"/>
    <p:sldId id="793" r:id="rId57"/>
    <p:sldId id="804" r:id="rId58"/>
    <p:sldId id="815" r:id="rId59"/>
    <p:sldId id="806" r:id="rId60"/>
    <p:sldId id="805" r:id="rId61"/>
    <p:sldId id="820" r:id="rId62"/>
    <p:sldId id="777" r:id="rId63"/>
    <p:sldId id="821" r:id="rId64"/>
    <p:sldId id="822" r:id="rId65"/>
    <p:sldId id="630" r:id="rId66"/>
    <p:sldId id="631" r:id="rId67"/>
    <p:sldId id="632" r:id="rId68"/>
    <p:sldId id="593" r:id="rId69"/>
    <p:sldId id="599" r:id="rId70"/>
    <p:sldId id="823" r:id="rId71"/>
    <p:sldId id="596" r:id="rId72"/>
    <p:sldId id="824" r:id="rId73"/>
    <p:sldId id="825" r:id="rId74"/>
    <p:sldId id="826" r:id="rId75"/>
    <p:sldId id="827" r:id="rId76"/>
    <p:sldId id="828" r:id="rId77"/>
    <p:sldId id="781" r:id="rId78"/>
    <p:sldId id="780" r:id="rId79"/>
    <p:sldId id="819" r:id="rId80"/>
    <p:sldId id="782" r:id="rId81"/>
    <p:sldId id="783" r:id="rId82"/>
  </p:sldIdLst>
  <p:sldSz cx="12192000" cy="6858000"/>
  <p:notesSz cx="7010400" cy="9296400"/>
  <p:embeddedFontLst>
    <p:embeddedFont>
      <p:font typeface="Cambria Math" panose="02040503050406030204" pitchFamily="18" charset="0"/>
      <p:regular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999"/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1" autoAdjust="0"/>
    <p:restoredTop sz="83359"/>
  </p:normalViewPr>
  <p:slideViewPr>
    <p:cSldViewPr snapToGrid="0">
      <p:cViewPr varScale="1">
        <p:scale>
          <a:sx n="64" d="100"/>
          <a:sy n="64" d="100"/>
        </p:scale>
        <p:origin x="10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1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46:41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17219 7634 115 0,'0'0'10'0,"0"0"-10"0,0 0 0 0,0 0 0 0,0-9 148 0,0 9 28 16,4-3 6-16,-4 3 1 0,3-10-80 0,1 7-16 16,-1-3-3-16,-3 3-1 0,0 3-63 0,7-10-12 15,-3 1-8-15,-4 9 10 16,0 0-114-16,3-3-22 0,1-13-5 0,-4 16-1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3T15:42:32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5230 16114 29 0,'0'0'100'16,"0"-6"-10"-16,0 6-7 0,0 0-6 0,0 0 4 0,0 0-5 16,0 0 1-16,0 0-7 0,0 0-3 15,0 0-1-15,0 0-5 0,0 0-8 16,0 0-4-16,0 0 2 0,0 0-9 0,0 0-5 16,0 0-2-16,0 0-6 0,6-3 0 15,-6 3-4-15,6-3-6 0,-6 3 0 0,8-1-4 16,0 1 4-16,-2-3-3 0,-6 3-2 15,14-5-2-15,-3 5 0 0,-3-6-1 16,3 6-2-16,-2-6 2 0,1 5-3 0,2-2 4 16,0 0-4-16,-2 3-1 0,0-6-2 15,1 5-3-15,0 1 1 0,2-5-1 0,-5 4 5 16,4-1-2-16,0 2 0 0,-2 0-3 16,0-4 2-16,1 4 2 0,0 0-4 15,-1-1-2-15,1 1-6 0,1 0 4 0,1 1-8 16,-2-1 1-16,1 0-9 0,1 0-10 15,0 0-6-15,1 0-11 0,1 0-15 16,0 0-10-16,0-1-332 0,-3 1 137 0,2 0 90 16</inkml:trace>
  <inkml:trace contextRef="#ctx0" brushRef="#br0" timeOffset="466.25">5302 16262 82 0,'0'0'123'0,"10"-3"-18"0,-10 3-6 15,9-5-12-15,-9 5-9 0,14-3-3 16,-8 3-10-16,4-3-4 0,-2 1-9 0,-2 2-3 15,5-4-1-15,-3 4-9 0,1-2-2 16,-9 2-2-16,17 0-3 0,-7 0 1 16,-2 0-8-16,-8 0-4 0,20-3 4 0,-12 6-6 15,2-3 2-15,0-3-7 0,0 3 3 16,-10 0 0-16,19 0-13 0,-11 0 9 0,3 0-20 16,0 0-11-16,-1 0-16 0,-2 0-18 15,4-3-24-15,-6 0-295 0,2 1 126 16,2-1 84-16</inkml:trace>
  <inkml:trace contextRef="#ctx0" brushRef="#br0" timeOffset="1133.46">5524 15881 168 0,'0'0'148'16,"0"0"-13"-16,-4-1-14 0,4 1-11 0,0 0-15 16,0 0-8-16,0 0-8 0,-3-6-7 15,3 6-4-15,0 0-13 0,0 0-5 0,0 0-2 16,0 0-8-16,14-3-3 0,-14 3 1 16,10-3-9-16,-10 3 2 0,12 0-5 15,-12 0-5-15,16 0-1 0,-8 0 3 0,-8 0-5 16,19 0-3-16,-6 0-5 0,0 0 3 15,1 0-3-15,-2 6 1 0,4-6-1 16,-2 6-2-16,1-5 1 0,-2 5-1 0,2 2-3 16,-3-2-4-16,4 1 6 0,-2 1 1 15,-1 2-4-15,0 1 0 0,-1-1 0 16,1-1-3-16,-1 4 4 0,2-3-2 0,-2 1-1 16,0 3 2-16,0-7-5 0,-2 6 6 15,0-3-2-15,1 2 2 0,-5-3 2 0,3 3 9 16,0-2 6-16,-5-3 10 0,2 2 7 15,-4-1 9-15,0 2 4 0,-2 1 3 16,-2-6 4-16,0 5 1 0,-4 1 4 0,0-3 0 16,-3 2 7-16,-2 1 3 0,-4-4-3 15,-1 7 4-15,-2-1-5 0,-2-3 12 16,0 0-3-16,-1 5-1 0,2-2-7 0,-2 1-4 16,2-7-6-16,0 6-7 0,4-5-7 15,0-3-8-15,0 3-5 0,5 0-5 16,0-3-14-16,-2-1-15 0,6 2-21 0,-2-2-30 15,0 0-32-15,1-1-38 0,3 3-36 16,-1-4-39-16,1-2-51 0,4 0-546 0,0 0 269 16,-10-2 178-16</inkml:trace>
  <inkml:trace contextRef="#ctx0" brushRef="#br0" timeOffset="3052.84">3739 16029 50 0,'0'0'157'16,"0"0"-9"-16,0 0-11 0,0 0-13 15,0 0-10-15,0 0-13 0,0 0-8 0,0 0-10 16,0 0-7-16,0 0-7 0,0 0-2 16,0 0-2-16,0 0-14 0,7 19 2 15,-5-13-2-15,0 2-3 0,-2 3-6 0,2-3-2 16,-2 4-4-16,0 3-7 0,3-1 0 15,-3-1-5-15,2 0-1 0,-2 1-5 16,0 3 0-16,0 0-4 0,0-2-10 0,2 0-7 16,-2 1-11-16,0-3-21 0,0 0-12 15,0 0-12-15,0 1-18 0,0-3-20 16,0 3-34-16,0-7-312 0,0 1 151 0,0 0 99 16</inkml:trace>
  <inkml:trace contextRef="#ctx0" brushRef="#br0" timeOffset="3421.09">3562 16093 60 0,'-7'-3'204'0,"7"3"-10"0,-8-6-15 15,4 3-18-15,0 2-19 0,4 1-9 0,-6-6-17 16,6 6-17-16,0 0-7 0,-3-7-5 16,3 7-15-16,0 0-4 0,0 0-5 15,13-6-9-15,-7 6 0 0,-6 0-8 0,17-2-3 16,-6 2-6-16,-1-4-5 0,3 3-2 15,1 1-2-15,2-5-7 0,0 4-2 16,1-1-9-16,-2-2-17 0,2 2-19 16,-2-1-23-16,0 3-24 0,-1 0-16 0,-1 0-23 15,0 0-28-15,-2 0-387 0,-1 0 179 16,0 5 119-16</inkml:trace>
  <inkml:trace contextRef="#ctx0" brushRef="#br0" timeOffset="4104.3">4046 16059 52 0,'11'9'105'16,"-9"-3"-4"-16,-2 4-7 0,5-1-8 16,-3 0 0-16,0 3 1 0,2 1-9 0,-2 3 0 15,0-1-12-15,0 0-1 0,0 2-23 16,-2-3-5-16,3-1-1 0,-3 1-6 0,2-3 0 16,-2 1 7-16,2 1-8 0,-2-6-1 15,0 0-7-15,0 5 6 0,2-7 2 16,-2 3 10-16,0-3-9 0,0-5 0 0,0 3-5 15,0-3-1-15,0 0-4 0,0 0-2 16,-6-16-1-16,3 5-6 0,1 0-2 0,-2-3 3 16,2 3-9-16,-2-9 2 0,2 6 2 15,0-3-4-15,-1 0 2 0,1 0-2 16,0-1-2-16,2-1 2 0,0 1-3 16,0 0-1-16,0-1 1 0,2-1-4 0,0 0 4 15,1 1 0-15,1 2-1 0,0-2 2 16,0 3-7-16,3-3 3 0,-1 4-2 15,0 2 1-15,0 2 3 0,-2 1-5 0,4 2 4 16,-4 1-4-16,0 4-3 0,0 0 13 16,-4 3-5-16,0 0-1 0,10 10 4 0,-10-2-4 15,2 1 1-15,-2 0 4 0,-2 3 1 16,2 1-5-16,-2 2 8 0,-2-2-6 16,0 3 2-16,0-1-3 0,0 2 6 0,0-1-4 15,-1-1 0-15,0 2 5 0,1-3 1 16,0-3 0-16,0 0 2 0,2 2 1 0,0-5 2 15,0 3-1-15,2-1 3 0,-2 1-3 16,2-3 6-16,2-1-4 0,-2 1 5 0,2 0 1 16,0 0 5-16,-2-3-3 0,4 3-3 15,-2-3 0-15,2 1-3 0,0 1-1 16,3-1-4-16,-2 1 1 0,1-1 1 0,0 3-5 16,0-4-2-16,-2 3-3 0,5 0 1 15,-4 1-18-15,1 1-16 0,0-6-9 0,0 4-29 16,3 0-23-16,-3 0-41 0,0-2-363 15,1-2 168-15,2-1 111 0</inkml:trace>
  <inkml:trace contextRef="#ctx0" brushRef="#br0" timeOffset="4721.26">4408 16049 25 0,'0'0'115'0,"0"0"-7"16,0 0-1-16,-10 10-10 0,10-10-5 15,-2 8 2-15,0-2-12 0,0 1-6 16,0 0-13-16,2-1-5 0,0 3-6 16,-3 3-2-16,3 1-3 0,-2-3-5 0,2 3-8 15,0 0 0-15,0 7 3 0,0-7-10 16,2 2-6-16,1-2-2 0,1 0 0 0,0 4-3 16,-2-4-5-16,4 0-1 0,-2 0 3 15,3-4 0-15,-2 3-6 0,1-4 0 16,0-3-4-16,-2 3-3 0,4-6 6 0,-1 2 1 15,0-4-5-15,-7 0-1 0,18-6 3 16,-7-2 3-16,-1 1-5 0,-1-7-1 0,2 3 7 16,-1-3-8-16,0 0 5 0,2-2-4 15,-4 2-5-15,0-6 3 0,-1 7 0 0,1-7 0 16,-2 5 2-16,1 2-4 0,-3 0 3 16,3-1 3-16,-5 3 0 0,0 1-1 15,2 3-4-15,-2-1 5 0,0-1 3 0,0 5-3 16,-2-2 8-16,0 6-7 0,2-7-8 15,-2 7 5-15,0 0 1 0,0 0-1 0,-4 17 9 16,2-8-5-16,0 3 2 0,0 1-4 16,0 4 5-16,0-4 3 0,2 5-2 15,0-1 3-15,0 0-6 0,0 1 5 0,2 1-8 16,2-2 2-16,-2 2-8 0,2-5-5 16,0 5-14-16,0-5-16 0,0 1-16 15,4-5-16-15,-4 1-31 0,0-4-321 16,2 1 143-16,0 0 95 0</inkml:trace>
  <inkml:trace contextRef="#ctx0" brushRef="#br0" timeOffset="5288.01">5014 16018 154 0,'0'0'173'0,"0"0"-17"16,0 0-15-16,-11-3-11 0,11 3-11 0,0 0-11 15,-19 3-8-15,11 0-5 0,-3 0-12 16,1 0-9-16,-6 1-1 0,4-1-6 0,-2 3-4 16,-2 0-3-16,2 2-9 0,1-7-4 15,-2 5 0-15,2 0-10 0,3 0-4 0,0-2-3 16,-2 0-5-16,4 2-8 0,2 0 2 16,0-1-4-16,-1-1-2 0,3 5 3 15,-2-2-3-15,4 2-3 0,-3-1-1 0,3 2-1 16,-2 1 2-16,1-1-3 0,3 1-3 15,-2 2 4-15,-2 1 1 0,2 0-3 16,0-1-2-16,2 4 0 0,-2-3-15 0,0 4 3 16,0-3-4-16,2 4 6 0,-2-6 4 15,2 3-7-15,0-3 1 0,0 0 3 16,2 1 3-16,0-4 2 0,-2 1 0 16,4 2 9-16,0-6 2 0,0 0-3 0,1-1 0 15,4 3 0-15,-1-4-1 0,0-2 0 16,3 2 0-16,-3-5-2 0,3 0 1 0,0 2-2 15,-1-2-1-15,0 0 2 0,2 0-2 16,-2-2 0-16,0 2-4 0,-1 0-6 0,1-4-20 16,1 0-17-16,0 4-25 0,-3-5-23 15,2 5-36-15,0-6-451 0,-4 3 197 16,0 0 130-16</inkml:trace>
  <inkml:trace contextRef="#ctx0" brushRef="#br0" timeOffset="5538.9">4701 16327 129 0,'4'-5'177'0,"2"3"-18"0,2-4-17 16,2 0-13-16,-2 4-14 0,2-3-11 0,0-1-24 16,4 1-38-16,-2 2-57 0,-1 2-82 15,-1-5-232-15,-4 6 112 0,1 0 74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3T16:10:35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3261 7644 145 0,'-6'6'148'0,"2"-3"-7"15,4-3-9-15,-5 3-10 0,5-3-6 0,0 0-7 16,-6 1-5-16,6-1-3 0,0 0-2 16,0 0-8-16,-4 6-6 0,4-6-7 0,0 0-4 15,0 0-7-15,0 0-3 0,0 0-2 16,0 0-5-16,0 0-4 0,0 0-3 15,-4 0-1-15,4 0-4 0,0 0-5 0,0 0-4 16,0 0-3-16,0 0-3 0,0 0-1 16,0 0-2-16,0 0 2 0,2-13-1 0,0 6-3 15,2-1 0-15,-2-2-6 0,2-4 2 16,3-2-1-16,-3-1-6 0,0-8-1 0,3 0-2 16,-1-7-3-16,3-3-7 0,1-2-2 15,-2-11-9-15,4-1 2 0,-2-1-4 0,0-3 1 16,5-18-1-16,-2 12 1 0,-3 9-3 15,-1 3 1-15,-1 7-2 0,0 1 5 16,0 5 0-16,-2 3 1 0,0 3 0 0,-2 1 4 16,0 7 0-16,0 1 1 0,0 2 1 15,-1 2-2-15,-1 3 5 0,2 0-6 0,-2 3 5 16,1 3-5-16,-1 4 1 0,-2 2 4 16,0 0-2-16,8 16 0 0,-4-1 0 15,-2 4-3-15,3 9-5 0,1 6-2 0,-2 4-9 16,2 3-6-16,1 6 1 0,2 2-2 15,-3 0-5-15,2 3 3 0,0-4 3 0,1 0 0 16,2-2 4-16,-3-8 4 0,3-2 2 16,-3-2 2-16,3-1 1 0,2-7 7 0,-5-1 0 15,4-5-1-15,0-4 3 0,0 0 3 16,0-7 5-16,1 0 8 0,0-8 3 0,0-1 7 16,1-4 3-16,2-4 2 0,-4-3 3 15,7-7 1-15,0-4 3 0,0-6 0 16,3-9 2-16,-2-5 1 0,0 0-6 15,1-3 1-15,-4-1-4 0,0 0-4 0,-3 2-1 16,2 0-2-16,-8 8-4 0,0 3-7 16,-2 5-13-16,-1 1-11 0,-1 3-11 0,-2 3-11 15,-2 4-12-15,0 3-20 0,-2 6-19 16,-2-1-16-16,2 6-18 0,-5 0-473 0,7 3 202 16,-12 6 134-16</inkml:trace>
  <inkml:trace contextRef="#ctx0" brushRef="#br0" timeOffset="516.67">4105 7399 71 0,'0'-4'192'0,"0"4"-9"0,0 0-11 15,0-6-13-15,0 6-19 0,0 0-15 16,0 0-12-16,0 0-14 0,0 0-8 15,0 0-10-15,-12 8-7 0,8 1-9 0,0-2-11 16,-1 8-3-16,-1-2-1 0,2 2-6 16,-2 3-6-16,1 0-4 0,1 1-1 0,0 2-8 15,1 0 0-15,1 0-7 0,2-3 2 16,0 1-4-16,0 1-3 0,5-2 0 0,-1-4-3 16,2 2-1-16,5-2 2 0,0-4 0 15,3-2-2-15,4-4 1 0,0-2 0 0,4-2 1 16,3-6 4-16,1-2 4 0,5-1-1 15,-1-7-3-15,-3-2-1 0,-2-4 1 16,1 2-1-16,-5-3 3 0,-2 0 5 0,-6 2 12 16,-7-2 0-16,-4 2 9 0,-4 2 8 0,-4 3-2 15,-7-2-2-15,-2 2-3 0,-6 3-4 16,-3 1-6-16,2 7-12 0,0 1-15 16,1 0-33-16,1 4-47 0,0 3-64 15,1-3-93-15,4 3-508 0,3 2 251 0,3 0 166 16</inkml:trace>
  <inkml:trace contextRef="#ctx0" brushRef="#br0" timeOffset="10626.77">2919 9062 76 0,'0'0'127'0,"0"0"-3"0,0 0-3 16,0 0-7-16,0 0-7 0,0 0-5 0,0 0-11 15,0 0-4-15,-14 4-9 0,14-4-8 16,0 0-8-16,0 0-4 0,0 0-6 0,0 0-6 16,0 0-4-16,0 0-4 0,0 0-6 15,0 0-2-15,0 0-1 0,0 0-5 16,0 0-1-16,12-16-1 0,-10 9-3 0,4-5-1 16,0-1-4-16,0-2-2 0,3-5 2 15,1 0 1-15,-1-3 1 0,2-4-7 0,-1-4-2 16,2-1-5-16,4-2 6 0,-4 0 2 15,7-4-6-15,-4-2 2 0,4 2-1 0,-1 0-2 16,0-1-2-16,-3 5 1 0,2 1 2 16,-2 4-2-16,-1-1-1 0,2 2-3 15,-4 3-1-15,-2 6 4 0,2-2 1 0,-4 6-4 16,2 0-1-16,-3 1 3 0,1 3-6 16,-2 3 1-16,1 5 5 0,-1 3 2 15,1 5-1-15,1 5 3 0,-2 3-2 0,0 8-4 16,4 4 6-16,-4 4-4 0,0 7 3 15,0 2-4-15,0 2-2 0,3 7 5 0,-3 3-5 16,1-2 0-16,1 1 4 0,-1-1-4 16,-3-7 3-16,2-1-4 0,0-2 4 15,-2-1-7-15,1-9-6 0,0 1-4 0,-1-4-9 16,0-2-9-16,-2-4-17 0,0-2-15 16,0-1-22-16,0-5-389 0,-2-4 163 0,0 0 107 15</inkml:trace>
  <inkml:trace contextRef="#ctx0" brushRef="#br0" timeOffset="10943.82">3020 8736 69 0,'0'0'122'0,"0"0"-2"16,0 0-8-16,0 0 1 0,0 0-4 16,21-4-1-16,-10 3 0 0,2-2-6 15,3 0-7-15,4-1-11 0,0 1-5 0,2-2-8 16,3 2-6-16,1-3-10 0,-1 2-13 15,0 0-33-15,3 1-35 0,-5-2-29 0,-3 2-43 16,-2 0-339-16,1 2 149 0,-6 1 97 16</inkml:trace>
  <inkml:trace contextRef="#ctx0" brushRef="#br0" timeOffset="11430.12">3746 8334 165 0,'0'0'184'0,"2"-6"-12"0,-2 6-8 0,2-6-13 16,-2 6-11-16,0 0-11 0,0-4-11 16,0 4-9-16,0 0-12 0,0 0-12 15,-6 14-6-15,3-4-7 0,-1 5-9 0,0 2-6 16,0 2-10-16,0 6 2 0,0 0-6 15,0 8-4-15,-3 3 11 0,2-1-5 0,1 4-8 16,0-3-4-16,2 2-1 0,0-2-5 16,2-1-1-16,0-3-5 0,2 0-2 15,2-2 3-15,0-1-6 0,3-2-3 0,2-1 1 16,-1-2-3-16,0-4 0 0,5-1-3 16,0-1-5-16,0-7-3 0,1 0-7 0,2-1-13 15,-4-4-15-15,2-3-16 0,2-3-17 16,-4 0-24-16,3-3-15 0,-2-1-24 0,0-2-50 15,-3-2-384-15,0 3 193 0,2-5 126 16</inkml:trace>
  <inkml:trace contextRef="#ctx0" brushRef="#br0" timeOffset="11764.5">3543 8706 125 0,'0'0'226'0,"0"0"0"0,8-7-4 16,-1 4-10-16,1 0-12 0,0 1-11 0,5-2-12 16,-2-1-15-16,5 2-17 0,2-1-13 15,1 0-11-15,2-1-13 0,2-1-14 16,1 2-22-16,1-2-34 0,0 0-49 0,-2 0-65 16,3 1-78-16,-9 1-597 0,2 3 255 15,-4 1 169-15</inkml:trace>
  <inkml:trace contextRef="#ctx0" brushRef="#br0" timeOffset="15935.6">4093 9054 54 0,'0'0'115'0,"0"0"-4"0,0 0-9 0,0 0-3 16,0 0-4-16,-4-4-9 0,4 4 6 15,0 0-8-15,0 0-6 0,0 0 0 0,0 0-3 16,0 0-2-16,0 0-6 0,0 0-2 16,0 0-6-16,0 0-5 0,-6-1 0 15,6 1-8-15,0 0-5 0,0 0-6 0,0 0-4 16,0 0 1-16,0 0-6 0,0 0-2 16,0 0-4-16,0 0 0 0,0 0-4 15,0 0 0-15,0 0 0 0,0 0 1 0,0 0-7 16,0 0 1-16,0 0-1 0,0 0-1 15,0 0-2-15,16-2-2 0,-16 2 2 0,0 0-1 16,0 0 2-16,16-3-5 0,-16 3 5 16,8 0-5-16,-8 0 2 0,12-1 1 0,-12 1-2 15,13 0-1-15,-4 1-1 0,-1-2 1 16,-8 1 0-16,19 0 5 0,-8 0-5 0,2 0 0 16,-1 0-4-16,-2-2 5 0,6 2-3 15,-6-3 2-15,3 3-1 0,-1 0-1 16,1 3-9-16,-2-3-15 0,-1 0-14 0,0 2-22 15,2 2-10-15,-2-2-24 0,-2 0-38 16,-3 3-379-16,1-1 174 0,-2-1 114 16</inkml:trace>
  <inkml:trace contextRef="#ctx0" brushRef="#br0" timeOffset="20905.71">4508 8622 48 0,'0'0'112'0,"0"0"-13"0,0 0-11 0,0 0-5 16,-4-4-6-16,4 4-7 0,0 0-7 15,0 0-6-15,0 0 0 0,0 0-7 16,0 0-5-16,0 0-2 0,9-8 1 0,-9 8-9 16,8-3 1-16,0 0-9 0,0 0-3 15,4-1-1-15,0 2-5 0,3-4 2 0,2 3-6 16,0 0 4-16,1 0-4 0,2-1-3 16,-1 2 3-16,2 0-6 0,-2 0 0 15,0 2-5-15,0 0 1 0,-4 0 0 0,0 2 0 16,-3 0 1-16,-1 2-4 0,-3 0-3 15,-1 2 7-15,-3 1 0 0,-4 1 2 0,0-1 0 16,-2 3 9-16,-3-1 0 0,-1 3 2 16,-2-2 7-16,2 2-2 0,-3-1-1 0,1-3-4 15,1 3-2-15,1-4 4 0,1-1-8 16,1 1 0-16,0-1-6 0,2 0-2 16,0 1 3-16,2-1-3 0,4-2-5 0,0 1 2 15,0-1-1-15,5 0 2 0,0-2-4 16,1 2-2-16,3 0 0 0,-3-2-3 15,3 1-4-15,0 1-4 0,-3 0 8 0,3 1 1 16,-2 0 1-16,-3 2-5 0,1 1 4 16,-3-1 13-16,-4 1 9 0,0 2 12 0,-2-1 9 15,-2 0 5-15,-4 2 4 0,-1 1 6 16,-3 0 2-16,0 0-1 0,-2-1-2 16,0 0-7-16,0-1-2 0,-2-1-7 0,2 1-8 15,1-1-20-15,1-1-30 0,-1-1-45 16,2-1-44-16,-1 0-477 0,4 0 200 0,0 0 132 15</inkml:trace>
  <inkml:trace contextRef="#ctx0" brushRef="#br0" timeOffset="21221.77">5056 9101 79 0,'-6'11'152'15,"0"1"-9"-15,0-2-18 0,-4 2-10 0,4-1-12 16,-2 0-20-16,2-1-17 0,-1 1-23 16,1-3-26-16,2 0-29 0,-1 0-33 15,1-5-251-15,0 1 101 0,4-4 66 0</inkml:trace>
  <inkml:trace contextRef="#ctx0" brushRef="#br0" timeOffset="21706">5173 8681 100 0,'4'-7'129'16,"0"-1"-12"-16,5 2-5 0,-1-3-8 0,0 4-4 15,3-3 0-15,0 1-6 0,-1 1-7 16,2 1-8-16,0 1-4 0,0 2-7 16,-1-2-6-16,1 2-5 0,-1 2-5 0,0 2-1 15,-1 0-5-15,-2 2-6 0,4 2-3 16,-6 1-1-16,0 1-3 0,-2 1-3 15,-2 2-4-15,0 6-1 0,-2 0 3 0,-4-2 1 16,0 4 0-16,-2-2 4 0,0 4 3 16,-4-2 2-16,4-2-2 0,0 0 0 0,0 0-4 15,2-4-3-15,-1 3-2 0,1-2-4 16,2-2 2-16,0 0 5 0,2 1 5 16,2-2 7-16,0-3 3 0,2 2 0 0,3-3-1 15,1 1 0-15,-2-2 2 0,6-2-1 16,-2-1-2-16,0-1-3 0,3 0-6 15,-2 0-1-15,1 0-4 0,-1-2-14 0,-1 0-26 16,-1 0-38-16,2 2-65 0,-3-2-64 16,0-2-597-16,-2 4 263 0,-6-2 174 0</inkml:trace>
  <inkml:trace contextRef="#ctx0" brushRef="#br0" timeOffset="22274.07">5769 8926 118 0,'-8'-2'210'15,"8"2"-15"-15,-4-5-21 0,4 5-15 0,-4-4-20 16,4 4-9-16,0 0-12 0,0 0-6 16,0 0-5-16,8-5-4 0,-8 5-3 0,10-3-7 15,-3 2-2-15,2 1-5 0,-1-2-3 16,3-2-3-16,-3 4-3 0,4-1-4 0,2-2-4 15,0 3-7-15,6-3-2 0,-2 1-3 16,3-2-3-16,3 2-7 0,2-2-5 0,0-1-3 16,2 4-6-16,4-3 1 0,-1 2-6 15,1-1-2-15,-2 0-3 0,-1 2-4 16,1-1-5-16,0-1-19 0,-7 3-23 0,-1-1-27 16,-4 1-41-16,1 1-38 0,-4 4-47 15,-6-4-621-15,-3 4 273 0,-4-2 180 0</inkml:trace>
  <inkml:trace contextRef="#ctx0" brushRef="#br0" timeOffset="22640.84">6549 8475 6 0,'0'0'207'15,"0"0"-3"-15,0 0-3 0,10 10-11 0,-8-2-12 16,2 3-11-16,-2 0-7 0,0 6-2 16,0 2-6-16,-2 2-10 0,0 6-12 15,-2 2-12-15,0 0-12 0,0 2-11 0,0 0-10 16,0-1-9-16,0 1-21 0,-2-3-36 16,2 1-52-16,0 0-73 0,0-4-82 15,0-4-534-15,0-2 246 0,2-1 161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18:12:59.8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50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43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86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27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6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28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32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A, C, D, E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9CA2C-7D38-4F9B-A2C1-D1432DE939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844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C and E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62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0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customXml" Target="../ink/ink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9.png"/><Relationship Id="rId3" Type="http://schemas.openxmlformats.org/officeDocument/2006/relationships/image" Target="../media/image27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7.png"/><Relationship Id="rId5" Type="http://schemas.openxmlformats.org/officeDocument/2006/relationships/image" Target="../media/image300.png"/><Relationship Id="rId10" Type="http://schemas.openxmlformats.org/officeDocument/2006/relationships/image" Target="../media/image36.png"/><Relationship Id="rId4" Type="http://schemas.openxmlformats.org/officeDocument/2006/relationships/image" Target="../media/image29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10.png"/><Relationship Id="rId3" Type="http://schemas.openxmlformats.org/officeDocument/2006/relationships/image" Target="../media/image2600.png"/><Relationship Id="rId7" Type="http://schemas.openxmlformats.org/officeDocument/2006/relationships/image" Target="../media/image50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90.png"/><Relationship Id="rId5" Type="http://schemas.openxmlformats.org/officeDocument/2006/relationships/image" Target="../media/image3.png"/><Relationship Id="rId10" Type="http://schemas.openxmlformats.org/officeDocument/2006/relationships/image" Target="../media/image80.png"/><Relationship Id="rId4" Type="http://schemas.openxmlformats.org/officeDocument/2006/relationships/image" Target="../media/image272.png"/><Relationship Id="rId9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10.png"/><Relationship Id="rId3" Type="http://schemas.openxmlformats.org/officeDocument/2006/relationships/image" Target="../media/image12.png"/><Relationship Id="rId7" Type="http://schemas.openxmlformats.org/officeDocument/2006/relationships/image" Target="../media/image50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90.png"/><Relationship Id="rId5" Type="http://schemas.openxmlformats.org/officeDocument/2006/relationships/image" Target="../media/image3.png"/><Relationship Id="rId10" Type="http://schemas.openxmlformats.org/officeDocument/2006/relationships/image" Target="../media/image80.png"/><Relationship Id="rId4" Type="http://schemas.openxmlformats.org/officeDocument/2006/relationships/image" Target="../media/image272.png"/><Relationship Id="rId9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1.png"/><Relationship Id="rId5" Type="http://schemas.openxmlformats.org/officeDocument/2006/relationships/customXml" Target="../ink/ink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1.png"/><Relationship Id="rId4" Type="http://schemas.openxmlformats.org/officeDocument/2006/relationships/customXml" Target="../ink/ink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number of constraints and number of possible solutions?</a:t>
            </a:r>
          </a:p>
          <a:p>
            <a:endParaRPr lang="en-US" dirty="0"/>
          </a:p>
          <a:p>
            <a:r>
              <a:rPr lang="en-US" dirty="0"/>
              <a:t>In other words, as the number of the constraints increases,</a:t>
            </a:r>
          </a:p>
          <a:p>
            <a:r>
              <a:rPr lang="en-US" dirty="0"/>
              <a:t>does the number of possible solutions: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a set of proposition symbols {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n</a:t>
            </a:r>
            <a:r>
              <a:rPr lang="en-US" dirty="0"/>
              <a:t>} </a:t>
            </a:r>
          </a:p>
          <a:p>
            <a:pPr lvl="2"/>
            <a:r>
              <a:rPr lang="en-US" sz="2800" dirty="0"/>
              <a:t>(we often add </a:t>
            </a:r>
            <a:r>
              <a:rPr lang="en-US" sz="2800" dirty="0">
                <a:solidFill>
                  <a:srgbClr val="7030A0"/>
                </a:solidFill>
              </a:rPr>
              <a:t>True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7030A0"/>
                </a:solidFill>
              </a:rPr>
              <a:t>False</a:t>
            </a:r>
            <a:r>
              <a:rPr lang="en-US" sz="2800" dirty="0"/>
              <a:t> for convenience)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i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And p.s. there are no other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Logical Vocab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Literal</a:t>
                </a:r>
              </a:p>
              <a:p>
                <a:pPr lvl="1" fontAlgn="ctr"/>
                <a:r>
                  <a:rPr lang="en-US" sz="2800" dirty="0"/>
                  <a:t>Atomic sentence: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Symbol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  <a:sym typeface="Symbol"/>
                  </a:rPr>
                  <a:t>Symbol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Clause</a:t>
                </a:r>
              </a:p>
              <a:p>
                <a:pPr lvl="1" fontAlgn="ctr"/>
                <a:r>
                  <a:rPr lang="en-US" sz="2800" dirty="0"/>
                  <a:t>Disjunction of literals: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Definite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exactly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Horn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at most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:r>
                  <a:rPr lang="en-US" sz="2800" dirty="0"/>
                  <a:t>All definite clauses are Horn clauses</a:t>
                </a:r>
              </a:p>
              <a:p>
                <a:pPr marL="0" lvl="1" indent="0" fontAlgn="ctr">
                  <a:buNone/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  <a:blipFill>
                <a:blip r:embed="rId2"/>
                <a:stretch>
                  <a:fillRect l="-1563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226E49-22C4-4AD1-B5DC-56D3C3A98DD9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Vocab Alert!</a:t>
            </a:r>
          </a:p>
        </p:txBody>
      </p:sp>
    </p:spTree>
    <p:extLst>
      <p:ext uri="{BB962C8B-B14F-4D97-AF65-F5344CB8AC3E}">
        <p14:creationId xmlns:p14="http://schemas.microsoft.com/office/powerpoint/2010/main" val="15456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359135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∨ 𝛃  is </a:t>
            </a:r>
            <a:r>
              <a:rPr lang="en-US" u="sng" dirty="0"/>
              <a:t>inclusive or</a:t>
            </a:r>
            <a:r>
              <a:rPr lang="en-US" dirty="0"/>
              <a:t>, not exclusive</a:t>
            </a:r>
          </a:p>
        </p:txBody>
      </p:sp>
      <p:graphicFrame>
        <p:nvGraphicFramePr>
          <p:cNvPr id="5" name="Google Shape;139;p18">
            <a:extLst>
              <a:ext uri="{FF2B5EF4-FFF2-40B4-BE49-F238E27FC236}">
                <a16:creationId xmlns:a16="http://schemas.microsoft.com/office/drawing/2014/main" id="{688FF1FA-287B-498A-AC2E-BDF591A1B519}"/>
              </a:ext>
            </a:extLst>
          </p:cNvPr>
          <p:cNvGraphicFramePr/>
          <p:nvPr/>
        </p:nvGraphicFramePr>
        <p:xfrm>
          <a:off x="905203" y="1957552"/>
          <a:ext cx="43434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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oogle Shape;139;p18">
            <a:extLst>
              <a:ext uri="{FF2B5EF4-FFF2-40B4-BE49-F238E27FC236}">
                <a16:creationId xmlns:a16="http://schemas.microsoft.com/office/drawing/2014/main" id="{B90136F7-91CA-4672-A81C-AAB0005CEDEC}"/>
              </a:ext>
            </a:extLst>
          </p:cNvPr>
          <p:cNvGraphicFramePr/>
          <p:nvPr/>
        </p:nvGraphicFramePr>
        <p:xfrm>
          <a:off x="6304191" y="1943100"/>
          <a:ext cx="46101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/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</a:t>
                      </a:r>
                      <a:r>
                        <a:rPr lang="en-US" sz="3200" dirty="0"/>
                        <a:t> 𝛃 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72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2335194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⇒ 𝛃  is equivalent to  ¬𝛂 ∨ 𝛃</a:t>
            </a:r>
          </a:p>
        </p:txBody>
      </p:sp>
      <p:graphicFrame>
        <p:nvGraphicFramePr>
          <p:cNvPr id="4" name="Google Shape;139;p18">
            <a:extLst>
              <a:ext uri="{FF2B5EF4-FFF2-40B4-BE49-F238E27FC236}">
                <a16:creationId xmlns:a16="http://schemas.microsoft.com/office/drawing/2014/main" id="{797B1BBD-76DA-471F-A5F1-E8E5799BF8A1}"/>
              </a:ext>
            </a:extLst>
          </p:cNvPr>
          <p:cNvGraphicFramePr/>
          <p:nvPr/>
        </p:nvGraphicFramePr>
        <p:xfrm>
          <a:off x="2476500" y="1943100"/>
          <a:ext cx="75057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 ∨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14:cNvPr>
              <p14:cNvContentPartPr/>
              <p14:nvPr/>
            </p14:nvContentPartPr>
            <p14:xfrm>
              <a:off x="6198840" y="2722320"/>
              <a:ext cx="11880" cy="2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9480" y="2712960"/>
                <a:ext cx="3060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62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pPr>
              <a:spcBef>
                <a:spcPts val="640"/>
              </a:spcBef>
            </a:pPr>
            <a:r>
              <a:rPr lang="en-US" sz="3200" dirty="0"/>
              <a:t>𝛂 ⇔ 𝛃 is equivalent to (𝛂 ⇒ 𝛃) ∧ (𝛃 ⇒ 𝛂)</a:t>
            </a:r>
          </a:p>
          <a:p>
            <a:pPr marL="457200" indent="-4572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Prove it!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318714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⇔ 𝛃 is equivalent to (𝛂 ⇒ 𝛃) ∧ (𝛃 ⇒ 𝛂)</a:t>
            </a:r>
          </a:p>
        </p:txBody>
      </p:sp>
      <p:graphicFrame>
        <p:nvGraphicFramePr>
          <p:cNvPr id="5" name="Google Shape;148;p19">
            <a:extLst>
              <a:ext uri="{FF2B5EF4-FFF2-40B4-BE49-F238E27FC236}">
                <a16:creationId xmlns:a16="http://schemas.microsoft.com/office/drawing/2014/main" id="{4FE582B6-7C4E-4439-8629-9293F5543EAE}"/>
              </a:ext>
            </a:extLst>
          </p:cNvPr>
          <p:cNvGraphicFramePr/>
          <p:nvPr/>
        </p:nvGraphicFramePr>
        <p:xfrm>
          <a:off x="1261178" y="1772526"/>
          <a:ext cx="9669643" cy="3428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2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⇔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 ⇒ 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(𝛂⇒𝛃) ∧ (𝛃⇒𝛂)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149;p19">
            <a:extLst>
              <a:ext uri="{FF2B5EF4-FFF2-40B4-BE49-F238E27FC236}">
                <a16:creationId xmlns:a16="http://schemas.microsoft.com/office/drawing/2014/main" id="{9EE0DF76-B493-42DD-8B3F-9CA14B87F607}"/>
              </a:ext>
            </a:extLst>
          </p:cNvPr>
          <p:cNvSpPr txBox="1"/>
          <p:nvPr/>
        </p:nvSpPr>
        <p:spPr>
          <a:xfrm>
            <a:off x="717284" y="5322899"/>
            <a:ext cx="9894136" cy="1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Equivalence: it’s true in all models. Expressed as a logical sentence:</a:t>
            </a:r>
            <a:endParaRPr sz="2800" dirty="0"/>
          </a:p>
          <a:p>
            <a:pPr algn="ctr"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(𝛂 ⇔ 𝛃) </a:t>
            </a:r>
            <a:r>
              <a:rPr lang="en-US" sz="3200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⇔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[(𝛂 ⇒ 𝛃) ∧ (𝛃 ⇒ 𝛂)]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609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  <a:blipFill>
                <a:blip r:embed="rId2"/>
                <a:stretch>
                  <a:fillRect l="-1387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41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  <a:blipFill>
                <a:blip r:embed="rId2"/>
                <a:stretch>
                  <a:fillRect l="-1108" t="-20732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23134653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23134653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1256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Midterm 1 in one week!</a:t>
            </a:r>
          </a:p>
          <a:p>
            <a:pPr marL="917575" lvl="2" indent="-457200"/>
            <a:r>
              <a:rPr lang="en-US" sz="2800" dirty="0"/>
              <a:t>Covering content through Monday Feb 17</a:t>
            </a:r>
          </a:p>
          <a:p>
            <a:pPr marL="917575" lvl="2" indent="-457200"/>
            <a:r>
              <a:rPr lang="en-US" sz="2800" dirty="0"/>
              <a:t>Practice tests released, review Sunday 2-4pm in GHC 6115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 Online and Written due tomorrow, Thursday Feb 13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 Online out tomorrow Thursday Feb 13, due </a:t>
            </a:r>
            <a:r>
              <a:rPr lang="en-US" b="1" dirty="0">
                <a:solidFill>
                  <a:schemeClr val="tx1"/>
                </a:solidFill>
              </a:rPr>
              <a:t>Feb 21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Programming 2 out now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sz="2800" dirty="0">
                <a:solidFill>
                  <a:schemeClr val="tx1"/>
                </a:solidFill>
              </a:rPr>
              <a:t> due </a:t>
            </a:r>
            <a:r>
              <a:rPr lang="en-US" sz="2800" b="1" dirty="0">
                <a:solidFill>
                  <a:schemeClr val="tx1"/>
                </a:solidFill>
              </a:rPr>
              <a:t>Feb 21</a:t>
            </a:r>
            <a:endParaRPr lang="en-US" sz="2800" b="1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07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  <a:blipFill>
                <a:blip r:embed="rId2"/>
                <a:stretch>
                  <a:fillRect l="-1108" t="-20732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849448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849448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591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  <a:blipFill>
                <a:blip r:embed="rId2"/>
                <a:stretch>
                  <a:fillRect l="-1387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FDAB656-5820-4C63-8750-4121A5A9A1CB}"/>
              </a:ext>
            </a:extLst>
          </p:cNvPr>
          <p:cNvSpPr/>
          <p:nvPr/>
        </p:nvSpPr>
        <p:spPr>
          <a:xfrm>
            <a:off x="359508" y="3024554"/>
            <a:ext cx="8886092" cy="15708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24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  <a:blipFill>
                <a:blip r:embed="rId2"/>
                <a:stretch>
                  <a:fillRect l="-1364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27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238848" cy="532742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238848" cy="532742"/>
              </a:xfrm>
              <a:blipFill>
                <a:blip r:embed="rId2"/>
                <a:stretch>
                  <a:fillRect l="-1139" t="-19540" b="-2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oogle Shape;167;p21">
                <a:extLst>
                  <a:ext uri="{FF2B5EF4-FFF2-40B4-BE49-F238E27FC236}">
                    <a16:creationId xmlns:a16="http://schemas.microsoft.com/office/drawing/2014/main" id="{3F09AD77-A6F2-4CD1-BFC8-684F6B0AA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02344098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oogle Shape;167;p21">
                <a:extLst>
                  <a:ext uri="{FF2B5EF4-FFF2-40B4-BE49-F238E27FC236}">
                    <a16:creationId xmlns:a16="http://schemas.microsoft.com/office/drawing/2014/main" id="{3F09AD77-A6F2-4CD1-BFC8-684F6B0AA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02344098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4864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  <a:blipFill>
                <a:blip r:embed="rId2"/>
                <a:stretch>
                  <a:fillRect l="-1364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2AEEFF-9973-42A5-81BF-D4D92457E584}"/>
              </a:ext>
            </a:extLst>
          </p:cNvPr>
          <p:cNvSpPr/>
          <p:nvPr/>
        </p:nvSpPr>
        <p:spPr>
          <a:xfrm>
            <a:off x="424162" y="2540000"/>
            <a:ext cx="8886092" cy="10763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91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Representation of World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639901" cy="2039539"/>
          </a:xfrm>
        </p:spPr>
        <p:txBody>
          <a:bodyPr/>
          <a:lstStyle/>
          <a:p>
            <a:pPr lvl="1"/>
            <a:endParaRPr lang="en-US" sz="2800" dirty="0"/>
          </a:p>
          <a:p>
            <a:pPr lvl="1"/>
            <a:r>
              <a:rPr lang="en-US" sz="2800" dirty="0"/>
              <a:t>Knowledge Base of things we know to be true (logical sentences): </a:t>
            </a:r>
          </a:p>
          <a:p>
            <a:pPr marL="230187" lvl="2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		</a:t>
            </a:r>
            <a:r>
              <a:rPr lang="en-US" sz="2800" dirty="0">
                <a:solidFill>
                  <a:srgbClr val="7030A0"/>
                </a:solidFill>
              </a:rPr>
              <a:t>P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 (Q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800" dirty="0">
                <a:solidFill>
                  <a:srgbClr val="7030A0"/>
                </a:solidFill>
              </a:rPr>
              <a:t> R)</a:t>
            </a:r>
            <a:r>
              <a:rPr lang="en-US" sz="2800" dirty="0"/>
              <a:t>;       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aseline="-25000" dirty="0">
                <a:solidFill>
                  <a:srgbClr val="7030A0"/>
                </a:solidFill>
              </a:rPr>
              <a:t>1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sz="2800" dirty="0">
                <a:solidFill>
                  <a:srgbClr val="7030A0"/>
                </a:solidFill>
              </a:rPr>
              <a:t> (Raining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sz="2800" dirty="0">
                <a:solidFill>
                  <a:srgbClr val="7030A0"/>
                </a:solidFill>
              </a:rPr>
              <a:t> Sunny)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Possible world model (assignment of variables to values): </a:t>
            </a:r>
          </a:p>
          <a:p>
            <a:pPr marL="0" lvl="1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	{</a:t>
            </a:r>
            <a:r>
              <a:rPr lang="en-US" sz="2800" dirty="0">
                <a:solidFill>
                  <a:srgbClr val="7030A0"/>
                </a:solidFill>
              </a:rPr>
              <a:t>P</a:t>
            </a:r>
            <a:r>
              <a:rPr lang="en-US" sz="2800" dirty="0">
                <a:solidFill>
                  <a:srgbClr val="0000FF"/>
                </a:solidFill>
              </a:rPr>
              <a:t>=true, </a:t>
            </a:r>
            <a:r>
              <a:rPr lang="en-US" sz="2800" dirty="0">
                <a:solidFill>
                  <a:srgbClr val="7030A0"/>
                </a:solidFill>
              </a:rPr>
              <a:t>Q</a:t>
            </a:r>
            <a:r>
              <a:rPr lang="en-US" sz="2800" dirty="0">
                <a:solidFill>
                  <a:srgbClr val="0000FF"/>
                </a:solidFill>
              </a:rPr>
              <a:t>=true, </a:t>
            </a:r>
            <a:r>
              <a:rPr lang="en-US" sz="2800" dirty="0">
                <a:solidFill>
                  <a:srgbClr val="7030A0"/>
                </a:solidFill>
              </a:rPr>
              <a:t>R</a:t>
            </a:r>
            <a:r>
              <a:rPr lang="en-US" sz="2800" dirty="0">
                <a:solidFill>
                  <a:srgbClr val="0000FF"/>
                </a:solidFill>
              </a:rPr>
              <a:t>=false, </a:t>
            </a:r>
            <a:r>
              <a:rPr lang="en-US" sz="2800" dirty="0">
                <a:solidFill>
                  <a:srgbClr val="7030A0"/>
                </a:solidFill>
              </a:rPr>
              <a:t>S</a:t>
            </a:r>
            <a:r>
              <a:rPr lang="en-US" sz="2800" dirty="0">
                <a:solidFill>
                  <a:srgbClr val="0000FF"/>
                </a:solidFill>
              </a:rPr>
              <a:t>=true}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0000FF"/>
                </a:solidFill>
              </a:rPr>
              <a:t>1101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Semantics: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 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is true in a world </a:t>
            </a:r>
            <a:r>
              <a:rPr lang="en-US" sz="2800" dirty="0" err="1"/>
              <a:t>iff</a:t>
            </a:r>
            <a:r>
              <a:rPr lang="en-US" sz="2800" dirty="0"/>
              <a:t> is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 true and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 is true (etc.)</a:t>
            </a:r>
          </a:p>
        </p:txBody>
      </p:sp>
    </p:spTree>
    <p:extLst>
      <p:ext uri="{BB962C8B-B14F-4D97-AF65-F5344CB8AC3E}">
        <p14:creationId xmlns:p14="http://schemas.microsoft.com/office/powerpoint/2010/main" val="301018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78" y="2578937"/>
            <a:ext cx="11242843" cy="39524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symbol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Lookup(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not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dirty="0"/>
              <a:t>and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</p:spTree>
    <p:extLst>
      <p:ext uri="{BB962C8B-B14F-4D97-AF65-F5344CB8AC3E}">
        <p14:creationId xmlns:p14="http://schemas.microsoft.com/office/powerpoint/2010/main" val="12810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number of constraints and number of possible solutions?</a:t>
            </a:r>
          </a:p>
          <a:p>
            <a:endParaRPr lang="en-US" dirty="0"/>
          </a:p>
          <a:p>
            <a:r>
              <a:rPr lang="en-US" dirty="0"/>
              <a:t>In other words, as the number of the constraints increases,</a:t>
            </a:r>
          </a:p>
          <a:p>
            <a:r>
              <a:rPr lang="en-US" dirty="0"/>
              <a:t>does the number of possible solutions: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pPr marL="514350" indent="-514350">
              <a:buAutoNum type="alphaUcParenR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is the knowledge in our CSPs?</a:t>
            </a: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36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the size of the knowledge base and number of satisfiable models?</a:t>
            </a:r>
          </a:p>
          <a:p>
            <a:endParaRPr lang="en-US" dirty="0"/>
          </a:p>
          <a:p>
            <a:r>
              <a:rPr lang="en-US" dirty="0"/>
              <a:t>In other words, as the number of the knowledge base rules increases,</a:t>
            </a:r>
          </a:p>
          <a:p>
            <a:r>
              <a:rPr lang="en-US" dirty="0"/>
              <a:t>does the number of satisfiable models: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779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253906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56130B87-F41D-47A8-9928-47A77AA984B8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1162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Propositional Logic and Logical Agents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</a:t>
            </a:r>
            <a:r>
              <a:rPr lang="en-US" sz="2400" dirty="0" err="1"/>
              <a:t>Tuomas</a:t>
            </a:r>
            <a:r>
              <a:rPr lang="en-US" sz="2400" dirty="0"/>
              <a:t> </a:t>
            </a:r>
            <a:r>
              <a:rPr lang="en-US" sz="2400" dirty="0" err="1"/>
              <a:t>Sandholm</a:t>
            </a:r>
            <a:r>
              <a:rPr lang="en-US" sz="2400" dirty="0"/>
              <a:t> and Vincent Conitzer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39" y="2030006"/>
            <a:ext cx="2541195" cy="33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332122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E37A01FD-A62C-442D-9ED0-F064AE3C0D67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21E0C2-D533-DE4C-AFBA-1B1AD15DED73}"/>
              </a:ext>
            </a:extLst>
          </p:cNvPr>
          <p:cNvCxnSpPr/>
          <p:nvPr/>
        </p:nvCxnSpPr>
        <p:spPr>
          <a:xfrm>
            <a:off x="7304049" y="3534937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BC60EB-E848-7446-A2E7-AFCE57918E8B}"/>
              </a:ext>
            </a:extLst>
          </p:cNvPr>
          <p:cNvCxnSpPr/>
          <p:nvPr/>
        </p:nvCxnSpPr>
        <p:spPr>
          <a:xfrm>
            <a:off x="7344983" y="4659029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731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r>
              <a:rPr lang="en-US" dirty="0"/>
              <a:t>KB: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,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996981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Google Shape;170;p21">
            <a:extLst>
              <a:ext uri="{FF2B5EF4-FFF2-40B4-BE49-F238E27FC236}">
                <a16:creationId xmlns:a16="http://schemas.microsoft.com/office/drawing/2014/main" id="{C3988636-D439-4B18-A02E-161ECF3B1FEE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F78D4F-891F-8E48-9B68-7F8B2F236AEB}"/>
              </a:ext>
            </a:extLst>
          </p:cNvPr>
          <p:cNvCxnSpPr/>
          <p:nvPr/>
        </p:nvCxnSpPr>
        <p:spPr>
          <a:xfrm>
            <a:off x="7304049" y="3534937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B72DF9-2BEF-8C4B-9916-0678A7E98B70}"/>
              </a:ext>
            </a:extLst>
          </p:cNvPr>
          <p:cNvCxnSpPr/>
          <p:nvPr/>
        </p:nvCxnSpPr>
        <p:spPr>
          <a:xfrm>
            <a:off x="7344983" y="4659029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3CF06-B071-3A40-AB7D-A64A7981EEBB}"/>
              </a:ext>
            </a:extLst>
          </p:cNvPr>
          <p:cNvCxnSpPr/>
          <p:nvPr/>
        </p:nvCxnSpPr>
        <p:spPr>
          <a:xfrm>
            <a:off x="7304049" y="2483988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BAACB-2821-0742-90DC-7C63DDCB6D44}"/>
              </a:ext>
            </a:extLst>
          </p:cNvPr>
          <p:cNvCxnSpPr/>
          <p:nvPr/>
        </p:nvCxnSpPr>
        <p:spPr>
          <a:xfrm>
            <a:off x="7385917" y="5799187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85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Sherlock 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2099" y="1113178"/>
            <a:ext cx="9582957" cy="2039539"/>
          </a:xfrm>
        </p:spPr>
        <p:txBody>
          <a:bodyPr/>
          <a:lstStyle/>
          <a:p>
            <a:r>
              <a:rPr lang="en-US" dirty="0"/>
              <a:t>“When you have eliminated the impossible, whatever remains, however improbable, must be the truth” – </a:t>
            </a:r>
            <a:r>
              <a:rPr lang="en-US" i="1" dirty="0"/>
              <a:t>Sherlock Holmes via Sir Arthur Conan Doyle</a:t>
            </a:r>
          </a:p>
        </p:txBody>
      </p:sp>
      <p:pic>
        <p:nvPicPr>
          <p:cNvPr id="5" name="Picture 4" descr="sherlo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24033"/>
          <a:stretch/>
        </p:blipFill>
        <p:spPr>
          <a:xfrm>
            <a:off x="6235487" y="2673684"/>
            <a:ext cx="5020056" cy="385010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98379" y="3060034"/>
            <a:ext cx="5376779" cy="299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dirty="0">
                <a:solidFill>
                  <a:srgbClr val="7030A0"/>
                </a:solidFill>
              </a:rPr>
              <a:t>Knowledge base and inference allow us to remove impossible models, helping us to see what is true in all of the remaining models</a:t>
            </a:r>
          </a:p>
        </p:txBody>
      </p:sp>
    </p:spTree>
    <p:extLst>
      <p:ext uri="{BB962C8B-B14F-4D97-AF65-F5344CB8AC3E}">
        <p14:creationId xmlns:p14="http://schemas.microsoft.com/office/powerpoint/2010/main" val="24949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Reasoning as a CSP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breeze felt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stench smelt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pit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wumpus</a:t>
            </a:r>
            <a:r>
              <a:rPr lang="en-US" dirty="0">
                <a:solidFill>
                  <a:schemeClr val="tx1"/>
                </a:solidFill>
              </a:rPr>
              <a:t>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 = gold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097C6-D95B-4CB3-9558-0F57003F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02" y="681037"/>
            <a:ext cx="5395999" cy="5279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AD0B90-71FA-4369-B85F-2B78F3C259EB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http://thiagodnf.github.io/wumpus-world-simulator/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5229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Pit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Breeze in all Adjacent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0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AA0CB18-1B00-4C48-AFE5-FDD8D94D18D8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A4003D-1949-4344-8395-1F7F150718FD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6B1131-A754-46B5-AEE8-2E8432488010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60254D-A260-4957-BC65-201E3903395B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401229-96DA-4F00-831A-DC52B194960E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B71DE7-BCD3-4B94-924A-952933C487A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6A619E-F97E-4052-8B01-2E36719C12E5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B904B0-5CFF-4B67-BF2D-D4DF222D782B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590B99-565C-4FDE-935B-01EB550B4EB6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99568A-FB0D-4FF2-B06E-321BF143BCD6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5D3256-5101-494B-9AB7-70F83E64CC02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C52F20-5E45-4B34-800B-EF492917124E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79BEDE-66E6-4BD6-A4CC-66E8AB6D4EEC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117BC6-E696-446C-B6FE-D8EEA5C1BD2D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AE41C8-A513-4988-9094-046D1F16434B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9C1E08-EA4B-4C49-B2F5-368921DD1A7E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C54E6A-9CF2-4DF1-8050-8203857B09C2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9501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209850"/>
            <a:ext cx="11379200" cy="4729164"/>
          </a:xfrm>
        </p:spPr>
        <p:txBody>
          <a:bodyPr/>
          <a:lstStyle/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or 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follows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  <a:p>
            <a:pPr lvl="2"/>
            <a:r>
              <a:rPr lang="en-US" sz="2800" dirty="0"/>
              <a:t>I.e., the 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-worlds are a subset of the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-worlds [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) </a:t>
            </a:r>
            <a:r>
              <a:rPr lang="en-US" sz="2800" dirty="0">
                <a:sym typeface="Symbol"/>
              </a:rPr>
              <a:t>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)]</a:t>
            </a:r>
          </a:p>
          <a:p>
            <a:endParaRPr lang="en-US" dirty="0"/>
          </a:p>
          <a:p>
            <a:r>
              <a:rPr lang="en-US" dirty="0"/>
              <a:t>Usually, we want to know if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</a:p>
          <a:p>
            <a:pPr lvl="1"/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other words</a:t>
            </a:r>
          </a:p>
          <a:p>
            <a:pPr lvl="2">
              <a:buClr>
                <a:schemeClr val="tx1"/>
              </a:buClr>
            </a:pP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removes all impossible models (any model where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dirty="0">
                <a:sym typeface="Symbol"/>
              </a:rPr>
              <a:t> is false)</a:t>
            </a:r>
          </a:p>
          <a:p>
            <a:pPr lvl="2"/>
            <a:r>
              <a:rPr lang="en-US" sz="2400" dirty="0">
                <a:sym typeface="Symbol"/>
              </a:rPr>
              <a:t>If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is true in all of these remaining models, we conclude that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sz="2400" dirty="0">
                <a:sym typeface="Symbol"/>
              </a:rPr>
              <a:t> must be true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Entailment and implication are very much related</a:t>
            </a:r>
          </a:p>
          <a:p>
            <a:pPr lvl="1"/>
            <a:r>
              <a:rPr lang="en-US" dirty="0">
                <a:sym typeface="Symbol"/>
              </a:rPr>
              <a:t>However, entailment relates two sentences, while an implication is itself a sentence (usually derived via inference to show entailment)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Pit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Breeze in all Adjacent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2"/>
                    </a:solidFill>
                  </a:rPr>
                  <a:t>No pit in [1,2]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7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ABDB43-7DB4-4569-BB01-DB5E47882681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918F9B-4570-430C-8D02-3191CC340B15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C7391E-2CB0-4C02-BD9C-F7267D690B7F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95685D-BB95-455F-BF74-2FC94CA883A1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05947E-71E7-4807-995F-3AADB4699BB0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497E57-A3A2-4EC7-AFFB-5A9B6A22A28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0FC676-A1C6-48D5-9ED3-3891800C9046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3ABF3E-871B-44CB-94F0-432104E79A5F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62A0D6-3E26-4071-833C-424FE705710E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8ED3CE-9E7D-43AC-9272-25807F41A1A4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5E02DC-2153-45F2-AB6F-CB4F4F49C8BB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7597DD-184A-4C48-AE81-17F06347403B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C99259-CC6A-4CD8-9AA7-F57D4B772485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6E1255-43C5-4CDA-8C0F-0150D7BB4CFB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98A2F1-9F6A-4BF4-957F-8588DEB2E8A8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DF42AE-86BC-4087-BEA7-65DDCD0D4DC4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3CDE5E-D0AA-4AA9-8E48-8BCBCA3DCAAB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1D98057-EE48-462D-90B6-9D4D1298FBF8}"/>
              </a:ext>
            </a:extLst>
          </p:cNvPr>
          <p:cNvSpPr/>
          <p:nvPr/>
        </p:nvSpPr>
        <p:spPr>
          <a:xfrm>
            <a:off x="6975722" y="1294962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2D7843-289D-4F60-8874-321A4F2FC8E1}"/>
              </a:ext>
            </a:extLst>
          </p:cNvPr>
          <p:cNvSpPr/>
          <p:nvPr/>
        </p:nvSpPr>
        <p:spPr>
          <a:xfrm>
            <a:off x="6167714" y="2622281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89C5FF-819F-4C58-AAF9-FAF50FF18A7D}"/>
              </a:ext>
            </a:extLst>
          </p:cNvPr>
          <p:cNvSpPr/>
          <p:nvPr/>
        </p:nvSpPr>
        <p:spPr>
          <a:xfrm>
            <a:off x="7902555" y="2725978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A5AFE6-ACB3-4A09-8DF2-FAD413CE2F23}"/>
              </a:ext>
            </a:extLst>
          </p:cNvPr>
          <p:cNvSpPr/>
          <p:nvPr/>
        </p:nvSpPr>
        <p:spPr>
          <a:xfrm>
            <a:off x="6475283" y="3844406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3">
                <a:extLst>
                  <a:ext uri="{FF2B5EF4-FFF2-40B4-BE49-F238E27FC236}">
                    <a16:creationId xmlns:a16="http://schemas.microsoft.com/office/drawing/2014/main" id="{E4B5E253-5457-47D0-A45E-2AD80A29B8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7" name="Content Placeholder 3">
                <a:extLst>
                  <a:ext uri="{FF2B5EF4-FFF2-40B4-BE49-F238E27FC236}">
                    <a16:creationId xmlns:a16="http://schemas.microsoft.com/office/drawing/2014/main" id="{E4B5E253-5457-47D0-A45E-2AD80A29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464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Pit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Breeze in all Adjacent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D60093"/>
                    </a:solidFill>
                  </a:rPr>
                  <a:t>No pit in [2,2]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7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D46A05-EAEA-4975-8832-27353C50BC10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3D8A0-F086-4AB6-B126-DD72CA716C46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7FC7B9-3DAC-45E1-9E27-77BC36AFA3C3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7E8527-207C-4F82-9DF5-C3216E9D0B08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03ED30-F242-4C3A-8478-48207B2A9755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FE6DE-C332-4F7A-A264-ECCFD9BA9735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7CB3A9-6FEB-4E74-8C79-794F1BB00DF4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F9B715-DCFD-45F9-95B2-888058A86B4E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CD7874-4839-44B4-A617-CAC343748483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B705FE-EF18-45FC-ACCA-DBE8187144C2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44D90-0A02-40E9-B0EB-4366F7752501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B88301-C127-4C35-AE1B-7C72FC4F23F6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2F0600-1737-4536-8047-E66ED424C082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78751A-C85B-436E-AF24-69FD345D44E7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80F3C0-6470-404F-82E5-54150CACF06F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E42606-03AB-462C-A96B-39C5937B9F1A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DFF38-7065-4053-9E33-8B6CD5E04A97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93A33-26C3-4287-B508-5A602CA910B8}"/>
              </a:ext>
            </a:extLst>
          </p:cNvPr>
          <p:cNvSpPr/>
          <p:nvPr/>
        </p:nvSpPr>
        <p:spPr>
          <a:xfrm>
            <a:off x="8269513" y="2715962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16FE42-D905-44EF-BE9D-E5A944F04975}"/>
              </a:ext>
            </a:extLst>
          </p:cNvPr>
          <p:cNvSpPr/>
          <p:nvPr/>
        </p:nvSpPr>
        <p:spPr>
          <a:xfrm>
            <a:off x="7348792" y="12866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E5D937-7363-435B-96CA-B48A764AEF6A}"/>
              </a:ext>
            </a:extLst>
          </p:cNvPr>
          <p:cNvSpPr/>
          <p:nvPr/>
        </p:nvSpPr>
        <p:spPr>
          <a:xfrm>
            <a:off x="9190918" y="1183230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2FA5AD-14AA-40ED-ACCA-81D40174881F}"/>
              </a:ext>
            </a:extLst>
          </p:cNvPr>
          <p:cNvSpPr/>
          <p:nvPr/>
        </p:nvSpPr>
        <p:spPr>
          <a:xfrm>
            <a:off x="10112432" y="25112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320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Pit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Breeze in all Adjacent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D60093"/>
                    </a:solidFill>
                  </a:rPr>
                  <a:t>No pit in [2,2] – UNSURE!!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7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D46A05-EAEA-4975-8832-27353C50BC10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3D8A0-F086-4AB6-B126-DD72CA716C46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7FC7B9-3DAC-45E1-9E27-77BC36AFA3C3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7E8527-207C-4F82-9DF5-C3216E9D0B08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03ED30-F242-4C3A-8478-48207B2A9755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FE6DE-C332-4F7A-A264-ECCFD9BA9735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7CB3A9-6FEB-4E74-8C79-794F1BB00DF4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F9B715-DCFD-45F9-95B2-888058A86B4E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CD7874-4839-44B4-A617-CAC343748483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B705FE-EF18-45FC-ACCA-DBE8187144C2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44D90-0A02-40E9-B0EB-4366F7752501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B88301-C127-4C35-AE1B-7C72FC4F23F6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2F0600-1737-4536-8047-E66ED424C082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78751A-C85B-436E-AF24-69FD345D44E7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80F3C0-6470-404F-82E5-54150CACF06F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E42606-03AB-462C-A96B-39C5937B9F1A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DFF38-7065-4053-9E33-8B6CD5E04A97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93A33-26C3-4287-B508-5A602CA910B8}"/>
              </a:ext>
            </a:extLst>
          </p:cNvPr>
          <p:cNvSpPr/>
          <p:nvPr/>
        </p:nvSpPr>
        <p:spPr>
          <a:xfrm>
            <a:off x="8269513" y="2715962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16FE42-D905-44EF-BE9D-E5A944F04975}"/>
              </a:ext>
            </a:extLst>
          </p:cNvPr>
          <p:cNvSpPr/>
          <p:nvPr/>
        </p:nvSpPr>
        <p:spPr>
          <a:xfrm>
            <a:off x="7348792" y="12866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E5D937-7363-435B-96CA-B48A764AEF6A}"/>
              </a:ext>
            </a:extLst>
          </p:cNvPr>
          <p:cNvSpPr/>
          <p:nvPr/>
        </p:nvSpPr>
        <p:spPr>
          <a:xfrm>
            <a:off x="9190918" y="1183230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2FA5AD-14AA-40ED-ACCA-81D40174881F}"/>
              </a:ext>
            </a:extLst>
          </p:cNvPr>
          <p:cNvSpPr/>
          <p:nvPr/>
        </p:nvSpPr>
        <p:spPr>
          <a:xfrm>
            <a:off x="10112432" y="25112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97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Models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96492" y="2423937"/>
          <a:ext cx="6375400" cy="11430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889682" y="1907490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8924" y="2741679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</p:spTree>
    <p:extLst>
      <p:ext uri="{BB962C8B-B14F-4D97-AF65-F5344CB8AC3E}">
        <p14:creationId xmlns:p14="http://schemas.microsoft.com/office/powerpoint/2010/main" val="79180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Logical agents and environments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715168" y="2459789"/>
            <a:ext cx="8966201" cy="4398211"/>
            <a:chOff x="2209800" y="3194447"/>
            <a:chExt cx="4692252" cy="1434703"/>
          </a:xfrm>
        </p:grpSpPr>
        <p:sp>
          <p:nvSpPr>
            <p:cNvPr id="19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rot="10800000">
              <a:off x="3327068" y="3556393"/>
              <a:ext cx="1" cy="719532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1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sz="3200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25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26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Percepts</a:t>
                </a:r>
              </a:p>
            </p:txBody>
          </p:sp>
          <p:sp>
            <p:nvSpPr>
              <p:cNvPr id="27" name="Rectangle 15"/>
              <p:cNvSpPr>
                <a:spLocks/>
              </p:cNvSpPr>
              <p:nvPr/>
            </p:nvSpPr>
            <p:spPr bwMode="auto">
              <a:xfrm>
                <a:off x="0" y="707"/>
                <a:ext cx="928" cy="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Actions</a:t>
                </a:r>
              </a:p>
            </p:txBody>
          </p:sp>
        </p:grpSp>
        <p:sp>
          <p:nvSpPr>
            <p:cNvPr id="28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9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3200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rot="10800000" flipH="1">
              <a:off x="3896915" y="3539368"/>
              <a:ext cx="185975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2" name="Rectangle 20"/>
            <p:cNvSpPr>
              <a:spLocks/>
            </p:cNvSpPr>
            <p:nvPr/>
          </p:nvSpPr>
          <p:spPr bwMode="auto">
            <a:xfrm>
              <a:off x="4396977" y="3550084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Sensors</a:t>
              </a:r>
            </a:p>
          </p:txBody>
        </p:sp>
        <p:sp>
          <p:nvSpPr>
            <p:cNvPr id="33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Actuators</a:t>
              </a:r>
            </a:p>
          </p:txBody>
        </p:sp>
      </p:grpSp>
      <p:sp>
        <p:nvSpPr>
          <p:cNvPr id="37" name="AutoShape 11"/>
          <p:cNvSpPr>
            <a:spLocks/>
          </p:cNvSpPr>
          <p:nvPr/>
        </p:nvSpPr>
        <p:spPr bwMode="auto">
          <a:xfrm>
            <a:off x="2064335" y="3785224"/>
            <a:ext cx="3449066" cy="1580437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8" name="AutoShape 11"/>
          <p:cNvSpPr>
            <a:spLocks/>
          </p:cNvSpPr>
          <p:nvPr/>
        </p:nvSpPr>
        <p:spPr bwMode="auto">
          <a:xfrm>
            <a:off x="2056313" y="3777203"/>
            <a:ext cx="3449066" cy="8081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9" name="AutoShape 11"/>
          <p:cNvSpPr>
            <a:spLocks/>
          </p:cNvSpPr>
          <p:nvPr/>
        </p:nvSpPr>
        <p:spPr bwMode="auto">
          <a:xfrm>
            <a:off x="2061660" y="4572000"/>
            <a:ext cx="3449066" cy="777618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5" name="Rectangle 12"/>
          <p:cNvSpPr>
            <a:spLocks/>
          </p:cNvSpPr>
          <p:nvPr/>
        </p:nvSpPr>
        <p:spPr bwMode="auto">
          <a:xfrm>
            <a:off x="3640752" y="4314969"/>
            <a:ext cx="476721" cy="55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/>
            <a:r>
              <a:rPr lang="en-US" sz="3200" b="1" dirty="0">
                <a:latin typeface="Calibri" pitchFamily="34" charset="0"/>
                <a:cs typeface="Arial" charset="0"/>
              </a:rPr>
              <a:t>?</a:t>
            </a:r>
          </a:p>
        </p:txBody>
      </p:sp>
      <p:sp>
        <p:nvSpPr>
          <p:cNvPr id="36" name="Rectangle 12"/>
          <p:cNvSpPr>
            <a:spLocks/>
          </p:cNvSpPr>
          <p:nvPr/>
        </p:nvSpPr>
        <p:spPr bwMode="auto">
          <a:xfrm>
            <a:off x="2098844" y="3745488"/>
            <a:ext cx="3408947" cy="114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  <a:cs typeface="Arial" charset="0"/>
              </a:rPr>
              <a:t>Knowledge Base</a:t>
            </a:r>
          </a:p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</a:rPr>
              <a:t>Inference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35" grpId="0"/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8CE2-212E-475D-9665-B245B70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650-6857-4A90-9A40-0948B8FB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KB entail query C?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BDC4F9-3B59-4BDC-A4BA-01DD492F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25842"/>
              </p:ext>
            </p:extLst>
          </p:nvPr>
        </p:nvGraphicFramePr>
        <p:xfrm>
          <a:off x="3244621" y="2681284"/>
          <a:ext cx="6375400" cy="36160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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C36F9C-FC60-4781-9037-BF1B5AE5E5BA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CD70A-B606-42E3-97BB-065F1BB42FE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8969A-C51A-47A1-996A-73BC2F403F51}"/>
              </a:ext>
            </a:extLst>
          </p:cNvPr>
          <p:cNvSpPr/>
          <p:nvPr/>
        </p:nvSpPr>
        <p:spPr>
          <a:xfrm>
            <a:off x="728928" y="4555110"/>
            <a:ext cx="24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4B118-16A1-42C3-92ED-A2E2FFA478F7}"/>
              </a:ext>
            </a:extLst>
          </p:cNvPr>
          <p:cNvSpPr/>
          <p:nvPr/>
        </p:nvSpPr>
        <p:spPr>
          <a:xfrm>
            <a:off x="1409963" y="5835668"/>
            <a:ext cx="102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Query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8AA4-799D-4593-98F5-8759C3090C9E}"/>
              </a:ext>
            </a:extLst>
          </p:cNvPr>
          <p:cNvSpPr txBox="1">
            <a:spLocks/>
          </p:cNvSpPr>
          <p:nvPr/>
        </p:nvSpPr>
        <p:spPr>
          <a:xfrm>
            <a:off x="7369955" y="166270"/>
            <a:ext cx="4539148" cy="1489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</p:txBody>
      </p:sp>
    </p:spTree>
    <p:extLst>
      <p:ext uri="{BB962C8B-B14F-4D97-AF65-F5344CB8AC3E}">
        <p14:creationId xmlns:p14="http://schemas.microsoft.com/office/powerpoint/2010/main" val="2207728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8CE2-212E-475D-9665-B245B70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650-6857-4A90-9A40-0948B8FB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KB entail query C?</a:t>
            </a:r>
          </a:p>
          <a:p>
            <a:r>
              <a:rPr lang="en-US" dirty="0">
                <a:solidFill>
                  <a:srgbClr val="C00000"/>
                </a:solidFill>
              </a:rPr>
              <a:t>Yes!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BDC4F9-3B59-4BDC-A4BA-01DD492F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10655"/>
              </p:ext>
            </p:extLst>
          </p:nvPr>
        </p:nvGraphicFramePr>
        <p:xfrm>
          <a:off x="3244621" y="2681284"/>
          <a:ext cx="6375400" cy="36160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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KB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C36F9C-FC60-4781-9037-BF1B5AE5E5BA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CD70A-B606-42E3-97BB-065F1BB42FE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8969A-C51A-47A1-996A-73BC2F403F51}"/>
              </a:ext>
            </a:extLst>
          </p:cNvPr>
          <p:cNvSpPr/>
          <p:nvPr/>
        </p:nvSpPr>
        <p:spPr>
          <a:xfrm>
            <a:off x="728928" y="4555110"/>
            <a:ext cx="24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4B118-16A1-42C3-92ED-A2E2FFA478F7}"/>
              </a:ext>
            </a:extLst>
          </p:cNvPr>
          <p:cNvSpPr/>
          <p:nvPr/>
        </p:nvSpPr>
        <p:spPr>
          <a:xfrm>
            <a:off x="1409963" y="5835668"/>
            <a:ext cx="102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Query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8AA4-799D-4593-98F5-8759C3090C9E}"/>
              </a:ext>
            </a:extLst>
          </p:cNvPr>
          <p:cNvSpPr txBox="1">
            <a:spLocks/>
          </p:cNvSpPr>
          <p:nvPr/>
        </p:nvSpPr>
        <p:spPr>
          <a:xfrm>
            <a:off x="7369955" y="166270"/>
            <a:ext cx="4539148" cy="1489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75704B-9CEB-4D99-931C-A43E0C43C080}"/>
              </a:ext>
            </a:extLst>
          </p:cNvPr>
          <p:cNvSpPr/>
          <p:nvPr/>
        </p:nvSpPr>
        <p:spPr>
          <a:xfrm>
            <a:off x="7777018" y="5504873"/>
            <a:ext cx="508000" cy="8472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C0C96E-FFB6-4329-B9FF-2481458F2444}"/>
              </a:ext>
            </a:extLst>
          </p:cNvPr>
          <p:cNvSpPr/>
          <p:nvPr/>
        </p:nvSpPr>
        <p:spPr>
          <a:xfrm>
            <a:off x="9059946" y="5512451"/>
            <a:ext cx="508000" cy="8472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implement a logical agent that proves entailment?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Logic language</a:t>
            </a:r>
          </a:p>
          <a:p>
            <a:pPr lvl="2"/>
            <a:r>
              <a:rPr lang="en-US" sz="2800" dirty="0"/>
              <a:t>Propositional logic</a:t>
            </a:r>
          </a:p>
          <a:p>
            <a:pPr lvl="2"/>
            <a:r>
              <a:rPr lang="en-US" sz="2800" dirty="0"/>
              <a:t>First order logic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Knowledge Base</a:t>
            </a:r>
          </a:p>
          <a:p>
            <a:pPr lvl="2"/>
            <a:r>
              <a:rPr lang="en-US" sz="2800" dirty="0"/>
              <a:t>Add known logical rules and facts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Inference algorithms</a:t>
            </a:r>
          </a:p>
          <a:p>
            <a:pPr lvl="2"/>
            <a:r>
              <a:rPr lang="en-US" sz="2800" dirty="0"/>
              <a:t>Theorem proving</a:t>
            </a:r>
          </a:p>
          <a:p>
            <a:pPr lvl="2"/>
            <a:r>
              <a:rPr lang="en-US" sz="2800" dirty="0"/>
              <a:t>Model checking</a:t>
            </a:r>
          </a:p>
        </p:txBody>
      </p:sp>
    </p:spTree>
    <p:extLst>
      <p:ext uri="{BB962C8B-B14F-4D97-AF65-F5344CB8AC3E}">
        <p14:creationId xmlns:p14="http://schemas.microsoft.com/office/powerpoint/2010/main" val="2538614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178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55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0" grpId="0"/>
      <p:bldP spid="51" grpId="0"/>
      <p:bldP spid="118" grpId="0"/>
      <p:bldP spid="1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symbols(KB) U symbols(α),{}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>
              <a:solidFill>
                <a:srgbClr val="CC00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</a:t>
            </a:r>
            <a:r>
              <a:rPr lang="en-US" dirty="0" err="1">
                <a:solidFill>
                  <a:srgbClr val="0000FF"/>
                </a:solidFill>
              </a:rPr>
              <a:t>symbols,model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empty?(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α, model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true</a:t>
            </a:r>
            <a:endParaRPr lang="en-US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i="1" dirty="0"/>
              <a:t>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symbols)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           rest ← rest(symbols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 and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true}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             </a:t>
            </a:r>
            <a:r>
              <a:rPr lang="en-US" dirty="0"/>
              <a:t>         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false}</a:t>
            </a:r>
            <a:r>
              <a:rPr lang="en-US" dirty="0"/>
              <a:t>))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56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  <a:p>
            <a:r>
              <a:rPr lang="en-US" dirty="0"/>
              <a:t>O(2</a:t>
            </a:r>
            <a:r>
              <a:rPr lang="en-US" baseline="30000" dirty="0"/>
              <a:t>n</a:t>
            </a:r>
            <a:r>
              <a:rPr lang="en-US" dirty="0"/>
              <a:t>) time, linear space</a:t>
            </a:r>
          </a:p>
          <a:p>
            <a:r>
              <a:rPr lang="en-US" dirty="0"/>
              <a:t>Can we do better?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0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4" y="1113594"/>
            <a:ext cx="11591476" cy="5541206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i="1" dirty="0"/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Method 2: </a:t>
            </a:r>
            <a:r>
              <a:rPr lang="en-US" i="1" dirty="0">
                <a:solidFill>
                  <a:srgbClr val="C00000"/>
                </a:solidFill>
                <a:sym typeface="Symbol"/>
              </a:rPr>
              <a:t>theorem-proving</a:t>
            </a:r>
          </a:p>
          <a:p>
            <a:pPr lvl="1"/>
            <a:r>
              <a:rPr lang="en-US" dirty="0">
                <a:sym typeface="Symbol"/>
              </a:rPr>
              <a:t>Search for a sequence of proof steps (applications of </a:t>
            </a:r>
            <a:r>
              <a:rPr lang="en-US" i="1" dirty="0">
                <a:sym typeface="Symbol"/>
              </a:rPr>
              <a:t>inference rules</a:t>
            </a:r>
            <a:r>
              <a:rPr lang="en-US" dirty="0">
                <a:sym typeface="Symbol"/>
              </a:rPr>
              <a:t>) leading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to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from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(P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Q)</a:t>
            </a:r>
            <a:r>
              <a:rPr lang="en-US" dirty="0"/>
              <a:t>, infer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/>
              <a:t> by </a:t>
            </a:r>
            <a:r>
              <a:rPr lang="en-US" i="1" dirty="0">
                <a:solidFill>
                  <a:srgbClr val="C00000"/>
                </a:solidFill>
              </a:rPr>
              <a:t>Modus Ponens</a:t>
            </a:r>
          </a:p>
          <a:p>
            <a:pPr marL="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Properties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Sound</a:t>
            </a:r>
            <a:r>
              <a:rPr lang="en-US" dirty="0">
                <a:sym typeface="Symbol"/>
              </a:rPr>
              <a:t> algorithm: everything it claims to prove is in fact entailed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Complete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algorithm: every sentence that is entailed can be proved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42487"/>
            <a:ext cx="10515600" cy="2039539"/>
          </a:xfrm>
        </p:spPr>
        <p:txBody>
          <a:bodyPr/>
          <a:lstStyle/>
          <a:p>
            <a:r>
              <a:rPr lang="en-US" dirty="0"/>
              <a:t>Forward chaining applies </a:t>
            </a:r>
            <a:r>
              <a:rPr lang="en-US" dirty="0">
                <a:solidFill>
                  <a:srgbClr val="C00000"/>
                </a:solidFill>
              </a:rPr>
              <a:t>Modus Ponens </a:t>
            </a:r>
            <a:r>
              <a:rPr lang="en-US" dirty="0"/>
              <a:t>to generate new facts: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lvl="1"/>
            <a:r>
              <a:rPr lang="en-US" dirty="0"/>
              <a:t>Infer 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  <a:p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endParaRPr lang="en-US" dirty="0"/>
          </a:p>
          <a:p>
            <a:r>
              <a:rPr lang="en-US" dirty="0"/>
              <a:t>Requires KB to contain only </a:t>
            </a:r>
            <a:r>
              <a:rPr lang="en-US" i="1" dirty="0">
                <a:solidFill>
                  <a:srgbClr val="FF0000"/>
                </a:solidFill>
              </a:rPr>
              <a:t>definite clauses</a:t>
            </a:r>
            <a:r>
              <a:rPr lang="en-US" dirty="0"/>
              <a:t>: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7030A0"/>
                </a:solidFill>
              </a:rPr>
              <a:t>(Conjunction of symbols)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dirty="0">
                <a:solidFill>
                  <a:srgbClr val="7030A0"/>
                </a:solidFill>
              </a:rPr>
              <a:t>symbol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A single symbol (note that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equivalent to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True   X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2163618" y="3352996"/>
            <a:ext cx="2438400" cy="4231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2163618" y="2918867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</p:spTree>
    <p:extLst>
      <p:ext uri="{BB962C8B-B14F-4D97-AF65-F5344CB8AC3E}">
        <p14:creationId xmlns:p14="http://schemas.microsoft.com/office/powerpoint/2010/main" val="42261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what do we TELL our knowledge base (KB)?</a:t>
            </a:r>
          </a:p>
          <a:p>
            <a:pPr lvl="1"/>
            <a:r>
              <a:rPr lang="en-US" sz="2400" dirty="0"/>
              <a:t>Facts (sentences)</a:t>
            </a:r>
          </a:p>
          <a:p>
            <a:pPr lvl="3"/>
            <a:r>
              <a:rPr lang="en-US" sz="2400" dirty="0"/>
              <a:t>The grass is green</a:t>
            </a:r>
          </a:p>
          <a:p>
            <a:pPr lvl="3"/>
            <a:r>
              <a:rPr lang="en-US" sz="2400" dirty="0"/>
              <a:t>The sky is blue</a:t>
            </a:r>
          </a:p>
          <a:p>
            <a:pPr lvl="1"/>
            <a:r>
              <a:rPr lang="en-US" sz="2400" dirty="0"/>
              <a:t>Rules (sentences)</a:t>
            </a:r>
          </a:p>
          <a:p>
            <a:pPr lvl="3"/>
            <a:r>
              <a:rPr lang="en-US" sz="2400" dirty="0"/>
              <a:t>Eating too much candy makes you sick</a:t>
            </a:r>
          </a:p>
          <a:p>
            <a:pPr lvl="3"/>
            <a:r>
              <a:rPr lang="en-US" sz="2400" dirty="0"/>
              <a:t>When you’re sick you don’t go to school</a:t>
            </a:r>
          </a:p>
          <a:p>
            <a:pPr lvl="1"/>
            <a:r>
              <a:rPr lang="en-US" sz="2400" dirty="0"/>
              <a:t>Percepts and Actions (sentences)</a:t>
            </a:r>
          </a:p>
          <a:p>
            <a:pPr lvl="3"/>
            <a:r>
              <a:rPr lang="en-US" sz="2400" dirty="0"/>
              <a:t>Vince ate too much candy today</a:t>
            </a:r>
          </a:p>
          <a:p>
            <a:pPr lvl="3"/>
            <a:endParaRPr lang="en-US" sz="2400" dirty="0"/>
          </a:p>
          <a:p>
            <a:r>
              <a:rPr lang="en-US" sz="2800" dirty="0"/>
              <a:t>What happens when we ASK the agent?</a:t>
            </a:r>
          </a:p>
          <a:p>
            <a:pPr lvl="1"/>
            <a:r>
              <a:rPr lang="en-US" sz="2400" dirty="0"/>
              <a:t>Inference – new sentences created from old</a:t>
            </a:r>
          </a:p>
          <a:p>
            <a:pPr lvl="3"/>
            <a:r>
              <a:rPr lang="en-US" sz="2400" dirty="0"/>
              <a:t>Vince is not going to school today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99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2163618" y="3352996"/>
            <a:ext cx="2438400" cy="4231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2516FF-7122-4C3E-991B-E75A4957893E}"/>
              </a:ext>
            </a:extLst>
          </p:cNvPr>
          <p:cNvSpPr txBox="1">
            <a:spLocks/>
          </p:cNvSpPr>
          <p:nvPr/>
        </p:nvSpPr>
        <p:spPr bwMode="auto">
          <a:xfrm>
            <a:off x="4906818" y="3308928"/>
            <a:ext cx="609600" cy="30456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2163618" y="2918867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9A6B6-4E64-4501-96BB-D943C4D34BF7}"/>
              </a:ext>
            </a:extLst>
          </p:cNvPr>
          <p:cNvSpPr txBox="1"/>
          <p:nvPr/>
        </p:nvSpPr>
        <p:spPr>
          <a:xfrm>
            <a:off x="8251426" y="2976572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97EAE-D555-45C3-B466-D876394D371E}"/>
              </a:ext>
            </a:extLst>
          </p:cNvPr>
          <p:cNvSpPr txBox="1"/>
          <p:nvPr/>
        </p:nvSpPr>
        <p:spPr>
          <a:xfrm>
            <a:off x="4323535" y="2927928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39F60A-CA3A-44F8-A005-7DCF5703A63E}"/>
              </a:ext>
            </a:extLst>
          </p:cNvPr>
          <p:cNvSpPr txBox="1">
            <a:spLocks/>
          </p:cNvSpPr>
          <p:nvPr/>
        </p:nvSpPr>
        <p:spPr bwMode="auto">
          <a:xfrm>
            <a:off x="6187220" y="3348335"/>
            <a:ext cx="1676400" cy="2867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L</a:t>
            </a:r>
            <a:r>
              <a:rPr lang="en-US" sz="2400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M</a:t>
            </a:r>
            <a:r>
              <a:rPr lang="en-US" sz="2400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75AEF-5D81-4737-B557-B78DA8A128C8}"/>
              </a:ext>
            </a:extLst>
          </p:cNvPr>
          <p:cNvSpPr txBox="1"/>
          <p:nvPr/>
        </p:nvSpPr>
        <p:spPr>
          <a:xfrm>
            <a:off x="6213537" y="2967335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A487DA-4C4A-7D74-951B-91DF044353E0}"/>
                  </a:ext>
                </a:extLst>
              </p14:cNvPr>
              <p14:cNvContentPartPr/>
              <p14:nvPr/>
            </p14:nvContentPartPr>
            <p14:xfrm>
              <a:off x="1270800" y="5712480"/>
              <a:ext cx="869760" cy="21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A487DA-4C4A-7D74-951B-91DF044353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1440" y="5703120"/>
                <a:ext cx="888480" cy="2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1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8406956" y="2566739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356113" y="36495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27292" y="4620127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27242" y="4625226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080682" y="61387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34400" y="614992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l-horn-examp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95400"/>
            <a:ext cx="3302000" cy="5316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Example: Proving 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5668"/>
            <a:ext cx="2438400" cy="4231341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Q</a:t>
            </a:r>
          </a:p>
          <a:p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M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P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M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124200" y="1371600"/>
            <a:ext cx="609600" cy="4729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43400" y="1371600"/>
            <a:ext cx="16764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392" y="6019800"/>
            <a:ext cx="84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A   B</a:t>
            </a:r>
          </a:p>
        </p:txBody>
      </p:sp>
      <p:sp>
        <p:nvSpPr>
          <p:cNvPr id="12" name="Oval 11"/>
          <p:cNvSpPr/>
          <p:nvPr/>
        </p:nvSpPr>
        <p:spPr>
          <a:xfrm>
            <a:off x="8534400" y="6151963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080682" y="6143811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69717" y="990600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0917" y="990600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23" name="Oval 22"/>
          <p:cNvSpPr/>
          <p:nvPr/>
        </p:nvSpPr>
        <p:spPr>
          <a:xfrm>
            <a:off x="9262977" y="547526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90792" y="6019800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6019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1417876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7568" y="3177672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42916" y="374449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2296" y="60117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79211" y="1957959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9552" y="258146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42373" y="3736495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78800" y="6003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97931" y="2484663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8163" y="199860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7721" y="257879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41" name="Oval 40"/>
          <p:cNvSpPr/>
          <p:nvPr/>
        </p:nvSpPr>
        <p:spPr>
          <a:xfrm>
            <a:off x="7887366" y="4486260"/>
            <a:ext cx="824832" cy="824832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65164" y="6015797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44" name="Oval 43"/>
          <p:cNvSpPr/>
          <p:nvPr/>
        </p:nvSpPr>
        <p:spPr>
          <a:xfrm>
            <a:off x="9360569" y="3649395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11937" y="59957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03279" y="302474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48" name="Oval 47"/>
          <p:cNvSpPr/>
          <p:nvPr/>
        </p:nvSpPr>
        <p:spPr>
          <a:xfrm>
            <a:off x="9428745" y="4384397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426333" y="200929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0" name="Oval 49"/>
          <p:cNvSpPr/>
          <p:nvPr/>
        </p:nvSpPr>
        <p:spPr>
          <a:xfrm>
            <a:off x="8511671" y="330690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473158" y="600242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</a:t>
            </a:r>
          </a:p>
        </p:txBody>
      </p:sp>
      <p:sp>
        <p:nvSpPr>
          <p:cNvPr id="52" name="Oval 51"/>
          <p:cNvSpPr/>
          <p:nvPr/>
        </p:nvSpPr>
        <p:spPr>
          <a:xfrm>
            <a:off x="8411411" y="2566552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485179" y="60010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81889" y="3564832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37575" y="141306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7028" y="3156309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8" name="Oval 57"/>
          <p:cNvSpPr/>
          <p:nvPr/>
        </p:nvSpPr>
        <p:spPr>
          <a:xfrm>
            <a:off x="8503650" y="204225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787102" y="548328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54421" y="6002419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74198" y="5994406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</a:t>
            </a:r>
          </a:p>
        </p:txBody>
      </p:sp>
      <p:sp>
        <p:nvSpPr>
          <p:cNvPr id="63" name="Oval 62"/>
          <p:cNvSpPr/>
          <p:nvPr/>
        </p:nvSpPr>
        <p:spPr>
          <a:xfrm>
            <a:off x="8416758" y="1248427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958421" y="59930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18295" y="5998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9" y="407816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6725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7" grpId="0" animBg="1"/>
      <p:bldP spid="37" grpId="0" animBg="1"/>
      <p:bldP spid="25" grpId="0" animBg="1"/>
      <p:bldP spid="20" grpId="0" animBg="1"/>
      <p:bldP spid="16" grpId="0" animBg="1"/>
      <p:bldP spid="3" grpId="0" build="p"/>
      <p:bldP spid="4" grpId="0" animBg="1"/>
      <p:bldP spid="5" grpId="0" animBg="1"/>
      <p:bldP spid="7" grpId="0"/>
      <p:bldP spid="10" grpId="0"/>
      <p:bldP spid="11" grpId="0"/>
      <p:bldP spid="12" grpId="0" animBg="1"/>
      <p:bldP spid="13" grpId="0" animBg="1"/>
      <p:bldP spid="9" grpId="0"/>
      <p:bldP spid="8" grpId="0"/>
      <p:bldP spid="23" grpId="0" animBg="1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 animBg="1"/>
      <p:bldP spid="41" grpId="1" animBg="1"/>
      <p:bldP spid="43" grpId="0"/>
      <p:bldP spid="44" grpId="0" animBg="1"/>
      <p:bldP spid="45" grpId="0"/>
      <p:bldP spid="46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/>
      <p:bldP spid="56" grpId="0"/>
      <p:bldP spid="57" grpId="0"/>
      <p:bldP spid="58" grpId="0" animBg="1"/>
      <p:bldP spid="59" grpId="0" animBg="1"/>
      <p:bldP spid="60" grpId="0"/>
      <p:bldP spid="61" grpId="0"/>
      <p:bldP spid="63" grpId="0" animBg="1"/>
      <p:bldP spid="64" grpId="0"/>
      <p:bldP spid="65" grpId="0"/>
      <p:bldP spid="6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409462" cy="574738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while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is not empty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← Pop(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true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 = false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]←true</a:t>
            </a:r>
            <a:br>
              <a:rPr lang="en-US" sz="2400" dirty="0"/>
            </a:br>
            <a:r>
              <a:rPr lang="en-US" sz="2400" dirty="0"/>
              <a:t>                    </a:t>
            </a:r>
            <a:r>
              <a:rPr lang="en-US" sz="2400" dirty="0">
                <a:solidFill>
                  <a:srgbClr val="7030A0"/>
                </a:solidFill>
              </a:rPr>
              <a:t>for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each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clause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where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is in </a:t>
            </a:r>
            <a:r>
              <a:rPr lang="en-US" sz="2400" dirty="0" err="1">
                <a:solidFill>
                  <a:srgbClr val="0000FF"/>
                </a:solidFill>
              </a:rPr>
              <a:t>c.premise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decrement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    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= 0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/>
              <a:t> </a:t>
            </a:r>
            <a:r>
              <a:rPr lang="en-US" sz="2400" dirty="0"/>
              <a:t>add </a:t>
            </a:r>
            <a:r>
              <a:rPr lang="en-US" sz="2400" dirty="0" err="1">
                <a:solidFill>
                  <a:srgbClr val="0000FF"/>
                </a:solidFill>
              </a:rPr>
              <a:t>c.conclusion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/>
              <a:t> </a:t>
            </a:r>
            <a:r>
              <a:rPr lang="en-US" sz="2400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6188322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223212"/>
            <a:ext cx="11639901" cy="5434262"/>
          </a:xfrm>
        </p:spPr>
        <p:txBody>
          <a:bodyPr/>
          <a:lstStyle/>
          <a:p>
            <a:r>
              <a:rPr lang="en-US" dirty="0"/>
              <a:t>Theorem: FC is sound and complete for definite-clause KBs</a:t>
            </a:r>
          </a:p>
          <a:p>
            <a:r>
              <a:rPr lang="en-US" dirty="0"/>
              <a:t>Soundness: follows from soundness of Modus Ponens (easy to check</a:t>
            </a:r>
            <a:r>
              <a:rPr lang="en-US" dirty="0">
                <a:sym typeface="Symbol"/>
              </a:rPr>
              <a:t>)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Completeness proof: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sz="2400" dirty="0"/>
              <a:t>1. FC reaches a fixed point where no new atomic sentences are derived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2. Consider the final </a:t>
            </a:r>
            <a:r>
              <a:rPr lang="en-US" sz="2400" i="1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table as a model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, assigning true/false to symbols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3. Every clause in the original KB is true for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	Proof: Suppose a clause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/>
              <a:t>is false for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Then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/>
              <a:t> is false for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Therefore the algorithm has not reached a fixed point!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4. Hence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is a model of KB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5. If </a:t>
            </a:r>
            <a:r>
              <a:rPr lang="en-US" sz="2400" dirty="0">
                <a:solidFill>
                  <a:srgbClr val="7030A0"/>
                </a:solidFill>
              </a:rPr>
              <a:t>KB </a:t>
            </a:r>
            <a:r>
              <a:rPr lang="en-US" sz="2400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 is true in every model of </a:t>
            </a:r>
            <a:r>
              <a:rPr lang="en-US" sz="2400" dirty="0">
                <a:solidFill>
                  <a:srgbClr val="7030A0"/>
                </a:solidFill>
              </a:rPr>
              <a:t>KB</a:t>
            </a:r>
            <a:r>
              <a:rPr lang="en-US" sz="2400" dirty="0"/>
              <a:t>, including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78453" y="4019884"/>
            <a:ext cx="1676400" cy="3733800"/>
            <a:chOff x="4343400" y="1371600"/>
            <a:chExt cx="1676400" cy="3733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4343400" y="1371600"/>
              <a:ext cx="1676400" cy="3733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34" tIns="45718" rIns="91434" bIns="45718" numCol="1" anchor="t" anchorCtr="0" compatLnSpc="1">
              <a:prstTxWarp prst="textNoShape">
                <a:avLst/>
              </a:prstTxWarp>
            </a:bodyPr>
            <a:lstStyle>
              <a:lvl1pPr marL="342874" indent="-3428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3200">
                  <a:solidFill>
                    <a:schemeClr val="accent2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895" indent="-28573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291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08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247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412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578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74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591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A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B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L</a:t>
              </a:r>
              <a:r>
                <a:rPr lang="en-US" sz="2000" dirty="0">
                  <a:solidFill>
                    <a:srgbClr val="0000FF"/>
                  </a:solidFill>
                </a:rPr>
                <a:t> 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M</a:t>
              </a:r>
              <a:r>
                <a:rPr lang="en-US" sz="2000" dirty="0">
                  <a:solidFill>
                    <a:srgbClr val="0000FF"/>
                  </a:solidFill>
                </a:rPr>
                <a:t>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P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Q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0073" y="1377771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92053" y="17574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97406" y="2110347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89387" y="2449906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1364" y="28028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6716" y="3129010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8CE861D-BA1A-4EAE-A94C-98859AAB55A1}"/>
              </a:ext>
            </a:extLst>
          </p:cNvPr>
          <p:cNvSpPr/>
          <p:nvPr/>
        </p:nvSpPr>
        <p:spPr>
          <a:xfrm>
            <a:off x="6096000" y="1078069"/>
            <a:ext cx="3352800" cy="7374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forward chaining work on this example?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223212"/>
            <a:ext cx="11639901" cy="5434262"/>
          </a:xfrm>
        </p:spPr>
        <p:txBody>
          <a:bodyPr/>
          <a:lstStyle/>
          <a:p>
            <a:r>
              <a:rPr lang="en-US" dirty="0"/>
              <a:t>A ⇒ B</a:t>
            </a:r>
          </a:p>
          <a:p>
            <a:r>
              <a:rPr lang="en-US" dirty="0"/>
              <a:t>¬A ⇒ B</a:t>
            </a:r>
          </a:p>
        </p:txBody>
      </p:sp>
    </p:spTree>
    <p:extLst>
      <p:ext uri="{BB962C8B-B14F-4D97-AF65-F5344CB8AC3E}">
        <p14:creationId xmlns:p14="http://schemas.microsoft.com/office/powerpoint/2010/main" val="19785315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4D10-2E34-4D9B-99E6-501D4F72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</p:spPr>
            <p:txBody>
              <a:bodyPr/>
              <a:lstStyle/>
              <a:p>
                <a:r>
                  <a:rPr lang="en-US" dirty="0"/>
                  <a:t>Modus Ponens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Unit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General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  <a:blipFill>
                <a:blip r:embed="rId2"/>
                <a:stretch>
                  <a:fillRect l="-1217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96EB18-9CAB-4937-A3F8-01B2A1765BC8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460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</p:spPr>
            <p:txBody>
              <a:bodyPr/>
              <a:lstStyle/>
              <a:p>
                <a:r>
                  <a:rPr lang="en-US" dirty="0"/>
                  <a:t>Algorithm Overview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function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returns</a:t>
                </a:r>
                <a:r>
                  <a:rPr lang="en-US" dirty="0"/>
                  <a:t> true or false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We want to prove that 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entails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In other words, we want to prove that we cannot satisfy 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:r>
                  <a:rPr lang="en-US" b="1" dirty="0">
                    <a:solidFill>
                      <a:schemeClr val="tx1"/>
                    </a:solidFill>
                  </a:rPr>
                  <a:t>not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Start with a set of CNF clauses, including the KB as well as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Keep resolving pairs of clauses until</a:t>
                </a:r>
              </a:p>
              <a:p>
                <a:pPr marL="1428750" lvl="4" indent="-514350">
                  <a:buFont typeface="+mj-lt"/>
                  <a:buAutoNum type="alphaUcPeriod"/>
                </a:pPr>
                <a:r>
                  <a:rPr lang="en-US" sz="2800" dirty="0"/>
                  <a:t>You resolve the empty clause</a:t>
                </a:r>
              </a:p>
              <a:p>
                <a:pPr lvl="4" indent="0">
                  <a:buNone/>
                </a:pPr>
                <a:r>
                  <a:rPr lang="en-US" sz="2800" dirty="0"/>
                  <a:t>	Contradiction found!</a:t>
                </a:r>
              </a:p>
              <a:p>
                <a:pPr lvl="4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r>
                  <a:rPr lang="en-US" sz="2800" dirty="0"/>
                  <a:t> cannot be satisfied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entails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1428750" lvl="4" indent="-514350">
                  <a:buFont typeface="+mj-lt"/>
                  <a:buAutoNum type="alphaUcPeriod" startAt="2"/>
                </a:pPr>
                <a:r>
                  <a:rPr lang="en-US" sz="2800" dirty="0"/>
                  <a:t>No new clauses added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does not entail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  <a:blipFill>
                <a:blip r:embed="rId2"/>
                <a:stretch>
                  <a:fillRect l="-1131" t="-5090" b="-183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General Resolution</a:t>
                </a:r>
              </a:p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2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General Resolution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   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¬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/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/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/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/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/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/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F54DF94-7D06-482C-9529-F1FB8771E18F}"/>
              </a:ext>
            </a:extLst>
          </p:cNvPr>
          <p:cNvSpPr txBox="1"/>
          <p:nvPr/>
        </p:nvSpPr>
        <p:spPr>
          <a:xfrm>
            <a:off x="10965122" y="5450164"/>
            <a:ext cx="407790" cy="41351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EC7526-5012-49E0-93DB-A6F2A6A77285}"/>
              </a:ext>
            </a:extLst>
          </p:cNvPr>
          <p:cNvCxnSpPr>
            <a:stCxn id="4" idx="2"/>
            <a:endCxn id="13" idx="0"/>
          </p:cNvCxnSpPr>
          <p:nvPr/>
        </p:nvCxnSpPr>
        <p:spPr>
          <a:xfrm flipH="1">
            <a:off x="1199105" y="3270951"/>
            <a:ext cx="545962" cy="91148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B51F0E-86FE-4C33-8C6A-57F803A86EA2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1199105" y="3270955"/>
            <a:ext cx="3018692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22DB1A-1A14-4676-BEA6-D20A48281A91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3473382" y="3270955"/>
            <a:ext cx="744415" cy="911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243A1A-73D0-4F58-8F08-0FC9A70E353E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1745067" y="3270951"/>
            <a:ext cx="1728315" cy="91148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7E4A49-B0B5-4188-9D22-5B2B2BCEAA2F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4217797" y="3270955"/>
            <a:ext cx="1529862" cy="91147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057DDE4-2DFE-42AB-9DDA-DFA6444850A0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flipH="1">
            <a:off x="5747659" y="3270951"/>
            <a:ext cx="1158293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68C71D-BFA8-4454-82B3-247AF3E2F1AA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905952" y="3270951"/>
            <a:ext cx="11159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0CDFCA-5676-4527-A432-95E3C511467B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>
            <a:off x="4217797" y="3270955"/>
            <a:ext cx="3804139" cy="91147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AD3978-82C0-42D5-BDE8-C9B4AA4EC1BF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>
            <a:off x="1745067" y="3270951"/>
            <a:ext cx="78594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676ACCE-52E0-49A7-A899-2247CAF81886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9025931" y="3270952"/>
            <a:ext cx="578620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844760-66E3-4334-B315-71D3F2636F0E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6905952" y="3270951"/>
            <a:ext cx="3589552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155827-BE5E-4B58-BC2B-C72D79F61B1E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9025931" y="3270952"/>
            <a:ext cx="1469573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F9924C-0E08-476B-A42B-2B8922B08A1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0495504" y="4595943"/>
            <a:ext cx="673513" cy="85422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9DBBD60-CA82-4099-90FE-54EBF28CFD50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>
            <a:off x="11169017" y="3270951"/>
            <a:ext cx="0" cy="217921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7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A38DCB-7B13-42B6-AAC5-C9DF61F8A806}"/>
              </a:ext>
            </a:extLst>
          </p:cNvPr>
          <p:cNvSpPr txBox="1">
            <a:spLocks/>
          </p:cNvSpPr>
          <p:nvPr/>
        </p:nvSpPr>
        <p:spPr>
          <a:xfrm>
            <a:off x="552099" y="1729078"/>
            <a:ext cx="11242843" cy="39524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function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, </a:t>
                </a:r>
                <a:r>
                  <a:rPr lang="en-US" sz="24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sz="2400" dirty="0"/>
                  <a:t>)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returns</a:t>
                </a:r>
                <a:r>
                  <a:rPr lang="en-US" sz="2400" dirty="0"/>
                  <a:t> true or false</a:t>
                </a:r>
              </a:p>
              <a:p>
                <a:r>
                  <a:rPr lang="en-US" sz="2400" dirty="0"/>
                  <a:t>    clauses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the set of clauses in the CNF representation of 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    new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dirty="0"/>
                  <a:t>{ }</a:t>
                </a:r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loop 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for each </a:t>
                </a:r>
                <a:r>
                  <a:rPr lang="en-US" sz="2400" dirty="0"/>
                  <a:t>pair of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in clauses </a:t>
                </a:r>
                <a:r>
                  <a:rPr lang="en-US" sz="2400" dirty="0">
                    <a:solidFill>
                      <a:srgbClr val="7030A0"/>
                    </a:solidFill>
                  </a:rPr>
                  <a:t>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PL-RESOLVE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if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</a:t>
                </a:r>
                <a:r>
                  <a:rPr lang="en-US" sz="2400" dirty="0">
                    <a:sym typeface="Symbol"/>
                  </a:rPr>
                  <a:t>contains the empty clause 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               return </a:t>
                </a:r>
                <a:r>
                  <a:rPr lang="en-US" sz="2400" dirty="0">
                    <a:sym typeface="Symbol"/>
                  </a:rPr>
                  <a:t>true</a:t>
                </a:r>
              </a:p>
              <a:p>
                <a:r>
                  <a:rPr lang="en-US" sz="2400" dirty="0">
                    <a:sym typeface="Symbol"/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new</a:t>
                </a:r>
                <a:r>
                  <a:rPr lang="en-US" sz="24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resolvants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if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return </a:t>
                </a:r>
                <a:r>
                  <a:rPr lang="en-US" sz="2400" dirty="0"/>
                  <a:t>false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4790" b="-1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52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521146"/>
            <a:ext cx="11379200" cy="965955"/>
          </a:xfrm>
        </p:spPr>
        <p:txBody>
          <a:bodyPr/>
          <a:lstStyle/>
          <a:p>
            <a:r>
              <a:rPr lang="en-US" sz="2800" dirty="0"/>
              <a:t>How do we represent possible worlds with models and knowledge bases?</a:t>
            </a:r>
          </a:p>
          <a:p>
            <a:r>
              <a:rPr lang="en-US" sz="2800" dirty="0"/>
              <a:t>How do we then do inference with these representations?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158209"/>
            <a:ext cx="8302482" cy="4355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6859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E0EA-0C79-4A12-9675-0C07155C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Forward Chaining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Sound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complete</a:t>
            </a:r>
            <a:r>
              <a:rPr lang="en-US" dirty="0"/>
              <a:t> for </a:t>
            </a:r>
            <a:r>
              <a:rPr lang="en-US" dirty="0">
                <a:solidFill>
                  <a:srgbClr val="C00000"/>
                </a:solidFill>
              </a:rPr>
              <a:t>definite-clause</a:t>
            </a:r>
            <a:r>
              <a:rPr lang="en-US" dirty="0"/>
              <a:t> KBs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Complexity: linear time </a:t>
            </a:r>
          </a:p>
          <a:p>
            <a:endParaRPr lang="en-US" dirty="0"/>
          </a:p>
          <a:p>
            <a:r>
              <a:rPr lang="en-US" dirty="0"/>
              <a:t>Resolution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Sound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complete</a:t>
            </a:r>
            <a:r>
              <a:rPr lang="en-US" dirty="0"/>
              <a:t> for </a:t>
            </a:r>
            <a:r>
              <a:rPr lang="en-US" dirty="0">
                <a:solidFill>
                  <a:srgbClr val="C00000"/>
                </a:solidFill>
              </a:rPr>
              <a:t>any PL </a:t>
            </a:r>
            <a:r>
              <a:rPr lang="en-US" dirty="0"/>
              <a:t>KBs!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Complexity: exponential time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769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is the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satisfiable?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  <a:blipFill>
                <a:blip r:embed="rId3"/>
                <a:stretch>
                  <a:fillRect l="-1251" t="-8173" r="-1669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107686470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entail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?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  <a:blipFill>
                <a:blip r:embed="rId3"/>
                <a:stretch>
                  <a:fillRect l="-1251" t="-8173" r="-775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309918847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sentence is </a:t>
            </a:r>
            <a:r>
              <a:rPr lang="en-US" i="1" dirty="0">
                <a:solidFill>
                  <a:srgbClr val="C00000"/>
                </a:solidFill>
              </a:rPr>
              <a:t>satisfiable</a:t>
            </a:r>
            <a:r>
              <a:rPr lang="en-US" dirty="0"/>
              <a:t> if it is true in at least one world (e.g., CSPs!)</a:t>
            </a:r>
          </a:p>
          <a:p>
            <a:r>
              <a:rPr lang="en-US" dirty="0"/>
              <a:t>Suppose we have a hyper-efficient SAT solver; how can we use it to test entailment?</a:t>
            </a:r>
          </a:p>
          <a:p>
            <a:pPr lvl="1"/>
            <a:r>
              <a:rPr lang="en-US" dirty="0"/>
              <a:t>Suppose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/>
              <a:t>Then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(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) </a:t>
            </a:r>
            <a:r>
              <a:rPr lang="en-US" dirty="0"/>
              <a:t>is false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 </a:t>
            </a:r>
            <a:r>
              <a:rPr lang="en-US" dirty="0"/>
              <a:t>is false in all worlds, i.e., </a:t>
            </a:r>
            <a:r>
              <a:rPr lang="en-US" dirty="0" err="1"/>
              <a:t>unsatisfiable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So, add the negated conclusion to what you know, test for (un)satisfiability; also known as </a:t>
            </a:r>
            <a:r>
              <a:rPr lang="en-US" sz="2400" dirty="0" err="1">
                <a:solidFill>
                  <a:srgbClr val="0000FF"/>
                </a:solidFill>
                <a:latin typeface="Apple Chancery"/>
                <a:cs typeface="Apple Chancery"/>
              </a:rPr>
              <a:t>reductio</a:t>
            </a:r>
            <a:r>
              <a:rPr lang="en-US" sz="2400" dirty="0">
                <a:solidFill>
                  <a:srgbClr val="0000FF"/>
                </a:solidFill>
                <a:latin typeface="Apple Chancery"/>
                <a:cs typeface="Apple Chancery"/>
              </a:rPr>
              <a:t> ad absurdum</a:t>
            </a:r>
            <a:endParaRPr lang="en-US" dirty="0">
              <a:solidFill>
                <a:srgbClr val="0000FF"/>
              </a:solidFill>
              <a:latin typeface="Apple Chancery"/>
              <a:cs typeface="Apple Chancery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Efficient SAT solvers operate on </a:t>
            </a:r>
            <a:r>
              <a:rPr lang="en-US" b="1" i="1" dirty="0">
                <a:solidFill>
                  <a:srgbClr val="C00000"/>
                </a:solidFill>
                <a:latin typeface="Calibri"/>
                <a:cs typeface="Calibri"/>
              </a:rPr>
              <a:t>conjunctive normal form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6C3ACC-D465-426F-AB36-3DF77CA4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96" y="1190785"/>
            <a:ext cx="5658200" cy="4790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49BF41-6A18-484D-B430-591D566B3B2C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http://thiagodnf.github.io/wumpus-world-simulator/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3783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C00000"/>
                </a:solidFill>
              </a:rPr>
              <a:t>conjunction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C00000"/>
                </a:solidFill>
              </a:rPr>
              <a:t>disjunction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/>
              <a:t>Conversion to CNF by a sequence of standard transformations: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(Wall_0,1  Blocked_W_0)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((Wall_0,1  Blocked_W_0)  (Blocked_W_0 Wall_0,1))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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((Wall_0,1 v Blocked_W_0)  (Blocked_W_0 v 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(</a:t>
            </a:r>
            <a:r>
              <a:rPr lang="en-US" dirty="0">
                <a:solidFill>
                  <a:srgbClr val="7030A0"/>
                </a:solidFill>
              </a:rPr>
              <a:t>At_1,1_0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Wall_0,1   v   Blocked_W_0)  (</a:t>
            </a:r>
            <a:r>
              <a:rPr lang="en-US" dirty="0">
                <a:solidFill>
                  <a:srgbClr val="7030A0"/>
                </a:solidFill>
              </a:rPr>
              <a:t>At_1,1_0 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Blocked_W_0   v  Wall_0,1)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230089" y="1312441"/>
            <a:ext cx="5474855" cy="533400"/>
          </a:xfrm>
          <a:prstGeom prst="wedgeRoundRectCallout">
            <a:avLst>
              <a:gd name="adj1" fmla="val -81350"/>
              <a:gd name="adj2" fmla="val 378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biconditional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by two implications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1981200"/>
            <a:ext cx="4495800" cy="533400"/>
          </a:xfrm>
          <a:prstGeom prst="wedgeRoundRectCallout">
            <a:avLst>
              <a:gd name="adj1" fmla="val -90749"/>
              <a:gd name="adj2" fmla="val 3680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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by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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696200" y="2590800"/>
            <a:ext cx="4181764" cy="533400"/>
          </a:xfrm>
          <a:prstGeom prst="wedgeRoundRectCallout">
            <a:avLst>
              <a:gd name="adj1" fmla="val -89186"/>
              <a:gd name="adj2" fmla="val 3735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Distribute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over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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3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SAT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179283"/>
            <a:ext cx="10861964" cy="5311586"/>
          </a:xfrm>
        </p:spPr>
        <p:txBody>
          <a:bodyPr/>
          <a:lstStyle/>
          <a:p>
            <a:r>
              <a:rPr lang="en-US" dirty="0"/>
              <a:t>DPLL (</a:t>
            </a:r>
            <a:r>
              <a:rPr lang="en-US" sz="2800" dirty="0"/>
              <a:t>Davis-Putnam-</a:t>
            </a:r>
            <a:r>
              <a:rPr lang="en-US" sz="2800" dirty="0" err="1"/>
              <a:t>Logemann</a:t>
            </a:r>
            <a:r>
              <a:rPr lang="en-US" sz="2800" dirty="0"/>
              <a:t>-Loveland</a:t>
            </a:r>
            <a:r>
              <a:rPr lang="en-US" dirty="0"/>
              <a:t>) is the core of modern solvers</a:t>
            </a:r>
          </a:p>
          <a:p>
            <a:r>
              <a:rPr lang="en-US" dirty="0"/>
              <a:t>Essentially a backtracking search over models with some extras: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r>
              <a:rPr lang="en-US" dirty="0"/>
              <a:t>: stop if </a:t>
            </a:r>
          </a:p>
          <a:p>
            <a:pPr lvl="2"/>
            <a:r>
              <a:rPr lang="en-US" sz="2400" dirty="0"/>
              <a:t>all clauses are satisfied;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r>
              <a:rPr lang="en-US" sz="2400" dirty="0">
                <a:sym typeface="Symbol"/>
              </a:rPr>
              <a:t>any clause is falsified;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>
                <a:sym typeface="Symbol"/>
              </a:rPr>
              <a:t>is falsified </a:t>
            </a:r>
            <a:r>
              <a:rPr lang="en-US" sz="2400" dirty="0">
                <a:sym typeface="Symbol"/>
              </a:rPr>
              <a:t>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endParaRPr lang="en-US" dirty="0"/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Pure literals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sz="2400" dirty="0"/>
              <a:t>E.g.,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pure and positive in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</a:t>
            </a:r>
            <a:r>
              <a:rPr lang="en-US" sz="2400" dirty="0">
                <a:solidFill>
                  <a:srgbClr val="7030A0"/>
                </a:solidFill>
              </a:rPr>
              <a:t> (C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B) </a:t>
            </a:r>
            <a:r>
              <a:rPr lang="en-US" sz="2400" dirty="0">
                <a:sym typeface="Symbol"/>
              </a:rPr>
              <a:t>so set it to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</a:p>
          <a:p>
            <a:pPr lvl="1"/>
            <a:endParaRPr lang="en-US" i="1" dirty="0">
              <a:solidFill>
                <a:srgbClr val="C00000"/>
              </a:solidFill>
            </a:endParaRP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Unit clauses</a:t>
            </a:r>
            <a:r>
              <a:rPr lang="en-US" dirty="0"/>
              <a:t>: if a clause is left with a single literal, set symbol to satisfy clause</a:t>
            </a:r>
          </a:p>
          <a:p>
            <a:pPr lvl="2"/>
            <a:r>
              <a:rPr lang="en-US" sz="2400" dirty="0"/>
              <a:t>E.g., if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becomes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</a:t>
            </a:r>
            <a:r>
              <a:rPr lang="en-US" sz="2400" dirty="0">
                <a:sym typeface="Symbol"/>
              </a:rPr>
              <a:t>, i.e.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C)</a:t>
            </a:r>
          </a:p>
          <a:p>
            <a:pPr lvl="2"/>
            <a:r>
              <a:rPr lang="en-US" sz="2400" dirty="0">
                <a:sym typeface="Symbol"/>
              </a:rPr>
              <a:t>Satisfying the unit clauses often leads to further propagation, new unit clauses,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27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994943"/>
            <a:ext cx="11270447" cy="58630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every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true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true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some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false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false</a:t>
            </a:r>
            <a:br>
              <a:rPr lang="en-US" dirty="0"/>
            </a:b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FIND-PURE-SYMBOL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symbols, 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FIND-UNIT-CLAUSE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rest</a:t>
            </a:r>
            <a:r>
              <a:rPr lang="en-US" dirty="0"/>
              <a:t> ← Rest(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dirty="0"/>
              <a:t> or(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model∪{P=true}</a:t>
            </a:r>
            <a:r>
              <a:rPr lang="en-US" dirty="0"/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              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model∪{P=false}</a:t>
            </a:r>
            <a:r>
              <a:rPr lang="en-US" dirty="0"/>
              <a:t>))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494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</p:txBody>
      </p:sp>
    </p:spTree>
    <p:extLst>
      <p:ext uri="{BB962C8B-B14F-4D97-AF65-F5344CB8AC3E}">
        <p14:creationId xmlns:p14="http://schemas.microsoft.com/office/powerpoint/2010/main" val="12525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cman_P2_ghosts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9683" y="1266198"/>
            <a:ext cx="4032634" cy="43256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A0EF30-A195-58D4-12B0-B6041ED00416}"/>
                  </a:ext>
                </a:extLst>
              </p14:cNvPr>
              <p14:cNvContentPartPr/>
              <p14:nvPr/>
            </p14:nvContentPartPr>
            <p14:xfrm>
              <a:off x="1045800" y="2406960"/>
              <a:ext cx="1320120" cy="912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A0EF30-A195-58D4-12B0-B6041ED004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440" y="2397600"/>
                <a:ext cx="1338840" cy="9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1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language?</a:t>
            </a:r>
          </a:p>
          <a:p>
            <a:endParaRPr lang="en-US" dirty="0"/>
          </a:p>
          <a:p>
            <a:r>
              <a:rPr lang="en-US" dirty="0"/>
              <a:t>Propositional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 (Q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R)</a:t>
            </a:r>
            <a:r>
              <a:rPr lang="en-US" dirty="0"/>
              <a:t>;       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(Raining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Sunny)</a:t>
            </a:r>
          </a:p>
          <a:p>
            <a:pPr lvl="1"/>
            <a:r>
              <a:rPr lang="en-US" dirty="0"/>
              <a:t>Possible world: 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=false,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=true} </a:t>
            </a:r>
            <a:r>
              <a:rPr lang="en-US" dirty="0"/>
              <a:t>or </a:t>
            </a:r>
            <a:r>
              <a:rPr lang="en-US" dirty="0">
                <a:solidFill>
                  <a:srgbClr val="0000FF"/>
                </a:solidFill>
              </a:rPr>
              <a:t>1101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 world </a:t>
            </a:r>
            <a:r>
              <a:rPr lang="en-US" dirty="0" err="1"/>
              <a:t>iff</a:t>
            </a:r>
            <a:r>
              <a:rPr lang="en-US" dirty="0"/>
              <a:t> is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true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true (etc.)</a:t>
            </a:r>
          </a:p>
          <a:p>
            <a:endParaRPr lang="en-US" dirty="0"/>
          </a:p>
          <a:p>
            <a:r>
              <a:rPr lang="en-US" dirty="0"/>
              <a:t>First-order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x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y P(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x,y</a:t>
            </a:r>
            <a:r>
              <a:rPr lang="en-US" dirty="0">
                <a:solidFill>
                  <a:srgbClr val="7030A0"/>
                </a:solidFill>
                <a:sym typeface="Symbol"/>
              </a:rPr>
              <a:t>)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Q(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Joe,f</a:t>
            </a:r>
            <a:r>
              <a:rPr lang="en-US" dirty="0">
                <a:solidFill>
                  <a:srgbClr val="7030A0"/>
                </a:solidFill>
                <a:sym typeface="Symbol"/>
              </a:rPr>
              <a:t>(x))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f(x)=f(y)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Possible world: Objects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Joe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 </a:t>
            </a:r>
            <a:r>
              <a:rPr lang="en-US" dirty="0">
                <a:sym typeface="Symbol"/>
              </a:rPr>
              <a:t>() is true in a world if =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ym typeface="Symbol"/>
              </a:rPr>
              <a:t>and  holds for 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</p:txBody>
      </p:sp>
    </p:spTree>
    <p:extLst>
      <p:ext uri="{BB962C8B-B14F-4D97-AF65-F5344CB8AC3E}">
        <p14:creationId xmlns:p14="http://schemas.microsoft.com/office/powerpoint/2010/main" val="817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  <a:p>
            <a:endParaRPr lang="en-US" dirty="0"/>
          </a:p>
          <a:p>
            <a:r>
              <a:rPr lang="en-US" dirty="0"/>
              <a:t>For T = 1 to infinity, set up the KB as follows and run SAT solver:</a:t>
            </a:r>
          </a:p>
          <a:p>
            <a:pPr lvl="1"/>
            <a:r>
              <a:rPr lang="en-US" sz="2800" dirty="0"/>
              <a:t>Initial state, domain constraints</a:t>
            </a:r>
          </a:p>
          <a:p>
            <a:pPr lvl="1"/>
            <a:r>
              <a:rPr lang="en-US" sz="2800" dirty="0"/>
              <a:t>Transition model sentences up to time T</a:t>
            </a:r>
          </a:p>
          <a:p>
            <a:pPr lvl="1"/>
            <a:r>
              <a:rPr lang="en-US" sz="2800" dirty="0"/>
              <a:t>Goal is true at time T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Precondition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</a:rPr>
              <a:t>At_1,1_0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N_0    Wall_1,2 </a:t>
            </a:r>
            <a:r>
              <a:rPr lang="en-US" sz="2800" dirty="0">
                <a:sym typeface="Symbol"/>
              </a:rPr>
              <a:t>etc.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Action exclusion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(N</a:t>
            </a:r>
            <a:r>
              <a:rPr lang="en-US" sz="2800" dirty="0">
                <a:solidFill>
                  <a:srgbClr val="7030A0"/>
                </a:solidFill>
              </a:rPr>
              <a:t>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W</a:t>
            </a:r>
            <a:r>
              <a:rPr lang="en-US" sz="2800" dirty="0">
                <a:solidFill>
                  <a:srgbClr val="7030A0"/>
                </a:solidFill>
              </a:rPr>
              <a:t>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sz="2800" dirty="0">
                <a:solidFill>
                  <a:srgbClr val="7030A0"/>
                </a:solidFill>
              </a:rPr>
              <a:t>N_0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800" dirty="0">
                <a:solidFill>
                  <a:srgbClr val="7030A0"/>
                </a:solidFill>
              </a:rPr>
              <a:t>S_0)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.. </a:t>
            </a:r>
            <a:r>
              <a:rPr lang="en-US" sz="2800" dirty="0">
                <a:sym typeface="Symbol"/>
              </a:rPr>
              <a:t>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74787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75255"/>
            <a:ext cx="10515600" cy="4729164"/>
          </a:xfrm>
        </p:spPr>
        <p:txBody>
          <a:bodyPr/>
          <a:lstStyle/>
          <a:p>
            <a:r>
              <a:rPr lang="en-US" dirty="0"/>
              <a:t>The agent may know its initial location: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</a:t>
            </a:r>
          </a:p>
          <a:p>
            <a:r>
              <a:rPr lang="en-US" dirty="0"/>
              <a:t>Or, it may not: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 v At_1,2_0 v At_1,3_0 v … v At_3,3_0</a:t>
            </a:r>
          </a:p>
          <a:p>
            <a:r>
              <a:rPr lang="en-US" dirty="0"/>
              <a:t>We also need a </a:t>
            </a:r>
            <a:r>
              <a:rPr lang="en-US" i="1" dirty="0">
                <a:solidFill>
                  <a:srgbClr val="C00000"/>
                </a:solidFill>
              </a:rPr>
              <a:t>domain constraint </a:t>
            </a:r>
            <a:r>
              <a:rPr lang="en-US" dirty="0"/>
              <a:t>– cannot be in two places at once!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…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Effect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067246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pPr marL="0" lvl="1" indent="0">
              <a:buNone/>
            </a:pPr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190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Successor-state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639900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r>
              <a:rPr lang="en-US" dirty="0"/>
              <a:t>A state variable gets its value according to a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true)]</a:t>
            </a:r>
          </a:p>
          <a:p>
            <a:endParaRPr lang="en-US" sz="400" dirty="0"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Successor-state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639900" cy="4729164"/>
          </a:xfrm>
        </p:spPr>
        <p:txBody>
          <a:bodyPr/>
          <a:lstStyle/>
          <a:p>
            <a:r>
              <a:rPr lang="en-US" dirty="0"/>
              <a:t>Write the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for </a:t>
            </a:r>
            <a:r>
              <a:rPr lang="en-US" dirty="0" err="1"/>
              <a:t>pacman’s</a:t>
            </a:r>
            <a:r>
              <a:rPr lang="en-US" dirty="0"/>
              <a:t> location</a:t>
            </a:r>
            <a:endParaRPr lang="en-US" dirty="0">
              <a:sym typeface="Symbol"/>
            </a:endParaRPr>
          </a:p>
          <a:p>
            <a:pPr lvl="1"/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  <p:pic>
        <p:nvPicPr>
          <p:cNvPr id="1026" name="Picture 2" descr="Reinforced Pac-man. In-depth analysis of AI in a fun… | by Sarthak Das |  Towards Data Science">
            <a:extLst>
              <a:ext uri="{FF2B5EF4-FFF2-40B4-BE49-F238E27FC236}">
                <a16:creationId xmlns:a16="http://schemas.microsoft.com/office/drawing/2014/main" id="{FBFBD72F-D782-EF4D-9A54-335356C3C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92" y="3643745"/>
            <a:ext cx="5142808" cy="32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 = 1 to infinity, set up the KB as follows and run SAT solver:</a:t>
            </a:r>
          </a:p>
          <a:p>
            <a:pPr lvl="1"/>
            <a:r>
              <a:rPr lang="en-US" sz="2800" dirty="0"/>
              <a:t>Initial state, domain constraints</a:t>
            </a:r>
          </a:p>
          <a:p>
            <a:pPr lvl="1"/>
            <a:r>
              <a:rPr lang="en-US" sz="2800" dirty="0"/>
              <a:t>Transition model sentences up to time T</a:t>
            </a:r>
          </a:p>
          <a:p>
            <a:pPr lvl="1"/>
            <a:r>
              <a:rPr lang="en-US" sz="2800" dirty="0"/>
              <a:t>Goal is true at time T</a:t>
            </a:r>
          </a:p>
          <a:p>
            <a:pPr marL="0" lvl="1" indent="0">
              <a:buNone/>
            </a:pPr>
            <a:endParaRPr lang="en-US" sz="2800" dirty="0">
              <a:sym typeface="Symbol"/>
            </a:endParaRPr>
          </a:p>
          <a:p>
            <a:pPr marL="0" lvl="1" indent="0">
              <a:buNone/>
            </a:pPr>
            <a:r>
              <a:rPr lang="en-US" sz="2800" dirty="0">
                <a:sym typeface="Symbol"/>
              </a:rPr>
              <a:t>Why? </a:t>
            </a:r>
          </a:p>
          <a:p>
            <a:pPr marL="0" lvl="1" indent="0">
              <a:buNone/>
            </a:pPr>
            <a:r>
              <a:rPr lang="en-US" sz="2800" dirty="0">
                <a:sym typeface="Symbol"/>
              </a:rPr>
              <a:t>If I can find a satisfying set of variables that meet the constraints, then I have also found a plan as the set of action variables.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13824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942F-1346-D66A-60D3-8090E0BF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77D2-34D4-4699-9159-EC0D99055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85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194737" cy="5638604"/>
          </a:xfrm>
        </p:spPr>
        <p:txBody>
          <a:bodyPr/>
          <a:lstStyle/>
          <a:p>
            <a:pPr fontAlgn="ctr"/>
            <a:r>
              <a:rPr lang="en-US" dirty="0"/>
              <a:t>Model</a:t>
            </a:r>
          </a:p>
          <a:p>
            <a:pPr lvl="1" fontAlgn="ctr"/>
            <a:r>
              <a:rPr lang="en-US" sz="2800" dirty="0"/>
              <a:t>Complete assignment of symbols to True/False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Sentence</a:t>
            </a:r>
          </a:p>
          <a:p>
            <a:pPr lvl="1" fontAlgn="ctr"/>
            <a:r>
              <a:rPr lang="en-US" sz="2800" dirty="0"/>
              <a:t>Logical statement</a:t>
            </a:r>
          </a:p>
          <a:p>
            <a:pPr lvl="1" fontAlgn="ctr"/>
            <a:r>
              <a:rPr lang="en-US" sz="2800" dirty="0"/>
              <a:t>Composition of logic symbols and operators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KB</a:t>
            </a:r>
          </a:p>
          <a:p>
            <a:pPr lvl="1" fontAlgn="ctr"/>
            <a:r>
              <a:rPr lang="en-US" sz="2800" dirty="0"/>
              <a:t>Collection of sentences representing facts and rules we know about the world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Query</a:t>
            </a:r>
          </a:p>
          <a:p>
            <a:pPr lvl="1" fontAlgn="ctr"/>
            <a:r>
              <a:rPr lang="en-US" sz="2800" dirty="0"/>
              <a:t>Sentence we want to know if it is </a:t>
            </a:r>
            <a:r>
              <a:rPr lang="en-US" sz="2800" i="1" dirty="0"/>
              <a:t>provably</a:t>
            </a:r>
            <a:r>
              <a:rPr lang="en-US" sz="2800" dirty="0"/>
              <a:t> True, </a:t>
            </a:r>
            <a:r>
              <a:rPr lang="en-US" sz="2800" i="1" dirty="0"/>
              <a:t>provably</a:t>
            </a:r>
            <a:r>
              <a:rPr lang="en-US" sz="2800" dirty="0"/>
              <a:t> False, or </a:t>
            </a:r>
            <a:r>
              <a:rPr lang="en-US" sz="2800" i="1" dirty="0"/>
              <a:t>unsure</a:t>
            </a:r>
            <a:r>
              <a:rPr lang="en-US" sz="2800" dirty="0"/>
              <a:t>.</a:t>
            </a:r>
          </a:p>
          <a:p>
            <a:pPr marL="0" lvl="1" indent="0" fontAlgn="ctr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237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78A0-0FFC-46A5-967B-05379772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CD4785-02C1-4121-9169-C45C3D423B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the knowledge base entail my query?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7030A0"/>
                    </a:solidFill>
                  </a:rPr>
                  <a:t>Query 1: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[1,2]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0B0F0"/>
                    </a:solidFill>
                  </a:rPr>
                  <a:t>Query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[2,2]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CD4785-02C1-4121-9169-C45C3D423B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5143052-23A2-482E-9E5C-28E4211EB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81" y="189279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752CA6-BC04-441A-95FD-13BED5E50AD8}"/>
                  </a:ext>
                </a:extLst>
              </p14:cNvPr>
              <p14:cNvContentPartPr/>
              <p14:nvPr/>
            </p14:nvContentPartPr>
            <p14:xfrm>
              <a:off x="5819392" y="1980462"/>
              <a:ext cx="3857760" cy="4256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752CA6-BC04-441A-95FD-13BED5E50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6398" y="1917457"/>
                <a:ext cx="3983388" cy="43819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956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Provably True, Provably False, or Unsure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B8331-7830-445B-8DEF-2488978D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96" y="1190785"/>
            <a:ext cx="5658200" cy="4790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94F255-88CB-4F74-BBC3-1F632FA5D4E9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http://thiagodnf.github.io/wumpus-world-simulator/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02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520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Entailment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Each model that satisfies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 must also satisfy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"If I know 1 holds, then I know 2 holds"</a:t>
            </a:r>
          </a:p>
          <a:p>
            <a:pPr lvl="1" fontAlgn="ctr"/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ASK</a:t>
            </a:r>
            <a:r>
              <a:rPr lang="en-US" sz="2800" dirty="0"/>
              <a:t>), </a:t>
            </a:r>
            <a:r>
              <a:rPr lang="en-US" sz="2800" dirty="0">
                <a:solidFill>
                  <a:srgbClr val="00B050"/>
                </a:solidFill>
              </a:rPr>
              <a:t>TT-ENTAILS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FC-ENTAILS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RESOLUTION-ENTAILS 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Satisfy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Is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 in this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?</a:t>
            </a:r>
          </a:p>
          <a:p>
            <a:pPr lvl="1" fontAlgn="ctr"/>
            <a:r>
              <a:rPr lang="en-US" sz="2800" dirty="0"/>
              <a:t>Does this model </a:t>
            </a:r>
            <a:r>
              <a:rPr lang="en-US" sz="2800" dirty="0">
                <a:solidFill>
                  <a:srgbClr val="C00000"/>
                </a:solidFill>
              </a:rPr>
              <a:t>satisfy</a:t>
            </a:r>
            <a:r>
              <a:rPr lang="en-US" sz="2800" dirty="0"/>
              <a:t> this sentence</a:t>
            </a:r>
          </a:p>
          <a:p>
            <a:pPr lvl="1" fontAlgn="ctr"/>
            <a:r>
              <a:rPr lang="en-US" sz="2800" dirty="0"/>
              <a:t>"Does this particular state of the world work?’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PL-TRUE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775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Satisfiable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Can find at least one model that satisfies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3" fontAlgn="ctr"/>
            <a:r>
              <a:rPr lang="en-US" sz="2800" dirty="0"/>
              <a:t>(We often want to know what that model is)</a:t>
            </a:r>
          </a:p>
          <a:p>
            <a:pPr lvl="1" fontAlgn="ctr"/>
            <a:r>
              <a:rPr lang="en-US" sz="2800" dirty="0"/>
              <a:t>"Is it possible to make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true?"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DPLL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Valid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is true in all possible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Variables that can be true or false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We’ll try to use capital letters, e.g. A, B, 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Often include True and False</a:t>
            </a:r>
          </a:p>
          <a:p>
            <a:r>
              <a:rPr lang="en-US" dirty="0"/>
              <a:t>Operators: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 A</a:t>
            </a:r>
            <a:r>
              <a:rPr lang="en-US" dirty="0"/>
              <a:t>: not A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and B (conjunction)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or B (disjunction) Note: this is not an “exclusive or”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implies B (implication). If A then B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if and only if B (biconditional)</a:t>
            </a:r>
          </a:p>
          <a:p>
            <a:r>
              <a:rPr lang="en-US" dirty="0"/>
              <a:t>Sentences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27834</TotalTime>
  <Words>5539</Words>
  <Application>Microsoft Office PowerPoint</Application>
  <PresentationFormat>Widescreen</PresentationFormat>
  <Paragraphs>1290</Paragraphs>
  <Slides>81</Slides>
  <Notes>9</Notes>
  <HiddenSlides>2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9" baseType="lpstr">
      <vt:lpstr>Wingdings</vt:lpstr>
      <vt:lpstr>Calibri</vt:lpstr>
      <vt:lpstr>Arial</vt:lpstr>
      <vt:lpstr>Times New Roman</vt:lpstr>
      <vt:lpstr>Apple Chancery</vt:lpstr>
      <vt:lpstr>Symbol</vt:lpstr>
      <vt:lpstr>Cambria Math</vt:lpstr>
      <vt:lpstr>Office Theme</vt:lpstr>
      <vt:lpstr>Warm-up:</vt:lpstr>
      <vt:lpstr>Announcements</vt:lpstr>
      <vt:lpstr>AI: Representation and Problem Solving </vt:lpstr>
      <vt:lpstr>Logical Agents</vt:lpstr>
      <vt:lpstr>Logical Agents</vt:lpstr>
      <vt:lpstr>Models</vt:lpstr>
      <vt:lpstr>Logic Language</vt:lpstr>
      <vt:lpstr>Propositional Logic</vt:lpstr>
      <vt:lpstr>Propositional Logic</vt:lpstr>
      <vt:lpstr>Propositional Logic Syntax</vt:lpstr>
      <vt:lpstr>Propositional Logical Vocab</vt:lpstr>
      <vt:lpstr>Notes on Operators</vt:lpstr>
      <vt:lpstr>Truth Tables</vt:lpstr>
      <vt:lpstr>Notes on Operators</vt:lpstr>
      <vt:lpstr>Truth Tables</vt:lpstr>
      <vt:lpstr>Notes on Operators</vt:lpstr>
      <vt:lpstr>Truth Tables</vt:lpstr>
      <vt:lpstr>Poll 1</vt:lpstr>
      <vt:lpstr>Poll 1</vt:lpstr>
      <vt:lpstr>Poll 1</vt:lpstr>
      <vt:lpstr>Poll 1</vt:lpstr>
      <vt:lpstr>Poll 2</vt:lpstr>
      <vt:lpstr>Poll 2</vt:lpstr>
      <vt:lpstr>Poll 2</vt:lpstr>
      <vt:lpstr>Logic Representation of World Models </vt:lpstr>
      <vt:lpstr>Propositional Logic</vt:lpstr>
      <vt:lpstr>Warm-up:</vt:lpstr>
      <vt:lpstr>Question</vt:lpstr>
      <vt:lpstr>Sentences as Constraints</vt:lpstr>
      <vt:lpstr>Sentences as Constraints</vt:lpstr>
      <vt:lpstr>Sentences as Constraints</vt:lpstr>
      <vt:lpstr>Sherlock Entailment</vt:lpstr>
      <vt:lpstr>Wumpus World</vt:lpstr>
      <vt:lpstr>Wumpus World</vt:lpstr>
      <vt:lpstr>Entailment</vt:lpstr>
      <vt:lpstr>Wumpus World</vt:lpstr>
      <vt:lpstr>Wumpus World</vt:lpstr>
      <vt:lpstr>Wumpus World</vt:lpstr>
      <vt:lpstr>Propositional Logic Models</vt:lpstr>
      <vt:lpstr>Poll 3</vt:lpstr>
      <vt:lpstr>Poll 3</vt:lpstr>
      <vt:lpstr>Entailment</vt:lpstr>
      <vt:lpstr>Simple Model Checking</vt:lpstr>
      <vt:lpstr>Simple Model Checking, contd.</vt:lpstr>
      <vt:lpstr>Simple Model Checking</vt:lpstr>
      <vt:lpstr>Simple Model Checking, contd.</vt:lpstr>
      <vt:lpstr>Inference: Proofs</vt:lpstr>
      <vt:lpstr>Simple Theorem Proving: Forward Chaining</vt:lpstr>
      <vt:lpstr>Forward Chaining Algorithm</vt:lpstr>
      <vt:lpstr>Forward Chaining Algorithm</vt:lpstr>
      <vt:lpstr>Forward Chaining Example: Proving Q</vt:lpstr>
      <vt:lpstr>Forward Chaining Algorithm</vt:lpstr>
      <vt:lpstr>Properties of forward chaining</vt:lpstr>
      <vt:lpstr>Does forward chaining work on this example?</vt:lpstr>
      <vt:lpstr>Inference Rules </vt:lpstr>
      <vt:lpstr>Resolution</vt:lpstr>
      <vt:lpstr>Resolution</vt:lpstr>
      <vt:lpstr>Resolution</vt:lpstr>
      <vt:lpstr>Resolution</vt:lpstr>
      <vt:lpstr>Properties</vt:lpstr>
      <vt:lpstr>Poll 4</vt:lpstr>
      <vt:lpstr>Poll 5</vt:lpstr>
      <vt:lpstr>Satisfiability and Entailment</vt:lpstr>
      <vt:lpstr>Satisfiability and Entailment</vt:lpstr>
      <vt:lpstr>Conjunctive Normal Form (CNF)</vt:lpstr>
      <vt:lpstr>Efficient SAT solvers</vt:lpstr>
      <vt:lpstr>DPLL algorithm</vt:lpstr>
      <vt:lpstr>Planning as Satisfiability</vt:lpstr>
      <vt:lpstr>PowerPoint Presentation</vt:lpstr>
      <vt:lpstr>Planning as Satisfiability</vt:lpstr>
      <vt:lpstr>Initial State</vt:lpstr>
      <vt:lpstr>Fluents and Effect Axioms</vt:lpstr>
      <vt:lpstr>Fluents and Successor-state Axioms</vt:lpstr>
      <vt:lpstr>Fluents and Successor-state Axioms</vt:lpstr>
      <vt:lpstr>Planning as Satisfiability</vt:lpstr>
      <vt:lpstr>EXTRA SLIDES</vt:lpstr>
      <vt:lpstr>Logical Agent Vocab</vt:lpstr>
      <vt:lpstr>Entailment</vt:lpstr>
      <vt:lpstr>Provably True, Provably False, or Unsure</vt:lpstr>
      <vt:lpstr>Logical Agent Vocab</vt:lpstr>
      <vt:lpstr>Logical Agent Vocab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Vincent Conitzer</cp:lastModifiedBy>
  <cp:revision>882</cp:revision>
  <cp:lastPrinted>2023-02-20T14:18:38Z</cp:lastPrinted>
  <dcterms:created xsi:type="dcterms:W3CDTF">2018-10-11T11:39:27Z</dcterms:created>
  <dcterms:modified xsi:type="dcterms:W3CDTF">2025-02-11T22:10:05Z</dcterms:modified>
</cp:coreProperties>
</file>