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4"/>
  </p:notesMasterIdLst>
  <p:handoutMasterIdLst>
    <p:handoutMasterId r:id="rId35"/>
  </p:handoutMasterIdLst>
  <p:sldIdLst>
    <p:sldId id="2360" r:id="rId2"/>
    <p:sldId id="2365" r:id="rId3"/>
    <p:sldId id="487" r:id="rId4"/>
    <p:sldId id="2366" r:id="rId5"/>
    <p:sldId id="1250" r:id="rId6"/>
    <p:sldId id="1269" r:id="rId7"/>
    <p:sldId id="1270" r:id="rId8"/>
    <p:sldId id="1255" r:id="rId9"/>
    <p:sldId id="410" r:id="rId10"/>
    <p:sldId id="1252" r:id="rId11"/>
    <p:sldId id="379" r:id="rId12"/>
    <p:sldId id="2361" r:id="rId13"/>
    <p:sldId id="1253" r:id="rId14"/>
    <p:sldId id="490" r:id="rId15"/>
    <p:sldId id="1254" r:id="rId16"/>
    <p:sldId id="492" r:id="rId17"/>
    <p:sldId id="493" r:id="rId18"/>
    <p:sldId id="494" r:id="rId19"/>
    <p:sldId id="1261" r:id="rId20"/>
    <p:sldId id="1259" r:id="rId21"/>
    <p:sldId id="1262" r:id="rId22"/>
    <p:sldId id="2362" r:id="rId23"/>
    <p:sldId id="414" r:id="rId24"/>
    <p:sldId id="2363" r:id="rId25"/>
    <p:sldId id="2364" r:id="rId26"/>
    <p:sldId id="1263" r:id="rId27"/>
    <p:sldId id="1271" r:id="rId28"/>
    <p:sldId id="1275" r:id="rId29"/>
    <p:sldId id="1272" r:id="rId30"/>
    <p:sldId id="1273" r:id="rId31"/>
    <p:sldId id="1274" r:id="rId32"/>
    <p:sldId id="867" r:id="rId33"/>
  </p:sldIdLst>
  <p:sldSz cx="12192000" cy="6858000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5142" autoAdjust="0"/>
  </p:normalViewPr>
  <p:slideViewPr>
    <p:cSldViewPr>
      <p:cViewPr>
        <p:scale>
          <a:sx n="50" d="100"/>
          <a:sy n="50" d="100"/>
        </p:scale>
        <p:origin x="2035" y="6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0DAEC-8020-4CF7-A90A-331E0EE17C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73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5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0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47154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2068882"/>
            <a:ext cx="5753243" cy="3724491"/>
          </a:xfrm>
          <a:prstGeom prst="rect">
            <a:avLst/>
          </a:prstGeom>
          <a:noFill/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5CEF6922-C061-5C4A-9ACD-AC568D4C6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6839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65472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22861"/>
            <a:ext cx="12192000" cy="288273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Idea: Sample in the first state, and then move those samples by sampling the transition function</a:t>
            </a:r>
          </a:p>
          <a:p>
            <a:r>
              <a:rPr lang="en-US" dirty="0"/>
              <a:t>The problem: sample state trajectories go off into low-probability regions, ignoring the evidence; should reweight, but anyway too few “reasonable” samples</a:t>
            </a:r>
          </a:p>
          <a:p>
            <a:r>
              <a:rPr lang="en-US" b="1" dirty="0"/>
              <a:t>Solution: get rid of the bad ones, make more of the good ones. </a:t>
            </a:r>
            <a:r>
              <a:rPr lang="en-US" dirty="0"/>
              <a:t>This way the population of samples stays in the high-probability region. 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33234" y="1691831"/>
          <a:ext cx="5027271" cy="371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6933234" y="1691831"/>
                        <a:ext cx="5027271" cy="371836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4295774"/>
            <a:ext cx="3003530" cy="222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39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89" y="1219200"/>
            <a:ext cx="9248951" cy="5638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Our representation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400" dirty="0">
                <a:ea typeface="ＭＳ Ｐゴシック" pitchFamily="34" charset="-128"/>
              </a:rPr>
              <a:t>is now a list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Generally,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Storing dictionary mapping from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400" dirty="0">
                <a:ea typeface="ＭＳ Ｐゴシック" pitchFamily="34" charset="-128"/>
              </a:rPr>
              <a:t>approximated by number of particles with value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sz="2000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now, all particles have a weight of 1</a:t>
            </a: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 (“Predict”)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Palatino" pitchFamily="2" charset="77"/>
                <a:ea typeface="Palatino" pitchFamily="2" charset="77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this example,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With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Don’</a:t>
            </a:r>
            <a:r>
              <a:rPr lang="en-US" altLang="ja-JP" dirty="0">
                <a:latin typeface="Palatino" pitchFamily="2" charset="77"/>
                <a:ea typeface="Palatino" pitchFamily="2" charset="77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7131"/>
            <a:ext cx="12191999" cy="627812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Particle Filtering: Observe/Weight (“Update” part 1)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Resample (“Update” part 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Rather than tracking weighted samples, we </a:t>
            </a:r>
            <a:r>
              <a:rPr lang="en-US" sz="2400" b="1" i="1" dirty="0">
                <a:solidFill>
                  <a:schemeClr val="accent2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We have an updated belief distribution based on the weighted particles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We sample N new particles from the </a:t>
            </a:r>
            <a:r>
              <a:rPr lang="en-US" sz="2400" dirty="0">
                <a:solidFill>
                  <a:schemeClr val="accent2"/>
                </a:solidFill>
                <a:ea typeface="ＭＳ Ｐゴシック" pitchFamily="34" charset="-128"/>
              </a:rPr>
              <a:t>weighted belief 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Now the update is complete for this time step;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Palatino" pitchFamily="2" charset="77"/>
                <a:ea typeface="Palatino" pitchFamily="2" charset="77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1766197" y="1568448"/>
            <a:ext cx="307364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based on transition function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4877357" y="1568448"/>
            <a:ext cx="2489212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Weight based on observation function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481840" y="1566990"/>
            <a:ext cx="219121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Resample using weighted particles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6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Palatino" pitchFamily="2" charset="77"/>
                <a:ea typeface="Palatino" pitchFamily="2" charset="77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"/>
              </a:rPr>
              <a:t>    (3,2)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Palatino" pitchFamily="2" charset="77"/>
                      <a:ea typeface="Palatino" pitchFamily="2" charset="77"/>
                    </a:endParaRPr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Palatino" pitchFamily="2" charset="77"/>
                    <a:ea typeface="Palatino" pitchFamily="2" charset="77"/>
                  </a:endParaRPr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6C175C36-D987-9C0E-A7B0-BE7D712D7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476999"/>
            <a:ext cx="4724400" cy="33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[Demos: </a:t>
            </a:r>
            <a:r>
              <a:rPr lang="en-US" sz="1600" dirty="0" err="1">
                <a:solidFill>
                  <a:srgbClr val="FF0000"/>
                </a:solidFill>
                <a:latin typeface="Calibri"/>
                <a:cs typeface="Calibri"/>
              </a:rPr>
              <a:t>ghostbusters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</a:rPr>
              <a:t> particle filtering (L15D3,4,5)]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How to compute a belief distribution given weighted particles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1AF14-7733-634D-AED9-29F21B25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0794C-2832-6B4E-96CF-9ACD848B8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HW10 (written, online) due Thursday April 17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P5 due Thursday April 24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latin typeface="Palatino" pitchFamily="2" charset="77"/>
                <a:ea typeface="Palatino" pitchFamily="2" charset="77"/>
              </a:rPr>
              <a:t>HW11 (online, not yet released) due Thursday April 24</a:t>
            </a:r>
            <a:endParaRPr lang="en-US" sz="2800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  <a:latin typeface="Palatino" pitchFamily="2" charset="77"/>
                <a:ea typeface="Palatino" pitchFamily="2" charset="77"/>
              </a:rPr>
              <a:t>TA interview scheduling coming soon for those who applied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CA4F7-49A5-074B-806F-F685D503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4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4267200" y="486470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Unless the weight is zero, in which case, you’ll want to resample from the beginning </a:t>
            </a:r>
            <a:r>
              <a:rPr lang="en-US" sz="2800" dirty="0">
                <a:latin typeface="Palatino" pitchFamily="2" charset="77"/>
                <a:ea typeface="Palatino" pitchFamily="2" charset="77"/>
                <a:sym typeface="Wingdings" panose="05000000000000000000" pitchFamily="2" charset="2"/>
              </a:rPr>
              <a:t></a:t>
            </a:r>
            <a:endParaRPr lang="en-US" sz="2800" dirty="0"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00000" imgH="6348010" progId="MSPhotoEd.3">
                  <p:embed/>
                </p:oleObj>
              </mc:Choice>
              <mc:Fallback>
                <p:oleObj name="Photo Editor Photo" r:id="rId2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and e</a:t>
            </a:r>
            <a:r>
              <a:rPr lang="en-US" sz="24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observed at time 1 and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2C33A-9A7D-294D-994F-539A83D9ACED}"/>
              </a:ext>
            </a:extLst>
          </p:cNvPr>
          <p:cNvSpPr txBox="1"/>
          <p:nvPr/>
        </p:nvSpPr>
        <p:spPr>
          <a:xfrm>
            <a:off x="2719541" y="185474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middle row)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80B0B6-7B1E-1440-940C-EB4019F023C5}"/>
              </a:ext>
            </a:extLst>
          </p:cNvPr>
          <p:cNvGrpSpPr/>
          <p:nvPr/>
        </p:nvGrpSpPr>
        <p:grpSpPr>
          <a:xfrm>
            <a:off x="2967690" y="2261504"/>
            <a:ext cx="2108072" cy="1626639"/>
            <a:chOff x="397328" y="2261505"/>
            <a:chExt cx="2087287" cy="1567010"/>
          </a:xfrm>
        </p:grpSpPr>
        <p:grpSp>
          <p:nvGrpSpPr>
            <p:cNvPr id="168" name="Group 98">
              <a:extLst>
                <a:ext uri="{FF2B5EF4-FFF2-40B4-BE49-F238E27FC236}">
                  <a16:creationId xmlns:a16="http://schemas.microsoft.com/office/drawing/2014/main" id="{773B8E75-FF86-3C47-879A-508C20A9D3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2" name="Rectangle 113">
                <a:extLst>
                  <a:ext uri="{FF2B5EF4-FFF2-40B4-BE49-F238E27FC236}">
                    <a16:creationId xmlns:a16="http://schemas.microsoft.com/office/drawing/2014/main" id="{DB21A731-86CE-B140-9A10-02EEA925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14">
                <a:extLst>
                  <a:ext uri="{FF2B5EF4-FFF2-40B4-BE49-F238E27FC236}">
                    <a16:creationId xmlns:a16="http://schemas.microsoft.com/office/drawing/2014/main" id="{3C5337DB-B5A4-2144-AED7-9F888D61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15">
                <a:extLst>
                  <a:ext uri="{FF2B5EF4-FFF2-40B4-BE49-F238E27FC236}">
                    <a16:creationId xmlns:a16="http://schemas.microsoft.com/office/drawing/2014/main" id="{A30FD128-3E5F-7E4D-95AF-6B69ACAB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16">
                <a:extLst>
                  <a:ext uri="{FF2B5EF4-FFF2-40B4-BE49-F238E27FC236}">
                    <a16:creationId xmlns:a16="http://schemas.microsoft.com/office/drawing/2014/main" id="{D57E11C4-0B2C-CA4A-A5B5-237D7D397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17">
                <a:extLst>
                  <a:ext uri="{FF2B5EF4-FFF2-40B4-BE49-F238E27FC236}">
                    <a16:creationId xmlns:a16="http://schemas.microsoft.com/office/drawing/2014/main" id="{7B0A9F67-3035-FE49-9BFE-75AC61784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18">
                <a:extLst>
                  <a:ext uri="{FF2B5EF4-FFF2-40B4-BE49-F238E27FC236}">
                    <a16:creationId xmlns:a16="http://schemas.microsoft.com/office/drawing/2014/main" id="{EDB4293A-A284-D64F-BF70-7EB5CBA5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19">
                <a:extLst>
                  <a:ext uri="{FF2B5EF4-FFF2-40B4-BE49-F238E27FC236}">
                    <a16:creationId xmlns:a16="http://schemas.microsoft.com/office/drawing/2014/main" id="{BEDFA2FC-6277-E849-9696-06CFAF632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20">
                <a:extLst>
                  <a:ext uri="{FF2B5EF4-FFF2-40B4-BE49-F238E27FC236}">
                    <a16:creationId xmlns:a16="http://schemas.microsoft.com/office/drawing/2014/main" id="{5350620A-073D-434D-A4D5-20D4D99CE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21">
                <a:extLst>
                  <a:ext uri="{FF2B5EF4-FFF2-40B4-BE49-F238E27FC236}">
                    <a16:creationId xmlns:a16="http://schemas.microsoft.com/office/drawing/2014/main" id="{9DAC325A-E6F4-E742-BFBF-485FEE98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ectangle 119">
              <a:extLst>
                <a:ext uri="{FF2B5EF4-FFF2-40B4-BE49-F238E27FC236}">
                  <a16:creationId xmlns:a16="http://schemas.microsoft.com/office/drawing/2014/main" id="{567DA3F2-31A9-EB4C-8A75-895EE5A2B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19">
              <a:extLst>
                <a:ext uri="{FF2B5EF4-FFF2-40B4-BE49-F238E27FC236}">
                  <a16:creationId xmlns:a16="http://schemas.microsoft.com/office/drawing/2014/main" id="{4D00CE05-6221-D446-AA2A-3EBEFF5D6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19">
              <a:extLst>
                <a:ext uri="{FF2B5EF4-FFF2-40B4-BE49-F238E27FC236}">
                  <a16:creationId xmlns:a16="http://schemas.microsoft.com/office/drawing/2014/main" id="{9210AE44-6B03-EC4D-B3F7-A11515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6842807" y="-5377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Python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390858" y="431010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5459495" y="4656366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4352" y="2785915"/>
              <a:ext cx="517708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59AFE-14DC-C252-A61B-CDE235E34699}"/>
              </a:ext>
            </a:extLst>
          </p:cNvPr>
          <p:cNvSpPr txBox="1"/>
          <p:nvPr/>
        </p:nvSpPr>
        <p:spPr>
          <a:xfrm>
            <a:off x="9137492" y="431010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66B3D8-D9EC-61DB-0D45-A5EBF6A0BC46}"/>
              </a:ext>
            </a:extLst>
          </p:cNvPr>
          <p:cNvGrpSpPr/>
          <p:nvPr/>
        </p:nvGrpSpPr>
        <p:grpSpPr>
          <a:xfrm>
            <a:off x="9199411" y="4656368"/>
            <a:ext cx="2713831" cy="2037726"/>
            <a:chOff x="397328" y="2261505"/>
            <a:chExt cx="2087287" cy="1567010"/>
          </a:xfrm>
        </p:grpSpPr>
        <p:grpSp>
          <p:nvGrpSpPr>
            <p:cNvPr id="69" name="Group 98">
              <a:extLst>
                <a:ext uri="{FF2B5EF4-FFF2-40B4-BE49-F238E27FC236}">
                  <a16:creationId xmlns:a16="http://schemas.microsoft.com/office/drawing/2014/main" id="{E3EA62B4-E002-F2E9-063D-1DBFD8D2752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73" name="Rectangle 113">
                <a:extLst>
                  <a:ext uri="{FF2B5EF4-FFF2-40B4-BE49-F238E27FC236}">
                    <a16:creationId xmlns:a16="http://schemas.microsoft.com/office/drawing/2014/main" id="{5465C784-B689-0784-7E08-D16FA7D9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4">
                <a:extLst>
                  <a:ext uri="{FF2B5EF4-FFF2-40B4-BE49-F238E27FC236}">
                    <a16:creationId xmlns:a16="http://schemas.microsoft.com/office/drawing/2014/main" id="{A8DB2DFC-8EAC-76A3-8962-7037F5AF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15">
                <a:extLst>
                  <a:ext uri="{FF2B5EF4-FFF2-40B4-BE49-F238E27FC236}">
                    <a16:creationId xmlns:a16="http://schemas.microsoft.com/office/drawing/2014/main" id="{C5C3929E-BDCB-F931-CE01-5BDD16EC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6">
                <a:extLst>
                  <a:ext uri="{FF2B5EF4-FFF2-40B4-BE49-F238E27FC236}">
                    <a16:creationId xmlns:a16="http://schemas.microsoft.com/office/drawing/2014/main" id="{81AF3AED-F833-3D3C-F199-96D1FF6E0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7365C358-FC52-715C-B5C7-7899A0C89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DEC7F62A-C1AC-0B39-FBB9-01C21663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3D5D9514-B9EE-EDCC-3A33-CF8476B85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AFACD6F5-7E70-099D-43C1-A16B7D5B8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9545BD5D-1831-6501-B831-49FA015F7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Rectangle 119">
              <a:extLst>
                <a:ext uri="{FF2B5EF4-FFF2-40B4-BE49-F238E27FC236}">
                  <a16:creationId xmlns:a16="http://schemas.microsoft.com/office/drawing/2014/main" id="{66210DBF-EA8D-F4DC-8F38-49F1096B2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10983A7E-2F73-BB92-634A-631B84CD4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19">
              <a:extLst>
                <a:ext uri="{FF2B5EF4-FFF2-40B4-BE49-F238E27FC236}">
                  <a16:creationId xmlns:a16="http://schemas.microsoft.com/office/drawing/2014/main" id="{6EA5E1D5-E2AA-11C3-E353-F650684A5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5620646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289415" y="48108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300397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289415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5621018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82ADA2-02D0-74B8-490F-C4BFD19AC5F9}"/>
              </a:ext>
            </a:extLst>
          </p:cNvPr>
          <p:cNvSpPr txBox="1"/>
          <p:nvPr/>
        </p:nvSpPr>
        <p:spPr>
          <a:xfrm>
            <a:off x="10055722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32BC8C-78FA-E868-B20C-02A9F36E9239}"/>
              </a:ext>
            </a:extLst>
          </p:cNvPr>
          <p:cNvSpPr txBox="1"/>
          <p:nvPr/>
        </p:nvSpPr>
        <p:spPr>
          <a:xfrm>
            <a:off x="10724491" y="485589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22BA12-9F48-D180-AA33-3EFB1C712C3E}"/>
              </a:ext>
            </a:extLst>
          </p:cNvPr>
          <p:cNvSpPr txBox="1"/>
          <p:nvPr/>
        </p:nvSpPr>
        <p:spPr>
          <a:xfrm>
            <a:off x="10735473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BFF3A79-7035-A5CD-53E6-D3087E52262D}"/>
              </a:ext>
            </a:extLst>
          </p:cNvPr>
          <p:cNvSpPr txBox="1"/>
          <p:nvPr/>
        </p:nvSpPr>
        <p:spPr>
          <a:xfrm>
            <a:off x="10724491" y="61851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F6FA107-BAEE-CC40-667A-E2D4A1AEEDCF}"/>
              </a:ext>
            </a:extLst>
          </p:cNvPr>
          <p:cNvSpPr txBox="1"/>
          <p:nvPr/>
        </p:nvSpPr>
        <p:spPr>
          <a:xfrm>
            <a:off x="10056094" y="61851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5A5AFD8-6219-B9A5-99E0-35B1C3836828}"/>
              </a:ext>
            </a:extLst>
          </p:cNvPr>
          <p:cNvSpPr txBox="1"/>
          <p:nvPr/>
        </p:nvSpPr>
        <p:spPr>
          <a:xfrm>
            <a:off x="10055722" y="4879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C1096E8-FBC5-130D-E756-88522CA944D6}"/>
              </a:ext>
            </a:extLst>
          </p:cNvPr>
          <p:cNvCxnSpPr>
            <a:cxnSpLocks/>
          </p:cNvCxnSpPr>
          <p:nvPr/>
        </p:nvCxnSpPr>
        <p:spPr>
          <a:xfrm>
            <a:off x="3300181" y="305758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F877B36-1D57-B5C6-0EDA-98178E433D07}"/>
              </a:ext>
            </a:extLst>
          </p:cNvPr>
          <p:cNvCxnSpPr>
            <a:cxnSpLocks/>
          </p:cNvCxnSpPr>
          <p:nvPr/>
        </p:nvCxnSpPr>
        <p:spPr>
          <a:xfrm flipV="1">
            <a:off x="3300181" y="2616004"/>
            <a:ext cx="459543" cy="40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C62C8B0-28EB-FF08-4F82-C35EF21C8379}"/>
              </a:ext>
            </a:extLst>
          </p:cNvPr>
          <p:cNvCxnSpPr>
            <a:cxnSpLocks/>
          </p:cNvCxnSpPr>
          <p:nvPr/>
        </p:nvCxnSpPr>
        <p:spPr>
          <a:xfrm>
            <a:off x="3300181" y="3065640"/>
            <a:ext cx="359910" cy="52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4EA846E7-B9F9-0856-A561-BE15BB31C78C}"/>
              </a:ext>
            </a:extLst>
          </p:cNvPr>
          <p:cNvSpPr txBox="1"/>
          <p:nvPr/>
        </p:nvSpPr>
        <p:spPr>
          <a:xfrm>
            <a:off x="3529952" y="30282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354CEF1-388B-E81F-17A0-17BD08300604}"/>
              </a:ext>
            </a:extLst>
          </p:cNvPr>
          <p:cNvSpPr txBox="1"/>
          <p:nvPr/>
        </p:nvSpPr>
        <p:spPr>
          <a:xfrm>
            <a:off x="3429000" y="23393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257D353-6639-7B80-87F2-CF99B6CB143F}"/>
              </a:ext>
            </a:extLst>
          </p:cNvPr>
          <p:cNvSpPr txBox="1"/>
          <p:nvPr/>
        </p:nvSpPr>
        <p:spPr>
          <a:xfrm>
            <a:off x="3483206" y="35860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7321687-0788-67BD-442A-D665DCAD7149}"/>
              </a:ext>
            </a:extLst>
          </p:cNvPr>
          <p:cNvSpPr txBox="1"/>
          <p:nvPr/>
        </p:nvSpPr>
        <p:spPr>
          <a:xfrm>
            <a:off x="5515032" y="185622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top row)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B82A92-EFAD-FC45-B049-516450E85CDB}"/>
              </a:ext>
            </a:extLst>
          </p:cNvPr>
          <p:cNvGrpSpPr/>
          <p:nvPr/>
        </p:nvGrpSpPr>
        <p:grpSpPr>
          <a:xfrm>
            <a:off x="5763181" y="2262983"/>
            <a:ext cx="2108072" cy="1626639"/>
            <a:chOff x="397328" y="2261505"/>
            <a:chExt cx="2087287" cy="1567010"/>
          </a:xfrm>
        </p:grpSpPr>
        <p:grpSp>
          <p:nvGrpSpPr>
            <p:cNvPr id="242" name="Group 98">
              <a:extLst>
                <a:ext uri="{FF2B5EF4-FFF2-40B4-BE49-F238E27FC236}">
                  <a16:creationId xmlns:a16="http://schemas.microsoft.com/office/drawing/2014/main" id="{ABAD4A2C-4ED3-8A72-A852-3B65722E0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46" name="Rectangle 113">
                <a:extLst>
                  <a:ext uri="{FF2B5EF4-FFF2-40B4-BE49-F238E27FC236}">
                    <a16:creationId xmlns:a16="http://schemas.microsoft.com/office/drawing/2014/main" id="{D20D5B48-B317-EC8E-9B23-85AB75189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114">
                <a:extLst>
                  <a:ext uri="{FF2B5EF4-FFF2-40B4-BE49-F238E27FC236}">
                    <a16:creationId xmlns:a16="http://schemas.microsoft.com/office/drawing/2014/main" id="{B9A2B8F7-5478-FB2A-7BD4-EA86ED0C1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115">
                <a:extLst>
                  <a:ext uri="{FF2B5EF4-FFF2-40B4-BE49-F238E27FC236}">
                    <a16:creationId xmlns:a16="http://schemas.microsoft.com/office/drawing/2014/main" id="{AF04B716-5F35-7BFD-CBD7-8EA0C8A40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116">
                <a:extLst>
                  <a:ext uri="{FF2B5EF4-FFF2-40B4-BE49-F238E27FC236}">
                    <a16:creationId xmlns:a16="http://schemas.microsoft.com/office/drawing/2014/main" id="{B1EF8931-3AC8-B215-C2BB-8A0BC5BC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17">
                <a:extLst>
                  <a:ext uri="{FF2B5EF4-FFF2-40B4-BE49-F238E27FC236}">
                    <a16:creationId xmlns:a16="http://schemas.microsoft.com/office/drawing/2014/main" id="{69432F7C-858F-EEC4-9E0F-FD3262B9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18">
                <a:extLst>
                  <a:ext uri="{FF2B5EF4-FFF2-40B4-BE49-F238E27FC236}">
                    <a16:creationId xmlns:a16="http://schemas.microsoft.com/office/drawing/2014/main" id="{315D4DFE-C71A-6477-A970-34680E36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19">
                <a:extLst>
                  <a:ext uri="{FF2B5EF4-FFF2-40B4-BE49-F238E27FC236}">
                    <a16:creationId xmlns:a16="http://schemas.microsoft.com/office/drawing/2014/main" id="{70D7D743-71CB-EC85-53C5-3350AB169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20">
                <a:extLst>
                  <a:ext uri="{FF2B5EF4-FFF2-40B4-BE49-F238E27FC236}">
                    <a16:creationId xmlns:a16="http://schemas.microsoft.com/office/drawing/2014/main" id="{B062FE03-DEF2-E3B6-F584-17218785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121">
                <a:extLst>
                  <a:ext uri="{FF2B5EF4-FFF2-40B4-BE49-F238E27FC236}">
                    <a16:creationId xmlns:a16="http://schemas.microsoft.com/office/drawing/2014/main" id="{519FE72A-E181-CD2F-5E59-71E7A309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" name="Rectangle 119">
              <a:extLst>
                <a:ext uri="{FF2B5EF4-FFF2-40B4-BE49-F238E27FC236}">
                  <a16:creationId xmlns:a16="http://schemas.microsoft.com/office/drawing/2014/main" id="{6A84544D-7635-82E9-9684-0AD728501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119">
              <a:extLst>
                <a:ext uri="{FF2B5EF4-FFF2-40B4-BE49-F238E27FC236}">
                  <a16:creationId xmlns:a16="http://schemas.microsoft.com/office/drawing/2014/main" id="{6A50EE16-C803-AD5D-A16A-0ED27C7BE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119">
              <a:extLst>
                <a:ext uri="{FF2B5EF4-FFF2-40B4-BE49-F238E27FC236}">
                  <a16:creationId xmlns:a16="http://schemas.microsoft.com/office/drawing/2014/main" id="{25C954B7-9519-D14D-B36E-CBD2A3CB8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402F3C9-F612-1A43-E910-2163B433A25A}"/>
              </a:ext>
            </a:extLst>
          </p:cNvPr>
          <p:cNvCxnSpPr>
            <a:cxnSpLocks/>
          </p:cNvCxnSpPr>
          <p:nvPr/>
        </p:nvCxnSpPr>
        <p:spPr>
          <a:xfrm>
            <a:off x="6115870" y="2612310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6F925314-1668-233A-115C-D61276F76B4E}"/>
              </a:ext>
            </a:extLst>
          </p:cNvPr>
          <p:cNvCxnSpPr>
            <a:cxnSpLocks/>
          </p:cNvCxnSpPr>
          <p:nvPr/>
        </p:nvCxnSpPr>
        <p:spPr>
          <a:xfrm>
            <a:off x="6054636" y="2611239"/>
            <a:ext cx="0" cy="4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9219">
            <a:extLst>
              <a:ext uri="{FF2B5EF4-FFF2-40B4-BE49-F238E27FC236}">
                <a16:creationId xmlns:a16="http://schemas.microsoft.com/office/drawing/2014/main" id="{6390DF60-379C-548E-4A65-9DB8A1E86C57}"/>
              </a:ext>
            </a:extLst>
          </p:cNvPr>
          <p:cNvSpPr txBox="1"/>
          <p:nvPr/>
        </p:nvSpPr>
        <p:spPr>
          <a:xfrm>
            <a:off x="5787556" y="2986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21" name="TextBox 9220">
            <a:extLst>
              <a:ext uri="{FF2B5EF4-FFF2-40B4-BE49-F238E27FC236}">
                <a16:creationId xmlns:a16="http://schemas.microsoft.com/office/drawing/2014/main" id="{E8B10B68-F6B3-42A6-B828-CAB3714B97D7}"/>
              </a:ext>
            </a:extLst>
          </p:cNvPr>
          <p:cNvSpPr txBox="1"/>
          <p:nvPr/>
        </p:nvSpPr>
        <p:spPr>
          <a:xfrm>
            <a:off x="5778050" y="22336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2" name="TextBox 9221">
            <a:extLst>
              <a:ext uri="{FF2B5EF4-FFF2-40B4-BE49-F238E27FC236}">
                <a16:creationId xmlns:a16="http://schemas.microsoft.com/office/drawing/2014/main" id="{FFDA46CF-64AA-08B5-7113-BA91C6398D27}"/>
              </a:ext>
            </a:extLst>
          </p:cNvPr>
          <p:cNvSpPr txBox="1"/>
          <p:nvPr/>
        </p:nvSpPr>
        <p:spPr>
          <a:xfrm>
            <a:off x="6366395" y="22356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6A9D817E-3492-7860-D92E-F64A8D455E69}"/>
              </a:ext>
            </a:extLst>
          </p:cNvPr>
          <p:cNvSpPr txBox="1"/>
          <p:nvPr/>
        </p:nvSpPr>
        <p:spPr>
          <a:xfrm>
            <a:off x="8044854" y="1854740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P(X</a:t>
            </a:r>
            <a:r>
              <a:rPr lang="en-US" baseline="-25000" dirty="0"/>
              <a:t>t+1</a:t>
            </a:r>
            <a:r>
              <a:rPr lang="en-US" dirty="0"/>
              <a:t>|X</a:t>
            </a:r>
            <a:r>
              <a:rPr lang="en-US" baseline="-25000" dirty="0"/>
              <a:t>t</a:t>
            </a:r>
            <a:r>
              <a:rPr lang="en-US" dirty="0"/>
              <a:t> in bottom row)</a:t>
            </a:r>
          </a:p>
        </p:txBody>
      </p:sp>
      <p:grpSp>
        <p:nvGrpSpPr>
          <p:cNvPr id="9228" name="Group 9227">
            <a:extLst>
              <a:ext uri="{FF2B5EF4-FFF2-40B4-BE49-F238E27FC236}">
                <a16:creationId xmlns:a16="http://schemas.microsoft.com/office/drawing/2014/main" id="{497585E9-262A-3E67-61C2-47D75AF15464}"/>
              </a:ext>
            </a:extLst>
          </p:cNvPr>
          <p:cNvGrpSpPr/>
          <p:nvPr/>
        </p:nvGrpSpPr>
        <p:grpSpPr>
          <a:xfrm>
            <a:off x="8293003" y="2261503"/>
            <a:ext cx="2108072" cy="1626639"/>
            <a:chOff x="397328" y="2261505"/>
            <a:chExt cx="2087287" cy="1567010"/>
          </a:xfrm>
        </p:grpSpPr>
        <p:grpSp>
          <p:nvGrpSpPr>
            <p:cNvPr id="9229" name="Group 98">
              <a:extLst>
                <a:ext uri="{FF2B5EF4-FFF2-40B4-BE49-F238E27FC236}">
                  <a16:creationId xmlns:a16="http://schemas.microsoft.com/office/drawing/2014/main" id="{C6013ABF-E6CE-3011-3EFE-735AEBF9AC6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233" name="Rectangle 113">
                <a:extLst>
                  <a:ext uri="{FF2B5EF4-FFF2-40B4-BE49-F238E27FC236}">
                    <a16:creationId xmlns:a16="http://schemas.microsoft.com/office/drawing/2014/main" id="{BBDCF5C9-C622-8768-EC5C-93C45A23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Rectangle 114">
                <a:extLst>
                  <a:ext uri="{FF2B5EF4-FFF2-40B4-BE49-F238E27FC236}">
                    <a16:creationId xmlns:a16="http://schemas.microsoft.com/office/drawing/2014/main" id="{669FEA50-60D6-842B-E85E-932E207F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115">
                <a:extLst>
                  <a:ext uri="{FF2B5EF4-FFF2-40B4-BE49-F238E27FC236}">
                    <a16:creationId xmlns:a16="http://schemas.microsoft.com/office/drawing/2014/main" id="{FC3EFDF6-2E06-276A-7FC5-24242307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Rectangle 116">
                <a:extLst>
                  <a:ext uri="{FF2B5EF4-FFF2-40B4-BE49-F238E27FC236}">
                    <a16:creationId xmlns:a16="http://schemas.microsoft.com/office/drawing/2014/main" id="{77CC8EEB-697B-4909-6B87-E1F304A0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117">
                <a:extLst>
                  <a:ext uri="{FF2B5EF4-FFF2-40B4-BE49-F238E27FC236}">
                    <a16:creationId xmlns:a16="http://schemas.microsoft.com/office/drawing/2014/main" id="{192B0C67-8195-BBD9-0608-DC21CC48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118">
                <a:extLst>
                  <a:ext uri="{FF2B5EF4-FFF2-40B4-BE49-F238E27FC236}">
                    <a16:creationId xmlns:a16="http://schemas.microsoft.com/office/drawing/2014/main" id="{47B1E1CC-3E6A-2692-BADA-E85380B0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119">
                <a:extLst>
                  <a:ext uri="{FF2B5EF4-FFF2-40B4-BE49-F238E27FC236}">
                    <a16:creationId xmlns:a16="http://schemas.microsoft.com/office/drawing/2014/main" id="{04DD85DA-6845-C8CD-E5B5-DABB753B6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Rectangle 120">
                <a:extLst>
                  <a:ext uri="{FF2B5EF4-FFF2-40B4-BE49-F238E27FC236}">
                    <a16:creationId xmlns:a16="http://schemas.microsoft.com/office/drawing/2014/main" id="{71676DF2-A95F-73C9-7734-5E86B28C3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Rectangle 121">
                <a:extLst>
                  <a:ext uri="{FF2B5EF4-FFF2-40B4-BE49-F238E27FC236}">
                    <a16:creationId xmlns:a16="http://schemas.microsoft.com/office/drawing/2014/main" id="{797AE3BC-6C24-B32A-1B50-3D2DE8E2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0" name="Rectangle 119">
              <a:extLst>
                <a:ext uri="{FF2B5EF4-FFF2-40B4-BE49-F238E27FC236}">
                  <a16:creationId xmlns:a16="http://schemas.microsoft.com/office/drawing/2014/main" id="{77ECF8C8-A2D5-9BA2-E8BC-8195DAAD88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19">
              <a:extLst>
                <a:ext uri="{FF2B5EF4-FFF2-40B4-BE49-F238E27FC236}">
                  <a16:creationId xmlns:a16="http://schemas.microsoft.com/office/drawing/2014/main" id="{816DEFD9-CACD-5C13-9001-80D0EA693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19">
              <a:extLst>
                <a:ext uri="{FF2B5EF4-FFF2-40B4-BE49-F238E27FC236}">
                  <a16:creationId xmlns:a16="http://schemas.microsoft.com/office/drawing/2014/main" id="{F03D5E87-8837-DFBA-3277-CDC225C7D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42" name="Straight Arrow Connector 9241">
            <a:extLst>
              <a:ext uri="{FF2B5EF4-FFF2-40B4-BE49-F238E27FC236}">
                <a16:creationId xmlns:a16="http://schemas.microsoft.com/office/drawing/2014/main" id="{7A308989-D087-B500-6ED2-5A37233C5170}"/>
              </a:ext>
            </a:extLst>
          </p:cNvPr>
          <p:cNvCxnSpPr>
            <a:cxnSpLocks/>
          </p:cNvCxnSpPr>
          <p:nvPr/>
        </p:nvCxnSpPr>
        <p:spPr>
          <a:xfrm>
            <a:off x="8607850" y="362749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Arrow Connector 9242">
            <a:extLst>
              <a:ext uri="{FF2B5EF4-FFF2-40B4-BE49-F238E27FC236}">
                <a16:creationId xmlns:a16="http://schemas.microsoft.com/office/drawing/2014/main" id="{549BC0B1-CB69-3A8D-92E9-9C65D2365404}"/>
              </a:ext>
            </a:extLst>
          </p:cNvPr>
          <p:cNvCxnSpPr>
            <a:cxnSpLocks/>
          </p:cNvCxnSpPr>
          <p:nvPr/>
        </p:nvCxnSpPr>
        <p:spPr>
          <a:xfrm flipV="1">
            <a:off x="8584458" y="3043530"/>
            <a:ext cx="0" cy="61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9243">
            <a:extLst>
              <a:ext uri="{FF2B5EF4-FFF2-40B4-BE49-F238E27FC236}">
                <a16:creationId xmlns:a16="http://schemas.microsoft.com/office/drawing/2014/main" id="{F11C52ED-6A4A-05BF-BC08-55DBA1054C47}"/>
              </a:ext>
            </a:extLst>
          </p:cNvPr>
          <p:cNvSpPr txBox="1"/>
          <p:nvPr/>
        </p:nvSpPr>
        <p:spPr>
          <a:xfrm>
            <a:off x="8317956" y="28045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45" name="TextBox 9244">
            <a:extLst>
              <a:ext uri="{FF2B5EF4-FFF2-40B4-BE49-F238E27FC236}">
                <a16:creationId xmlns:a16="http://schemas.microsoft.com/office/drawing/2014/main" id="{43648D69-88E3-0880-C348-0C512AB3EBD2}"/>
              </a:ext>
            </a:extLst>
          </p:cNvPr>
          <p:cNvSpPr txBox="1"/>
          <p:nvPr/>
        </p:nvSpPr>
        <p:spPr>
          <a:xfrm>
            <a:off x="8302635" y="35504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6" name="TextBox 9245">
            <a:extLst>
              <a:ext uri="{FF2B5EF4-FFF2-40B4-BE49-F238E27FC236}">
                <a16:creationId xmlns:a16="http://schemas.microsoft.com/office/drawing/2014/main" id="{04ADDD23-B9ED-76F4-A11F-7899A5CB5E12}"/>
              </a:ext>
            </a:extLst>
          </p:cNvPr>
          <p:cNvSpPr txBox="1"/>
          <p:nvPr/>
        </p:nvSpPr>
        <p:spPr>
          <a:xfrm>
            <a:off x="8851325" y="33162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8" name="TextBox 9247">
            <a:extLst>
              <a:ext uri="{FF2B5EF4-FFF2-40B4-BE49-F238E27FC236}">
                <a16:creationId xmlns:a16="http://schemas.microsoft.com/office/drawing/2014/main" id="{00586459-7FED-D25D-0104-E8EC7FD00637}"/>
              </a:ext>
            </a:extLst>
          </p:cNvPr>
          <p:cNvSpPr txBox="1"/>
          <p:nvPr/>
        </p:nvSpPr>
        <p:spPr>
          <a:xfrm>
            <a:off x="5631656" y="4810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302258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620000" y="82700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969202" y="428702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993407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particles at T=1,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69417" y="183261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5178289-610C-E447-9067-4372695AA0DF}"/>
              </a:ext>
            </a:extLst>
          </p:cNvPr>
          <p:cNvSpPr txBox="1"/>
          <p:nvPr/>
        </p:nvSpPr>
        <p:spPr>
          <a:xfrm>
            <a:off x="5877586" y="4252285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D5C310-58A6-554C-80D0-487CF830A2D7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</p:grpSpPr>
        <p:grpSp>
          <p:nvGrpSpPr>
            <p:cNvPr id="199" name="Group 98">
              <a:extLst>
                <a:ext uri="{FF2B5EF4-FFF2-40B4-BE49-F238E27FC236}">
                  <a16:creationId xmlns:a16="http://schemas.microsoft.com/office/drawing/2014/main" id="{4C790AA4-BBD9-AB4C-BDB2-3082EDDEB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03" name="Rectangle 113">
                <a:extLst>
                  <a:ext uri="{FF2B5EF4-FFF2-40B4-BE49-F238E27FC236}">
                    <a16:creationId xmlns:a16="http://schemas.microsoft.com/office/drawing/2014/main" id="{74EFEBB5-D2B2-3542-AC13-2E0777B7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14">
                <a:extLst>
                  <a:ext uri="{FF2B5EF4-FFF2-40B4-BE49-F238E27FC236}">
                    <a16:creationId xmlns:a16="http://schemas.microsoft.com/office/drawing/2014/main" id="{EE8A032C-D05F-C94A-8012-E54598C9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15">
                <a:extLst>
                  <a:ext uri="{FF2B5EF4-FFF2-40B4-BE49-F238E27FC236}">
                    <a16:creationId xmlns:a16="http://schemas.microsoft.com/office/drawing/2014/main" id="{A31B3750-921B-7B43-B8EA-7D6808363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116">
                <a:extLst>
                  <a:ext uri="{FF2B5EF4-FFF2-40B4-BE49-F238E27FC236}">
                    <a16:creationId xmlns:a16="http://schemas.microsoft.com/office/drawing/2014/main" id="{5304C415-42A2-BB40-A3FA-F80ED243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117">
                <a:extLst>
                  <a:ext uri="{FF2B5EF4-FFF2-40B4-BE49-F238E27FC236}">
                    <a16:creationId xmlns:a16="http://schemas.microsoft.com/office/drawing/2014/main" id="{786C8352-84DF-AD47-A3E9-FC934645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118">
                <a:extLst>
                  <a:ext uri="{FF2B5EF4-FFF2-40B4-BE49-F238E27FC236}">
                    <a16:creationId xmlns:a16="http://schemas.microsoft.com/office/drawing/2014/main" id="{2A631BBE-FAB9-C845-9800-632E327A3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19">
                <a:extLst>
                  <a:ext uri="{FF2B5EF4-FFF2-40B4-BE49-F238E27FC236}">
                    <a16:creationId xmlns:a16="http://schemas.microsoft.com/office/drawing/2014/main" id="{B63377AF-1713-6D48-AFCE-263BF15B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20">
                <a:extLst>
                  <a:ext uri="{FF2B5EF4-FFF2-40B4-BE49-F238E27FC236}">
                    <a16:creationId xmlns:a16="http://schemas.microsoft.com/office/drawing/2014/main" id="{015C49DC-9EBD-8C4B-B788-A61342486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21">
                <a:extLst>
                  <a:ext uri="{FF2B5EF4-FFF2-40B4-BE49-F238E27FC236}">
                    <a16:creationId xmlns:a16="http://schemas.microsoft.com/office/drawing/2014/main" id="{E1D0CE7B-6AE7-054B-BB72-1681C9CD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" name="Rectangle 119">
              <a:extLst>
                <a:ext uri="{FF2B5EF4-FFF2-40B4-BE49-F238E27FC236}">
                  <a16:creationId xmlns:a16="http://schemas.microsoft.com/office/drawing/2014/main" id="{02201348-459D-E746-90C2-0F6366A89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19">
              <a:extLst>
                <a:ext uri="{FF2B5EF4-FFF2-40B4-BE49-F238E27FC236}">
                  <a16:creationId xmlns:a16="http://schemas.microsoft.com/office/drawing/2014/main" id="{522F0106-F416-C14A-A268-7F358D697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119">
              <a:extLst>
                <a:ext uri="{FF2B5EF4-FFF2-40B4-BE49-F238E27FC236}">
                  <a16:creationId xmlns:a16="http://schemas.microsoft.com/office/drawing/2014/main" id="{434A4D1E-0171-FC48-8B87-67C79B6CF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C77A2EED-76F7-FD4D-A069-2F7E494C0830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05EF6F-E1FA-C546-9A12-9A20B2AEC0E7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C121A17-686E-DB4F-B1FE-4F457BE1A104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102A39A-09C0-1F40-9AD6-373BA46641BF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C8421A9-9ADF-BC4B-B542-7F051968AC7F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575208" y="-21268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or Google to sample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276F3EA-88A1-0445-8496-7D7EA4CAE48B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F519924-B7C3-BF45-8744-85730F72BD37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How many samples at (3,2)?</a:t>
            </a:r>
          </a:p>
        </p:txBody>
      </p:sp>
    </p:spTree>
    <p:extLst>
      <p:ext uri="{BB962C8B-B14F-4D97-AF65-F5344CB8AC3E}">
        <p14:creationId xmlns:p14="http://schemas.microsoft.com/office/powerpoint/2010/main" val="309588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Hidden Markov Models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5151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Usually the true state is not observed directly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Hidden Markov models (HMMs)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Underlying Markov chain over states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You observe evidence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at each time step</a:t>
            </a:r>
          </a:p>
          <a:p>
            <a:pPr lvl="1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is a single discrete variable; 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E</a:t>
            </a:r>
            <a:r>
              <a:rPr lang="en-US" sz="32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t</a:t>
            </a:r>
            <a:r>
              <a:rPr lang="en-US" sz="20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</a:rPr>
              <a:t>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may be continuous and may consist of several variables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4267200"/>
            <a:ext cx="4800600" cy="1600200"/>
            <a:chOff x="1676400" y="4267200"/>
            <a:chExt cx="4800600" cy="1600200"/>
          </a:xfrm>
        </p:grpSpPr>
        <p:sp>
          <p:nvSpPr>
            <p:cNvPr id="36867" name="Oval 4"/>
            <p:cNvSpPr>
              <a:spLocks noChangeArrowheads="1"/>
            </p:cNvSpPr>
            <p:nvPr/>
          </p:nvSpPr>
          <p:spPr bwMode="auto">
            <a:xfrm>
              <a:off x="5943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X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68" name="AutoShape 5"/>
            <p:cNvCxnSpPr>
              <a:cxnSpLocks noChangeShapeType="1"/>
              <a:stCxn id="36867" idx="4"/>
              <a:endCxn id="36883" idx="0"/>
            </p:cNvCxnSpPr>
            <p:nvPr/>
          </p:nvCxnSpPr>
          <p:spPr bwMode="auto">
            <a:xfrm>
              <a:off x="6210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69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36870" name="AutoShape 7"/>
            <p:cNvCxnSpPr>
              <a:cxnSpLocks noChangeShapeType="1"/>
              <a:stCxn id="36869" idx="4"/>
              <a:endCxn id="36880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2" name="AutoShape 9"/>
            <p:cNvCxnSpPr>
              <a:cxnSpLocks noChangeShapeType="1"/>
              <a:stCxn id="36873" idx="6"/>
              <a:endCxn id="36869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6875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36876" name="AutoShape 13"/>
            <p:cNvCxnSpPr>
              <a:cxnSpLocks noChangeShapeType="1"/>
              <a:stCxn id="36875" idx="6"/>
              <a:endCxn id="36878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77" name="AutoShape 14"/>
            <p:cNvCxnSpPr>
              <a:cxnSpLocks noChangeShapeType="1"/>
              <a:stCxn id="36869" idx="6"/>
              <a:endCxn id="36875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8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36879" name="AutoShape 16"/>
            <p:cNvCxnSpPr>
              <a:cxnSpLocks noChangeShapeType="1"/>
              <a:stCxn id="36878" idx="6"/>
              <a:endCxn id="36867" idx="2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80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6881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6882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6883" name="Oval 20"/>
            <p:cNvSpPr>
              <a:spLocks noChangeArrowheads="1"/>
            </p:cNvSpPr>
            <p:nvPr/>
          </p:nvSpPr>
          <p:spPr bwMode="auto">
            <a:xfrm>
              <a:off x="5943600" y="53340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solidFill>
                    <a:schemeClr val="bg1"/>
                  </a:solidFill>
                  <a:latin typeface="Calibri"/>
                  <a:cs typeface="Calibri"/>
                </a:rPr>
                <a:t>E</a:t>
              </a:r>
              <a:r>
                <a:rPr lang="en-US" sz="2400" baseline="-25000">
                  <a:solidFill>
                    <a:schemeClr val="bg1"/>
                  </a:solidFill>
                  <a:latin typeface="Calibri"/>
                  <a:cs typeface="Calibri"/>
                </a:rPr>
                <a:t>5</a:t>
              </a:r>
            </a:p>
          </p:txBody>
        </p:sp>
        <p:cxnSp>
          <p:nvCxnSpPr>
            <p:cNvPr id="36884" name="AutoShape 21"/>
            <p:cNvCxnSpPr>
              <a:cxnSpLocks noChangeShapeType="1"/>
              <a:stCxn id="36875" idx="4"/>
              <a:endCxn id="36881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85" name="AutoShape 22"/>
            <p:cNvCxnSpPr>
              <a:cxnSpLocks noChangeShapeType="1"/>
              <a:stCxn id="36878" idx="4"/>
              <a:endCxn id="36882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5107669" cy="46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24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following starting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1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737024" y="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622690" y="29545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41706" y="285932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32188" y="312126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13221" y="248784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0369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110">
            <a:extLst>
              <a:ext uri="{FF2B5EF4-FFF2-40B4-BE49-F238E27FC236}">
                <a16:creationId xmlns:a16="http://schemas.microsoft.com/office/drawing/2014/main" id="{006E5B86-985E-7047-AA44-F201AE622C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84721" y="350226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3045064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10">
            <a:extLst>
              <a:ext uri="{FF2B5EF4-FFF2-40B4-BE49-F238E27FC236}">
                <a16:creationId xmlns:a16="http://schemas.microsoft.com/office/drawing/2014/main" id="{C49D94B2-7FBB-A34F-889E-20E109C09D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27" y="249737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6351792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914132" y="23492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914131" y="2871847"/>
            <a:ext cx="52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91413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63517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6351792" y="235273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75820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94836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71030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66351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56823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656780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09138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09223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75897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56845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AC7CD-1E83-E4C2-92A1-75F038E0620E}"/>
              </a:ext>
            </a:extLst>
          </p:cNvPr>
          <p:cNvSpPr txBox="1"/>
          <p:nvPr/>
        </p:nvSpPr>
        <p:spPr>
          <a:xfrm>
            <a:off x="5854691" y="4242693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C7B99-9509-BFBC-77C4-9A0836A72859}"/>
              </a:ext>
            </a:extLst>
          </p:cNvPr>
          <p:cNvGrpSpPr/>
          <p:nvPr/>
        </p:nvGrpSpPr>
        <p:grpSpPr>
          <a:xfrm>
            <a:off x="5916610" y="4588957"/>
            <a:ext cx="2713831" cy="2037726"/>
            <a:chOff x="397328" y="2261505"/>
            <a:chExt cx="2087287" cy="1567010"/>
          </a:xfrm>
        </p:grpSpPr>
        <p:grpSp>
          <p:nvGrpSpPr>
            <p:cNvPr id="8" name="Group 98">
              <a:extLst>
                <a:ext uri="{FF2B5EF4-FFF2-40B4-BE49-F238E27FC236}">
                  <a16:creationId xmlns:a16="http://schemas.microsoft.com/office/drawing/2014/main" id="{F57FC179-27A2-FA9D-C44D-99D589651A7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" name="Rectangle 113">
                <a:extLst>
                  <a:ext uri="{FF2B5EF4-FFF2-40B4-BE49-F238E27FC236}">
                    <a16:creationId xmlns:a16="http://schemas.microsoft.com/office/drawing/2014/main" id="{E1E3FEEA-AEAA-C494-7AD5-EC158B212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4">
                <a:extLst>
                  <a:ext uri="{FF2B5EF4-FFF2-40B4-BE49-F238E27FC236}">
                    <a16:creationId xmlns:a16="http://schemas.microsoft.com/office/drawing/2014/main" id="{E135E348-DC32-83EF-4009-04C085E3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5">
                <a:extLst>
                  <a:ext uri="{FF2B5EF4-FFF2-40B4-BE49-F238E27FC236}">
                    <a16:creationId xmlns:a16="http://schemas.microsoft.com/office/drawing/2014/main" id="{14C751DA-8AD8-5445-948D-8AF4D9253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6">
                <a:extLst>
                  <a:ext uri="{FF2B5EF4-FFF2-40B4-BE49-F238E27FC236}">
                    <a16:creationId xmlns:a16="http://schemas.microsoft.com/office/drawing/2014/main" id="{FDD86BC4-42DC-01EF-6D26-E3BA1474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7">
                <a:extLst>
                  <a:ext uri="{FF2B5EF4-FFF2-40B4-BE49-F238E27FC236}">
                    <a16:creationId xmlns:a16="http://schemas.microsoft.com/office/drawing/2014/main" id="{5896CD85-10E8-C8EE-4C27-C8433FC61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22" name="Rectangle 118">
                <a:extLst>
                  <a:ext uri="{FF2B5EF4-FFF2-40B4-BE49-F238E27FC236}">
                    <a16:creationId xmlns:a16="http://schemas.microsoft.com/office/drawing/2014/main" id="{63BB8CDE-FCF1-7FD2-17F0-063AC13BD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9">
                <a:extLst>
                  <a:ext uri="{FF2B5EF4-FFF2-40B4-BE49-F238E27FC236}">
                    <a16:creationId xmlns:a16="http://schemas.microsoft.com/office/drawing/2014/main" id="{ADFEDB5E-F1C0-CAFB-4967-DA83A4273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20">
                <a:extLst>
                  <a:ext uri="{FF2B5EF4-FFF2-40B4-BE49-F238E27FC236}">
                    <a16:creationId xmlns:a16="http://schemas.microsoft.com/office/drawing/2014/main" id="{BEDEE7EE-6842-50E7-1F04-018156203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21">
                <a:extLst>
                  <a:ext uri="{FF2B5EF4-FFF2-40B4-BE49-F238E27FC236}">
                    <a16:creationId xmlns:a16="http://schemas.microsoft.com/office/drawing/2014/main" id="{8D3836F4-82F3-363A-82A7-2E4CF8386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2E0ED93D-24AA-A668-E46C-D2A04AFCD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9">
              <a:extLst>
                <a:ext uri="{FF2B5EF4-FFF2-40B4-BE49-F238E27FC236}">
                  <a16:creationId xmlns:a16="http://schemas.microsoft.com/office/drawing/2014/main" id="{469299D9-BED4-DC15-F5DB-DDDC54FD3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B099A9ED-8D43-2914-2EE1-4F9603BC0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047A8D3-9004-4D01-594F-780477D9BDD2}"/>
              </a:ext>
            </a:extLst>
          </p:cNvPr>
          <p:cNvSpPr txBox="1"/>
          <p:nvPr/>
        </p:nvSpPr>
        <p:spPr>
          <a:xfrm>
            <a:off x="6084479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0883B0-467C-0441-E29C-5ABC91804A16}"/>
              </a:ext>
            </a:extLst>
          </p:cNvPr>
          <p:cNvSpPr txBox="1"/>
          <p:nvPr/>
        </p:nvSpPr>
        <p:spPr>
          <a:xfrm>
            <a:off x="6753248" y="47433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22D071-AA20-4981-BF97-9D9EC22451D2}"/>
              </a:ext>
            </a:extLst>
          </p:cNvPr>
          <p:cNvSpPr txBox="1"/>
          <p:nvPr/>
        </p:nvSpPr>
        <p:spPr>
          <a:xfrm>
            <a:off x="6764230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E09D54-0971-B355-2661-86EBC923A9C8}"/>
              </a:ext>
            </a:extLst>
          </p:cNvPr>
          <p:cNvSpPr txBox="1"/>
          <p:nvPr/>
        </p:nvSpPr>
        <p:spPr>
          <a:xfrm>
            <a:off x="6753248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600AE2-EDC8-0ED0-4BA1-FC10D312E4B8}"/>
              </a:ext>
            </a:extLst>
          </p:cNvPr>
          <p:cNvSpPr txBox="1"/>
          <p:nvPr/>
        </p:nvSpPr>
        <p:spPr>
          <a:xfrm>
            <a:off x="6084851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637723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Given the T=1 particles, transition model, and e</a:t>
            </a:r>
            <a:r>
              <a:rPr lang="en-US" sz="2800" baseline="-25000" dirty="0">
                <a:latin typeface="Palatino" pitchFamily="2" charset="77"/>
                <a:ea typeface="Palatino" pitchFamily="2" charset="77"/>
                <a:cs typeface="Calibri"/>
              </a:rPr>
              <a:t>2</a:t>
            </a: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773562" y="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alatino" pitchFamily="2" charset="77"/>
                <a:ea typeface="Palatino" pitchFamily="2" charset="77"/>
              </a:rPr>
              <a:t>Use </a:t>
            </a:r>
            <a:r>
              <a:rPr lang="en-US" dirty="0" err="1">
                <a:latin typeface="Palatino" pitchFamily="2" charset="77"/>
                <a:ea typeface="Palatino" pitchFamily="2" charset="77"/>
              </a:rPr>
              <a:t>random.random</a:t>
            </a:r>
            <a:r>
              <a:rPr lang="en-US" dirty="0">
                <a:latin typeface="Palatino" pitchFamily="2" charset="77"/>
                <a:ea typeface="Palatino" pitchFamily="2" charset="77"/>
              </a:rPr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251345" y="29402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70361" y="284504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60843" y="31069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198961" y="314507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93225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25307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7380501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842692" y="2349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842691" y="2871847"/>
            <a:ext cx="51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8426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7380501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7380500" y="2352733"/>
            <a:ext cx="42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110">
            <a:extLst>
              <a:ext uri="{FF2B5EF4-FFF2-40B4-BE49-F238E27FC236}">
                <a16:creationId xmlns:a16="http://schemas.microsoft.com/office/drawing/2014/main" id="{68108422-9F47-C14C-916A-FEC6AC18C52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56050" y="3173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110">
            <a:extLst>
              <a:ext uri="{FF2B5EF4-FFF2-40B4-BE49-F238E27FC236}">
                <a16:creationId xmlns:a16="http://schemas.microsoft.com/office/drawing/2014/main" id="{24F40485-9486-3A46-A2CA-559F044FEFD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79868" y="28117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275EB-37BD-7D44-9A42-B101734CB471}"/>
              </a:ext>
            </a:extLst>
          </p:cNvPr>
          <p:cNvSpPr txBox="1"/>
          <p:nvPr/>
        </p:nvSpPr>
        <p:spPr>
          <a:xfrm>
            <a:off x="6268184" y="3784870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(2,2) = 2.1/3.5 = .6</a:t>
            </a:r>
          </a:p>
          <a:p>
            <a:r>
              <a:rPr lang="en-US" dirty="0"/>
              <a:t>(3,2) = 1.0/3.5 = .29</a:t>
            </a:r>
          </a:p>
          <a:p>
            <a:r>
              <a:rPr lang="en-US" dirty="0"/>
              <a:t>(3,3) = .4/3.5 = .11</a:t>
            </a:r>
          </a:p>
        </p:txBody>
      </p:sp>
      <p:sp>
        <p:nvSpPr>
          <p:cNvPr id="247" name="Oval 110">
            <a:extLst>
              <a:ext uri="{FF2B5EF4-FFF2-40B4-BE49-F238E27FC236}">
                <a16:creationId xmlns:a16="http://schemas.microsoft.com/office/drawing/2014/main" id="{D386802E-C69D-284B-9A2A-BC64FEE71A4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247338" y="29641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110">
            <a:extLst>
              <a:ext uri="{FF2B5EF4-FFF2-40B4-BE49-F238E27FC236}">
                <a16:creationId xmlns:a16="http://schemas.microsoft.com/office/drawing/2014/main" id="{F408D851-4936-8D45-8949-24D61BB1D1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066354" y="2868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110">
            <a:extLst>
              <a:ext uri="{FF2B5EF4-FFF2-40B4-BE49-F238E27FC236}">
                <a16:creationId xmlns:a16="http://schemas.microsoft.com/office/drawing/2014/main" id="{0594E000-9683-C54C-A3DE-967AB697A1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94954" y="316888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110">
            <a:extLst>
              <a:ext uri="{FF2B5EF4-FFF2-40B4-BE49-F238E27FC236}">
                <a16:creationId xmlns:a16="http://schemas.microsoft.com/office/drawing/2014/main" id="{1751157E-F996-274F-800D-11E704C173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28246" y="304506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110">
            <a:extLst>
              <a:ext uri="{FF2B5EF4-FFF2-40B4-BE49-F238E27FC236}">
                <a16:creationId xmlns:a16="http://schemas.microsoft.com/office/drawing/2014/main" id="{8AA23D9D-A278-004B-9727-C20A8B54D8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875861" y="28355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110">
            <a:extLst>
              <a:ext uri="{FF2B5EF4-FFF2-40B4-BE49-F238E27FC236}">
                <a16:creationId xmlns:a16="http://schemas.microsoft.com/office/drawing/2014/main" id="{0FA29341-4CFD-7944-B702-F4ED895D6B7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33076" y="242116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110">
            <a:extLst>
              <a:ext uri="{FF2B5EF4-FFF2-40B4-BE49-F238E27FC236}">
                <a16:creationId xmlns:a16="http://schemas.microsoft.com/office/drawing/2014/main" id="{95551815-19EB-B040-B924-BC7893CEB4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23548" y="29545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110">
            <a:extLst>
              <a:ext uri="{FF2B5EF4-FFF2-40B4-BE49-F238E27FC236}">
                <a16:creationId xmlns:a16="http://schemas.microsoft.com/office/drawing/2014/main" id="{066ADB24-2EFF-F949-9E63-EA705EDBC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75948" y="31069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110">
            <a:extLst>
              <a:ext uri="{FF2B5EF4-FFF2-40B4-BE49-F238E27FC236}">
                <a16:creationId xmlns:a16="http://schemas.microsoft.com/office/drawing/2014/main" id="{FF2C8A10-944B-8C40-AA50-3F7FE475BD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42622" y="28736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10">
            <a:extLst>
              <a:ext uri="{FF2B5EF4-FFF2-40B4-BE49-F238E27FC236}">
                <a16:creationId xmlns:a16="http://schemas.microsoft.com/office/drawing/2014/main" id="{B3B07BEF-632D-0942-A4A7-1847CDFDD7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23570" y="2511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70FFCC2-956D-E545-A6F3-31FE801C6871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samples at (3,2)?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A17414-C242-E788-ACF6-4D560AE162D5}"/>
              </a:ext>
            </a:extLst>
          </p:cNvPr>
          <p:cNvSpPr txBox="1"/>
          <p:nvPr/>
        </p:nvSpPr>
        <p:spPr>
          <a:xfrm>
            <a:off x="9052590" y="4306646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A91AE-89A8-46AA-0038-A0B6E3A74126}"/>
              </a:ext>
            </a:extLst>
          </p:cNvPr>
          <p:cNvGrpSpPr/>
          <p:nvPr/>
        </p:nvGrpSpPr>
        <p:grpSpPr>
          <a:xfrm>
            <a:off x="7719867" y="4693923"/>
            <a:ext cx="2713831" cy="2037726"/>
            <a:chOff x="397328" y="2261505"/>
            <a:chExt cx="2087287" cy="1567010"/>
          </a:xfrm>
        </p:grpSpPr>
        <p:grpSp>
          <p:nvGrpSpPr>
            <p:cNvPr id="29" name="Group 98">
              <a:extLst>
                <a:ext uri="{FF2B5EF4-FFF2-40B4-BE49-F238E27FC236}">
                  <a16:creationId xmlns:a16="http://schemas.microsoft.com/office/drawing/2014/main" id="{53713DEB-0F33-2DD7-5F09-59336E2A116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33" name="Rectangle 113">
                <a:extLst>
                  <a:ext uri="{FF2B5EF4-FFF2-40B4-BE49-F238E27FC236}">
                    <a16:creationId xmlns:a16="http://schemas.microsoft.com/office/drawing/2014/main" id="{9A2AE954-6698-52E8-98FD-56E5D9B1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4">
                <a:extLst>
                  <a:ext uri="{FF2B5EF4-FFF2-40B4-BE49-F238E27FC236}">
                    <a16:creationId xmlns:a16="http://schemas.microsoft.com/office/drawing/2014/main" id="{1C32D913-C538-F8A3-8358-07D4D726D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5">
                <a:extLst>
                  <a:ext uri="{FF2B5EF4-FFF2-40B4-BE49-F238E27FC236}">
                    <a16:creationId xmlns:a16="http://schemas.microsoft.com/office/drawing/2014/main" id="{A1E6BF4D-6BEA-3BB0-2D75-BFFB2CAD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6">
                <a:extLst>
                  <a:ext uri="{FF2B5EF4-FFF2-40B4-BE49-F238E27FC236}">
                    <a16:creationId xmlns:a16="http://schemas.microsoft.com/office/drawing/2014/main" id="{ADBC22A4-70C0-44B0-1235-905FC1A62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17">
                <a:extLst>
                  <a:ext uri="{FF2B5EF4-FFF2-40B4-BE49-F238E27FC236}">
                    <a16:creationId xmlns:a16="http://schemas.microsoft.com/office/drawing/2014/main" id="{0242CD5F-40B9-22BA-76C4-942B81823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8">
                <a:extLst>
                  <a:ext uri="{FF2B5EF4-FFF2-40B4-BE49-F238E27FC236}">
                    <a16:creationId xmlns:a16="http://schemas.microsoft.com/office/drawing/2014/main" id="{06D0341F-38DD-327C-9CCD-B7DDA2F04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9">
                <a:extLst>
                  <a:ext uri="{FF2B5EF4-FFF2-40B4-BE49-F238E27FC236}">
                    <a16:creationId xmlns:a16="http://schemas.microsoft.com/office/drawing/2014/main" id="{C2BF87D8-E543-72A1-7247-BE0C2A82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20">
                <a:extLst>
                  <a:ext uri="{FF2B5EF4-FFF2-40B4-BE49-F238E27FC236}">
                    <a16:creationId xmlns:a16="http://schemas.microsoft.com/office/drawing/2014/main" id="{9A299CBF-E5ED-F82F-6118-B293B9553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21">
                <a:extLst>
                  <a:ext uri="{FF2B5EF4-FFF2-40B4-BE49-F238E27FC236}">
                    <a16:creationId xmlns:a16="http://schemas.microsoft.com/office/drawing/2014/main" id="{573DC922-2685-C64A-206E-42B4F5927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Rectangle 119">
              <a:extLst>
                <a:ext uri="{FF2B5EF4-FFF2-40B4-BE49-F238E27FC236}">
                  <a16:creationId xmlns:a16="http://schemas.microsoft.com/office/drawing/2014/main" id="{33EA7A9F-C157-D27C-FFB6-214360A249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9">
              <a:extLst>
                <a:ext uri="{FF2B5EF4-FFF2-40B4-BE49-F238E27FC236}">
                  <a16:creationId xmlns:a16="http://schemas.microsoft.com/office/drawing/2014/main" id="{15643DAA-3D79-7C22-28B5-19A9F0E71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19">
              <a:extLst>
                <a:ext uri="{FF2B5EF4-FFF2-40B4-BE49-F238E27FC236}">
                  <a16:creationId xmlns:a16="http://schemas.microsoft.com/office/drawing/2014/main" id="{EDE521BA-1B7A-85EC-8C98-70D072C5A8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B8398C-9D43-FAE3-D482-8F71A2C10F0F}"/>
              </a:ext>
            </a:extLst>
          </p:cNvPr>
          <p:cNvSpPr txBox="1"/>
          <p:nvPr/>
        </p:nvSpPr>
        <p:spPr>
          <a:xfrm>
            <a:off x="8576178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4ECF23-AC8A-9207-2D28-4E8C75B68E5A}"/>
              </a:ext>
            </a:extLst>
          </p:cNvPr>
          <p:cNvSpPr txBox="1"/>
          <p:nvPr/>
        </p:nvSpPr>
        <p:spPr>
          <a:xfrm>
            <a:off x="9244947" y="48934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6BF38-A715-6B2B-5161-2CC79F742A6F}"/>
              </a:ext>
            </a:extLst>
          </p:cNvPr>
          <p:cNvSpPr txBox="1"/>
          <p:nvPr/>
        </p:nvSpPr>
        <p:spPr>
          <a:xfrm>
            <a:off x="9255929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937F33-5603-BEB0-0C82-E48333A90EC6}"/>
              </a:ext>
            </a:extLst>
          </p:cNvPr>
          <p:cNvSpPr txBox="1"/>
          <p:nvPr/>
        </p:nvSpPr>
        <p:spPr>
          <a:xfrm>
            <a:off x="9244947" y="62227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CF1F51-159A-9448-00B7-52C03AC48493}"/>
              </a:ext>
            </a:extLst>
          </p:cNvPr>
          <p:cNvSpPr txBox="1"/>
          <p:nvPr/>
        </p:nvSpPr>
        <p:spPr>
          <a:xfrm>
            <a:off x="8576550" y="62227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1ECE36-C911-7A16-026F-CF197D3721BD}"/>
              </a:ext>
            </a:extLst>
          </p:cNvPr>
          <p:cNvSpPr txBox="1"/>
          <p:nvPr/>
        </p:nvSpPr>
        <p:spPr>
          <a:xfrm>
            <a:off x="8576178" y="49171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</p:spTree>
    <p:extLst>
      <p:ext uri="{BB962C8B-B14F-4D97-AF65-F5344CB8AC3E}">
        <p14:creationId xmlns:p14="http://schemas.microsoft.com/office/powerpoint/2010/main" val="2858553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9742010-8C30-462B-84F2-D8B22307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949" y="224287"/>
            <a:ext cx="11800101" cy="6051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 different type of self-locating belief: </a:t>
            </a:r>
            <a:br>
              <a:rPr lang="en-US" altLang="en-US" dirty="0"/>
            </a:br>
            <a:r>
              <a:rPr lang="en-US" altLang="en-US" dirty="0"/>
              <a:t>Sleeping Beauty problem </a:t>
            </a:r>
            <a:r>
              <a:rPr lang="en-US" sz="3100" dirty="0">
                <a:solidFill>
                  <a:srgbClr val="0070C0"/>
                </a:solidFill>
              </a:rPr>
              <a:t>[Piccione and Rubinstein’97, Elga’00]</a:t>
            </a:r>
            <a:endParaRPr lang="en-US" altLang="en-US" sz="2912" dirty="0">
              <a:solidFill>
                <a:srgbClr val="0070C0"/>
              </a:solidFill>
            </a:endParaRP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A8285486-0E60-44B6-8A7E-C8902BC9C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612" y="1165932"/>
            <a:ext cx="8736041" cy="599686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/>
              <a:t>There is a participant in a study (call her Sleeping Beauty)</a:t>
            </a:r>
          </a:p>
          <a:p>
            <a:pPr eaLnBrk="1" hangingPunct="1"/>
            <a:r>
              <a:rPr lang="en-US" altLang="en-US" sz="3200" dirty="0"/>
              <a:t>On Sunday, she is given drugs to fall asleep</a:t>
            </a:r>
          </a:p>
          <a:p>
            <a:pPr eaLnBrk="1" hangingPunct="1"/>
            <a:r>
              <a:rPr lang="en-US" altLang="en-US" sz="3200" dirty="0"/>
              <a:t>A coin is tossed (H or T)</a:t>
            </a:r>
          </a:p>
          <a:p>
            <a:pPr eaLnBrk="1" hangingPunct="1"/>
            <a:r>
              <a:rPr lang="en-US" altLang="en-US" sz="3200" dirty="0"/>
              <a:t>If H, she is awoken on Monday, then made to sleep again</a:t>
            </a:r>
          </a:p>
          <a:p>
            <a:pPr eaLnBrk="1" hangingPunct="1"/>
            <a:r>
              <a:rPr lang="en-US" altLang="en-US" sz="3200" dirty="0"/>
              <a:t>If T, she is awoken Monday, made to sleep again, then </a:t>
            </a:r>
            <a:r>
              <a:rPr lang="en-US" altLang="en-US" sz="3200" b="1" dirty="0"/>
              <a:t>again</a:t>
            </a:r>
            <a:r>
              <a:rPr lang="en-US" altLang="en-US" sz="3200" dirty="0"/>
              <a:t> awoken on Tuesday</a:t>
            </a:r>
          </a:p>
          <a:p>
            <a:pPr eaLnBrk="1" hangingPunct="1"/>
            <a:r>
              <a:rPr lang="en-US" altLang="en-US" sz="3200" dirty="0"/>
              <a:t>Due to drugs she </a:t>
            </a:r>
            <a:r>
              <a:rPr lang="en-US" altLang="en-US" sz="3200" b="1" dirty="0"/>
              <a:t>cannot remember what day it is or whether she has already been awoken once</a:t>
            </a:r>
            <a:r>
              <a:rPr lang="en-US" altLang="en-US" sz="3200" dirty="0"/>
              <a:t>, but she remembers all the rules</a:t>
            </a:r>
          </a:p>
          <a:p>
            <a:pPr eaLnBrk="1" hangingPunct="1"/>
            <a:r>
              <a:rPr lang="en-US" altLang="en-US" sz="3200" dirty="0"/>
              <a:t>Imagine </a:t>
            </a:r>
            <a:r>
              <a:rPr lang="en-US" altLang="en-US" sz="3200" b="1" dirty="0"/>
              <a:t>you </a:t>
            </a:r>
            <a:r>
              <a:rPr lang="en-US" altLang="en-US" sz="3200" dirty="0"/>
              <a:t>are SB and you’ve just been awoken.  What is your (subjective) probability that the coin came up H?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3AE6E94-721C-407E-9CE6-4910C6470BE5}"/>
              </a:ext>
            </a:extLst>
          </p:cNvPr>
          <p:cNvCxnSpPr>
            <a:cxnSpLocks/>
          </p:cNvCxnSpPr>
          <p:nvPr/>
        </p:nvCxnSpPr>
        <p:spPr bwMode="auto">
          <a:xfrm flipV="1">
            <a:off x="9187686" y="1779607"/>
            <a:ext cx="739588" cy="437029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43616E-96F0-4E26-9002-9F0D0B78A2E9}"/>
              </a:ext>
            </a:extLst>
          </p:cNvPr>
          <p:cNvCxnSpPr>
            <a:cxnSpLocks/>
          </p:cNvCxnSpPr>
          <p:nvPr/>
        </p:nvCxnSpPr>
        <p:spPr bwMode="auto">
          <a:xfrm>
            <a:off x="9187686" y="2384724"/>
            <a:ext cx="739588" cy="403412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32145-A0AE-45A0-A6D0-077EA6A1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852" y="1510665"/>
            <a:ext cx="352985" cy="6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112F73-DB5B-4F99-92C3-E5E2C137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43" y="2372118"/>
            <a:ext cx="352985" cy="6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26223A-B6D6-4D90-93E2-CED1B0B4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866" y="2384724"/>
            <a:ext cx="352985" cy="6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7091B9-A4A3-430D-94D8-62462142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3435" y="1443430"/>
            <a:ext cx="380233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4A8AC20-6BB2-4EE2-B20D-08DBEBB9A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7863" y="2586430"/>
            <a:ext cx="351378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9787AB-B607-473F-96DB-F2CEA315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335" y="1037217"/>
            <a:ext cx="98616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Sunday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3EDAB4-CC2D-4DEA-AC79-28A50968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9447" y="1040019"/>
            <a:ext cx="1075937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Monday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E574A4-4ED8-4935-B6E0-0A9D75DDC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966" y="1041420"/>
            <a:ext cx="1075359" cy="44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4000"/>
              </a:lnSpc>
              <a:spcBef>
                <a:spcPts val="9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4000"/>
              </a:lnSpc>
              <a:spcBef>
                <a:spcPts val="7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1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4000"/>
              </a:lnSpc>
              <a:spcBef>
                <a:spcPts val="675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7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4000"/>
              </a:lnSpc>
              <a:spcBef>
                <a:spcPts val="55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24000"/>
              </a:lnSpc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8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kumimoji="0" lang="en-US" altLang="en-US" sz="211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Tuesday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2E9182-3A30-4D0C-B08A-B7ABF393E9C8}"/>
              </a:ext>
            </a:extLst>
          </p:cNvPr>
          <p:cNvSpPr txBox="1">
            <a:spLocks/>
          </p:cNvSpPr>
          <p:nvPr/>
        </p:nvSpPr>
        <p:spPr>
          <a:xfrm>
            <a:off x="9299498" y="3736690"/>
            <a:ext cx="2698858" cy="167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do this at home / without IRB approval…</a:t>
            </a:r>
          </a:p>
        </p:txBody>
      </p:sp>
    </p:spTree>
    <p:extLst>
      <p:ext uri="{BB962C8B-B14F-4D97-AF65-F5344CB8AC3E}">
        <p14:creationId xmlns:p14="http://schemas.microsoft.com/office/powerpoint/2010/main" val="35450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Recall: HMM Queries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447800"/>
            <a:ext cx="35052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Calibri"/>
                <a:ea typeface="ＭＳ Ｐゴシック" pitchFamily="34" charset="-128"/>
                <a:cs typeface="Calibri"/>
              </a:rPr>
              <a:t>Filtering: </a:t>
            </a:r>
            <a:r>
              <a:rPr lang="en-US" sz="3200" b="1" i="1" dirty="0"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3200" b="1" dirty="0"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3200" b="1" i="1" dirty="0"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lang="en-US" sz="3200" b="1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="1" dirty="0"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lang="en-US" sz="3200" b="1" i="1" dirty="0"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lang="en-US" sz="3200" b="1" baseline="-25000" dirty="0"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lang="en-US" sz="3200" b="1" i="1" baseline="-25000" dirty="0"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lang="en-US" sz="3200" b="1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3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latin typeface="Calibri"/>
              <a:ea typeface="ＭＳ Ｐゴシック" pitchFamily="34" charset="-128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47825" y="2233613"/>
            <a:ext cx="2850356" cy="1350169"/>
            <a:chOff x="1028700" y="4876800"/>
            <a:chExt cx="3276600" cy="1600200"/>
          </a:xfrm>
        </p:grpSpPr>
        <p:sp>
          <p:nvSpPr>
            <p:cNvPr id="10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1" name="AutoShape 63"/>
            <p:cNvCxnSpPr>
              <a:cxnSpLocks noChangeShapeType="1"/>
              <a:stCxn id="10" idx="4"/>
              <a:endCxn id="20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" name="AutoShape 65"/>
            <p:cNvCxnSpPr>
              <a:cxnSpLocks noChangeShapeType="1"/>
              <a:stCxn id="14" idx="6"/>
              <a:endCxn id="10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" name="AutoShape 67"/>
            <p:cNvCxnSpPr>
              <a:cxnSpLocks noChangeShapeType="1"/>
              <a:stCxn id="14" idx="4"/>
              <a:endCxn id="12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7" name="AutoShape 69"/>
            <p:cNvCxnSpPr>
              <a:cxnSpLocks noChangeShapeType="1"/>
              <a:stCxn id="16" idx="6"/>
              <a:endCxn id="19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70"/>
            <p:cNvCxnSpPr>
              <a:cxnSpLocks noChangeShapeType="1"/>
              <a:stCxn id="10" idx="6"/>
              <a:endCxn id="16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20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21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22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23" name="AutoShape 77"/>
            <p:cNvCxnSpPr>
              <a:cxnSpLocks noChangeShapeType="1"/>
              <a:stCxn id="16" idx="4"/>
              <a:endCxn id="21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78"/>
            <p:cNvCxnSpPr>
              <a:cxnSpLocks noChangeShapeType="1"/>
              <a:stCxn id="19" idx="4"/>
              <a:endCxn id="22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5" name="Group 94"/>
          <p:cNvGrpSpPr/>
          <p:nvPr/>
        </p:nvGrpSpPr>
        <p:grpSpPr>
          <a:xfrm>
            <a:off x="1647825" y="5129213"/>
            <a:ext cx="2850356" cy="1350169"/>
            <a:chOff x="1028700" y="4876800"/>
            <a:chExt cx="3276600" cy="1600200"/>
          </a:xfrm>
        </p:grpSpPr>
        <p:sp>
          <p:nvSpPr>
            <p:cNvPr id="103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04" name="AutoShape 63"/>
            <p:cNvCxnSpPr>
              <a:cxnSpLocks noChangeShapeType="1"/>
              <a:stCxn id="103" idx="4"/>
              <a:endCxn id="113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6" name="AutoShape 65"/>
            <p:cNvCxnSpPr>
              <a:cxnSpLocks noChangeShapeType="1"/>
              <a:stCxn id="107" idx="6"/>
              <a:endCxn id="103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08" name="AutoShape 67"/>
            <p:cNvCxnSpPr>
              <a:cxnSpLocks noChangeShapeType="1"/>
              <a:stCxn id="107" idx="4"/>
              <a:endCxn id="105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10" name="AutoShape 69"/>
            <p:cNvCxnSpPr>
              <a:cxnSpLocks noChangeShapeType="1"/>
              <a:stCxn id="109" idx="6"/>
              <a:endCxn id="112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70"/>
            <p:cNvCxnSpPr>
              <a:cxnSpLocks noChangeShapeType="1"/>
              <a:stCxn id="103" idx="6"/>
              <a:endCxn id="109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13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14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15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16" name="AutoShape 77"/>
            <p:cNvCxnSpPr>
              <a:cxnSpLocks noChangeShapeType="1"/>
              <a:stCxn id="109" idx="4"/>
              <a:endCxn id="114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78"/>
            <p:cNvCxnSpPr>
              <a:cxnSpLocks noChangeShapeType="1"/>
              <a:stCxn id="112" idx="4"/>
              <a:endCxn id="115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7439025" y="5129213"/>
            <a:ext cx="2850356" cy="1350169"/>
            <a:chOff x="1028700" y="4876800"/>
            <a:chExt cx="3276600" cy="1600200"/>
          </a:xfrm>
        </p:grpSpPr>
        <p:sp>
          <p:nvSpPr>
            <p:cNvPr id="127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28" name="AutoShape 63"/>
            <p:cNvCxnSpPr>
              <a:cxnSpLocks noChangeShapeType="1"/>
              <a:stCxn id="127" idx="4"/>
              <a:endCxn id="137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0" name="AutoShape 65"/>
            <p:cNvCxnSpPr>
              <a:cxnSpLocks noChangeShapeType="1"/>
              <a:stCxn id="131" idx="6"/>
              <a:endCxn id="127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32" name="AutoShape 67"/>
            <p:cNvCxnSpPr>
              <a:cxnSpLocks noChangeShapeType="1"/>
              <a:stCxn id="131" idx="4"/>
              <a:endCxn id="129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34" name="AutoShape 69"/>
            <p:cNvCxnSpPr>
              <a:cxnSpLocks noChangeShapeType="1"/>
              <a:stCxn id="133" idx="6"/>
              <a:endCxn id="136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70"/>
            <p:cNvCxnSpPr>
              <a:cxnSpLocks noChangeShapeType="1"/>
              <a:stCxn id="127" idx="6"/>
              <a:endCxn id="133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6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37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38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sp>
          <p:nvSpPr>
            <p:cNvPr id="139" name="Oval 75"/>
            <p:cNvSpPr>
              <a:spLocks noChangeArrowheads="1"/>
            </p:cNvSpPr>
            <p:nvPr/>
          </p:nvSpPr>
          <p:spPr bwMode="auto">
            <a:xfrm>
              <a:off x="37719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cxnSp>
          <p:nvCxnSpPr>
            <p:cNvPr id="140" name="AutoShape 77"/>
            <p:cNvCxnSpPr>
              <a:cxnSpLocks noChangeShapeType="1"/>
              <a:stCxn id="133" idx="4"/>
              <a:endCxn id="138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8"/>
            <p:cNvCxnSpPr>
              <a:cxnSpLocks noChangeShapeType="1"/>
              <a:stCxn id="136" idx="4"/>
              <a:endCxn id="139" idx="0"/>
            </p:cNvCxnSpPr>
            <p:nvPr/>
          </p:nvCxnSpPr>
          <p:spPr bwMode="auto">
            <a:xfrm>
              <a:off x="40386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3" name="Group 142"/>
          <p:cNvGrpSpPr/>
          <p:nvPr/>
        </p:nvGrpSpPr>
        <p:grpSpPr>
          <a:xfrm>
            <a:off x="7439025" y="2233613"/>
            <a:ext cx="2850356" cy="1350169"/>
            <a:chOff x="1028700" y="4876800"/>
            <a:chExt cx="3276600" cy="1600200"/>
          </a:xfrm>
        </p:grpSpPr>
        <p:sp>
          <p:nvSpPr>
            <p:cNvPr id="151" name="Oval 62"/>
            <p:cNvSpPr>
              <a:spLocks noChangeArrowheads="1"/>
            </p:cNvSpPr>
            <p:nvPr/>
          </p:nvSpPr>
          <p:spPr bwMode="auto">
            <a:xfrm>
              <a:off x="19431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cxnSp>
          <p:nvCxnSpPr>
            <p:cNvPr id="152" name="AutoShape 63"/>
            <p:cNvCxnSpPr>
              <a:cxnSpLocks noChangeShapeType="1"/>
              <a:stCxn id="151" idx="4"/>
              <a:endCxn id="161" idx="0"/>
            </p:cNvCxnSpPr>
            <p:nvPr/>
          </p:nvCxnSpPr>
          <p:spPr bwMode="auto">
            <a:xfrm>
              <a:off x="22098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" name="Oval 64"/>
            <p:cNvSpPr>
              <a:spLocks noChangeArrowheads="1"/>
            </p:cNvSpPr>
            <p:nvPr/>
          </p:nvSpPr>
          <p:spPr bwMode="auto">
            <a:xfrm>
              <a:off x="10287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4" name="AutoShape 65"/>
            <p:cNvCxnSpPr>
              <a:cxnSpLocks noChangeShapeType="1"/>
              <a:stCxn id="155" idx="6"/>
              <a:endCxn id="151" idx="2"/>
            </p:cNvCxnSpPr>
            <p:nvPr/>
          </p:nvCxnSpPr>
          <p:spPr bwMode="auto">
            <a:xfrm>
              <a:off x="15763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5" name="Oval 66"/>
            <p:cNvSpPr>
              <a:spLocks noChangeArrowheads="1"/>
            </p:cNvSpPr>
            <p:nvPr/>
          </p:nvSpPr>
          <p:spPr bwMode="auto">
            <a:xfrm>
              <a:off x="10287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1</a:t>
              </a:r>
            </a:p>
          </p:txBody>
        </p:sp>
        <p:cxnSp>
          <p:nvCxnSpPr>
            <p:cNvPr id="156" name="AutoShape 67"/>
            <p:cNvCxnSpPr>
              <a:cxnSpLocks noChangeShapeType="1"/>
              <a:stCxn id="155" idx="4"/>
              <a:endCxn id="153" idx="0"/>
            </p:cNvCxnSpPr>
            <p:nvPr/>
          </p:nvCxnSpPr>
          <p:spPr bwMode="auto">
            <a:xfrm>
              <a:off x="12954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7" name="Oval 68"/>
            <p:cNvSpPr>
              <a:spLocks noChangeArrowheads="1"/>
            </p:cNvSpPr>
            <p:nvPr/>
          </p:nvSpPr>
          <p:spPr bwMode="auto">
            <a:xfrm>
              <a:off x="28575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58" name="AutoShape 69"/>
            <p:cNvCxnSpPr>
              <a:cxnSpLocks noChangeShapeType="1"/>
              <a:stCxn id="157" idx="6"/>
              <a:endCxn id="160" idx="2"/>
            </p:cNvCxnSpPr>
            <p:nvPr/>
          </p:nvCxnSpPr>
          <p:spPr bwMode="auto">
            <a:xfrm>
              <a:off x="34051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9" name="AutoShape 70"/>
            <p:cNvCxnSpPr>
              <a:cxnSpLocks noChangeShapeType="1"/>
              <a:stCxn id="151" idx="6"/>
              <a:endCxn id="157" idx="2"/>
            </p:cNvCxnSpPr>
            <p:nvPr/>
          </p:nvCxnSpPr>
          <p:spPr bwMode="auto">
            <a:xfrm>
              <a:off x="2490788" y="51435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0" name="Oval 71"/>
            <p:cNvSpPr>
              <a:spLocks noChangeArrowheads="1"/>
            </p:cNvSpPr>
            <p:nvPr/>
          </p:nvSpPr>
          <p:spPr bwMode="auto">
            <a:xfrm>
              <a:off x="3771900" y="48768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X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4</a:t>
              </a:r>
            </a:p>
          </p:txBody>
        </p:sp>
        <p:sp>
          <p:nvSpPr>
            <p:cNvPr id="161" name="Oval 73"/>
            <p:cNvSpPr>
              <a:spLocks noChangeArrowheads="1"/>
            </p:cNvSpPr>
            <p:nvPr/>
          </p:nvSpPr>
          <p:spPr bwMode="auto">
            <a:xfrm>
              <a:off x="19431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2</a:t>
              </a:r>
            </a:p>
          </p:txBody>
        </p:sp>
        <p:sp>
          <p:nvSpPr>
            <p:cNvPr id="162" name="Oval 74"/>
            <p:cNvSpPr>
              <a:spLocks noChangeArrowheads="1"/>
            </p:cNvSpPr>
            <p:nvPr/>
          </p:nvSpPr>
          <p:spPr bwMode="auto">
            <a:xfrm>
              <a:off x="2857500" y="5943600"/>
              <a:ext cx="533400" cy="533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e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3</a:t>
              </a:r>
            </a:p>
          </p:txBody>
        </p:sp>
        <p:cxnSp>
          <p:nvCxnSpPr>
            <p:cNvPr id="164" name="AutoShape 77"/>
            <p:cNvCxnSpPr>
              <a:cxnSpLocks noChangeShapeType="1"/>
              <a:stCxn id="157" idx="4"/>
              <a:endCxn id="162" idx="0"/>
            </p:cNvCxnSpPr>
            <p:nvPr/>
          </p:nvCxnSpPr>
          <p:spPr bwMode="auto">
            <a:xfrm>
              <a:off x="3124200" y="54244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6" name="Rectangle 3"/>
          <p:cNvSpPr txBox="1">
            <a:spLocks noChangeArrowheads="1"/>
          </p:cNvSpPr>
          <p:nvPr/>
        </p:nvSpPr>
        <p:spPr bwMode="auto">
          <a:xfrm>
            <a:off x="6934200" y="14478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Prediction: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+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</p:txBody>
      </p:sp>
      <p:sp>
        <p:nvSpPr>
          <p:cNvPr id="167" name="Rectangle 3"/>
          <p:cNvSpPr txBox="1">
            <a:spLocks noChangeArrowheads="1"/>
          </p:cNvSpPr>
          <p:nvPr/>
        </p:nvSpPr>
        <p:spPr bwMode="auto">
          <a:xfrm>
            <a:off x="914400" y="4343400"/>
            <a:ext cx="464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Smoothing: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8" name="Rectangle 3"/>
          <p:cNvSpPr txBox="1">
            <a:spLocks noChangeArrowheads="1"/>
          </p:cNvSpPr>
          <p:nvPr/>
        </p:nvSpPr>
        <p:spPr bwMode="auto">
          <a:xfrm>
            <a:off x="6553200" y="4343400"/>
            <a:ext cx="480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Explanation: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X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|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1: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69" name="Oval 75"/>
          <p:cNvSpPr>
            <a:spLocks noChangeArrowheads="1"/>
          </p:cNvSpPr>
          <p:nvPr/>
        </p:nvSpPr>
        <p:spPr bwMode="auto">
          <a:xfrm>
            <a:off x="3886200" y="20574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0" name="Oval 75"/>
          <p:cNvSpPr>
            <a:spLocks noChangeArrowheads="1"/>
          </p:cNvSpPr>
          <p:nvPr/>
        </p:nvSpPr>
        <p:spPr bwMode="auto">
          <a:xfrm>
            <a:off x="10462881" y="2077641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1" name="Oval 75"/>
          <p:cNvSpPr>
            <a:spLocks noChangeArrowheads="1"/>
          </p:cNvSpPr>
          <p:nvPr/>
        </p:nvSpPr>
        <p:spPr bwMode="auto">
          <a:xfrm>
            <a:off x="3078480" y="4953000"/>
            <a:ext cx="7620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2" name="Oval 75"/>
          <p:cNvSpPr>
            <a:spLocks noChangeArrowheads="1"/>
          </p:cNvSpPr>
          <p:nvPr/>
        </p:nvSpPr>
        <p:spPr bwMode="auto">
          <a:xfrm>
            <a:off x="7239000" y="4953000"/>
            <a:ext cx="33528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73" name="AutoShape 69">
            <a:extLst>
              <a:ext uri="{FF2B5EF4-FFF2-40B4-BE49-F238E27FC236}">
                <a16:creationId xmlns:a16="http://schemas.microsoft.com/office/drawing/2014/main" id="{E04785C7-435A-4946-A923-C009D872DE78}"/>
              </a:ext>
            </a:extLst>
          </p:cNvPr>
          <p:cNvCxnSpPr>
            <a:cxnSpLocks noChangeShapeType="1"/>
            <a:endCxn id="74" idx="2"/>
          </p:cNvCxnSpPr>
          <p:nvPr/>
        </p:nvCxnSpPr>
        <p:spPr bwMode="auto">
          <a:xfrm>
            <a:off x="10292868" y="2470697"/>
            <a:ext cx="30657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Oval 71">
            <a:extLst>
              <a:ext uri="{FF2B5EF4-FFF2-40B4-BE49-F238E27FC236}">
                <a16:creationId xmlns:a16="http://schemas.microsoft.com/office/drawing/2014/main" id="{4009DA7A-B2AA-2B4E-8CD0-6C67B239F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876" y="2245669"/>
            <a:ext cx="464011" cy="4500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t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lang="en-US" sz="2000" baseline="-2500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endParaRPr kumimoji="0" lang="en-US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923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F6DAF-3BB7-46A9-9843-BB65AADE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630" y="1270413"/>
            <a:ext cx="8179112" cy="5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203199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When predicting the actual location we’re in at each time step, 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r>
              <a:rPr lang="en-US" sz="2800" baseline="-25000" dirty="0"/>
              <a:t> …</a:t>
            </a:r>
            <a:endParaRPr lang="en-US" sz="2800" i="1" baseline="-25000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en-US" sz="2800" dirty="0"/>
              <a:t>… really, what we’re doing is maintaining a </a:t>
            </a:r>
            <a:r>
              <a:rPr lang="en-US" sz="2800" b="1" dirty="0"/>
              <a:t>probability distribution </a:t>
            </a:r>
            <a:r>
              <a:rPr lang="en-US" sz="2800" dirty="0"/>
              <a:t>over all possible states </a:t>
            </a:r>
          </a:p>
          <a:p>
            <a:pPr marL="0" indent="0">
              <a:buNone/>
            </a:pPr>
            <a:r>
              <a:rPr lang="en-US" sz="2800" dirty="0"/>
              <a:t>This distribution is called a </a:t>
            </a:r>
            <a:r>
              <a:rPr lang="en-US" sz="2800" b="1" dirty="0">
                <a:solidFill>
                  <a:schemeClr val="accent2"/>
                </a:solidFill>
              </a:rPr>
              <a:t>belief state</a:t>
            </a:r>
            <a:r>
              <a:rPr lang="en-US" sz="2800" dirty="0"/>
              <a:t>, it represents the belief of where we are</a:t>
            </a:r>
          </a:p>
          <a:p>
            <a:pPr marL="0" indent="0">
              <a:buNone/>
            </a:pPr>
            <a:r>
              <a:rPr lang="en-US" sz="2800" dirty="0"/>
              <a:t>We denote the belief state for X at time 3 by </a:t>
            </a:r>
            <a:r>
              <a:rPr lang="en-US" sz="2800" b="1" dirty="0"/>
              <a:t>b(X</a:t>
            </a:r>
            <a:r>
              <a:rPr lang="en-US" sz="2800" b="1" baseline="-25000" dirty="0"/>
              <a:t>3</a:t>
            </a:r>
            <a:r>
              <a:rPr lang="en-US" sz="2800" b="1" dirty="0"/>
              <a:t>) = P(X</a:t>
            </a:r>
            <a:r>
              <a:rPr lang="en-US" sz="2800" b="1" baseline="-25000" dirty="0"/>
              <a:t>3 </a:t>
            </a:r>
            <a:r>
              <a:rPr lang="en-US" sz="2800" b="1" dirty="0"/>
              <a:t>| e</a:t>
            </a:r>
            <a:r>
              <a:rPr lang="en-US" sz="2800" b="1" baseline="-25000" dirty="0"/>
              <a:t>1</a:t>
            </a:r>
            <a:r>
              <a:rPr lang="en-US" sz="2800" b="1" dirty="0"/>
              <a:t>, e</a:t>
            </a:r>
            <a:r>
              <a:rPr lang="en-US" sz="2800" b="1" baseline="-25000" dirty="0"/>
              <a:t>2</a:t>
            </a:r>
            <a:r>
              <a:rPr lang="en-US" sz="2800" b="1" dirty="0"/>
              <a:t>, e</a:t>
            </a:r>
            <a:r>
              <a:rPr lang="en-US" sz="2800" b="1" baseline="-25000" dirty="0"/>
              <a:t>3</a:t>
            </a:r>
            <a:r>
              <a:rPr lang="en-US" sz="2800" b="1" dirty="0"/>
              <a:t>)</a:t>
            </a:r>
            <a:endParaRPr lang="en-US" sz="2800" b="1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733800" y="50292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3952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65661"/>
            <a:ext cx="11379200" cy="2031998"/>
          </a:xfrm>
        </p:spPr>
        <p:txBody>
          <a:bodyPr/>
          <a:lstStyle/>
          <a:p>
            <a:r>
              <a:rPr lang="en-US" sz="2800" dirty="0"/>
              <a:t>When</a:t>
            </a:r>
            <a:r>
              <a:rPr lang="en-US" sz="2800" dirty="0">
                <a:solidFill>
                  <a:schemeClr val="accent2"/>
                </a:solidFill>
              </a:rPr>
              <a:t> |</a:t>
            </a:r>
            <a:r>
              <a:rPr lang="en-US" sz="2800" i="1" dirty="0">
                <a:solidFill>
                  <a:schemeClr val="accent2"/>
                </a:solidFill>
              </a:rPr>
              <a:t>X</a:t>
            </a:r>
            <a:r>
              <a:rPr lang="en-US" sz="2800" dirty="0">
                <a:solidFill>
                  <a:schemeClr val="accent2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to compute the belief state becomes infeasible</a:t>
            </a:r>
          </a:p>
          <a:p>
            <a:r>
              <a:rPr lang="en-US" sz="2800" dirty="0"/>
              <a:t>We could try to sample our Bayes net to compute </a:t>
            </a:r>
            <a:r>
              <a:rPr lang="en-US" dirty="0"/>
              <a:t>b(X)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chemeClr val="accent2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chemeClr val="accent2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16" y="3831059"/>
            <a:ext cx="3462685" cy="2886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Recall: 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90598</TotalTime>
  <Words>3270</Words>
  <Application>Microsoft Office PowerPoint</Application>
  <PresentationFormat>Widescreen</PresentationFormat>
  <Paragraphs>625</Paragraphs>
  <Slides>32</Slides>
  <Notes>9</Notes>
  <HiddenSlides>1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Courier New</vt:lpstr>
      <vt:lpstr>Palatino</vt:lpstr>
      <vt:lpstr>Times New Roman</vt:lpstr>
      <vt:lpstr>Wingdings</vt:lpstr>
      <vt:lpstr>188theme2</vt:lpstr>
      <vt:lpstr>Videoclip</vt:lpstr>
      <vt:lpstr>Photo Editor Photo</vt:lpstr>
      <vt:lpstr>AI: Representation and Problem Solving </vt:lpstr>
      <vt:lpstr>Logistics</vt:lpstr>
      <vt:lpstr>Hidden Markov Models</vt:lpstr>
      <vt:lpstr>Recall: HMM Queries</vt:lpstr>
      <vt:lpstr>Particle Filtering</vt:lpstr>
      <vt:lpstr>Particle Filtering</vt:lpstr>
      <vt:lpstr>Belief States</vt:lpstr>
      <vt:lpstr>We need a new algorithm!</vt:lpstr>
      <vt:lpstr>Recall: Likelihood Weighting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 (“Predict”)</vt:lpstr>
      <vt:lpstr>Particle Filtering: Observe/Weight (“Update” part 1)</vt:lpstr>
      <vt:lpstr>Particle Filtering: Resample (“Update” part 2)</vt:lpstr>
      <vt:lpstr>Summary: Particle Filtering</vt:lpstr>
      <vt:lpstr>Weighting and Resampling</vt:lpstr>
      <vt:lpstr>Poll 1</vt:lpstr>
      <vt:lpstr>Poll 1</vt:lpstr>
      <vt:lpstr>Particle Filter Localization (Laser)</vt:lpstr>
      <vt:lpstr>Robot Mapping</vt:lpstr>
      <vt:lpstr>Particle Filter SLAM – Video 1</vt:lpstr>
      <vt:lpstr>Particle Filter SLAM – Video 2</vt:lpstr>
      <vt:lpstr>SLAM</vt:lpstr>
      <vt:lpstr>In Class Activity</vt:lpstr>
      <vt:lpstr>In Class Activity</vt:lpstr>
      <vt:lpstr>In Class Activity</vt:lpstr>
      <vt:lpstr>In Class Activity – Example Solution</vt:lpstr>
      <vt:lpstr>In Class Activity – Example Solution</vt:lpstr>
      <vt:lpstr>A different type of self-locating belief:  Sleeping Beauty problem [Piccione and Rubinstein’97, Elga’00]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filtering</dc:title>
  <dc:creator>Preferred Customer</dc:creator>
  <cp:lastModifiedBy>Vincent Conitzer</cp:lastModifiedBy>
  <cp:revision>2860</cp:revision>
  <cp:lastPrinted>2014-02-18T19:00:09Z</cp:lastPrinted>
  <dcterms:created xsi:type="dcterms:W3CDTF">2004-08-27T04:16:05Z</dcterms:created>
  <dcterms:modified xsi:type="dcterms:W3CDTF">2025-04-13T20:15:42Z</dcterms:modified>
</cp:coreProperties>
</file>