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640" r:id="rId2"/>
    <p:sldId id="661" r:id="rId3"/>
    <p:sldId id="663" r:id="rId4"/>
    <p:sldId id="730" r:id="rId5"/>
    <p:sldId id="738" r:id="rId6"/>
    <p:sldId id="733" r:id="rId7"/>
    <p:sldId id="763" r:id="rId8"/>
    <p:sldId id="688" r:id="rId9"/>
    <p:sldId id="736" r:id="rId10"/>
    <p:sldId id="735" r:id="rId11"/>
    <p:sldId id="765" r:id="rId12"/>
    <p:sldId id="739" r:id="rId13"/>
    <p:sldId id="766" r:id="rId14"/>
    <p:sldId id="767" r:id="rId15"/>
    <p:sldId id="740" r:id="rId16"/>
    <p:sldId id="742" r:id="rId17"/>
    <p:sldId id="741" r:id="rId18"/>
    <p:sldId id="744" r:id="rId19"/>
    <p:sldId id="769" r:id="rId20"/>
    <p:sldId id="754" r:id="rId21"/>
    <p:sldId id="753" r:id="rId22"/>
    <p:sldId id="751" r:id="rId23"/>
    <p:sldId id="749" r:id="rId24"/>
    <p:sldId id="748" r:id="rId25"/>
    <p:sldId id="755" r:id="rId26"/>
    <p:sldId id="756" r:id="rId27"/>
    <p:sldId id="758" r:id="rId28"/>
    <p:sldId id="705" r:id="rId29"/>
    <p:sldId id="706" r:id="rId30"/>
    <p:sldId id="759" r:id="rId31"/>
    <p:sldId id="760" r:id="rId32"/>
    <p:sldId id="707" r:id="rId33"/>
    <p:sldId id="761" r:id="rId34"/>
    <p:sldId id="709" r:id="rId35"/>
    <p:sldId id="770" r:id="rId36"/>
    <p:sldId id="764" r:id="rId37"/>
    <p:sldId id="779" r:id="rId38"/>
    <p:sldId id="780" r:id="rId39"/>
    <p:sldId id="714" r:id="rId40"/>
    <p:sldId id="771" r:id="rId41"/>
    <p:sldId id="717" r:id="rId42"/>
    <p:sldId id="772" r:id="rId43"/>
    <p:sldId id="715" r:id="rId44"/>
    <p:sldId id="716" r:id="rId45"/>
    <p:sldId id="776" r:id="rId46"/>
    <p:sldId id="773" r:id="rId47"/>
    <p:sldId id="718" r:id="rId48"/>
    <p:sldId id="719" r:id="rId49"/>
    <p:sldId id="774" r:id="rId50"/>
    <p:sldId id="777" r:id="rId51"/>
    <p:sldId id="778" r:id="rId52"/>
    <p:sldId id="720" r:id="rId53"/>
    <p:sldId id="723" r:id="rId54"/>
    <p:sldId id="781" r:id="rId55"/>
    <p:sldId id="775" r:id="rId56"/>
    <p:sldId id="726" r:id="rId57"/>
    <p:sldId id="724" r:id="rId58"/>
    <p:sldId id="782" r:id="rId59"/>
    <p:sldId id="792" r:id="rId60"/>
    <p:sldId id="793" r:id="rId61"/>
    <p:sldId id="796" r:id="rId62"/>
    <p:sldId id="797" r:id="rId63"/>
    <p:sldId id="794" r:id="rId64"/>
    <p:sldId id="795" r:id="rId65"/>
    <p:sldId id="800" r:id="rId66"/>
    <p:sldId id="799" r:id="rId67"/>
    <p:sldId id="809" r:id="rId68"/>
    <p:sldId id="810" r:id="rId69"/>
    <p:sldId id="811" r:id="rId70"/>
    <p:sldId id="812" r:id="rId71"/>
    <p:sldId id="806" r:id="rId72"/>
    <p:sldId id="805" r:id="rId73"/>
    <p:sldId id="802" r:id="rId74"/>
    <p:sldId id="788" r:id="rId75"/>
    <p:sldId id="789" r:id="rId76"/>
    <p:sldId id="790" r:id="rId77"/>
    <p:sldId id="791" r:id="rId78"/>
    <p:sldId id="807" r:id="rId79"/>
    <p:sldId id="808" r:id="rId8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  <a:srgbClr val="00BEBE"/>
    <a:srgbClr val="BF00BF"/>
    <a:srgbClr val="0000FF"/>
    <a:srgbClr val="008000"/>
    <a:srgbClr val="4A8632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5266" tIns="47634" rIns="95266" bIns="4763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5797"/>
          </a:xfrm>
          <a:prstGeom prst="rect">
            <a:avLst/>
          </a:prstGeom>
        </p:spPr>
        <p:txBody>
          <a:bodyPr vert="horz" lIns="95266" tIns="47634" rIns="95266" bIns="47634" rtlCol="0"/>
          <a:lstStyle>
            <a:lvl1pPr algn="r">
              <a:defRPr sz="1300"/>
            </a:lvl1pPr>
          </a:lstStyle>
          <a:p>
            <a:fld id="{9BBF5E2F-2EA4-4BED-BDB7-3263066D10D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6" tIns="47634" rIns="95266" bIns="476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1"/>
            <a:ext cx="5588000" cy="3655457"/>
          </a:xfrm>
          <a:prstGeom prst="rect">
            <a:avLst/>
          </a:prstGeom>
        </p:spPr>
        <p:txBody>
          <a:bodyPr vert="horz" lIns="95266" tIns="47634" rIns="95266" bIns="476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5266" tIns="47634" rIns="95266" bIns="4763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5"/>
            <a:ext cx="3026833" cy="465796"/>
          </a:xfrm>
          <a:prstGeom prst="rect">
            <a:avLst/>
          </a:prstGeom>
        </p:spPr>
        <p:txBody>
          <a:bodyPr vert="horz" lIns="95266" tIns="47634" rIns="95266" bIns="47634" rtlCol="0" anchor="b"/>
          <a:lstStyle>
            <a:lvl1pPr algn="r">
              <a:defRPr sz="13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90.png"/><Relationship Id="rId7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10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../media/image1010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1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1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40.png"/><Relationship Id="rId7" Type="http://schemas.openxmlformats.org/officeDocument/2006/relationships/image" Target="../media/image4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1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55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7" Type="http://schemas.openxmlformats.org/officeDocument/2006/relationships/image" Target="../media/image77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30.png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30.png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9.png"/><Relationship Id="rId7" Type="http://schemas.openxmlformats.org/officeDocument/2006/relationships/image" Target="../media/image8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30.png"/><Relationship Id="rId4" Type="http://schemas.openxmlformats.org/officeDocument/2006/relationships/image" Target="../media/image80.png"/><Relationship Id="rId9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12" Type="http://schemas.openxmlformats.org/officeDocument/2006/relationships/image" Target="../media/image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98.png"/><Relationship Id="rId5" Type="http://schemas.openxmlformats.org/officeDocument/2006/relationships/image" Target="../media/image610.png"/><Relationship Id="rId4" Type="http://schemas.openxmlformats.org/officeDocument/2006/relationships/image" Target="../media/image7.png"/><Relationship Id="rId9" Type="http://schemas.openxmlformats.org/officeDocument/2006/relationships/image" Target="../media/image9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1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NULL"/><Relationship Id="rId7" Type="http://schemas.openxmlformats.org/officeDocument/2006/relationships/image" Target="../media/image1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NULL"/><Relationship Id="rId7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NUL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72754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Can we formulate it as a Constraint Satisfaction Problem?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Variable: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(ounces for stir-fry),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(ounces for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boba</a:t>
                </a:r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Domain: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[0,+∞)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Constraint: Implicit:</a:t>
                </a:r>
                <a:endParaRPr lang="en-US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72754"/>
              </a:xfrm>
              <a:blipFill rotWithShape="0">
                <a:blip r:embed="rId2"/>
                <a:stretch>
                  <a:fillRect l="-928" t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66716"/>
              </p:ext>
            </p:extLst>
          </p:nvPr>
        </p:nvGraphicFramePr>
        <p:xfrm>
          <a:off x="4534829" y="3833956"/>
          <a:ext cx="7162215" cy="16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74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67484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75406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51639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0411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894070" y="5682052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cheapest way to stay “healthy” with this menu?</a:t>
            </a:r>
          </a:p>
          <a:p>
            <a:r>
              <a:rPr lang="en-US" sz="2400" dirty="0"/>
              <a:t>How much </a:t>
            </a:r>
            <a:r>
              <a:rPr lang="en-US" sz="2400" dirty="0">
                <a:solidFill>
                  <a:srgbClr val="00B050"/>
                </a:solidFill>
              </a:rPr>
              <a:t>stir-fry</a:t>
            </a:r>
            <a:r>
              <a:rPr lang="en-US" sz="2400" dirty="0"/>
              <a:t> (ounce) and </a:t>
            </a:r>
            <a:r>
              <a:rPr lang="en-US" sz="2400" dirty="0" err="1">
                <a:solidFill>
                  <a:srgbClr val="00B050"/>
                </a:solidFill>
              </a:rPr>
              <a:t>boba</a:t>
            </a:r>
            <a:r>
              <a:rPr lang="en-US" sz="2400" dirty="0"/>
              <a:t> (fluid ounces) should we buy?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49698" y="2435531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∈[2000,2500]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≥700</m:t>
                      </m:r>
                    </m:oMath>
                  </m:oMathPara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698" y="2435531"/>
                <a:ext cx="6096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408083" y="2884724"/>
            <a:ext cx="3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issues with this CSP formulation?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4899" y="5659750"/>
            <a:ext cx="1210398" cy="43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00070" y="1996916"/>
            <a:ext cx="1210398" cy="438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7513950" cy="5480910"/>
          </a:xfrm>
        </p:spPr>
        <p:txBody>
          <a:bodyPr/>
          <a:lstStyle/>
          <a:p>
            <a:r>
              <a:rPr lang="en-US" dirty="0"/>
              <a:t>Optimization problem: 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/>
              <a:t> solution from all </a:t>
            </a:r>
            <a:r>
              <a:rPr lang="en-US" dirty="0">
                <a:solidFill>
                  <a:srgbClr val="FF0000"/>
                </a:solidFill>
              </a:rPr>
              <a:t>feasible</a:t>
            </a:r>
            <a:r>
              <a:rPr lang="en-US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853931" y="4551004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1132" y="2471373"/>
            <a:ext cx="2028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Variable</a:t>
            </a:r>
          </a:p>
          <a:p>
            <a:r>
              <a:rPr lang="en-US" sz="2400" dirty="0"/>
              <a:t>Domain</a:t>
            </a:r>
          </a:p>
          <a:p>
            <a:r>
              <a:rPr lang="en-US" sz="2400" dirty="0"/>
              <a:t>Constraint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016610" y="4081146"/>
            <a:ext cx="394010" cy="42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4089" y="2009708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CSP to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2440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7513950" cy="5480910"/>
          </a:xfrm>
        </p:spPr>
        <p:txBody>
          <a:bodyPr/>
          <a:lstStyle/>
          <a:p>
            <a:r>
              <a:rPr lang="en-US" dirty="0"/>
              <a:t>Optimization problem: 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/>
              <a:t> solution from all </a:t>
            </a:r>
            <a:r>
              <a:rPr lang="en-US" dirty="0">
                <a:solidFill>
                  <a:srgbClr val="FF0000"/>
                </a:solidFill>
              </a:rPr>
              <a:t>feasible</a:t>
            </a:r>
            <a:r>
              <a:rPr lang="en-US" dirty="0"/>
              <a:t>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3" y="4669239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87953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853931" y="4551004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4817" y="24622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(Optimization) Variable</a:t>
            </a:r>
          </a:p>
          <a:p>
            <a:r>
              <a:rPr lang="en-US" sz="2400" dirty="0"/>
              <a:t>Domain</a:t>
            </a:r>
          </a:p>
          <a:p>
            <a:r>
              <a:rPr lang="en-US" sz="2400" dirty="0"/>
              <a:t>Constraint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4817" y="3582345"/>
            <a:ext cx="305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Optimization Objective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72779" y="3077276"/>
            <a:ext cx="1419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15163" y="2866444"/>
            <a:ext cx="4412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represented as constraints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089" y="2009708"/>
            <a:ext cx="450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From CSP to Optimization Problem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3016610" y="4081146"/>
            <a:ext cx="394010" cy="428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1539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719" y="3094306"/>
            <a:ext cx="2028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Variable:</a:t>
            </a:r>
          </a:p>
          <a:p>
            <a:endParaRPr lang="en-US" sz="2400" dirty="0"/>
          </a:p>
          <a:p>
            <a:r>
              <a:rPr lang="en-US" sz="2400" dirty="0"/>
              <a:t>Objective:</a:t>
            </a:r>
          </a:p>
          <a:p>
            <a:endParaRPr lang="en-US" sz="2400" dirty="0"/>
          </a:p>
          <a:p>
            <a:r>
              <a:rPr lang="en-US" sz="2400" dirty="0"/>
              <a:t>Constraints: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3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91539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62" y="1883464"/>
                <a:ext cx="5420395" cy="1092607"/>
              </a:xfrm>
              <a:prstGeom prst="rect">
                <a:avLst/>
              </a:prstGeom>
              <a:blipFill rotWithShape="0"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9782" y="3094306"/>
                <a:ext cx="8406589" cy="205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Variable: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boba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Objective: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Constraints:</a:t>
                </a:r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2" y="3094306"/>
                <a:ext cx="8406589" cy="2050177"/>
              </a:xfrm>
              <a:prstGeom prst="rect">
                <a:avLst/>
              </a:prstGeom>
              <a:blipFill rotWithShape="0">
                <a:blip r:embed="rId5"/>
                <a:stretch>
                  <a:fillRect l="-1088" t="-2381" r="-290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1795" y="5075434"/>
                <a:ext cx="461074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95" y="5075434"/>
                <a:ext cx="4610745" cy="1200329"/>
              </a:xfrm>
              <a:prstGeom prst="rect">
                <a:avLst/>
              </a:prstGeom>
              <a:blipFill rotWithShape="0">
                <a:blip r:embed="rId6"/>
                <a:stretch>
                  <a:fillRect t="-4082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53500" y="6271350"/>
                <a:ext cx="21098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00" y="6271350"/>
                <a:ext cx="210987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181826" y="6502182"/>
            <a:ext cx="2253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9782" y="5832554"/>
            <a:ext cx="2790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be ignored in this problem. Why? </a:t>
            </a:r>
          </a:p>
        </p:txBody>
      </p:sp>
    </p:spTree>
    <p:extLst>
      <p:ext uri="{BB962C8B-B14F-4D97-AF65-F5344CB8AC3E}">
        <p14:creationId xmlns:p14="http://schemas.microsoft.com/office/powerpoint/2010/main" val="23137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blipFill rotWithShape="0">
                <a:blip r:embed="rId5"/>
                <a:stretch>
                  <a:fillRect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boba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What is the expression of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2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8655" y="4480692"/>
                <a:ext cx="12250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4480692"/>
                <a:ext cx="1225015" cy="461665"/>
              </a:xfrm>
              <a:prstGeom prst="rect">
                <a:avLst/>
              </a:prstGeom>
              <a:blipFill rotWithShape="0">
                <a:blip r:embed="rId7"/>
                <a:stretch>
                  <a:fillRect r="-15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566" y="5030180"/>
                <a:ext cx="17161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calories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66" y="5030180"/>
                <a:ext cx="171611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8655" y="5558208"/>
                <a:ext cx="14195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5558208"/>
                <a:ext cx="141955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1787" y="6103638"/>
                <a:ext cx="17048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calcium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7" y="6103638"/>
                <a:ext cx="170489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1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calories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𝑖𝑛 𝑟𝑒𝑞𝑢𝑖𝑟𝑒𝑑 𝑟𝑎𝑛𝑔𝑒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sugar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calcium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2" y="1651508"/>
                <a:ext cx="6207982" cy="1945661"/>
              </a:xfrm>
              <a:prstGeom prst="rect">
                <a:avLst/>
              </a:prstGeom>
              <a:blipFill rotWithShape="0">
                <a:blip r:embed="rId5"/>
                <a:stretch>
                  <a:fillRect r="-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28655" y="4480692"/>
                <a:ext cx="29916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cost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+0.5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4480692"/>
                <a:ext cx="2991652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566" y="5030180"/>
                <a:ext cx="40844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calories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66" y="5030180"/>
                <a:ext cx="4084451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28655" y="5558208"/>
                <a:ext cx="31247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sugar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55" y="5558208"/>
                <a:ext cx="3124702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1787" y="6103638"/>
                <a:ext cx="3879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calcium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87" y="6103638"/>
                <a:ext cx="3879588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stir-fry,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ounces for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boba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What is the expression of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4" y="3655811"/>
                <a:ext cx="8012038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12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309403" cy="5480910"/>
          </a:xfrm>
        </p:spPr>
        <p:txBody>
          <a:bodyPr/>
          <a:lstStyle/>
          <a:p>
            <a:r>
              <a:rPr lang="en-US" dirty="0"/>
              <a:t>Formulate Diet Problem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7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8309403" cy="548091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 feasible solution of the following optimization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8309403" cy="5480910"/>
              </a:xfrm>
              <a:blipFill rotWithShape="0">
                <a:blip r:embed="rId2"/>
                <a:stretch>
                  <a:fillRect l="-1541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309004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309004"/>
                <a:ext cx="5101909" cy="24279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03826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6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917" y="3312270"/>
            <a:ext cx="5263375" cy="2039539"/>
          </a:xfrm>
        </p:spPr>
        <p:txBody>
          <a:bodyPr/>
          <a:lstStyle/>
          <a:p>
            <a:r>
              <a:rPr lang="en-US" dirty="0"/>
              <a:t>Linear program in Inequality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443554" y="393842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554" y="3938422"/>
                <a:ext cx="2541850" cy="1092800"/>
              </a:xfrm>
              <a:prstGeom prst="rect">
                <a:avLst/>
              </a:prstGeom>
              <a:blipFill rotWithShape="0"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52099" y="1305410"/>
            <a:ext cx="9870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Linear Programming: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Technique for the optimization of a </a:t>
            </a:r>
            <a:r>
              <a:rPr lang="en-US" sz="2800" dirty="0">
                <a:solidFill>
                  <a:srgbClr val="0070C0"/>
                </a:solidFill>
              </a:rPr>
              <a:t>linear objective </a:t>
            </a:r>
            <a:r>
              <a:rPr lang="en-US" sz="2800" dirty="0"/>
              <a:t>function subject to </a:t>
            </a:r>
            <a:r>
              <a:rPr lang="en-US" sz="2800" dirty="0">
                <a:solidFill>
                  <a:srgbClr val="0070C0"/>
                </a:solidFill>
              </a:rPr>
              <a:t>linear equality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70C0"/>
                </a:solidFill>
              </a:rPr>
              <a:t>linear inequality </a:t>
            </a:r>
            <a:r>
              <a:rPr lang="en-US" sz="2800" dirty="0"/>
              <a:t>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29191" y="3573880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91" y="3573880"/>
                <a:ext cx="5101909" cy="24279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49896" y="3050660"/>
            <a:ext cx="371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Example Linear program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918566" y="4254364"/>
            <a:ext cx="721113" cy="46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</a:t>
            </a:r>
          </a:p>
          <a:p>
            <a:pPr marL="917575" lvl="2" indent="-457200"/>
            <a:r>
              <a:rPr lang="en-US" sz="2800" dirty="0"/>
              <a:t>Due Thu 10/3, 10 pm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</a:t>
            </a:r>
          </a:p>
          <a:p>
            <a:pPr marL="917575" lvl="2" indent="-457200"/>
            <a:r>
              <a:rPr lang="en-US" sz="2800" dirty="0"/>
              <a:t>Will be released later today</a:t>
            </a:r>
          </a:p>
          <a:p>
            <a:pPr marL="917575" lvl="2" indent="-457200"/>
            <a:r>
              <a:rPr lang="en-US" sz="2800" dirty="0"/>
              <a:t>Due Thu 10/17,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(written)</a:t>
            </a:r>
          </a:p>
          <a:p>
            <a:pPr marL="917575" lvl="2" indent="-457200"/>
            <a:r>
              <a:rPr lang="en-US" sz="2800" dirty="0"/>
              <a:t>Released Tue 10/1</a:t>
            </a:r>
          </a:p>
          <a:p>
            <a:pPr marL="917575" lvl="2" indent="-457200"/>
            <a:r>
              <a:rPr lang="en-US" sz="2800" dirty="0"/>
              <a:t>Due Tue </a:t>
            </a:r>
            <a:r>
              <a:rPr lang="en-US" sz="2800" dirty="0">
                <a:solidFill>
                  <a:srgbClr val="FF0000"/>
                </a:solidFill>
              </a:rPr>
              <a:t>10/8</a:t>
            </a:r>
            <a:r>
              <a:rPr lang="en-US" sz="2800" dirty="0"/>
              <a:t>, 10 pm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14243" y="2304452"/>
            <a:ext cx="2534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0854" y="1667146"/>
            <a:ext cx="215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Sat 10/5, 10 pm</a:t>
            </a:r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t="-1646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06" t="-10667" r="-22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974" t="-10667" r="-204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(Note: It is fine if you directly write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94" t="-10526" r="-7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3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t="-1646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25" y="3211083"/>
                <a:ext cx="303948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006" t="-10667" r="-22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0965" y="3953252"/>
                <a:ext cx="2677080" cy="1511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±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5" y="3953252"/>
                <a:ext cx="2677080" cy="15110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mean?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121" y="3211083"/>
                <a:ext cx="3284617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974" t="-10667" r="-204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33804" y="4226882"/>
                <a:ext cx="1511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04" y="4226882"/>
                <a:ext cx="151111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(Note: It is fine if you directly write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887" y="5326981"/>
                <a:ext cx="543886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94" t="-10526" r="-78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7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l="-1217" t="-1646" b="-5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  <a:blipFill rotWithShape="0">
                <a:blip r:embed="rId3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9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37869"/>
                <a:ext cx="10515600" cy="1480393"/>
              </a:xfrm>
              <a:blipFill rotWithShape="0">
                <a:blip r:embed="rId2"/>
                <a:stretch>
                  <a:fillRect l="-1217" t="-1646" b="-52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2099" y="3741590"/>
                <a:ext cx="4398447" cy="1469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741590"/>
                <a:ext cx="4398447" cy="14698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00" y="514662"/>
                <a:ext cx="6411197" cy="4559827"/>
              </a:xfrm>
              <a:prstGeom prst="rect">
                <a:avLst/>
              </a:prstGeom>
              <a:blipFill>
                <a:blip r:embed="rId4"/>
                <a:stretch>
                  <a:fillRect l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0546" y="4088136"/>
                <a:ext cx="6850016" cy="2458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46" y="4088136"/>
                <a:ext cx="6850016" cy="24585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3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4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01909" cy="24279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6836" y="945078"/>
                <a:ext cx="5519382" cy="8671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with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eqAr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36" y="945078"/>
                <a:ext cx="5519382" cy="86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59280" y="1836991"/>
                <a:ext cx="37412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80" y="1836991"/>
                <a:ext cx="3741281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34095" y="3060783"/>
                <a:ext cx="3401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−20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≤−7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095" y="3060783"/>
                <a:ext cx="3401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4">
            <a:extLst>
              <a:ext uri="{FF2B5EF4-FFF2-40B4-BE49-F238E27FC236}">
                <a16:creationId xmlns:a16="http://schemas.microsoft.com/office/drawing/2014/main" xmlns="" id="{4F88BB11-47DD-4E4D-B30E-30E2D7BAA58E}"/>
              </a:ext>
            </a:extLst>
          </p:cNvPr>
          <p:cNvSpPr txBox="1">
            <a:spLocks/>
          </p:cNvSpPr>
          <p:nvPr/>
        </p:nvSpPr>
        <p:spPr>
          <a:xfrm>
            <a:off x="-201780" y="4131075"/>
            <a:ext cx="2413884" cy="15754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8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8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≤−2000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≤−700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7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25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≤−2000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−70 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≤−700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94" y="1210087"/>
                <a:ext cx="5186035" cy="243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1" y="4992533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94" y="999685"/>
                <a:ext cx="1512209" cy="749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743" y="994943"/>
                <a:ext cx="1368067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38213" y="2193946"/>
                <a:ext cx="1995546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213" y="2193946"/>
                <a:ext cx="1995546" cy="14529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07170" y="2193946"/>
                <a:ext cx="2727606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70" y="2193946"/>
                <a:ext cx="2727606" cy="14529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Convert it into the following inequality form, what should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be?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3835715"/>
                <a:ext cx="5823765" cy="843551"/>
              </a:xfrm>
              <a:prstGeom prst="rect">
                <a:avLst/>
              </a:prstGeom>
              <a:blipFill rotWithShape="0">
                <a:blip r:embed="rId9"/>
                <a:stretch>
                  <a:fillRect l="-2199" t="-11511" r="-1885" b="-2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2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xmlns="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…(More Constraints)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5"/>
                <a:stretch>
                  <a:fillRect l="-2890" t="-4389" r="-193" b="-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57050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6"/>
                <a:stretch>
                  <a:fillRect l="-2890" t="-4389" r="-193" b="-1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36040"/>
              </p:ext>
            </p:extLst>
          </p:nvPr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388671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88671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396" y="4372818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96" y="4372818"/>
                <a:ext cx="2413884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r>
              <a:rPr lang="en-US" sz="4267" dirty="0"/>
              <a:t>Optimization &amp; 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smtClean="0"/>
              <a:t>Fei Fang &amp; Pat Virtue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443" y="4388671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−50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−20</m:t>
                                        </m:r>
                                      </m:e>
                                    </m:eqArr>
                                  </m:e>
                                  <m:e>
                                    <m:eqArr>
                                      <m:eqArr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50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−70</m:t>
                                        </m:r>
                                      </m:e>
                                    </m:eqAr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       −4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3" y="4388671"/>
                <a:ext cx="3261396" cy="1575461"/>
              </a:xfrm>
              <a:prstGeom prst="rect">
                <a:avLst/>
              </a:prstGeom>
              <a:blipFill rotWithShape="0">
                <a:blip r:embed="rId4"/>
                <a:stretch>
                  <a:fillRect t="-310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0839" y="4372818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39" y="4372818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 t="-3089" b="-18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8"/>
                <a:stretch>
                  <a:fillRect l="-2890" t="-4389" r="-193" b="-14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75863" y="5215543"/>
          <a:ext cx="5626990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34579" y="2245678"/>
                <a:ext cx="280615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≥20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</a:endParaRP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79" y="2245678"/>
                <a:ext cx="2806153" cy="12003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5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970511"/>
              </p:ext>
            </p:extLst>
          </p:nvPr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New 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820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4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13801"/>
              </p:ext>
            </p:extLst>
          </p:nvPr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Beef (per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oz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521675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21675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89996" y="452167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996" y="4521674"/>
                <a:ext cx="2413884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xmlns="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309" y="2977662"/>
                <a:ext cx="3166261" cy="1944591"/>
              </a:xfrm>
              <a:prstGeom prst="rect">
                <a:avLst/>
              </a:prstGeom>
              <a:blipFill rotWithShape="0">
                <a:blip r:embed="rId4"/>
                <a:stretch>
                  <a:fillRect l="-2890" t="-4389" r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305580" y="4842146"/>
          <a:ext cx="5626990" cy="17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1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995797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002022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983350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946010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Beef (per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oz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xmlns="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610" y="3136864"/>
                <a:ext cx="2413884" cy="15754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xmlns="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3136863"/>
                <a:ext cx="2413884" cy="15754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xmlns="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97672" y="453752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72" y="4537529"/>
                <a:ext cx="2413884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4521675"/>
                <a:ext cx="4103649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521675"/>
                <a:ext cx="4103649" cy="1575461"/>
              </a:xfrm>
              <a:prstGeom prst="rect">
                <a:avLst/>
              </a:prstGeom>
              <a:blipFill rotWithShape="0">
                <a:blip r:embed="rId8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8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4408957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5063162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099" y="5717367"/>
            <a:ext cx="1135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Note: Different books have different definitions. We will refer to the forms in this slide (also consistent with B&amp;V book).</a:t>
            </a:r>
          </a:p>
        </p:txBody>
      </p:sp>
    </p:spTree>
    <p:extLst>
      <p:ext uri="{BB962C8B-B14F-4D97-AF65-F5344CB8AC3E}">
        <p14:creationId xmlns:p14="http://schemas.microsoft.com/office/powerpoint/2010/main" val="141382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is the equality present this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6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is the equality present this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9000" y="2551836"/>
                <a:ext cx="177292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2551836"/>
                <a:ext cx="1772921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49911" y="4246404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4246404"/>
                <a:ext cx="165109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1589603" y="3270952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4252" y="2732436"/>
            <a:ext cx="274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make sure the line intersects with the axes at (3,0) and (0,2)</a:t>
            </a:r>
          </a:p>
        </p:txBody>
      </p:sp>
    </p:spTree>
    <p:extLst>
      <p:ext uri="{BB962C8B-B14F-4D97-AF65-F5344CB8AC3E}">
        <p14:creationId xmlns:p14="http://schemas.microsoft.com/office/powerpoint/2010/main" val="5786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261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Formulate a problem as a </a:t>
            </a:r>
            <a:r>
              <a:rPr lang="en-US" dirty="0">
                <a:solidFill>
                  <a:srgbClr val="0070C0"/>
                </a:solidFill>
              </a:rPr>
              <a:t>Linear Program </a:t>
            </a:r>
            <a:r>
              <a:rPr lang="en-US" dirty="0">
                <a:solidFill>
                  <a:schemeClr val="tx1"/>
                </a:solidFill>
              </a:rPr>
              <a:t>(LP)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Convert a LP into a required </a:t>
            </a:r>
            <a:r>
              <a:rPr lang="en-US" dirty="0">
                <a:solidFill>
                  <a:srgbClr val="0070C0"/>
                </a:solidFill>
              </a:rPr>
              <a:t>form, e.g., inequality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Plot the </a:t>
            </a:r>
            <a:r>
              <a:rPr lang="en-US" dirty="0">
                <a:solidFill>
                  <a:srgbClr val="0070C0"/>
                </a:solidFill>
              </a:rPr>
              <a:t>graphical representation</a:t>
            </a:r>
            <a:r>
              <a:rPr lang="en-US" dirty="0">
                <a:solidFill>
                  <a:schemeClr val="tx1"/>
                </a:solidFill>
              </a:rPr>
              <a:t> of a linear optimization problem with two variables and find the optimal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Understand the relationship between </a:t>
            </a:r>
            <a:r>
              <a:rPr lang="en-US" dirty="0">
                <a:solidFill>
                  <a:srgbClr val="0070C0"/>
                </a:solidFill>
              </a:rPr>
              <a:t>optimal solution of an LP</a:t>
            </a:r>
            <a:r>
              <a:rPr lang="en-US" dirty="0">
                <a:solidFill>
                  <a:schemeClr val="tx1"/>
                </a:solidFill>
              </a:rPr>
              <a:t> and the intersections of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and implement a </a:t>
            </a:r>
            <a:r>
              <a:rPr lang="en-US" dirty="0">
                <a:solidFill>
                  <a:srgbClr val="0070C0"/>
                </a:solidFill>
              </a:rPr>
              <a:t>LP solver based on vertex enumeration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the high-level idea of </a:t>
            </a:r>
            <a:r>
              <a:rPr lang="en-US" dirty="0">
                <a:solidFill>
                  <a:srgbClr val="0070C0"/>
                </a:solidFill>
              </a:rPr>
              <a:t>Simplex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4440" y="5171440"/>
            <a:ext cx="177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Next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0" y="3888672"/>
            <a:ext cx="9784080" cy="115316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453413" y="3070379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3070379"/>
                <a:ext cx="3354508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60767" y="250566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Half Plane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3744" y="3569777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939883" y="28249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2283" y="29773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44683" y="312977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504007" y="3250612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13034" y="338471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935590" y="35308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087990" y="36832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240390" y="3835678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520510" y="393721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682085" y="40585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901795" y="4202479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03672" y="436181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30097" y="2353955"/>
                <a:ext cx="19973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97" y="2353955"/>
                <a:ext cx="19973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504" y="5279251"/>
                <a:ext cx="16457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0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these inequalities jointly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26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of Linear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Question</a:t>
            </a:r>
          </a:p>
          <a:p>
            <a:r>
              <a:rPr lang="en-US" dirty="0"/>
              <a:t>What shape does these inequalities jointly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2" y="2512283"/>
                <a:ext cx="3515258" cy="1891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4669" y="4509095"/>
            <a:ext cx="3430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Intersection of half planes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Could be polyhedron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Could be empty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675864" y="2320287"/>
            <a:ext cx="2650274" cy="404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59298" y="3305117"/>
            <a:ext cx="3936381" cy="1854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28839" y="4646662"/>
            <a:ext cx="4490225" cy="31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690732" y="3605561"/>
            <a:ext cx="1806497" cy="1219200"/>
          </a:xfrm>
          <a:custGeom>
            <a:avLst/>
            <a:gdLst>
              <a:gd name="connsiteX0" fmla="*/ 0 w 1806497"/>
              <a:gd name="connsiteY0" fmla="*/ 847493 h 1219200"/>
              <a:gd name="connsiteX1" fmla="*/ 1806497 w 1806497"/>
              <a:gd name="connsiteY1" fmla="*/ 0 h 1219200"/>
              <a:gd name="connsiteX2" fmla="*/ 1040780 w 1806497"/>
              <a:gd name="connsiteY2" fmla="*/ 1159727 h 1219200"/>
              <a:gd name="connsiteX3" fmla="*/ 587297 w 1806497"/>
              <a:gd name="connsiteY3" fmla="*/ 1219200 h 1219200"/>
              <a:gd name="connsiteX4" fmla="*/ 0 w 1806497"/>
              <a:gd name="connsiteY4" fmla="*/ 84749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497" h="1219200">
                <a:moveTo>
                  <a:pt x="0" y="847493"/>
                </a:moveTo>
                <a:lnTo>
                  <a:pt x="1806497" y="0"/>
                </a:lnTo>
                <a:lnTo>
                  <a:pt x="1040780" y="1159727"/>
                </a:lnTo>
                <a:lnTo>
                  <a:pt x="587297" y="1219200"/>
                </a:lnTo>
                <a:lnTo>
                  <a:pt x="0" y="84749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6927" y="5910146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27" y="5910146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1776761" y="2848619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2546" y="2752558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Feasible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Infeasible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8215" y="427979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90225" y="412222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3104" y="49958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94975" y="54102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9277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Cost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123393" y="4021847"/>
            <a:ext cx="670389" cy="41662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6882" y="364708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00589" y="4438469"/>
            <a:ext cx="705932" cy="4383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82054" y="3831755"/>
            <a:ext cx="397011" cy="62193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68614" y="4437887"/>
            <a:ext cx="323509" cy="551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68892" y="34895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1771" y="43631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3642" y="477755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1047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Lowering Cost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468614" y="4437887"/>
            <a:ext cx="323509" cy="5512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84819" y="3224087"/>
                <a:ext cx="4439036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19" y="3224087"/>
                <a:ext cx="4439036" cy="410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6848" y="4839408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48" y="4839408"/>
                <a:ext cx="61427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48574" y="4253221"/>
                <a:ext cx="3082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74" y="4253221"/>
                <a:ext cx="308270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56278" y="5197195"/>
                <a:ext cx="5787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opposite directions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78" y="5197195"/>
                <a:ext cx="578761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3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955801" y="308508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054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1955801" y="308508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05" y="3085088"/>
                <a:ext cx="4090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14949" y="4999943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0974" y="4615479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974" y="4615479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9179955" y="746386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5142159" y="567405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79955" y="746386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059" y="746386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1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604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What have we learned so far?</a:t>
            </a: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What do they have in common?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This lecture: 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Continuous space</a:t>
            </a:r>
          </a:p>
          <a:p>
            <a:pPr marL="457200" indent="-45720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General formulation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92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which point in the red polyhedron below can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727308" y="5674056"/>
            <a:ext cx="58381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06146" y="28946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895935" y="4084047"/>
            <a:ext cx="1935412" cy="2218342"/>
          </a:xfrm>
          <a:custGeom>
            <a:avLst/>
            <a:gdLst>
              <a:gd name="connsiteX0" fmla="*/ 233726 w 1935412"/>
              <a:gd name="connsiteY0" fmla="*/ 553560 h 2218342"/>
              <a:gd name="connsiteX1" fmla="*/ 1455660 w 1935412"/>
              <a:gd name="connsiteY1" fmla="*/ 0 h 2218342"/>
              <a:gd name="connsiteX2" fmla="*/ 1935412 w 1935412"/>
              <a:gd name="connsiteY2" fmla="*/ 1180929 h 2218342"/>
              <a:gd name="connsiteX3" fmla="*/ 1373651 w 1935412"/>
              <a:gd name="connsiteY3" fmla="*/ 2218342 h 2218342"/>
              <a:gd name="connsiteX4" fmla="*/ 0 w 1935412"/>
              <a:gd name="connsiteY4" fmla="*/ 1972315 h 2218342"/>
              <a:gd name="connsiteX5" fmla="*/ 233726 w 1935412"/>
              <a:gd name="connsiteY5" fmla="*/ 553560 h 221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412" h="2218342">
                <a:moveTo>
                  <a:pt x="233726" y="553560"/>
                </a:moveTo>
                <a:lnTo>
                  <a:pt x="1455660" y="0"/>
                </a:lnTo>
                <a:lnTo>
                  <a:pt x="1935412" y="1180929"/>
                </a:lnTo>
                <a:lnTo>
                  <a:pt x="1373651" y="2218342"/>
                </a:lnTo>
                <a:lnTo>
                  <a:pt x="0" y="1972315"/>
                </a:lnTo>
                <a:lnTo>
                  <a:pt x="233726" y="553560"/>
                </a:lnTo>
                <a:close/>
              </a:path>
            </a:pathLst>
          </a:custGeom>
          <a:solidFill>
            <a:srgbClr val="FFB9B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9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which point in the red polyhedron below can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727308" y="5674056"/>
            <a:ext cx="58381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61" y="5733528"/>
                <a:ext cx="46076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781495" y="267200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280" y="2575940"/>
                <a:ext cx="46608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07935" y="459854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4248" y="425287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0848" y="395823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78368" y="4994555"/>
            <a:ext cx="2630930" cy="177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352" y="4204736"/>
                <a:ext cx="94468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45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9106146" y="28946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50" y="2894638"/>
                <a:ext cx="40908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184" y="3855257"/>
                <a:ext cx="944682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17" y="3553927"/>
                <a:ext cx="94468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9836" r="-51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37" y="4658899"/>
                <a:ext cx="101521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419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895935" y="4084047"/>
            <a:ext cx="1935412" cy="2218342"/>
          </a:xfrm>
          <a:custGeom>
            <a:avLst/>
            <a:gdLst>
              <a:gd name="connsiteX0" fmla="*/ 233726 w 1935412"/>
              <a:gd name="connsiteY0" fmla="*/ 553560 h 2218342"/>
              <a:gd name="connsiteX1" fmla="*/ 1455660 w 1935412"/>
              <a:gd name="connsiteY1" fmla="*/ 0 h 2218342"/>
              <a:gd name="connsiteX2" fmla="*/ 1935412 w 1935412"/>
              <a:gd name="connsiteY2" fmla="*/ 1180929 h 2218342"/>
              <a:gd name="connsiteX3" fmla="*/ 1373651 w 1935412"/>
              <a:gd name="connsiteY3" fmla="*/ 2218342 h 2218342"/>
              <a:gd name="connsiteX4" fmla="*/ 0 w 1935412"/>
              <a:gd name="connsiteY4" fmla="*/ 1972315 h 2218342"/>
              <a:gd name="connsiteX5" fmla="*/ 233726 w 1935412"/>
              <a:gd name="connsiteY5" fmla="*/ 553560 h 221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5412" h="2218342">
                <a:moveTo>
                  <a:pt x="233726" y="553560"/>
                </a:moveTo>
                <a:lnTo>
                  <a:pt x="1455660" y="0"/>
                </a:lnTo>
                <a:lnTo>
                  <a:pt x="1935412" y="1180929"/>
                </a:lnTo>
                <a:lnTo>
                  <a:pt x="1373651" y="2218342"/>
                </a:lnTo>
                <a:lnTo>
                  <a:pt x="0" y="1972315"/>
                </a:lnTo>
                <a:lnTo>
                  <a:pt x="233726" y="553560"/>
                </a:lnTo>
                <a:close/>
              </a:path>
            </a:pathLst>
          </a:custGeom>
          <a:solidFill>
            <a:srgbClr val="FFB9B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28752" y="5977383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4842" y="6115673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19276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954066" y="3512824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66" y="3512824"/>
                <a:ext cx="3515258" cy="1891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rot="5400000">
            <a:off x="2259028" y="3008621"/>
            <a:ext cx="577682" cy="40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82728" y="1409538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1832" y="1409538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832" y="1409538"/>
                <a:ext cx="40908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4645007" y="4254041"/>
            <a:ext cx="1274233" cy="409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25476" y="56372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14978" y="56967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78" y="5696724"/>
                <a:ext cx="4607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7464812" y="26351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60597" y="25391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97" y="2539136"/>
                <a:ext cx="4660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825476" y="37501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33164" y="2307587"/>
            <a:ext cx="2650274" cy="4043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16598" y="3292417"/>
            <a:ext cx="3936381" cy="1854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86139" y="4633962"/>
            <a:ext cx="4490225" cy="31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948032" y="3592861"/>
            <a:ext cx="1806497" cy="1219200"/>
          </a:xfrm>
          <a:custGeom>
            <a:avLst/>
            <a:gdLst>
              <a:gd name="connsiteX0" fmla="*/ 0 w 1806497"/>
              <a:gd name="connsiteY0" fmla="*/ 847493 h 1219200"/>
              <a:gd name="connsiteX1" fmla="*/ 1806497 w 1806497"/>
              <a:gd name="connsiteY1" fmla="*/ 0 h 1219200"/>
              <a:gd name="connsiteX2" fmla="*/ 1040780 w 1806497"/>
              <a:gd name="connsiteY2" fmla="*/ 1159727 h 1219200"/>
              <a:gd name="connsiteX3" fmla="*/ 587297 w 1806497"/>
              <a:gd name="connsiteY3" fmla="*/ 1219200 h 1219200"/>
              <a:gd name="connsiteX4" fmla="*/ 0 w 1806497"/>
              <a:gd name="connsiteY4" fmla="*/ 84749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497" h="1219200">
                <a:moveTo>
                  <a:pt x="0" y="847493"/>
                </a:moveTo>
                <a:lnTo>
                  <a:pt x="1806497" y="0"/>
                </a:lnTo>
                <a:lnTo>
                  <a:pt x="1040780" y="1159727"/>
                </a:lnTo>
                <a:lnTo>
                  <a:pt x="587297" y="1219200"/>
                </a:lnTo>
                <a:lnTo>
                  <a:pt x="0" y="847493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0925" y="2262137"/>
            <a:ext cx="212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Feasible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1695" y="1688831"/>
            <a:ext cx="2531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20445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0" grpId="0"/>
      <p:bldP spid="11" grpId="0" animBg="1"/>
      <p:bldP spid="15" grpId="0"/>
      <p:bldP spid="20" grpId="0" animBg="1"/>
      <p:bldP spid="4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True or False: An minimizing LP with exactly one constraint, will always have a minimum objective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 rotWithShape="0"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one constraint, will always have a minimum objective </a:t>
                </a:r>
                <a:r>
                  <a:rPr lang="en-US" dirty="0" smtClean="0"/>
                  <a:t>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 rotWithShape="0"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7967" y="3865033"/>
                <a:ext cx="4587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False: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7" y="3865033"/>
                <a:ext cx="458747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92" t="-10526" r="-13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568176" y="5649952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678" y="5709424"/>
                <a:ext cx="46076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6207512" y="2647897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297" y="2551836"/>
                <a:ext cx="4660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568176" y="3762876"/>
            <a:ext cx="3702204" cy="23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317" y="4093334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07" y="5735564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53449" y="5615524"/>
                <a:ext cx="16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449" y="5615524"/>
                <a:ext cx="165109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4330859" y="433368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83259" y="4486081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42583" y="4606917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951610" y="47410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174166" y="48871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26566" y="50395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78966" y="5191983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59086" y="5293516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20661" y="5414825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40371" y="5558784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42248" y="5718120"/>
            <a:ext cx="2133600" cy="1077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80302" y="4789368"/>
            <a:ext cx="320964" cy="578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18660" y="5103811"/>
                <a:ext cx="471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60" y="5103811"/>
                <a:ext cx="471805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87461" y="4365451"/>
                <a:ext cx="1501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=[−2,−3]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461" y="4365451"/>
                <a:ext cx="1501630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6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411721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8733367" y="2599267"/>
            <a:ext cx="1883833" cy="2180166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44686" y="4439640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33367" y="4611606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24197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141476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66042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What have we learned so far?</a:t>
            </a:r>
          </a:p>
          <a:p>
            <a:pPr lvl="1"/>
            <a:r>
              <a:rPr lang="en-US" dirty="0"/>
              <a:t>Search: </a:t>
            </a:r>
            <a:r>
              <a:rPr lang="en-US" sz="2400" dirty="0"/>
              <a:t>Depth/Breadth-first search, A* search, local search</a:t>
            </a:r>
          </a:p>
          <a:p>
            <a:pPr lvl="1"/>
            <a:r>
              <a:rPr lang="en-US" dirty="0"/>
              <a:t>Constraint Satisfaction Problem: </a:t>
            </a:r>
            <a:r>
              <a:rPr lang="en-US" sz="2400" dirty="0"/>
              <a:t>8-queen, graph coloring</a:t>
            </a:r>
          </a:p>
          <a:p>
            <a:pPr lvl="1"/>
            <a:r>
              <a:rPr lang="en-US" dirty="0"/>
              <a:t>Logic and Planning: Propositional Logic, </a:t>
            </a:r>
            <a:r>
              <a:rPr lang="en-US" sz="2400" dirty="0"/>
              <a:t>SAT, First-order Logic</a:t>
            </a:r>
          </a:p>
          <a:p>
            <a:pPr lvl="1"/>
            <a:endParaRPr lang="en-US" sz="2400" dirty="0"/>
          </a:p>
          <a:p>
            <a:pPr marL="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What do they have in common?</a:t>
            </a:r>
          </a:p>
          <a:p>
            <a:pPr lvl="2"/>
            <a:r>
              <a:rPr lang="en-US" sz="2400" dirty="0"/>
              <a:t>Variables/Symbols, Finite options</a:t>
            </a:r>
          </a:p>
          <a:p>
            <a:pPr lvl="2"/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This lecture: </a:t>
            </a:r>
          </a:p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Move to continuous space (with connections to the discrete space)</a:t>
            </a:r>
          </a:p>
          <a:p>
            <a:pPr marL="514350" indent="-514350">
              <a:buAutoNum type="arabicParenBoth"/>
            </a:pPr>
            <a:r>
              <a:rPr lang="en-US" sz="2400" dirty="0">
                <a:solidFill>
                  <a:schemeClr val="tx1"/>
                </a:solidFill>
              </a:rPr>
              <a:t>Provide a general formulation that can be used to represent many of the previously seen problems</a:t>
            </a:r>
          </a:p>
        </p:txBody>
      </p:sp>
    </p:spTree>
    <p:extLst>
      <p:ext uri="{BB962C8B-B14F-4D97-AF65-F5344CB8AC3E}">
        <p14:creationId xmlns:p14="http://schemas.microsoft.com/office/powerpoint/2010/main" val="42708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10" name="Freeform 9"/>
          <p:cNvSpPr/>
          <p:nvPr/>
        </p:nvSpPr>
        <p:spPr>
          <a:xfrm>
            <a:off x="8394700" y="207433"/>
            <a:ext cx="3141133" cy="4563534"/>
          </a:xfrm>
          <a:custGeom>
            <a:avLst/>
            <a:gdLst>
              <a:gd name="connsiteX0" fmla="*/ 0 w 3141133"/>
              <a:gd name="connsiteY0" fmla="*/ 4234 h 4563534"/>
              <a:gd name="connsiteX1" fmla="*/ 1667933 w 3141133"/>
              <a:gd name="connsiteY1" fmla="*/ 3420534 h 4563534"/>
              <a:gd name="connsiteX2" fmla="*/ 3141133 w 3141133"/>
              <a:gd name="connsiteY2" fmla="*/ 4563534 h 4563534"/>
              <a:gd name="connsiteX3" fmla="*/ 3103033 w 3141133"/>
              <a:gd name="connsiteY3" fmla="*/ 0 h 4563534"/>
              <a:gd name="connsiteX4" fmla="*/ 0 w 3141133"/>
              <a:gd name="connsiteY4" fmla="*/ 4234 h 456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1133" h="4563534">
                <a:moveTo>
                  <a:pt x="0" y="4234"/>
                </a:moveTo>
                <a:lnTo>
                  <a:pt x="1667933" y="3420534"/>
                </a:lnTo>
                <a:lnTo>
                  <a:pt x="3141133" y="4563534"/>
                </a:lnTo>
                <a:lnTo>
                  <a:pt x="3103033" y="0"/>
                </a:lnTo>
                <a:lnTo>
                  <a:pt x="0" y="4234"/>
                </a:ln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91726" y="3540480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80407" y="3712446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65924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5574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1355564"/>
              </a:xfrm>
              <a:prstGeom prst="rect">
                <a:avLst/>
              </a:prstGeom>
              <a:blipFill rotWithShape="0">
                <a:blip r:embed="rId4"/>
                <a:stretch>
                  <a:fillRect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5897880" y="452120"/>
            <a:ext cx="4577080" cy="5755640"/>
          </a:xfrm>
          <a:custGeom>
            <a:avLst/>
            <a:gdLst>
              <a:gd name="connsiteX0" fmla="*/ 0 w 4577080"/>
              <a:gd name="connsiteY0" fmla="*/ 0 h 5755640"/>
              <a:gd name="connsiteX1" fmla="*/ 2804160 w 4577080"/>
              <a:gd name="connsiteY1" fmla="*/ 2143760 h 5755640"/>
              <a:gd name="connsiteX2" fmla="*/ 4577080 w 4577080"/>
              <a:gd name="connsiteY2" fmla="*/ 5720080 h 5755640"/>
              <a:gd name="connsiteX3" fmla="*/ 25400 w 4577080"/>
              <a:gd name="connsiteY3" fmla="*/ 5755640 h 5755640"/>
              <a:gd name="connsiteX4" fmla="*/ 0 w 4577080"/>
              <a:gd name="connsiteY4" fmla="*/ 0 h 575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080" h="5755640">
                <a:moveTo>
                  <a:pt x="0" y="0"/>
                </a:moveTo>
                <a:lnTo>
                  <a:pt x="2804160" y="2143760"/>
                </a:lnTo>
                <a:lnTo>
                  <a:pt x="4577080" y="5720080"/>
                </a:lnTo>
                <a:lnTo>
                  <a:pt x="25400" y="5755640"/>
                </a:lnTo>
                <a:lnTo>
                  <a:pt x="0" y="0"/>
                </a:ln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7760" y="6110958"/>
            <a:ext cx="285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Problem unbounded!</a:t>
            </a:r>
          </a:p>
        </p:txBody>
      </p:sp>
    </p:spTree>
    <p:extLst>
      <p:ext uri="{BB962C8B-B14F-4D97-AF65-F5344CB8AC3E}">
        <p14:creationId xmlns:p14="http://schemas.microsoft.com/office/powerpoint/2010/main" val="13242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27195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Calories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138825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Freeform 8"/>
          <p:cNvSpPr/>
          <p:nvPr/>
        </p:nvSpPr>
        <p:spPr>
          <a:xfrm>
            <a:off x="6700520" y="1041400"/>
            <a:ext cx="3357880" cy="4312920"/>
          </a:xfrm>
          <a:custGeom>
            <a:avLst/>
            <a:gdLst>
              <a:gd name="connsiteX0" fmla="*/ 0 w 3357880"/>
              <a:gd name="connsiteY0" fmla="*/ 0 h 4312920"/>
              <a:gd name="connsiteX1" fmla="*/ 2011680 w 3357880"/>
              <a:gd name="connsiteY1" fmla="*/ 1544320 h 4312920"/>
              <a:gd name="connsiteX2" fmla="*/ 3357880 w 3357880"/>
              <a:gd name="connsiteY2" fmla="*/ 4287520 h 4312920"/>
              <a:gd name="connsiteX3" fmla="*/ 20320 w 3357880"/>
              <a:gd name="connsiteY3" fmla="*/ 4312920 h 4312920"/>
              <a:gd name="connsiteX4" fmla="*/ 0 w 3357880"/>
              <a:gd name="connsiteY4" fmla="*/ 0 h 431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880" h="4312920">
                <a:moveTo>
                  <a:pt x="0" y="0"/>
                </a:moveTo>
                <a:lnTo>
                  <a:pt x="2011680" y="1544320"/>
                </a:lnTo>
                <a:lnTo>
                  <a:pt x="3357880" y="4287520"/>
                </a:lnTo>
                <a:lnTo>
                  <a:pt x="20320" y="4312920"/>
                </a:lnTo>
                <a:cubicBezTo>
                  <a:pt x="18627" y="2865120"/>
                  <a:pt x="16933" y="1417320"/>
                  <a:pt x="0" y="0"/>
                </a:cubicBezTo>
                <a:close/>
              </a:path>
            </a:pathLst>
          </a:custGeom>
          <a:solidFill>
            <a:srgbClr val="FFB9B9">
              <a:alpha val="40000"/>
            </a:srgbClr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23686" y="5248046"/>
            <a:ext cx="162159" cy="1719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47927" y="5420012"/>
            <a:ext cx="14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 point</a:t>
            </a:r>
          </a:p>
        </p:txBody>
      </p:sp>
    </p:spTree>
    <p:extLst>
      <p:ext uri="{BB962C8B-B14F-4D97-AF65-F5344CB8AC3E}">
        <p14:creationId xmlns:p14="http://schemas.microsoft.com/office/powerpoint/2010/main" val="2308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</p:spTree>
    <p:extLst>
      <p:ext uri="{BB962C8B-B14F-4D97-AF65-F5344CB8AC3E}">
        <p14:creationId xmlns:p14="http://schemas.microsoft.com/office/powerpoint/2010/main" val="3481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74" y="-1"/>
            <a:ext cx="682332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BF00BF"/>
                    </a:solidFill>
                  </a:rPr>
                  <a:t>2000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FF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BEBE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BEBE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6" y="513604"/>
                <a:ext cx="3730732" cy="1944591"/>
              </a:xfrm>
              <a:prstGeom prst="rect">
                <a:avLst/>
              </a:prstGeom>
              <a:blipFill rotWithShape="0">
                <a:blip r:embed="rId3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F00B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BF00B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≥10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40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EB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  <m:r>
                      <a:rPr lang="en-US" sz="2400" i="1">
                        <a:solidFill>
                          <a:srgbClr val="00BEB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4" y="2642822"/>
                <a:ext cx="4475456" cy="20942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66" y="6396335"/>
                <a:ext cx="54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969937" y="3991802"/>
                <a:ext cx="55669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6235" y="4887242"/>
            <a:ext cx="365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feasible region?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35" y="5499100"/>
            <a:ext cx="3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optimal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0520" y="6019467"/>
            <a:ext cx="1488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Infeasible!</a:t>
            </a:r>
          </a:p>
        </p:txBody>
      </p:sp>
    </p:spTree>
    <p:extLst>
      <p:ext uri="{BB962C8B-B14F-4D97-AF65-F5344CB8AC3E}">
        <p14:creationId xmlns:p14="http://schemas.microsoft.com/office/powerpoint/2010/main" val="110386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 smtClean="0"/>
              <a:t>If LP is feasible and bounded, at least one solution is </a:t>
            </a:r>
            <a:r>
              <a:rPr lang="en-US" dirty="0"/>
              <a:t>at feasible </a:t>
            </a:r>
            <a:r>
              <a:rPr lang="en-US" dirty="0" smtClean="0"/>
              <a:t>intersections of </a:t>
            </a:r>
            <a:r>
              <a:rPr lang="en-US" dirty="0"/>
              <a:t>constraint boundaries!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099" y="2392740"/>
            <a:ext cx="5564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</p:txBody>
      </p:sp>
    </p:spTree>
    <p:extLst>
      <p:ext uri="{BB962C8B-B14F-4D97-AF65-F5344CB8AC3E}">
        <p14:creationId xmlns:p14="http://schemas.microsoft.com/office/powerpoint/2010/main" val="3258023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xmlns="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9820" y="4482815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20" y="4482815"/>
                <a:ext cx="3373120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11040" y="3216230"/>
            <a:ext cx="491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point is the intersection of two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49320" y="3693147"/>
                <a:ext cx="8351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Pick two lines: two rows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matrix time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equals the corresponding rows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20" y="3693147"/>
                <a:ext cx="835151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1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4495" y="5313812"/>
            <a:ext cx="6082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Not any pair of rows can lead to an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299015" y="5808054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2500</m:t>
                      </m:r>
                    </m:oMath>
                  </m:oMathPara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015" y="5808054"/>
                <a:ext cx="3373120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899" y="2354186"/>
            <a:ext cx="5564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160" y="5020161"/>
            <a:ext cx="51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Simplex is most similar to which Local Search algorithm?</a:t>
            </a:r>
          </a:p>
        </p:txBody>
      </p:sp>
      <p:sp>
        <p:nvSpPr>
          <p:cNvPr id="7" name="Freeform 6"/>
          <p:cNvSpPr/>
          <p:nvPr/>
        </p:nvSpPr>
        <p:spPr>
          <a:xfrm>
            <a:off x="9255760" y="2758440"/>
            <a:ext cx="1457960" cy="1687400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550" y="587045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Hill Climbing!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 smtClean="0"/>
              <a:t>If LP is feasible and bounded, at least one solution is </a:t>
            </a:r>
            <a:r>
              <a:rPr lang="en-US" dirty="0"/>
              <a:t>at feasible </a:t>
            </a:r>
            <a:r>
              <a:rPr lang="en-US" dirty="0" smtClean="0"/>
              <a:t>intersections of </a:t>
            </a:r>
            <a:r>
              <a:rPr lang="en-US" dirty="0"/>
              <a:t>constraint boundaries!</a:t>
            </a:r>
          </a:p>
        </p:txBody>
      </p:sp>
    </p:spTree>
    <p:extLst>
      <p:ext uri="{BB962C8B-B14F-4D97-AF65-F5344CB8AC3E}">
        <p14:creationId xmlns:p14="http://schemas.microsoft.com/office/powerpoint/2010/main" val="11218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2577677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171384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612" y="2354186"/>
            <a:ext cx="5564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Vertex enumeration: Find all vertices of feasible region (feasible intersections), check objective value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  <p:sp>
        <p:nvSpPr>
          <p:cNvPr id="7" name="Freeform 6"/>
          <p:cNvSpPr/>
          <p:nvPr/>
        </p:nvSpPr>
        <p:spPr>
          <a:xfrm>
            <a:off x="9255760" y="2758440"/>
            <a:ext cx="1457960" cy="1687400"/>
          </a:xfrm>
          <a:custGeom>
            <a:avLst/>
            <a:gdLst>
              <a:gd name="connsiteX0" fmla="*/ 0 w 1883833"/>
              <a:gd name="connsiteY0" fmla="*/ 0 h 2180166"/>
              <a:gd name="connsiteX1" fmla="*/ 1316566 w 1883833"/>
              <a:gd name="connsiteY1" fmla="*/ 994833 h 2180166"/>
              <a:gd name="connsiteX2" fmla="*/ 1883833 w 1883833"/>
              <a:gd name="connsiteY2" fmla="*/ 2180166 h 2180166"/>
              <a:gd name="connsiteX3" fmla="*/ 905933 w 1883833"/>
              <a:gd name="connsiteY3" fmla="*/ 1888066 h 2180166"/>
              <a:gd name="connsiteX4" fmla="*/ 0 w 1883833"/>
              <a:gd name="connsiteY4" fmla="*/ 0 h 218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833" h="2180166">
                <a:moveTo>
                  <a:pt x="0" y="0"/>
                </a:moveTo>
                <a:lnTo>
                  <a:pt x="1316566" y="994833"/>
                </a:lnTo>
                <a:lnTo>
                  <a:pt x="1883833" y="2180166"/>
                </a:lnTo>
                <a:lnTo>
                  <a:pt x="905933" y="188806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286497" y="3289467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179686" y="3430174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3291" y="2615258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55836" y="4119670"/>
            <a:ext cx="162159" cy="17196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697764" y="2297842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16540" y="2411886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35316" y="2471004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3770" y="2530121"/>
            <a:ext cx="1357762" cy="28118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034555" cy="2849222"/>
          </a:xfrm>
        </p:spPr>
        <p:txBody>
          <a:bodyPr/>
          <a:lstStyle/>
          <a:p>
            <a:r>
              <a:rPr lang="en-US" dirty="0" smtClean="0"/>
              <a:t>If LP is feasible and bounded, at least one solution is </a:t>
            </a:r>
            <a:r>
              <a:rPr lang="en-US" dirty="0"/>
              <a:t>at feasible </a:t>
            </a:r>
            <a:r>
              <a:rPr lang="en-US" dirty="0" smtClean="0"/>
              <a:t>intersections of </a:t>
            </a:r>
            <a:r>
              <a:rPr lang="en-US" dirty="0"/>
              <a:t>constraint boundaries!</a:t>
            </a:r>
          </a:p>
        </p:txBody>
      </p:sp>
    </p:spTree>
    <p:extLst>
      <p:ext uri="{BB962C8B-B14F-4D97-AF65-F5344CB8AC3E}">
        <p14:creationId xmlns:p14="http://schemas.microsoft.com/office/powerpoint/2010/main" val="28502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1007574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Simplex Algorithm is most similar to which search algorithm?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6336" y="2963798"/>
            <a:ext cx="3635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A: Depth First Search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B: Random Walk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C: Hill Climbing</a:t>
            </a:r>
          </a:p>
          <a:p>
            <a:r>
              <a:rPr lang="en-US" sz="2400" dirty="0">
                <a:solidFill>
                  <a:srgbClr val="FF0000"/>
                </a:solidFill>
                <a:ea typeface="Cambria Math" panose="02040503050406030204" pitchFamily="18" charset="0"/>
              </a:rPr>
              <a:t>D: Beam 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2843" y="1547664"/>
            <a:ext cx="8654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Simplex: Start with an arbitrary vertex. Iteratively move to a best neighboring vertex until no better neighbor found</a:t>
            </a:r>
          </a:p>
        </p:txBody>
      </p:sp>
    </p:spTree>
    <p:extLst>
      <p:ext uri="{BB962C8B-B14F-4D97-AF65-F5344CB8AC3E}">
        <p14:creationId xmlns:p14="http://schemas.microsoft.com/office/powerpoint/2010/main" val="18180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a neighboring intersection?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xmlns="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44325" y="4017057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25" y="4017057"/>
                <a:ext cx="3373120" cy="830997"/>
              </a:xfrm>
              <a:prstGeom prst="rect">
                <a:avLst/>
              </a:prstGeom>
              <a:blipFill rotWithShape="0"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49320" y="3272787"/>
                <a:ext cx="8351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Intersection determined by: two rows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matrix time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equals the corresponding rows in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20" y="3272787"/>
                <a:ext cx="835151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1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979806" y="4730824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0885" y="4533458"/>
            <a:ext cx="13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73" y="4805871"/>
            <a:ext cx="700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 neighboring intersection only have one different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30273" y="5297339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BF00B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BF00B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2000</m:t>
                      </m:r>
                    </m:oMath>
                  </m:oMathPara>
                </a14:m>
                <a:endParaRPr lang="en-US" sz="2400" b="1" dirty="0">
                  <a:solidFill>
                    <a:srgbClr val="BF00B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EB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BEB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700</m:t>
                      </m:r>
                    </m:oMath>
                  </m:oMathPara>
                </a14:m>
                <a:endParaRPr lang="en-US" sz="2400" b="1" dirty="0">
                  <a:solidFill>
                    <a:srgbClr val="00BEB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5297339"/>
                <a:ext cx="3373120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632100" y="6128336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0407" y="6354379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Neighboring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414873" y="5297338"/>
                <a:ext cx="33731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+50 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=2500</m:t>
                      </m:r>
                    </m:oMath>
                  </m:oMathPara>
                </a14:m>
                <a:endParaRPr lang="en-US" sz="2400" i="1" dirty="0">
                  <a:solidFill>
                    <a:srgbClr val="008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4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73" y="5297338"/>
                <a:ext cx="3373120" cy="830997"/>
              </a:xfrm>
              <a:prstGeom prst="rect">
                <a:avLst/>
              </a:prstGeom>
              <a:blipFill rotWithShape="0">
                <a:blip r:embed="rId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1933791" y="5501919"/>
            <a:ext cx="162159" cy="171966"/>
          </a:xfrm>
          <a:prstGeom prst="ellipse">
            <a:avLst/>
          </a:prstGeom>
          <a:solidFill>
            <a:srgbClr val="FFB9B9"/>
          </a:solidFill>
          <a:ln>
            <a:solidFill>
              <a:srgbClr val="FF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32100" y="5102785"/>
            <a:ext cx="250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Neighboring intersection</a:t>
            </a:r>
          </a:p>
        </p:txBody>
      </p:sp>
    </p:spTree>
    <p:extLst>
      <p:ext uri="{BB962C8B-B14F-4D97-AF65-F5344CB8AC3E}">
        <p14:creationId xmlns:p14="http://schemas.microsoft.com/office/powerpoint/2010/main" val="1522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4E7769-F8B6-4294-98EC-78107D08960B}"/>
              </a:ext>
            </a:extLst>
          </p:cNvPr>
          <p:cNvSpPr txBox="1"/>
          <p:nvPr/>
        </p:nvSpPr>
        <p:spPr>
          <a:xfrm>
            <a:off x="1098411" y="3356158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Today: (Linear) Optimization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93" y="20171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4714926"/>
                <a:ext cx="3310906" cy="1102610"/>
              </a:xfrm>
              <a:prstGeom prst="rect">
                <a:avLst/>
              </a:prstGeom>
              <a:blipFill rotWithShape="0"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858DC-2800-463D-9404-8B5DCD8D2993}"/>
              </a:ext>
            </a:extLst>
          </p:cNvPr>
          <p:cNvSpPr txBox="1"/>
          <p:nvPr/>
        </p:nvSpPr>
        <p:spPr>
          <a:xfrm>
            <a:off x="6674047" y="13669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AB5AE0-582C-4E5D-BD85-31E6209C3EA1}"/>
              </a:ext>
            </a:extLst>
          </p:cNvPr>
          <p:cNvSpPr txBox="1"/>
          <p:nvPr/>
        </p:nvSpPr>
        <p:spPr>
          <a:xfrm>
            <a:off x="1098411" y="335615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Linear Program Formulation</a:t>
            </a:r>
          </a:p>
        </p:txBody>
      </p:sp>
      <p:sp>
        <p:nvSpPr>
          <p:cNvPr id="12" name="Down Arrow 11"/>
          <p:cNvSpPr/>
          <p:nvPr/>
        </p:nvSpPr>
        <p:spPr>
          <a:xfrm rot="14530411">
            <a:off x="5275873" y="3551782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72215" y="2444139"/>
            <a:ext cx="371707" cy="912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4052" y="2614597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Linear Programming</a:t>
            </a:r>
          </a:p>
        </p:txBody>
      </p:sp>
      <p:sp>
        <p:nvSpPr>
          <p:cNvPr id="17" name="Down Arrow 16"/>
          <p:cNvSpPr/>
          <p:nvPr/>
        </p:nvSpPr>
        <p:spPr>
          <a:xfrm rot="3640143">
            <a:off x="5323748" y="4186254"/>
            <a:ext cx="432193" cy="1057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64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</a:t>
            </a:r>
            <a:r>
              <a:rPr lang="en-US"/>
              <a:t>, </a:t>
            </a:r>
            <a:r>
              <a:rPr lang="en-US" smtClean="0"/>
              <a:t>you’re </a:t>
            </a:r>
            <a:r>
              <a:rPr lang="en-US" dirty="0"/>
              <a:t>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xmlns="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05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235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 rotWithShape="0">
                <a:blip r:embed="rId6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7668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xmlns="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xmlns="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="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rows in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="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 rotWithShape="0">
                <a:blip r:embed="rId7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5672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7"/>
            <a:ext cx="10515600" cy="52958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Linear optimization problem handles continuous space but is closely connected to discrete space (only need to consider vertices)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a problem with two variables, graphical representation is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LP is a special class of optimization problems</a:t>
            </a:r>
          </a:p>
        </p:txBody>
      </p:sp>
      <p:sp>
        <p:nvSpPr>
          <p:cNvPr id="4" name="Oval 3"/>
          <p:cNvSpPr/>
          <p:nvPr/>
        </p:nvSpPr>
        <p:spPr>
          <a:xfrm>
            <a:off x="2230525" y="3498284"/>
            <a:ext cx="6776936" cy="3028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2606" y="3541159"/>
            <a:ext cx="23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Problems</a:t>
            </a:r>
          </a:p>
        </p:txBody>
      </p:sp>
      <p:sp>
        <p:nvSpPr>
          <p:cNvPr id="6" name="Oval 5"/>
          <p:cNvSpPr/>
          <p:nvPr/>
        </p:nvSpPr>
        <p:spPr>
          <a:xfrm>
            <a:off x="2537641" y="3910491"/>
            <a:ext cx="6203002" cy="23378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3819" y="4057729"/>
            <a:ext cx="179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Problems</a:t>
            </a:r>
          </a:p>
        </p:txBody>
      </p:sp>
      <p:sp>
        <p:nvSpPr>
          <p:cNvPr id="8" name="Oval 7"/>
          <p:cNvSpPr/>
          <p:nvPr/>
        </p:nvSpPr>
        <p:spPr>
          <a:xfrm>
            <a:off x="2709535" y="4506955"/>
            <a:ext cx="5875504" cy="1393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3310" y="4633929"/>
            <a:ext cx="208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Programming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1609" y="4057955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Gradient Descent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5395" y="504766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Simplex</a:t>
            </a:r>
          </a:p>
        </p:txBody>
      </p:sp>
    </p:spTree>
    <p:extLst>
      <p:ext uri="{BB962C8B-B14F-4D97-AF65-F5344CB8AC3E}">
        <p14:creationId xmlns:p14="http://schemas.microsoft.com/office/powerpoint/2010/main" val="10037949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Descent/Ascent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that minimize /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descent /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861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24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04583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961" y="3254437"/>
            <a:ext cx="432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Convex Problems: Any local optima is global optima. Therefore, for </a:t>
            </a:r>
            <a:r>
              <a:rPr lang="en-US" sz="2400">
                <a:solidFill>
                  <a:srgbClr val="FF0000"/>
                </a:solidFill>
              </a:rPr>
              <a:t>convex problems, gradient </a:t>
            </a:r>
            <a:r>
              <a:rPr lang="en-US" sz="2400" dirty="0">
                <a:solidFill>
                  <a:srgbClr val="FF0000"/>
                </a:solidFill>
              </a:rPr>
              <a:t>descent/ascent leads to globally optimal solution.</a:t>
            </a:r>
          </a:p>
        </p:txBody>
      </p:sp>
    </p:spTree>
    <p:extLst>
      <p:ext uri="{BB962C8B-B14F-4D97-AF65-F5344CB8AC3E}">
        <p14:creationId xmlns:p14="http://schemas.microsoft.com/office/powerpoint/2010/main" val="131952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Problem: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72754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Can we formulate it as a Constraint Satisfaction Problem?</a:t>
            </a:r>
          </a:p>
          <a:p>
            <a:r>
              <a:rPr lang="en-US" sz="2400" dirty="0">
                <a:solidFill>
                  <a:schemeClr val="tx1"/>
                </a:solidFill>
              </a:rPr>
              <a:t>Variable: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Domain: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Constraint:</a:t>
            </a:r>
            <a:endParaRPr lang="en-US" sz="24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xmlns="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19226"/>
                <a:ext cx="3730732" cy="1944591"/>
              </a:xfrm>
              <a:prstGeom prst="rect">
                <a:avLst/>
              </a:prstGeom>
              <a:blipFill rotWithShape="0">
                <a:blip r:embed="rId2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534829" y="3833956"/>
          <a:ext cx="7162215" cy="165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574">
                  <a:extLst>
                    <a:ext uri="{9D8B030D-6E8A-4147-A177-3AD203B41FA5}">
                      <a16:colId xmlns:a16="http://schemas.microsoft.com/office/drawing/2014/main" xmlns="" val="1419125171"/>
                    </a:ext>
                  </a:extLst>
                </a:gridCol>
                <a:gridCol w="1267484">
                  <a:extLst>
                    <a:ext uri="{9D8B030D-6E8A-4147-A177-3AD203B41FA5}">
                      <a16:colId xmlns:a16="http://schemas.microsoft.com/office/drawing/2014/main" xmlns="" val="2133331604"/>
                    </a:ext>
                  </a:extLst>
                </a:gridCol>
                <a:gridCol w="1275406">
                  <a:extLst>
                    <a:ext uri="{9D8B030D-6E8A-4147-A177-3AD203B41FA5}">
                      <a16:colId xmlns:a16="http://schemas.microsoft.com/office/drawing/2014/main" xmlns="" val="3315887434"/>
                    </a:ext>
                  </a:extLst>
                </a:gridCol>
                <a:gridCol w="1251639">
                  <a:extLst>
                    <a:ext uri="{9D8B030D-6E8A-4147-A177-3AD203B41FA5}">
                      <a16:colId xmlns:a16="http://schemas.microsoft.com/office/drawing/2014/main" xmlns="" val="183471038"/>
                    </a:ext>
                  </a:extLst>
                </a:gridCol>
                <a:gridCol w="1204112">
                  <a:extLst>
                    <a:ext uri="{9D8B030D-6E8A-4147-A177-3AD203B41FA5}">
                      <a16:colId xmlns:a16="http://schemas.microsoft.com/office/drawing/2014/main" xmlns="" val="4082008671"/>
                    </a:ext>
                  </a:extLst>
                </a:gridCol>
              </a:tblGrid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2113569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6390953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39491810"/>
                  </a:ext>
                </a:extLst>
              </a:tr>
            </a:tbl>
          </a:graphicData>
        </a:graphic>
      </p:graphicFrame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894070" y="5682052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cheapest way to stay “healthy” with this menu?</a:t>
            </a:r>
          </a:p>
          <a:p>
            <a:r>
              <a:rPr lang="en-US" sz="2400" dirty="0"/>
              <a:t>How much </a:t>
            </a:r>
            <a:r>
              <a:rPr lang="en-US" sz="2400" dirty="0">
                <a:solidFill>
                  <a:srgbClr val="00B050"/>
                </a:solidFill>
              </a:rPr>
              <a:t>stir-fry</a:t>
            </a:r>
            <a:r>
              <a:rPr lang="en-US" sz="2400" dirty="0"/>
              <a:t> (ounce) and </a:t>
            </a:r>
            <a:r>
              <a:rPr lang="en-US" sz="2400" dirty="0" err="1">
                <a:solidFill>
                  <a:srgbClr val="00B050"/>
                </a:solidFill>
              </a:rPr>
              <a:t>boba</a:t>
            </a:r>
            <a:r>
              <a:rPr lang="en-US" sz="2400" dirty="0"/>
              <a:t> (fluid ounces) should we buy?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8083" y="2884724"/>
            <a:ext cx="3288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issues with this CSP formulation?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3139</Words>
  <Application>Microsoft Office PowerPoint</Application>
  <PresentationFormat>Widescreen</PresentationFormat>
  <Paragraphs>1225</Paragraphs>
  <Slides>79</Slides>
  <Notes>1</Notes>
  <HiddenSlides>25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Cambria Math</vt:lpstr>
      <vt:lpstr>Wingdings</vt:lpstr>
      <vt:lpstr>Office Theme</vt:lpstr>
      <vt:lpstr>Warm-up: What to eat?</vt:lpstr>
      <vt:lpstr>Announcements</vt:lpstr>
      <vt:lpstr>AI: Representation and Problem Solving </vt:lpstr>
      <vt:lpstr>Learning Objectives</vt:lpstr>
      <vt:lpstr>Recap</vt:lpstr>
      <vt:lpstr>Recap</vt:lpstr>
      <vt:lpstr>Focus of Today: (Linear) Optimization Problem</vt:lpstr>
      <vt:lpstr>Diet Problem: What to eat?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Problem Formulation</vt:lpstr>
      <vt:lpstr>Piazza Poll 1</vt:lpstr>
      <vt:lpstr>Linear Programming</vt:lpstr>
      <vt:lpstr>Recap of Linear Algebra</vt:lpstr>
      <vt:lpstr>Recap of Linear Algebra</vt:lpstr>
      <vt:lpstr>Recap of Linear Algebra</vt:lpstr>
      <vt:lpstr>Recap of Linear Algebra</vt:lpstr>
      <vt:lpstr>Problem Formulation</vt:lpstr>
      <vt:lpstr>Problem Formulation</vt:lpstr>
      <vt:lpstr>Problem Formulation</vt:lpstr>
      <vt:lpstr>Problem Formulation</vt:lpstr>
      <vt:lpstr>Piazza Poll 2</vt:lpstr>
      <vt:lpstr>Piazza Poll 2</vt:lpstr>
      <vt:lpstr>Piazza Poll 2</vt:lpstr>
      <vt:lpstr>Question</vt:lpstr>
      <vt:lpstr>Question</vt:lpstr>
      <vt:lpstr>Question</vt:lpstr>
      <vt:lpstr>Question</vt:lpstr>
      <vt:lpstr>Linear Programming</vt:lpstr>
      <vt:lpstr>Focus of Today: (Linear) Optimization Problem</vt:lpstr>
      <vt:lpstr>Shape of Linear Equality</vt:lpstr>
      <vt:lpstr>Shape of Linear Equality</vt:lpstr>
      <vt:lpstr>Shape of Linear Inequality</vt:lpstr>
      <vt:lpstr>Shape of Linear Inequality</vt:lpstr>
      <vt:lpstr>Shape of Linear Inequality</vt:lpstr>
      <vt:lpstr>Shape of Linear Inequality</vt:lpstr>
      <vt:lpstr>Piazza Poll 3</vt:lpstr>
      <vt:lpstr>Lowering Cost</vt:lpstr>
      <vt:lpstr>Lowering Cost</vt:lpstr>
      <vt:lpstr>Cost Contours</vt:lpstr>
      <vt:lpstr>Cost Contours</vt:lpstr>
      <vt:lpstr>Cost Contours</vt:lpstr>
      <vt:lpstr>Cost Contours</vt:lpstr>
      <vt:lpstr>Optimizing Cost</vt:lpstr>
      <vt:lpstr>Optimizing Cost</vt:lpstr>
      <vt:lpstr>LP Graphical Representation</vt:lpstr>
      <vt:lpstr>Piazza Poll 4</vt:lpstr>
      <vt:lpstr>Piazza Poll 4</vt:lpstr>
      <vt:lpstr>Focus of Today: (Linear) Optimization Problem</vt:lpstr>
      <vt:lpstr>Warm-up: What to 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an LP</vt:lpstr>
      <vt:lpstr>Solving an LP</vt:lpstr>
      <vt:lpstr>Solving an LP</vt:lpstr>
      <vt:lpstr>Solving an LP</vt:lpstr>
      <vt:lpstr>Piazza Poll 5</vt:lpstr>
      <vt:lpstr>Solving an LP</vt:lpstr>
      <vt:lpstr>Focus of Today: (Linear) Optimization Problem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Summary</vt:lpstr>
      <vt:lpstr>Gradient Descent/Ascent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and Linear Programming</dc:title>
  <dc:creator>Pat Virtue;Fei Fang</dc:creator>
  <cp:lastModifiedBy>Fei Fang</cp:lastModifiedBy>
  <cp:revision>793</cp:revision>
  <cp:lastPrinted>2019-10-08T16:45:44Z</cp:lastPrinted>
  <dcterms:created xsi:type="dcterms:W3CDTF">2018-10-11T11:39:27Z</dcterms:created>
  <dcterms:modified xsi:type="dcterms:W3CDTF">2019-10-09T00:20:27Z</dcterms:modified>
</cp:coreProperties>
</file>