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776" r:id="rId2"/>
    <p:sldId id="663" r:id="rId3"/>
    <p:sldId id="820" r:id="rId4"/>
    <p:sldId id="779" r:id="rId5"/>
    <p:sldId id="780" r:id="rId6"/>
    <p:sldId id="781" r:id="rId7"/>
    <p:sldId id="782" r:id="rId8"/>
    <p:sldId id="821" r:id="rId9"/>
    <p:sldId id="784" r:id="rId10"/>
    <p:sldId id="788" r:id="rId11"/>
    <p:sldId id="787" r:id="rId12"/>
    <p:sldId id="785" r:id="rId13"/>
    <p:sldId id="783" r:id="rId14"/>
    <p:sldId id="822" r:id="rId15"/>
    <p:sldId id="789" r:id="rId16"/>
    <p:sldId id="792" r:id="rId17"/>
    <p:sldId id="790" r:id="rId18"/>
    <p:sldId id="794" r:id="rId19"/>
    <p:sldId id="795" r:id="rId20"/>
    <p:sldId id="796" r:id="rId21"/>
    <p:sldId id="797" r:id="rId22"/>
    <p:sldId id="786" r:id="rId23"/>
    <p:sldId id="825" r:id="rId24"/>
    <p:sldId id="798" r:id="rId25"/>
    <p:sldId id="799" r:id="rId26"/>
    <p:sldId id="800" r:id="rId27"/>
    <p:sldId id="801" r:id="rId28"/>
    <p:sldId id="802" r:id="rId29"/>
    <p:sldId id="803" r:id="rId30"/>
    <p:sldId id="804" r:id="rId31"/>
    <p:sldId id="823" r:id="rId32"/>
    <p:sldId id="805" r:id="rId33"/>
    <p:sldId id="793" r:id="rId34"/>
    <p:sldId id="806" r:id="rId35"/>
    <p:sldId id="807" r:id="rId36"/>
    <p:sldId id="809" r:id="rId37"/>
    <p:sldId id="810" r:id="rId38"/>
    <p:sldId id="811" r:id="rId39"/>
    <p:sldId id="824" r:id="rId40"/>
    <p:sldId id="817" r:id="rId41"/>
  </p:sldIdLst>
  <p:sldSz cx="12192000" cy="6858000"/>
  <p:notesSz cx="7010400" cy="9296400"/>
  <p:embeddedFontLst>
    <p:embeddedFont>
      <p:font typeface="Bookman Old Style" panose="02050604050505020204" pitchFamily="18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Cambria Math" panose="02040503050406030204" pitchFamily="18" charset="0"/>
      <p:regular r:id="rId53"/>
    </p:embeddedFont>
    <p:embeddedFont>
      <p:font typeface="Century" panose="02040604050505020304" pitchFamily="18" charset="0"/>
      <p:regular r:id="rId54"/>
    </p:embeddedFont>
    <p:embeddedFont>
      <p:font typeface="Century Gothic" panose="020B0502020202020204" pitchFamily="34" charset="0"/>
      <p:regular r:id="rId55"/>
      <p:bold r:id="rId56"/>
      <p:italic r:id="rId57"/>
      <p:boldItalic r:id="rId58"/>
    </p:embeddedFont>
    <p:embeddedFont>
      <p:font typeface="Lucida Sans Unicode" panose="020B0602030504020204" pitchFamily="34" charset="0"/>
      <p:regular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Tw Cen MT Condensed Extra Bold" panose="020B0803020202020204" pitchFamily="34" charset="0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684" autoAdjust="0"/>
  </p:normalViewPr>
  <p:slideViewPr>
    <p:cSldViewPr snapToGrid="0">
      <p:cViewPr>
        <p:scale>
          <a:sx n="69" d="100"/>
          <a:sy n="69" d="100"/>
        </p:scale>
        <p:origin x="36" y="354"/>
      </p:cViewPr>
      <p:guideLst/>
    </p:cSldViewPr>
  </p:slideViewPr>
  <p:outlineViewPr>
    <p:cViewPr>
      <p:scale>
        <a:sx n="33" d="100"/>
        <a:sy n="33" d="100"/>
      </p:scale>
      <p:origin x="0" y="-88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Midterm 1 Exam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Tue 10/1, in class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for details</a:t>
            </a:r>
          </a:p>
          <a:p>
            <a:pPr marL="803275" lvl="2" indent="-342900"/>
            <a:r>
              <a:rPr lang="en-US" sz="2800" dirty="0"/>
              <a:t>Practice exam</a:t>
            </a:r>
          </a:p>
          <a:p>
            <a:pPr marL="803275" lvl="2" indent="-342900"/>
            <a:r>
              <a:rPr lang="en-US" sz="2800" dirty="0"/>
              <a:t>Recitation Friday</a:t>
            </a:r>
          </a:p>
          <a:p>
            <a:pPr marL="803275" lvl="2" indent="-342900"/>
            <a:r>
              <a:rPr lang="en-US" sz="2800" dirty="0"/>
              <a:t>Vote for Sunday review session time slot</a:t>
            </a:r>
          </a:p>
          <a:p>
            <a:endParaRPr lang="en-US" dirty="0"/>
          </a:p>
          <a:p>
            <a:r>
              <a:rPr lang="en-US" dirty="0"/>
              <a:t>Assignments: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Logic and Planning</a:t>
            </a:r>
          </a:p>
          <a:p>
            <a:pPr marL="688181" lvl="2" indent="-342900"/>
            <a:r>
              <a:rPr lang="en-US" sz="2800" dirty="0"/>
              <a:t>Due Sat 10/5, 10 pm</a:t>
            </a:r>
          </a:p>
          <a:p>
            <a:pPr marL="688181" lvl="2" indent="-342900"/>
            <a:endParaRPr lang="en-US" sz="2800" dirty="0"/>
          </a:p>
          <a:p>
            <a:pPr marL="345281" lvl="2" indent="0">
              <a:buNone/>
            </a:pPr>
            <a:endParaRPr lang="en-US" sz="2800" dirty="0"/>
          </a:p>
          <a:p>
            <a:pPr marL="345281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DED-DB69-43FB-91D2-7503CE5A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0687-E6D0-4511-BBFE-306E9341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048699" cy="2039539"/>
          </a:xfrm>
        </p:spPr>
        <p:txBody>
          <a:bodyPr/>
          <a:lstStyle/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spc="-125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endParaRPr lang="en-US" sz="2400" spc="-120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spc="-120" dirty="0">
                <a:latin typeface="Tahoma"/>
                <a:cs typeface="Tahoma"/>
              </a:rPr>
              <a:t>Consider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00" dirty="0">
                <a:latin typeface="Tahoma"/>
                <a:cs typeface="Tahoma"/>
              </a:rPr>
              <a:t>interpretation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which:</a:t>
            </a: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endParaRPr lang="en-US" sz="2400" spc="-125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Richard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Richard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105" dirty="0">
                <a:solidFill>
                  <a:srgbClr val="004B00"/>
                </a:solidFill>
                <a:latin typeface="Tahoma"/>
                <a:cs typeface="Tahoma"/>
              </a:rPr>
              <a:t>Lionheart  </a:t>
            </a: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ohn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90" dirty="0">
                <a:solidFill>
                  <a:srgbClr val="004B00"/>
                </a:solidFill>
                <a:latin typeface="Tahoma"/>
                <a:cs typeface="Tahoma"/>
              </a:rPr>
              <a:t>evil </a:t>
            </a:r>
            <a:r>
              <a:rPr lang="en-US" sz="2400" spc="-50" dirty="0">
                <a:solidFill>
                  <a:srgbClr val="004B00"/>
                </a:solidFill>
                <a:latin typeface="Tahoma"/>
                <a:cs typeface="Tahoma"/>
              </a:rPr>
              <a:t>King</a:t>
            </a:r>
            <a:r>
              <a:rPr lang="en-US" sz="2400" spc="-18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John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Brother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brotherhood</a:t>
            </a:r>
            <a:r>
              <a:rPr lang="en-US" sz="2400" spc="10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relation</a:t>
            </a:r>
            <a:endParaRPr lang="en-US"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endParaRPr lang="en-US" sz="2400" spc="-120" dirty="0">
              <a:latin typeface="Tahoma"/>
              <a:cs typeface="Tahom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0A6932-B476-4862-8093-45A570EC1BEE}"/>
              </a:ext>
            </a:extLst>
          </p:cNvPr>
          <p:cNvGrpSpPr/>
          <p:nvPr/>
        </p:nvGrpSpPr>
        <p:grpSpPr>
          <a:xfrm>
            <a:off x="6096000" y="270164"/>
            <a:ext cx="5095009" cy="3259806"/>
            <a:chOff x="2665203" y="1374539"/>
            <a:chExt cx="7722943" cy="4856557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602DD359-F7FB-40FC-9A3F-695CB056734F}"/>
                </a:ext>
              </a:extLst>
            </p:cNvPr>
            <p:cNvSpPr/>
            <p:nvPr/>
          </p:nvSpPr>
          <p:spPr>
            <a:xfrm>
              <a:off x="2989979" y="1426571"/>
              <a:ext cx="6212041" cy="4804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F0D39F00-8DBF-4F8D-A89A-17C098A1DC54}"/>
                </a:ext>
              </a:extLst>
            </p:cNvPr>
            <p:cNvSpPr txBox="1"/>
            <p:nvPr/>
          </p:nvSpPr>
          <p:spPr>
            <a:xfrm>
              <a:off x="4084796" y="3787861"/>
              <a:ext cx="436245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5" dirty="0">
                  <a:latin typeface="Times New Roman"/>
                  <a:cs typeface="Times New Roman"/>
                </a:rPr>
                <a:t>R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7403E414-D43F-47A8-94A0-ED266FC7DCE6}"/>
                </a:ext>
              </a:extLst>
            </p:cNvPr>
            <p:cNvSpPr txBox="1"/>
            <p:nvPr/>
          </p:nvSpPr>
          <p:spPr>
            <a:xfrm>
              <a:off x="7234587" y="3787861"/>
              <a:ext cx="309880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0" dirty="0">
                  <a:latin typeface="Times New Roman"/>
                  <a:cs typeface="Times New Roman"/>
                </a:rPr>
                <a:t>J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DDD51A7C-2616-41F7-9204-B6201BD11C77}"/>
                </a:ext>
              </a:extLst>
            </p:cNvPr>
            <p:cNvSpPr txBox="1"/>
            <p:nvPr/>
          </p:nvSpPr>
          <p:spPr>
            <a:xfrm>
              <a:off x="6601201" y="4225487"/>
              <a:ext cx="153670" cy="29709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1200" b="1" spc="5" dirty="0">
                  <a:latin typeface="Times New Roman"/>
                  <a:cs typeface="Times New Roman"/>
                </a:rPr>
                <a:t>$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711C3E-0F8A-4F3E-B476-F64A67C4A712}"/>
                </a:ext>
              </a:extLst>
            </p:cNvPr>
            <p:cNvSpPr txBox="1"/>
            <p:nvPr/>
          </p:nvSpPr>
          <p:spPr>
            <a:xfrm>
              <a:off x="5191056" y="4748253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C9179014-1625-416C-80CC-ABF2592C220C}"/>
                </a:ext>
              </a:extLst>
            </p:cNvPr>
            <p:cNvSpPr txBox="1"/>
            <p:nvPr/>
          </p:nvSpPr>
          <p:spPr>
            <a:xfrm>
              <a:off x="8375408" y="4735024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BFCA3BFE-92D0-47CD-93FE-935192701F52}"/>
                </a:ext>
              </a:extLst>
            </p:cNvPr>
            <p:cNvSpPr txBox="1"/>
            <p:nvPr/>
          </p:nvSpPr>
          <p:spPr>
            <a:xfrm>
              <a:off x="5287172" y="2468100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4031F166-0A53-4D83-A80E-F66DD52A2776}"/>
                </a:ext>
              </a:extLst>
            </p:cNvPr>
            <p:cNvSpPr txBox="1"/>
            <p:nvPr/>
          </p:nvSpPr>
          <p:spPr>
            <a:xfrm>
              <a:off x="5273942" y="3128473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5B7D60D7-563D-4252-81C8-D0F45132C59C}"/>
                </a:ext>
              </a:extLst>
            </p:cNvPr>
            <p:cNvSpPr txBox="1"/>
            <p:nvPr/>
          </p:nvSpPr>
          <p:spPr>
            <a:xfrm>
              <a:off x="2665203" y="2555992"/>
              <a:ext cx="868044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person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4A36D580-CD1B-4069-9730-9BA184F7CFF0}"/>
                </a:ext>
              </a:extLst>
            </p:cNvPr>
            <p:cNvSpPr txBox="1"/>
            <p:nvPr/>
          </p:nvSpPr>
          <p:spPr>
            <a:xfrm>
              <a:off x="7461156" y="2313248"/>
              <a:ext cx="2926990" cy="89032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on</a:t>
              </a:r>
              <a:r>
                <a:rPr sz="1200" b="1" dirty="0">
                  <a:solidFill>
                    <a:schemeClr val="accent1"/>
                  </a:solidFill>
                  <a:latin typeface="Arial"/>
                  <a:cs typeface="Arial"/>
                </a:rPr>
                <a:t>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head</a:t>
              </a:r>
              <a:endParaRPr lang="en-US" sz="12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endParaRPr lang="en-US" sz="1200" b="1" spc="15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en-US"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              </a:t>
              </a:r>
              <a:r>
                <a:rPr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person 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king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886037E7-2566-4584-A673-5BE5FE63A27D}"/>
                </a:ext>
              </a:extLst>
            </p:cNvPr>
            <p:cNvSpPr txBox="1"/>
            <p:nvPr/>
          </p:nvSpPr>
          <p:spPr>
            <a:xfrm>
              <a:off x="7848326" y="1374539"/>
              <a:ext cx="769621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crown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86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16F4-5D7F-42EE-B810-1130D472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aseline="0" dirty="0"/>
              <a:t> for FOL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B11D-E8AE-42B7-BEE6-77A08610F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80" dirty="0">
                <a:solidFill>
                  <a:srgbClr val="C00000"/>
                </a:solidFill>
                <a:latin typeface="Tahoma"/>
                <a:cs typeface="Tahoma"/>
              </a:rPr>
              <a:t>Lots of models!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DDF8F-6AD9-4892-AED2-6E25DE72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140" y="4063081"/>
            <a:ext cx="8174136" cy="184033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D1EC32-7B8C-4147-8637-43F128910B88}"/>
              </a:ext>
            </a:extLst>
          </p:cNvPr>
          <p:cNvGrpSpPr/>
          <p:nvPr/>
        </p:nvGrpSpPr>
        <p:grpSpPr>
          <a:xfrm>
            <a:off x="6096000" y="270164"/>
            <a:ext cx="5095009" cy="3259806"/>
            <a:chOff x="2665203" y="1374539"/>
            <a:chExt cx="7722943" cy="4856557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B30E738F-D619-4362-8548-B6DD63C1F672}"/>
                </a:ext>
              </a:extLst>
            </p:cNvPr>
            <p:cNvSpPr/>
            <p:nvPr/>
          </p:nvSpPr>
          <p:spPr>
            <a:xfrm>
              <a:off x="2989979" y="1426571"/>
              <a:ext cx="6212041" cy="48045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EE9E237-6FCA-4F57-ABB5-224A83C0D8A4}"/>
                </a:ext>
              </a:extLst>
            </p:cNvPr>
            <p:cNvSpPr txBox="1"/>
            <p:nvPr/>
          </p:nvSpPr>
          <p:spPr>
            <a:xfrm>
              <a:off x="4084796" y="3787861"/>
              <a:ext cx="436245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5" dirty="0">
                  <a:latin typeface="Times New Roman"/>
                  <a:cs typeface="Times New Roman"/>
                </a:rPr>
                <a:t>R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E48418AE-2032-47DA-8D8B-C8F625E12228}"/>
                </a:ext>
              </a:extLst>
            </p:cNvPr>
            <p:cNvSpPr txBox="1"/>
            <p:nvPr/>
          </p:nvSpPr>
          <p:spPr>
            <a:xfrm>
              <a:off x="7234587" y="3787861"/>
              <a:ext cx="309880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0" dirty="0">
                  <a:latin typeface="Times New Roman"/>
                  <a:cs typeface="Times New Roman"/>
                </a:rPr>
                <a:t>J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5BDD94B8-ACB5-4D4D-A21A-C4D50E687B8A}"/>
                </a:ext>
              </a:extLst>
            </p:cNvPr>
            <p:cNvSpPr txBox="1"/>
            <p:nvPr/>
          </p:nvSpPr>
          <p:spPr>
            <a:xfrm>
              <a:off x="6601201" y="4225487"/>
              <a:ext cx="153670" cy="29709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1200" b="1" spc="5" dirty="0">
                  <a:latin typeface="Times New Roman"/>
                  <a:cs typeface="Times New Roman"/>
                </a:rPr>
                <a:t>$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9A8972F4-EA5E-4310-9203-F0DB33EF91BA}"/>
                </a:ext>
              </a:extLst>
            </p:cNvPr>
            <p:cNvSpPr txBox="1"/>
            <p:nvPr/>
          </p:nvSpPr>
          <p:spPr>
            <a:xfrm>
              <a:off x="5191056" y="4748253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ED1ADBF4-7679-4722-A978-318D5A38915E}"/>
                </a:ext>
              </a:extLst>
            </p:cNvPr>
            <p:cNvSpPr txBox="1"/>
            <p:nvPr/>
          </p:nvSpPr>
          <p:spPr>
            <a:xfrm>
              <a:off x="8375408" y="4735024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9901958A-9DEA-4FE3-84CA-79BF5B92EAC5}"/>
                </a:ext>
              </a:extLst>
            </p:cNvPr>
            <p:cNvSpPr txBox="1"/>
            <p:nvPr/>
          </p:nvSpPr>
          <p:spPr>
            <a:xfrm>
              <a:off x="5287172" y="2468100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FC1705F3-0815-42B4-8374-F11FDA445EEA}"/>
                </a:ext>
              </a:extLst>
            </p:cNvPr>
            <p:cNvSpPr txBox="1"/>
            <p:nvPr/>
          </p:nvSpPr>
          <p:spPr>
            <a:xfrm>
              <a:off x="5273942" y="3128473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ECF57A71-F705-4A09-B35B-678A02DB1F8B}"/>
                </a:ext>
              </a:extLst>
            </p:cNvPr>
            <p:cNvSpPr txBox="1"/>
            <p:nvPr/>
          </p:nvSpPr>
          <p:spPr>
            <a:xfrm>
              <a:off x="2665203" y="2555992"/>
              <a:ext cx="868044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person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04FC9F56-45C5-411E-B3FB-49B5FF591136}"/>
                </a:ext>
              </a:extLst>
            </p:cNvPr>
            <p:cNvSpPr txBox="1"/>
            <p:nvPr/>
          </p:nvSpPr>
          <p:spPr>
            <a:xfrm>
              <a:off x="7461156" y="2313248"/>
              <a:ext cx="2926990" cy="89032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on</a:t>
              </a:r>
              <a:r>
                <a:rPr sz="1200" b="1" dirty="0">
                  <a:solidFill>
                    <a:schemeClr val="accent1"/>
                  </a:solidFill>
                  <a:latin typeface="Arial"/>
                  <a:cs typeface="Arial"/>
                </a:rPr>
                <a:t>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head</a:t>
              </a:r>
              <a:endParaRPr lang="en-US" sz="12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endParaRPr lang="en-US" sz="1200" b="1" spc="15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en-US"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              </a:t>
              </a:r>
              <a:r>
                <a:rPr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person 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king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26C08D5C-4679-4C02-A4C7-D6FB4FD186A3}"/>
                </a:ext>
              </a:extLst>
            </p:cNvPr>
            <p:cNvSpPr txBox="1"/>
            <p:nvPr/>
          </p:nvSpPr>
          <p:spPr>
            <a:xfrm>
              <a:off x="7848326" y="1374539"/>
              <a:ext cx="769621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crown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49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16F4-5D7F-42EE-B810-1130D472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aseline="0" dirty="0"/>
              <a:t> for FOL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B11D-E8AE-42B7-BEE6-77A08610F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80" dirty="0">
                <a:solidFill>
                  <a:srgbClr val="C00000"/>
                </a:solidFill>
                <a:latin typeface="Tahoma"/>
                <a:cs typeface="Tahoma"/>
              </a:rPr>
              <a:t>Lots of models!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endParaRPr lang="en-US" spc="-8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80" dirty="0">
                <a:latin typeface="Tahoma"/>
                <a:cs typeface="Tahoma"/>
              </a:rPr>
              <a:t>Entailment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00" dirty="0">
                <a:latin typeface="Tahoma"/>
                <a:cs typeface="Tahoma"/>
              </a:rPr>
              <a:t>propositional </a:t>
            </a:r>
            <a:r>
              <a:rPr lang="en-US" spc="-90" dirty="0">
                <a:latin typeface="Tahoma"/>
                <a:cs typeface="Tahoma"/>
              </a:rPr>
              <a:t>logic </a:t>
            </a:r>
            <a:r>
              <a:rPr lang="en-US" spc="-125" dirty="0">
                <a:latin typeface="Tahoma"/>
                <a:cs typeface="Tahoma"/>
              </a:rPr>
              <a:t>can </a:t>
            </a:r>
            <a:r>
              <a:rPr lang="en-US" spc="-155" dirty="0">
                <a:latin typeface="Tahoma"/>
                <a:cs typeface="Tahoma"/>
              </a:rPr>
              <a:t>be </a:t>
            </a:r>
            <a:r>
              <a:rPr lang="en-US" spc="-130" dirty="0">
                <a:latin typeface="Tahoma"/>
                <a:cs typeface="Tahoma"/>
              </a:rPr>
              <a:t>computed </a:t>
            </a:r>
            <a:r>
              <a:rPr lang="en-US" spc="-160" dirty="0">
                <a:latin typeface="Tahoma"/>
                <a:cs typeface="Tahoma"/>
              </a:rPr>
              <a:t>by </a:t>
            </a:r>
            <a:r>
              <a:rPr lang="en-US" spc="-130" dirty="0">
                <a:latin typeface="Tahoma"/>
                <a:cs typeface="Tahoma"/>
              </a:rPr>
              <a:t>enumerating</a:t>
            </a:r>
            <a:r>
              <a:rPr lang="en-US" spc="-25" dirty="0">
                <a:latin typeface="Tahoma"/>
                <a:cs typeface="Tahoma"/>
              </a:rPr>
              <a:t> </a:t>
            </a:r>
            <a:r>
              <a:rPr lang="en-US" spc="-140" dirty="0">
                <a:latin typeface="Tahoma"/>
                <a:cs typeface="Tahoma"/>
              </a:rPr>
              <a:t>models</a:t>
            </a:r>
            <a:endParaRPr lang="en-US" dirty="0">
              <a:latin typeface="Tahoma"/>
              <a:cs typeface="Tahoma"/>
            </a:endParaRPr>
          </a:p>
          <a:p>
            <a:pPr marL="12700" marR="1078230" indent="-635">
              <a:lnSpc>
                <a:spcPct val="163400"/>
              </a:lnSpc>
            </a:pPr>
            <a:r>
              <a:rPr lang="en-US" spc="-140" dirty="0">
                <a:latin typeface="Tahoma"/>
                <a:cs typeface="Tahoma"/>
              </a:rPr>
              <a:t>We </a:t>
            </a:r>
            <a:r>
              <a:rPr lang="en-US" spc="45" dirty="0">
                <a:solidFill>
                  <a:srgbClr val="C00000"/>
                </a:solidFill>
                <a:latin typeface="Century"/>
                <a:cs typeface="Century"/>
              </a:rPr>
              <a:t>can</a:t>
            </a:r>
            <a:r>
              <a:rPr lang="en-US" spc="4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lang="en-US" spc="-150" dirty="0">
                <a:latin typeface="Tahoma"/>
                <a:cs typeface="Tahoma"/>
              </a:rPr>
              <a:t>enumerate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5" dirty="0">
                <a:latin typeface="Tahoma"/>
                <a:cs typeface="Tahoma"/>
              </a:rPr>
              <a:t>FOL </a:t>
            </a:r>
            <a:r>
              <a:rPr lang="en-US" spc="-140" dirty="0">
                <a:latin typeface="Tahoma"/>
                <a:cs typeface="Tahoma"/>
              </a:rPr>
              <a:t>models </a:t>
            </a:r>
            <a:r>
              <a:rPr lang="en-US" spc="-114" dirty="0">
                <a:latin typeface="Tahoma"/>
                <a:cs typeface="Tahoma"/>
              </a:rPr>
              <a:t>for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given </a:t>
            </a:r>
            <a:r>
              <a:rPr lang="en-US" spc="110" dirty="0">
                <a:latin typeface="Tahoma"/>
                <a:cs typeface="Tahoma"/>
              </a:rPr>
              <a:t>KB </a:t>
            </a:r>
            <a:r>
              <a:rPr lang="en-US" spc="-125" dirty="0">
                <a:latin typeface="Tahoma"/>
                <a:cs typeface="Tahoma"/>
              </a:rPr>
              <a:t>vocabulary:  </a:t>
            </a: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45" dirty="0">
                <a:latin typeface="Tahoma"/>
                <a:cs typeface="Tahoma"/>
              </a:rPr>
              <a:t>number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130" dirty="0">
                <a:latin typeface="Tahoma"/>
                <a:cs typeface="Tahoma"/>
              </a:rPr>
              <a:t>domain </a:t>
            </a:r>
            <a:r>
              <a:rPr lang="en-US" spc="-145" dirty="0">
                <a:latin typeface="Tahoma"/>
                <a:cs typeface="Tahoma"/>
              </a:rPr>
              <a:t>elements 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pc="-125" dirty="0">
                <a:latin typeface="Tahoma"/>
                <a:cs typeface="Tahoma"/>
              </a:rPr>
              <a:t>from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1 </a:t>
            </a:r>
            <a:r>
              <a:rPr lang="en-US" spc="-70" dirty="0">
                <a:latin typeface="Tahoma"/>
                <a:cs typeface="Tahoma"/>
              </a:rPr>
              <a:t>to</a:t>
            </a:r>
            <a:r>
              <a:rPr lang="en-US" spc="-40" dirty="0">
                <a:latin typeface="Tahoma"/>
                <a:cs typeface="Tahoma"/>
              </a:rPr>
              <a:t> </a:t>
            </a:r>
            <a:r>
              <a:rPr lang="en-US" spc="135" dirty="0">
                <a:solidFill>
                  <a:srgbClr val="990099"/>
                </a:solidFill>
                <a:latin typeface="Lucida Sans Unicode"/>
                <a:cs typeface="Lucida Sans Unicode"/>
              </a:rPr>
              <a:t>∞</a:t>
            </a:r>
            <a:endParaRPr lang="en-US" dirty="0">
              <a:latin typeface="Lucida Sans Unicode"/>
              <a:cs typeface="Lucida Sans Unicode"/>
            </a:endParaRPr>
          </a:p>
          <a:p>
            <a:pPr marL="743585" marR="2324100" indent="-365760">
              <a:lnSpc>
                <a:spcPct val="101000"/>
              </a:lnSpc>
              <a:spcBef>
                <a:spcPts val="10"/>
              </a:spcBef>
            </a:pP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pc="-125" dirty="0">
                <a:latin typeface="Tahoma"/>
                <a:cs typeface="Tahoma"/>
              </a:rPr>
              <a:t>-</a:t>
            </a:r>
            <a:r>
              <a:rPr lang="en-US" spc="-125" dirty="0" err="1">
                <a:latin typeface="Tahoma"/>
                <a:cs typeface="Tahoma"/>
              </a:rPr>
              <a:t>ary</a:t>
            </a:r>
            <a:r>
              <a:rPr lang="en-US" spc="-125" dirty="0">
                <a:latin typeface="Tahoma"/>
                <a:cs typeface="Tahoma"/>
              </a:rPr>
              <a:t> predicate </a:t>
            </a:r>
            <a:r>
              <a:rPr lang="en-US" i="1" spc="60" dirty="0" err="1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i="1" spc="89" baseline="-11904" dirty="0" err="1">
                <a:solidFill>
                  <a:srgbClr val="990099"/>
                </a:solidFill>
                <a:latin typeface="Arial"/>
                <a:cs typeface="Arial"/>
              </a:rPr>
              <a:t>k</a:t>
            </a:r>
            <a:r>
              <a:rPr lang="en-US" i="1" spc="89" baseline="-11904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120" dirty="0">
                <a:latin typeface="Tahoma"/>
                <a:cs typeface="Tahoma"/>
              </a:rPr>
              <a:t>vocabulary  </a:t>
            </a:r>
          </a:p>
          <a:p>
            <a:pPr marL="743585" marR="2324100" indent="-365760">
              <a:lnSpc>
                <a:spcPct val="101000"/>
              </a:lnSpc>
              <a:spcBef>
                <a:spcPts val="10"/>
              </a:spcBef>
            </a:pPr>
            <a:r>
              <a:rPr lang="en-US" spc="-120" dirty="0">
                <a:latin typeface="Tahoma"/>
                <a:cs typeface="Tahoma"/>
              </a:rPr>
              <a:t>    </a:t>
            </a: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20" dirty="0">
                <a:latin typeface="Tahoma"/>
                <a:cs typeface="Tahoma"/>
              </a:rPr>
              <a:t>possible 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pc="-125" dirty="0">
                <a:latin typeface="Tahoma"/>
                <a:cs typeface="Tahoma"/>
              </a:rPr>
              <a:t>-</a:t>
            </a:r>
            <a:r>
              <a:rPr lang="en-US" spc="-125" dirty="0" err="1">
                <a:latin typeface="Tahoma"/>
                <a:cs typeface="Tahoma"/>
              </a:rPr>
              <a:t>ary</a:t>
            </a:r>
            <a:r>
              <a:rPr lang="en-US" spc="-125" dirty="0">
                <a:latin typeface="Tahoma"/>
                <a:cs typeface="Tahoma"/>
              </a:rPr>
              <a:t> </a:t>
            </a:r>
            <a:r>
              <a:rPr lang="en-US" spc="-95" dirty="0">
                <a:latin typeface="Tahoma"/>
                <a:cs typeface="Tahoma"/>
              </a:rPr>
              <a:t>relation </a:t>
            </a:r>
            <a:r>
              <a:rPr lang="en-US" spc="-145" dirty="0">
                <a:latin typeface="Tahoma"/>
                <a:cs typeface="Tahoma"/>
              </a:rPr>
              <a:t>on 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i="1" spc="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14" dirty="0">
                <a:latin typeface="Tahoma"/>
                <a:cs typeface="Tahoma"/>
              </a:rPr>
              <a:t>objects</a:t>
            </a:r>
            <a:endParaRPr lang="en-US" dirty="0">
              <a:latin typeface="Tahoma"/>
              <a:cs typeface="Tahoma"/>
            </a:endParaRPr>
          </a:p>
          <a:p>
            <a:pPr marL="1109345">
              <a:lnSpc>
                <a:spcPct val="100000"/>
              </a:lnSpc>
              <a:spcBef>
                <a:spcPts val="40"/>
              </a:spcBef>
            </a:pP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00" dirty="0">
                <a:latin typeface="Tahoma"/>
                <a:cs typeface="Tahoma"/>
              </a:rPr>
              <a:t>constant </a:t>
            </a:r>
            <a:r>
              <a:rPr lang="en-US" spc="-125" dirty="0">
                <a:latin typeface="Tahoma"/>
                <a:cs typeface="Tahoma"/>
              </a:rPr>
              <a:t>symbol 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C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-270" dirty="0">
                <a:latin typeface="Tahoma"/>
                <a:cs typeface="Tahoma"/>
              </a:rPr>
              <a:t> </a:t>
            </a:r>
            <a:r>
              <a:rPr lang="en-US" spc="-120" dirty="0">
                <a:latin typeface="Tahoma"/>
                <a:cs typeface="Tahoma"/>
              </a:rPr>
              <a:t>vocabulary</a:t>
            </a:r>
            <a:endParaRPr lang="en-US" dirty="0">
              <a:latin typeface="Tahoma"/>
              <a:cs typeface="Tahoma"/>
            </a:endParaRPr>
          </a:p>
          <a:p>
            <a:pPr marL="1475740">
              <a:lnSpc>
                <a:spcPct val="100000"/>
              </a:lnSpc>
              <a:spcBef>
                <a:spcPts val="35"/>
              </a:spcBef>
            </a:pP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14" dirty="0">
                <a:latin typeface="Tahoma"/>
                <a:cs typeface="Tahoma"/>
              </a:rPr>
              <a:t>choice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130" dirty="0">
                <a:latin typeface="Tahoma"/>
                <a:cs typeface="Tahoma"/>
              </a:rPr>
              <a:t>referent </a:t>
            </a:r>
            <a:r>
              <a:rPr lang="en-US" spc="-114" dirty="0">
                <a:latin typeface="Tahoma"/>
                <a:cs typeface="Tahoma"/>
              </a:rPr>
              <a:t>for 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C </a:t>
            </a:r>
            <a:r>
              <a:rPr lang="en-US" spc="-125" dirty="0">
                <a:latin typeface="Tahoma"/>
                <a:cs typeface="Tahoma"/>
              </a:rPr>
              <a:t>from 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pc="-114" dirty="0">
                <a:latin typeface="Tahoma"/>
                <a:cs typeface="Tahoma"/>
              </a:rPr>
              <a:t>objects </a:t>
            </a:r>
            <a:r>
              <a:rPr lang="en-US" i="1" spc="-55" dirty="0">
                <a:latin typeface="Bookman Old Style"/>
                <a:cs typeface="Bookman Old Style"/>
              </a:rPr>
              <a:t>. .</a:t>
            </a:r>
            <a:r>
              <a:rPr lang="en-US" i="1" spc="-270" dirty="0">
                <a:latin typeface="Bookman Old Style"/>
                <a:cs typeface="Bookman Old Style"/>
              </a:rPr>
              <a:t> </a:t>
            </a:r>
            <a:r>
              <a:rPr lang="en-US" i="1" spc="-55" dirty="0">
                <a:latin typeface="Bookman Old Style"/>
                <a:cs typeface="Bookman Old Style"/>
              </a:rPr>
              <a:t>.</a:t>
            </a:r>
            <a:endParaRPr lang="en-US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10" dirty="0">
                <a:latin typeface="Tahoma"/>
                <a:cs typeface="Tahoma"/>
              </a:rPr>
              <a:t>Computing </a:t>
            </a:r>
            <a:r>
              <a:rPr lang="en-US" spc="-105" dirty="0">
                <a:latin typeface="Tahoma"/>
                <a:cs typeface="Tahoma"/>
              </a:rPr>
              <a:t>entailment </a:t>
            </a:r>
            <a:r>
              <a:rPr lang="en-US" spc="-160" dirty="0">
                <a:latin typeface="Tahoma"/>
                <a:cs typeface="Tahoma"/>
              </a:rPr>
              <a:t>by </a:t>
            </a:r>
            <a:r>
              <a:rPr lang="en-US" spc="-130" dirty="0">
                <a:latin typeface="Tahoma"/>
                <a:cs typeface="Tahoma"/>
              </a:rPr>
              <a:t>enumerating </a:t>
            </a:r>
            <a:r>
              <a:rPr lang="en-US" spc="-5" dirty="0">
                <a:latin typeface="Tahoma"/>
                <a:cs typeface="Tahoma"/>
              </a:rPr>
              <a:t>FOL </a:t>
            </a:r>
            <a:r>
              <a:rPr lang="en-US" spc="-140" dirty="0">
                <a:latin typeface="Tahoma"/>
                <a:cs typeface="Tahoma"/>
              </a:rPr>
              <a:t>models </a:t>
            </a:r>
            <a:r>
              <a:rPr lang="en-US" spc="-95" dirty="0">
                <a:latin typeface="Tahoma"/>
                <a:cs typeface="Tahoma"/>
              </a:rPr>
              <a:t>is not</a:t>
            </a:r>
            <a:r>
              <a:rPr lang="en-US" spc="-170" dirty="0">
                <a:latin typeface="Tahoma"/>
                <a:cs typeface="Tahoma"/>
              </a:rPr>
              <a:t> </a:t>
            </a:r>
            <a:r>
              <a:rPr lang="en-US" spc="-145" dirty="0">
                <a:latin typeface="Tahoma"/>
                <a:cs typeface="Tahoma"/>
              </a:rPr>
              <a:t>easy!</a:t>
            </a:r>
            <a:endParaRPr lang="en-US" dirty="0">
              <a:latin typeface="Tahoma"/>
              <a:cs typeface="Tahoma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6AAE-EAA0-454E-9FAC-0A7F44E4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in First-Order</a:t>
            </a:r>
            <a:r>
              <a:rPr lang="en-US" baseline="0" dirty="0"/>
              <a:t> Logic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BAB4938-FCF3-4790-A6EF-6BA102C5EC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2450" y="1112838"/>
            <a:ext cx="10515600" cy="47949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-140" dirty="0">
                <a:latin typeface="Tahoma"/>
                <a:cs typeface="Tahoma"/>
              </a:rPr>
              <a:t>Sentences </a:t>
            </a:r>
            <a:r>
              <a:rPr sz="2400" spc="-165" dirty="0">
                <a:latin typeface="Tahoma"/>
                <a:cs typeface="Tahoma"/>
              </a:rPr>
              <a:t>are </a:t>
            </a:r>
            <a:r>
              <a:rPr sz="2400" spc="-114" dirty="0">
                <a:latin typeface="Tahoma"/>
                <a:cs typeface="Tahoma"/>
              </a:rPr>
              <a:t>true </a:t>
            </a:r>
            <a:r>
              <a:rPr sz="2400" spc="-95" dirty="0">
                <a:latin typeface="Tahoma"/>
                <a:cs typeface="Tahoma"/>
              </a:rPr>
              <a:t>with </a:t>
            </a:r>
            <a:r>
              <a:rPr sz="2400" spc="-125" dirty="0">
                <a:latin typeface="Tahoma"/>
                <a:cs typeface="Tahoma"/>
              </a:rPr>
              <a:t>respect </a:t>
            </a:r>
            <a:r>
              <a:rPr sz="2400" spc="-70" dirty="0">
                <a:latin typeface="Tahoma"/>
                <a:cs typeface="Tahoma"/>
              </a:rPr>
              <a:t>to </a:t>
            </a:r>
            <a:r>
              <a:rPr sz="2400" spc="-145" dirty="0">
                <a:latin typeface="Tahoma"/>
                <a:cs typeface="Tahoma"/>
              </a:rPr>
              <a:t>a </a:t>
            </a:r>
            <a:r>
              <a:rPr sz="2400" spc="-135" dirty="0">
                <a:solidFill>
                  <a:srgbClr val="C00000"/>
                </a:solidFill>
                <a:latin typeface="Tahoma"/>
                <a:cs typeface="Tahoma"/>
              </a:rPr>
              <a:t>model </a:t>
            </a:r>
            <a:r>
              <a:rPr sz="2400" spc="-145" dirty="0">
                <a:latin typeface="Tahoma"/>
                <a:cs typeface="Tahoma"/>
              </a:rPr>
              <a:t>and an</a:t>
            </a:r>
            <a:r>
              <a:rPr sz="2400" spc="-254" dirty="0">
                <a:latin typeface="Tahoma"/>
                <a:cs typeface="Tahoma"/>
              </a:rPr>
              <a:t> </a:t>
            </a:r>
            <a:r>
              <a:rPr sz="2400" spc="-100" dirty="0">
                <a:solidFill>
                  <a:srgbClr val="C00000"/>
                </a:solidFill>
                <a:latin typeface="Tahoma"/>
                <a:cs typeface="Tahoma"/>
              </a:rPr>
              <a:t>interpretation</a:t>
            </a:r>
            <a:endParaRPr sz="2400" dirty="0">
              <a:solidFill>
                <a:srgbClr val="C00000"/>
              </a:solidFill>
              <a:latin typeface="Tahoma"/>
              <a:cs typeface="Tahoma"/>
            </a:endParaRPr>
          </a:p>
          <a:p>
            <a:pPr marL="12700" marR="5080">
              <a:lnSpc>
                <a:spcPct val="163400"/>
              </a:lnSpc>
            </a:pPr>
            <a:r>
              <a:rPr sz="2400" spc="-75" dirty="0">
                <a:latin typeface="Tahoma"/>
                <a:cs typeface="Tahoma"/>
              </a:rPr>
              <a:t>Model </a:t>
            </a:r>
            <a:r>
              <a:rPr sz="2400" spc="-105" dirty="0">
                <a:latin typeface="Tahoma"/>
                <a:cs typeface="Tahoma"/>
              </a:rPr>
              <a:t>contains </a:t>
            </a:r>
            <a:r>
              <a:rPr sz="2400" spc="-25" dirty="0">
                <a:latin typeface="Lucida Sans Unicode"/>
                <a:cs typeface="Lucida Sans Unicode"/>
              </a:rPr>
              <a:t>≥ </a:t>
            </a:r>
            <a:r>
              <a:rPr sz="2400" spc="-190" dirty="0">
                <a:latin typeface="Century Gothic"/>
                <a:cs typeface="Century Gothic"/>
              </a:rPr>
              <a:t>1 </a:t>
            </a:r>
            <a:r>
              <a:rPr sz="2400" spc="-114" dirty="0">
                <a:latin typeface="Tahoma"/>
                <a:cs typeface="Tahoma"/>
              </a:rPr>
              <a:t>objects </a:t>
            </a:r>
            <a:r>
              <a:rPr sz="2400" spc="-120" dirty="0">
                <a:latin typeface="Tahoma"/>
                <a:cs typeface="Tahoma"/>
              </a:rPr>
              <a:t>(</a:t>
            </a:r>
            <a:r>
              <a:rPr sz="2400" spc="-120" dirty="0">
                <a:solidFill>
                  <a:srgbClr val="C00000"/>
                </a:solidFill>
                <a:latin typeface="Tahoma"/>
                <a:cs typeface="Tahoma"/>
              </a:rPr>
              <a:t>domain </a:t>
            </a:r>
            <a:r>
              <a:rPr sz="2400" spc="-135" dirty="0">
                <a:solidFill>
                  <a:srgbClr val="C00000"/>
                </a:solidFill>
                <a:latin typeface="Tahoma"/>
                <a:cs typeface="Tahoma"/>
              </a:rPr>
              <a:t>elements</a:t>
            </a:r>
            <a:r>
              <a:rPr sz="2400" spc="-135" dirty="0">
                <a:latin typeface="Tahoma"/>
                <a:cs typeface="Tahoma"/>
              </a:rPr>
              <a:t>) </a:t>
            </a:r>
            <a:r>
              <a:rPr sz="2400" spc="-145" dirty="0">
                <a:latin typeface="Tahoma"/>
                <a:cs typeface="Tahoma"/>
              </a:rPr>
              <a:t>and </a:t>
            </a:r>
            <a:r>
              <a:rPr sz="2400" spc="-105" dirty="0">
                <a:latin typeface="Tahoma"/>
                <a:cs typeface="Tahoma"/>
              </a:rPr>
              <a:t>relations </a:t>
            </a:r>
            <a:r>
              <a:rPr sz="2400" spc="-155" dirty="0">
                <a:latin typeface="Tahoma"/>
                <a:cs typeface="Tahoma"/>
              </a:rPr>
              <a:t>among </a:t>
            </a:r>
            <a:r>
              <a:rPr sz="2400" spc="-145" dirty="0">
                <a:latin typeface="Tahoma"/>
                <a:cs typeface="Tahoma"/>
              </a:rPr>
              <a:t>them  </a:t>
            </a:r>
            <a:r>
              <a:rPr sz="2400" spc="-114" dirty="0">
                <a:latin typeface="Tahoma"/>
                <a:cs typeface="Tahoma"/>
              </a:rPr>
              <a:t>Interpretation </a:t>
            </a:r>
            <a:r>
              <a:rPr sz="2400" spc="-120" dirty="0">
                <a:latin typeface="Tahoma"/>
                <a:cs typeface="Tahoma"/>
              </a:rPr>
              <a:t>specifies </a:t>
            </a:r>
            <a:r>
              <a:rPr sz="2400" spc="-135" dirty="0">
                <a:latin typeface="Tahoma"/>
                <a:cs typeface="Tahoma"/>
              </a:rPr>
              <a:t>referents</a:t>
            </a:r>
            <a:r>
              <a:rPr sz="2400" spc="275" dirty="0">
                <a:latin typeface="Tahoma"/>
                <a:cs typeface="Tahoma"/>
              </a:rPr>
              <a:t> </a:t>
            </a:r>
            <a:r>
              <a:rPr sz="2400" spc="-114" dirty="0">
                <a:latin typeface="Tahoma"/>
                <a:cs typeface="Tahoma"/>
              </a:rPr>
              <a:t>for</a:t>
            </a:r>
            <a:endParaRPr sz="2400" dirty="0">
              <a:latin typeface="Tahoma"/>
              <a:cs typeface="Tahoma"/>
            </a:endParaRPr>
          </a:p>
          <a:p>
            <a:pPr marL="378460" marR="4143375">
              <a:lnSpc>
                <a:spcPct val="100000"/>
              </a:lnSpc>
              <a:spcBef>
                <a:spcPts val="75"/>
              </a:spcBef>
            </a:pPr>
            <a:r>
              <a:rPr sz="2400" spc="-100" dirty="0">
                <a:solidFill>
                  <a:srgbClr val="990099"/>
                </a:solidFill>
                <a:latin typeface="Tahoma"/>
                <a:cs typeface="Tahoma"/>
              </a:rPr>
              <a:t>constant </a:t>
            </a:r>
            <a:r>
              <a:rPr sz="2400" spc="-130" dirty="0">
                <a:solidFill>
                  <a:srgbClr val="990099"/>
                </a:solidFill>
                <a:latin typeface="Tahoma"/>
                <a:cs typeface="Tahoma"/>
              </a:rPr>
              <a:t>symbols </a:t>
            </a:r>
            <a:r>
              <a:rPr sz="2400" spc="140" dirty="0">
                <a:latin typeface="Lucida Sans Unicode"/>
                <a:cs typeface="Lucida Sans Unicode"/>
              </a:rPr>
              <a:t>→ </a:t>
            </a:r>
            <a:r>
              <a:rPr sz="2400" spc="-114" dirty="0">
                <a:solidFill>
                  <a:srgbClr val="004B00"/>
                </a:solidFill>
                <a:latin typeface="Tahoma"/>
                <a:cs typeface="Tahoma"/>
              </a:rPr>
              <a:t>objects</a:t>
            </a:r>
            <a:endParaRPr lang="en-US" sz="2400" spc="-114" dirty="0">
              <a:solidFill>
                <a:srgbClr val="004B00"/>
              </a:solidFill>
              <a:latin typeface="Tahoma"/>
              <a:cs typeface="Tahoma"/>
            </a:endParaRPr>
          </a:p>
          <a:p>
            <a:pPr marL="378460" marR="4143375">
              <a:lnSpc>
                <a:spcPct val="100000"/>
              </a:lnSpc>
              <a:spcBef>
                <a:spcPts val="75"/>
              </a:spcBef>
            </a:pPr>
            <a:r>
              <a:rPr sz="2400" spc="-125" dirty="0">
                <a:solidFill>
                  <a:srgbClr val="990099"/>
                </a:solidFill>
                <a:latin typeface="Tahoma"/>
                <a:cs typeface="Tahoma"/>
              </a:rPr>
              <a:t>predicate </a:t>
            </a:r>
            <a:r>
              <a:rPr sz="2400" spc="-130" dirty="0">
                <a:solidFill>
                  <a:srgbClr val="990099"/>
                </a:solidFill>
                <a:latin typeface="Tahoma"/>
                <a:cs typeface="Tahoma"/>
              </a:rPr>
              <a:t>symbols </a:t>
            </a:r>
            <a:r>
              <a:rPr sz="2400" spc="140" dirty="0">
                <a:latin typeface="Lucida Sans Unicode"/>
                <a:cs typeface="Lucida Sans Unicode"/>
              </a:rPr>
              <a:t>→</a:t>
            </a:r>
            <a:r>
              <a:rPr sz="2400" spc="240" dirty="0">
                <a:latin typeface="Lucida Sans Unicode"/>
                <a:cs typeface="Lucida Sans Unicode"/>
              </a:rPr>
              <a:t> </a:t>
            </a:r>
            <a:r>
              <a:rPr sz="2400" spc="-105" dirty="0">
                <a:solidFill>
                  <a:srgbClr val="004B00"/>
                </a:solidFill>
                <a:latin typeface="Tahoma"/>
                <a:cs typeface="Tahoma"/>
              </a:rPr>
              <a:t>relations</a:t>
            </a:r>
            <a:endParaRPr lang="en-US" sz="2400" dirty="0">
              <a:latin typeface="Tahoma"/>
              <a:cs typeface="Tahoma"/>
            </a:endParaRPr>
          </a:p>
          <a:p>
            <a:pPr marL="378460" marR="4143375">
              <a:lnSpc>
                <a:spcPct val="100000"/>
              </a:lnSpc>
              <a:spcBef>
                <a:spcPts val="75"/>
              </a:spcBef>
            </a:pPr>
            <a:r>
              <a:rPr sz="2400" spc="-100" dirty="0">
                <a:solidFill>
                  <a:srgbClr val="990099"/>
                </a:solidFill>
                <a:latin typeface="Tahoma"/>
                <a:cs typeface="Tahoma"/>
              </a:rPr>
              <a:t>function </a:t>
            </a:r>
            <a:r>
              <a:rPr sz="2400" spc="-130" dirty="0">
                <a:solidFill>
                  <a:srgbClr val="990099"/>
                </a:solidFill>
                <a:latin typeface="Tahoma"/>
                <a:cs typeface="Tahoma"/>
              </a:rPr>
              <a:t>symbols </a:t>
            </a:r>
            <a:r>
              <a:rPr sz="2400" spc="140" dirty="0">
                <a:latin typeface="Lucida Sans Unicode"/>
                <a:cs typeface="Lucida Sans Unicode"/>
              </a:rPr>
              <a:t>→ </a:t>
            </a:r>
            <a:r>
              <a:rPr sz="2400" spc="-95" dirty="0">
                <a:solidFill>
                  <a:srgbClr val="004B00"/>
                </a:solidFill>
                <a:latin typeface="Tahoma"/>
                <a:cs typeface="Tahoma"/>
              </a:rPr>
              <a:t>functional</a:t>
            </a:r>
            <a:r>
              <a:rPr sz="2400" spc="-32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sz="2400" spc="-105" dirty="0">
                <a:solidFill>
                  <a:srgbClr val="004B00"/>
                </a:solidFill>
                <a:latin typeface="Tahoma"/>
                <a:cs typeface="Tahoma"/>
              </a:rPr>
              <a:t>relations</a:t>
            </a:r>
            <a:endParaRPr sz="2400" dirty="0">
              <a:latin typeface="Tahoma"/>
              <a:cs typeface="Tahoma"/>
            </a:endParaRP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endParaRPr lang="en-US" sz="400" spc="-45" dirty="0">
              <a:latin typeface="Tahoma"/>
              <a:cs typeface="Tahoma"/>
            </a:endParaRP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r>
              <a:rPr sz="2400" spc="-45" dirty="0">
                <a:latin typeface="Tahoma"/>
                <a:cs typeface="Tahoma"/>
              </a:rPr>
              <a:t>An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95" dirty="0">
                <a:latin typeface="Tahoma"/>
                <a:cs typeface="Tahoma"/>
              </a:rPr>
              <a:t>atomic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50" dirty="0">
                <a:latin typeface="Tahoma"/>
                <a:cs typeface="Tahoma"/>
              </a:rPr>
              <a:t>sentence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predicate</a:t>
            </a:r>
            <a:r>
              <a:rPr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spc="-82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40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40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40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i="1" spc="15" baseline="-11904" dirty="0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sz="2400" spc="7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spc="-95" dirty="0">
                <a:latin typeface="Tahoma"/>
                <a:cs typeface="Tahoma"/>
              </a:rPr>
              <a:t>is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14" dirty="0">
                <a:latin typeface="Tahoma"/>
                <a:cs typeface="Tahoma"/>
              </a:rPr>
              <a:t>true</a:t>
            </a:r>
            <a:r>
              <a:rPr lang="en-US" sz="2400" spc="-114" dirty="0">
                <a:latin typeface="Tahoma"/>
                <a:cs typeface="Tahoma"/>
              </a:rPr>
              <a:t>:</a:t>
            </a: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r>
              <a:rPr lang="en-US" sz="2400" spc="-70" dirty="0">
                <a:latin typeface="Tahoma"/>
                <a:cs typeface="Tahoma"/>
              </a:rPr>
              <a:t>	</a:t>
            </a:r>
            <a:r>
              <a:rPr sz="2400" spc="-70" dirty="0" err="1">
                <a:latin typeface="Tahoma"/>
                <a:cs typeface="Tahoma"/>
              </a:rPr>
              <a:t>iff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125" dirty="0">
                <a:latin typeface="Tahoma"/>
                <a:cs typeface="Tahoma"/>
              </a:rPr>
              <a:t>the </a:t>
            </a:r>
            <a:r>
              <a:rPr sz="2400" spc="-114" dirty="0">
                <a:solidFill>
                  <a:srgbClr val="004B00"/>
                </a:solidFill>
                <a:latin typeface="Tahoma"/>
                <a:cs typeface="Tahoma"/>
              </a:rPr>
              <a:t>objects </a:t>
            </a:r>
            <a:r>
              <a:rPr sz="2400" spc="-140" dirty="0">
                <a:latin typeface="Tahoma"/>
                <a:cs typeface="Tahoma"/>
              </a:rPr>
              <a:t>referred </a:t>
            </a:r>
            <a:r>
              <a:rPr sz="2400" spc="-70" dirty="0">
                <a:latin typeface="Tahoma"/>
                <a:cs typeface="Tahoma"/>
              </a:rPr>
              <a:t>to </a:t>
            </a:r>
            <a:r>
              <a:rPr sz="2400" spc="-160" dirty="0">
                <a:latin typeface="Tahoma"/>
                <a:cs typeface="Tahoma"/>
              </a:rPr>
              <a:t>by </a:t>
            </a:r>
            <a:r>
              <a:rPr sz="240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sz="240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 ,</a:t>
            </a:r>
            <a:r>
              <a:rPr sz="2400" b="0" i="1" spc="-48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5" dirty="0" err="1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i="1" spc="7" baseline="-11904" dirty="0" err="1">
                <a:solidFill>
                  <a:srgbClr val="990099"/>
                </a:solidFill>
                <a:latin typeface="Arial"/>
                <a:cs typeface="Arial"/>
              </a:rPr>
              <a:t>n</a:t>
            </a:r>
            <a:endParaRPr lang="en-US" sz="2400" i="1" baseline="-11904" dirty="0">
              <a:solidFill>
                <a:srgbClr val="990099"/>
              </a:solidFill>
              <a:latin typeface="Arial"/>
              <a:cs typeface="Arial"/>
            </a:endParaRP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r>
              <a:rPr lang="en-US" sz="2400" spc="-165" dirty="0">
                <a:latin typeface="Tahoma"/>
                <a:cs typeface="Tahoma"/>
              </a:rPr>
              <a:t>	</a:t>
            </a:r>
            <a:r>
              <a:rPr sz="2400" spc="-165" dirty="0">
                <a:latin typeface="Tahoma"/>
                <a:cs typeface="Tahoma"/>
              </a:rPr>
              <a:t>are </a:t>
            </a:r>
            <a:r>
              <a:rPr sz="2400" spc="-85" dirty="0">
                <a:latin typeface="Tahoma"/>
                <a:cs typeface="Tahoma"/>
              </a:rPr>
              <a:t>in </a:t>
            </a:r>
            <a:r>
              <a:rPr sz="2400" spc="-125" dirty="0">
                <a:latin typeface="Tahoma"/>
                <a:cs typeface="Tahoma"/>
              </a:rPr>
              <a:t>the </a:t>
            </a:r>
            <a:r>
              <a:rPr sz="2400" spc="-95" dirty="0">
                <a:solidFill>
                  <a:srgbClr val="004B00"/>
                </a:solidFill>
                <a:latin typeface="Tahoma"/>
                <a:cs typeface="Tahoma"/>
              </a:rPr>
              <a:t>relation </a:t>
            </a:r>
            <a:r>
              <a:rPr sz="2400" spc="-140" dirty="0">
                <a:latin typeface="Tahoma"/>
                <a:cs typeface="Tahoma"/>
              </a:rPr>
              <a:t>referred </a:t>
            </a:r>
            <a:r>
              <a:rPr sz="2400" spc="-70" dirty="0">
                <a:latin typeface="Tahoma"/>
                <a:cs typeface="Tahoma"/>
              </a:rPr>
              <a:t>to </a:t>
            </a:r>
            <a:r>
              <a:rPr sz="2400" spc="-160" dirty="0">
                <a:latin typeface="Tahoma"/>
                <a:cs typeface="Tahoma"/>
              </a:rPr>
              <a:t>by</a:t>
            </a:r>
            <a:r>
              <a:rPr sz="2400" spc="-245" dirty="0">
                <a:latin typeface="Tahoma"/>
                <a:cs typeface="Tahoma"/>
              </a:rPr>
              <a:t> </a:t>
            </a:r>
            <a:r>
              <a:rPr sz="240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predicate</a:t>
            </a:r>
            <a:endParaRPr sz="24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85717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DED-DB69-43FB-91D2-7503CE5A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0687-E6D0-4511-BBFE-306E9341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147565" cy="2039539"/>
          </a:xfrm>
        </p:spPr>
        <p:txBody>
          <a:bodyPr/>
          <a:lstStyle/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spc="-120" dirty="0">
                <a:latin typeface="Tahoma"/>
                <a:cs typeface="Tahoma"/>
              </a:rPr>
              <a:t>Consider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00" dirty="0">
                <a:latin typeface="Tahoma"/>
                <a:cs typeface="Tahoma"/>
              </a:rPr>
              <a:t>interpretation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which:</a:t>
            </a: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endParaRPr lang="en-US" sz="2400" spc="-125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Richard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Richard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105" dirty="0">
                <a:solidFill>
                  <a:srgbClr val="004B00"/>
                </a:solidFill>
                <a:latin typeface="Tahoma"/>
                <a:cs typeface="Tahoma"/>
              </a:rPr>
              <a:t>Lionheart 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ohn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90" dirty="0">
                <a:solidFill>
                  <a:srgbClr val="004B00"/>
                </a:solidFill>
                <a:latin typeface="Tahoma"/>
                <a:cs typeface="Tahoma"/>
              </a:rPr>
              <a:t>evil </a:t>
            </a:r>
            <a:r>
              <a:rPr lang="en-US" sz="2400" spc="-50" dirty="0">
                <a:solidFill>
                  <a:srgbClr val="004B00"/>
                </a:solidFill>
                <a:latin typeface="Tahoma"/>
                <a:cs typeface="Tahoma"/>
              </a:rPr>
              <a:t>King</a:t>
            </a:r>
            <a:r>
              <a:rPr lang="en-US" sz="2400" spc="-18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John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Brother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brotherhood</a:t>
            </a:r>
            <a:r>
              <a:rPr lang="en-US" sz="2400" spc="10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relation</a:t>
            </a:r>
            <a:endParaRPr lang="en-US"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endParaRPr lang="en-US" sz="2400" spc="-12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r>
              <a:rPr lang="en-US" sz="2400" spc="-120" dirty="0">
                <a:latin typeface="Tahoma"/>
                <a:cs typeface="Tahoma"/>
              </a:rPr>
              <a:t>Under </a:t>
            </a:r>
            <a:r>
              <a:rPr lang="en-US" sz="2400" spc="-85" dirty="0">
                <a:latin typeface="Tahoma"/>
                <a:cs typeface="Tahoma"/>
              </a:rPr>
              <a:t>this </a:t>
            </a:r>
            <a:r>
              <a:rPr lang="en-US" sz="2400" spc="-100" dirty="0">
                <a:latin typeface="Tahoma"/>
                <a:cs typeface="Tahoma"/>
              </a:rPr>
              <a:t>interpretation,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14" dirty="0">
                <a:latin typeface="Tahoma"/>
                <a:cs typeface="Tahoma"/>
              </a:rPr>
              <a:t>true </a:t>
            </a:r>
            <a:r>
              <a:rPr lang="en-US" sz="2400" spc="-95" dirty="0">
                <a:latin typeface="Tahoma"/>
                <a:cs typeface="Tahoma"/>
              </a:rPr>
              <a:t>just </a:t>
            </a:r>
            <a:r>
              <a:rPr lang="en-US" sz="2400" spc="-85" dirty="0">
                <a:latin typeface="Tahoma"/>
                <a:cs typeface="Tahoma"/>
              </a:rPr>
              <a:t>in the </a:t>
            </a:r>
            <a:r>
              <a:rPr lang="en-US" sz="2400" spc="-155" dirty="0">
                <a:latin typeface="Tahoma"/>
                <a:cs typeface="Tahoma"/>
              </a:rPr>
              <a:t>case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Richard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105" dirty="0">
                <a:solidFill>
                  <a:srgbClr val="004B00"/>
                </a:solidFill>
                <a:latin typeface="Tahoma"/>
                <a:cs typeface="Tahoma"/>
              </a:rPr>
              <a:t>Lionheart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90" dirty="0">
                <a:solidFill>
                  <a:srgbClr val="004B00"/>
                </a:solidFill>
                <a:latin typeface="Tahoma"/>
                <a:cs typeface="Tahoma"/>
              </a:rPr>
              <a:t>evil </a:t>
            </a:r>
            <a:r>
              <a:rPr lang="en-US" sz="2400" spc="-50" dirty="0">
                <a:solidFill>
                  <a:srgbClr val="004B00"/>
                </a:solidFill>
                <a:latin typeface="Tahoma"/>
                <a:cs typeface="Tahoma"/>
              </a:rPr>
              <a:t>King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John </a:t>
            </a:r>
            <a:r>
              <a:rPr lang="en-US" sz="2400" spc="-165" dirty="0">
                <a:latin typeface="Tahoma"/>
                <a:cs typeface="Tahoma"/>
              </a:rPr>
              <a:t>are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brotherhood </a:t>
            </a:r>
            <a:r>
              <a:rPr lang="en-US" sz="2400" spc="-95" dirty="0">
                <a:solidFill>
                  <a:srgbClr val="004B00"/>
                </a:solidFill>
                <a:latin typeface="Tahoma"/>
                <a:cs typeface="Tahoma"/>
              </a:rPr>
              <a:t>relation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290" dirty="0">
                <a:latin typeface="Tahoma"/>
                <a:cs typeface="Tahoma"/>
              </a:rPr>
              <a:t> </a:t>
            </a:r>
            <a:r>
              <a:rPr lang="en-US" sz="2400" spc="-135" dirty="0">
                <a:latin typeface="Tahoma"/>
                <a:cs typeface="Tahoma"/>
              </a:rPr>
              <a:t>model</a:t>
            </a:r>
            <a:endParaRPr lang="en-US"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0A6932-B476-4862-8093-45A570EC1BEE}"/>
              </a:ext>
            </a:extLst>
          </p:cNvPr>
          <p:cNvGrpSpPr/>
          <p:nvPr/>
        </p:nvGrpSpPr>
        <p:grpSpPr>
          <a:xfrm>
            <a:off x="6096000" y="270164"/>
            <a:ext cx="5095009" cy="3259806"/>
            <a:chOff x="2665203" y="1374539"/>
            <a:chExt cx="7722943" cy="4856557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602DD359-F7FB-40FC-9A3F-695CB056734F}"/>
                </a:ext>
              </a:extLst>
            </p:cNvPr>
            <p:cNvSpPr/>
            <p:nvPr/>
          </p:nvSpPr>
          <p:spPr>
            <a:xfrm>
              <a:off x="2989979" y="1426571"/>
              <a:ext cx="6212041" cy="4804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F0D39F00-8DBF-4F8D-A89A-17C098A1DC54}"/>
                </a:ext>
              </a:extLst>
            </p:cNvPr>
            <p:cNvSpPr txBox="1"/>
            <p:nvPr/>
          </p:nvSpPr>
          <p:spPr>
            <a:xfrm>
              <a:off x="4084796" y="3787861"/>
              <a:ext cx="436245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5" dirty="0">
                  <a:latin typeface="Times New Roman"/>
                  <a:cs typeface="Times New Roman"/>
                </a:rPr>
                <a:t>R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7403E414-D43F-47A8-94A0-ED266FC7DCE6}"/>
                </a:ext>
              </a:extLst>
            </p:cNvPr>
            <p:cNvSpPr txBox="1"/>
            <p:nvPr/>
          </p:nvSpPr>
          <p:spPr>
            <a:xfrm>
              <a:off x="7234587" y="3787861"/>
              <a:ext cx="309880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0" dirty="0">
                  <a:latin typeface="Times New Roman"/>
                  <a:cs typeface="Times New Roman"/>
                </a:rPr>
                <a:t>J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DDD51A7C-2616-41F7-9204-B6201BD11C77}"/>
                </a:ext>
              </a:extLst>
            </p:cNvPr>
            <p:cNvSpPr txBox="1"/>
            <p:nvPr/>
          </p:nvSpPr>
          <p:spPr>
            <a:xfrm>
              <a:off x="6601201" y="4225487"/>
              <a:ext cx="153670" cy="29709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1200" b="1" spc="5" dirty="0">
                  <a:latin typeface="Times New Roman"/>
                  <a:cs typeface="Times New Roman"/>
                </a:rPr>
                <a:t>$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711C3E-0F8A-4F3E-B476-F64A67C4A712}"/>
                </a:ext>
              </a:extLst>
            </p:cNvPr>
            <p:cNvSpPr txBox="1"/>
            <p:nvPr/>
          </p:nvSpPr>
          <p:spPr>
            <a:xfrm>
              <a:off x="5191056" y="4748253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C9179014-1625-416C-80CC-ABF2592C220C}"/>
                </a:ext>
              </a:extLst>
            </p:cNvPr>
            <p:cNvSpPr txBox="1"/>
            <p:nvPr/>
          </p:nvSpPr>
          <p:spPr>
            <a:xfrm>
              <a:off x="8375408" y="4735024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BFCA3BFE-92D0-47CD-93FE-935192701F52}"/>
                </a:ext>
              </a:extLst>
            </p:cNvPr>
            <p:cNvSpPr txBox="1"/>
            <p:nvPr/>
          </p:nvSpPr>
          <p:spPr>
            <a:xfrm>
              <a:off x="5287172" y="2468100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4031F166-0A53-4D83-A80E-F66DD52A2776}"/>
                </a:ext>
              </a:extLst>
            </p:cNvPr>
            <p:cNvSpPr txBox="1"/>
            <p:nvPr/>
          </p:nvSpPr>
          <p:spPr>
            <a:xfrm>
              <a:off x="5273942" y="3128473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5B7D60D7-563D-4252-81C8-D0F45132C59C}"/>
                </a:ext>
              </a:extLst>
            </p:cNvPr>
            <p:cNvSpPr txBox="1"/>
            <p:nvPr/>
          </p:nvSpPr>
          <p:spPr>
            <a:xfrm>
              <a:off x="2665203" y="2555992"/>
              <a:ext cx="868044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person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4A36D580-CD1B-4069-9730-9BA184F7CFF0}"/>
                </a:ext>
              </a:extLst>
            </p:cNvPr>
            <p:cNvSpPr txBox="1"/>
            <p:nvPr/>
          </p:nvSpPr>
          <p:spPr>
            <a:xfrm>
              <a:off x="7461156" y="2313248"/>
              <a:ext cx="2926990" cy="89032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on</a:t>
              </a:r>
              <a:r>
                <a:rPr sz="1200" b="1" dirty="0">
                  <a:solidFill>
                    <a:schemeClr val="accent1"/>
                  </a:solidFill>
                  <a:latin typeface="Arial"/>
                  <a:cs typeface="Arial"/>
                </a:rPr>
                <a:t>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head</a:t>
              </a:r>
              <a:endParaRPr lang="en-US" sz="12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endParaRPr lang="en-US" sz="1200" b="1" spc="15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en-US"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              </a:t>
              </a:r>
              <a:r>
                <a:rPr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person 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king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886037E7-2566-4584-A673-5BE5FE63A27D}"/>
                </a:ext>
              </a:extLst>
            </p:cNvPr>
            <p:cNvSpPr txBox="1"/>
            <p:nvPr/>
          </p:nvSpPr>
          <p:spPr>
            <a:xfrm>
              <a:off x="7848326" y="1374539"/>
              <a:ext cx="769621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crown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30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7EAC-A642-4ECF-8AEB-611E9A9E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CD7D-AFC9-4BED-87D6-6C8F6ED4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286115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59575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variables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)    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sentence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)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40" dirty="0">
                <a:latin typeface="Tahoma"/>
                <a:cs typeface="Tahoma"/>
              </a:rPr>
              <a:t>Everyone </a:t>
            </a:r>
            <a:r>
              <a:rPr lang="en-US" spc="-65" dirty="0">
                <a:latin typeface="Tahoma"/>
                <a:cs typeface="Tahoma"/>
              </a:rPr>
              <a:t>at </a:t>
            </a:r>
            <a:r>
              <a:rPr lang="en-US" spc="-114" dirty="0">
                <a:latin typeface="Tahoma"/>
                <a:cs typeface="Tahoma"/>
              </a:rPr>
              <a:t>the banquet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310" dirty="0">
                <a:latin typeface="Tahoma"/>
                <a:cs typeface="Tahoma"/>
              </a:rPr>
              <a:t> </a:t>
            </a:r>
            <a:r>
              <a:rPr lang="en-US" spc="-140" dirty="0">
                <a:latin typeface="Tahoma"/>
                <a:cs typeface="Tahoma"/>
              </a:rPr>
              <a:t>hungry: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93395" algn="l"/>
                <a:tab pos="2402840" algn="l"/>
                <a:tab pos="279590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93395" algn="l"/>
                <a:tab pos="2402840" algn="l"/>
                <a:tab pos="2795905" algn="l"/>
              </a:tabLst>
            </a:pPr>
            <a:endParaRPr lang="en-US" sz="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493395" algn="l"/>
                <a:tab pos="94170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  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model 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m </a:t>
            </a:r>
            <a:r>
              <a:rPr lang="en-US" spc="-70" dirty="0" err="1">
                <a:latin typeface="Tahoma"/>
                <a:cs typeface="Tahoma"/>
              </a:rPr>
              <a:t>iff</a:t>
            </a:r>
            <a:r>
              <a:rPr lang="en-US" spc="-70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95" dirty="0">
                <a:latin typeface="Tahoma"/>
                <a:cs typeface="Tahoma"/>
              </a:rPr>
              <a:t>with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i="1" spc="2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25" dirty="0">
                <a:latin typeface="Tahoma"/>
                <a:cs typeface="Tahoma"/>
              </a:rPr>
              <a:t>being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pc="25" dirty="0">
                <a:solidFill>
                  <a:srgbClr val="7E0000"/>
                </a:solidFill>
                <a:latin typeface="Century"/>
                <a:cs typeface="Century"/>
              </a:rPr>
              <a:t>each </a:t>
            </a:r>
            <a:r>
              <a:rPr lang="en-US" spc="-120" dirty="0">
                <a:latin typeface="Tahoma"/>
                <a:cs typeface="Tahoma"/>
              </a:rPr>
              <a:t>possible </a:t>
            </a:r>
            <a:r>
              <a:rPr lang="en-US" spc="-105" dirty="0">
                <a:latin typeface="Tahoma"/>
                <a:cs typeface="Tahoma"/>
              </a:rPr>
              <a:t>object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-114" dirty="0">
                <a:latin typeface="Tahoma"/>
                <a:cs typeface="Tahoma"/>
              </a:rPr>
              <a:t> </a:t>
            </a:r>
            <a:r>
              <a:rPr lang="en-US" spc="-135" dirty="0">
                <a:latin typeface="Tahoma"/>
                <a:cs typeface="Tahoma"/>
              </a:rPr>
              <a:t>model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endParaRPr lang="en-US" sz="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85" dirty="0">
                <a:solidFill>
                  <a:srgbClr val="7E0000"/>
                </a:solidFill>
                <a:latin typeface="Century"/>
                <a:cs typeface="Century"/>
              </a:rPr>
              <a:t>Roughly</a:t>
            </a:r>
            <a:r>
              <a:rPr lang="en-US" spc="10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lang="en-US" spc="-125" dirty="0">
                <a:latin typeface="Tahoma"/>
                <a:cs typeface="Tahoma"/>
              </a:rPr>
              <a:t>speaking,</a:t>
            </a:r>
            <a:r>
              <a:rPr lang="en-US" spc="15" dirty="0">
                <a:latin typeface="Tahoma"/>
                <a:cs typeface="Tahoma"/>
              </a:rPr>
              <a:t> </a:t>
            </a:r>
            <a:r>
              <a:rPr lang="en-US" spc="-114" dirty="0">
                <a:latin typeface="Tahoma"/>
                <a:cs typeface="Tahoma"/>
              </a:rPr>
              <a:t>equivalent</a:t>
            </a:r>
            <a:r>
              <a:rPr lang="en-US" spc="-5" dirty="0">
                <a:latin typeface="Tahoma"/>
                <a:cs typeface="Tahoma"/>
              </a:rPr>
              <a:t> </a:t>
            </a:r>
            <a:r>
              <a:rPr lang="en-US" spc="-70" dirty="0">
                <a:latin typeface="Tahoma"/>
                <a:cs typeface="Tahoma"/>
              </a:rPr>
              <a:t>to</a:t>
            </a:r>
            <a:r>
              <a:rPr lang="en-US" spc="20" dirty="0">
                <a:latin typeface="Tahoma"/>
                <a:cs typeface="Tahoma"/>
              </a:rPr>
              <a:t>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20" dirty="0">
                <a:latin typeface="Tahoma"/>
                <a:cs typeface="Tahoma"/>
              </a:rPr>
              <a:t> </a:t>
            </a:r>
            <a:r>
              <a:rPr lang="en-US" spc="-100" dirty="0">
                <a:solidFill>
                  <a:srgbClr val="004B00"/>
                </a:solidFill>
                <a:latin typeface="Tahoma"/>
                <a:cs typeface="Tahoma"/>
              </a:rPr>
              <a:t>conjunction</a:t>
            </a:r>
            <a:r>
              <a:rPr lang="en-US" spc="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15" dirty="0">
                <a:latin typeface="Tahoma"/>
                <a:cs typeface="Tahoma"/>
              </a:rPr>
              <a:t> </a:t>
            </a:r>
            <a:r>
              <a:rPr lang="en-US" spc="-95" dirty="0">
                <a:solidFill>
                  <a:srgbClr val="004B00"/>
                </a:solidFill>
                <a:latin typeface="Tahoma"/>
                <a:cs typeface="Tahoma"/>
              </a:rPr>
              <a:t>instantiations</a:t>
            </a:r>
            <a:r>
              <a:rPr lang="en-US" spc="6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15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endParaRPr lang="en-US" dirty="0">
              <a:latin typeface="Bookman Old Style"/>
              <a:cs typeface="Bookman Old Style"/>
            </a:endParaRPr>
          </a:p>
          <a:p>
            <a:pPr marL="693420">
              <a:lnSpc>
                <a:spcPct val="100000"/>
              </a:lnSpc>
              <a:spcBef>
                <a:spcPts val="1310"/>
              </a:spcBef>
              <a:tabLst>
                <a:tab pos="3750945" algn="l"/>
                <a:tab pos="4144010" algn="l"/>
              </a:tabLst>
            </a:pP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Hungry</a:t>
            </a:r>
            <a:r>
              <a:rPr lang="en-US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7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  <a:tabLst>
                <a:tab pos="3483610" algn="l"/>
                <a:tab pos="3876675" algn="l"/>
              </a:tabLst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3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Hungry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25"/>
              </a:spcBef>
              <a:tabLst>
                <a:tab pos="3596640" algn="l"/>
                <a:tab pos="3989704" algn="l"/>
              </a:tabLst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3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Hungry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lang="en-US" dirty="0">
              <a:latin typeface="Bookman Old Style"/>
              <a:cs typeface="Bookman Old Sty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7EAC-A642-4ECF-8AEB-611E9A9E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CD7D-AFC9-4BED-87D6-6C8F6ED43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76655" algn="l"/>
                <a:tab pos="1651635" algn="l"/>
              </a:tabLst>
            </a:pPr>
            <a:r>
              <a:rPr lang="en-US" spc="-100" dirty="0">
                <a:latin typeface="Tahoma"/>
                <a:cs typeface="Tahoma"/>
              </a:rPr>
              <a:t>Common mistake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76655" algn="l"/>
                <a:tab pos="1651635" algn="l"/>
              </a:tabLst>
            </a:pPr>
            <a:endParaRPr lang="en-US" spc="-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76655" algn="l"/>
                <a:tab pos="1651635" algn="l"/>
              </a:tabLst>
            </a:pPr>
            <a:r>
              <a:rPr lang="en-US" spc="-100" dirty="0">
                <a:latin typeface="Tahoma"/>
                <a:cs typeface="Tahoma"/>
              </a:rPr>
              <a:t>Typically,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-45" dirty="0">
                <a:latin typeface="Tahoma"/>
                <a:cs typeface="Tahoma"/>
              </a:rPr>
              <a:t> </a:t>
            </a: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40" dirty="0">
                <a:latin typeface="Tahoma"/>
                <a:cs typeface="Tahoma"/>
              </a:rPr>
              <a:t>Common </a:t>
            </a:r>
            <a:r>
              <a:rPr lang="en-US" spc="-130" dirty="0">
                <a:latin typeface="Tahoma"/>
                <a:cs typeface="Tahoma"/>
              </a:rPr>
              <a:t>mistake:  using 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 </a:t>
            </a:r>
            <a:r>
              <a:rPr lang="en-US" spc="-160" dirty="0">
                <a:latin typeface="Tahoma"/>
                <a:cs typeface="Tahoma"/>
              </a:rPr>
              <a:t>as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-420" dirty="0">
                <a:latin typeface="Tahoma"/>
                <a:cs typeface="Tahoma"/>
              </a:rPr>
              <a:t>  </a:t>
            </a:r>
            <a:r>
              <a:rPr lang="en-US" spc="-43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430" dirty="0"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  <a:tabLst>
                <a:tab pos="808990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34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80" dirty="0">
                <a:latin typeface="Tahoma"/>
                <a:cs typeface="Tahoma"/>
              </a:rPr>
              <a:t>means </a:t>
            </a:r>
            <a:r>
              <a:rPr lang="en-US" spc="-110" dirty="0">
                <a:latin typeface="Tahoma"/>
                <a:cs typeface="Tahoma"/>
              </a:rPr>
              <a:t>“Everyone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65" dirty="0">
                <a:latin typeface="Tahoma"/>
                <a:cs typeface="Tahoma"/>
              </a:rPr>
              <a:t>at </a:t>
            </a:r>
            <a:r>
              <a:rPr lang="en-US" spc="-114" dirty="0">
                <a:latin typeface="Tahoma"/>
                <a:cs typeface="Tahoma"/>
              </a:rPr>
              <a:t>the banquet </a:t>
            </a:r>
            <a:r>
              <a:rPr lang="en-US" spc="-145" dirty="0">
                <a:latin typeface="Tahoma"/>
                <a:cs typeface="Tahoma"/>
              </a:rPr>
              <a:t>and </a:t>
            </a:r>
            <a:r>
              <a:rPr lang="en-US" spc="-170" dirty="0">
                <a:latin typeface="Tahoma"/>
                <a:cs typeface="Tahoma"/>
              </a:rPr>
              <a:t>everyone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85" dirty="0">
                <a:latin typeface="Tahoma"/>
                <a:cs typeface="Tahoma"/>
              </a:rPr>
              <a:t> </a:t>
            </a:r>
            <a:r>
              <a:rPr lang="en-US" spc="-80" dirty="0">
                <a:latin typeface="Tahoma"/>
                <a:cs typeface="Tahoma"/>
              </a:rPr>
              <a:t>hungry”</a:t>
            </a:r>
            <a:endParaRPr lang="en-US" dirty="0"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6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FC79-5B3C-43A4-A015-5000D9B2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CF38C-F290-4DBC-873F-EC5F361ED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94280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59575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variables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)	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sentence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)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60" dirty="0">
                <a:latin typeface="Tahoma"/>
                <a:cs typeface="Tahoma"/>
              </a:rPr>
              <a:t>Someone </a:t>
            </a:r>
            <a:r>
              <a:rPr lang="en-US" spc="-65" dirty="0">
                <a:latin typeface="Tahoma"/>
                <a:cs typeface="Tahoma"/>
              </a:rPr>
              <a:t>at </a:t>
            </a:r>
            <a:r>
              <a:rPr lang="en-US" spc="-105" dirty="0">
                <a:latin typeface="Tahoma"/>
                <a:cs typeface="Tahoma"/>
              </a:rPr>
              <a:t>the tournament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135" dirty="0">
                <a:latin typeface="Tahoma"/>
                <a:cs typeface="Tahoma"/>
              </a:rPr>
              <a:t> </a:t>
            </a:r>
            <a:r>
              <a:rPr lang="en-US" spc="-140" dirty="0">
                <a:latin typeface="Tahoma"/>
                <a:cs typeface="Tahoma"/>
              </a:rPr>
              <a:t>hungry: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9339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3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493395" algn="l"/>
                <a:tab pos="94170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	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model 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m </a:t>
            </a:r>
            <a:r>
              <a:rPr lang="en-US" spc="-70" dirty="0" err="1">
                <a:latin typeface="Tahoma"/>
                <a:cs typeface="Tahoma"/>
              </a:rPr>
              <a:t>iff</a:t>
            </a:r>
            <a:r>
              <a:rPr lang="en-US" spc="-70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95" dirty="0">
                <a:latin typeface="Tahoma"/>
                <a:cs typeface="Tahoma"/>
              </a:rPr>
              <a:t>with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i="1" spc="2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25" dirty="0">
                <a:latin typeface="Tahoma"/>
                <a:cs typeface="Tahoma"/>
              </a:rPr>
              <a:t>being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pc="55" dirty="0">
                <a:solidFill>
                  <a:srgbClr val="7E0000"/>
                </a:solidFill>
                <a:latin typeface="Century"/>
                <a:cs typeface="Century"/>
              </a:rPr>
              <a:t>some </a:t>
            </a:r>
            <a:r>
              <a:rPr lang="en-US" spc="-120" dirty="0">
                <a:latin typeface="Tahoma"/>
                <a:cs typeface="Tahoma"/>
              </a:rPr>
              <a:t>possible </a:t>
            </a:r>
            <a:r>
              <a:rPr lang="en-US" spc="-105" dirty="0">
                <a:latin typeface="Tahoma"/>
                <a:cs typeface="Tahoma"/>
              </a:rPr>
              <a:t>object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380" dirty="0">
                <a:latin typeface="Tahoma"/>
                <a:cs typeface="Tahoma"/>
              </a:rPr>
              <a:t> </a:t>
            </a:r>
            <a:r>
              <a:rPr lang="en-US" spc="-135" dirty="0">
                <a:latin typeface="Tahoma"/>
                <a:cs typeface="Tahoma"/>
              </a:rPr>
              <a:t>model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85" dirty="0">
                <a:solidFill>
                  <a:srgbClr val="7E0000"/>
                </a:solidFill>
                <a:latin typeface="Century"/>
                <a:cs typeface="Century"/>
              </a:rPr>
              <a:t>Roughly </a:t>
            </a:r>
            <a:r>
              <a:rPr lang="en-US" spc="-125" dirty="0">
                <a:latin typeface="Tahoma"/>
                <a:cs typeface="Tahoma"/>
              </a:rPr>
              <a:t>speaking, </a:t>
            </a:r>
            <a:r>
              <a:rPr lang="en-US" spc="-114" dirty="0">
                <a:latin typeface="Tahoma"/>
                <a:cs typeface="Tahoma"/>
              </a:rPr>
              <a:t>equivalent </a:t>
            </a:r>
            <a:r>
              <a:rPr lang="en-US" spc="-70" dirty="0">
                <a:latin typeface="Tahoma"/>
                <a:cs typeface="Tahoma"/>
              </a:rPr>
              <a:t>to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100" dirty="0">
                <a:solidFill>
                  <a:srgbClr val="004B00"/>
                </a:solidFill>
                <a:latin typeface="Tahoma"/>
                <a:cs typeface="Tahoma"/>
              </a:rPr>
              <a:t>disjunction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95" dirty="0">
                <a:solidFill>
                  <a:srgbClr val="004B00"/>
                </a:solidFill>
                <a:latin typeface="Tahoma"/>
                <a:cs typeface="Tahoma"/>
              </a:rPr>
              <a:t>instantiations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400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endParaRPr lang="en-US" dirty="0">
              <a:latin typeface="Bookman Old Style"/>
              <a:cs typeface="Bookman Old Style"/>
            </a:endParaRPr>
          </a:p>
          <a:p>
            <a:pPr marL="693420">
              <a:lnSpc>
                <a:spcPct val="100000"/>
              </a:lnSpc>
              <a:spcBef>
                <a:spcPts val="1310"/>
              </a:spcBef>
            </a:pP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7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Richard,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2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</a:t>
            </a:r>
            <a:r>
              <a:rPr lang="en-US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60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lang="en-US" dirty="0">
              <a:latin typeface="Bookman Old Style"/>
              <a:cs typeface="Bookman Old Sty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48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BBF3-5AD5-48FD-91EE-55CFA831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19D0-B619-4C4C-88E4-2B165CB7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00" dirty="0">
                <a:latin typeface="Tahoma"/>
                <a:cs typeface="Tahoma"/>
              </a:rPr>
              <a:t>Common mistake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endParaRPr lang="en-US" spc="-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00" dirty="0">
                <a:latin typeface="Tahoma"/>
                <a:cs typeface="Tahoma"/>
              </a:rPr>
              <a:t>Typically,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-80" dirty="0">
                <a:latin typeface="Tahoma"/>
                <a:cs typeface="Tahoma"/>
              </a:rPr>
              <a:t> </a:t>
            </a: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2715260" algn="l"/>
                <a:tab pos="3192145" algn="l"/>
              </a:tabLst>
            </a:pPr>
            <a:r>
              <a:rPr lang="en-US" spc="-140" dirty="0">
                <a:latin typeface="Tahoma"/>
                <a:cs typeface="Tahoma"/>
              </a:rPr>
              <a:t>Common</a:t>
            </a:r>
            <a:r>
              <a:rPr lang="en-US" spc="30" dirty="0">
                <a:latin typeface="Tahoma"/>
                <a:cs typeface="Tahoma"/>
              </a:rPr>
              <a:t> </a:t>
            </a:r>
            <a:r>
              <a:rPr lang="en-US" spc="-130" dirty="0">
                <a:latin typeface="Tahoma"/>
                <a:cs typeface="Tahoma"/>
              </a:rPr>
              <a:t>mistake:</a:t>
            </a:r>
            <a:r>
              <a:rPr lang="en-US" spc="225" dirty="0">
                <a:latin typeface="Tahoma"/>
                <a:cs typeface="Tahoma"/>
              </a:rPr>
              <a:t> </a:t>
            </a:r>
            <a:r>
              <a:rPr lang="en-US" spc="-130" dirty="0">
                <a:latin typeface="Tahoma"/>
                <a:cs typeface="Tahoma"/>
              </a:rPr>
              <a:t>using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pc="-160" dirty="0">
                <a:latin typeface="Tahoma"/>
                <a:cs typeface="Tahoma"/>
              </a:rPr>
              <a:t>as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50" dirty="0">
                <a:latin typeface="Tahoma"/>
                <a:cs typeface="Tahoma"/>
              </a:rPr>
              <a:t> </a:t>
            </a:r>
            <a:r>
              <a:rPr lang="en-US" spc="-200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200" dirty="0"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  <a:tabLst>
                <a:tab pos="808990" algn="l"/>
                <a:tab pos="2760980" algn="l"/>
                <a:tab pos="315404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40" dirty="0">
                <a:latin typeface="Tahoma"/>
                <a:cs typeface="Tahoma"/>
              </a:rPr>
              <a:t>if </a:t>
            </a:r>
            <a:r>
              <a:rPr lang="en-US" spc="-135" dirty="0">
                <a:latin typeface="Tahoma"/>
                <a:cs typeface="Tahoma"/>
              </a:rPr>
              <a:t>there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65" dirty="0">
                <a:latin typeface="Tahoma"/>
                <a:cs typeface="Tahoma"/>
              </a:rPr>
              <a:t>anyone </a:t>
            </a:r>
            <a:r>
              <a:rPr lang="en-US" spc="-170" dirty="0">
                <a:latin typeface="Tahoma"/>
                <a:cs typeface="Tahoma"/>
              </a:rPr>
              <a:t>who </a:t>
            </a:r>
            <a:r>
              <a:rPr lang="en-US" spc="-95" dirty="0">
                <a:latin typeface="Tahoma"/>
                <a:cs typeface="Tahoma"/>
              </a:rPr>
              <a:t>is not </a:t>
            </a:r>
            <a:r>
              <a:rPr lang="en-US" spc="-65" dirty="0">
                <a:latin typeface="Tahoma"/>
                <a:cs typeface="Tahoma"/>
              </a:rPr>
              <a:t>at</a:t>
            </a:r>
            <a:r>
              <a:rPr lang="en-US" spc="-350" dirty="0">
                <a:latin typeface="Tahoma"/>
                <a:cs typeface="Tahoma"/>
              </a:rPr>
              <a:t> </a:t>
            </a:r>
            <a:r>
              <a:rPr lang="en-US" spc="-100" dirty="0">
                <a:latin typeface="Tahoma"/>
                <a:cs typeface="Tahoma"/>
              </a:rPr>
              <a:t>the tournament!</a:t>
            </a: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16089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538B-342C-4EF8-A426-DEDD6C57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Quantifiers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0B62FF5-A94A-4F7A-85DD-778DAF201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36033"/>
              </p:ext>
            </p:extLst>
          </p:nvPr>
        </p:nvGraphicFramePr>
        <p:xfrm>
          <a:off x="552449" y="1112838"/>
          <a:ext cx="6052456" cy="1476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921">
                  <a:extLst>
                    <a:ext uri="{9D8B030D-6E8A-4147-A177-3AD203B41FA5}">
                      <a16:colId xmlns:a16="http://schemas.microsoft.com/office/drawing/2014/main" val="3171937833"/>
                    </a:ext>
                  </a:extLst>
                </a:gridCol>
                <a:gridCol w="680752">
                  <a:extLst>
                    <a:ext uri="{9D8B030D-6E8A-4147-A177-3AD203B41FA5}">
                      <a16:colId xmlns:a16="http://schemas.microsoft.com/office/drawing/2014/main" val="197737163"/>
                    </a:ext>
                  </a:extLst>
                </a:gridCol>
                <a:gridCol w="2493785">
                  <a:extLst>
                    <a:ext uri="{9D8B030D-6E8A-4147-A177-3AD203B41FA5}">
                      <a16:colId xmlns:a16="http://schemas.microsoft.com/office/drawing/2014/main" val="2773676164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1649428563"/>
                    </a:ext>
                  </a:extLst>
                </a:gridCol>
                <a:gridCol w="1681841">
                  <a:extLst>
                    <a:ext uri="{9D8B030D-6E8A-4147-A177-3AD203B41FA5}">
                      <a16:colId xmlns:a16="http://schemas.microsoft.com/office/drawing/2014/main" val="2242429753"/>
                    </a:ext>
                  </a:extLst>
                </a:gridCol>
              </a:tblGrid>
              <a:tr h="482915">
                <a:tc>
                  <a:txBody>
                    <a:bodyPr/>
                    <a:lstStyle/>
                    <a:p>
                      <a:pPr marL="31750">
                        <a:lnSpc>
                          <a:spcPts val="201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5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01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4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2010"/>
                        </a:lnSpc>
                      </a:pPr>
                      <a:r>
                        <a:rPr sz="2400" spc="-95" dirty="0">
                          <a:latin typeface="Tahoma"/>
                          <a:cs typeface="Tahoma"/>
                        </a:rPr>
                        <a:t>is </a:t>
                      </a:r>
                      <a:r>
                        <a:rPr sz="2400" spc="-125" dirty="0">
                          <a:latin typeface="Tahoma"/>
                          <a:cs typeface="Tahoma"/>
                        </a:rPr>
                        <a:t>the </a:t>
                      </a:r>
                      <a:r>
                        <a:rPr sz="2400" spc="-180" dirty="0">
                          <a:latin typeface="Tahoma"/>
                          <a:cs typeface="Tahoma"/>
                        </a:rPr>
                        <a:t>same </a:t>
                      </a:r>
                      <a:r>
                        <a:rPr sz="2400" spc="-160" dirty="0">
                          <a:latin typeface="Tahoma"/>
                          <a:cs typeface="Tahoma"/>
                        </a:rPr>
                        <a:t>as</a:t>
                      </a:r>
                      <a:r>
                        <a:rPr sz="2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2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201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40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10"/>
                        </a:lnSpc>
                      </a:pP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3706266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31750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5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4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2230"/>
                        </a:lnSpc>
                      </a:pPr>
                      <a:r>
                        <a:rPr sz="2400" spc="-95" dirty="0">
                          <a:latin typeface="Tahoma"/>
                          <a:cs typeface="Tahoma"/>
                        </a:rPr>
                        <a:t>is </a:t>
                      </a:r>
                      <a:r>
                        <a:rPr sz="2400" spc="-125" dirty="0">
                          <a:latin typeface="Tahoma"/>
                          <a:cs typeface="Tahoma"/>
                        </a:rPr>
                        <a:t>the </a:t>
                      </a:r>
                      <a:r>
                        <a:rPr sz="2400" spc="-180" dirty="0">
                          <a:latin typeface="Tahoma"/>
                          <a:cs typeface="Tahoma"/>
                        </a:rPr>
                        <a:t>same </a:t>
                      </a:r>
                      <a:r>
                        <a:rPr sz="2400" spc="-160" dirty="0">
                          <a:latin typeface="Tahoma"/>
                          <a:cs typeface="Tahoma"/>
                        </a:rPr>
                        <a:t>as </a:t>
                      </a: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23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9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30"/>
                        </a:lnSpc>
                      </a:pP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6933583"/>
                  </a:ext>
                </a:extLst>
              </a:tr>
              <a:tr h="482915">
                <a:tc>
                  <a:txBody>
                    <a:bodyPr/>
                    <a:lstStyle/>
                    <a:p>
                      <a:pPr marL="31750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5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23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4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2230"/>
                        </a:lnSpc>
                      </a:pPr>
                      <a:r>
                        <a:rPr sz="2400" spc="-95" dirty="0">
                          <a:latin typeface="Tahoma"/>
                          <a:cs typeface="Tahoma"/>
                        </a:rPr>
                        <a:t>is </a:t>
                      </a:r>
                      <a:r>
                        <a:rPr sz="2400" spc="90" dirty="0">
                          <a:solidFill>
                            <a:srgbClr val="7E0000"/>
                          </a:solidFill>
                          <a:latin typeface="Century"/>
                          <a:cs typeface="Century"/>
                        </a:rPr>
                        <a:t>not </a:t>
                      </a:r>
                      <a:r>
                        <a:rPr sz="2400" spc="-125" dirty="0">
                          <a:latin typeface="Tahoma"/>
                          <a:cs typeface="Tahoma"/>
                        </a:rPr>
                        <a:t>the </a:t>
                      </a:r>
                      <a:r>
                        <a:rPr sz="2400" spc="-180" dirty="0">
                          <a:latin typeface="Tahoma"/>
                          <a:cs typeface="Tahoma"/>
                        </a:rPr>
                        <a:t>same</a:t>
                      </a:r>
                      <a:r>
                        <a:rPr sz="2400" spc="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60" dirty="0">
                          <a:latin typeface="Tahoma"/>
                          <a:cs typeface="Tahoma"/>
                        </a:rPr>
                        <a:t>as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223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4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2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4255800"/>
                  </a:ext>
                </a:extLst>
              </a:tr>
            </a:tbl>
          </a:graphicData>
        </a:graphic>
      </p:graphicFrame>
      <p:sp>
        <p:nvSpPr>
          <p:cNvPr id="10" name="object 6">
            <a:extLst>
              <a:ext uri="{FF2B5EF4-FFF2-40B4-BE49-F238E27FC236}">
                <a16:creationId xmlns:a16="http://schemas.microsoft.com/office/drawing/2014/main" id="{455A8A97-F0F3-4AC1-A29E-6DB41CA5AAA9}"/>
              </a:ext>
            </a:extLst>
          </p:cNvPr>
          <p:cNvSpPr txBox="1">
            <a:spLocks/>
          </p:cNvSpPr>
          <p:nvPr/>
        </p:nvSpPr>
        <p:spPr>
          <a:xfrm>
            <a:off x="553537" y="2707103"/>
            <a:ext cx="8614956" cy="2271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 marL="0">
              <a:defRPr sz="2050" b="0" i="1">
                <a:solidFill>
                  <a:srgbClr val="990099"/>
                </a:solidFill>
                <a:latin typeface="Bookman Old Style"/>
                <a:ea typeface="+mn-ea"/>
                <a:cs typeface="Bookman Old Style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395" algn="l"/>
                <a:tab pos="962660" algn="l"/>
              </a:tabLst>
              <a:defRPr/>
            </a:pPr>
            <a:r>
              <a:rPr kumimoji="0" lang="en-US" sz="2400" b="0" i="0" u="none" strike="noStrike" kern="0" cap="none" spc="-2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∃</a:t>
            </a:r>
            <a:r>
              <a:rPr kumimoji="0" lang="en-US" sz="2400" b="0" i="0" u="none" strike="noStrike" kern="0" cap="none" spc="-3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4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	</a:t>
            </a:r>
            <a:r>
              <a:rPr kumimoji="0" lang="en-US" sz="2400" b="0" i="0" u="none" strike="noStrike" kern="0" cap="none" spc="-6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∀</a:t>
            </a:r>
            <a:r>
              <a:rPr kumimoji="0" lang="en-US" sz="2400" b="0" i="0" u="none" strike="noStrike" kern="0" cap="none" spc="-3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-24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	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Loves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x,</a:t>
            </a:r>
            <a:r>
              <a:rPr kumimoji="0" lang="en-US" sz="2400" b="0" i="1" u="none" strike="noStrike" kern="0" cap="none" spc="-2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 </a:t>
            </a:r>
            <a:r>
              <a:rPr kumimoji="0" lang="en-US" sz="2400" b="0" i="1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)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“There </a:t>
            </a:r>
            <a:r>
              <a:rPr kumimoji="0" lang="en-US" sz="2400" b="0" i="0" u="none" strike="noStrike" kern="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is </a:t>
            </a:r>
            <a:r>
              <a:rPr kumimoji="0" lang="en-US" sz="2400" b="0" i="0" u="none" strike="noStrike" kern="0" cap="none" spc="-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 person </a:t>
            </a:r>
            <a:r>
              <a:rPr kumimoji="0" lang="en-US" sz="24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who </a:t>
            </a:r>
            <a:r>
              <a:rPr kumimoji="0" lang="en-US" sz="2400" b="0" i="0" u="none" strike="noStrike" kern="0" cap="none" spc="-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loves </a:t>
            </a:r>
            <a:r>
              <a:rPr kumimoji="0" lang="en-US" sz="24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everyone </a:t>
            </a:r>
            <a:r>
              <a:rPr kumimoji="0" lang="en-US" sz="2400" b="0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</a:t>
            </a:r>
            <a:r>
              <a:rPr kumimoji="0" lang="en-US" sz="2400" b="0" i="0" u="none" strike="noStrike" kern="0" cap="none" spc="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400" b="0" i="0" u="none" strike="noStrike" kern="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world”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1330" algn="l"/>
                <a:tab pos="962660" algn="l"/>
              </a:tabLst>
              <a:defRPr/>
            </a:pPr>
            <a:r>
              <a:rPr kumimoji="0" lang="en-US" sz="2400" b="0" i="0" u="none" strike="noStrike" kern="0" cap="none" spc="-6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∀</a:t>
            </a:r>
            <a:r>
              <a:rPr kumimoji="0" lang="en-US" sz="2400" b="0" i="0" u="none" strike="noStrike" kern="0" cap="none" spc="-3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-24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	</a:t>
            </a:r>
            <a:r>
              <a:rPr kumimoji="0" lang="en-US" sz="2400" b="0" i="0" u="none" strike="noStrike" kern="0" cap="none" spc="-2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∃</a:t>
            </a:r>
            <a:r>
              <a:rPr kumimoji="0" lang="en-US" sz="2400" b="0" i="0" u="none" strike="noStrike" kern="0" cap="none" spc="-30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4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	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Loves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x,</a:t>
            </a:r>
            <a:r>
              <a:rPr kumimoji="0" lang="en-US" sz="2400" b="0" i="1" u="none" strike="noStrike" kern="0" cap="none" spc="-2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 </a:t>
            </a:r>
            <a:r>
              <a:rPr kumimoji="0" lang="en-US" sz="2400" b="0" i="1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)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1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“Everyone </a:t>
            </a:r>
            <a:r>
              <a:rPr kumimoji="0" lang="en-US" sz="2400" b="0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 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world </a:t>
            </a:r>
            <a:r>
              <a:rPr kumimoji="0" lang="en-US" sz="2400" b="0" i="0" u="none" strike="noStrike" kern="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is 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loved </a:t>
            </a:r>
            <a:r>
              <a:rPr kumimoji="0" lang="en-US" sz="2400" b="0" i="0" u="none" strike="noStrike" kern="0" cap="none" spc="-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 </a:t>
            </a:r>
            <a:r>
              <a:rPr kumimoji="0" lang="en-US" sz="2400" b="0" i="0" u="none" strike="noStrike" kern="0" cap="none" spc="-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at </a:t>
            </a:r>
            <a:r>
              <a:rPr kumimoji="0" lang="en-US" sz="2400" b="0" i="0" u="none" strike="noStrike" kern="0" cap="none" spc="-1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least </a:t>
            </a:r>
            <a:r>
              <a:rPr kumimoji="0" lang="en-US" sz="24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one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4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person”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90" normalizeH="0" baseline="0" noProof="0" dirty="0">
                <a:ln>
                  <a:noFill/>
                </a:ln>
                <a:solidFill>
                  <a:srgbClr val="004B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Quantifier 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004B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duality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: </a:t>
            </a:r>
            <a:r>
              <a:rPr kumimoji="0" lang="en-US" sz="24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each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can </a:t>
            </a:r>
            <a:r>
              <a:rPr kumimoji="0" lang="en-US" sz="2400" b="0" i="0" u="none" strike="noStrike" kern="0" cap="none" spc="-1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be </a:t>
            </a:r>
            <a:r>
              <a:rPr kumimoji="0" lang="en-US" sz="2400" b="0" i="0" u="none" strike="noStrike" kern="0" cap="none" spc="-1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expressed </a:t>
            </a:r>
            <a:r>
              <a:rPr kumimoji="0" lang="en-US" sz="24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using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</a:t>
            </a:r>
            <a:r>
              <a:rPr kumimoji="0" lang="en-US" sz="2400" b="0" i="0" u="none" strike="noStrike" kern="0" cap="none" spc="30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400" b="0" i="0" u="none" strike="noStrike" kern="0" cap="none" spc="-1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other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8E87F6-E0C7-41ED-9674-A5F7BBBA0981}"/>
              </a:ext>
            </a:extLst>
          </p:cNvPr>
          <p:cNvSpPr txBox="1"/>
          <p:nvPr/>
        </p:nvSpPr>
        <p:spPr>
          <a:xfrm>
            <a:off x="561568" y="5189589"/>
            <a:ext cx="4034091" cy="95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493395" algn="l"/>
              </a:tabLst>
            </a:pPr>
            <a:r>
              <a:rPr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IceCream</a:t>
            </a:r>
            <a:r>
              <a:rPr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1570"/>
              </a:spcBef>
              <a:tabLst>
                <a:tab pos="493395" algn="l"/>
              </a:tabLst>
            </a:pPr>
            <a:r>
              <a:rPr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Broccoli</a:t>
            </a:r>
            <a:r>
              <a:rPr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1E6A336A-4A77-4AA7-956B-BB48C8CE3015}"/>
              </a:ext>
            </a:extLst>
          </p:cNvPr>
          <p:cNvSpPr txBox="1"/>
          <p:nvPr/>
        </p:nvSpPr>
        <p:spPr>
          <a:xfrm>
            <a:off x="3955727" y="5189589"/>
            <a:ext cx="4835718" cy="95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1454">
              <a:spcBef>
                <a:spcPts val="114"/>
              </a:spcBef>
              <a:tabLst>
                <a:tab pos="866140" algn="l"/>
              </a:tabLst>
            </a:pPr>
            <a:r>
              <a:rPr sz="2400" spc="-235" dirty="0">
                <a:solidFill>
                  <a:srgbClr val="990099"/>
                </a:solidFill>
                <a:latin typeface="Lucida Sans Unicode"/>
                <a:cs typeface="Lucida Sans Unicode"/>
              </a:rPr>
              <a:t>¬∃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IceCream</a:t>
            </a:r>
            <a:r>
              <a:rPr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1570"/>
              </a:spcBef>
              <a:tabLst>
                <a:tab pos="668655" algn="l"/>
              </a:tabLst>
            </a:pPr>
            <a:r>
              <a:rPr lang="en-US" sz="2400" spc="-459" dirty="0">
                <a:solidFill>
                  <a:srgbClr val="990099"/>
                </a:solidFill>
                <a:latin typeface="Lucida Sans Unicode"/>
                <a:cs typeface="Lucida Sans Unicode"/>
              </a:rPr>
              <a:t>      </a:t>
            </a:r>
            <a:r>
              <a:rPr sz="2400" spc="-459" dirty="0">
                <a:solidFill>
                  <a:srgbClr val="990099"/>
                </a:solidFill>
                <a:latin typeface="Lucida Sans Unicode"/>
                <a:cs typeface="Lucida Sans Unicode"/>
              </a:rPr>
              <a:t>¬∀</a:t>
            </a:r>
            <a:r>
              <a:rPr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Broccoli</a:t>
            </a:r>
            <a:r>
              <a:rPr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3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7582F2CD-9B4F-4419-A127-2FB0887A5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7402" r="11154" b="7056"/>
          <a:stretch/>
        </p:blipFill>
        <p:spPr bwMode="auto">
          <a:xfrm>
            <a:off x="4548942" y="2057400"/>
            <a:ext cx="3094116" cy="3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E6E456-5DEA-480A-852C-5E38C076F30B}"/>
              </a:ext>
            </a:extLst>
          </p:cNvPr>
          <p:cNvSpPr/>
          <p:nvPr/>
        </p:nvSpPr>
        <p:spPr>
          <a:xfrm>
            <a:off x="4184072" y="1956416"/>
            <a:ext cx="3931228" cy="360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First-Order Logic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http://aima.eecs.berkeley.edu</a:t>
            </a:r>
          </a:p>
        </p:txBody>
      </p:sp>
      <p:pic>
        <p:nvPicPr>
          <p:cNvPr id="2050" name="Picture 2" descr="File:Aristotle Altemps Inv8575.jpg">
            <a:extLst>
              <a:ext uri="{FF2B5EF4-FFF2-40B4-BE49-F238E27FC236}">
                <a16:creationId xmlns:a16="http://schemas.microsoft.com/office/drawing/2014/main" id="{F892B9C0-511C-4807-9BFA-26ADE618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92" y="2057400"/>
            <a:ext cx="2541816" cy="3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B617-B439-4848-90E5-426FD405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4C253-A97C-442D-9FD9-3B6DF1FF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75923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95" dirty="0">
                <a:latin typeface="Tahoma"/>
                <a:cs typeface="Tahoma"/>
              </a:rPr>
              <a:t>Brothers </a:t>
            </a:r>
            <a:r>
              <a:rPr lang="en-US" sz="2400" spc="-165" dirty="0">
                <a:latin typeface="Tahoma"/>
                <a:cs typeface="Tahoma"/>
              </a:rPr>
              <a:t>are</a:t>
            </a:r>
            <a:r>
              <a:rPr lang="en-US" sz="2400" spc="75" dirty="0">
                <a:latin typeface="Tahoma"/>
                <a:cs typeface="Tahoma"/>
              </a:rPr>
              <a:t> </a:t>
            </a:r>
            <a:r>
              <a:rPr lang="en-US" sz="2400" spc="-105" dirty="0">
                <a:latin typeface="Tahoma"/>
                <a:cs typeface="Tahoma"/>
              </a:rPr>
              <a:t>siblings</a:t>
            </a:r>
            <a:endParaRPr lang="en-US" sz="2400" dirty="0">
              <a:latin typeface="Tahoma"/>
              <a:cs typeface="Tahoma"/>
            </a:endParaRPr>
          </a:p>
          <a:p>
            <a:pPr marL="12700" marR="3522979">
              <a:lnSpc>
                <a:spcPct val="163400"/>
              </a:lnSpc>
              <a:tabLst>
                <a:tab pos="742950" algn="l"/>
                <a:tab pos="2392045" algn="l"/>
                <a:tab pos="278511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3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0" dirty="0">
                <a:latin typeface="Tahoma"/>
                <a:cs typeface="Tahoma"/>
              </a:rPr>
              <a:t>.  </a:t>
            </a:r>
          </a:p>
          <a:p>
            <a:pPr marL="12700" marR="3522979">
              <a:lnSpc>
                <a:spcPct val="163400"/>
              </a:lnSpc>
              <a:tabLst>
                <a:tab pos="742950" algn="l"/>
                <a:tab pos="2392045" algn="l"/>
                <a:tab pos="2785110" algn="l"/>
              </a:tabLst>
            </a:pPr>
            <a:r>
              <a:rPr lang="en-US" sz="2400" spc="-30" dirty="0">
                <a:latin typeface="Tahoma"/>
                <a:cs typeface="Tahoma"/>
              </a:rPr>
              <a:t>“Sibling” </a:t>
            </a:r>
            <a:r>
              <a:rPr lang="en-US" sz="2400" spc="-95" dirty="0">
                <a:latin typeface="Tahoma"/>
                <a:cs typeface="Tahoma"/>
              </a:rPr>
              <a:t>is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symmetric</a:t>
            </a:r>
            <a:endParaRPr lang="en-US" sz="2400" dirty="0">
              <a:latin typeface="Tahoma"/>
              <a:cs typeface="Tahoma"/>
            </a:endParaRPr>
          </a:p>
          <a:p>
            <a:pPr marL="12700" marR="3603625">
              <a:lnSpc>
                <a:spcPct val="163400"/>
              </a:lnSpc>
              <a:tabLst>
                <a:tab pos="742950" algn="l"/>
                <a:tab pos="2294255" algn="l"/>
                <a:tab pos="270256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  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y,</a:t>
            </a:r>
            <a:r>
              <a:rPr lang="en-US" sz="2400" i="1" spc="-3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25" dirty="0">
                <a:latin typeface="Tahoma"/>
                <a:cs typeface="Tahoma"/>
              </a:rPr>
              <a:t>.  </a:t>
            </a:r>
          </a:p>
          <a:p>
            <a:pPr marL="12700" marR="1859914">
              <a:lnSpc>
                <a:spcPct val="163400"/>
              </a:lnSpc>
              <a:tabLst>
                <a:tab pos="742950" algn="l"/>
                <a:tab pos="2351405" algn="l"/>
                <a:tab pos="2759710" algn="l"/>
              </a:tabLst>
            </a:pPr>
            <a:r>
              <a:rPr lang="en-US" sz="2400" spc="60" dirty="0">
                <a:latin typeface="Tahoma"/>
                <a:cs typeface="Tahoma"/>
              </a:rPr>
              <a:t>A </a:t>
            </a:r>
            <a:r>
              <a:rPr lang="en-US" sz="2400" spc="-65" dirty="0">
                <a:latin typeface="Tahoma"/>
                <a:cs typeface="Tahoma"/>
              </a:rPr>
              <a:t>first </a:t>
            </a:r>
            <a:r>
              <a:rPr lang="en-US" sz="2400" spc="-114" dirty="0">
                <a:latin typeface="Tahoma"/>
                <a:cs typeface="Tahoma"/>
              </a:rPr>
              <a:t>cousin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75" dirty="0">
                <a:latin typeface="Tahoma"/>
                <a:cs typeface="Tahoma"/>
              </a:rPr>
              <a:t>child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10" dirty="0">
                <a:latin typeface="Tahoma"/>
                <a:cs typeface="Tahoma"/>
              </a:rPr>
              <a:t>parent’s</a:t>
            </a:r>
            <a:r>
              <a:rPr lang="en-US" sz="2400" spc="-305" dirty="0">
                <a:latin typeface="Tahoma"/>
                <a:cs typeface="Tahoma"/>
              </a:rPr>
              <a:t> </a:t>
            </a:r>
            <a:r>
              <a:rPr lang="en-US" sz="2400" spc="-95" dirty="0">
                <a:latin typeface="Tahoma"/>
                <a:cs typeface="Tahoma"/>
              </a:rPr>
              <a:t>sibling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782955" algn="l"/>
                <a:tab pos="3008630" algn="l"/>
                <a:tab pos="3456304" algn="l"/>
                <a:tab pos="432562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spc="10" dirty="0" err="1">
                <a:solidFill>
                  <a:srgbClr val="990099"/>
                </a:solidFill>
                <a:latin typeface="Bookman Old Style"/>
                <a:cs typeface="Bookman Old Style"/>
              </a:rPr>
              <a:t>FirstCousin</a:t>
            </a:r>
            <a:r>
              <a:rPr lang="en-US" sz="2400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  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90" dirty="0" err="1">
                <a:solidFill>
                  <a:srgbClr val="990099"/>
                </a:solidFill>
                <a:latin typeface="Bookman Old Style"/>
                <a:cs typeface="Bookman Old Style"/>
              </a:rPr>
              <a:t>ps</a:t>
            </a:r>
            <a:r>
              <a:rPr lang="en-US" sz="2400" i="1" spc="-190" dirty="0">
                <a:solidFill>
                  <a:srgbClr val="990099"/>
                </a:solidFill>
                <a:latin typeface="Bookman Old Style"/>
                <a:cs typeface="Bookman Old Style"/>
              </a:rPr>
              <a:t>  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p, </a:t>
            </a:r>
            <a:r>
              <a:rPr lang="en-US" sz="240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 err="1">
                <a:solidFill>
                  <a:srgbClr val="990099"/>
                </a:solidFill>
                <a:latin typeface="Bookman Old Style"/>
                <a:cs typeface="Bookman Old Style"/>
              </a:rPr>
              <a:t>ps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4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sz="2400" spc="-12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dirty="0">
                <a:latin typeface="Lucida Sans Unicode"/>
                <a:cs typeface="Lucida Sans Unicode"/>
              </a:rPr>
              <a:t> 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0" dirty="0" err="1">
                <a:solidFill>
                  <a:srgbClr val="990099"/>
                </a:solidFill>
                <a:latin typeface="Bookman Old Style"/>
                <a:cs typeface="Bookman Old Style"/>
              </a:rPr>
              <a:t>ps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3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7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BD3C-9A7A-49E5-8A0C-38AB36D2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A0ED-5C65-42B6-8CB9-5644BEF2F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26937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150" dirty="0">
                <a:latin typeface="Tahoma"/>
                <a:cs typeface="Tahoma"/>
              </a:rPr>
              <a:t>under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given</a:t>
            </a:r>
            <a:r>
              <a:rPr lang="en-US" spc="-215" dirty="0">
                <a:latin typeface="Tahoma"/>
                <a:cs typeface="Tahoma"/>
              </a:rPr>
              <a:t> </a:t>
            </a:r>
            <a:r>
              <a:rPr lang="en-US" spc="-100" dirty="0">
                <a:latin typeface="Tahoma"/>
                <a:cs typeface="Tahoma"/>
              </a:rPr>
              <a:t>interpretation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40" dirty="0">
                <a:latin typeface="Tahoma"/>
                <a:cs typeface="Tahoma"/>
              </a:rPr>
              <a:t>if </a:t>
            </a:r>
            <a:r>
              <a:rPr lang="en-US" spc="-145" dirty="0">
                <a:latin typeface="Tahoma"/>
                <a:cs typeface="Tahoma"/>
              </a:rPr>
              <a:t>and </a:t>
            </a:r>
            <a:r>
              <a:rPr lang="en-US" spc="-110" dirty="0">
                <a:latin typeface="Tahoma"/>
                <a:cs typeface="Tahoma"/>
              </a:rPr>
              <a:t>only </a:t>
            </a:r>
            <a:r>
              <a:rPr lang="en-US" spc="-40" dirty="0">
                <a:latin typeface="Tahoma"/>
                <a:cs typeface="Tahoma"/>
              </a:rPr>
              <a:t>if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-145" dirty="0">
                <a:latin typeface="Tahoma"/>
                <a:cs typeface="Tahoma"/>
              </a:rPr>
              <a:t>and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 </a:t>
            </a:r>
            <a:r>
              <a:rPr lang="en-US" spc="-135" dirty="0">
                <a:latin typeface="Tahoma"/>
                <a:cs typeface="Tahoma"/>
              </a:rPr>
              <a:t>refer </a:t>
            </a:r>
            <a:r>
              <a:rPr lang="en-US" spc="-70" dirty="0">
                <a:latin typeface="Tahoma"/>
                <a:cs typeface="Tahoma"/>
              </a:rPr>
              <a:t>to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-30" dirty="0">
                <a:latin typeface="Tahoma"/>
                <a:cs typeface="Tahoma"/>
              </a:rPr>
              <a:t> </a:t>
            </a:r>
            <a:r>
              <a:rPr lang="en-US" spc="-180" dirty="0">
                <a:latin typeface="Tahoma"/>
                <a:cs typeface="Tahoma"/>
              </a:rPr>
              <a:t>same </a:t>
            </a:r>
            <a:r>
              <a:rPr lang="en-US" spc="-105" dirty="0">
                <a:latin typeface="Tahoma"/>
                <a:cs typeface="Tahoma"/>
              </a:rPr>
              <a:t>object</a:t>
            </a:r>
            <a:endParaRPr lang="en-US" dirty="0">
              <a:latin typeface="Tahoma"/>
              <a:cs typeface="Tahoma"/>
            </a:endParaRPr>
          </a:p>
          <a:p>
            <a:pPr marL="88900">
              <a:lnSpc>
                <a:spcPct val="100000"/>
              </a:lnSpc>
              <a:spcBef>
                <a:spcPts val="1320"/>
              </a:spcBef>
              <a:tabLst>
                <a:tab pos="715645" algn="l"/>
                <a:tab pos="2308860" algn="l"/>
              </a:tabLst>
            </a:pPr>
            <a:r>
              <a:rPr lang="en-US" spc="-80" dirty="0">
                <a:latin typeface="Tahoma"/>
                <a:cs typeface="Tahoma"/>
              </a:rPr>
              <a:t>E.g.,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1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2</a:t>
            </a:r>
            <a:r>
              <a:rPr lang="en-US" spc="18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145" dirty="0">
                <a:latin typeface="Tahoma"/>
                <a:cs typeface="Tahoma"/>
              </a:rPr>
              <a:t>and</a:t>
            </a:r>
            <a:r>
              <a:rPr lang="en-US" spc="-150" dirty="0">
                <a:latin typeface="Tahoma"/>
                <a:cs typeface="Tahoma"/>
              </a:rPr>
              <a:t> </a:t>
            </a: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</a:t>
            </a:r>
            <a:r>
              <a:rPr lang="en-US" spc="-10" dirty="0">
                <a:solidFill>
                  <a:srgbClr val="990099"/>
                </a:solidFill>
                <a:latin typeface="Lucida Sans Unicode"/>
                <a:cs typeface="Lucida Sans Unicode"/>
              </a:rPr>
              <a:t>× 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Sqrt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Sqrt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))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 </a:t>
            </a:r>
            <a:r>
              <a:rPr lang="en-US" spc="-165" dirty="0">
                <a:latin typeface="Tahoma"/>
                <a:cs typeface="Tahoma"/>
              </a:rPr>
              <a:t>are </a:t>
            </a:r>
            <a:r>
              <a:rPr lang="en-US" spc="-100" dirty="0">
                <a:latin typeface="Tahoma"/>
                <a:cs typeface="Tahoma"/>
              </a:rPr>
              <a:t>satisfiable</a:t>
            </a:r>
            <a:endParaRPr lang="en-US" dirty="0">
              <a:latin typeface="Tahoma"/>
              <a:cs typeface="Tahoma"/>
            </a:endParaRPr>
          </a:p>
          <a:p>
            <a:pPr marL="716280">
              <a:lnSpc>
                <a:spcPct val="100000"/>
              </a:lnSpc>
              <a:spcBef>
                <a:spcPts val="25"/>
              </a:spcBef>
            </a:pP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  2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2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160" dirty="0">
                <a:latin typeface="Tahoma"/>
                <a:cs typeface="Tahoma"/>
              </a:rPr>
              <a:t> </a:t>
            </a:r>
            <a:r>
              <a:rPr lang="en-US" spc="-95" dirty="0">
                <a:latin typeface="Tahoma"/>
                <a:cs typeface="Tahoma"/>
              </a:rPr>
              <a:t>valid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lang="en-US" spc="-80" dirty="0">
                <a:latin typeface="Tahoma"/>
                <a:cs typeface="Tahoma"/>
              </a:rPr>
              <a:t>E.g., </a:t>
            </a:r>
            <a:r>
              <a:rPr lang="en-US" spc="-95" dirty="0">
                <a:latin typeface="Tahoma"/>
                <a:cs typeface="Tahoma"/>
              </a:rPr>
              <a:t>definition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50" dirty="0">
                <a:latin typeface="Tahoma"/>
                <a:cs typeface="Tahoma"/>
              </a:rPr>
              <a:t>(full) 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Sibling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35" dirty="0">
                <a:latin typeface="Tahoma"/>
                <a:cs typeface="Tahoma"/>
              </a:rPr>
              <a:t>terms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235" dirty="0">
                <a:latin typeface="Tahoma"/>
                <a:cs typeface="Tahoma"/>
              </a:rPr>
              <a:t> </a:t>
            </a:r>
            <a:r>
              <a:rPr lang="en-US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-15" dirty="0"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  <a:tabLst>
                <a:tab pos="1109345" algn="l"/>
                <a:tab pos="2660015" algn="l"/>
                <a:tab pos="3068320" algn="l"/>
                <a:tab pos="5171440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</a:t>
            </a:r>
          </a:p>
          <a:p>
            <a:pPr marL="378460">
              <a:lnSpc>
                <a:spcPct val="100000"/>
              </a:lnSpc>
              <a:spcBef>
                <a:spcPts val="25"/>
              </a:spcBef>
              <a:tabLst>
                <a:tab pos="1109345" algn="l"/>
                <a:tab pos="2660015" algn="l"/>
                <a:tab pos="3068320" algn="l"/>
                <a:tab pos="5171440" algn="l"/>
              </a:tabLst>
            </a:pPr>
            <a:r>
              <a:rPr lang="en-US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	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pc="-114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x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pc="-409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)  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    </a:t>
            </a: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m,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 </a:t>
            </a:r>
            <a:r>
              <a:rPr lang="en-US" spc="-105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pc="-2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20" dirty="0">
                <a:solidFill>
                  <a:srgbClr val="990099"/>
                </a:solidFill>
                <a:latin typeface="Century Gothic"/>
                <a:cs typeface="Century Gothic"/>
              </a:rPr>
              <a:t>  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endParaRPr lang="en-US" dirty="0">
              <a:latin typeface="Lucida Sans Unicode"/>
              <a:cs typeface="Lucida Sans Unicode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</a:pP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    Parent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m,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f,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m,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f,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40" dirty="0">
                <a:solidFill>
                  <a:srgbClr val="990099"/>
                </a:solidFill>
                <a:latin typeface="Century Gothic"/>
                <a:cs typeface="Century Gothic"/>
              </a:rPr>
              <a:t>)]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C36B-37BE-4BF3-BCD5-7AD1F67D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1AB4A-09C9-448E-8D7C-B6234E0A73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following two FOL sentences:</a:t>
                </a:r>
              </a:p>
              <a:p>
                <a:endParaRPr lang="en-US" sz="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𝐻𝑢𝑛𝑔𝑟𝑦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𝐻𝑢𝑛𝑔𝑟𝑦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</a:t>
                </a:r>
                <a:r>
                  <a:rPr lang="en-US" baseline="0" dirty="0"/>
                  <a:t> of these is true?</a:t>
                </a: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⊨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baseline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⊨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aseline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Both</a:t>
                </a: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Neither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1AB4A-09C9-448E-8D7C-B6234E0A73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8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383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C36B-37BE-4BF3-BCD5-7AD1F67D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1AB4A-09C9-448E-8D7C-B6234E0A73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88573"/>
              </a:xfrm>
            </p:spPr>
            <p:txBody>
              <a:bodyPr/>
              <a:lstStyle/>
              <a:p>
                <a:r>
                  <a:rPr lang="en-US" dirty="0"/>
                  <a:t>Given the following two FOL sentences:</a:t>
                </a:r>
              </a:p>
              <a:p>
                <a:endParaRPr lang="en-US" sz="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𝐻𝑢𝑛𝑔𝑟𝑦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𝐻𝑢𝑛𝑔𝑟𝑦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</a:t>
                </a:r>
                <a:r>
                  <a:rPr lang="en-US" baseline="0" dirty="0"/>
                  <a:t> of these is true?</a:t>
                </a: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⊨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baseline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⊨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aseline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Both</a:t>
                </a: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Neither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1AB4A-09C9-448E-8D7C-B6234E0A73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88573"/>
              </a:xfrm>
              <a:blipFill>
                <a:blip r:embed="rId2"/>
                <a:stretch>
                  <a:fillRect l="-1217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A6B956F-1DB7-4652-9416-964C055B36FA}"/>
              </a:ext>
            </a:extLst>
          </p:cNvPr>
          <p:cNvSpPr/>
          <p:nvPr/>
        </p:nvSpPr>
        <p:spPr>
          <a:xfrm>
            <a:off x="258792" y="4284453"/>
            <a:ext cx="3720861" cy="179429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65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65EA-F8FD-40C1-8521-118A2CE1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</a:t>
            </a:r>
            <a:r>
              <a:rPr lang="en-US" baseline="0" dirty="0"/>
              <a:t> FOL KBs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514DF-25AC-49C2-9C0F-33F1DE3483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638686"/>
              </a:xfrm>
            </p:spPr>
            <p:txBody>
              <a:bodyPr/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lang="en-US" sz="2400" spc="-140" dirty="0">
                    <a:latin typeface="Tahoma"/>
                    <a:cs typeface="Tahoma"/>
                  </a:rPr>
                  <a:t>Suppose </a:t>
                </a:r>
                <a:r>
                  <a:rPr lang="en-US" sz="2400" spc="-145" dirty="0">
                    <a:latin typeface="Tahoma"/>
                    <a:cs typeface="Tahoma"/>
                  </a:rPr>
                  <a:t>a </a:t>
                </a:r>
                <a:r>
                  <a:rPr lang="en-US" sz="2400" spc="-150" dirty="0" err="1">
                    <a:latin typeface="Tahoma"/>
                    <a:cs typeface="Tahoma"/>
                  </a:rPr>
                  <a:t>wumpus</a:t>
                </a:r>
                <a:r>
                  <a:rPr lang="en-US" sz="2400" spc="-150" dirty="0">
                    <a:latin typeface="Tahoma"/>
                    <a:cs typeface="Tahoma"/>
                  </a:rPr>
                  <a:t>-world </a:t>
                </a:r>
                <a:r>
                  <a:rPr lang="en-US" sz="2400" spc="-130" dirty="0">
                    <a:latin typeface="Tahoma"/>
                    <a:cs typeface="Tahoma"/>
                  </a:rPr>
                  <a:t>agent </a:t>
                </a:r>
                <a:r>
                  <a:rPr lang="en-US" sz="2400" spc="-95" dirty="0">
                    <a:latin typeface="Tahoma"/>
                    <a:cs typeface="Tahoma"/>
                  </a:rPr>
                  <a:t>is </a:t>
                </a:r>
                <a:r>
                  <a:rPr lang="en-US" sz="2400" spc="-130" dirty="0">
                    <a:latin typeface="Tahoma"/>
                    <a:cs typeface="Tahoma"/>
                  </a:rPr>
                  <a:t>using </a:t>
                </a:r>
                <a:r>
                  <a:rPr lang="en-US" sz="2400" spc="-145" dirty="0">
                    <a:latin typeface="Tahoma"/>
                    <a:cs typeface="Tahoma"/>
                  </a:rPr>
                  <a:t>an </a:t>
                </a:r>
                <a:r>
                  <a:rPr lang="en-US" sz="2400" spc="-5" dirty="0">
                    <a:latin typeface="Tahoma"/>
                    <a:cs typeface="Tahoma"/>
                  </a:rPr>
                  <a:t>FOL</a:t>
                </a:r>
                <a:r>
                  <a:rPr lang="en-US" sz="2400" spc="-25" dirty="0">
                    <a:latin typeface="Tahoma"/>
                    <a:cs typeface="Tahoma"/>
                  </a:rPr>
                  <a:t> </a:t>
                </a:r>
                <a:r>
                  <a:rPr lang="en-US" sz="2400" spc="105" dirty="0">
                    <a:latin typeface="Tahoma"/>
                    <a:cs typeface="Tahoma"/>
                  </a:rPr>
                  <a:t>KB</a:t>
                </a:r>
                <a:endParaRPr lang="en-US" sz="2400" dirty="0">
                  <a:latin typeface="Tahoma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25"/>
                  </a:spcBef>
                </a:pPr>
                <a:r>
                  <a:rPr lang="en-US" sz="2400" spc="-145" dirty="0">
                    <a:latin typeface="Tahoma"/>
                    <a:cs typeface="Tahoma"/>
                  </a:rPr>
                  <a:t>and </a:t>
                </a:r>
                <a:r>
                  <a:rPr lang="en-US" sz="2400" spc="-135" dirty="0">
                    <a:latin typeface="Tahoma"/>
                    <a:cs typeface="Tahoma"/>
                  </a:rPr>
                  <a:t>perceives </a:t>
                </a:r>
                <a:r>
                  <a:rPr lang="en-US" sz="2400" spc="-145" dirty="0">
                    <a:latin typeface="Tahoma"/>
                    <a:cs typeface="Tahoma"/>
                  </a:rPr>
                  <a:t>a </a:t>
                </a:r>
                <a:r>
                  <a:rPr lang="en-US" sz="2400" spc="-120" dirty="0">
                    <a:latin typeface="Tahoma"/>
                    <a:cs typeface="Tahoma"/>
                  </a:rPr>
                  <a:t>smell </a:t>
                </a:r>
                <a:r>
                  <a:rPr lang="en-US" sz="2400" spc="-145" dirty="0">
                    <a:latin typeface="Tahoma"/>
                    <a:cs typeface="Tahoma"/>
                  </a:rPr>
                  <a:t>and a </a:t>
                </a:r>
                <a:r>
                  <a:rPr lang="en-US" sz="2400" spc="-170" dirty="0">
                    <a:latin typeface="Tahoma"/>
                    <a:cs typeface="Tahoma"/>
                  </a:rPr>
                  <a:t>breeze </a:t>
                </a:r>
                <a:r>
                  <a:rPr lang="en-US" sz="2400" spc="-80" dirty="0">
                    <a:latin typeface="Tahoma"/>
                    <a:cs typeface="Tahoma"/>
                  </a:rPr>
                  <a:t>(but </a:t>
                </a:r>
                <a:r>
                  <a:rPr lang="en-US" sz="2400" spc="-145" dirty="0">
                    <a:latin typeface="Tahoma"/>
                    <a:cs typeface="Tahoma"/>
                  </a:rPr>
                  <a:t>no </a:t>
                </a:r>
                <a:r>
                  <a:rPr lang="en-US" sz="2400" spc="-60" dirty="0">
                    <a:latin typeface="Tahoma"/>
                    <a:cs typeface="Tahoma"/>
                  </a:rPr>
                  <a:t>glitter) </a:t>
                </a:r>
                <a:r>
                  <a:rPr lang="en-US" sz="2400" spc="-65" dirty="0">
                    <a:latin typeface="Tahoma"/>
                    <a:cs typeface="Tahoma"/>
                  </a:rPr>
                  <a:t>at </a:t>
                </a:r>
                <a:r>
                  <a:rPr lang="en-US" sz="2400" i="1" spc="3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t </a:t>
                </a:r>
                <a:r>
                  <a:rPr lang="en-US" sz="2400" spc="24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=</a:t>
                </a:r>
                <a:r>
                  <a:rPr lang="en-US" sz="2400" spc="-14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n-US" sz="2400" spc="-19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5</a:t>
                </a:r>
                <a:r>
                  <a:rPr lang="en-US" sz="2400" spc="-190" dirty="0">
                    <a:latin typeface="Tahoma"/>
                    <a:cs typeface="Tahoma"/>
                  </a:rPr>
                  <a:t>:</a:t>
                </a:r>
                <a:endParaRPr lang="en-US" sz="2400" dirty="0">
                  <a:latin typeface="Tahoma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560"/>
                  </a:spcBef>
                </a:pPr>
                <a:r>
                  <a:rPr lang="en-US" sz="2400" i="1" spc="-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T</a:t>
                </a:r>
                <a:r>
                  <a:rPr lang="en-US" sz="2400" i="1" spc="-3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6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ell</a:t>
                </a:r>
                <a:r>
                  <a:rPr lang="en-US" sz="2400" spc="6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(</a:t>
                </a:r>
                <a:r>
                  <a:rPr lang="en-US" sz="2400" i="1" spc="6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KB,</a:t>
                </a:r>
                <a:r>
                  <a:rPr lang="en-US" sz="2400" i="1" spc="-27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7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P</a:t>
                </a:r>
                <a:r>
                  <a:rPr lang="en-US" sz="2400" i="1" spc="-33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-60" dirty="0" err="1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ercept</a:t>
                </a:r>
                <a:r>
                  <a:rPr lang="en-US" sz="2400" spc="-6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([</a:t>
                </a:r>
                <a:r>
                  <a:rPr lang="en-US" sz="2400" i="1" spc="-6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Smell,</a:t>
                </a:r>
                <a:r>
                  <a:rPr lang="en-US" sz="2400" i="1" spc="-28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-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Breeze,</a:t>
                </a:r>
                <a:r>
                  <a:rPr lang="en-US" sz="2400" i="1" spc="-27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14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N</a:t>
                </a:r>
                <a:r>
                  <a:rPr lang="en-US" sz="2400" i="1" spc="-40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-13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one</a:t>
                </a:r>
                <a:r>
                  <a:rPr lang="en-US" sz="2400" spc="-13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]</a:t>
                </a:r>
                <a:r>
                  <a:rPr lang="en-US" sz="2400" i="1" spc="-13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,</a:t>
                </a:r>
                <a:r>
                  <a:rPr lang="en-US" sz="2400" i="1" spc="-28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spc="-8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5))</a:t>
                </a:r>
                <a:endParaRPr lang="en-US" sz="2400" dirty="0">
                  <a:latin typeface="Century Gothic"/>
                  <a:cs typeface="Century Gothic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5"/>
                  </a:spcBef>
                  <a:tabLst>
                    <a:tab pos="1591310" algn="l"/>
                  </a:tabLst>
                </a:pPr>
                <a:r>
                  <a:rPr lang="en-US" sz="2400" i="1" spc="3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Ask</a:t>
                </a:r>
                <a:r>
                  <a:rPr lang="en-US" sz="2400" spc="3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(</a:t>
                </a:r>
                <a:r>
                  <a:rPr lang="en-US" sz="2400" i="1" spc="3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KB,</a:t>
                </a:r>
                <a:r>
                  <a:rPr lang="en-US" sz="2400" i="1" spc="-26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spc="-215" dirty="0">
                    <a:solidFill>
                      <a:srgbClr val="990099"/>
                    </a:solidFill>
                    <a:latin typeface="Lucida Sans Unicode"/>
                    <a:cs typeface="Lucida Sans Unicode"/>
                  </a:rPr>
                  <a:t>∃</a:t>
                </a:r>
                <a:r>
                  <a:rPr lang="en-US" sz="2400" spc="-295" dirty="0">
                    <a:solidFill>
                      <a:srgbClr val="990099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sz="2400" i="1" spc="-21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a	</a:t>
                </a:r>
                <a:r>
                  <a:rPr lang="en-US" sz="2400" i="1" spc="-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Action</a:t>
                </a:r>
                <a:r>
                  <a:rPr lang="en-US" sz="2400" spc="-4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(</a:t>
                </a:r>
                <a:r>
                  <a:rPr lang="en-US" sz="2400" i="1" spc="-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a,</a:t>
                </a:r>
                <a:r>
                  <a:rPr lang="en-US" sz="2400" i="1" spc="-29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spc="-8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5))</a:t>
                </a:r>
                <a:endParaRPr lang="en-US" sz="2400" dirty="0">
                  <a:latin typeface="Century Gothic"/>
                  <a:cs typeface="Century Gothic"/>
                </a:endParaRPr>
              </a:p>
              <a:p>
                <a:pPr marL="12700" marR="5080">
                  <a:lnSpc>
                    <a:spcPct val="100000"/>
                  </a:lnSpc>
                  <a:tabLst>
                    <a:tab pos="3252470" algn="l"/>
                  </a:tabLst>
                </a:pPr>
                <a:r>
                  <a:rPr lang="en-US" sz="2400" spc="-140" dirty="0">
                    <a:latin typeface="Tahoma"/>
                    <a:cs typeface="Tahoma"/>
                  </a:rPr>
                  <a:t>i.e., </a:t>
                </a:r>
                <a:r>
                  <a:rPr lang="en-US" sz="2400" spc="-160" dirty="0">
                    <a:latin typeface="Tahoma"/>
                    <a:cs typeface="Tahoma"/>
                  </a:rPr>
                  <a:t>does </a:t>
                </a:r>
                <a:r>
                  <a:rPr lang="en-US" sz="2400" i="1" spc="22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KB </a:t>
                </a:r>
                <a:r>
                  <a:rPr lang="en-US" sz="2400" spc="-85" dirty="0">
                    <a:latin typeface="Tahoma"/>
                    <a:cs typeface="Tahoma"/>
                  </a:rPr>
                  <a:t>entail </a:t>
                </a:r>
                <a:r>
                  <a:rPr lang="en-US" sz="2400" spc="-140" dirty="0">
                    <a:latin typeface="Tahoma"/>
                    <a:cs typeface="Tahoma"/>
                  </a:rPr>
                  <a:t>any </a:t>
                </a:r>
                <a:r>
                  <a:rPr lang="en-US" sz="2400" spc="-100" dirty="0">
                    <a:latin typeface="Tahoma"/>
                    <a:cs typeface="Tahoma"/>
                  </a:rPr>
                  <a:t>action </a:t>
                </a:r>
                <a:r>
                  <a:rPr lang="en-US" sz="2400" spc="-65" dirty="0">
                    <a:latin typeface="Tahoma"/>
                    <a:cs typeface="Tahoma"/>
                  </a:rPr>
                  <a:t>at </a:t>
                </a:r>
                <a:r>
                  <a:rPr lang="en-US" sz="2400" i="1" spc="3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t </a:t>
                </a:r>
                <a:r>
                  <a:rPr lang="en-US" sz="2400" spc="24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= </a:t>
                </a:r>
                <a:r>
                  <a:rPr lang="en-US" sz="2400" spc="-12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5</a:t>
                </a:r>
                <a:r>
                  <a:rPr lang="en-US" sz="2400" spc="-125" dirty="0">
                    <a:latin typeface="Tahoma"/>
                    <a:cs typeface="Tahoma"/>
                  </a:rPr>
                  <a:t>? </a:t>
                </a:r>
              </a:p>
              <a:p>
                <a:pPr marL="12700" marR="5080">
                  <a:lnSpc>
                    <a:spcPct val="100000"/>
                  </a:lnSpc>
                  <a:tabLst>
                    <a:tab pos="3252470" algn="l"/>
                  </a:tabLst>
                </a:pPr>
                <a:r>
                  <a:rPr lang="en-US" sz="2400" spc="-145" dirty="0">
                    <a:latin typeface="Tahoma"/>
                    <a:cs typeface="Tahoma"/>
                  </a:rPr>
                  <a:t>Answer:  </a:t>
                </a:r>
                <a:r>
                  <a:rPr lang="en-US" sz="2400" i="1" spc="-18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Y</a:t>
                </a:r>
                <a:r>
                  <a:rPr lang="en-US" sz="2400" i="1" spc="-28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-13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es</a:t>
                </a:r>
                <a:endParaRPr lang="en-US" sz="2400" spc="-50" dirty="0">
                  <a:latin typeface="Tahoma"/>
                  <a:cs typeface="Tahoma"/>
                </a:endParaRPr>
              </a:p>
              <a:p>
                <a:pPr marL="12700" marR="5080">
                  <a:lnSpc>
                    <a:spcPct val="100000"/>
                  </a:lnSpc>
                  <a:tabLst>
                    <a:tab pos="3252470" algn="l"/>
                  </a:tabLst>
                </a:pPr>
                <a:endParaRPr lang="en-US" sz="400" spc="-114" dirty="0">
                  <a:latin typeface="Tahoma"/>
                  <a:cs typeface="Tahoma"/>
                </a:endParaRPr>
              </a:p>
              <a:p>
                <a:pPr marL="12700" marR="5080">
                  <a:lnSpc>
                    <a:spcPct val="100000"/>
                  </a:lnSpc>
                  <a:tabLst>
                    <a:tab pos="3252470" algn="l"/>
                  </a:tabLst>
                </a:pPr>
                <a:r>
                  <a:rPr lang="en-US" sz="2400" spc="-114" dirty="0">
                    <a:latin typeface="Tahoma"/>
                    <a:cs typeface="Tahoma"/>
                  </a:rPr>
                  <a:t>Given </a:t>
                </a:r>
                <a:r>
                  <a:rPr lang="en-US" sz="2400" spc="-145" dirty="0">
                    <a:latin typeface="Tahoma"/>
                    <a:cs typeface="Tahoma"/>
                  </a:rPr>
                  <a:t>a </a:t>
                </a:r>
                <a:r>
                  <a:rPr lang="en-US" sz="2400" spc="-150" dirty="0">
                    <a:latin typeface="Tahoma"/>
                    <a:cs typeface="Tahoma"/>
                  </a:rPr>
                  <a:t>sentence </a:t>
                </a:r>
                <a:r>
                  <a:rPr lang="en-US" sz="2400" i="1" spc="-7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 </a:t>
                </a:r>
                <a:r>
                  <a:rPr lang="en-US" sz="2400" spc="-145" dirty="0">
                    <a:latin typeface="Tahoma"/>
                    <a:cs typeface="Tahoma"/>
                  </a:rPr>
                  <a:t>and a </a:t>
                </a:r>
                <a:r>
                  <a:rPr lang="en-US" sz="2400" spc="-85" dirty="0">
                    <a:solidFill>
                      <a:srgbClr val="C00000"/>
                    </a:solidFill>
                    <a:latin typeface="Tahoma"/>
                    <a:cs typeface="Tahoma"/>
                  </a:rPr>
                  <a:t>substitution</a:t>
                </a:r>
                <a:r>
                  <a:rPr lang="en-US" sz="2400" spc="350" dirty="0">
                    <a:latin typeface="Tahoma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pc="15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cs typeface="Bookman Old Style"/>
                      </a:rPr>
                      <m:t>𝜃</m:t>
                    </m:r>
                  </m:oMath>
                </a14:m>
                <a:r>
                  <a:rPr lang="el-GR" sz="2400" spc="15" dirty="0">
                    <a:latin typeface="Tahoma"/>
                    <a:cs typeface="Tahoma"/>
                  </a:rPr>
                  <a:t>,</a:t>
                </a:r>
                <a:endParaRPr lang="el-GR" sz="2400" dirty="0">
                  <a:latin typeface="Tahoma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5"/>
                  </a:spcBef>
                </a:pPr>
                <a:r>
                  <a:rPr lang="en-US" sz="2400" i="1" spc="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 spc="15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cs typeface="Bookman Old Style"/>
                      </a:rPr>
                      <m:t>𝜃</m:t>
                    </m:r>
                  </m:oMath>
                </a14:m>
                <a:r>
                  <a:rPr lang="el-GR" sz="2400" i="1" spc="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spc="-150" dirty="0">
                    <a:latin typeface="Tahoma"/>
                    <a:cs typeface="Tahoma"/>
                  </a:rPr>
                  <a:t>denotes </a:t>
                </a:r>
                <a:r>
                  <a:rPr lang="en-US" sz="2400" spc="-125" dirty="0">
                    <a:latin typeface="Tahoma"/>
                    <a:cs typeface="Tahoma"/>
                  </a:rPr>
                  <a:t>the </a:t>
                </a:r>
                <a:r>
                  <a:rPr lang="en-US" sz="2400" spc="-105" dirty="0">
                    <a:latin typeface="Tahoma"/>
                    <a:cs typeface="Tahoma"/>
                  </a:rPr>
                  <a:t>result of </a:t>
                </a:r>
                <a:r>
                  <a:rPr lang="en-US" sz="2400" spc="-120" dirty="0">
                    <a:latin typeface="Tahoma"/>
                    <a:cs typeface="Tahoma"/>
                  </a:rPr>
                  <a:t>plugging </a:t>
                </a:r>
                <a14:m>
                  <m:oMath xmlns:m="http://schemas.openxmlformats.org/officeDocument/2006/math">
                    <m:r>
                      <a:rPr lang="en-US" sz="2400" i="1" spc="15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cs typeface="Bookman Old Style"/>
                      </a:rPr>
                      <m:t>𝜃</m:t>
                    </m:r>
                  </m:oMath>
                </a14:m>
                <a:r>
                  <a:rPr lang="el-GR" sz="2400" i="1" spc="4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spc="-80" dirty="0">
                    <a:latin typeface="Tahoma"/>
                    <a:cs typeface="Tahoma"/>
                  </a:rPr>
                  <a:t>into </a:t>
                </a:r>
                <a:r>
                  <a:rPr lang="en-US" sz="2400" i="1" spc="-7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</a:t>
                </a:r>
                <a:r>
                  <a:rPr lang="en-US" sz="2400" spc="-70" dirty="0">
                    <a:latin typeface="Tahoma"/>
                    <a:cs typeface="Tahoma"/>
                  </a:rPr>
                  <a:t>;</a:t>
                </a:r>
                <a:r>
                  <a:rPr lang="en-US" sz="2400" spc="409" dirty="0">
                    <a:latin typeface="Tahoma"/>
                    <a:cs typeface="Tahoma"/>
                  </a:rPr>
                  <a:t> </a:t>
                </a:r>
                <a:r>
                  <a:rPr lang="en-US" sz="2400" spc="-125" dirty="0">
                    <a:latin typeface="Tahoma"/>
                    <a:cs typeface="Tahoma"/>
                  </a:rPr>
                  <a:t>e.g.,</a:t>
                </a:r>
                <a:endParaRPr lang="en-US" sz="2400" dirty="0">
                  <a:latin typeface="Tahoma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25"/>
                  </a:spcBef>
                </a:pPr>
                <a:r>
                  <a:rPr lang="en-US" sz="2400" i="1" spc="-7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 </a:t>
                </a:r>
                <a:r>
                  <a:rPr lang="en-US" sz="2400" spc="24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= </a:t>
                </a:r>
                <a:r>
                  <a:rPr lang="en-US" sz="2400" i="1" spc="-1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Smarter</a:t>
                </a:r>
                <a:r>
                  <a:rPr lang="en-US" sz="2400" spc="-1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(</a:t>
                </a:r>
                <a:r>
                  <a:rPr lang="en-US" sz="2400" i="1" spc="-1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x,</a:t>
                </a:r>
                <a:r>
                  <a:rPr lang="en-US" sz="2400" i="1" spc="-38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-10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y</a:t>
                </a:r>
                <a:r>
                  <a:rPr lang="en-US" sz="2400" spc="-10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)</a:t>
                </a:r>
                <a:endParaRPr lang="en-US" sz="2400" dirty="0">
                  <a:latin typeface="Century Gothic"/>
                  <a:cs typeface="Century Gothic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5"/>
                  </a:spcBef>
                </a:pPr>
                <a14:m>
                  <m:oMath xmlns:m="http://schemas.openxmlformats.org/officeDocument/2006/math">
                    <m:r>
                      <a:rPr lang="en-US" sz="2400" i="1" spc="15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cs typeface="Bookman Old Style"/>
                      </a:rPr>
                      <m:t>𝜃</m:t>
                    </m:r>
                  </m:oMath>
                </a14:m>
                <a:r>
                  <a:rPr lang="el-GR" sz="2400" i="1" spc="4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l-GR" sz="2400" spc="24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=</a:t>
                </a:r>
                <a:r>
                  <a:rPr lang="el-GR" sz="2400" spc="-33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l-GR" sz="2400" spc="30" dirty="0">
                    <a:solidFill>
                      <a:srgbClr val="990099"/>
                    </a:solidFill>
                    <a:latin typeface="Lucida Sans Unicode"/>
                    <a:cs typeface="Lucida Sans Unicode"/>
                  </a:rPr>
                  <a:t>{</a:t>
                </a:r>
                <a:r>
                  <a:rPr lang="en-US" sz="2400" i="1" spc="3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x/EVE, </a:t>
                </a:r>
                <a:r>
                  <a:rPr lang="en-US" sz="2400" i="1" spc="5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y/WALL-E</a:t>
                </a:r>
                <a:r>
                  <a:rPr lang="en-US" sz="2400" spc="50" dirty="0">
                    <a:solidFill>
                      <a:srgbClr val="990099"/>
                    </a:solidFill>
                    <a:latin typeface="Lucida Sans Unicode"/>
                    <a:cs typeface="Lucida Sans Unicode"/>
                  </a:rPr>
                  <a:t>}</a:t>
                </a:r>
                <a:endParaRPr lang="en-US" sz="2400" dirty="0">
                  <a:latin typeface="Lucida Sans Unicode"/>
                  <a:cs typeface="Lucida Sans Unicode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25"/>
                  </a:spcBef>
                </a:pPr>
                <a:r>
                  <a:rPr lang="en-US" sz="2400" i="1" spc="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 spc="15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cs typeface="Bookman Old Style"/>
                      </a:rPr>
                      <m:t>𝜃</m:t>
                    </m:r>
                  </m:oMath>
                </a14:m>
                <a:r>
                  <a:rPr lang="el-GR" sz="2400" i="1" spc="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l-GR" sz="2400" spc="24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=</a:t>
                </a:r>
                <a:r>
                  <a:rPr lang="el-GR" sz="2400" spc="-32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n-US" sz="2400" i="1" spc="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Smarter</a:t>
                </a:r>
                <a:r>
                  <a:rPr lang="en-US" sz="2400" spc="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(</a:t>
                </a:r>
                <a:r>
                  <a:rPr lang="en-US" sz="2400" i="1" spc="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EVE, </a:t>
                </a:r>
                <a:r>
                  <a:rPr lang="en-US" sz="2400" i="1" spc="7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WALL-E</a:t>
                </a:r>
                <a:r>
                  <a:rPr lang="en-US" sz="2400" spc="7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)</a:t>
                </a:r>
                <a:endParaRPr lang="en-US" sz="2400" dirty="0">
                  <a:latin typeface="Century Gothic"/>
                  <a:cs typeface="Century Gothic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560"/>
                  </a:spcBef>
                </a:pPr>
                <a:r>
                  <a:rPr lang="en-US" sz="2400" i="1" spc="3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Ask</a:t>
                </a:r>
                <a:r>
                  <a:rPr lang="en-US" sz="2400" spc="3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(</a:t>
                </a:r>
                <a:r>
                  <a:rPr lang="en-US" sz="2400" i="1" spc="3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KB, </a:t>
                </a:r>
                <a:r>
                  <a:rPr lang="en-US" sz="2400" i="1" spc="1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</a:t>
                </a:r>
                <a:r>
                  <a:rPr lang="en-US" sz="2400" spc="1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) </a:t>
                </a:r>
                <a:r>
                  <a:rPr lang="en-US" sz="2400" spc="-125" dirty="0">
                    <a:latin typeface="Tahoma"/>
                    <a:cs typeface="Tahoma"/>
                  </a:rPr>
                  <a:t>returns </a:t>
                </a:r>
                <a:r>
                  <a:rPr lang="en-US" sz="2400" spc="-90" dirty="0">
                    <a:latin typeface="Tahoma"/>
                    <a:cs typeface="Tahoma"/>
                  </a:rPr>
                  <a:t>some/all </a:t>
                </a:r>
                <a14:m>
                  <m:oMath xmlns:m="http://schemas.openxmlformats.org/officeDocument/2006/math">
                    <m:r>
                      <a:rPr lang="en-US" sz="2400" i="1" spc="15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cs typeface="Bookman Old Style"/>
                      </a:rPr>
                      <m:t>𝜃</m:t>
                    </m:r>
                  </m:oMath>
                </a14:m>
                <a:r>
                  <a:rPr lang="el-GR" sz="2400" i="1" spc="4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spc="-135" dirty="0">
                    <a:latin typeface="Tahoma"/>
                    <a:cs typeface="Tahoma"/>
                  </a:rPr>
                  <a:t>such </a:t>
                </a:r>
                <a:r>
                  <a:rPr lang="en-US" sz="2400" spc="-75" dirty="0">
                    <a:latin typeface="Tahoma"/>
                    <a:cs typeface="Tahoma"/>
                  </a:rPr>
                  <a:t>that </a:t>
                </a:r>
                <a:r>
                  <a:rPr lang="en-US" sz="2400" i="1" spc="22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KB </a:t>
                </a:r>
                <a:r>
                  <a:rPr lang="en-US" sz="2400" spc="-150" dirty="0">
                    <a:solidFill>
                      <a:srgbClr val="990099"/>
                    </a:solidFill>
                    <a:latin typeface="Lucida Sans Unicode"/>
                    <a:cs typeface="Lucida Sans Unicode"/>
                  </a:rPr>
                  <a:t>|</a:t>
                </a:r>
                <a:r>
                  <a:rPr lang="en-US" sz="2400" spc="-15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=</a:t>
                </a:r>
                <a:r>
                  <a:rPr lang="en-US" sz="2400" spc="16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n-US" sz="2400" i="1" spc="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 spc="15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cs typeface="Bookman Old Style"/>
                      </a:rPr>
                      <m:t>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514DF-25AC-49C2-9C0F-33F1DE3483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638686"/>
              </a:xfrm>
              <a:blipFill>
                <a:blip r:embed="rId2"/>
                <a:stretch>
                  <a:fillRect l="-812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FF22666-A89E-4518-A9B5-8B3EC67FDFE6}"/>
              </a:ext>
            </a:extLst>
          </p:cNvPr>
          <p:cNvSpPr/>
          <p:nvPr/>
        </p:nvSpPr>
        <p:spPr>
          <a:xfrm>
            <a:off x="2251923" y="3429000"/>
            <a:ext cx="5635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a/Shoot</a:t>
            </a:r>
            <a:r>
              <a:rPr lang="en-US" sz="240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}	</a:t>
            </a:r>
            <a:r>
              <a:rPr lang="en-US" sz="2400" spc="140" dirty="0">
                <a:latin typeface="Lucida Sans Unicode"/>
                <a:cs typeface="Lucida Sans Unicode"/>
              </a:rPr>
              <a:t>← </a:t>
            </a:r>
            <a:r>
              <a:rPr lang="en-US" sz="2400" spc="-85" dirty="0">
                <a:solidFill>
                  <a:srgbClr val="C00000"/>
                </a:solidFill>
                <a:latin typeface="Tahoma"/>
                <a:cs typeface="Tahoma"/>
              </a:rPr>
              <a:t>substitution</a:t>
            </a:r>
            <a:r>
              <a:rPr lang="en-US" sz="2400" spc="-8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(binding </a:t>
            </a:r>
            <a:r>
              <a:rPr lang="en-US" sz="2400" spc="-50" dirty="0">
                <a:latin typeface="Tahoma"/>
                <a:cs typeface="Tahoma"/>
              </a:rPr>
              <a:t>list)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B01FCD-BF17-4096-8211-392D706123FF}"/>
              </a:ext>
            </a:extLst>
          </p:cNvPr>
          <p:cNvSpPr/>
          <p:nvPr/>
        </p:nvSpPr>
        <p:spPr>
          <a:xfrm>
            <a:off x="8523829" y="3428999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85" dirty="0">
                <a:solidFill>
                  <a:srgbClr val="C00000"/>
                </a:solidFill>
                <a:latin typeface="Tahoma"/>
                <a:cs typeface="Tahoma"/>
              </a:rPr>
              <a:t>Notation Alert!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331FC-8762-4D9B-AD32-85D0155157C8}"/>
              </a:ext>
            </a:extLst>
          </p:cNvPr>
          <p:cNvSpPr/>
          <p:nvPr/>
        </p:nvSpPr>
        <p:spPr>
          <a:xfrm>
            <a:off x="8523829" y="4430484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85" dirty="0">
                <a:solidFill>
                  <a:srgbClr val="C00000"/>
                </a:solidFill>
                <a:latin typeface="Tahoma"/>
                <a:cs typeface="Tahoma"/>
              </a:rPr>
              <a:t>Notation Alert!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3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C498-98E6-433C-8616-800B99E8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for 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66E8-2597-45E7-9CD5-6E9BE2CD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93655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55" dirty="0">
                <a:solidFill>
                  <a:srgbClr val="004B00"/>
                </a:solidFill>
                <a:latin typeface="Tahoma"/>
                <a:cs typeface="Tahoma"/>
              </a:rPr>
              <a:t>“Perception”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911860" algn="l"/>
                <a:tab pos="3612515" algn="l"/>
                <a:tab pos="400494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60" dirty="0" err="1">
                <a:solidFill>
                  <a:srgbClr val="990099"/>
                </a:solidFill>
                <a:latin typeface="Bookman Old Style"/>
                <a:cs typeface="Bookman Old Style"/>
              </a:rPr>
              <a:t>ercept</a:t>
            </a:r>
            <a:r>
              <a:rPr lang="en-US" spc="-60" dirty="0">
                <a:solidFill>
                  <a:srgbClr val="990099"/>
                </a:solidFill>
                <a:latin typeface="Century Gothic"/>
                <a:cs typeface="Century Gothic"/>
              </a:rPr>
              <a:t>([</a:t>
            </a:r>
            <a:r>
              <a:rPr lang="en-US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Smell,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pc="-12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Smelt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899794" algn="l"/>
                <a:tab pos="3707765" algn="l"/>
                <a:tab pos="4100829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s,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i="1" spc="-3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ercept</a:t>
            </a:r>
            <a:r>
              <a:rPr lang="en-US" spc="-95" dirty="0">
                <a:solidFill>
                  <a:srgbClr val="990099"/>
                </a:solidFill>
                <a:latin typeface="Century Gothic"/>
                <a:cs typeface="Century Gothic"/>
              </a:rPr>
              <a:t>([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Glitter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25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1241425" algn="l"/>
                <a:tab pos="2477770" algn="l"/>
                <a:tab pos="2870835" algn="l"/>
              </a:tabLst>
            </a:pPr>
            <a:endParaRPr lang="en-US" sz="400" spc="-130" dirty="0">
              <a:solidFill>
                <a:srgbClr val="004B0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1241425" algn="l"/>
                <a:tab pos="2477770" algn="l"/>
                <a:tab pos="2870835" algn="l"/>
              </a:tabLst>
            </a:pPr>
            <a:r>
              <a:rPr lang="en-US" spc="-130" dirty="0">
                <a:solidFill>
                  <a:srgbClr val="004B00"/>
                </a:solidFill>
                <a:latin typeface="Tahoma"/>
                <a:cs typeface="Tahoma"/>
              </a:rPr>
              <a:t>Reflex</a:t>
            </a:r>
            <a:r>
              <a:rPr lang="en-US" spc="-130" dirty="0">
                <a:latin typeface="Tahoma"/>
                <a:cs typeface="Tahoma"/>
              </a:rPr>
              <a:t>:</a:t>
            </a:r>
            <a:r>
              <a:rPr lang="en-US" spc="235" dirty="0">
                <a:latin typeface="Tahoma"/>
                <a:cs typeface="Tahoma"/>
              </a:rPr>
              <a:t> </a:t>
            </a: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2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-25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Action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</a:t>
            </a:r>
            <a:r>
              <a:rPr lang="en-US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endParaRPr lang="en-US" sz="400" spc="-120" dirty="0">
              <a:solidFill>
                <a:srgbClr val="004B0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20" dirty="0">
                <a:solidFill>
                  <a:srgbClr val="004B00"/>
                </a:solidFill>
                <a:latin typeface="Tahoma"/>
                <a:cs typeface="Tahoma"/>
              </a:rPr>
              <a:t>Reflex </a:t>
            </a:r>
            <a:r>
              <a:rPr lang="en-US" spc="-95" dirty="0">
                <a:solidFill>
                  <a:srgbClr val="004B00"/>
                </a:solidFill>
                <a:latin typeface="Tahoma"/>
                <a:cs typeface="Tahoma"/>
              </a:rPr>
              <a:t>with </a:t>
            </a:r>
            <a:r>
              <a:rPr lang="en-US" spc="-100" dirty="0">
                <a:solidFill>
                  <a:srgbClr val="004B00"/>
                </a:solidFill>
                <a:latin typeface="Tahoma"/>
                <a:cs typeface="Tahoma"/>
              </a:rPr>
              <a:t>internal </a:t>
            </a:r>
            <a:r>
              <a:rPr lang="en-US" spc="-120" dirty="0">
                <a:solidFill>
                  <a:srgbClr val="004B00"/>
                </a:solidFill>
                <a:latin typeface="Tahoma"/>
                <a:cs typeface="Tahoma"/>
              </a:rPr>
              <a:t>state</a:t>
            </a:r>
            <a:r>
              <a:rPr lang="en-US" spc="-120" dirty="0">
                <a:latin typeface="Tahoma"/>
                <a:cs typeface="Tahoma"/>
              </a:rPr>
              <a:t>: </a:t>
            </a:r>
            <a:r>
              <a:rPr lang="en-US" spc="-140" dirty="0">
                <a:latin typeface="Tahoma"/>
                <a:cs typeface="Tahoma"/>
              </a:rPr>
              <a:t>do </a:t>
            </a:r>
            <a:r>
              <a:rPr lang="en-US" spc="-235" dirty="0">
                <a:latin typeface="Tahoma"/>
                <a:cs typeface="Tahoma"/>
              </a:rPr>
              <a:t>we </a:t>
            </a:r>
            <a:r>
              <a:rPr lang="en-US" spc="-165" dirty="0">
                <a:latin typeface="Tahoma"/>
                <a:cs typeface="Tahoma"/>
              </a:rPr>
              <a:t>have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114" dirty="0">
                <a:latin typeface="Tahoma"/>
                <a:cs typeface="Tahoma"/>
              </a:rPr>
              <a:t>gold</a:t>
            </a:r>
            <a:r>
              <a:rPr lang="en-US" spc="60" dirty="0">
                <a:latin typeface="Tahoma"/>
                <a:cs typeface="Tahoma"/>
              </a:rPr>
              <a:t> </a:t>
            </a:r>
            <a:r>
              <a:rPr lang="en-US" spc="-114" dirty="0">
                <a:latin typeface="Tahoma"/>
                <a:cs typeface="Tahoma"/>
              </a:rPr>
              <a:t>already?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40055" algn="l"/>
                <a:tab pos="4023360" algn="l"/>
                <a:tab pos="441642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-25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26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6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Action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</a:t>
            </a:r>
            <a:r>
              <a:rPr lang="en-US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-110" dirty="0">
                <a:latin typeface="Tahoma"/>
                <a:cs typeface="Tahoma"/>
              </a:rPr>
              <a:t>cannot </a:t>
            </a:r>
            <a:r>
              <a:rPr lang="en-US" spc="-155" dirty="0">
                <a:latin typeface="Tahoma"/>
                <a:cs typeface="Tahoma"/>
              </a:rPr>
              <a:t>be</a:t>
            </a:r>
            <a:r>
              <a:rPr lang="en-US" spc="-60" dirty="0">
                <a:latin typeface="Tahoma"/>
                <a:cs typeface="Tahoma"/>
              </a:rPr>
              <a:t> </a:t>
            </a:r>
            <a:r>
              <a:rPr lang="en-US" spc="-155" dirty="0">
                <a:latin typeface="Tahoma"/>
                <a:cs typeface="Tahoma"/>
              </a:rPr>
              <a:t>observed</a:t>
            </a:r>
            <a:endParaRPr lang="en-US" dirty="0">
              <a:latin typeface="Tahoma"/>
              <a:cs typeface="Tahoma"/>
            </a:endParaRPr>
          </a:p>
          <a:p>
            <a:pPr marL="743585">
              <a:lnSpc>
                <a:spcPct val="100000"/>
              </a:lnSpc>
              <a:spcBef>
                <a:spcPts val="25"/>
              </a:spcBef>
            </a:pPr>
            <a:r>
              <a:rPr lang="en-US" spc="140" dirty="0">
                <a:latin typeface="Lucida Sans Unicode"/>
                <a:cs typeface="Lucida Sans Unicode"/>
              </a:rPr>
              <a:t>⇒ </a:t>
            </a:r>
            <a:r>
              <a:rPr lang="en-US" spc="-145" dirty="0">
                <a:latin typeface="Tahoma"/>
                <a:cs typeface="Tahoma"/>
              </a:rPr>
              <a:t>keeping </a:t>
            </a:r>
            <a:r>
              <a:rPr lang="en-US" spc="-85" dirty="0">
                <a:latin typeface="Tahoma"/>
                <a:cs typeface="Tahoma"/>
              </a:rPr>
              <a:t>track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150" dirty="0">
                <a:latin typeface="Tahoma"/>
                <a:cs typeface="Tahoma"/>
              </a:rPr>
              <a:t>change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125" dirty="0">
                <a:latin typeface="Tahoma"/>
                <a:cs typeface="Tahoma"/>
              </a:rPr>
              <a:t> </a:t>
            </a:r>
            <a:r>
              <a:rPr lang="en-US" spc="-120" dirty="0">
                <a:latin typeface="Tahoma"/>
                <a:cs typeface="Tahoma"/>
              </a:rPr>
              <a:t>essential</a:t>
            </a:r>
            <a:endParaRPr lang="en-US" dirty="0"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DC14-468A-4971-AF8D-E4BE6688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Deducing Hidden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22C23-F078-45E6-A745-CCEB8672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90" dirty="0">
                <a:latin typeface="Tahoma"/>
                <a:cs typeface="Tahoma"/>
              </a:rPr>
              <a:t>Properties </a:t>
            </a:r>
            <a:r>
              <a:rPr lang="en-US" sz="2400" spc="-105" dirty="0">
                <a:latin typeface="Tahoma"/>
                <a:cs typeface="Tahoma"/>
              </a:rPr>
              <a:t>of</a:t>
            </a:r>
            <a:r>
              <a:rPr lang="en-US" sz="2400" spc="105" dirty="0">
                <a:latin typeface="Tahoma"/>
                <a:cs typeface="Tahoma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locations: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700405" algn="l"/>
                <a:tab pos="3722370" algn="l"/>
                <a:tab pos="4115435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Agent,</a:t>
            </a:r>
            <a:r>
              <a:rPr lang="en-US" sz="2400" i="1" spc="-25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1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Smelt</a:t>
            </a:r>
            <a:r>
              <a:rPr lang="en-US"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Smelly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700405" algn="l"/>
                <a:tab pos="3848735" algn="l"/>
                <a:tab pos="424307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Agent,</a:t>
            </a:r>
            <a:r>
              <a:rPr lang="en-US" sz="2400" i="1" spc="-25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Breeze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145" dirty="0">
                <a:latin typeface="Tahoma"/>
                <a:cs typeface="Tahoma"/>
              </a:rPr>
              <a:t>Squares </a:t>
            </a:r>
            <a:r>
              <a:rPr lang="en-US" sz="2400" spc="-165" dirty="0">
                <a:latin typeface="Tahoma"/>
                <a:cs typeface="Tahoma"/>
              </a:rPr>
              <a:t>are </a:t>
            </a:r>
            <a:r>
              <a:rPr lang="en-US" sz="2400" spc="-155" dirty="0">
                <a:latin typeface="Tahoma"/>
                <a:cs typeface="Tahoma"/>
              </a:rPr>
              <a:t>breezy </a:t>
            </a:r>
            <a:r>
              <a:rPr lang="en-US" sz="2400" spc="-160" dirty="0">
                <a:latin typeface="Tahoma"/>
                <a:cs typeface="Tahoma"/>
              </a:rPr>
              <a:t>near </a:t>
            </a:r>
            <a:r>
              <a:rPr lang="en-US" sz="2400" spc="-145" dirty="0">
                <a:latin typeface="Tahoma"/>
                <a:cs typeface="Tahoma"/>
              </a:rPr>
              <a:t>a</a:t>
            </a:r>
            <a:r>
              <a:rPr lang="en-US" sz="2400" spc="130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pit: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8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Diagnostic</a:t>
            </a:r>
            <a:r>
              <a:rPr lang="en-US" sz="2400" spc="-8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95" dirty="0">
                <a:latin typeface="Tahoma"/>
                <a:cs typeface="Tahoma"/>
              </a:rPr>
              <a:t>rule—infer </a:t>
            </a:r>
            <a:r>
              <a:rPr lang="en-US" sz="2400" spc="-155" dirty="0">
                <a:latin typeface="Tahoma"/>
                <a:cs typeface="Tahoma"/>
              </a:rPr>
              <a:t>cause </a:t>
            </a:r>
            <a:r>
              <a:rPr lang="en-US" sz="2400" spc="-125" dirty="0">
                <a:latin typeface="Tahoma"/>
                <a:cs typeface="Tahoma"/>
              </a:rPr>
              <a:t>from</a:t>
            </a:r>
            <a:r>
              <a:rPr lang="en-US" sz="2400" spc="-145" dirty="0"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effect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  <a:tabLst>
                <a:tab pos="1212850" algn="l"/>
                <a:tab pos="2499360" algn="l"/>
                <a:tab pos="2892425" algn="l"/>
                <a:tab pos="3373754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Pit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Adjacent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4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110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Causal</a:t>
            </a:r>
            <a:r>
              <a:rPr lang="en-US" sz="2400" spc="-110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95" dirty="0">
                <a:latin typeface="Tahoma"/>
                <a:cs typeface="Tahoma"/>
              </a:rPr>
              <a:t>rule—infer </a:t>
            </a:r>
            <a:r>
              <a:rPr lang="en-US" sz="2400" spc="-114" dirty="0">
                <a:latin typeface="Tahoma"/>
                <a:cs typeface="Tahoma"/>
              </a:rPr>
              <a:t>effect </a:t>
            </a:r>
            <a:r>
              <a:rPr lang="en-US" sz="2400" spc="-125" dirty="0">
                <a:latin typeface="Tahoma"/>
                <a:cs typeface="Tahoma"/>
              </a:rPr>
              <a:t>from</a:t>
            </a:r>
            <a:r>
              <a:rPr lang="en-US" sz="2400" spc="380" dirty="0">
                <a:latin typeface="Tahoma"/>
                <a:cs typeface="Tahoma"/>
              </a:rPr>
              <a:t> </a:t>
            </a:r>
            <a:r>
              <a:rPr lang="en-US" sz="2400" spc="-155" dirty="0">
                <a:latin typeface="Tahoma"/>
                <a:cs typeface="Tahoma"/>
              </a:rPr>
              <a:t>cause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25"/>
              </a:spcBef>
              <a:tabLst>
                <a:tab pos="1474470" algn="l"/>
                <a:tab pos="4219575" algn="l"/>
                <a:tab pos="461264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Pit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38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Adjacent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1499"/>
              </a:lnSpc>
              <a:spcBef>
                <a:spcPts val="1525"/>
              </a:spcBef>
              <a:tabLst>
                <a:tab pos="894080" algn="l"/>
                <a:tab pos="1223010" algn="l"/>
                <a:tab pos="1884045" algn="l"/>
                <a:tab pos="2167255" algn="l"/>
                <a:tab pos="3917315" algn="l"/>
                <a:tab pos="4373880" algn="l"/>
                <a:tab pos="5128895" algn="l"/>
                <a:tab pos="5639435" algn="l"/>
                <a:tab pos="6515100" algn="l"/>
                <a:tab pos="6965950" algn="l"/>
              </a:tabLst>
            </a:pPr>
            <a:r>
              <a:rPr lang="en-US" sz="2400" spc="-100" dirty="0">
                <a:latin typeface="Tahoma"/>
                <a:cs typeface="Tahoma"/>
              </a:rPr>
              <a:t>Neithe</a:t>
            </a:r>
            <a:r>
              <a:rPr lang="en-US" sz="2400" spc="-75" dirty="0">
                <a:latin typeface="Tahoma"/>
                <a:cs typeface="Tahoma"/>
              </a:rPr>
              <a:t>r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55" dirty="0">
                <a:latin typeface="Tahoma"/>
                <a:cs typeface="Tahoma"/>
              </a:rPr>
              <a:t>thes</a:t>
            </a:r>
            <a:r>
              <a:rPr lang="en-US" sz="2400" spc="-165" dirty="0">
                <a:latin typeface="Tahoma"/>
                <a:cs typeface="Tahoma"/>
              </a:rPr>
              <a:t>e </a:t>
            </a:r>
            <a:r>
              <a:rPr lang="en-US" sz="2400" spc="-75" dirty="0">
                <a:latin typeface="Tahoma"/>
                <a:cs typeface="Tahoma"/>
              </a:rPr>
              <a:t>i</a:t>
            </a:r>
            <a:r>
              <a:rPr lang="en-US" sz="2400" spc="-120" dirty="0">
                <a:latin typeface="Tahoma"/>
                <a:cs typeface="Tahoma"/>
              </a:rPr>
              <a:t>s </a:t>
            </a:r>
            <a:r>
              <a:rPr lang="en-US" sz="2400" spc="-110" dirty="0">
                <a:latin typeface="Tahoma"/>
                <a:cs typeface="Tahoma"/>
              </a:rPr>
              <a:t>complete — e.g., </a:t>
            </a:r>
            <a:r>
              <a:rPr lang="en-US" sz="2400" spc="-120" dirty="0">
                <a:latin typeface="Tahoma"/>
                <a:cs typeface="Tahoma"/>
              </a:rPr>
              <a:t>th</a:t>
            </a:r>
            <a:r>
              <a:rPr lang="en-US" sz="2400" spc="-130" dirty="0">
                <a:latin typeface="Tahoma"/>
                <a:cs typeface="Tahoma"/>
              </a:rPr>
              <a:t>e </a:t>
            </a:r>
            <a:r>
              <a:rPr lang="en-US" sz="2400" spc="-120" dirty="0">
                <a:latin typeface="Tahoma"/>
                <a:cs typeface="Tahoma"/>
              </a:rPr>
              <a:t>causal </a:t>
            </a:r>
            <a:r>
              <a:rPr lang="en-US" sz="2400" spc="-110" dirty="0">
                <a:latin typeface="Tahoma"/>
                <a:cs typeface="Tahoma"/>
              </a:rPr>
              <a:t>rul</a:t>
            </a:r>
            <a:r>
              <a:rPr lang="en-US" sz="2400" spc="-140" dirty="0">
                <a:latin typeface="Tahoma"/>
                <a:cs typeface="Tahoma"/>
              </a:rPr>
              <a:t>e </a:t>
            </a:r>
            <a:r>
              <a:rPr lang="en-US" sz="2400" spc="-145" dirty="0">
                <a:latin typeface="Tahoma"/>
                <a:cs typeface="Tahoma"/>
              </a:rPr>
              <a:t>d</a:t>
            </a:r>
            <a:r>
              <a:rPr lang="en-US" sz="2400" spc="-95" dirty="0">
                <a:latin typeface="Tahoma"/>
                <a:cs typeface="Tahoma"/>
              </a:rPr>
              <a:t>o</a:t>
            </a:r>
            <a:r>
              <a:rPr lang="en-US" sz="2400" spc="-85" dirty="0">
                <a:latin typeface="Tahoma"/>
                <a:cs typeface="Tahoma"/>
              </a:rPr>
              <a:t>esn’t </a:t>
            </a:r>
            <a:r>
              <a:rPr lang="en-US" sz="2400" spc="-145" dirty="0">
                <a:latin typeface="Tahoma"/>
                <a:cs typeface="Tahoma"/>
              </a:rPr>
              <a:t>s</a:t>
            </a:r>
            <a:r>
              <a:rPr lang="en-US" sz="2400" spc="-225" dirty="0">
                <a:latin typeface="Tahoma"/>
                <a:cs typeface="Tahoma"/>
              </a:rPr>
              <a:t>a</a:t>
            </a:r>
            <a:r>
              <a:rPr lang="en-US" sz="2400" spc="-130" dirty="0">
                <a:latin typeface="Tahoma"/>
                <a:cs typeface="Tahoma"/>
              </a:rPr>
              <a:t>y </a:t>
            </a:r>
            <a:r>
              <a:rPr lang="en-US" sz="2400" spc="-140" dirty="0">
                <a:latin typeface="Tahoma"/>
                <a:cs typeface="Tahoma"/>
              </a:rPr>
              <a:t>whether </a:t>
            </a:r>
            <a:r>
              <a:rPr lang="en-US" sz="2400" spc="-160" dirty="0">
                <a:latin typeface="Tahoma"/>
                <a:cs typeface="Tahoma"/>
              </a:rPr>
              <a:t>squares </a:t>
            </a:r>
            <a:r>
              <a:rPr lang="en-US" sz="2400" spc="-114" dirty="0">
                <a:latin typeface="Tahoma"/>
                <a:cs typeface="Tahoma"/>
              </a:rPr>
              <a:t>far </a:t>
            </a:r>
            <a:r>
              <a:rPr lang="en-US" sz="2400" spc="-195" dirty="0">
                <a:latin typeface="Tahoma"/>
                <a:cs typeface="Tahoma"/>
              </a:rPr>
              <a:t>away </a:t>
            </a:r>
            <a:r>
              <a:rPr lang="en-US" sz="2400" spc="-125" dirty="0">
                <a:latin typeface="Tahoma"/>
                <a:cs typeface="Tahoma"/>
              </a:rPr>
              <a:t>from </a:t>
            </a:r>
            <a:r>
              <a:rPr lang="en-US" sz="2400" spc="-80" dirty="0">
                <a:latin typeface="Tahoma"/>
                <a:cs typeface="Tahoma"/>
              </a:rPr>
              <a:t>pits </a:t>
            </a:r>
            <a:r>
              <a:rPr lang="en-US" sz="2400" spc="-125" dirty="0">
                <a:latin typeface="Tahoma"/>
                <a:cs typeface="Tahoma"/>
              </a:rPr>
              <a:t>can </a:t>
            </a:r>
            <a:r>
              <a:rPr lang="en-US" sz="2400" spc="-155" dirty="0">
                <a:latin typeface="Tahoma"/>
                <a:cs typeface="Tahoma"/>
              </a:rPr>
              <a:t>be</a:t>
            </a:r>
            <a:r>
              <a:rPr lang="en-US" sz="2400" spc="-95" dirty="0">
                <a:latin typeface="Tahoma"/>
                <a:cs typeface="Tahoma"/>
              </a:rPr>
              <a:t> </a:t>
            </a:r>
            <a:r>
              <a:rPr lang="en-US" sz="2400" spc="-155" dirty="0">
                <a:latin typeface="Tahoma"/>
                <a:cs typeface="Tahoma"/>
              </a:rPr>
              <a:t>breezy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7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Definition</a:t>
            </a:r>
            <a:r>
              <a:rPr lang="en-US" sz="2400" spc="-7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for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i="1" spc="4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30" dirty="0">
                <a:latin typeface="Tahoma"/>
                <a:cs typeface="Tahoma"/>
              </a:rPr>
              <a:t>predicate: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20"/>
              </a:spcBef>
              <a:tabLst>
                <a:tab pos="1212850" algn="l"/>
                <a:tab pos="2513330" algn="l"/>
                <a:tab pos="2921635" algn="l"/>
                <a:tab pos="346837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	</a:t>
            </a:r>
            <a:r>
              <a:rPr lang="en-US" sz="2400" spc="-210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z="2400" spc="-210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Pit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Adjacent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4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40" dirty="0">
                <a:solidFill>
                  <a:srgbClr val="990099"/>
                </a:solidFill>
                <a:latin typeface="Century Gothic"/>
                <a:cs typeface="Century Gothic"/>
              </a:rPr>
              <a:t>)]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4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287F055-3C43-4488-95A3-E044C4106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110" y="3118757"/>
            <a:ext cx="3872537" cy="3739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E3DAF-5D75-4962-9DC8-167B7AB7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A97A5-2D6F-4947-9D85-51A6E61C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80" dirty="0">
                <a:latin typeface="Tahoma"/>
                <a:cs typeface="Tahoma"/>
              </a:rPr>
              <a:t>Facts </a:t>
            </a:r>
            <a:r>
              <a:rPr lang="en-US" sz="2400" spc="-114" dirty="0">
                <a:latin typeface="Tahoma"/>
                <a:cs typeface="Tahoma"/>
              </a:rPr>
              <a:t>hold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95" dirty="0">
                <a:solidFill>
                  <a:srgbClr val="C00000"/>
                </a:solidFill>
                <a:latin typeface="Tahoma"/>
                <a:cs typeface="Tahoma"/>
              </a:rPr>
              <a:t>situations</a:t>
            </a:r>
            <a:r>
              <a:rPr lang="en-US" sz="2400" spc="-95" dirty="0">
                <a:latin typeface="Tahoma"/>
                <a:cs typeface="Tahoma"/>
              </a:rPr>
              <a:t>, </a:t>
            </a:r>
            <a:r>
              <a:rPr lang="en-US" sz="2400" spc="-114" dirty="0">
                <a:latin typeface="Tahoma"/>
                <a:cs typeface="Tahoma"/>
              </a:rPr>
              <a:t>rather than</a:t>
            </a:r>
            <a:r>
              <a:rPr lang="en-US" sz="2400" spc="45" dirty="0">
                <a:latin typeface="Tahoma"/>
                <a:cs typeface="Tahoma"/>
              </a:rPr>
              <a:t> </a:t>
            </a:r>
            <a:r>
              <a:rPr lang="en-US" sz="2400" spc="-105" dirty="0">
                <a:latin typeface="Tahoma"/>
                <a:cs typeface="Tahoma"/>
              </a:rPr>
              <a:t>eternally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spc="-80" dirty="0">
                <a:latin typeface="Tahoma"/>
                <a:cs typeface="Tahoma"/>
              </a:rPr>
              <a:t>E.g.,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lang="en-US" sz="240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ow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114" dirty="0">
                <a:latin typeface="Tahoma"/>
                <a:cs typeface="Tahoma"/>
              </a:rPr>
              <a:t>rather than </a:t>
            </a:r>
            <a:r>
              <a:rPr lang="en-US" sz="2400" spc="-95" dirty="0">
                <a:latin typeface="Tahoma"/>
                <a:cs typeface="Tahoma"/>
              </a:rPr>
              <a:t>just</a:t>
            </a:r>
            <a:r>
              <a:rPr lang="en-US" sz="2400" spc="-200" dirty="0">
                <a:latin typeface="Tahoma"/>
                <a:cs typeface="Tahoma"/>
              </a:rPr>
              <a:t>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70" dirty="0">
                <a:solidFill>
                  <a:srgbClr val="C00000"/>
                </a:solidFill>
                <a:latin typeface="Tahoma"/>
                <a:cs typeface="Tahoma"/>
              </a:rPr>
              <a:t>Situation </a:t>
            </a:r>
            <a:r>
              <a:rPr lang="en-US" sz="2400" spc="-100" dirty="0">
                <a:solidFill>
                  <a:srgbClr val="C00000"/>
                </a:solidFill>
                <a:latin typeface="Tahoma"/>
                <a:cs typeface="Tahoma"/>
              </a:rPr>
              <a:t>calculus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70" dirty="0">
                <a:latin typeface="Tahoma"/>
                <a:cs typeface="Tahoma"/>
              </a:rPr>
              <a:t>one </a:t>
            </a:r>
            <a:r>
              <a:rPr lang="en-US" sz="2400" spc="-195" dirty="0">
                <a:latin typeface="Tahoma"/>
                <a:cs typeface="Tahoma"/>
              </a:rPr>
              <a:t>way </a:t>
            </a:r>
            <a:r>
              <a:rPr lang="en-US" sz="2400" spc="-70" dirty="0">
                <a:latin typeface="Tahoma"/>
                <a:cs typeface="Tahoma"/>
              </a:rPr>
              <a:t>to </a:t>
            </a:r>
            <a:r>
              <a:rPr lang="en-US" sz="2400" spc="-150" dirty="0">
                <a:latin typeface="Tahoma"/>
                <a:cs typeface="Tahoma"/>
              </a:rPr>
              <a:t>represent change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40" dirty="0">
                <a:latin typeface="Tahoma"/>
                <a:cs typeface="Tahoma"/>
              </a:rPr>
              <a:t> </a:t>
            </a:r>
            <a:r>
              <a:rPr lang="en-US" sz="2400" spc="-55" dirty="0">
                <a:latin typeface="Tahoma"/>
                <a:cs typeface="Tahoma"/>
              </a:rPr>
              <a:t>FOL:</a:t>
            </a:r>
            <a:endParaRPr lang="en-US" sz="2400" dirty="0">
              <a:latin typeface="Tahoma"/>
              <a:cs typeface="Tahoma"/>
            </a:endParaRPr>
          </a:p>
          <a:p>
            <a:pPr marL="744220" marR="5080" indent="-635">
              <a:lnSpc>
                <a:spcPct val="101499"/>
              </a:lnSpc>
            </a:pPr>
            <a:r>
              <a:rPr lang="en-US" sz="2400" spc="-95" dirty="0">
                <a:latin typeface="Tahoma"/>
                <a:cs typeface="Tahoma"/>
              </a:rPr>
              <a:t>Adds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145" dirty="0">
                <a:latin typeface="Tahoma"/>
                <a:cs typeface="Tahoma"/>
              </a:rPr>
              <a:t>argument </a:t>
            </a:r>
            <a:r>
              <a:rPr lang="en-US" sz="2400" spc="-70" dirty="0">
                <a:latin typeface="Tahoma"/>
                <a:cs typeface="Tahoma"/>
              </a:rPr>
              <a:t>to </a:t>
            </a:r>
            <a:r>
              <a:rPr lang="en-US" sz="2400" spc="-150" dirty="0">
                <a:latin typeface="Tahoma"/>
                <a:cs typeface="Tahoma"/>
              </a:rPr>
              <a:t>each </a:t>
            </a:r>
            <a:r>
              <a:rPr lang="en-US" sz="2400" spc="-125" dirty="0">
                <a:latin typeface="Tahoma"/>
                <a:cs typeface="Tahoma"/>
              </a:rPr>
              <a:t>non-eternal predicate  </a:t>
            </a:r>
            <a:r>
              <a:rPr lang="en-US" sz="2400" spc="-80" dirty="0">
                <a:latin typeface="Tahoma"/>
                <a:cs typeface="Tahoma"/>
              </a:rPr>
              <a:t>E.g., </a:t>
            </a:r>
            <a:r>
              <a:rPr lang="en-US" sz="240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sz="2400" i="1" spc="-250" dirty="0">
                <a:solidFill>
                  <a:srgbClr val="990099"/>
                </a:solidFill>
                <a:latin typeface="Bookman Old Style"/>
                <a:cs typeface="Bookman Old Style"/>
              </a:rPr>
              <a:t>ow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lang="en-US" sz="240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ow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150" dirty="0">
                <a:latin typeface="Tahoma"/>
                <a:cs typeface="Tahoma"/>
              </a:rPr>
              <a:t>denotes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85" dirty="0">
                <a:latin typeface="Tahoma"/>
                <a:cs typeface="Tahoma"/>
              </a:rPr>
              <a:t>situation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80" dirty="0">
                <a:latin typeface="Tahoma"/>
                <a:cs typeface="Tahoma"/>
              </a:rPr>
              <a:t>Situations </a:t>
            </a:r>
            <a:r>
              <a:rPr lang="en-US" sz="2400" spc="-165" dirty="0">
                <a:latin typeface="Tahoma"/>
                <a:cs typeface="Tahoma"/>
              </a:rPr>
              <a:t>are </a:t>
            </a:r>
            <a:r>
              <a:rPr lang="en-US" sz="2400" spc="-130" dirty="0">
                <a:latin typeface="Tahoma"/>
                <a:cs typeface="Tahoma"/>
              </a:rPr>
              <a:t>connected </a:t>
            </a:r>
            <a:r>
              <a:rPr lang="en-US" sz="2400" spc="-160" dirty="0">
                <a:latin typeface="Tahoma"/>
                <a:cs typeface="Tahoma"/>
              </a:rPr>
              <a:t>by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function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a,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spc="-114" dirty="0">
                <a:latin typeface="Tahoma"/>
                <a:cs typeface="Tahoma"/>
              </a:rPr>
              <a:t>results </a:t>
            </a:r>
            <a:r>
              <a:rPr lang="en-US" sz="2400" spc="-125" dirty="0">
                <a:latin typeface="Tahoma"/>
                <a:cs typeface="Tahoma"/>
              </a:rPr>
              <a:t>from doing </a:t>
            </a:r>
            <a:r>
              <a:rPr lang="en-US" sz="240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195" dirty="0">
                <a:latin typeface="Tahoma"/>
                <a:cs typeface="Tahoma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lang="en-US" sz="2400" dirty="0">
              <a:latin typeface="Bookman Old Style"/>
              <a:cs typeface="Bookman Old Style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16A5-1ADB-4123-89F3-124BCBE4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</a:t>
            </a:r>
            <a:r>
              <a:rPr lang="en-US" baseline="0" dirty="0"/>
              <a:t> 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01842-E91F-40C8-B2F5-4AD3A931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20" dirty="0">
                <a:latin typeface="Tahoma"/>
                <a:cs typeface="Tahoma"/>
              </a:rPr>
              <a:t>“Effect” </a:t>
            </a:r>
            <a:r>
              <a:rPr lang="en-US" sz="2400" spc="-114" dirty="0">
                <a:latin typeface="Tahoma"/>
                <a:cs typeface="Tahoma"/>
              </a:rPr>
              <a:t>axiom—describe </a:t>
            </a:r>
            <a:r>
              <a:rPr lang="en-US" sz="2400" spc="-155" dirty="0">
                <a:latin typeface="Tahoma"/>
                <a:cs typeface="Tahoma"/>
              </a:rPr>
              <a:t>changes </a:t>
            </a:r>
            <a:r>
              <a:rPr lang="en-US" sz="2400" spc="-170" dirty="0">
                <a:latin typeface="Tahoma"/>
                <a:cs typeface="Tahoma"/>
              </a:rPr>
              <a:t>due </a:t>
            </a:r>
            <a:r>
              <a:rPr lang="en-US" sz="2400" spc="-70" dirty="0">
                <a:latin typeface="Tahoma"/>
                <a:cs typeface="Tahoma"/>
              </a:rPr>
              <a:t>to</a:t>
            </a:r>
            <a:r>
              <a:rPr lang="en-US" sz="2400" spc="-445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action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467359" algn="l"/>
                <a:tab pos="1732914" algn="l"/>
                <a:tab pos="212598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   </a:t>
            </a:r>
            <a:r>
              <a:rPr lang="en-US" sz="2400" i="1" spc="-50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509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Grab,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55" dirty="0">
                <a:latin typeface="Tahoma"/>
                <a:cs typeface="Tahoma"/>
              </a:rPr>
              <a:t>“Frame” </a:t>
            </a:r>
            <a:r>
              <a:rPr lang="en-US" sz="2400" spc="-114" dirty="0">
                <a:latin typeface="Tahoma"/>
                <a:cs typeface="Tahoma"/>
              </a:rPr>
              <a:t>axiom—describe </a:t>
            </a:r>
            <a:r>
              <a:rPr lang="en-US" sz="2400" spc="45" dirty="0">
                <a:solidFill>
                  <a:srgbClr val="7E0000"/>
                </a:solidFill>
                <a:latin typeface="Century"/>
                <a:cs typeface="Century"/>
              </a:rPr>
              <a:t>non-changes </a:t>
            </a:r>
            <a:r>
              <a:rPr lang="en-US" sz="2400" spc="-170" dirty="0">
                <a:latin typeface="Tahoma"/>
                <a:cs typeface="Tahoma"/>
              </a:rPr>
              <a:t>due </a:t>
            </a:r>
            <a:r>
              <a:rPr lang="en-US" sz="2400" spc="-70" dirty="0">
                <a:latin typeface="Tahoma"/>
                <a:cs typeface="Tahoma"/>
              </a:rPr>
              <a:t>to</a:t>
            </a:r>
            <a:r>
              <a:rPr lang="en-US" sz="2400" spc="-95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action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67359" algn="l"/>
                <a:tab pos="2278380" algn="l"/>
                <a:tab pos="267081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  </a:t>
            </a:r>
            <a:r>
              <a:rPr lang="en-US" sz="2400" i="1" spc="-45" dirty="0" err="1">
                <a:solidFill>
                  <a:srgbClr val="990099"/>
                </a:solidFill>
                <a:latin typeface="Bookman Old Style"/>
                <a:cs typeface="Bookman Old Style"/>
              </a:rPr>
              <a:t>HaveArrow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z="2400" i="1" spc="-50" dirty="0" err="1">
                <a:solidFill>
                  <a:srgbClr val="990099"/>
                </a:solidFill>
                <a:latin typeface="Bookman Old Style"/>
                <a:cs typeface="Bookman Old Style"/>
              </a:rPr>
              <a:t>HaveArrow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endParaRPr lang="en-US" sz="24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0B92956-9BA4-487F-81DC-BD7454EA9460}"/>
              </a:ext>
            </a:extLst>
          </p:cNvPr>
          <p:cNvSpPr txBox="1"/>
          <p:nvPr/>
        </p:nvSpPr>
        <p:spPr>
          <a:xfrm>
            <a:off x="722082" y="3214077"/>
            <a:ext cx="8764818" cy="95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-125" dirty="0">
                <a:solidFill>
                  <a:srgbClr val="C00000"/>
                </a:solidFill>
                <a:latin typeface="Tahoma"/>
                <a:cs typeface="Tahoma"/>
              </a:rPr>
              <a:t>Successor-state </a:t>
            </a:r>
            <a:r>
              <a:rPr sz="2400" spc="-130" dirty="0">
                <a:solidFill>
                  <a:srgbClr val="C00000"/>
                </a:solidFill>
                <a:latin typeface="Tahoma"/>
                <a:cs typeface="Tahoma"/>
              </a:rPr>
              <a:t>axioms </a:t>
            </a:r>
            <a:r>
              <a:rPr sz="2400" spc="-135" dirty="0">
                <a:latin typeface="Tahoma"/>
                <a:cs typeface="Tahoma"/>
              </a:rPr>
              <a:t>solve </a:t>
            </a:r>
            <a:r>
              <a:rPr sz="2400" spc="-125" dirty="0">
                <a:latin typeface="Tahoma"/>
                <a:cs typeface="Tahoma"/>
              </a:rPr>
              <a:t>the representational </a:t>
            </a:r>
            <a:r>
              <a:rPr sz="2400" spc="-145" dirty="0">
                <a:latin typeface="Tahoma"/>
                <a:cs typeface="Tahoma"/>
              </a:rPr>
              <a:t>frame</a:t>
            </a:r>
            <a:r>
              <a:rPr sz="2400" spc="225" dirty="0">
                <a:latin typeface="Tahoma"/>
                <a:cs typeface="Tahoma"/>
              </a:rPr>
              <a:t> </a:t>
            </a:r>
            <a:r>
              <a:rPr sz="2400" spc="-140" dirty="0">
                <a:latin typeface="Tahoma"/>
                <a:cs typeface="Tahoma"/>
              </a:rPr>
              <a:t>problem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400" spc="-95" dirty="0">
                <a:latin typeface="Tahoma"/>
                <a:cs typeface="Tahoma"/>
              </a:rPr>
              <a:t>Each </a:t>
            </a:r>
            <a:r>
              <a:rPr sz="2400" spc="-120" dirty="0">
                <a:latin typeface="Tahoma"/>
                <a:cs typeface="Tahoma"/>
              </a:rPr>
              <a:t>axiom </a:t>
            </a:r>
            <a:r>
              <a:rPr sz="2400" spc="-95" dirty="0">
                <a:latin typeface="Tahoma"/>
                <a:cs typeface="Tahoma"/>
              </a:rPr>
              <a:t>is </a:t>
            </a:r>
            <a:r>
              <a:rPr sz="2400" spc="-30" dirty="0">
                <a:latin typeface="Tahoma"/>
                <a:cs typeface="Tahoma"/>
              </a:rPr>
              <a:t>“about” </a:t>
            </a:r>
            <a:r>
              <a:rPr sz="2400" spc="-145" dirty="0">
                <a:latin typeface="Tahoma"/>
                <a:cs typeface="Tahoma"/>
              </a:rPr>
              <a:t>a </a:t>
            </a:r>
            <a:r>
              <a:rPr sz="2400" spc="60" dirty="0">
                <a:solidFill>
                  <a:srgbClr val="7E0000"/>
                </a:solidFill>
                <a:latin typeface="Century"/>
                <a:cs typeface="Century"/>
              </a:rPr>
              <a:t>predicate </a:t>
            </a:r>
            <a:r>
              <a:rPr sz="2400" spc="-80" dirty="0">
                <a:latin typeface="Tahoma"/>
                <a:cs typeface="Tahoma"/>
              </a:rPr>
              <a:t>(not </a:t>
            </a:r>
            <a:r>
              <a:rPr sz="2400" spc="-145" dirty="0">
                <a:latin typeface="Tahoma"/>
                <a:cs typeface="Tahoma"/>
              </a:rPr>
              <a:t>an </a:t>
            </a:r>
            <a:r>
              <a:rPr sz="2400" spc="-85" dirty="0">
                <a:latin typeface="Tahoma"/>
                <a:cs typeface="Tahoma"/>
              </a:rPr>
              <a:t>action </a:t>
            </a:r>
            <a:r>
              <a:rPr sz="2400" spc="-130" dirty="0">
                <a:latin typeface="Tahoma"/>
                <a:cs typeface="Tahoma"/>
              </a:rPr>
              <a:t>per</a:t>
            </a:r>
            <a:r>
              <a:rPr sz="2400" spc="265" dirty="0">
                <a:latin typeface="Tahoma"/>
                <a:cs typeface="Tahoma"/>
              </a:rPr>
              <a:t> </a:t>
            </a:r>
            <a:r>
              <a:rPr sz="2400" spc="-155" dirty="0">
                <a:latin typeface="Tahoma"/>
                <a:cs typeface="Tahoma"/>
              </a:rPr>
              <a:t>se):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353EFB2-27F3-48DF-94CE-C122F45D050D}"/>
              </a:ext>
            </a:extLst>
          </p:cNvPr>
          <p:cNvSpPr txBox="1"/>
          <p:nvPr/>
        </p:nvSpPr>
        <p:spPr>
          <a:xfrm>
            <a:off x="1039076" y="4235157"/>
            <a:ext cx="2393153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 </a:t>
            </a:r>
            <a:r>
              <a:rPr sz="2400" spc="-114" dirty="0">
                <a:solidFill>
                  <a:srgbClr val="990099"/>
                </a:solidFill>
                <a:latin typeface="Tahoma"/>
                <a:cs typeface="Tahoma"/>
              </a:rPr>
              <a:t>true</a:t>
            </a:r>
            <a:r>
              <a:rPr sz="2400" spc="-15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400" spc="-135" dirty="0">
                <a:solidFill>
                  <a:srgbClr val="990099"/>
                </a:solidFill>
                <a:latin typeface="Tahoma"/>
                <a:cs typeface="Tahoma"/>
              </a:rPr>
              <a:t>afterwards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535FB28-4456-4B09-9702-94578B5AD869}"/>
              </a:ext>
            </a:extLst>
          </p:cNvPr>
          <p:cNvSpPr txBox="1"/>
          <p:nvPr/>
        </p:nvSpPr>
        <p:spPr>
          <a:xfrm>
            <a:off x="3332947" y="4234032"/>
            <a:ext cx="6599224" cy="83099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545465" algn="l"/>
              </a:tabLst>
            </a:pPr>
            <a:r>
              <a:rPr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	</a:t>
            </a:r>
            <a:r>
              <a:rPr sz="2400" spc="-170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sz="2400" spc="-170" dirty="0">
                <a:solidFill>
                  <a:srgbClr val="990099"/>
                </a:solidFill>
                <a:latin typeface="Tahoma"/>
                <a:cs typeface="Tahoma"/>
              </a:rPr>
              <a:t>an </a:t>
            </a:r>
            <a:r>
              <a:rPr sz="2400" spc="-85" dirty="0">
                <a:solidFill>
                  <a:srgbClr val="990099"/>
                </a:solidFill>
                <a:latin typeface="Tahoma"/>
                <a:cs typeface="Tahoma"/>
              </a:rPr>
              <a:t>action </a:t>
            </a:r>
            <a:r>
              <a:rPr sz="2400" spc="-175" dirty="0">
                <a:solidFill>
                  <a:srgbClr val="990099"/>
                </a:solidFill>
                <a:latin typeface="Tahoma"/>
                <a:cs typeface="Tahoma"/>
              </a:rPr>
              <a:t>made </a:t>
            </a: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</a:t>
            </a:r>
            <a:r>
              <a:rPr sz="2400" spc="-4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400" spc="-114" dirty="0">
                <a:solidFill>
                  <a:srgbClr val="990099"/>
                </a:solidFill>
                <a:latin typeface="Tahoma"/>
                <a:cs typeface="Tahoma"/>
              </a:rPr>
              <a:t>true</a:t>
            </a:r>
            <a:endParaRPr sz="2400" dirty="0">
              <a:latin typeface="Tahoma"/>
              <a:cs typeface="Tahoma"/>
            </a:endParaRPr>
          </a:p>
          <a:p>
            <a:pPr marL="57150">
              <a:lnSpc>
                <a:spcPct val="100000"/>
              </a:lnSpc>
              <a:spcBef>
                <a:spcPts val="325"/>
              </a:spcBef>
              <a:tabLst>
                <a:tab pos="547370" algn="l"/>
              </a:tabLst>
            </a:pP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	</a:t>
            </a: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 </a:t>
            </a:r>
            <a:r>
              <a:rPr sz="2400" spc="-114" dirty="0">
                <a:solidFill>
                  <a:srgbClr val="990099"/>
                </a:solidFill>
                <a:latin typeface="Tahoma"/>
                <a:cs typeface="Tahoma"/>
              </a:rPr>
              <a:t>true </a:t>
            </a:r>
            <a:r>
              <a:rPr sz="2400" spc="-125" dirty="0">
                <a:solidFill>
                  <a:srgbClr val="990099"/>
                </a:solidFill>
                <a:latin typeface="Tahoma"/>
                <a:cs typeface="Tahoma"/>
              </a:rPr>
              <a:t>already </a:t>
            </a:r>
            <a:r>
              <a:rPr sz="2400" spc="-145" dirty="0">
                <a:solidFill>
                  <a:srgbClr val="990099"/>
                </a:solidFill>
                <a:latin typeface="Tahoma"/>
                <a:cs typeface="Tahoma"/>
              </a:rPr>
              <a:t>and no </a:t>
            </a:r>
            <a:r>
              <a:rPr sz="2400" spc="-85" dirty="0">
                <a:solidFill>
                  <a:srgbClr val="990099"/>
                </a:solidFill>
                <a:latin typeface="Tahoma"/>
                <a:cs typeface="Tahoma"/>
              </a:rPr>
              <a:t>action </a:t>
            </a:r>
            <a:r>
              <a:rPr sz="2400" spc="-175" dirty="0">
                <a:solidFill>
                  <a:srgbClr val="990099"/>
                </a:solidFill>
                <a:latin typeface="Tahoma"/>
                <a:cs typeface="Tahoma"/>
              </a:rPr>
              <a:t>made </a:t>
            </a: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</a:t>
            </a:r>
            <a:r>
              <a:rPr sz="2400" spc="-254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400" spc="-140" dirty="0">
                <a:solidFill>
                  <a:srgbClr val="990099"/>
                </a:solidFill>
                <a:latin typeface="Tahoma"/>
                <a:cs typeface="Tahoma"/>
              </a:rPr>
              <a:t>false</a:t>
            </a:r>
            <a:r>
              <a:rPr sz="2400" spc="-140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8E86EE7-2FB4-41BC-B931-D2A1C444835A}"/>
              </a:ext>
            </a:extLst>
          </p:cNvPr>
          <p:cNvSpPr txBox="1"/>
          <p:nvPr/>
        </p:nvSpPr>
        <p:spPr>
          <a:xfrm>
            <a:off x="722082" y="5253987"/>
            <a:ext cx="6425406" cy="14920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-100" dirty="0">
                <a:latin typeface="Tahoma"/>
                <a:cs typeface="Tahoma"/>
              </a:rPr>
              <a:t>For </a:t>
            </a:r>
            <a:r>
              <a:rPr sz="2400" spc="-110" dirty="0">
                <a:latin typeface="Tahoma"/>
                <a:cs typeface="Tahoma"/>
              </a:rPr>
              <a:t>holding </a:t>
            </a:r>
            <a:r>
              <a:rPr sz="2400" spc="-125" dirty="0">
                <a:latin typeface="Tahoma"/>
                <a:cs typeface="Tahoma"/>
              </a:rPr>
              <a:t>the</a:t>
            </a:r>
            <a:r>
              <a:rPr sz="2400" spc="235" dirty="0">
                <a:latin typeface="Tahoma"/>
                <a:cs typeface="Tahoma"/>
              </a:rPr>
              <a:t> </a:t>
            </a:r>
            <a:r>
              <a:rPr sz="2400" spc="-130" dirty="0">
                <a:latin typeface="Tahoma"/>
                <a:cs typeface="Tahoma"/>
              </a:rPr>
              <a:t>gold:</a:t>
            </a:r>
            <a:endParaRPr sz="2400" dirty="0">
              <a:latin typeface="Tahoma"/>
              <a:cs typeface="Tahoma"/>
            </a:endParaRPr>
          </a:p>
          <a:p>
            <a:pPr marL="377825">
              <a:lnSpc>
                <a:spcPct val="100000"/>
              </a:lnSpc>
              <a:spcBef>
                <a:spcPts val="35"/>
              </a:spcBef>
              <a:tabLst>
                <a:tab pos="1082675" algn="l"/>
                <a:tab pos="4331970" algn="l"/>
              </a:tabLst>
            </a:pPr>
            <a:r>
              <a:rPr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</a:t>
            </a:r>
            <a:r>
              <a:rPr lang="en-US" sz="240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    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sz="240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40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  </a:t>
            </a:r>
            <a:r>
              <a:rPr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</a:t>
            </a:r>
            <a:endParaRPr sz="2400" dirty="0">
              <a:latin typeface="Lucida Sans Unicode"/>
              <a:cs typeface="Lucida Sans Unicode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</a:pPr>
            <a:r>
              <a:rPr lang="en-US" sz="2400" spc="-150" dirty="0">
                <a:solidFill>
                  <a:srgbClr val="990099"/>
                </a:solidFill>
                <a:latin typeface="Century Gothic"/>
                <a:cs typeface="Century Gothic"/>
              </a:rPr>
              <a:t>         </a:t>
            </a:r>
            <a:r>
              <a:rPr sz="2400" spc="-150" dirty="0">
                <a:solidFill>
                  <a:srgbClr val="990099"/>
                </a:solidFill>
                <a:latin typeface="Century Gothic"/>
                <a:cs typeface="Century Gothic"/>
              </a:rPr>
              <a:t>[(</a:t>
            </a:r>
            <a:r>
              <a:rPr sz="2400" b="0" i="1" spc="-150" dirty="0">
                <a:solidFill>
                  <a:srgbClr val="990099"/>
                </a:solidFill>
                <a:latin typeface="Bookman Old Style"/>
                <a:cs typeface="Bookman Old Style"/>
              </a:rPr>
              <a:t>a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36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Grab </a:t>
            </a: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sz="2400" dirty="0">
              <a:latin typeface="Century Gothic"/>
              <a:cs typeface="Century Gothic"/>
            </a:endParaRPr>
          </a:p>
          <a:p>
            <a:pPr marL="802005">
              <a:lnSpc>
                <a:spcPct val="100000"/>
              </a:lnSpc>
              <a:spcBef>
                <a:spcPts val="25"/>
              </a:spcBef>
            </a:pP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     </a:t>
            </a: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sz="240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spc="-114" dirty="0">
                <a:solidFill>
                  <a:srgbClr val="990099"/>
                </a:solidFill>
                <a:latin typeface="Lucida Sans Unicode"/>
                <a:cs typeface="Lucida Sans Unicode"/>
              </a:rPr>
              <a:t>¬(</a:t>
            </a:r>
            <a:r>
              <a:rPr sz="240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 </a:t>
            </a:r>
            <a:r>
              <a:rPr sz="2400" spc="12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39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Release</a:t>
            </a:r>
            <a:r>
              <a:rPr sz="2400" spc="-21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215" dirty="0">
                <a:solidFill>
                  <a:srgbClr val="990099"/>
                </a:solidFill>
                <a:latin typeface="Century Gothic"/>
                <a:cs typeface="Century Gothic"/>
              </a:rPr>
              <a:t> )</a:t>
            </a:r>
            <a:r>
              <a:rPr sz="2400" spc="-21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endParaRPr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3938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C067-0178-472E-AA14-C18C2E4B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43344-2056-4FAF-A768-D4796D0AC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75" dirty="0">
                <a:latin typeface="Tahoma"/>
                <a:cs typeface="Tahoma"/>
              </a:rPr>
              <a:t>Initial </a:t>
            </a:r>
            <a:r>
              <a:rPr lang="en-US" sz="2400" spc="-90" dirty="0">
                <a:latin typeface="Tahoma"/>
                <a:cs typeface="Tahoma"/>
              </a:rPr>
              <a:t>condition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135" dirty="0">
                <a:latin typeface="Tahoma"/>
                <a:cs typeface="Tahoma"/>
              </a:rPr>
              <a:t> </a:t>
            </a:r>
            <a:r>
              <a:rPr lang="en-US" sz="2400" spc="5" dirty="0">
                <a:latin typeface="Tahoma"/>
                <a:cs typeface="Tahoma"/>
              </a:rPr>
              <a:t>KB: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25"/>
              </a:spcBef>
            </a:pP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Agent,</a:t>
            </a:r>
            <a:r>
              <a:rPr lang="en-US" sz="2400" i="1" spc="-5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[1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1]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743585">
              <a:lnSpc>
                <a:spcPct val="100000"/>
              </a:lnSpc>
              <a:spcBef>
                <a:spcPts val="35"/>
              </a:spcBef>
            </a:pP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[1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2]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2371090" algn="l"/>
              </a:tabLst>
            </a:pPr>
            <a:r>
              <a:rPr lang="en-US" sz="2400" spc="-135" dirty="0">
                <a:latin typeface="Tahoma"/>
                <a:cs typeface="Tahoma"/>
              </a:rPr>
              <a:t>Query:  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Ask</a:t>
            </a:r>
            <a:r>
              <a:rPr lang="en-US" sz="2400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KB,</a:t>
            </a:r>
            <a:r>
              <a:rPr lang="en-US" sz="2400" i="1" spc="-3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2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</a:pPr>
            <a:r>
              <a:rPr lang="en-US" sz="2400" spc="-105" dirty="0">
                <a:latin typeface="Tahoma"/>
                <a:cs typeface="Tahoma"/>
              </a:rPr>
              <a:t>i.e.,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what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65" dirty="0">
                <a:latin typeface="Tahoma"/>
                <a:cs typeface="Tahoma"/>
              </a:rPr>
              <a:t>will </a:t>
            </a:r>
            <a:r>
              <a:rPr lang="en-US" sz="2400" spc="-229" dirty="0">
                <a:latin typeface="Tahoma"/>
                <a:cs typeface="Tahoma"/>
              </a:rPr>
              <a:t>I </a:t>
            </a:r>
            <a:r>
              <a:rPr lang="en-US" sz="2400" spc="-155" dirty="0">
                <a:latin typeface="Tahoma"/>
                <a:cs typeface="Tahoma"/>
              </a:rPr>
              <a:t>be </a:t>
            </a:r>
            <a:r>
              <a:rPr lang="en-US" sz="2400" spc="-110" dirty="0">
                <a:latin typeface="Tahoma"/>
                <a:cs typeface="Tahoma"/>
              </a:rPr>
              <a:t>holding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175" dirty="0">
                <a:latin typeface="Tahoma"/>
                <a:cs typeface="Tahoma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gold?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145" dirty="0">
                <a:latin typeface="Tahoma"/>
                <a:cs typeface="Tahoma"/>
              </a:rPr>
              <a:t>Answer: </a:t>
            </a:r>
            <a:r>
              <a:rPr lang="en-US" sz="2400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s/Result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 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orward,</a:t>
            </a:r>
            <a:r>
              <a:rPr lang="en-US" sz="2400" i="1" spc="-4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9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6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65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744220">
              <a:lnSpc>
                <a:spcPct val="100000"/>
              </a:lnSpc>
              <a:spcBef>
                <a:spcPts val="25"/>
              </a:spcBef>
            </a:pPr>
            <a:r>
              <a:rPr lang="en-US" sz="2400" spc="-105" dirty="0">
                <a:latin typeface="Tahoma"/>
                <a:cs typeface="Tahoma"/>
              </a:rPr>
              <a:t>i.e., </a:t>
            </a:r>
            <a:r>
              <a:rPr lang="en-US" sz="2400" spc="-155" dirty="0">
                <a:latin typeface="Tahoma"/>
                <a:cs typeface="Tahoma"/>
              </a:rPr>
              <a:t>go </a:t>
            </a:r>
            <a:r>
              <a:rPr lang="en-US" sz="2400" spc="-145" dirty="0">
                <a:latin typeface="Tahoma"/>
                <a:cs typeface="Tahoma"/>
              </a:rPr>
              <a:t>forward and </a:t>
            </a:r>
            <a:r>
              <a:rPr lang="en-US" sz="2400" spc="-130" dirty="0">
                <a:latin typeface="Tahoma"/>
                <a:cs typeface="Tahoma"/>
              </a:rPr>
              <a:t>then grab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-120" dirty="0"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gold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60" dirty="0">
                <a:latin typeface="Tahoma"/>
                <a:cs typeface="Tahoma"/>
              </a:rPr>
              <a:t>This </a:t>
            </a:r>
            <a:r>
              <a:rPr lang="en-US" sz="2400" spc="-175" dirty="0">
                <a:latin typeface="Tahoma"/>
                <a:cs typeface="Tahoma"/>
              </a:rPr>
              <a:t>assumes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30" dirty="0">
                <a:latin typeface="Tahoma"/>
                <a:cs typeface="Tahoma"/>
              </a:rPr>
              <a:t>agent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interested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plans </a:t>
            </a:r>
            <a:r>
              <a:rPr lang="en-US" sz="2400" spc="-95" dirty="0">
                <a:latin typeface="Tahoma"/>
                <a:cs typeface="Tahoma"/>
              </a:rPr>
              <a:t>starting </a:t>
            </a:r>
            <a:r>
              <a:rPr lang="en-US" sz="2400" spc="-65" dirty="0">
                <a:latin typeface="Tahoma"/>
                <a:cs typeface="Tahoma"/>
              </a:rPr>
              <a:t>at 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75" dirty="0">
                <a:latin typeface="Tahoma"/>
                <a:cs typeface="Tahoma"/>
              </a:rPr>
              <a:t>that</a:t>
            </a:r>
            <a:r>
              <a:rPr lang="en-US" sz="2400" spc="-35" dirty="0">
                <a:latin typeface="Tahoma"/>
                <a:cs typeface="Tahoma"/>
              </a:rPr>
              <a:t>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endParaRPr lang="en-US" sz="2400" baseline="-11904" dirty="0">
              <a:latin typeface="Tw Cen MT Condensed Extra Bold"/>
              <a:cs typeface="Tw Cen MT Condensed Extra Bold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10" dirty="0">
                <a:latin typeface="Tahoma"/>
                <a:cs typeface="Tahoma"/>
              </a:rPr>
              <a:t>only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130" dirty="0">
                <a:latin typeface="Tahoma"/>
                <a:cs typeface="Tahoma"/>
              </a:rPr>
              <a:t>described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185" dirty="0">
                <a:latin typeface="Tahoma"/>
                <a:cs typeface="Tahoma"/>
              </a:rPr>
              <a:t> </a:t>
            </a:r>
            <a:r>
              <a:rPr lang="en-US" sz="2400" spc="105" dirty="0">
                <a:latin typeface="Tahoma"/>
                <a:cs typeface="Tahoma"/>
              </a:rPr>
              <a:t>KB</a:t>
            </a:r>
            <a:endParaRPr lang="en-US" sz="2400" dirty="0">
              <a:latin typeface="Tahoma"/>
              <a:cs typeface="Tahoma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752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7A16-53E2-44BE-ADA5-C109EB81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vs First-Order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EB3B-650D-45FD-AD8C-490AD30A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43265" cy="2039539"/>
          </a:xfrm>
        </p:spPr>
        <p:txBody>
          <a:bodyPr/>
          <a:lstStyle/>
          <a:p>
            <a:r>
              <a:rPr lang="en-US" dirty="0"/>
              <a:t>Rules of chess:</a:t>
            </a:r>
          </a:p>
          <a:p>
            <a:pPr lvl="1"/>
            <a:r>
              <a:rPr lang="en-US" sz="2800" dirty="0"/>
              <a:t>100,000 pages in propositional logic</a:t>
            </a:r>
          </a:p>
          <a:p>
            <a:pPr lvl="1"/>
            <a:r>
              <a:rPr lang="en-US" sz="2800" dirty="0"/>
              <a:t>1 page in first-order logic</a:t>
            </a:r>
          </a:p>
          <a:p>
            <a:pPr lvl="1"/>
            <a:endParaRPr lang="en-US" sz="2800" dirty="0"/>
          </a:p>
          <a:p>
            <a:r>
              <a:rPr lang="en-US" dirty="0"/>
              <a:t>Rules of </a:t>
            </a:r>
            <a:r>
              <a:rPr lang="en-US" dirty="0" err="1"/>
              <a:t>pacman</a:t>
            </a:r>
            <a:r>
              <a:rPr lang="en-US" dirty="0"/>
              <a:t>:</a:t>
            </a:r>
          </a:p>
          <a:p>
            <a:pPr lvl="1"/>
            <a:r>
              <a:rPr lang="en-US" sz="2800" dirty="0">
                <a:solidFill>
                  <a:srgbClr val="7030A0"/>
                </a:solidFill>
                <a:sym typeface="Symbol"/>
              </a:rPr>
              <a:t>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x,y,t</a:t>
            </a:r>
            <a:r>
              <a:rPr lang="en-US" sz="2800" dirty="0">
                <a:solidFill>
                  <a:srgbClr val="7030A0"/>
                </a:solidFill>
              </a:rPr>
              <a:t> At(</a:t>
            </a:r>
            <a:r>
              <a:rPr lang="en-US" sz="2800" dirty="0" err="1">
                <a:solidFill>
                  <a:srgbClr val="7030A0"/>
                </a:solidFill>
              </a:rPr>
              <a:t>x,y,t</a:t>
            </a:r>
            <a:r>
              <a:rPr lang="en-US" sz="2800" dirty="0">
                <a:solidFill>
                  <a:srgbClr val="7030A0"/>
                </a:solidFill>
              </a:rPr>
              <a:t>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sz="2800" dirty="0">
                <a:solidFill>
                  <a:srgbClr val="7030A0"/>
                </a:solidFill>
              </a:rPr>
              <a:t>At(x,y,t-1)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 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u,v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 Reachable(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x,y,u,v,Action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(t-1))]  v </a:t>
            </a:r>
          </a:p>
          <a:p>
            <a:pPr marL="457165" lvl="1" indent="0">
              <a:buNone/>
            </a:pPr>
            <a:r>
              <a:rPr lang="en-US" sz="2800" dirty="0">
                <a:solidFill>
                  <a:srgbClr val="7030A0"/>
                </a:solidFill>
                <a:sym typeface="Symbol"/>
              </a:rPr>
              <a:t>                             [ 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u,v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At(u,v,t-1)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Reachable(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x,y,u,v,Action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(t-1))]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40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2D9F-E033-484A-8C84-B10402FD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CF32E-F330-48A5-A0C8-E83743E4D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145" dirty="0">
                <a:latin typeface="Tahoma"/>
                <a:cs typeface="Tahoma"/>
              </a:rPr>
              <a:t>Represent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plans</a:t>
            </a:r>
            <a:r>
              <a:rPr lang="en-US" sz="2400" spc="2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60" dirty="0">
                <a:latin typeface="Tahoma"/>
                <a:cs typeface="Tahoma"/>
              </a:rPr>
              <a:t>as</a:t>
            </a:r>
            <a:r>
              <a:rPr lang="en-US" sz="2400" spc="-5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action</a:t>
            </a:r>
            <a:r>
              <a:rPr lang="en-US" sz="2400" spc="-10" dirty="0">
                <a:latin typeface="Tahoma"/>
                <a:cs typeface="Tahoma"/>
              </a:rPr>
              <a:t> </a:t>
            </a:r>
            <a:r>
              <a:rPr lang="en-US" sz="2400" spc="-170" dirty="0">
                <a:latin typeface="Tahoma"/>
                <a:cs typeface="Tahoma"/>
              </a:rPr>
              <a:t>sequences</a:t>
            </a:r>
            <a:r>
              <a:rPr lang="en-US" sz="2400" spc="10" dirty="0"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z="240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spc="-15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sz="240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spc="-104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i="1" spc="-157" baseline="-11904" dirty="0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p,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05" dirty="0">
                <a:latin typeface="Tahoma"/>
                <a:cs typeface="Tahoma"/>
              </a:rPr>
              <a:t>result of </a:t>
            </a:r>
            <a:r>
              <a:rPr lang="en-US" sz="2400" spc="-120" dirty="0">
                <a:latin typeface="Tahoma"/>
                <a:cs typeface="Tahoma"/>
              </a:rPr>
              <a:t>executing </a:t>
            </a:r>
            <a:r>
              <a:rPr lang="en-US" sz="2400" i="1" spc="-220" dirty="0">
                <a:solidFill>
                  <a:srgbClr val="990099"/>
                </a:solidFill>
                <a:latin typeface="Bookman Old Style"/>
                <a:cs typeface="Bookman Old Style"/>
              </a:rPr>
              <a:t>p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-110" dirty="0">
                <a:latin typeface="Tahoma"/>
                <a:cs typeface="Tahoma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lang="en-US" sz="24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3249930" algn="l"/>
              </a:tabLst>
            </a:pPr>
            <a:r>
              <a:rPr lang="en-US" sz="2400" spc="-105" dirty="0">
                <a:latin typeface="Tahoma"/>
                <a:cs typeface="Tahoma"/>
              </a:rPr>
              <a:t>Then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45" dirty="0">
                <a:latin typeface="Tahoma"/>
                <a:cs typeface="Tahoma"/>
              </a:rPr>
              <a:t>query 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Ask</a:t>
            </a:r>
            <a:r>
              <a:rPr lang="en-US" sz="2400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KB,</a:t>
            </a:r>
            <a:r>
              <a:rPr lang="en-US" sz="2400" i="1" spc="2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20" dirty="0">
                <a:solidFill>
                  <a:srgbClr val="990099"/>
                </a:solidFill>
                <a:latin typeface="Bookman Old Style"/>
                <a:cs typeface="Bookman Old Style"/>
              </a:rPr>
              <a:t>p   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15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)))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2400" spc="-160" dirty="0">
                <a:latin typeface="Tahoma"/>
                <a:cs typeface="Tahoma"/>
              </a:rPr>
              <a:t>has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95" dirty="0">
                <a:latin typeface="Tahoma"/>
                <a:cs typeface="Tahoma"/>
              </a:rPr>
              <a:t>solution </a:t>
            </a:r>
            <a:r>
              <a:rPr lang="en-US" sz="2400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p/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orward,</a:t>
            </a:r>
            <a:r>
              <a:rPr lang="en-US" sz="2400" i="1" spc="-1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Grab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sz="2400" spc="-4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75" dirty="0">
                <a:latin typeface="Tahoma"/>
                <a:cs typeface="Tahoma"/>
              </a:rPr>
              <a:t>Definition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i="1" spc="-1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35" dirty="0">
                <a:latin typeface="Tahoma"/>
                <a:cs typeface="Tahoma"/>
              </a:rPr>
              <a:t>terms </a:t>
            </a:r>
            <a:r>
              <a:rPr lang="en-US" sz="2400" spc="-105" dirty="0">
                <a:latin typeface="Tahoma"/>
                <a:cs typeface="Tahoma"/>
              </a:rPr>
              <a:t>of</a:t>
            </a:r>
            <a:r>
              <a:rPr lang="en-US" sz="2400" spc="-25" dirty="0">
                <a:latin typeface="Tahoma"/>
                <a:cs typeface="Tahoma"/>
              </a:rPr>
              <a:t> 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5" dirty="0">
                <a:latin typeface="Tahoma"/>
                <a:cs typeface="Tahoma"/>
              </a:rPr>
              <a:t>:</a:t>
            </a:r>
            <a:endParaRPr lang="en-US" sz="2400" dirty="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  <a:tabLst>
                <a:tab pos="833119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    </a:t>
            </a: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([ </a:t>
            </a:r>
            <a:r>
              <a:rPr lang="en-US" sz="2400" spc="-13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z="2400" spc="-229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lang="en-US" sz="2400" dirty="0">
              <a:latin typeface="Bookman Old Style"/>
              <a:cs typeface="Bookman Old Style"/>
            </a:endParaRPr>
          </a:p>
          <a:p>
            <a:pPr marL="378460">
              <a:lnSpc>
                <a:spcPct val="100000"/>
              </a:lnSpc>
              <a:spcBef>
                <a:spcPts val="35"/>
              </a:spcBef>
              <a:tabLst>
                <a:tab pos="1327785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    </a:t>
            </a:r>
            <a:r>
              <a:rPr lang="en-US" sz="2400" i="1" spc="-75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([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i="1" spc="-75" dirty="0">
                <a:solidFill>
                  <a:srgbClr val="990099"/>
                </a:solidFill>
                <a:latin typeface="Lucida Sans Unicode"/>
                <a:cs typeface="Lucida Sans Unicode"/>
              </a:rPr>
              <a:t>,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2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525"/>
              </a:spcBef>
            </a:pPr>
            <a:endParaRPr lang="en-US" sz="2400" spc="-85" dirty="0">
              <a:solidFill>
                <a:srgbClr val="C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18959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4066-AE23-4140-BD49-901F776C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D030-3701-4F1B-ABE4-35B6B75D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Need for first-order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Syntax and semantics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Planning with FOL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Inference with FOL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55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8C0A-2A1C-45F3-8734-990929D6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First-Order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09E576-4273-4523-A5FD-5924CD05C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A)  Reducing first-order inference to propositional inference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Unification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r>
                  <a:rPr lang="en-US" dirty="0"/>
                  <a:t>B)  </a:t>
                </a:r>
                <a:r>
                  <a:rPr lang="en-US" i="1" dirty="0"/>
                  <a:t>Lifting</a:t>
                </a:r>
                <a:r>
                  <a:rPr lang="en-US" dirty="0"/>
                  <a:t> propositional inference to first-order inference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Generalized Modus Ponens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FOL forward chaining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09E576-4273-4523-A5FD-5924CD05C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820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B6BD-DBEF-4E9B-ADE5-8096D889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Instantiation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4B3C-1CE6-48C3-96B4-18C6F3BA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449401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lang="en-US" sz="2400" spc="-110" dirty="0">
                <a:latin typeface="Tahoma"/>
                <a:cs typeface="Tahoma"/>
              </a:rPr>
              <a:t>Every </a:t>
            </a:r>
            <a:r>
              <a:rPr lang="en-US" sz="2400" spc="-90" dirty="0">
                <a:latin typeface="Tahoma"/>
                <a:cs typeface="Tahoma"/>
              </a:rPr>
              <a:t>instantiation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14" dirty="0">
                <a:latin typeface="Tahoma"/>
                <a:cs typeface="Tahoma"/>
              </a:rPr>
              <a:t>universally </a:t>
            </a:r>
            <a:r>
              <a:rPr lang="en-US" sz="2400" spc="-105" dirty="0">
                <a:latin typeface="Tahoma"/>
                <a:cs typeface="Tahoma"/>
              </a:rPr>
              <a:t>quantified </a:t>
            </a:r>
            <a:r>
              <a:rPr lang="en-US" sz="2400" spc="-150" dirty="0">
                <a:latin typeface="Tahoma"/>
                <a:cs typeface="Tahoma"/>
              </a:rPr>
              <a:t>sentence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10" dirty="0">
                <a:latin typeface="Tahoma"/>
                <a:cs typeface="Tahoma"/>
              </a:rPr>
              <a:t>entailed </a:t>
            </a:r>
            <a:r>
              <a:rPr lang="en-US" sz="2400" spc="-160" dirty="0">
                <a:latin typeface="Tahoma"/>
                <a:cs typeface="Tahoma"/>
              </a:rPr>
              <a:t>by</a:t>
            </a:r>
            <a:r>
              <a:rPr lang="en-US" sz="2400" spc="185" dirty="0">
                <a:latin typeface="Tahoma"/>
                <a:cs typeface="Tahoma"/>
              </a:rPr>
              <a:t> </a:t>
            </a:r>
            <a:r>
              <a:rPr lang="en-US" sz="2400" spc="-70" dirty="0">
                <a:latin typeface="Tahoma"/>
                <a:cs typeface="Tahoma"/>
              </a:rPr>
              <a:t>it:</a:t>
            </a:r>
            <a:endParaRPr lang="en-US" sz="2400" dirty="0">
              <a:latin typeface="Tahoma"/>
              <a:cs typeface="Tahoma"/>
            </a:endParaRPr>
          </a:p>
          <a:p>
            <a:pPr marR="5949950" algn="ctr">
              <a:lnSpc>
                <a:spcPct val="100000"/>
              </a:lnSpc>
              <a:spcBef>
                <a:spcPts val="1005"/>
              </a:spcBef>
              <a:tabLst>
                <a:tab pos="467359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v	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endParaRPr lang="el-GR" sz="2400" dirty="0">
              <a:latin typeface="Bookman Old Style"/>
              <a:cs typeface="Bookman Old Style"/>
            </a:endParaRPr>
          </a:p>
          <a:p>
            <a:pPr marL="344805">
              <a:lnSpc>
                <a:spcPct val="100000"/>
              </a:lnSpc>
              <a:spcBef>
                <a:spcPts val="350"/>
              </a:spcBef>
            </a:pPr>
            <a:r>
              <a:rPr lang="en-US" sz="2400" spc="130" dirty="0" err="1">
                <a:solidFill>
                  <a:srgbClr val="990099"/>
                </a:solidFill>
                <a:latin typeface="Times New Roman"/>
                <a:cs typeface="Times New Roman"/>
              </a:rPr>
              <a:t>Subst</a:t>
            </a:r>
            <a:r>
              <a:rPr lang="en-US" sz="2400" spc="1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v/g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lang="el-GR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l-GR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n-US" sz="2400" spc="-114" dirty="0">
                <a:latin typeface="Tahoma"/>
                <a:cs typeface="Tahoma"/>
              </a:rPr>
              <a:t>for </a:t>
            </a:r>
            <a:r>
              <a:rPr lang="en-US" sz="2400" spc="-140" dirty="0">
                <a:latin typeface="Tahoma"/>
                <a:cs typeface="Tahoma"/>
              </a:rPr>
              <a:t>any </a:t>
            </a:r>
            <a:r>
              <a:rPr lang="en-US" sz="2400" spc="-120" dirty="0">
                <a:latin typeface="Tahoma"/>
                <a:cs typeface="Tahoma"/>
              </a:rPr>
              <a:t>variable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v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135" dirty="0">
                <a:latin typeface="Tahoma"/>
                <a:cs typeface="Tahoma"/>
              </a:rPr>
              <a:t>ground </a:t>
            </a:r>
            <a:r>
              <a:rPr lang="en-US" sz="2400" spc="-125" dirty="0">
                <a:latin typeface="Tahoma"/>
                <a:cs typeface="Tahoma"/>
              </a:rPr>
              <a:t>term</a:t>
            </a:r>
            <a:r>
              <a:rPr lang="en-US" sz="2400" spc="-90" dirty="0">
                <a:latin typeface="Tahoma"/>
                <a:cs typeface="Tahoma"/>
              </a:rPr>
              <a:t> </a:t>
            </a:r>
            <a:r>
              <a:rPr lang="en-US" sz="240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endParaRPr lang="en-US" sz="24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1050925" algn="l"/>
                <a:tab pos="3578860" algn="l"/>
                <a:tab pos="3971290" algn="l"/>
              </a:tabLst>
            </a:pPr>
            <a:r>
              <a:rPr lang="en-US" sz="2400" spc="-80" dirty="0">
                <a:latin typeface="Tahoma"/>
                <a:cs typeface="Tahoma"/>
              </a:rPr>
              <a:t>E.g.,</a:t>
            </a:r>
            <a:r>
              <a:rPr lang="en-US" sz="2400" spc="-20" dirty="0">
                <a:latin typeface="Tahoma"/>
                <a:cs typeface="Tahoma"/>
              </a:rPr>
              <a:t> </a:t>
            </a: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King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4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6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125" dirty="0">
                <a:latin typeface="Tahoma"/>
                <a:cs typeface="Tahoma"/>
              </a:rPr>
              <a:t>yields</a:t>
            </a:r>
            <a:endParaRPr lang="en-US" sz="2400" dirty="0">
              <a:latin typeface="Tahoma"/>
              <a:cs typeface="Tahoma"/>
            </a:endParaRPr>
          </a:p>
          <a:p>
            <a:pPr marL="391795" marR="1986914">
              <a:lnSpc>
                <a:spcPct val="101000"/>
              </a:lnSpc>
              <a:spcBef>
                <a:spcPts val="1405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</a:p>
          <a:p>
            <a:pPr marL="391795" marR="1986914">
              <a:lnSpc>
                <a:spcPct val="101000"/>
              </a:lnSpc>
              <a:spcBef>
                <a:spcPts val="1405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4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4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4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4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  <a:tabLst>
                <a:tab pos="5817235" algn="l"/>
                <a:tab pos="6211570" algn="l"/>
              </a:tabLst>
            </a:pPr>
            <a:endParaRPr lang="en-US" sz="1400" i="1" spc="15" dirty="0">
              <a:solidFill>
                <a:srgbClr val="990099"/>
              </a:solidFill>
              <a:latin typeface="Bookman Old Style"/>
              <a:cs typeface="Bookman Old Style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  <a:tabLst>
                <a:tab pos="5817235" algn="l"/>
                <a:tab pos="6211570" algn="l"/>
              </a:tabLst>
            </a:pPr>
            <a:r>
              <a:rPr lang="en-US" sz="240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400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400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ather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400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194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66B3-46EE-4813-8D3C-0F8BBE9B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Instantiation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7F287-023B-4B42-9940-C6E50ECD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100" dirty="0">
                <a:latin typeface="Tahoma"/>
                <a:cs typeface="Tahoma"/>
              </a:rPr>
              <a:t>For </a:t>
            </a:r>
            <a:r>
              <a:rPr lang="en-US" sz="2400" spc="-140" dirty="0">
                <a:latin typeface="Tahoma"/>
                <a:cs typeface="Tahoma"/>
              </a:rPr>
              <a:t>any </a:t>
            </a:r>
            <a:r>
              <a:rPr lang="en-US" sz="2400" spc="-150" dirty="0">
                <a:latin typeface="Tahoma"/>
                <a:cs typeface="Tahoma"/>
              </a:rPr>
              <a:t>sentence </a:t>
            </a:r>
            <a:r>
              <a:rPr lang="el-GR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lang="el-GR" sz="2400" spc="-55" dirty="0">
                <a:latin typeface="Tahoma"/>
                <a:cs typeface="Tahoma"/>
              </a:rPr>
              <a:t>, </a:t>
            </a:r>
            <a:r>
              <a:rPr lang="en-US" sz="2400" spc="-120" dirty="0">
                <a:latin typeface="Tahoma"/>
                <a:cs typeface="Tahoma"/>
              </a:rPr>
              <a:t>variable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400" spc="-70" dirty="0">
                <a:latin typeface="Tahoma"/>
                <a:cs typeface="Tahoma"/>
              </a:rPr>
              <a:t>,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100" dirty="0">
                <a:latin typeface="Tahoma"/>
                <a:cs typeface="Tahoma"/>
              </a:rPr>
              <a:t>constant </a:t>
            </a:r>
            <a:r>
              <a:rPr lang="en-US" sz="2400" spc="-125" dirty="0">
                <a:latin typeface="Tahoma"/>
                <a:cs typeface="Tahoma"/>
              </a:rPr>
              <a:t>symbol</a:t>
            </a:r>
            <a:r>
              <a:rPr lang="en-US" sz="2400" spc="-105" dirty="0">
                <a:latin typeface="Tahoma"/>
                <a:cs typeface="Tahoma"/>
              </a:rPr>
              <a:t> </a:t>
            </a:r>
            <a:r>
              <a:rPr lang="en-US" sz="240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endParaRPr lang="en-US" sz="24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spc="50" dirty="0">
                <a:solidFill>
                  <a:srgbClr val="7E0000"/>
                </a:solidFill>
                <a:latin typeface="Century"/>
                <a:cs typeface="Century"/>
              </a:rPr>
              <a:t>that </a:t>
            </a:r>
            <a:r>
              <a:rPr lang="en-US" sz="2400" spc="75" dirty="0">
                <a:solidFill>
                  <a:srgbClr val="7E0000"/>
                </a:solidFill>
                <a:latin typeface="Century"/>
                <a:cs typeface="Century"/>
              </a:rPr>
              <a:t>does </a:t>
            </a:r>
            <a:r>
              <a:rPr lang="en-US" sz="2400" spc="90" dirty="0">
                <a:solidFill>
                  <a:srgbClr val="7E0000"/>
                </a:solidFill>
                <a:latin typeface="Century"/>
                <a:cs typeface="Century"/>
              </a:rPr>
              <a:t>not </a:t>
            </a:r>
            <a:r>
              <a:rPr lang="en-US" sz="2400" spc="55" dirty="0">
                <a:solidFill>
                  <a:srgbClr val="7E0000"/>
                </a:solidFill>
                <a:latin typeface="Century"/>
                <a:cs typeface="Century"/>
              </a:rPr>
              <a:t>appear </a:t>
            </a:r>
            <a:r>
              <a:rPr lang="en-US" sz="2400" spc="25" dirty="0">
                <a:solidFill>
                  <a:srgbClr val="7E0000"/>
                </a:solidFill>
                <a:latin typeface="Century"/>
                <a:cs typeface="Century"/>
              </a:rPr>
              <a:t>elsewhere </a:t>
            </a:r>
            <a:r>
              <a:rPr lang="en-US" sz="2400" spc="20" dirty="0">
                <a:solidFill>
                  <a:srgbClr val="7E0000"/>
                </a:solidFill>
                <a:latin typeface="Century"/>
                <a:cs typeface="Century"/>
              </a:rPr>
              <a:t>in </a:t>
            </a:r>
            <a:r>
              <a:rPr lang="en-US" sz="2400" spc="50" dirty="0">
                <a:solidFill>
                  <a:srgbClr val="7E0000"/>
                </a:solidFill>
                <a:latin typeface="Century"/>
                <a:cs typeface="Century"/>
              </a:rPr>
              <a:t>the knowledge</a:t>
            </a:r>
            <a:r>
              <a:rPr lang="en-US" sz="2400" spc="6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lang="en-US" sz="2400" spc="-15" dirty="0">
                <a:solidFill>
                  <a:srgbClr val="7E0000"/>
                </a:solidFill>
                <a:latin typeface="Century"/>
                <a:cs typeface="Century"/>
              </a:rPr>
              <a:t>base</a:t>
            </a:r>
            <a:r>
              <a:rPr lang="en-US" sz="2400" spc="-15" dirty="0">
                <a:latin typeface="Tahoma"/>
                <a:cs typeface="Tahoma"/>
              </a:rPr>
              <a:t>: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spc="-215" dirty="0">
                <a:solidFill>
                  <a:srgbClr val="990099"/>
                </a:solidFill>
                <a:latin typeface="Tahoma"/>
                <a:cs typeface="Tahoma"/>
              </a:rPr>
              <a:t>	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v	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endParaRPr lang="el-GR" sz="2400" dirty="0">
              <a:latin typeface="Bookman Old Style"/>
              <a:cs typeface="Bookman Old Style"/>
            </a:endParaRPr>
          </a:p>
          <a:p>
            <a:pPr marL="344805">
              <a:lnSpc>
                <a:spcPct val="100000"/>
              </a:lnSpc>
              <a:spcBef>
                <a:spcPts val="360"/>
              </a:spcBef>
            </a:pPr>
            <a:r>
              <a:rPr lang="en-US" sz="2400" spc="130" dirty="0" err="1">
                <a:solidFill>
                  <a:srgbClr val="990099"/>
                </a:solidFill>
                <a:latin typeface="Times New Roman"/>
                <a:cs typeface="Times New Roman"/>
              </a:rPr>
              <a:t>Subst</a:t>
            </a:r>
            <a:r>
              <a:rPr lang="en-US" sz="2400" spc="1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v/k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lang="el-GR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l-GR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1050925" algn="l"/>
              </a:tabLst>
            </a:pPr>
            <a:endParaRPr lang="en-US" sz="2400" spc="-8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1050925" algn="l"/>
              </a:tabLst>
            </a:pPr>
            <a:r>
              <a:rPr lang="en-US" sz="2400" spc="-80" dirty="0">
                <a:latin typeface="Tahoma"/>
                <a:cs typeface="Tahoma"/>
              </a:rPr>
              <a:t>E.g.,</a:t>
            </a:r>
            <a:r>
              <a:rPr lang="en-US" sz="2400" spc="-20" dirty="0">
                <a:latin typeface="Tahoma"/>
                <a:cs typeface="Tahoma"/>
              </a:rPr>
              <a:t>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Crown</a:t>
            </a:r>
            <a:r>
              <a:rPr lang="en-US" sz="2400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55" dirty="0" err="1">
                <a:solidFill>
                  <a:srgbClr val="990099"/>
                </a:solidFill>
                <a:latin typeface="Bookman Old Style"/>
                <a:cs typeface="Bookman Old Style"/>
              </a:rPr>
              <a:t>OnHead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5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125" dirty="0">
                <a:latin typeface="Tahoma"/>
                <a:cs typeface="Tahoma"/>
              </a:rPr>
              <a:t>yields</a:t>
            </a:r>
            <a:endParaRPr lang="en-US" sz="2400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</a:pP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Crown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lang="en-US" sz="2400" spc="-60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65" dirty="0" err="1">
                <a:solidFill>
                  <a:srgbClr val="990099"/>
                </a:solidFill>
                <a:latin typeface="Bookman Old Style"/>
                <a:cs typeface="Bookman Old Style"/>
              </a:rPr>
              <a:t>OnHead</a:t>
            </a:r>
            <a:r>
              <a:rPr lang="en-US" sz="2400" spc="-6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lang="en-US" sz="2400" spc="-97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438784">
              <a:lnSpc>
                <a:spcPct val="163400"/>
              </a:lnSpc>
              <a:tabLst>
                <a:tab pos="2967990" algn="l"/>
              </a:tabLst>
            </a:pPr>
            <a:r>
              <a:rPr lang="en-US" sz="2400" spc="-135" dirty="0">
                <a:latin typeface="Tahoma"/>
                <a:cs typeface="Tahoma"/>
              </a:rPr>
              <a:t>provided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lang="en-US" sz="2400" spc="-67" baseline="-11904" dirty="0">
                <a:solidFill>
                  <a:srgbClr val="990099"/>
                </a:solidFill>
                <a:latin typeface="Tahoma"/>
                <a:cs typeface="Tahoma"/>
              </a:rPr>
              <a:t>1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90" dirty="0">
                <a:latin typeface="Tahoma"/>
                <a:cs typeface="Tahoma"/>
              </a:rPr>
              <a:t>new </a:t>
            </a:r>
            <a:r>
              <a:rPr lang="en-US" sz="2400" spc="-100" dirty="0">
                <a:latin typeface="Tahoma"/>
                <a:cs typeface="Tahoma"/>
              </a:rPr>
              <a:t>constant </a:t>
            </a:r>
            <a:r>
              <a:rPr lang="en-US" sz="2400" spc="-120" dirty="0">
                <a:latin typeface="Tahoma"/>
                <a:cs typeface="Tahoma"/>
              </a:rPr>
              <a:t>symbol, </a:t>
            </a:r>
            <a:r>
              <a:rPr lang="en-US" sz="2400" spc="-100" dirty="0">
                <a:latin typeface="Tahoma"/>
                <a:cs typeface="Tahoma"/>
              </a:rPr>
              <a:t>called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25" dirty="0" err="1">
                <a:solidFill>
                  <a:srgbClr val="C00000"/>
                </a:solidFill>
                <a:latin typeface="Tahoma"/>
                <a:cs typeface="Tahoma"/>
              </a:rPr>
              <a:t>Skolem</a:t>
            </a:r>
            <a:r>
              <a:rPr lang="en-US" sz="2400" spc="-1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C00000"/>
                </a:solidFill>
                <a:latin typeface="Tahoma"/>
                <a:cs typeface="Tahoma"/>
              </a:rPr>
              <a:t>constant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8768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B399-4B4C-4F58-81C7-94103A47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to Propositional</a:t>
            </a:r>
            <a:r>
              <a:rPr lang="en-US" baseline="0" dirty="0"/>
              <a:t> 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1187-6FAD-43A7-83AD-6862EC6D5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lang="en-US" sz="2000" spc="-140" dirty="0">
                <a:latin typeface="Tahoma"/>
                <a:cs typeface="Tahoma"/>
              </a:rPr>
              <a:t>Suppose </a:t>
            </a:r>
            <a:r>
              <a:rPr lang="en-US" sz="2000" spc="-125" dirty="0">
                <a:latin typeface="Tahoma"/>
                <a:cs typeface="Tahoma"/>
              </a:rPr>
              <a:t>the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05" dirty="0">
                <a:latin typeface="Tahoma"/>
                <a:cs typeface="Tahoma"/>
              </a:rPr>
              <a:t>contains </a:t>
            </a:r>
            <a:r>
              <a:rPr lang="en-US" sz="2000" spc="-95" dirty="0">
                <a:latin typeface="Tahoma"/>
                <a:cs typeface="Tahoma"/>
              </a:rPr>
              <a:t>just </a:t>
            </a:r>
            <a:r>
              <a:rPr lang="en-US" sz="2000" spc="-125" dirty="0">
                <a:latin typeface="Tahoma"/>
                <a:cs typeface="Tahoma"/>
              </a:rPr>
              <a:t>the</a:t>
            </a:r>
            <a:r>
              <a:rPr lang="en-US" sz="2000" spc="-100" dirty="0">
                <a:latin typeface="Tahoma"/>
                <a:cs typeface="Tahoma"/>
              </a:rPr>
              <a:t> </a:t>
            </a:r>
            <a:r>
              <a:rPr lang="en-US" sz="2000" spc="-120" dirty="0">
                <a:latin typeface="Tahoma"/>
                <a:cs typeface="Tahoma"/>
              </a:rPr>
              <a:t>following:</a:t>
            </a:r>
            <a:endParaRPr lang="en-US" sz="2000" dirty="0">
              <a:latin typeface="Tahoma"/>
              <a:cs typeface="Tahoma"/>
            </a:endParaRPr>
          </a:p>
          <a:p>
            <a:pPr marL="391795" marR="2637790">
              <a:lnSpc>
                <a:spcPct val="101499"/>
              </a:lnSpc>
              <a:spcBef>
                <a:spcPts val="1270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0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0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lang="en-US" sz="20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0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0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0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0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0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dirty="0">
                <a:solidFill>
                  <a:srgbClr val="990099"/>
                </a:solidFill>
                <a:latin typeface="Century Gothic"/>
                <a:cs typeface="Century Gothic"/>
              </a:rPr>
              <a:t>	</a:t>
            </a:r>
            <a:r>
              <a:rPr lang="en-US" sz="20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0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0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0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0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</a:p>
          <a:p>
            <a:pPr marL="391795" marR="2637790">
              <a:lnSpc>
                <a:spcPct val="100000"/>
              </a:lnSpc>
              <a:spcBef>
                <a:spcPts val="1270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391795" marR="4119879">
              <a:lnSpc>
                <a:spcPct val="100000"/>
              </a:lnSpc>
              <a:spcBef>
                <a:spcPts val="75"/>
              </a:spcBef>
            </a:pP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4119879">
              <a:lnSpc>
                <a:spcPct val="100000"/>
              </a:lnSpc>
              <a:spcBef>
                <a:spcPts val="75"/>
              </a:spcBef>
            </a:pP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sz="2000" i="1" spc="-3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lang="en-US" sz="2000" spc="-100" dirty="0">
                <a:latin typeface="Tahoma"/>
                <a:cs typeface="Tahoma"/>
              </a:rPr>
              <a:t>Instantiating </a:t>
            </a:r>
            <a:r>
              <a:rPr lang="en-US" sz="2000" spc="-125" dirty="0">
                <a:latin typeface="Tahoma"/>
                <a:cs typeface="Tahoma"/>
              </a:rPr>
              <a:t>the </a:t>
            </a:r>
            <a:r>
              <a:rPr lang="en-US" sz="2000" spc="-120" dirty="0">
                <a:latin typeface="Tahoma"/>
                <a:cs typeface="Tahoma"/>
              </a:rPr>
              <a:t>universal </a:t>
            </a:r>
            <a:r>
              <a:rPr lang="en-US" sz="2000" spc="-150" dirty="0">
                <a:latin typeface="Tahoma"/>
                <a:cs typeface="Tahoma"/>
              </a:rPr>
              <a:t>sentence </a:t>
            </a:r>
            <a:r>
              <a:rPr lang="en-US" sz="2000" spc="-85" dirty="0">
                <a:latin typeface="Tahoma"/>
                <a:cs typeface="Tahoma"/>
              </a:rPr>
              <a:t>in </a:t>
            </a:r>
            <a:r>
              <a:rPr lang="en-US" sz="2000" i="1" spc="-10" dirty="0">
                <a:latin typeface="Century"/>
                <a:cs typeface="Century"/>
              </a:rPr>
              <a:t>all </a:t>
            </a:r>
            <a:r>
              <a:rPr lang="en-US" sz="2000" i="1" spc="50" dirty="0">
                <a:latin typeface="Century"/>
                <a:cs typeface="Century"/>
              </a:rPr>
              <a:t>possible </a:t>
            </a:r>
            <a:r>
              <a:rPr lang="en-US" sz="2000" spc="-170" dirty="0">
                <a:latin typeface="Tahoma"/>
                <a:cs typeface="Tahoma"/>
              </a:rPr>
              <a:t>ways, </a:t>
            </a:r>
            <a:r>
              <a:rPr lang="en-US" sz="2000" spc="-235" dirty="0">
                <a:latin typeface="Tahoma"/>
                <a:cs typeface="Tahoma"/>
              </a:rPr>
              <a:t>we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en-US" sz="2000" spc="-165" dirty="0">
                <a:latin typeface="Tahoma"/>
                <a:cs typeface="Tahoma"/>
              </a:rPr>
              <a:t>have</a:t>
            </a:r>
            <a:endParaRPr lang="en-US" sz="2000" dirty="0">
              <a:latin typeface="Tahoma"/>
              <a:cs typeface="Tahoma"/>
            </a:endParaRPr>
          </a:p>
          <a:p>
            <a:pPr marL="391795" marR="751840">
              <a:lnSpc>
                <a:spcPct val="101200"/>
              </a:lnSpc>
              <a:spcBef>
                <a:spcPts val="1280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3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0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0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0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</a:p>
          <a:p>
            <a:pPr marL="391795" marR="751840">
              <a:lnSpc>
                <a:spcPct val="101200"/>
              </a:lnSpc>
              <a:spcBef>
                <a:spcPts val="1280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0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0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0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0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0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0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0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0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0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0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0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0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0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0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751840">
              <a:lnSpc>
                <a:spcPct val="101200"/>
              </a:lnSpc>
              <a:spcBef>
                <a:spcPts val="1280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391795" marR="4119879">
              <a:lnSpc>
                <a:spcPct val="101000"/>
              </a:lnSpc>
              <a:spcBef>
                <a:spcPts val="10"/>
              </a:spcBef>
            </a:pP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4119879">
              <a:lnSpc>
                <a:spcPct val="101000"/>
              </a:lnSpc>
              <a:spcBef>
                <a:spcPts val="10"/>
              </a:spcBef>
            </a:pP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sz="2000" i="1" spc="-3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lang="en-US" sz="2000" spc="-85" dirty="0">
                <a:latin typeface="Tahoma"/>
                <a:cs typeface="Tahoma"/>
              </a:rPr>
              <a:t>The </a:t>
            </a:r>
            <a:r>
              <a:rPr lang="en-US" sz="2000" spc="-190" dirty="0">
                <a:latin typeface="Tahoma"/>
                <a:cs typeface="Tahoma"/>
              </a:rPr>
              <a:t>new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solidFill>
                  <a:srgbClr val="C00000"/>
                </a:solidFill>
                <a:latin typeface="Tahoma"/>
                <a:cs typeface="Tahoma"/>
              </a:rPr>
              <a:t>propositionalized</a:t>
            </a:r>
            <a:r>
              <a:rPr lang="en-US" sz="2000" spc="-110" dirty="0">
                <a:latin typeface="Tahoma"/>
                <a:cs typeface="Tahoma"/>
              </a:rPr>
              <a:t>: </a:t>
            </a:r>
            <a:r>
              <a:rPr lang="en-US" sz="2000" spc="-105" dirty="0">
                <a:latin typeface="Tahoma"/>
                <a:cs typeface="Tahoma"/>
              </a:rPr>
              <a:t>proposition </a:t>
            </a:r>
            <a:r>
              <a:rPr lang="en-US" sz="2000" spc="-130" dirty="0">
                <a:latin typeface="Tahoma"/>
                <a:cs typeface="Tahoma"/>
              </a:rPr>
              <a:t>symbols</a:t>
            </a:r>
            <a:r>
              <a:rPr lang="en-US" sz="2000" spc="-170" dirty="0">
                <a:latin typeface="Tahoma"/>
                <a:cs typeface="Tahoma"/>
              </a:rPr>
              <a:t> are</a:t>
            </a:r>
            <a:endParaRPr lang="en-US" sz="2000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0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000" i="1" spc="3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0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000" i="1" spc="3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0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0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000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 </a:t>
            </a:r>
            <a:r>
              <a:rPr lang="en-US" sz="20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z="20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spc="-23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000" spc="-95" dirty="0">
                <a:latin typeface="Tahoma"/>
                <a:cs typeface="Tahoma"/>
              </a:rPr>
              <a:t>etc.</a:t>
            </a:r>
            <a:endParaRPr lang="en-US" sz="2000" dirty="0">
              <a:latin typeface="Tahoma"/>
              <a:cs typeface="Tahoma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647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B399-4B4C-4F58-81C7-94103A47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to Propositional</a:t>
            </a:r>
            <a:r>
              <a:rPr lang="en-US" baseline="0" dirty="0"/>
              <a:t> 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1187-6FAD-43A7-83AD-6862EC6D5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000" spc="-95" dirty="0">
                <a:latin typeface="Tahoma"/>
                <a:cs typeface="Tahoma"/>
              </a:rPr>
              <a:t>Claim: </a:t>
            </a:r>
            <a:r>
              <a:rPr lang="en-US" sz="2000" spc="-145" dirty="0">
                <a:latin typeface="Tahoma"/>
                <a:cs typeface="Tahoma"/>
              </a:rPr>
              <a:t>a </a:t>
            </a:r>
            <a:r>
              <a:rPr lang="en-US" sz="2000" spc="-135" dirty="0">
                <a:latin typeface="Tahoma"/>
                <a:cs typeface="Tahoma"/>
              </a:rPr>
              <a:t>ground </a:t>
            </a:r>
            <a:r>
              <a:rPr lang="en-US" sz="2000" spc="-180" dirty="0">
                <a:latin typeface="Tahoma"/>
                <a:cs typeface="Tahoma"/>
              </a:rPr>
              <a:t>sentence</a:t>
            </a:r>
            <a:r>
              <a:rPr lang="en-US" sz="2000" spc="-270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∗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90" dirty="0">
                <a:latin typeface="Tahoma"/>
                <a:cs typeface="Tahoma"/>
              </a:rPr>
              <a:t>new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70" dirty="0" err="1">
                <a:latin typeface="Tahoma"/>
                <a:cs typeface="Tahoma"/>
              </a:rPr>
              <a:t>iff</a:t>
            </a:r>
            <a:r>
              <a:rPr lang="en-US" sz="2000" spc="-70" dirty="0">
                <a:latin typeface="Tahoma"/>
                <a:cs typeface="Tahoma"/>
              </a:rPr>
              <a:t>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00" dirty="0">
                <a:latin typeface="Tahoma"/>
                <a:cs typeface="Tahoma"/>
              </a:rPr>
              <a:t>original</a:t>
            </a:r>
            <a:r>
              <a:rPr lang="en-US" sz="2000" spc="254" dirty="0">
                <a:latin typeface="Tahoma"/>
                <a:cs typeface="Tahoma"/>
              </a:rPr>
              <a:t> </a:t>
            </a:r>
            <a:r>
              <a:rPr lang="en-US" sz="2000" spc="105" dirty="0">
                <a:latin typeface="Tahoma"/>
                <a:cs typeface="Tahoma"/>
              </a:rPr>
              <a:t>KB</a:t>
            </a:r>
            <a:endParaRPr lang="en-US" sz="2000" dirty="0">
              <a:latin typeface="Tahoma"/>
              <a:cs typeface="Tahoma"/>
            </a:endParaRPr>
          </a:p>
          <a:p>
            <a:pPr marL="12700" marR="10160" indent="-635">
              <a:lnSpc>
                <a:spcPct val="163400"/>
              </a:lnSpc>
            </a:pPr>
            <a:r>
              <a:rPr lang="en-US" sz="2000" spc="-95" dirty="0">
                <a:latin typeface="Tahoma"/>
                <a:cs typeface="Tahoma"/>
              </a:rPr>
              <a:t>Claim: </a:t>
            </a:r>
            <a:r>
              <a:rPr lang="en-US" sz="2000" spc="-155" dirty="0">
                <a:latin typeface="Tahoma"/>
                <a:cs typeface="Tahoma"/>
              </a:rPr>
              <a:t>every </a:t>
            </a:r>
            <a:r>
              <a:rPr lang="en-US" sz="2000" spc="-5" dirty="0">
                <a:latin typeface="Tahoma"/>
                <a:cs typeface="Tahoma"/>
              </a:rPr>
              <a:t>FOL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25" dirty="0">
                <a:latin typeface="Tahoma"/>
                <a:cs typeface="Tahoma"/>
              </a:rPr>
              <a:t>can </a:t>
            </a:r>
            <a:r>
              <a:rPr lang="en-US" sz="2000" spc="-155" dirty="0">
                <a:latin typeface="Tahoma"/>
                <a:cs typeface="Tahoma"/>
              </a:rPr>
              <a:t>be </a:t>
            </a:r>
            <a:r>
              <a:rPr lang="en-US" sz="2000" spc="-100" dirty="0">
                <a:latin typeface="Tahoma"/>
                <a:cs typeface="Tahoma"/>
              </a:rPr>
              <a:t>propositionalized </a:t>
            </a:r>
            <a:r>
              <a:rPr lang="en-US" sz="2000" spc="-160" dirty="0">
                <a:latin typeface="Tahoma"/>
                <a:cs typeface="Tahoma"/>
              </a:rPr>
              <a:t>so as </a:t>
            </a:r>
            <a:r>
              <a:rPr lang="en-US" sz="2000" spc="-70" dirty="0">
                <a:latin typeface="Tahoma"/>
                <a:cs typeface="Tahoma"/>
              </a:rPr>
              <a:t>to </a:t>
            </a:r>
            <a:r>
              <a:rPr lang="en-US" sz="2000" spc="-165" dirty="0">
                <a:latin typeface="Tahoma"/>
                <a:cs typeface="Tahoma"/>
              </a:rPr>
              <a:t>preserve </a:t>
            </a:r>
            <a:r>
              <a:rPr lang="en-US" sz="2000" spc="-105" dirty="0">
                <a:latin typeface="Tahoma"/>
                <a:cs typeface="Tahoma"/>
              </a:rPr>
              <a:t>entailment  </a:t>
            </a:r>
          </a:p>
          <a:p>
            <a:pPr marL="12700" marR="10160" indent="-635">
              <a:lnSpc>
                <a:spcPct val="163400"/>
              </a:lnSpc>
            </a:pPr>
            <a:r>
              <a:rPr lang="en-US" sz="2000" spc="-185" dirty="0">
                <a:latin typeface="Tahoma"/>
                <a:cs typeface="Tahoma"/>
              </a:rPr>
              <a:t>Idea: </a:t>
            </a:r>
            <a:r>
              <a:rPr lang="en-US" sz="2000" spc="-100" dirty="0">
                <a:latin typeface="Tahoma"/>
                <a:cs typeface="Tahoma"/>
              </a:rPr>
              <a:t>propositionalize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45" dirty="0">
                <a:latin typeface="Tahoma"/>
                <a:cs typeface="Tahoma"/>
              </a:rPr>
              <a:t>and </a:t>
            </a:r>
            <a:r>
              <a:rPr lang="en-US" sz="2000" spc="-160" dirty="0">
                <a:latin typeface="Tahoma"/>
                <a:cs typeface="Tahoma"/>
              </a:rPr>
              <a:t>query, </a:t>
            </a:r>
            <a:r>
              <a:rPr lang="en-US" sz="2000" spc="-110" dirty="0">
                <a:latin typeface="Tahoma"/>
                <a:cs typeface="Tahoma"/>
              </a:rPr>
              <a:t>apply resolution, </a:t>
            </a:r>
            <a:r>
              <a:rPr lang="en-US" sz="2000" spc="-114" dirty="0">
                <a:latin typeface="Tahoma"/>
                <a:cs typeface="Tahoma"/>
              </a:rPr>
              <a:t>return </a:t>
            </a:r>
            <a:r>
              <a:rPr lang="en-US" sz="2000" spc="-105" dirty="0">
                <a:latin typeface="Tahoma"/>
                <a:cs typeface="Tahoma"/>
              </a:rPr>
              <a:t>result  </a:t>
            </a:r>
            <a:r>
              <a:rPr lang="en-US" sz="2000" spc="-110" dirty="0">
                <a:latin typeface="Tahoma"/>
                <a:cs typeface="Tahoma"/>
              </a:rPr>
              <a:t>Problem: </a:t>
            </a:r>
            <a:r>
              <a:rPr lang="en-US" sz="2000" spc="-95" dirty="0">
                <a:latin typeface="Tahoma"/>
                <a:cs typeface="Tahoma"/>
              </a:rPr>
              <a:t>with </a:t>
            </a:r>
            <a:r>
              <a:rPr lang="en-US" sz="2000" spc="-100" dirty="0">
                <a:latin typeface="Tahoma"/>
                <a:cs typeface="Tahoma"/>
              </a:rPr>
              <a:t>function </a:t>
            </a:r>
            <a:r>
              <a:rPr lang="en-US" sz="2000" spc="-125" dirty="0">
                <a:latin typeface="Tahoma"/>
                <a:cs typeface="Tahoma"/>
              </a:rPr>
              <a:t>symbols, </a:t>
            </a:r>
            <a:r>
              <a:rPr lang="en-US" sz="2000" spc="-135" dirty="0">
                <a:latin typeface="Tahoma"/>
                <a:cs typeface="Tahoma"/>
              </a:rPr>
              <a:t>there </a:t>
            </a:r>
            <a:r>
              <a:rPr lang="en-US" sz="2000" spc="-165" dirty="0">
                <a:latin typeface="Tahoma"/>
                <a:cs typeface="Tahoma"/>
              </a:rPr>
              <a:t>are </a:t>
            </a:r>
            <a:r>
              <a:rPr lang="en-US" sz="2000" spc="-85" dirty="0">
                <a:latin typeface="Tahoma"/>
                <a:cs typeface="Tahoma"/>
              </a:rPr>
              <a:t>infinitely </a:t>
            </a:r>
            <a:r>
              <a:rPr lang="en-US" sz="2000" spc="-155" dirty="0">
                <a:latin typeface="Tahoma"/>
                <a:cs typeface="Tahoma"/>
              </a:rPr>
              <a:t>many</a:t>
            </a:r>
            <a:r>
              <a:rPr lang="en-US" sz="2000" spc="-130" dirty="0">
                <a:latin typeface="Tahoma"/>
                <a:cs typeface="Tahoma"/>
              </a:rPr>
              <a:t> </a:t>
            </a:r>
            <a:r>
              <a:rPr lang="en-US" sz="2000" spc="-135" dirty="0">
                <a:latin typeface="Tahoma"/>
                <a:cs typeface="Tahoma"/>
              </a:rPr>
              <a:t>ground </a:t>
            </a:r>
            <a:r>
              <a:rPr lang="en-US" sz="2000" spc="-130" dirty="0">
                <a:latin typeface="Tahoma"/>
                <a:cs typeface="Tahoma"/>
              </a:rPr>
              <a:t>terms,</a:t>
            </a:r>
            <a:endParaRPr lang="en-US" sz="2000" dirty="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35"/>
              </a:spcBef>
            </a:pPr>
            <a:r>
              <a:rPr lang="en-US" sz="2000" spc="-125" dirty="0">
                <a:latin typeface="Tahoma"/>
                <a:cs typeface="Tahoma"/>
              </a:rPr>
              <a:t>e.g., 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0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0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0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6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65" dirty="0">
                <a:solidFill>
                  <a:srgbClr val="990099"/>
                </a:solidFill>
                <a:latin typeface="Century Gothic"/>
                <a:cs typeface="Century Gothic"/>
              </a:rPr>
              <a:t>)))</a:t>
            </a:r>
            <a:endParaRPr lang="en-US" sz="2000" dirty="0">
              <a:latin typeface="Century Gothic"/>
              <a:cs typeface="Century Gothic"/>
            </a:endParaRPr>
          </a:p>
          <a:p>
            <a:pPr marL="744220" marR="473709" indent="-731520">
              <a:lnSpc>
                <a:spcPct val="101499"/>
              </a:lnSpc>
              <a:spcBef>
                <a:spcPts val="1525"/>
              </a:spcBef>
            </a:pPr>
            <a:r>
              <a:rPr lang="en-US" sz="2000" spc="-140" dirty="0">
                <a:latin typeface="Tahoma"/>
                <a:cs typeface="Tahoma"/>
              </a:rPr>
              <a:t>Theorem: </a:t>
            </a:r>
            <a:r>
              <a:rPr lang="en-US" sz="2000" spc="-130" dirty="0" err="1">
                <a:latin typeface="Tahoma"/>
                <a:cs typeface="Tahoma"/>
              </a:rPr>
              <a:t>Herbrand</a:t>
            </a:r>
            <a:r>
              <a:rPr lang="en-US" sz="2000" spc="-130" dirty="0">
                <a:latin typeface="Tahoma"/>
                <a:cs typeface="Tahoma"/>
              </a:rPr>
              <a:t> </a:t>
            </a:r>
            <a:r>
              <a:rPr lang="en-US" sz="2000" spc="-110" dirty="0">
                <a:latin typeface="Tahoma"/>
                <a:cs typeface="Tahoma"/>
              </a:rPr>
              <a:t>(1930). </a:t>
            </a:r>
            <a:r>
              <a:rPr lang="en-US" sz="2000" spc="-145" dirty="0">
                <a:latin typeface="Tahoma"/>
                <a:cs typeface="Tahoma"/>
              </a:rPr>
              <a:t>If a </a:t>
            </a:r>
            <a:r>
              <a:rPr lang="en-US" sz="2000" spc="-150" dirty="0">
                <a:latin typeface="Tahoma"/>
                <a:cs typeface="Tahoma"/>
              </a:rPr>
              <a:t>sentence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45" dirty="0">
                <a:latin typeface="Tahoma"/>
                <a:cs typeface="Tahoma"/>
              </a:rPr>
              <a:t>an </a:t>
            </a:r>
            <a:r>
              <a:rPr lang="en-US" sz="2000" spc="-5" dirty="0">
                <a:latin typeface="Tahoma"/>
                <a:cs typeface="Tahoma"/>
              </a:rPr>
              <a:t>FOL </a:t>
            </a:r>
            <a:r>
              <a:rPr lang="en-US" sz="2000" spc="40" dirty="0" err="1">
                <a:latin typeface="Tahoma"/>
                <a:cs typeface="Tahoma"/>
              </a:rPr>
              <a:t>KB,</a:t>
            </a:r>
            <a:r>
              <a:rPr lang="en-US" sz="2000" spc="-5" dirty="0" err="1">
                <a:latin typeface="Tahoma"/>
                <a:cs typeface="Tahoma"/>
              </a:rPr>
              <a:t>it</a:t>
            </a:r>
            <a:r>
              <a:rPr lang="en-US" sz="2000" spc="-5" dirty="0">
                <a:latin typeface="Tahoma"/>
                <a:cs typeface="Tahoma"/>
              </a:rPr>
              <a:t>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45" dirty="0">
                <a:latin typeface="Tahoma"/>
                <a:cs typeface="Tahoma"/>
              </a:rPr>
              <a:t>a </a:t>
            </a:r>
            <a:r>
              <a:rPr lang="en-US" sz="2000" spc="20" dirty="0">
                <a:solidFill>
                  <a:srgbClr val="7E0000"/>
                </a:solidFill>
                <a:latin typeface="Century"/>
                <a:cs typeface="Century"/>
              </a:rPr>
              <a:t>finite </a:t>
            </a:r>
            <a:r>
              <a:rPr lang="en-US" sz="2000" spc="-140" dirty="0">
                <a:latin typeface="Tahoma"/>
                <a:cs typeface="Tahoma"/>
              </a:rPr>
              <a:t>subset </a:t>
            </a:r>
            <a:r>
              <a:rPr lang="en-US" sz="2000" spc="-105" dirty="0">
                <a:latin typeface="Tahoma"/>
                <a:cs typeface="Tahoma"/>
              </a:rPr>
              <a:t>of </a:t>
            </a:r>
            <a:r>
              <a:rPr lang="en-US" sz="2000" spc="-125" dirty="0">
                <a:latin typeface="Tahoma"/>
                <a:cs typeface="Tahoma"/>
              </a:rPr>
              <a:t>the </a:t>
            </a:r>
            <a:r>
              <a:rPr lang="en-US" sz="2000" spc="-100" dirty="0">
                <a:latin typeface="Tahoma"/>
                <a:cs typeface="Tahoma"/>
              </a:rPr>
              <a:t>propositional</a:t>
            </a:r>
            <a:r>
              <a:rPr lang="en-US" sz="2000" spc="-40" dirty="0">
                <a:latin typeface="Tahoma"/>
                <a:cs typeface="Tahoma"/>
              </a:rPr>
              <a:t> </a:t>
            </a:r>
            <a:r>
              <a:rPr lang="en-US" sz="2000" spc="105" dirty="0">
                <a:latin typeface="Tahoma"/>
                <a:cs typeface="Tahoma"/>
              </a:rPr>
              <a:t>KB</a:t>
            </a:r>
            <a:endParaRPr lang="en-US"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000" spc="-185" dirty="0">
                <a:latin typeface="Tahoma"/>
                <a:cs typeface="Tahoma"/>
              </a:rPr>
              <a:t>Idea: </a:t>
            </a:r>
            <a:r>
              <a:rPr lang="en-US" sz="2000" spc="-100" dirty="0">
                <a:latin typeface="Tahoma"/>
                <a:cs typeface="Tahoma"/>
              </a:rPr>
              <a:t>For </a:t>
            </a:r>
            <a:r>
              <a:rPr lang="en-US" sz="20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z="2000" spc="15" dirty="0">
                <a:latin typeface="Tahoma"/>
                <a:cs typeface="Tahoma"/>
              </a:rPr>
              <a:t>= </a:t>
            </a:r>
            <a:r>
              <a:rPr lang="en-US" sz="2000" spc="-190" dirty="0">
                <a:solidFill>
                  <a:srgbClr val="990099"/>
                </a:solidFill>
                <a:latin typeface="Century Gothic"/>
                <a:cs typeface="Century Gothic"/>
              </a:rPr>
              <a:t>0 </a:t>
            </a:r>
            <a:r>
              <a:rPr lang="en-US" sz="2000" spc="-70" dirty="0">
                <a:latin typeface="Tahoma"/>
                <a:cs typeface="Tahoma"/>
              </a:rPr>
              <a:t>to </a:t>
            </a:r>
            <a:r>
              <a:rPr lang="en-US" sz="2000" spc="135" dirty="0">
                <a:solidFill>
                  <a:srgbClr val="990099"/>
                </a:solidFill>
                <a:latin typeface="Lucida Sans Unicode"/>
                <a:cs typeface="Lucida Sans Unicode"/>
              </a:rPr>
              <a:t>∞</a:t>
            </a:r>
            <a:r>
              <a:rPr lang="en-US" sz="2000" spc="7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spc="-145" dirty="0">
                <a:latin typeface="Tahoma"/>
                <a:cs typeface="Tahoma"/>
              </a:rPr>
              <a:t>do</a:t>
            </a:r>
            <a:endParaRPr lang="en-US" sz="2000" dirty="0">
              <a:latin typeface="Tahoma"/>
              <a:cs typeface="Tahoma"/>
            </a:endParaRPr>
          </a:p>
          <a:p>
            <a:pPr marL="744220" marR="664845">
              <a:lnSpc>
                <a:spcPts val="2500"/>
              </a:lnSpc>
              <a:spcBef>
                <a:spcPts val="75"/>
              </a:spcBef>
            </a:pPr>
            <a:r>
              <a:rPr lang="en-US" sz="2000" spc="-120" dirty="0">
                <a:latin typeface="Tahoma"/>
                <a:cs typeface="Tahoma"/>
              </a:rPr>
              <a:t>create </a:t>
            </a:r>
            <a:r>
              <a:rPr lang="en-US" sz="2000" spc="-145" dirty="0">
                <a:latin typeface="Tahoma"/>
                <a:cs typeface="Tahoma"/>
              </a:rPr>
              <a:t>a </a:t>
            </a:r>
            <a:r>
              <a:rPr lang="en-US" sz="2000" spc="-100" dirty="0">
                <a:latin typeface="Tahoma"/>
                <a:cs typeface="Tahoma"/>
              </a:rPr>
              <a:t>propositional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90" dirty="0">
                <a:latin typeface="Tahoma"/>
                <a:cs typeface="Tahoma"/>
              </a:rPr>
              <a:t>instantiating </a:t>
            </a:r>
            <a:r>
              <a:rPr lang="en-US" sz="2000" spc="-95" dirty="0">
                <a:latin typeface="Tahoma"/>
                <a:cs typeface="Tahoma"/>
              </a:rPr>
              <a:t>with </a:t>
            </a:r>
            <a:r>
              <a:rPr lang="en-US" sz="2000" spc="-114" dirty="0">
                <a:latin typeface="Tahoma"/>
                <a:cs typeface="Tahoma"/>
              </a:rPr>
              <a:t>depth-</a:t>
            </a:r>
            <a:r>
              <a:rPr lang="en-US" sz="200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z="2000" spc="-140" dirty="0">
                <a:latin typeface="Tahoma"/>
                <a:cs typeface="Tahoma"/>
              </a:rPr>
              <a:t>terms  </a:t>
            </a:r>
            <a:r>
              <a:rPr lang="en-US" sz="2000" spc="-204" dirty="0">
                <a:latin typeface="Tahoma"/>
                <a:cs typeface="Tahoma"/>
              </a:rPr>
              <a:t>see </a:t>
            </a:r>
            <a:r>
              <a:rPr lang="en-US" sz="2000" spc="-40" dirty="0">
                <a:latin typeface="Tahoma"/>
                <a:cs typeface="Tahoma"/>
              </a:rPr>
              <a:t>if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85" dirty="0">
                <a:latin typeface="Tahoma"/>
                <a:cs typeface="Tahoma"/>
              </a:rPr>
              <a:t>this</a:t>
            </a:r>
            <a:r>
              <a:rPr lang="en-US" sz="2000" spc="-204" dirty="0">
                <a:latin typeface="Tahoma"/>
                <a:cs typeface="Tahoma"/>
              </a:rPr>
              <a:t> </a:t>
            </a:r>
            <a:r>
              <a:rPr lang="en-US" sz="2000" spc="105" dirty="0">
                <a:latin typeface="Tahoma"/>
                <a:cs typeface="Tahoma"/>
              </a:rPr>
              <a:t>KB</a:t>
            </a:r>
            <a:endParaRPr lang="en-US"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lang="en-US" sz="2000" spc="-110" dirty="0">
                <a:latin typeface="Tahoma"/>
                <a:cs typeface="Tahoma"/>
              </a:rPr>
              <a:t>Problem: </a:t>
            </a:r>
            <a:r>
              <a:rPr lang="en-US" sz="2000" spc="-160" dirty="0">
                <a:latin typeface="Tahoma"/>
                <a:cs typeface="Tahoma"/>
              </a:rPr>
              <a:t>works </a:t>
            </a:r>
            <a:r>
              <a:rPr lang="en-US" sz="2000" spc="-40" dirty="0">
                <a:latin typeface="Tahoma"/>
                <a:cs typeface="Tahoma"/>
              </a:rPr>
              <a:t>if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05" dirty="0">
                <a:latin typeface="Tahoma"/>
                <a:cs typeface="Tahoma"/>
              </a:rPr>
              <a:t>entailed, </a:t>
            </a:r>
            <a:r>
              <a:rPr lang="en-US" sz="2000" spc="-114" dirty="0">
                <a:latin typeface="Tahoma"/>
                <a:cs typeface="Tahoma"/>
              </a:rPr>
              <a:t>loops </a:t>
            </a:r>
            <a:r>
              <a:rPr lang="en-US" sz="2000" spc="-40" dirty="0">
                <a:latin typeface="Tahoma"/>
                <a:cs typeface="Tahoma"/>
              </a:rPr>
              <a:t>if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not</a:t>
            </a:r>
            <a:r>
              <a:rPr lang="en-US" sz="2000" spc="185" dirty="0">
                <a:latin typeface="Tahoma"/>
                <a:cs typeface="Tahoma"/>
              </a:rPr>
              <a:t> </a:t>
            </a:r>
            <a:r>
              <a:rPr lang="en-US" sz="2000" spc="-110" dirty="0">
                <a:latin typeface="Tahoma"/>
                <a:cs typeface="Tahoma"/>
              </a:rPr>
              <a:t>entailed</a:t>
            </a:r>
            <a:endParaRPr lang="en-US"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000" spc="-140" dirty="0">
                <a:latin typeface="Tahoma"/>
                <a:cs typeface="Tahoma"/>
              </a:rPr>
              <a:t>Theorem: </a:t>
            </a:r>
            <a:r>
              <a:rPr lang="en-US" sz="2000" spc="-100" dirty="0">
                <a:latin typeface="Tahoma"/>
                <a:cs typeface="Tahoma"/>
              </a:rPr>
              <a:t>Turing </a:t>
            </a:r>
            <a:r>
              <a:rPr lang="en-US" sz="2000" spc="-110" dirty="0">
                <a:latin typeface="Tahoma"/>
                <a:cs typeface="Tahoma"/>
              </a:rPr>
              <a:t>(1936), </a:t>
            </a:r>
            <a:r>
              <a:rPr lang="en-US" sz="2000" spc="-105" dirty="0">
                <a:latin typeface="Tahoma"/>
                <a:cs typeface="Tahoma"/>
              </a:rPr>
              <a:t>Church </a:t>
            </a:r>
            <a:r>
              <a:rPr lang="en-US" sz="2000" spc="-110" dirty="0">
                <a:latin typeface="Tahoma"/>
                <a:cs typeface="Tahoma"/>
              </a:rPr>
              <a:t>(1936), </a:t>
            </a:r>
            <a:r>
              <a:rPr lang="en-US" sz="2000" spc="-105" dirty="0">
                <a:latin typeface="Tahoma"/>
                <a:cs typeface="Tahoma"/>
              </a:rPr>
              <a:t>entailment </a:t>
            </a:r>
            <a:r>
              <a:rPr lang="en-US" sz="2000" spc="-85" dirty="0">
                <a:latin typeface="Tahoma"/>
                <a:cs typeface="Tahoma"/>
              </a:rPr>
              <a:t>in </a:t>
            </a:r>
            <a:r>
              <a:rPr lang="en-US" sz="2000" spc="-5" dirty="0">
                <a:latin typeface="Tahoma"/>
                <a:cs typeface="Tahoma"/>
              </a:rPr>
              <a:t>FOL </a:t>
            </a:r>
            <a:r>
              <a:rPr lang="en-US" sz="2000" spc="-95" dirty="0">
                <a:latin typeface="Tahoma"/>
                <a:cs typeface="Tahoma"/>
              </a:rPr>
              <a:t>is</a:t>
            </a:r>
            <a:r>
              <a:rPr lang="en-US" sz="2000" spc="-140" dirty="0">
                <a:latin typeface="Tahoma"/>
                <a:cs typeface="Tahoma"/>
              </a:rPr>
              <a:t> </a:t>
            </a:r>
            <a:r>
              <a:rPr lang="en-US" sz="2000" spc="-130" dirty="0" err="1">
                <a:solidFill>
                  <a:srgbClr val="00007E"/>
                </a:solidFill>
                <a:latin typeface="Tahoma"/>
                <a:cs typeface="Tahoma"/>
              </a:rPr>
              <a:t>semidecidable</a:t>
            </a:r>
            <a:endParaRPr lang="en-US" sz="2000" dirty="0">
              <a:latin typeface="Tahoma"/>
              <a:cs typeface="Tahoma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3668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C6F9-4B7E-464F-9ECB-FB7E9C1C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  <a:r>
              <a:rPr lang="en-US" baseline="0" dirty="0"/>
              <a:t> with </a:t>
            </a:r>
            <a:r>
              <a:rPr lang="en-US" baseline="0" dirty="0" err="1"/>
              <a:t>Propositionalization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1E763-5A2D-449B-9B0C-67920AA7F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926465">
              <a:lnSpc>
                <a:spcPct val="101000"/>
              </a:lnSpc>
              <a:spcBef>
                <a:spcPts val="90"/>
              </a:spcBef>
            </a:pPr>
            <a:r>
              <a:rPr lang="en-US" sz="2400" spc="-75" dirty="0" err="1">
                <a:latin typeface="Tahoma"/>
                <a:cs typeface="Tahoma"/>
              </a:rPr>
              <a:t>Propositionalization</a:t>
            </a:r>
            <a:r>
              <a:rPr lang="en-US" sz="2400" spc="-75" dirty="0">
                <a:latin typeface="Tahoma"/>
                <a:cs typeface="Tahoma"/>
              </a:rPr>
              <a:t> </a:t>
            </a:r>
            <a:r>
              <a:rPr lang="en-US" sz="2400" spc="-195" dirty="0">
                <a:latin typeface="Tahoma"/>
                <a:cs typeface="Tahoma"/>
              </a:rPr>
              <a:t>seems </a:t>
            </a:r>
            <a:r>
              <a:rPr lang="en-US" sz="2400" spc="-70" dirty="0">
                <a:latin typeface="Tahoma"/>
                <a:cs typeface="Tahoma"/>
              </a:rPr>
              <a:t>to </a:t>
            </a:r>
            <a:r>
              <a:rPr lang="en-US" sz="2400" spc="-145" dirty="0">
                <a:latin typeface="Tahoma"/>
                <a:cs typeface="Tahoma"/>
              </a:rPr>
              <a:t>generate </a:t>
            </a:r>
            <a:r>
              <a:rPr lang="en-US" sz="2400" spc="-85" dirty="0">
                <a:latin typeface="Tahoma"/>
                <a:cs typeface="Tahoma"/>
              </a:rPr>
              <a:t>lots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10" dirty="0">
                <a:latin typeface="Tahoma"/>
                <a:cs typeface="Tahoma"/>
              </a:rPr>
              <a:t>irrelevant </a:t>
            </a:r>
            <a:r>
              <a:rPr lang="en-US" sz="2400" spc="-145" dirty="0">
                <a:latin typeface="Tahoma"/>
                <a:cs typeface="Tahoma"/>
              </a:rPr>
              <a:t>sentences.  </a:t>
            </a:r>
            <a:r>
              <a:rPr lang="en-US" sz="2400" spc="-80" dirty="0">
                <a:latin typeface="Tahoma"/>
                <a:cs typeface="Tahoma"/>
              </a:rPr>
              <a:t>E.g.,</a:t>
            </a:r>
            <a:r>
              <a:rPr lang="en-US" sz="2400" spc="-25" dirty="0">
                <a:latin typeface="Tahoma"/>
                <a:cs typeface="Tahoma"/>
              </a:rPr>
              <a:t> </a:t>
            </a:r>
            <a:r>
              <a:rPr lang="en-US" sz="2400" spc="-130" dirty="0">
                <a:latin typeface="Tahoma"/>
                <a:cs typeface="Tahoma"/>
              </a:rPr>
              <a:t>from</a:t>
            </a:r>
            <a:endParaRPr lang="en-US" sz="2400" dirty="0">
              <a:latin typeface="Tahoma"/>
              <a:cs typeface="Tahoma"/>
            </a:endParaRPr>
          </a:p>
          <a:p>
            <a:pPr marL="391795" marR="3147695">
              <a:lnSpc>
                <a:spcPct val="101000"/>
              </a:lnSpc>
              <a:spcBef>
                <a:spcPts val="1295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lang="en-US" sz="24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4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sz="24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4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4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3147695">
              <a:lnSpc>
                <a:spcPct val="101000"/>
              </a:lnSpc>
              <a:spcBef>
                <a:spcPts val="1295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391795" marR="4629150">
              <a:lnSpc>
                <a:spcPct val="101499"/>
              </a:lnSpc>
              <a:tabLst>
                <a:tab pos="86106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4629150">
              <a:lnSpc>
                <a:spcPct val="101499"/>
              </a:lnSpc>
              <a:tabLst>
                <a:tab pos="861060" algn="l"/>
              </a:tabLst>
            </a:pP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sz="2400" i="1" spc="-3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1000"/>
              </a:lnSpc>
              <a:spcBef>
                <a:spcPts val="1440"/>
              </a:spcBef>
            </a:pPr>
            <a:r>
              <a:rPr lang="en-US" sz="2400" spc="-5" dirty="0">
                <a:latin typeface="Tahoma"/>
                <a:cs typeface="Tahoma"/>
              </a:rPr>
              <a:t>it </a:t>
            </a:r>
            <a:r>
              <a:rPr lang="en-US" sz="2400" spc="-195" dirty="0">
                <a:latin typeface="Tahoma"/>
                <a:cs typeface="Tahoma"/>
              </a:rPr>
              <a:t>seems </a:t>
            </a:r>
            <a:r>
              <a:rPr lang="en-US" sz="2400" spc="-125" dirty="0">
                <a:latin typeface="Tahoma"/>
                <a:cs typeface="Tahoma"/>
              </a:rPr>
              <a:t>obvious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9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90" dirty="0">
                <a:latin typeface="Tahoma"/>
                <a:cs typeface="Tahoma"/>
              </a:rPr>
              <a:t>, but </a:t>
            </a:r>
            <a:r>
              <a:rPr lang="en-US" sz="2400" spc="-90" dirty="0" err="1">
                <a:latin typeface="Tahoma"/>
                <a:cs typeface="Tahoma"/>
              </a:rPr>
              <a:t>propositionalization</a:t>
            </a:r>
            <a:r>
              <a:rPr lang="en-US" sz="2400" spc="-90" dirty="0">
                <a:latin typeface="Tahoma"/>
                <a:cs typeface="Tahoma"/>
              </a:rPr>
              <a:t> </a:t>
            </a:r>
            <a:r>
              <a:rPr lang="en-US" sz="2400" spc="-145" dirty="0">
                <a:latin typeface="Tahoma"/>
                <a:cs typeface="Tahoma"/>
              </a:rPr>
              <a:t>produces </a:t>
            </a:r>
            <a:r>
              <a:rPr lang="en-US" sz="2400" spc="-85" dirty="0">
                <a:latin typeface="Tahoma"/>
                <a:cs typeface="Tahoma"/>
              </a:rPr>
              <a:t>lots </a:t>
            </a:r>
            <a:r>
              <a:rPr lang="en-US" sz="2400" spc="-105" dirty="0">
                <a:latin typeface="Tahoma"/>
                <a:cs typeface="Tahoma"/>
              </a:rPr>
              <a:t>of  </a:t>
            </a:r>
            <a:r>
              <a:rPr lang="en-US" sz="2400" spc="-100" dirty="0">
                <a:latin typeface="Tahoma"/>
                <a:cs typeface="Tahoma"/>
              </a:rPr>
              <a:t>facts </a:t>
            </a:r>
            <a:r>
              <a:rPr lang="en-US" sz="2400" spc="-135" dirty="0">
                <a:latin typeface="Tahoma"/>
                <a:cs typeface="Tahoma"/>
              </a:rPr>
              <a:t>such </a:t>
            </a:r>
            <a:r>
              <a:rPr lang="en-US" sz="2400" spc="-160" dirty="0">
                <a:latin typeface="Tahoma"/>
                <a:cs typeface="Tahoma"/>
              </a:rPr>
              <a:t>as 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6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z="2400" spc="-6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spc="-165" dirty="0">
                <a:latin typeface="Tahoma"/>
                <a:cs typeface="Tahoma"/>
              </a:rPr>
              <a:t>are</a:t>
            </a:r>
            <a:r>
              <a:rPr lang="en-US" sz="2400" spc="160" dirty="0">
                <a:latin typeface="Tahoma"/>
                <a:cs typeface="Tahoma"/>
              </a:rPr>
              <a:t> </a:t>
            </a:r>
            <a:r>
              <a:rPr lang="en-US" sz="2400" spc="-110" dirty="0">
                <a:latin typeface="Tahoma"/>
                <a:cs typeface="Tahoma"/>
              </a:rPr>
              <a:t>irrelevant</a:t>
            </a:r>
            <a:endParaRPr lang="en-US" sz="2400" dirty="0">
              <a:latin typeface="Tahoma"/>
              <a:cs typeface="Tahoma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6162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4404-1978-4B4A-B469-28165F47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Unification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4FEFA59-A128-42D0-9748-D508EAD6F650}"/>
              </a:ext>
            </a:extLst>
          </p:cNvPr>
          <p:cNvSpPr txBox="1"/>
          <p:nvPr/>
        </p:nvSpPr>
        <p:spPr>
          <a:xfrm>
            <a:off x="496555" y="1592038"/>
            <a:ext cx="10263973" cy="190244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400" spc="-140" dirty="0">
                <a:solidFill>
                  <a:prstClr val="black"/>
                </a:solidFill>
                <a:latin typeface="Tahoma"/>
                <a:cs typeface="Tahoma"/>
              </a:rPr>
              <a:t>We </a:t>
            </a:r>
            <a:r>
              <a:rPr sz="2400" spc="-125" dirty="0">
                <a:solidFill>
                  <a:prstClr val="black"/>
                </a:solidFill>
                <a:latin typeface="Tahoma"/>
                <a:cs typeface="Tahoma"/>
              </a:rPr>
              <a:t>can get the </a:t>
            </a:r>
            <a:r>
              <a:rPr sz="2400" spc="-140" dirty="0">
                <a:solidFill>
                  <a:prstClr val="black"/>
                </a:solidFill>
                <a:latin typeface="Tahoma"/>
                <a:cs typeface="Tahoma"/>
              </a:rPr>
              <a:t>inference </a:t>
            </a:r>
            <a:r>
              <a:rPr sz="2400" spc="-120" dirty="0">
                <a:solidFill>
                  <a:prstClr val="black"/>
                </a:solidFill>
                <a:latin typeface="Tahoma"/>
                <a:cs typeface="Tahoma"/>
              </a:rPr>
              <a:t>immediately </a:t>
            </a:r>
            <a:r>
              <a:rPr sz="2400" spc="-40" dirty="0">
                <a:solidFill>
                  <a:prstClr val="black"/>
                </a:solidFill>
                <a:latin typeface="Tahoma"/>
                <a:cs typeface="Tahoma"/>
              </a:rPr>
              <a:t>if </a:t>
            </a:r>
            <a:r>
              <a:rPr sz="2400" spc="-235" dirty="0">
                <a:solidFill>
                  <a:prstClr val="black"/>
                </a:solidFill>
                <a:latin typeface="Tahoma"/>
                <a:cs typeface="Tahoma"/>
              </a:rPr>
              <a:t>we </a:t>
            </a:r>
            <a:r>
              <a:rPr sz="2400" spc="-125" dirty="0">
                <a:solidFill>
                  <a:prstClr val="black"/>
                </a:solidFill>
                <a:latin typeface="Tahoma"/>
                <a:cs typeface="Tahoma"/>
              </a:rPr>
              <a:t>can </a:t>
            </a:r>
            <a:r>
              <a:rPr sz="2400" spc="-90" dirty="0">
                <a:solidFill>
                  <a:prstClr val="black"/>
                </a:solidFill>
                <a:latin typeface="Tahoma"/>
                <a:cs typeface="Tahoma"/>
              </a:rPr>
              <a:t>find </a:t>
            </a:r>
            <a:r>
              <a:rPr sz="2400" spc="-145" dirty="0">
                <a:solidFill>
                  <a:prstClr val="black"/>
                </a:solidFill>
                <a:latin typeface="Tahoma"/>
                <a:cs typeface="Tahoma"/>
              </a:rPr>
              <a:t>a </a:t>
            </a:r>
            <a:r>
              <a:rPr sz="2400" spc="-85" dirty="0">
                <a:solidFill>
                  <a:prstClr val="black"/>
                </a:solidFill>
                <a:latin typeface="Tahoma"/>
                <a:cs typeface="Tahoma"/>
              </a:rPr>
              <a:t>substitution</a:t>
            </a:r>
            <a:r>
              <a:rPr sz="2400" spc="-4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endParaRPr sz="2400" dirty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pPr marL="12700">
              <a:spcBef>
                <a:spcPts val="35"/>
              </a:spcBef>
            </a:pPr>
            <a:r>
              <a:rPr sz="2400" spc="-135" dirty="0">
                <a:solidFill>
                  <a:prstClr val="black"/>
                </a:solidFill>
                <a:latin typeface="Tahoma"/>
                <a:cs typeface="Tahoma"/>
              </a:rPr>
              <a:t>such </a:t>
            </a:r>
            <a:r>
              <a:rPr sz="2400" spc="-75" dirty="0">
                <a:solidFill>
                  <a:prstClr val="black"/>
                </a:solidFill>
                <a:latin typeface="Tahoma"/>
                <a:cs typeface="Tahoma"/>
              </a:rPr>
              <a:t>that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145" dirty="0">
                <a:solidFill>
                  <a:prstClr val="black"/>
                </a:solidFill>
                <a:latin typeface="Tahoma"/>
                <a:cs typeface="Tahoma"/>
              </a:rPr>
              <a:t>and </a:t>
            </a:r>
            <a:r>
              <a:rPr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114" dirty="0">
                <a:solidFill>
                  <a:prstClr val="black"/>
                </a:solidFill>
                <a:latin typeface="Tahoma"/>
                <a:cs typeface="Tahoma"/>
              </a:rPr>
              <a:t>match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145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2400" spc="-3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1560"/>
              </a:spcBef>
            </a:pPr>
            <a:r>
              <a:rPr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27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x/John, </a:t>
            </a:r>
            <a:r>
              <a:rPr sz="2400" i="1" spc="-150" dirty="0">
                <a:solidFill>
                  <a:srgbClr val="990099"/>
                </a:solidFill>
                <a:latin typeface="Bookman Old Style"/>
                <a:cs typeface="Bookman Old Style"/>
              </a:rPr>
              <a:t>y/J </a:t>
            </a:r>
            <a:r>
              <a:rPr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400" spc="10" dirty="0">
                <a:solidFill>
                  <a:srgbClr val="990099"/>
                </a:solidFill>
                <a:latin typeface="Lucida Sans Unicode"/>
                <a:cs typeface="Lucida Sans Unicode"/>
              </a:rPr>
              <a:t>} </a:t>
            </a:r>
            <a:r>
              <a:rPr sz="2400" spc="-160" dirty="0">
                <a:solidFill>
                  <a:prstClr val="black"/>
                </a:solidFill>
                <a:latin typeface="Tahoma"/>
                <a:cs typeface="Tahoma"/>
              </a:rPr>
              <a:t>works</a:t>
            </a:r>
            <a:endParaRPr sz="24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1560"/>
              </a:spcBef>
            </a:pPr>
            <a:r>
              <a:rPr sz="2400" spc="130" dirty="0">
                <a:solidFill>
                  <a:srgbClr val="990099"/>
                </a:solidFill>
                <a:latin typeface="Times New Roman"/>
                <a:cs typeface="Times New Roman"/>
              </a:rPr>
              <a:t>Unify</a:t>
            </a:r>
            <a:r>
              <a:rPr sz="2400" spc="1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α,</a:t>
            </a:r>
            <a:r>
              <a:rPr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β</a:t>
            </a:r>
            <a:r>
              <a:rPr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sz="2400" spc="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  </a:t>
            </a:r>
            <a:r>
              <a:rPr sz="2400" spc="-40" dirty="0">
                <a:solidFill>
                  <a:prstClr val="black"/>
                </a:solidFill>
                <a:latin typeface="Tahoma"/>
                <a:cs typeface="Tahoma"/>
              </a:rPr>
              <a:t>if</a:t>
            </a:r>
            <a:r>
              <a:rPr sz="2400" spc="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αθ</a:t>
            </a:r>
            <a:r>
              <a:rPr sz="24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2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βθ</a:t>
            </a:r>
            <a:endParaRPr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A9784B0-71D5-4A8B-A531-A9FE1EBBBFC8}"/>
              </a:ext>
            </a:extLst>
          </p:cNvPr>
          <p:cNvSpPr/>
          <p:nvPr/>
        </p:nvSpPr>
        <p:spPr>
          <a:xfrm>
            <a:off x="826109" y="3921658"/>
            <a:ext cx="7860792" cy="1588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9F4FC67-576A-4EDA-B706-FDE901E8D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709230"/>
              </p:ext>
            </p:extLst>
          </p:nvPr>
        </p:nvGraphicFramePr>
        <p:xfrm>
          <a:off x="856994" y="3947198"/>
          <a:ext cx="7790815" cy="1533494"/>
        </p:xfrm>
        <a:graphic>
          <a:graphicData uri="http://schemas.openxmlformats.org/drawingml/2006/table">
            <a:tbl>
              <a:tblPr firstRow="1" bandRow="1"/>
              <a:tblGrid>
                <a:gridCol w="195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960"/>
                        </a:lnSpc>
                      </a:pP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p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0">
                        <a:lnSpc>
                          <a:spcPts val="1960"/>
                        </a:lnSpc>
                      </a:pP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q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310">
                        <a:lnSpc>
                          <a:spcPts val="1960"/>
                        </a:lnSpc>
                      </a:pP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θ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9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9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34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7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6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Jane</a:t>
                      </a:r>
                      <a:r>
                        <a:rPr sz="2050" spc="-6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0">
                        <a:lnSpc>
                          <a:spcPts val="2195"/>
                        </a:lnSpc>
                      </a:pPr>
                      <a:r>
                        <a:rPr sz="2050" spc="3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{</a:t>
                      </a:r>
                      <a:r>
                        <a:rPr sz="2050" b="0" i="1" spc="3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x/Jane</a:t>
                      </a:r>
                      <a:r>
                        <a:rPr sz="2050" spc="3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}</a:t>
                      </a:r>
                      <a:endParaRPr sz="205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70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70"/>
                        </a:lnSpc>
                      </a:pP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7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y,</a:t>
                      </a:r>
                      <a:r>
                        <a:rPr sz="2050" b="0" i="1" spc="-27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en-US"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Sam</a:t>
                      </a:r>
                      <a:r>
                        <a:rPr sz="2050" b="0" i="1" spc="-42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>
                        <a:lnSpc>
                          <a:spcPts val="2170"/>
                        </a:lnSpc>
                      </a:pPr>
                      <a:r>
                        <a:rPr sz="2050" spc="15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{</a:t>
                      </a:r>
                      <a:r>
                        <a:rPr sz="2050" b="0" i="1" spc="1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x/</a:t>
                      </a:r>
                      <a:r>
                        <a:rPr lang="en-US" sz="2050" b="0" i="1" spc="1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Sam</a:t>
                      </a:r>
                      <a:r>
                        <a:rPr sz="2050" b="0" i="1" spc="1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,</a:t>
                      </a:r>
                      <a:r>
                        <a:rPr sz="2050" b="0" i="1" spc="-28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15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y/J</a:t>
                      </a:r>
                      <a:r>
                        <a:rPr sz="2050" b="0" i="1" spc="-42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1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ohn</a:t>
                      </a:r>
                      <a:r>
                        <a:rPr sz="2050" spc="1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}</a:t>
                      </a:r>
                      <a:endParaRPr sz="205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75"/>
                        </a:lnSpc>
                      </a:pP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7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y,</a:t>
                      </a:r>
                      <a:r>
                        <a:rPr sz="2050" b="0" i="1" spc="-28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1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M</a:t>
                      </a:r>
                      <a:r>
                        <a:rPr sz="2050" b="0" i="1" spc="-6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other</a:t>
                      </a:r>
                      <a:r>
                        <a:rPr sz="2050" spc="-6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6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r>
                        <a:rPr sz="2050" spc="-6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))</a:t>
                      </a:r>
                      <a:endParaRPr sz="2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0">
                        <a:lnSpc>
                          <a:spcPts val="2175"/>
                        </a:lnSpc>
                      </a:pPr>
                      <a:r>
                        <a:rPr sz="2050" spc="-2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{</a:t>
                      </a:r>
                      <a:r>
                        <a:rPr sz="2050" b="0" i="1" spc="-2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y/J</a:t>
                      </a:r>
                      <a:r>
                        <a:rPr sz="2050" b="0" i="1" spc="-434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8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3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x/M</a:t>
                      </a:r>
                      <a:r>
                        <a:rPr sz="2050" b="0" i="1" spc="-41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4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other</a:t>
                      </a:r>
                      <a:r>
                        <a:rPr sz="2050" spc="-45" dirty="0">
                          <a:solidFill>
                            <a:srgbClr val="004B00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4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34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ohn</a:t>
                      </a:r>
                      <a:r>
                        <a:rPr sz="2050" spc="5" dirty="0">
                          <a:solidFill>
                            <a:srgbClr val="004B00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r>
                        <a:rPr sz="2050" spc="5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}</a:t>
                      </a:r>
                      <a:endParaRPr sz="205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75"/>
                        </a:lnSpc>
                      </a:pPr>
                      <a:r>
                        <a:rPr sz="2050" b="0" i="1" spc="-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4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x,</a:t>
                      </a:r>
                      <a:r>
                        <a:rPr sz="2050" b="0" i="1" spc="-27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en-US"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Sam</a:t>
                      </a:r>
                      <a:r>
                        <a:rPr sz="2050" b="0" i="1" spc="-42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>
                        <a:lnSpc>
                          <a:spcPts val="2175"/>
                        </a:lnSpc>
                      </a:pPr>
                      <a:r>
                        <a:rPr sz="2050" b="0" i="1" spc="11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fail</a:t>
                      </a:r>
                      <a:endParaRPr sz="205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6">
            <a:extLst>
              <a:ext uri="{FF2B5EF4-FFF2-40B4-BE49-F238E27FC236}">
                <a16:creationId xmlns:a16="http://schemas.microsoft.com/office/drawing/2014/main" id="{1DF28B11-81CE-450A-9ED4-105AC5EB7BC5}"/>
              </a:ext>
            </a:extLst>
          </p:cNvPr>
          <p:cNvSpPr txBox="1"/>
          <p:nvPr/>
        </p:nvSpPr>
        <p:spPr>
          <a:xfrm>
            <a:off x="552099" y="5936842"/>
            <a:ext cx="8439501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050" spc="-105" dirty="0">
                <a:solidFill>
                  <a:srgbClr val="C00000"/>
                </a:solidFill>
                <a:latin typeface="Tahoma"/>
                <a:cs typeface="Tahoma"/>
              </a:rPr>
              <a:t>Standardizing </a:t>
            </a:r>
            <a:r>
              <a:rPr sz="2050" spc="-110" dirty="0">
                <a:solidFill>
                  <a:srgbClr val="C00000"/>
                </a:solidFill>
                <a:latin typeface="Tahoma"/>
                <a:cs typeface="Tahoma"/>
              </a:rPr>
              <a:t>apart </a:t>
            </a:r>
            <a:r>
              <a:rPr sz="2050" spc="-110" dirty="0">
                <a:solidFill>
                  <a:prstClr val="black"/>
                </a:solidFill>
                <a:latin typeface="Tahoma"/>
                <a:cs typeface="Tahoma"/>
              </a:rPr>
              <a:t>eliminates </a:t>
            </a:r>
            <a:r>
              <a:rPr sz="2050" spc="-125" dirty="0">
                <a:solidFill>
                  <a:prstClr val="black"/>
                </a:solidFill>
                <a:latin typeface="Tahoma"/>
                <a:cs typeface="Tahoma"/>
              </a:rPr>
              <a:t>overlap </a:t>
            </a:r>
            <a:r>
              <a:rPr sz="2050" spc="-105" dirty="0">
                <a:solidFill>
                  <a:prstClr val="black"/>
                </a:solidFill>
                <a:latin typeface="Tahoma"/>
                <a:cs typeface="Tahoma"/>
              </a:rPr>
              <a:t>of </a:t>
            </a:r>
            <a:r>
              <a:rPr sz="2050" spc="-125" dirty="0">
                <a:solidFill>
                  <a:prstClr val="black"/>
                </a:solidFill>
                <a:latin typeface="Tahoma"/>
                <a:cs typeface="Tahoma"/>
              </a:rPr>
              <a:t>variables, e.g., </a:t>
            </a:r>
            <a:r>
              <a:rPr sz="205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Knows</a:t>
            </a:r>
            <a:r>
              <a:rPr sz="205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2100" spc="-82" baseline="-11904" dirty="0">
                <a:solidFill>
                  <a:srgbClr val="990099"/>
                </a:solidFill>
                <a:latin typeface="Tahoma"/>
                <a:cs typeface="Tahoma"/>
              </a:rPr>
              <a:t>17</a:t>
            </a:r>
            <a:r>
              <a:rPr sz="205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5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Sam</a:t>
            </a:r>
            <a:r>
              <a:rPr sz="205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0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15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66C9-FF01-4ABA-AC67-8CE3D8B1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Generalized Modus Ponens (GMP)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2BD17D-DC17-434A-A940-07CB7506004A}"/>
                  </a:ext>
                </a:extLst>
              </p:cNvPr>
              <p:cNvSpPr txBox="1"/>
              <p:nvPr/>
            </p:nvSpPr>
            <p:spPr>
              <a:xfrm>
                <a:off x="575466" y="1101081"/>
                <a:ext cx="63264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Sup>
                        <m:sSubSupPr>
                          <m:ctrlP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,  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… ∧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2BD17D-DC17-434A-A940-07CB75060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66" y="1101081"/>
                <a:ext cx="632647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C84052-5E10-482C-BB8D-CF3CCA904434}"/>
              </a:ext>
            </a:extLst>
          </p:cNvPr>
          <p:cNvCxnSpPr/>
          <p:nvPr/>
        </p:nvCxnSpPr>
        <p:spPr>
          <a:xfrm>
            <a:off x="669471" y="1690005"/>
            <a:ext cx="6000750" cy="0"/>
          </a:xfrm>
          <a:prstGeom prst="line">
            <a:avLst/>
          </a:prstGeom>
          <a:ln w="190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86D36F-8C1C-47AE-98C6-1BA1F29BE4F4}"/>
                  </a:ext>
                </a:extLst>
              </p:cNvPr>
              <p:cNvSpPr txBox="1"/>
              <p:nvPr/>
            </p:nvSpPr>
            <p:spPr>
              <a:xfrm>
                <a:off x="3071704" y="1673291"/>
                <a:ext cx="7514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86D36F-8C1C-47AE-98C6-1BA1F29B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704" y="1673291"/>
                <a:ext cx="7514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D5350E-F5EB-4DCB-AC96-A26C45000987}"/>
                  </a:ext>
                </a:extLst>
              </p:cNvPr>
              <p:cNvSpPr txBox="1"/>
              <p:nvPr/>
            </p:nvSpPr>
            <p:spPr>
              <a:xfrm>
                <a:off x="7356021" y="1348464"/>
                <a:ext cx="4367893" cy="523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D5350E-F5EB-4DCB-AC96-A26C45000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021" y="1348464"/>
                <a:ext cx="4367893" cy="523477"/>
              </a:xfrm>
              <a:prstGeom prst="rect">
                <a:avLst/>
              </a:prstGeom>
              <a:blipFill>
                <a:blip r:embed="rId4"/>
                <a:stretch>
                  <a:fillRect l="-293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ADE52E-9CF0-46E5-BE04-BF10962131D4}"/>
                  </a:ext>
                </a:extLst>
              </p:cNvPr>
              <p:cNvSpPr txBox="1"/>
              <p:nvPr/>
            </p:nvSpPr>
            <p:spPr>
              <a:xfrm>
                <a:off x="552099" y="2374873"/>
                <a:ext cx="9138399" cy="4401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Example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/>
                  <a:t>is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𝐾𝑖𝑛𝑔</m:t>
                    </m:r>
                    <m:r>
                      <a:rPr lang="en-US" sz="280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𝐽𝑜h𝑛</m:t>
                    </m:r>
                    <m:r>
                      <a:rPr lang="en-US" sz="280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/>
                  <a:t>is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𝐾𝑖𝑛𝑔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990099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/>
                  <a:t>is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𝐺𝑟𝑒𝑒𝑑𝑦</m:t>
                    </m:r>
                    <m:r>
                      <a:rPr lang="en-US" sz="2800" i="1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is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𝐺𝑟𝑒𝑒𝑑𝑦</m:t>
                    </m:r>
                    <m:d>
                      <m:dPr>
                        <m:ctrlPr>
                          <a:rPr lang="en-US" sz="2800" b="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i="1" dirty="0">
                  <a:solidFill>
                    <a:srgbClr val="990099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990099"/>
                    </a:solidFill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is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𝐸𝑣𝑖𝑙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i="1" dirty="0">
                  <a:solidFill>
                    <a:srgbClr val="990099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rgbClr val="990099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/>
                  <a:t>is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𝐽𝑜h𝑛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𝐽𝑜h𝑛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		</a:t>
                </a:r>
                <a:endParaRPr lang="en-US" sz="2800" b="0" i="1" dirty="0">
                  <a:solidFill>
                    <a:srgbClr val="990099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is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𝐸𝑣𝑖𝑙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𝐽𝑜h𝑛</m:t>
                        </m:r>
                      </m:e>
                    </m:d>
                  </m:oMath>
                </a14:m>
                <a:endParaRPr lang="en-US" sz="2800" i="1" dirty="0">
                  <a:solidFill>
                    <a:srgbClr val="990099"/>
                  </a:solidFill>
                  <a:latin typeface="Cambria Math" panose="02040503050406030204" pitchFamily="18" charset="0"/>
                </a:endParaRPr>
              </a:p>
              <a:p>
                <a:endParaRPr lang="en-US" sz="2800" dirty="0">
                  <a:solidFill>
                    <a:srgbClr val="990099"/>
                  </a:solidFill>
                </a:endParaRPr>
              </a:p>
              <a:p>
                <a:r>
                  <a:rPr lang="en-US" sz="2800" spc="50" dirty="0">
                    <a:cs typeface="Tahoma"/>
                  </a:rPr>
                  <a:t>GMP </a:t>
                </a:r>
                <a:r>
                  <a:rPr lang="en-US" sz="2800" spc="-170" dirty="0">
                    <a:cs typeface="Tahoma"/>
                  </a:rPr>
                  <a:t>used </a:t>
                </a:r>
                <a:r>
                  <a:rPr lang="en-US" sz="2800" spc="-95" dirty="0">
                    <a:cs typeface="Tahoma"/>
                  </a:rPr>
                  <a:t>with </a:t>
                </a:r>
                <a:r>
                  <a:rPr lang="en-US" sz="2800" spc="110" dirty="0">
                    <a:cs typeface="Tahoma"/>
                  </a:rPr>
                  <a:t>KB </a:t>
                </a:r>
                <a:r>
                  <a:rPr lang="en-US" sz="2800" spc="-105" dirty="0">
                    <a:cs typeface="Tahoma"/>
                  </a:rPr>
                  <a:t>of </a:t>
                </a:r>
                <a:r>
                  <a:rPr lang="en-US" sz="2800" spc="-105" dirty="0">
                    <a:solidFill>
                      <a:srgbClr val="C00000"/>
                    </a:solidFill>
                    <a:cs typeface="Tahoma"/>
                  </a:rPr>
                  <a:t>definite </a:t>
                </a:r>
                <a:r>
                  <a:rPr lang="en-US" sz="2800" spc="-135" dirty="0">
                    <a:solidFill>
                      <a:srgbClr val="C00000"/>
                    </a:solidFill>
                    <a:cs typeface="Tahoma"/>
                  </a:rPr>
                  <a:t>clauses </a:t>
                </a:r>
                <a:r>
                  <a:rPr lang="en-US" sz="2800" spc="55" dirty="0">
                    <a:cs typeface="Tahoma"/>
                  </a:rPr>
                  <a:t>(</a:t>
                </a:r>
                <a:r>
                  <a:rPr lang="en-US" sz="2800" spc="55" dirty="0">
                    <a:solidFill>
                      <a:srgbClr val="C00000"/>
                    </a:solidFill>
                    <a:cs typeface="Century"/>
                  </a:rPr>
                  <a:t>exactly</a:t>
                </a:r>
                <a:r>
                  <a:rPr lang="en-US" sz="2800" spc="55" dirty="0">
                    <a:solidFill>
                      <a:srgbClr val="7E0000"/>
                    </a:solidFill>
                    <a:cs typeface="Century"/>
                  </a:rPr>
                  <a:t> </a:t>
                </a:r>
                <a:r>
                  <a:rPr lang="en-US" sz="2800" spc="-170" dirty="0">
                    <a:cs typeface="Tahoma"/>
                  </a:rPr>
                  <a:t>one </a:t>
                </a:r>
                <a:r>
                  <a:rPr lang="en-US" sz="2800" spc="-95" dirty="0">
                    <a:cs typeface="Tahoma"/>
                  </a:rPr>
                  <a:t>positive </a:t>
                </a:r>
                <a:r>
                  <a:rPr lang="en-US" sz="2800" spc="-70" dirty="0">
                    <a:cs typeface="Tahoma"/>
                  </a:rPr>
                  <a:t>literal) </a:t>
                </a:r>
              </a:p>
              <a:p>
                <a:r>
                  <a:rPr lang="en-US" sz="2800" spc="15" dirty="0">
                    <a:cs typeface="Tahoma"/>
                  </a:rPr>
                  <a:t>All </a:t>
                </a:r>
                <a:r>
                  <a:rPr lang="en-US" sz="2800" spc="-125" dirty="0">
                    <a:cs typeface="Tahoma"/>
                  </a:rPr>
                  <a:t>variables </a:t>
                </a:r>
                <a:r>
                  <a:rPr lang="en-US" sz="2800" spc="-170" dirty="0">
                    <a:cs typeface="Tahoma"/>
                  </a:rPr>
                  <a:t>assumed </a:t>
                </a:r>
                <a:r>
                  <a:rPr lang="en-US" sz="2800" spc="-114" dirty="0">
                    <a:cs typeface="Tahoma"/>
                  </a:rPr>
                  <a:t>universally</a:t>
                </a:r>
                <a:r>
                  <a:rPr lang="en-US" sz="2800" spc="-180" dirty="0">
                    <a:cs typeface="Tahoma"/>
                  </a:rPr>
                  <a:t> </a:t>
                </a:r>
                <a:r>
                  <a:rPr lang="en-US" sz="2800" spc="-105" dirty="0">
                    <a:cs typeface="Tahoma"/>
                  </a:rPr>
                  <a:t>quantified</a:t>
                </a:r>
                <a:endParaRPr lang="en-US" sz="2800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ADE52E-9CF0-46E5-BE04-BF1096213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374873"/>
                <a:ext cx="9138399" cy="4401205"/>
              </a:xfrm>
              <a:prstGeom prst="rect">
                <a:avLst/>
              </a:prstGeom>
              <a:blipFill>
                <a:blip r:embed="rId5"/>
                <a:stretch>
                  <a:fillRect l="-1401" t="-1385" r="-400" b="-3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18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E86E-1897-423D-9913-BE6EF889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Logic (First-Order Predicate Calculus)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4967-3BD6-407C-9A0F-A5CDF0992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45" dirty="0">
                <a:cs typeface="Tahoma"/>
              </a:rPr>
              <a:t>Whereas </a:t>
            </a:r>
            <a:r>
              <a:rPr lang="en-US" spc="-100" dirty="0">
                <a:cs typeface="Tahoma"/>
              </a:rPr>
              <a:t>propositional </a:t>
            </a:r>
            <a:r>
              <a:rPr lang="en-US" spc="-90" dirty="0">
                <a:cs typeface="Tahoma"/>
              </a:rPr>
              <a:t>logic </a:t>
            </a:r>
            <a:r>
              <a:rPr lang="en-US" spc="-175" dirty="0">
                <a:cs typeface="Tahoma"/>
              </a:rPr>
              <a:t>assumes </a:t>
            </a:r>
            <a:r>
              <a:rPr lang="en-US" spc="-135" dirty="0">
                <a:cs typeface="Tahoma"/>
              </a:rPr>
              <a:t>world </a:t>
            </a:r>
            <a:r>
              <a:rPr lang="en-US" spc="-105" dirty="0">
                <a:cs typeface="Tahoma"/>
              </a:rPr>
              <a:t>contains</a:t>
            </a:r>
            <a:r>
              <a:rPr lang="en-US" spc="175" dirty="0">
                <a:cs typeface="Tahoma"/>
              </a:rPr>
              <a:t> </a:t>
            </a:r>
            <a:r>
              <a:rPr lang="en-US" spc="15" dirty="0">
                <a:solidFill>
                  <a:srgbClr val="7E0000"/>
                </a:solidFill>
                <a:cs typeface="Century"/>
              </a:rPr>
              <a:t>facts</a:t>
            </a:r>
            <a:r>
              <a:rPr lang="en-US" spc="15" dirty="0">
                <a:cs typeface="Tahoma"/>
              </a:rPr>
              <a:t>,</a:t>
            </a:r>
            <a:endParaRPr lang="en-US" dirty="0"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105" dirty="0">
                <a:cs typeface="Tahoma"/>
              </a:rPr>
              <a:t>first-order </a:t>
            </a:r>
            <a:r>
              <a:rPr lang="en-US" spc="-90" dirty="0">
                <a:cs typeface="Tahoma"/>
              </a:rPr>
              <a:t>logic </a:t>
            </a:r>
            <a:r>
              <a:rPr lang="en-US" spc="-85" dirty="0">
                <a:cs typeface="Tahoma"/>
              </a:rPr>
              <a:t>(like </a:t>
            </a:r>
            <a:r>
              <a:rPr lang="en-US" spc="-100" dirty="0">
                <a:cs typeface="Tahoma"/>
              </a:rPr>
              <a:t>natural </a:t>
            </a:r>
            <a:r>
              <a:rPr lang="en-US" spc="-140" dirty="0">
                <a:cs typeface="Tahoma"/>
              </a:rPr>
              <a:t>language) </a:t>
            </a:r>
            <a:r>
              <a:rPr lang="en-US" spc="-175" dirty="0">
                <a:cs typeface="Tahoma"/>
              </a:rPr>
              <a:t>assumes </a:t>
            </a:r>
            <a:r>
              <a:rPr lang="en-US" spc="-125" dirty="0">
                <a:cs typeface="Tahoma"/>
              </a:rPr>
              <a:t>the </a:t>
            </a:r>
            <a:r>
              <a:rPr lang="en-US" spc="-135" dirty="0">
                <a:cs typeface="Tahoma"/>
              </a:rPr>
              <a:t>world</a:t>
            </a:r>
            <a:r>
              <a:rPr lang="en-US" spc="-25" dirty="0">
                <a:cs typeface="Tahoma"/>
              </a:rPr>
              <a:t> </a:t>
            </a:r>
            <a:r>
              <a:rPr lang="en-US" spc="-105" dirty="0">
                <a:cs typeface="Tahoma"/>
              </a:rPr>
              <a:t>contains</a:t>
            </a:r>
            <a:endParaRPr lang="en-US" dirty="0"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400" dirty="0">
              <a:cs typeface="Times New Roman"/>
            </a:endParaRPr>
          </a:p>
          <a:p>
            <a:pPr marL="591820" marR="5715" indent="-457200">
              <a:lnSpc>
                <a:spcPct val="101000"/>
              </a:lnSpc>
              <a:spcBef>
                <a:spcPts val="5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30200" algn="l"/>
                <a:tab pos="1336040" algn="l"/>
              </a:tabLst>
            </a:pPr>
            <a:r>
              <a:rPr lang="en-US" spc="-110" dirty="0">
                <a:solidFill>
                  <a:schemeClr val="tx1"/>
                </a:solidFill>
                <a:cs typeface="Tahoma"/>
              </a:rPr>
              <a:t>Objects</a:t>
            </a:r>
            <a:r>
              <a:rPr lang="en-US" spc="-110" dirty="0">
                <a:cs typeface="Tahoma"/>
              </a:rPr>
              <a:t>:  </a:t>
            </a:r>
            <a:r>
              <a:rPr lang="en-US" spc="-130" dirty="0">
                <a:cs typeface="Tahoma"/>
              </a:rPr>
              <a:t>people, </a:t>
            </a:r>
            <a:r>
              <a:rPr lang="en-US" spc="-160" dirty="0">
                <a:cs typeface="Tahoma"/>
              </a:rPr>
              <a:t>houses, </a:t>
            </a:r>
            <a:r>
              <a:rPr lang="en-US" spc="-145" dirty="0">
                <a:cs typeface="Tahoma"/>
              </a:rPr>
              <a:t>numbers, </a:t>
            </a:r>
            <a:r>
              <a:rPr lang="en-US" spc="-130" dirty="0">
                <a:cs typeface="Tahoma"/>
              </a:rPr>
              <a:t>theories, </a:t>
            </a:r>
            <a:r>
              <a:rPr lang="en-US" spc="-110" dirty="0">
                <a:cs typeface="Tahoma"/>
              </a:rPr>
              <a:t>Ronald </a:t>
            </a:r>
            <a:r>
              <a:rPr lang="en-US" spc="-75" dirty="0">
                <a:cs typeface="Tahoma"/>
              </a:rPr>
              <a:t>McDonald, </a:t>
            </a:r>
            <a:r>
              <a:rPr lang="en-US" spc="-114" dirty="0">
                <a:cs typeface="Tahoma"/>
              </a:rPr>
              <a:t>colors,  </a:t>
            </a:r>
            <a:r>
              <a:rPr lang="en-US" spc="-125" dirty="0">
                <a:cs typeface="Tahoma"/>
              </a:rPr>
              <a:t>baseball </a:t>
            </a:r>
            <a:r>
              <a:rPr lang="en-US" spc="-160" dirty="0">
                <a:cs typeface="Tahoma"/>
              </a:rPr>
              <a:t>games, wars, </a:t>
            </a:r>
            <a:r>
              <a:rPr lang="en-US" spc="-120" dirty="0">
                <a:cs typeface="Tahoma"/>
              </a:rPr>
              <a:t>centuries, </a:t>
            </a:r>
            <a:r>
              <a:rPr lang="en-US" i="1" spc="-55" dirty="0">
                <a:cs typeface="Bookman Old Style"/>
              </a:rPr>
              <a:t>...</a:t>
            </a:r>
            <a:endParaRPr lang="en-US" dirty="0">
              <a:cs typeface="Bookman Old Style"/>
            </a:endParaRPr>
          </a:p>
          <a:p>
            <a:pPr marL="591820" indent="-4572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30200" algn="l"/>
              </a:tabLst>
            </a:pPr>
            <a:r>
              <a:rPr lang="en-US" spc="-110" dirty="0">
                <a:solidFill>
                  <a:schemeClr val="tx1"/>
                </a:solidFill>
                <a:cs typeface="Tahoma"/>
              </a:rPr>
              <a:t>Relations</a:t>
            </a:r>
            <a:r>
              <a:rPr lang="en-US" spc="-110" dirty="0">
                <a:cs typeface="Tahoma"/>
              </a:rPr>
              <a:t>: </a:t>
            </a:r>
            <a:r>
              <a:rPr lang="en-US" spc="-135" dirty="0">
                <a:cs typeface="Tahoma"/>
              </a:rPr>
              <a:t>red, </a:t>
            </a:r>
            <a:r>
              <a:rPr lang="en-US" spc="-125" dirty="0">
                <a:cs typeface="Tahoma"/>
              </a:rPr>
              <a:t>round, </a:t>
            </a:r>
            <a:r>
              <a:rPr lang="en-US" spc="-135" dirty="0">
                <a:cs typeface="Tahoma"/>
              </a:rPr>
              <a:t>bogus, </a:t>
            </a:r>
            <a:r>
              <a:rPr lang="en-US" spc="-130" dirty="0">
                <a:cs typeface="Tahoma"/>
              </a:rPr>
              <a:t>prime, </a:t>
            </a:r>
            <a:r>
              <a:rPr lang="en-US" spc="-100" dirty="0">
                <a:cs typeface="Tahoma"/>
              </a:rPr>
              <a:t>multistoried </a:t>
            </a:r>
            <a:r>
              <a:rPr lang="en-US" i="1" spc="-55" dirty="0">
                <a:cs typeface="Bookman Old Style"/>
              </a:rPr>
              <a:t>..</a:t>
            </a:r>
            <a:r>
              <a:rPr lang="en-US" i="1" spc="-75" dirty="0">
                <a:cs typeface="Bookman Old Style"/>
              </a:rPr>
              <a:t>.</a:t>
            </a:r>
            <a:r>
              <a:rPr lang="en-US" spc="-75" dirty="0">
                <a:cs typeface="Tahoma"/>
              </a:rPr>
              <a:t>,</a:t>
            </a:r>
            <a:endParaRPr lang="en-US" dirty="0">
              <a:cs typeface="Tahoma"/>
            </a:endParaRPr>
          </a:p>
          <a:p>
            <a:pPr marL="329565" marR="8255">
              <a:lnSpc>
                <a:spcPct val="101000"/>
              </a:lnSpc>
              <a:spcBef>
                <a:spcPts val="15"/>
              </a:spcBef>
            </a:pPr>
            <a:r>
              <a:rPr lang="en-US" spc="-125" dirty="0">
                <a:cs typeface="Tahoma"/>
              </a:rPr>
              <a:t>    mother </a:t>
            </a:r>
            <a:r>
              <a:rPr lang="en-US" spc="-95" dirty="0">
                <a:cs typeface="Tahoma"/>
              </a:rPr>
              <a:t>of, </a:t>
            </a:r>
            <a:r>
              <a:rPr lang="en-US" spc="-135" dirty="0">
                <a:cs typeface="Tahoma"/>
              </a:rPr>
              <a:t>bigger </a:t>
            </a:r>
            <a:r>
              <a:rPr lang="en-US" spc="-110" dirty="0">
                <a:cs typeface="Tahoma"/>
              </a:rPr>
              <a:t>than, </a:t>
            </a:r>
            <a:r>
              <a:rPr lang="en-US" spc="-120" dirty="0">
                <a:cs typeface="Tahoma"/>
              </a:rPr>
              <a:t>inside, </a:t>
            </a:r>
            <a:r>
              <a:rPr lang="en-US" spc="-100" dirty="0">
                <a:cs typeface="Tahoma"/>
              </a:rPr>
              <a:t>part </a:t>
            </a:r>
            <a:r>
              <a:rPr lang="en-US" spc="-95" dirty="0">
                <a:cs typeface="Tahoma"/>
              </a:rPr>
              <a:t>of, </a:t>
            </a:r>
            <a:r>
              <a:rPr lang="en-US" spc="-160" dirty="0">
                <a:cs typeface="Tahoma"/>
              </a:rPr>
              <a:t>has </a:t>
            </a:r>
            <a:r>
              <a:rPr lang="en-US" spc="-100" dirty="0">
                <a:cs typeface="Tahoma"/>
              </a:rPr>
              <a:t>color, </a:t>
            </a:r>
            <a:r>
              <a:rPr lang="en-US" spc="-114" dirty="0">
                <a:cs typeface="Tahoma"/>
              </a:rPr>
              <a:t>occurred </a:t>
            </a:r>
            <a:r>
              <a:rPr lang="en-US" spc="-95" dirty="0">
                <a:cs typeface="Tahoma"/>
              </a:rPr>
              <a:t>after, </a:t>
            </a:r>
            <a:r>
              <a:rPr lang="en-US" spc="-165" dirty="0">
                <a:cs typeface="Tahoma"/>
              </a:rPr>
              <a:t>owns,</a:t>
            </a:r>
            <a:r>
              <a:rPr lang="en-US" spc="-160" dirty="0">
                <a:cs typeface="Tahoma"/>
              </a:rPr>
              <a:t> </a:t>
            </a:r>
            <a:r>
              <a:rPr lang="en-US" i="1" spc="-55" dirty="0">
                <a:cs typeface="Bookman Old Style"/>
              </a:rPr>
              <a:t>…</a:t>
            </a:r>
            <a:endParaRPr lang="en-US" dirty="0">
              <a:cs typeface="Bookman Old Style"/>
            </a:endParaRPr>
          </a:p>
          <a:p>
            <a:pPr marL="591820" indent="-4572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30200" algn="l"/>
              </a:tabLst>
            </a:pPr>
            <a:r>
              <a:rPr lang="en-US" spc="-110" dirty="0">
                <a:solidFill>
                  <a:schemeClr val="tx1"/>
                </a:solidFill>
                <a:cs typeface="Tahoma"/>
              </a:rPr>
              <a:t>Functions</a:t>
            </a:r>
            <a:r>
              <a:rPr lang="en-US" spc="-110" dirty="0">
                <a:cs typeface="Tahoma"/>
              </a:rPr>
              <a:t>: </a:t>
            </a:r>
            <a:r>
              <a:rPr lang="en-US" spc="-114" dirty="0">
                <a:cs typeface="Tahoma"/>
              </a:rPr>
              <a:t>mother </a:t>
            </a:r>
            <a:r>
              <a:rPr lang="en-US" spc="-95" dirty="0">
                <a:cs typeface="Tahoma"/>
              </a:rPr>
              <a:t>of, </a:t>
            </a:r>
            <a:r>
              <a:rPr lang="en-US" spc="-120" dirty="0">
                <a:cs typeface="Tahoma"/>
              </a:rPr>
              <a:t>best </a:t>
            </a:r>
            <a:r>
              <a:rPr lang="en-US" spc="-114" dirty="0">
                <a:cs typeface="Tahoma"/>
              </a:rPr>
              <a:t>friend, </a:t>
            </a:r>
            <a:r>
              <a:rPr lang="en-US" spc="-80" dirty="0">
                <a:cs typeface="Tahoma"/>
              </a:rPr>
              <a:t>third </a:t>
            </a:r>
            <a:r>
              <a:rPr lang="en-US" spc="-110" dirty="0">
                <a:cs typeface="Tahoma"/>
              </a:rPr>
              <a:t>inning </a:t>
            </a:r>
            <a:r>
              <a:rPr lang="en-US" spc="-95" dirty="0">
                <a:cs typeface="Tahoma"/>
              </a:rPr>
              <a:t>of, </a:t>
            </a:r>
            <a:r>
              <a:rPr lang="en-US" spc="-170" dirty="0">
                <a:cs typeface="Tahoma"/>
              </a:rPr>
              <a:t>one more </a:t>
            </a:r>
            <a:r>
              <a:rPr lang="en-US" spc="-110" dirty="0">
                <a:cs typeface="Tahoma"/>
              </a:rPr>
              <a:t>than,</a:t>
            </a:r>
            <a:r>
              <a:rPr lang="en-US" spc="180" dirty="0">
                <a:cs typeface="Tahoma"/>
              </a:rPr>
              <a:t> </a:t>
            </a:r>
            <a:r>
              <a:rPr lang="en-US" spc="-165" dirty="0">
                <a:cs typeface="Tahoma"/>
              </a:rPr>
              <a:t>end </a:t>
            </a:r>
            <a:r>
              <a:rPr lang="en-US" spc="-105" dirty="0">
                <a:cs typeface="Tahoma"/>
              </a:rPr>
              <a:t>of, … </a:t>
            </a:r>
            <a:endParaRPr lang="en-US" dirty="0">
              <a:cs typeface="Bookman Old Sty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87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55FA-FCEF-4744-AF9E-97C4613BE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 Forward Chaining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8B619-9BDB-4F18-8751-EAF37F20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5" y="905135"/>
            <a:ext cx="10310627" cy="58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36D2-DE50-43F1-BBA8-622E3BDE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Logics in General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19185BC2-C99B-474C-8124-157E89872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41904"/>
              </p:ext>
            </p:extLst>
          </p:nvPr>
        </p:nvGraphicFramePr>
        <p:xfrm>
          <a:off x="413963" y="1714498"/>
          <a:ext cx="11364073" cy="320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0335">
                <a:tc>
                  <a:txBody>
                    <a:bodyPr/>
                    <a:lstStyle/>
                    <a:p>
                      <a:pPr marL="31750">
                        <a:lnSpc>
                          <a:spcPts val="1975"/>
                        </a:lnSpc>
                      </a:pPr>
                      <a:r>
                        <a:rPr sz="2400" spc="-140" dirty="0">
                          <a:solidFill>
                            <a:srgbClr val="004B00"/>
                          </a:solidFill>
                          <a:latin typeface="Tahoma"/>
                          <a:cs typeface="Tahoma"/>
                        </a:rPr>
                        <a:t>Language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975"/>
                        </a:lnSpc>
                      </a:pPr>
                      <a:r>
                        <a:rPr lang="en-US" sz="2400" spc="-85" dirty="0">
                          <a:solidFill>
                            <a:srgbClr val="004B00"/>
                          </a:solidFill>
                          <a:latin typeface="Tahoma"/>
                          <a:cs typeface="Tahoma"/>
                        </a:rPr>
                        <a:t>What exists in the world</a:t>
                      </a:r>
                      <a:endParaRPr lang="en-US" sz="2400" spc="-114" dirty="0">
                        <a:solidFill>
                          <a:srgbClr val="004B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975"/>
                        </a:lnSpc>
                      </a:pPr>
                      <a:r>
                        <a:rPr lang="en-US" sz="2400" spc="-95" dirty="0">
                          <a:solidFill>
                            <a:srgbClr val="004B00"/>
                          </a:solidFill>
                          <a:latin typeface="Tahoma"/>
                          <a:cs typeface="Tahoma"/>
                        </a:rPr>
                        <a:t>What an agent believes about facts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38">
                <a:tc>
                  <a:txBody>
                    <a:bodyPr/>
                    <a:lstStyle/>
                    <a:p>
                      <a:pPr marL="31750">
                        <a:lnSpc>
                          <a:spcPts val="2290"/>
                        </a:lnSpc>
                      </a:pPr>
                      <a:r>
                        <a:rPr sz="2400" spc="-75" dirty="0">
                          <a:latin typeface="Tahoma"/>
                          <a:cs typeface="Tahoma"/>
                        </a:rPr>
                        <a:t>Propositional</a:t>
                      </a:r>
                      <a:r>
                        <a:rPr sz="2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95" dirty="0">
                          <a:latin typeface="Tahoma"/>
                          <a:cs typeface="Tahoma"/>
                        </a:rPr>
                        <a:t>logic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290"/>
                        </a:lnSpc>
                      </a:pPr>
                      <a:r>
                        <a:rPr lang="en-US" sz="2400" spc="-100" dirty="0">
                          <a:latin typeface="Tahoma"/>
                          <a:cs typeface="Tahoma"/>
                        </a:rPr>
                        <a:t>F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acts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290"/>
                        </a:lnSpc>
                      </a:pPr>
                      <a:r>
                        <a:rPr lang="en-US" sz="2400" spc="-10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rue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false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unknown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First-order</a:t>
                      </a:r>
                      <a:r>
                        <a:rPr sz="2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95" dirty="0">
                          <a:latin typeface="Tahoma"/>
                          <a:cs typeface="Tahoma"/>
                        </a:rPr>
                        <a:t>logic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18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facts, </a:t>
                      </a:r>
                      <a:r>
                        <a:rPr sz="2400" spc="-110" dirty="0">
                          <a:latin typeface="Tahoma"/>
                          <a:cs typeface="Tahoma"/>
                        </a:rPr>
                        <a:t>objects,</a:t>
                      </a:r>
                      <a:r>
                        <a:rPr sz="2400" spc="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5" dirty="0">
                          <a:latin typeface="Tahoma"/>
                          <a:cs typeface="Tahoma"/>
                        </a:rPr>
                        <a:t>relations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290"/>
                        </a:lnSpc>
                      </a:pPr>
                      <a:r>
                        <a:rPr lang="en-US" sz="2400" spc="-100" dirty="0">
                          <a:latin typeface="Tahoma"/>
                          <a:cs typeface="Tahoma"/>
                        </a:rPr>
                        <a:t>true / false / unknown</a:t>
                      </a:r>
                      <a:endParaRPr lang="en-US"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</a:pPr>
                      <a:r>
                        <a:rPr sz="2400" spc="-70" dirty="0">
                          <a:latin typeface="Tahoma"/>
                          <a:cs typeface="Tahoma"/>
                        </a:rPr>
                        <a:t>Probability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30" dirty="0">
                          <a:latin typeface="Tahoma"/>
                          <a:cs typeface="Tahoma"/>
                        </a:rPr>
                        <a:t>theory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18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facts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185"/>
                        </a:lnSpc>
                      </a:pPr>
                      <a:r>
                        <a:rPr sz="2400" spc="-175" dirty="0">
                          <a:latin typeface="Tahoma"/>
                          <a:cs typeface="Tahoma"/>
                        </a:rPr>
                        <a:t>degree </a:t>
                      </a:r>
                      <a:r>
                        <a:rPr sz="2400" spc="-105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2400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belief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998">
                <a:tc>
                  <a:txBody>
                    <a:bodyPr/>
                    <a:lstStyle/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400" spc="-90" dirty="0">
                          <a:latin typeface="Tahoma"/>
                          <a:cs typeface="Tahoma"/>
                        </a:rPr>
                        <a:t>Fuzzy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95" dirty="0">
                          <a:latin typeface="Tahoma"/>
                          <a:cs typeface="Tahoma"/>
                        </a:rPr>
                        <a:t>logic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17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facts </a:t>
                      </a:r>
                      <a:r>
                        <a:rPr sz="2400" spc="15" dirty="0">
                          <a:latin typeface="Tahoma"/>
                          <a:cs typeface="Tahoma"/>
                        </a:rPr>
                        <a:t>+ </a:t>
                      </a:r>
                      <a:r>
                        <a:rPr sz="2400" spc="-175" dirty="0">
                          <a:latin typeface="Tahoma"/>
                          <a:cs typeface="Tahoma"/>
                        </a:rPr>
                        <a:t>degree </a:t>
                      </a:r>
                      <a:r>
                        <a:rPr sz="2400" spc="-105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24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80" dirty="0">
                          <a:latin typeface="Tahoma"/>
                          <a:cs typeface="Tahoma"/>
                        </a:rPr>
                        <a:t>truth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2175"/>
                        </a:lnSpc>
                      </a:pPr>
                      <a:r>
                        <a:rPr sz="2400" spc="-155" dirty="0">
                          <a:latin typeface="Tahoma"/>
                          <a:cs typeface="Tahoma"/>
                        </a:rPr>
                        <a:t>known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interval</a:t>
                      </a:r>
                      <a:r>
                        <a:rPr sz="2400" spc="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40" dirty="0">
                          <a:latin typeface="Tahoma"/>
                          <a:cs typeface="Tahoma"/>
                        </a:rPr>
                        <a:t>value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70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85C4-A22D-4112-9397-8F1B3C80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of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6FDD-BD1B-4624-827E-8D9EDC3C1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Elements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C9627D9-C778-485A-92C0-2AB094E8060D}"/>
              </a:ext>
            </a:extLst>
          </p:cNvPr>
          <p:cNvSpPr txBox="1"/>
          <p:nvPr/>
        </p:nvSpPr>
        <p:spPr>
          <a:xfrm>
            <a:off x="643163" y="1864179"/>
            <a:ext cx="2590603" cy="444737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85"/>
              </a:spcBef>
            </a:pPr>
            <a:r>
              <a:rPr sz="2800" spc="-110" dirty="0">
                <a:latin typeface="Tahoma"/>
                <a:cs typeface="Tahoma"/>
              </a:rPr>
              <a:t>Constants  </a:t>
            </a:r>
            <a:r>
              <a:rPr sz="2800" spc="-100" dirty="0">
                <a:latin typeface="Tahoma"/>
                <a:cs typeface="Tahoma"/>
              </a:rPr>
              <a:t>Predicates  Functions  </a:t>
            </a:r>
            <a:r>
              <a:rPr sz="2800" spc="-110" dirty="0">
                <a:latin typeface="Tahoma"/>
                <a:cs typeface="Tahoma"/>
              </a:rPr>
              <a:t>Variables  </a:t>
            </a:r>
            <a:r>
              <a:rPr sz="2800" spc="-114" dirty="0">
                <a:latin typeface="Tahoma"/>
                <a:cs typeface="Tahoma"/>
              </a:rPr>
              <a:t>Connectives  </a:t>
            </a:r>
            <a:r>
              <a:rPr sz="2800" spc="-80" dirty="0">
                <a:latin typeface="Tahoma"/>
                <a:cs typeface="Tahoma"/>
              </a:rPr>
              <a:t>Equality  </a:t>
            </a:r>
            <a:r>
              <a:rPr sz="2800" spc="-95" dirty="0">
                <a:latin typeface="Tahoma"/>
                <a:cs typeface="Tahoma"/>
              </a:rPr>
              <a:t>Quantifiers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068B846-B4F1-4255-A27E-115518D67C11}"/>
              </a:ext>
            </a:extLst>
          </p:cNvPr>
          <p:cNvSpPr txBox="1"/>
          <p:nvPr/>
        </p:nvSpPr>
        <p:spPr>
          <a:xfrm>
            <a:off x="3324830" y="1855491"/>
            <a:ext cx="5799600" cy="44852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14"/>
              </a:spcBef>
            </a:pPr>
            <a:r>
              <a:rPr sz="280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sz="2800" b="0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ohn,</a:t>
            </a:r>
            <a:r>
              <a:rPr sz="2800" b="0" i="1" spc="3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spc="-125" dirty="0">
                <a:solidFill>
                  <a:srgbClr val="990099"/>
                </a:solidFill>
                <a:latin typeface="Century Gothic"/>
                <a:cs typeface="Century Gothic"/>
              </a:rPr>
              <a:t>2</a:t>
            </a:r>
            <a:r>
              <a:rPr sz="280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800" b="0" i="1" spc="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8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CMU</a:t>
            </a:r>
            <a:r>
              <a:rPr sz="28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80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80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80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sz="2800" dirty="0">
              <a:latin typeface="Bookman Old Style"/>
              <a:cs typeface="Bookman Old Style"/>
            </a:endParaRPr>
          </a:p>
          <a:p>
            <a:pPr marL="12700">
              <a:lnSpc>
                <a:spcPct val="150000"/>
              </a:lnSpc>
              <a:spcBef>
                <a:spcPts val="25"/>
              </a:spcBef>
            </a:pPr>
            <a:r>
              <a:rPr sz="280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Brother, </a:t>
            </a:r>
            <a:r>
              <a:rPr sz="2800" b="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&gt;,</a:t>
            </a:r>
            <a:r>
              <a:rPr sz="2800" b="0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</a:t>
            </a:r>
            <a:endParaRPr sz="2800" dirty="0">
              <a:latin typeface="Bookman Old Style"/>
              <a:cs typeface="Bookman Old Style"/>
            </a:endParaRPr>
          </a:p>
          <a:p>
            <a:pPr marL="12700" marR="312420">
              <a:lnSpc>
                <a:spcPct val="150000"/>
              </a:lnSpc>
              <a:spcBef>
                <a:spcPts val="10"/>
              </a:spcBef>
            </a:pPr>
            <a:r>
              <a:rPr sz="280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Sqrt, </a:t>
            </a:r>
            <a:r>
              <a:rPr sz="28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LeftLegOf,</a:t>
            </a:r>
            <a:r>
              <a:rPr sz="280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  </a:t>
            </a:r>
            <a:endParaRPr lang="en-US" sz="2800" b="0" i="1" spc="-55" dirty="0">
              <a:solidFill>
                <a:srgbClr val="990099"/>
              </a:solidFill>
              <a:latin typeface="Bookman Old Style"/>
              <a:cs typeface="Bookman Old Style"/>
            </a:endParaRPr>
          </a:p>
          <a:p>
            <a:pPr marL="12700" marR="312420">
              <a:lnSpc>
                <a:spcPct val="150000"/>
              </a:lnSpc>
              <a:spcBef>
                <a:spcPts val="10"/>
              </a:spcBef>
            </a:pPr>
            <a:r>
              <a:rPr sz="280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 </a:t>
            </a:r>
            <a:r>
              <a:rPr sz="2800" b="0" i="1" spc="-120" dirty="0">
                <a:solidFill>
                  <a:srgbClr val="990099"/>
                </a:solidFill>
                <a:latin typeface="Bookman Old Style"/>
                <a:cs typeface="Bookman Old Style"/>
              </a:rPr>
              <a:t>y, </a:t>
            </a:r>
            <a:r>
              <a:rPr sz="280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 </a:t>
            </a:r>
            <a:r>
              <a:rPr sz="280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</a:t>
            </a:r>
            <a:r>
              <a:rPr sz="2800" b="0" i="1" spc="-1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sz="2800" dirty="0">
              <a:latin typeface="Bookman Old Style"/>
              <a:cs typeface="Bookman Old Style"/>
            </a:endParaRPr>
          </a:p>
          <a:p>
            <a:pPr marL="12700">
              <a:lnSpc>
                <a:spcPct val="150000"/>
              </a:lnSpc>
              <a:spcBef>
                <a:spcPts val="35"/>
              </a:spcBef>
              <a:tabLst>
                <a:tab pos="327660" algn="l"/>
                <a:tab pos="643255" algn="l"/>
                <a:tab pos="1029969" algn="l"/>
                <a:tab pos="1651635" algn="l"/>
              </a:tabLst>
            </a:pPr>
            <a:r>
              <a:rPr sz="28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	∨	¬	</a:t>
            </a:r>
            <a:r>
              <a:rPr sz="28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sz="28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</a:t>
            </a:r>
            <a:endParaRPr sz="2800" dirty="0">
              <a:latin typeface="Lucida Sans Unicode"/>
              <a:cs typeface="Lucida Sans Unicode"/>
            </a:endParaRPr>
          </a:p>
          <a:p>
            <a:pPr marL="12700">
              <a:lnSpc>
                <a:spcPct val="150000"/>
              </a:lnSpc>
              <a:spcBef>
                <a:spcPts val="25"/>
              </a:spcBef>
            </a:pPr>
            <a:r>
              <a:rPr sz="28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endParaRPr sz="2800" dirty="0">
              <a:latin typeface="Century Gothic"/>
              <a:cs typeface="Century Gothic"/>
            </a:endParaRPr>
          </a:p>
          <a:p>
            <a:pPr marL="12700">
              <a:lnSpc>
                <a:spcPct val="150000"/>
              </a:lnSpc>
              <a:spcBef>
                <a:spcPts val="35"/>
              </a:spcBef>
            </a:pPr>
            <a:r>
              <a:rPr sz="28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sz="2800" spc="-2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8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endParaRPr sz="28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99766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102E-DF3B-41D4-B3F3-98433232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Syntax of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0C7E-A485-4AD7-A7A5-FAFBEEBE5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139158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855470" algn="l"/>
                <a:tab pos="2197735" algn="l"/>
              </a:tabLst>
            </a:pPr>
            <a:r>
              <a:rPr lang="en-US" spc="-70" dirty="0">
                <a:latin typeface="Tahoma"/>
                <a:cs typeface="Tahoma"/>
              </a:rPr>
              <a:t>Atomic</a:t>
            </a:r>
            <a:r>
              <a:rPr lang="en-US" spc="30" dirty="0">
                <a:latin typeface="Tahoma"/>
                <a:cs typeface="Tahoma"/>
              </a:rPr>
              <a:t> </a:t>
            </a:r>
            <a:r>
              <a:rPr lang="en-US" spc="-150" dirty="0">
                <a:latin typeface="Tahoma"/>
                <a:cs typeface="Tahoma"/>
              </a:rPr>
              <a:t>sentence </a:t>
            </a:r>
            <a:r>
              <a:rPr lang="en-US" spc="15" dirty="0">
                <a:latin typeface="Tahoma"/>
                <a:cs typeface="Tahoma"/>
              </a:rPr>
              <a:t>=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predicate</a:t>
            </a:r>
            <a:r>
              <a:rPr lang="en-US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82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10" dirty="0" err="1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i="1" spc="15" baseline="-11904" dirty="0" err="1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2199640">
              <a:lnSpc>
                <a:spcPct val="100000"/>
              </a:lnSpc>
              <a:spcBef>
                <a:spcPts val="35"/>
              </a:spcBef>
            </a:pPr>
            <a:r>
              <a:rPr lang="en-US" spc="-135" dirty="0">
                <a:latin typeface="Tahoma"/>
                <a:cs typeface="Tahoma"/>
              </a:rPr>
              <a:t>   or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pc="8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endParaRPr lang="en-US" baseline="-11904" dirty="0">
              <a:latin typeface="Tw Cen MT Condensed Extra Bold"/>
              <a:cs typeface="Tw Cen MT Condensed Extra 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dirty="0">
              <a:latin typeface="Times New Roman"/>
              <a:cs typeface="Times New Roman"/>
            </a:endParaRPr>
          </a:p>
          <a:p>
            <a:pPr marL="1167765">
              <a:lnSpc>
                <a:spcPct val="100000"/>
              </a:lnSpc>
              <a:tabLst>
                <a:tab pos="1856105" algn="l"/>
                <a:tab pos="2198370" algn="l"/>
              </a:tabLst>
            </a:pPr>
            <a:r>
              <a:rPr lang="en-US" spc="-130" dirty="0">
                <a:latin typeface="Tahoma"/>
                <a:cs typeface="Tahoma"/>
              </a:rPr>
              <a:t>     Term </a:t>
            </a:r>
            <a:r>
              <a:rPr lang="en-US" spc="15" dirty="0">
                <a:latin typeface="Tahoma"/>
                <a:cs typeface="Tahoma"/>
              </a:rPr>
              <a:t>= 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function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10" dirty="0" err="1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i="1" spc="15" baseline="-11904" dirty="0" err="1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2199640">
              <a:lnSpc>
                <a:spcPct val="100000"/>
              </a:lnSpc>
              <a:spcBef>
                <a:spcPts val="20"/>
              </a:spcBef>
            </a:pPr>
            <a:r>
              <a:rPr lang="en-US" spc="-135" dirty="0">
                <a:latin typeface="Tahoma"/>
                <a:cs typeface="Tahoma"/>
              </a:rPr>
              <a:t>  or </a:t>
            </a:r>
            <a:r>
              <a:rPr lang="en-US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constant</a:t>
            </a:r>
          </a:p>
          <a:p>
            <a:pPr marL="2199640">
              <a:lnSpc>
                <a:spcPct val="100000"/>
              </a:lnSpc>
              <a:spcBef>
                <a:spcPts val="20"/>
              </a:spcBef>
            </a:pPr>
            <a:r>
              <a:rPr lang="en-US" i="1" spc="-85" dirty="0">
                <a:solidFill>
                  <a:srgbClr val="990099"/>
                </a:solidFill>
                <a:latin typeface="Bookman Old Style"/>
                <a:cs typeface="Tahoma"/>
              </a:rPr>
              <a:t>  </a:t>
            </a:r>
            <a:r>
              <a:rPr lang="en-US" spc="-135" dirty="0">
                <a:latin typeface="Tahoma"/>
                <a:cs typeface="Tahoma"/>
              </a:rPr>
              <a:t>or</a:t>
            </a:r>
            <a:r>
              <a:rPr lang="en-US" spc="204" dirty="0">
                <a:latin typeface="Tahoma"/>
                <a:cs typeface="Tahoma"/>
              </a:rPr>
              <a:t> </a:t>
            </a:r>
            <a:r>
              <a:rPr lang="en-US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variable</a:t>
            </a:r>
            <a:endParaRPr lang="en-US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639445" algn="l"/>
              </a:tabLst>
            </a:pPr>
            <a:r>
              <a:rPr lang="en-US" spc="-80" dirty="0">
                <a:latin typeface="Tahoma"/>
                <a:cs typeface="Tahoma"/>
              </a:rPr>
              <a:t>Examples</a:t>
            </a:r>
          </a:p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639445" algn="l"/>
              </a:tabLst>
            </a:pPr>
            <a:r>
              <a:rPr lang="en-US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pc="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 err="1">
                <a:solidFill>
                  <a:srgbClr val="990099"/>
                </a:solidFill>
                <a:latin typeface="Bookman Old Style"/>
                <a:cs typeface="Bookman Old Style"/>
              </a:rPr>
              <a:t>RichardT</a:t>
            </a:r>
            <a:r>
              <a:rPr lang="en-US" i="1" spc="-3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45" dirty="0" err="1">
                <a:solidFill>
                  <a:srgbClr val="990099"/>
                </a:solidFill>
                <a:latin typeface="Bookman Old Style"/>
                <a:cs typeface="Bookman Old Style"/>
              </a:rPr>
              <a:t>heLionheart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639445" algn="l"/>
              </a:tabLst>
            </a:pPr>
            <a:r>
              <a:rPr lang="en-US" i="1" spc="340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Length</a:t>
            </a:r>
            <a:r>
              <a:rPr lang="en-US" spc="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0" dirty="0" err="1">
                <a:solidFill>
                  <a:srgbClr val="990099"/>
                </a:solidFill>
                <a:latin typeface="Bookman Old Style"/>
                <a:cs typeface="Bookman Old Style"/>
              </a:rPr>
              <a:t>LeftLegOf</a:t>
            </a:r>
            <a:r>
              <a:rPr lang="en-US" i="1" spc="-3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Length</a:t>
            </a:r>
            <a:r>
              <a:rPr lang="en-US" spc="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0" dirty="0" err="1">
                <a:solidFill>
                  <a:srgbClr val="990099"/>
                </a:solidFill>
                <a:latin typeface="Bookman Old Style"/>
                <a:cs typeface="Bookman Old Style"/>
              </a:rPr>
              <a:t>LeftLegOf</a:t>
            </a:r>
            <a:r>
              <a:rPr lang="en-US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40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6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65" dirty="0">
                <a:solidFill>
                  <a:srgbClr val="990099"/>
                </a:solidFill>
                <a:latin typeface="Century Gothic"/>
                <a:cs typeface="Century Gothic"/>
              </a:rPr>
              <a:t>)))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9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102E-DF3B-41D4-B3F3-98433232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Syntax of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0C7E-A485-4AD7-A7A5-FAFBEEBE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25" dirty="0">
                <a:latin typeface="Tahoma"/>
                <a:cs typeface="Tahoma"/>
              </a:rPr>
              <a:t>Complex </a:t>
            </a:r>
            <a:r>
              <a:rPr lang="en-US" spc="-150" dirty="0">
                <a:latin typeface="Tahoma"/>
                <a:cs typeface="Tahoma"/>
              </a:rPr>
              <a:t>sentences </a:t>
            </a:r>
            <a:r>
              <a:rPr lang="en-US" spc="-165" dirty="0">
                <a:latin typeface="Tahoma"/>
                <a:cs typeface="Tahoma"/>
              </a:rPr>
              <a:t>are </a:t>
            </a:r>
            <a:r>
              <a:rPr lang="en-US" spc="-175" dirty="0">
                <a:latin typeface="Tahoma"/>
                <a:cs typeface="Tahoma"/>
              </a:rPr>
              <a:t>made </a:t>
            </a:r>
            <a:r>
              <a:rPr lang="en-US" spc="-125" dirty="0">
                <a:latin typeface="Tahoma"/>
                <a:cs typeface="Tahoma"/>
              </a:rPr>
              <a:t>from </a:t>
            </a:r>
            <a:r>
              <a:rPr lang="en-US" spc="-95" dirty="0">
                <a:latin typeface="Tahoma"/>
                <a:cs typeface="Tahoma"/>
              </a:rPr>
              <a:t>atomic </a:t>
            </a:r>
            <a:r>
              <a:rPr lang="en-US" spc="-150" dirty="0">
                <a:latin typeface="Tahoma"/>
                <a:cs typeface="Tahoma"/>
              </a:rPr>
              <a:t>sentences </a:t>
            </a:r>
            <a:r>
              <a:rPr lang="en-US" spc="-130" dirty="0">
                <a:latin typeface="Tahoma"/>
                <a:cs typeface="Tahoma"/>
              </a:rPr>
              <a:t>using</a:t>
            </a:r>
            <a:r>
              <a:rPr lang="en-US" spc="90" dirty="0">
                <a:latin typeface="Tahoma"/>
                <a:cs typeface="Tahoma"/>
              </a:rPr>
              <a:t> </a:t>
            </a:r>
            <a:r>
              <a:rPr lang="en-US" spc="-120" dirty="0">
                <a:latin typeface="Tahoma"/>
                <a:cs typeface="Tahoma"/>
              </a:rPr>
              <a:t>connectives</a:t>
            </a:r>
            <a:endParaRPr lang="en-US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  <a:tabLst>
                <a:tab pos="1023619" algn="l"/>
                <a:tab pos="2185035" algn="l"/>
                <a:tab pos="3345179" algn="l"/>
                <a:tab pos="3730625" algn="l"/>
                <a:tab pos="4123690" algn="l"/>
                <a:tab pos="4739640" algn="l"/>
                <a:tab pos="5139055" algn="l"/>
                <a:tab pos="5547360" algn="l"/>
              </a:tabLst>
            </a:pPr>
            <a:r>
              <a:rPr lang="en-US" spc="-125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S,	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spc="24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,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spc="232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,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,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endParaRPr lang="en-US" baseline="-11904" dirty="0">
              <a:latin typeface="Tw Cen MT Condensed Extra Bold"/>
              <a:cs typeface="Tw Cen MT Condensed Extra Bold"/>
            </a:endParaRPr>
          </a:p>
          <a:p>
            <a:pPr marL="88900">
              <a:lnSpc>
                <a:spcPct val="100000"/>
              </a:lnSpc>
              <a:spcBef>
                <a:spcPts val="1310"/>
              </a:spcBef>
              <a:tabLst>
                <a:tab pos="647700" algn="l"/>
                <a:tab pos="4039235" algn="l"/>
                <a:tab pos="4432300" algn="l"/>
              </a:tabLst>
            </a:pPr>
            <a:endParaRPr lang="en-US" spc="-80" dirty="0">
              <a:latin typeface="Tahoma"/>
              <a:cs typeface="Tahoma"/>
            </a:endParaRPr>
          </a:p>
          <a:p>
            <a:pPr marL="88900">
              <a:lnSpc>
                <a:spcPct val="100000"/>
              </a:lnSpc>
              <a:spcBef>
                <a:spcPts val="1310"/>
              </a:spcBef>
              <a:tabLst>
                <a:tab pos="647700" algn="l"/>
                <a:tab pos="4039235" algn="l"/>
                <a:tab pos="4432300" algn="l"/>
              </a:tabLst>
            </a:pPr>
            <a:r>
              <a:rPr lang="en-US" spc="-80" dirty="0">
                <a:latin typeface="Tahoma"/>
                <a:cs typeface="Tahoma"/>
              </a:rPr>
              <a:t>Examples</a:t>
            </a:r>
          </a:p>
          <a:p>
            <a:pPr marL="88900">
              <a:lnSpc>
                <a:spcPct val="100000"/>
              </a:lnSpc>
              <a:spcBef>
                <a:spcPts val="1310"/>
              </a:spcBef>
              <a:tabLst>
                <a:tab pos="647700" algn="l"/>
                <a:tab pos="4039235" algn="l"/>
                <a:tab pos="4432300" algn="l"/>
              </a:tabLst>
            </a:pPr>
            <a:r>
              <a:rPr lang="en-US" spc="-80" dirty="0">
                <a:latin typeface="Tahoma"/>
                <a:cs typeface="Tahoma"/>
              </a:rPr>
              <a:t>	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pc="-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5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3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endParaRPr lang="en-US" i="1" spc="15" dirty="0">
              <a:solidFill>
                <a:srgbClr val="990099"/>
              </a:solidFill>
              <a:latin typeface="Bookman Old Style"/>
              <a:cs typeface="Bookman Old Style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pc="-110" dirty="0">
                <a:solidFill>
                  <a:srgbClr val="990099"/>
                </a:solidFill>
                <a:latin typeface="Century Gothic"/>
                <a:cs typeface="Century Gothic"/>
              </a:rPr>
              <a:t>2)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lang="en-US" spc="-75" dirty="0">
                <a:solidFill>
                  <a:srgbClr val="990099"/>
                </a:solidFill>
                <a:latin typeface="Lucida Sans Unicode"/>
                <a:cs typeface="Lucida Sans Unicode"/>
              </a:rPr>
              <a:t>≤</a:t>
            </a:r>
            <a:r>
              <a:rPr lang="en-US" spc="-75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5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2)</a:t>
            </a:r>
            <a:endParaRPr lang="en-US" dirty="0">
              <a:latin typeface="Century Gothic"/>
              <a:cs typeface="Century Gothic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endParaRPr lang="en-US" i="1" spc="15" dirty="0">
              <a:solidFill>
                <a:srgbClr val="990099"/>
              </a:solidFill>
              <a:latin typeface="Bookman Old Style"/>
              <a:cs typeface="Bookman Old Style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pc="-110" dirty="0">
                <a:solidFill>
                  <a:srgbClr val="990099"/>
                </a:solidFill>
                <a:latin typeface="Century Gothic"/>
                <a:cs typeface="Century Gothic"/>
              </a:rPr>
              <a:t>2)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4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spc="-40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5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168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DED-DB69-43FB-91D2-7503CE5A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0687-E6D0-4511-BBFE-306E9341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147565" cy="2039539"/>
          </a:xfrm>
        </p:spPr>
        <p:txBody>
          <a:bodyPr/>
          <a:lstStyle/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EACE88F-8A58-450F-9CB7-D41748236F08}"/>
              </a:ext>
            </a:extLst>
          </p:cNvPr>
          <p:cNvSpPr/>
          <p:nvPr/>
        </p:nvSpPr>
        <p:spPr>
          <a:xfrm>
            <a:off x="2989979" y="1426571"/>
            <a:ext cx="6212041" cy="480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C8D10C5-8055-4D0C-A850-BE6B5641CBA5}"/>
              </a:ext>
            </a:extLst>
          </p:cNvPr>
          <p:cNvSpPr txBox="1"/>
          <p:nvPr/>
        </p:nvSpPr>
        <p:spPr>
          <a:xfrm>
            <a:off x="4084796" y="3787861"/>
            <a:ext cx="436245" cy="708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5" dirty="0">
                <a:latin typeface="Times New Roman"/>
                <a:cs typeface="Times New Roman"/>
              </a:rPr>
              <a:t>R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776AA60-951E-45ED-8512-1334521CDD6B}"/>
              </a:ext>
            </a:extLst>
          </p:cNvPr>
          <p:cNvSpPr txBox="1"/>
          <p:nvPr/>
        </p:nvSpPr>
        <p:spPr>
          <a:xfrm>
            <a:off x="7234587" y="3787861"/>
            <a:ext cx="309880" cy="708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latin typeface="Times New Roman"/>
                <a:cs typeface="Times New Roman"/>
              </a:rPr>
              <a:t>J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4D6DD87-3262-48FE-98DE-7E520FBCC66F}"/>
              </a:ext>
            </a:extLst>
          </p:cNvPr>
          <p:cNvSpPr txBox="1"/>
          <p:nvPr/>
        </p:nvSpPr>
        <p:spPr>
          <a:xfrm>
            <a:off x="6601200" y="4225487"/>
            <a:ext cx="153670" cy="3327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00" b="1" spc="5" dirty="0">
                <a:latin typeface="Times New Roman"/>
                <a:cs typeface="Times New Roman"/>
              </a:rPr>
              <a:t>$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6D3488B-2978-43A8-B8EE-AA9978520004}"/>
              </a:ext>
            </a:extLst>
          </p:cNvPr>
          <p:cNvSpPr txBox="1"/>
          <p:nvPr/>
        </p:nvSpPr>
        <p:spPr>
          <a:xfrm>
            <a:off x="5191055" y="4748253"/>
            <a:ext cx="84010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0" dirty="0">
                <a:solidFill>
                  <a:srgbClr val="C00000"/>
                </a:solidFill>
                <a:latin typeface="Arial"/>
                <a:cs typeface="Arial"/>
              </a:rPr>
              <a:t>left</a:t>
            </a:r>
            <a:r>
              <a:rPr sz="195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C00000"/>
                </a:solidFill>
                <a:latin typeface="Arial"/>
                <a:cs typeface="Arial"/>
              </a:rPr>
              <a:t>leg</a:t>
            </a:r>
            <a:endParaRPr sz="195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F7A8F79B-77CD-4966-85F0-5F416DA8E04B}"/>
              </a:ext>
            </a:extLst>
          </p:cNvPr>
          <p:cNvSpPr txBox="1"/>
          <p:nvPr/>
        </p:nvSpPr>
        <p:spPr>
          <a:xfrm>
            <a:off x="8375408" y="4735024"/>
            <a:ext cx="84010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0" dirty="0">
                <a:solidFill>
                  <a:srgbClr val="C00000"/>
                </a:solidFill>
                <a:latin typeface="Arial"/>
                <a:cs typeface="Arial"/>
              </a:rPr>
              <a:t>left</a:t>
            </a:r>
            <a:r>
              <a:rPr sz="195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C00000"/>
                </a:solidFill>
                <a:latin typeface="Arial"/>
                <a:cs typeface="Arial"/>
              </a:rPr>
              <a:t>leg</a:t>
            </a:r>
            <a:endParaRPr sz="195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A466B750-2AF2-4750-8318-FA7C9BD2C1C5}"/>
              </a:ext>
            </a:extLst>
          </p:cNvPr>
          <p:cNvSpPr txBox="1"/>
          <p:nvPr/>
        </p:nvSpPr>
        <p:spPr>
          <a:xfrm>
            <a:off x="5287172" y="2468100"/>
            <a:ext cx="90995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5" dirty="0">
                <a:latin typeface="Arial"/>
                <a:cs typeface="Arial"/>
              </a:rPr>
              <a:t>brother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DFEB79CB-11C4-4395-8BA6-C4ECCAE81E58}"/>
              </a:ext>
            </a:extLst>
          </p:cNvPr>
          <p:cNvSpPr txBox="1"/>
          <p:nvPr/>
        </p:nvSpPr>
        <p:spPr>
          <a:xfrm>
            <a:off x="5273942" y="3128473"/>
            <a:ext cx="90995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5" dirty="0">
                <a:latin typeface="Arial"/>
                <a:cs typeface="Arial"/>
              </a:rPr>
              <a:t>brother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7B7390C8-B381-4A0B-8336-465B3EAF0EAC}"/>
              </a:ext>
            </a:extLst>
          </p:cNvPr>
          <p:cNvSpPr txBox="1"/>
          <p:nvPr/>
        </p:nvSpPr>
        <p:spPr>
          <a:xfrm>
            <a:off x="2665203" y="2555992"/>
            <a:ext cx="868044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person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16AC0FA0-250E-4770-A774-73945FA18E8C}"/>
              </a:ext>
            </a:extLst>
          </p:cNvPr>
          <p:cNvSpPr txBox="1"/>
          <p:nvPr/>
        </p:nvSpPr>
        <p:spPr>
          <a:xfrm>
            <a:off x="7383342" y="2314107"/>
            <a:ext cx="1804035" cy="10934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on</a:t>
            </a:r>
            <a:r>
              <a:rPr sz="195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head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948055" marR="5080">
              <a:lnSpc>
                <a:spcPts val="1989"/>
              </a:lnSpc>
            </a:pPr>
            <a:r>
              <a:rPr sz="1950" b="1" spc="15" dirty="0">
                <a:solidFill>
                  <a:schemeClr val="accent1"/>
                </a:solidFill>
                <a:latin typeface="Arial"/>
                <a:cs typeface="Arial"/>
              </a:rPr>
              <a:t>person  </a:t>
            </a: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king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9505E8D9-2CD3-407B-8456-C9AA55900AA5}"/>
              </a:ext>
            </a:extLst>
          </p:cNvPr>
          <p:cNvSpPr txBox="1"/>
          <p:nvPr/>
        </p:nvSpPr>
        <p:spPr>
          <a:xfrm>
            <a:off x="7848326" y="1374539"/>
            <a:ext cx="769620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crown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80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9601</TotalTime>
  <Words>1948</Words>
  <Application>Microsoft Office PowerPoint</Application>
  <PresentationFormat>Widescreen</PresentationFormat>
  <Paragraphs>446</Paragraphs>
  <Slides>40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Tahoma</vt:lpstr>
      <vt:lpstr>Times New Roman</vt:lpstr>
      <vt:lpstr>Arial</vt:lpstr>
      <vt:lpstr>Cambria Math</vt:lpstr>
      <vt:lpstr>Tw Cen MT Condensed Extra Bold</vt:lpstr>
      <vt:lpstr>Calibri</vt:lpstr>
      <vt:lpstr>Bookman Old Style</vt:lpstr>
      <vt:lpstr>Century Gothic</vt:lpstr>
      <vt:lpstr>Calibri Light</vt:lpstr>
      <vt:lpstr>Wingdings</vt:lpstr>
      <vt:lpstr>Lucida Sans Unicode</vt:lpstr>
      <vt:lpstr>Century</vt:lpstr>
      <vt:lpstr>Office Theme</vt:lpstr>
      <vt:lpstr>Announcements</vt:lpstr>
      <vt:lpstr>AI: Representation and Problem Solving </vt:lpstr>
      <vt:lpstr>Propositional Logic vs First-Order Logic</vt:lpstr>
      <vt:lpstr>First-Order Logic (First-Order Predicate Calculus)</vt:lpstr>
      <vt:lpstr>Logics in General</vt:lpstr>
      <vt:lpstr>Syntax of FOL</vt:lpstr>
      <vt:lpstr>Syntax of FOL</vt:lpstr>
      <vt:lpstr>Syntax of FOL</vt:lpstr>
      <vt:lpstr>Models for FOL</vt:lpstr>
      <vt:lpstr>Models for FOL</vt:lpstr>
      <vt:lpstr>Model for FOL</vt:lpstr>
      <vt:lpstr>Model for FOL</vt:lpstr>
      <vt:lpstr>Truth in First-Order Logic</vt:lpstr>
      <vt:lpstr>Models for FOL</vt:lpstr>
      <vt:lpstr>Universal Quantification</vt:lpstr>
      <vt:lpstr>Universal Quantification</vt:lpstr>
      <vt:lpstr>Existential Quantification</vt:lpstr>
      <vt:lpstr>Existential Quantification</vt:lpstr>
      <vt:lpstr>Properties of Quantifiers</vt:lpstr>
      <vt:lpstr>Example Sentences</vt:lpstr>
      <vt:lpstr>Equality</vt:lpstr>
      <vt:lpstr>Piazza Poll 1</vt:lpstr>
      <vt:lpstr>Piazza Poll 1</vt:lpstr>
      <vt:lpstr>Interacting with FOL KBs</vt:lpstr>
      <vt:lpstr>Knowledge Base for Wumpus World</vt:lpstr>
      <vt:lpstr>Deducing Hidden Properties</vt:lpstr>
      <vt:lpstr>Keeping Track of Change</vt:lpstr>
      <vt:lpstr>Describing Actions</vt:lpstr>
      <vt:lpstr>Describing Actions</vt:lpstr>
      <vt:lpstr>Making Plans</vt:lpstr>
      <vt:lpstr>Outline</vt:lpstr>
      <vt:lpstr>Inference in First-Order Logic</vt:lpstr>
      <vt:lpstr>Universal Instantiation</vt:lpstr>
      <vt:lpstr>Existential Instantiation</vt:lpstr>
      <vt:lpstr>Reduction to Propositional Inference</vt:lpstr>
      <vt:lpstr>Reduction to Propositional Inference</vt:lpstr>
      <vt:lpstr>Problems with Propositionalization</vt:lpstr>
      <vt:lpstr>Unification</vt:lpstr>
      <vt:lpstr>Generalized Modus Ponens (GMP)</vt:lpstr>
      <vt:lpstr>FOL Forward Chaining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886</cp:revision>
  <cp:lastPrinted>2018-11-27T13:42:27Z</cp:lastPrinted>
  <dcterms:created xsi:type="dcterms:W3CDTF">2018-10-11T11:39:27Z</dcterms:created>
  <dcterms:modified xsi:type="dcterms:W3CDTF">2019-09-26T20:18:23Z</dcterms:modified>
</cp:coreProperties>
</file>