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636" r:id="rId2"/>
    <p:sldId id="1386" r:id="rId3"/>
    <p:sldId id="620" r:id="rId4"/>
    <p:sldId id="1387" r:id="rId5"/>
    <p:sldId id="633" r:id="rId6"/>
    <p:sldId id="1388" r:id="rId7"/>
    <p:sldId id="732" r:id="rId8"/>
    <p:sldId id="731" r:id="rId9"/>
    <p:sldId id="733" r:id="rId10"/>
    <p:sldId id="734" r:id="rId11"/>
    <p:sldId id="735" r:id="rId12"/>
    <p:sldId id="736" r:id="rId13"/>
    <p:sldId id="691" r:id="rId14"/>
    <p:sldId id="552" r:id="rId15"/>
    <p:sldId id="553" r:id="rId16"/>
    <p:sldId id="638" r:id="rId17"/>
    <p:sldId id="554" r:id="rId18"/>
    <p:sldId id="602" r:id="rId19"/>
    <p:sldId id="555" r:id="rId20"/>
    <p:sldId id="556" r:id="rId21"/>
    <p:sldId id="624" r:id="rId22"/>
    <p:sldId id="618" r:id="rId23"/>
    <p:sldId id="557" r:id="rId24"/>
    <p:sldId id="558" r:id="rId25"/>
    <p:sldId id="559" r:id="rId26"/>
    <p:sldId id="634" r:id="rId27"/>
    <p:sldId id="560" r:id="rId28"/>
    <p:sldId id="561" r:id="rId29"/>
    <p:sldId id="562" r:id="rId30"/>
    <p:sldId id="563" r:id="rId31"/>
    <p:sldId id="625" r:id="rId32"/>
    <p:sldId id="564" r:id="rId33"/>
    <p:sldId id="571" r:id="rId34"/>
    <p:sldId id="626" r:id="rId35"/>
    <p:sldId id="692" r:id="rId36"/>
    <p:sldId id="566" r:id="rId37"/>
    <p:sldId id="680" r:id="rId38"/>
    <p:sldId id="681" r:id="rId39"/>
    <p:sldId id="617" r:id="rId40"/>
    <p:sldId id="685" r:id="rId41"/>
    <p:sldId id="694" r:id="rId42"/>
    <p:sldId id="686" r:id="rId43"/>
    <p:sldId id="695" r:id="rId44"/>
    <p:sldId id="696" r:id="rId45"/>
    <p:sldId id="693" r:id="rId46"/>
    <p:sldId id="605" r:id="rId47"/>
    <p:sldId id="627" r:id="rId48"/>
    <p:sldId id="607" r:id="rId49"/>
    <p:sldId id="688" r:id="rId50"/>
    <p:sldId id="689" r:id="rId51"/>
    <p:sldId id="606" r:id="rId52"/>
    <p:sldId id="668" r:id="rId53"/>
    <p:sldId id="690" r:id="rId54"/>
    <p:sldId id="669" r:id="rId55"/>
    <p:sldId id="670" r:id="rId56"/>
    <p:sldId id="671" r:id="rId57"/>
    <p:sldId id="672" r:id="rId58"/>
    <p:sldId id="673" r:id="rId59"/>
    <p:sldId id="610" r:id="rId60"/>
    <p:sldId id="609" r:id="rId61"/>
    <p:sldId id="613" r:id="rId62"/>
    <p:sldId id="615" r:id="rId63"/>
    <p:sldId id="616" r:id="rId64"/>
    <p:sldId id="611" r:id="rId65"/>
  </p:sldIdLst>
  <p:sldSz cx="9144000" cy="6858000" type="screen4x3"/>
  <p:notesSz cx="7302500" cy="9586913"/>
  <p:custDataLst>
    <p:tags r:id="rId6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1CF"/>
    <a:srgbClr val="D6D6F5"/>
    <a:srgbClr val="AC0000"/>
    <a:srgbClr val="F7F5CD"/>
    <a:srgbClr val="000000"/>
    <a:srgbClr val="9D3E40"/>
    <a:srgbClr val="990000"/>
    <a:srgbClr val="F1C7C7"/>
    <a:srgbClr val="F6F5BD"/>
    <a:srgbClr val="EB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C95BC2-5B03-4754-8FC2-86B1AB138DE6}" v="3" dt="2022-11-22T06:48:07.6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26" autoAdjust="0"/>
    <p:restoredTop sz="94648" autoAdjust="0"/>
  </p:normalViewPr>
  <p:slideViewPr>
    <p:cSldViewPr snapToGrid="0">
      <p:cViewPr varScale="1">
        <p:scale>
          <a:sx n="80" d="100"/>
          <a:sy n="80" d="100"/>
        </p:scale>
        <p:origin x="813" y="267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26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17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27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6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22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r>
              <a:rPr lang="en-US" dirty="0" err="1"/>
              <a:t>msgs.m</a:t>
            </a:r>
            <a:r>
              <a:rPr lang="en-US" dirty="0"/>
              <a:t> accessed by peer thread via global </a:t>
            </a:r>
            <a:r>
              <a:rPr lang="en-US" dirty="0" err="1"/>
              <a:t>ptr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76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63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65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38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197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854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</a:t>
            </a:r>
            <a:r>
              <a:rPr lang="en-US" baseline="0" dirty="0"/>
              <a:t> computers, etc.  Ask students to sketch out the code.</a:t>
            </a:r>
          </a:p>
          <a:p>
            <a:r>
              <a:rPr lang="en-US" baseline="0" dirty="0"/>
              <a:t>Producer thread() { x = </a:t>
            </a:r>
            <a:r>
              <a:rPr lang="en-US" baseline="0" dirty="0" err="1"/>
              <a:t>buf</a:t>
            </a:r>
            <a:r>
              <a:rPr lang="en-US" baseline="0" dirty="0"/>
              <a:t>; … do stuff}</a:t>
            </a:r>
          </a:p>
          <a:p>
            <a:r>
              <a:rPr lang="en-US" baseline="0" dirty="0"/>
              <a:t>Consumer thread() {do stuff … </a:t>
            </a:r>
            <a:r>
              <a:rPr lang="en-US" baseline="0" dirty="0" err="1"/>
              <a:t>buf</a:t>
            </a:r>
            <a:r>
              <a:rPr lang="en-US" baseline="0" dirty="0"/>
              <a:t> = x; }</a:t>
            </a:r>
          </a:p>
          <a:p>
            <a:endParaRPr lang="en-US" dirty="0"/>
          </a:p>
          <a:p>
            <a:r>
              <a:rPr lang="en-US" dirty="0"/>
              <a:t>P -&gt;</a:t>
            </a:r>
            <a:r>
              <a:rPr lang="en-US" baseline="0" dirty="0"/>
              <a:t> Acquire / decrement</a:t>
            </a:r>
          </a:p>
          <a:p>
            <a:r>
              <a:rPr lang="en-US" baseline="0" dirty="0"/>
              <a:t>V -&gt; Release / Increment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652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82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4026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P(s): [while (s==0) wait(); s--;] // Producer: while not empty. Consumer: while not full.</a:t>
            </a:r>
          </a:p>
          <a:p>
            <a:r>
              <a:rPr lang="en-US" dirty="0"/>
              <a:t>V(s): [s++;] // Produce: mark as full. Consumer: mark as empty.</a:t>
            </a:r>
          </a:p>
        </p:txBody>
      </p:sp>
    </p:spTree>
    <p:extLst>
      <p:ext uri="{BB962C8B-B14F-4D97-AF65-F5344CB8AC3E}">
        <p14:creationId xmlns:p14="http://schemas.microsoft.com/office/powerpoint/2010/main" val="41863635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6253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Initially, n slots available, so many producers succeed in parallel. However, the mutex ensures only one producer updates the buffer at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904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multiple items may be available at the same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475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20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3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E7A657-9F11-9A45-A7C1-139AE7C6B40C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10F8F8-08D7-9149-8BA9-238EB8FF6858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20273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DD380-AE44-469E-A4D3-8EAE8B77D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 example</a:t>
            </a:r>
          </a:p>
        </p:txBody>
      </p:sp>
      <p:pic>
        <p:nvPicPr>
          <p:cNvPr id="5" name="Content Placeholder 4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4D36E43F-DF0D-49D6-A847-E8D11B354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" y="1799612"/>
            <a:ext cx="7896225" cy="40969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668413-D49E-452B-881B-83CA14B3A810}"/>
              </a:ext>
            </a:extLst>
          </p:cNvPr>
          <p:cNvSpPr txBox="1"/>
          <p:nvPr/>
        </p:nvSpPr>
        <p:spPr>
          <a:xfrm>
            <a:off x="0" y="6422322"/>
            <a:ext cx="52421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0" dirty="0">
                <a:latin typeface="+mn-lt"/>
              </a:rPr>
              <a:t>Lin Clark</a:t>
            </a:r>
            <a:br>
              <a:rPr lang="en-US" sz="1000" b="0" dirty="0">
                <a:latin typeface="+mn-lt"/>
              </a:rPr>
            </a:br>
            <a:r>
              <a:rPr lang="en-US" sz="1000" b="0" dirty="0">
                <a:latin typeface="+mn-lt"/>
              </a:rPr>
              <a:t>https://hacks.mozilla.org/2017/06/avoiding-race-conditions-in-sharedarraybuffers-with-atomics/</a:t>
            </a:r>
          </a:p>
        </p:txBody>
      </p:sp>
    </p:spTree>
    <p:extLst>
      <p:ext uri="{BB962C8B-B14F-4D97-AF65-F5344CB8AC3E}">
        <p14:creationId xmlns:p14="http://schemas.microsoft.com/office/powerpoint/2010/main" val="1175877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A7A10-AAD3-4A20-9E3B-E6AEC2A7C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race condition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0A779-21FC-4047-8933-F2A7F7349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is deleted, in between when a program checks whether the file exists, and when it opens the file</a:t>
            </a:r>
            <a:br>
              <a:rPr lang="en-US" dirty="0"/>
            </a:br>
            <a:r>
              <a:rPr lang="en-US" dirty="0"/>
              <a:t>(“time-of-check to time-of-use” race)</a:t>
            </a:r>
          </a:p>
          <a:p>
            <a:pPr lvl="1"/>
            <a:endParaRPr lang="en-US" dirty="0"/>
          </a:p>
          <a:p>
            <a:r>
              <a:rPr lang="en-US" dirty="0"/>
              <a:t>Child exits before parent can add it to the job list (</a:t>
            </a:r>
            <a:r>
              <a:rPr lang="en-US" dirty="0" err="1"/>
              <a:t>tsh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Child thread reads variable after parent has changed it</a:t>
            </a:r>
            <a:br>
              <a:rPr lang="en-US" dirty="0"/>
            </a:br>
            <a:r>
              <a:rPr lang="en-US" dirty="0"/>
              <a:t>(previous lecture)</a:t>
            </a:r>
          </a:p>
          <a:p>
            <a:pPr lvl="1"/>
            <a:endParaRPr lang="en-US" dirty="0"/>
          </a:p>
          <a:p>
            <a:r>
              <a:rPr lang="en-US" dirty="0"/>
              <a:t>Two threads update the same variable simultaneously</a:t>
            </a:r>
            <a:br>
              <a:rPr lang="en-US" dirty="0"/>
            </a:br>
            <a:r>
              <a:rPr lang="en-US" dirty="0"/>
              <a:t>(later in this lecture)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278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D836-4685-4D4D-89CF-E6D32A97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67239-29E1-4A16-B708-1CF0CFDEB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Whenever two or more threads/processes/… are stuck waiting for each other to do something</a:t>
            </a:r>
          </a:p>
          <a:p>
            <a:r>
              <a:rPr lang="en-US" dirty="0"/>
              <a:t>In real life:</a:t>
            </a:r>
          </a:p>
          <a:p>
            <a:pPr lvl="1"/>
            <a:r>
              <a:rPr lang="en-US" dirty="0"/>
              <a:t>Alice cannot put the groceries down until Bob opens the door</a:t>
            </a:r>
          </a:p>
          <a:p>
            <a:pPr lvl="1"/>
            <a:r>
              <a:rPr lang="en-US" dirty="0"/>
              <a:t>Bob cannot open the door until Alice hands him the keys</a:t>
            </a:r>
          </a:p>
          <a:p>
            <a:pPr lvl="1"/>
            <a:r>
              <a:rPr lang="en-US" dirty="0"/>
              <a:t>Alice cannot hand Bob the keys because she is holding the groceries</a:t>
            </a:r>
          </a:p>
          <a:p>
            <a:r>
              <a:rPr lang="en-US" dirty="0"/>
              <a:t>In programming:</a:t>
            </a:r>
          </a:p>
          <a:p>
            <a:pPr lvl="1"/>
            <a:r>
              <a:rPr lang="en-US" dirty="0"/>
              <a:t>Client is waiting for server to send a message before it closes the connection</a:t>
            </a:r>
          </a:p>
          <a:p>
            <a:pPr lvl="1"/>
            <a:r>
              <a:rPr lang="en-US" dirty="0"/>
              <a:t>Server is waiting for client to close the connection before it sends the message (server has a bug)</a:t>
            </a:r>
          </a:p>
          <a:p>
            <a:r>
              <a:rPr lang="en-US" dirty="0"/>
              <a:t>Deadlock is </a:t>
            </a:r>
            <a:r>
              <a:rPr lang="en-US" i="1" dirty="0"/>
              <a:t>always</a:t>
            </a:r>
            <a:r>
              <a:rPr lang="en-US" dirty="0"/>
              <a:t> a bug</a:t>
            </a:r>
          </a:p>
        </p:txBody>
      </p:sp>
    </p:spTree>
    <p:extLst>
      <p:ext uri="{BB962C8B-B14F-4D97-AF65-F5344CB8AC3E}">
        <p14:creationId xmlns:p14="http://schemas.microsoft.com/office/powerpoint/2010/main" val="234095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Recap: Threads, races, and deadlocks</a:t>
            </a:r>
          </a:p>
          <a:p>
            <a:r>
              <a:rPr lang="en-US" dirty="0"/>
              <a:t>Sharing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Mutual exclusion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Semaphores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Producer-Consumer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1560813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2514" y="435678"/>
            <a:ext cx="8634582" cy="762000"/>
          </a:xfrm>
        </p:spPr>
        <p:txBody>
          <a:bodyPr/>
          <a:lstStyle/>
          <a:p>
            <a:r>
              <a:rPr lang="en-US"/>
              <a:t>Shared Variables in Threaded C Programs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457" y="1257300"/>
            <a:ext cx="8307387" cy="5143500"/>
          </a:xfrm>
        </p:spPr>
        <p:txBody>
          <a:bodyPr/>
          <a:lstStyle/>
          <a:p>
            <a:r>
              <a:rPr lang="en-US" dirty="0"/>
              <a:t>Question: Which variables  in a threaded C program are shared?</a:t>
            </a:r>
          </a:p>
          <a:p>
            <a:pPr lvl="1"/>
            <a:r>
              <a:rPr lang="en-US" dirty="0"/>
              <a:t>The answer is not as simple as “</a:t>
            </a:r>
            <a:r>
              <a:rPr lang="en-US" i="1" dirty="0"/>
              <a:t>global variables are shared</a:t>
            </a:r>
            <a:r>
              <a:rPr lang="en-US" dirty="0"/>
              <a:t>” and </a:t>
            </a:r>
            <a:br>
              <a:rPr lang="en-US" dirty="0"/>
            </a:br>
            <a:r>
              <a:rPr lang="en-US" dirty="0"/>
              <a:t>“</a:t>
            </a:r>
            <a:r>
              <a:rPr lang="en-US" i="1" dirty="0"/>
              <a:t>stack variables are private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i="1" dirty="0" err="1"/>
              <a:t>Def</a:t>
            </a:r>
            <a:r>
              <a:rPr lang="en-US" i="1" dirty="0"/>
              <a:t>:</a:t>
            </a:r>
            <a:r>
              <a:rPr lang="en-US" dirty="0"/>
              <a:t>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</a:t>
            </a:r>
            <a:r>
              <a:rPr lang="en-US" i="1" dirty="0"/>
              <a:t>shared </a:t>
            </a:r>
            <a:r>
              <a:rPr lang="en-US" dirty="0"/>
              <a:t>if and only if multiple threads reference some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Requires answers to the following questions:</a:t>
            </a:r>
          </a:p>
          <a:p>
            <a:pPr lvl="1"/>
            <a:r>
              <a:rPr lang="en-US" dirty="0"/>
              <a:t>What is the memory model for threads?</a:t>
            </a:r>
          </a:p>
          <a:p>
            <a:pPr lvl="1"/>
            <a:r>
              <a:rPr lang="en-US" dirty="0"/>
              <a:t>How are instances of variables mapped to memory?</a:t>
            </a:r>
          </a:p>
          <a:p>
            <a:pPr lvl="1"/>
            <a:r>
              <a:rPr lang="en-US" dirty="0"/>
              <a:t>How many threads might reference each of these instances?</a:t>
            </a:r>
            <a:endParaRPr lang="en-US" i="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95003" y="3562598"/>
            <a:ext cx="8336478" cy="3121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3014354" y="3726873"/>
            <a:ext cx="2351314" cy="2802577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1881" y="3728852"/>
            <a:ext cx="2351314" cy="2802577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Memory Model: Conceptual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264238"/>
            <a:ext cx="8201025" cy="2345861"/>
          </a:xfrm>
        </p:spPr>
        <p:txBody>
          <a:bodyPr/>
          <a:lstStyle/>
          <a:p>
            <a:r>
              <a:rPr lang="en-US" dirty="0"/>
              <a:t>Multiple threads run within the context of a single process</a:t>
            </a:r>
          </a:p>
          <a:p>
            <a:r>
              <a:rPr lang="en-US" dirty="0"/>
              <a:t>Each thread has its own separate thread context</a:t>
            </a:r>
          </a:p>
          <a:p>
            <a:pPr lvl="1"/>
            <a:r>
              <a:rPr lang="en-US" sz="1600" dirty="0"/>
              <a:t>Thread ID, stack, stack pointer, PC, condition codes, and GP registers</a:t>
            </a:r>
          </a:p>
          <a:p>
            <a:r>
              <a:rPr lang="en-US" dirty="0"/>
              <a:t>All threads share the remaining process context</a:t>
            </a:r>
          </a:p>
          <a:p>
            <a:pPr lvl="1"/>
            <a:r>
              <a:rPr lang="en-US" sz="1600" dirty="0"/>
              <a:t>Code, data, heap, and shared library segments of the process virtual address space</a:t>
            </a:r>
          </a:p>
          <a:p>
            <a:pPr lvl="1"/>
            <a:r>
              <a:rPr lang="en-US" sz="1600" dirty="0"/>
              <a:t>Open files and installed handlers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11412" y="4946032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5" name="Rectangle 12"/>
          <p:cNvSpPr>
            <a:spLocks noChangeAspect="1" noChangeArrowheads="1"/>
          </p:cNvSpPr>
          <p:nvPr/>
        </p:nvSpPr>
        <p:spPr bwMode="auto">
          <a:xfrm>
            <a:off x="434563" y="4334845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817737" y="3680541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762173" y="4083811"/>
            <a:ext cx="25536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 Shared code and data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922963" y="4650609"/>
            <a:ext cx="2232025" cy="1686361"/>
            <a:chOff x="5946775" y="4650609"/>
            <a:chExt cx="2232025" cy="1686361"/>
          </a:xfrm>
        </p:grpSpPr>
        <p:sp>
          <p:nvSpPr>
            <p:cNvPr id="8" name="Rectangle 3"/>
            <p:cNvSpPr>
              <a:spLocks noChangeAspect="1" noChangeArrowheads="1"/>
            </p:cNvSpPr>
            <p:nvPr/>
          </p:nvSpPr>
          <p:spPr bwMode="auto">
            <a:xfrm>
              <a:off x="5946775" y="4650609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9" name="Rectangle 4"/>
            <p:cNvSpPr>
              <a:spLocks noChangeAspect="1" noChangeArrowheads="1"/>
            </p:cNvSpPr>
            <p:nvPr/>
          </p:nvSpPr>
          <p:spPr bwMode="auto">
            <a:xfrm>
              <a:off x="5946775" y="4915721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10" name="Rectangle 5"/>
            <p:cNvSpPr>
              <a:spLocks noChangeAspect="1" noChangeArrowheads="1"/>
            </p:cNvSpPr>
            <p:nvPr/>
          </p:nvSpPr>
          <p:spPr bwMode="auto">
            <a:xfrm>
              <a:off x="5946775" y="5155870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12" name="Rectangle 7"/>
            <p:cNvSpPr>
              <a:spLocks noChangeAspect="1" noChangeArrowheads="1"/>
            </p:cNvSpPr>
            <p:nvPr/>
          </p:nvSpPr>
          <p:spPr bwMode="auto">
            <a:xfrm>
              <a:off x="5946775" y="5390820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14" name="Rectangle 10"/>
            <p:cNvSpPr>
              <a:spLocks noChangeAspect="1" noChangeArrowheads="1"/>
            </p:cNvSpPr>
            <p:nvPr/>
          </p:nvSpPr>
          <p:spPr bwMode="auto">
            <a:xfrm>
              <a:off x="5946775" y="5711495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15" name="Rectangle 11"/>
            <p:cNvSpPr>
              <a:spLocks noChangeAspect="1" noChangeArrowheads="1"/>
            </p:cNvSpPr>
            <p:nvPr/>
          </p:nvSpPr>
          <p:spPr bwMode="auto">
            <a:xfrm>
              <a:off x="5946775" y="6016295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223885" y="4965142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2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2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9" name="Rectangle 17"/>
          <p:cNvSpPr>
            <a:spLocks noChangeAspect="1" noChangeArrowheads="1"/>
          </p:cNvSpPr>
          <p:nvPr/>
        </p:nvSpPr>
        <p:spPr bwMode="auto">
          <a:xfrm>
            <a:off x="3247036" y="4349192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2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630211" y="3680541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03761" y="2588825"/>
            <a:ext cx="8336478" cy="3121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3334987" y="3275615"/>
            <a:ext cx="2173185" cy="225631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605641" y="3289469"/>
            <a:ext cx="2173185" cy="225631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Memory Model: Actual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264238"/>
            <a:ext cx="8201025" cy="1977726"/>
          </a:xfrm>
        </p:spPr>
        <p:txBody>
          <a:bodyPr/>
          <a:lstStyle/>
          <a:p>
            <a:r>
              <a:rPr lang="en-US" dirty="0"/>
              <a:t>Separation of data is not strictly enforced:</a:t>
            </a:r>
          </a:p>
          <a:p>
            <a:pPr lvl="1"/>
            <a:r>
              <a:rPr lang="en-US" dirty="0"/>
              <a:t>Register values are truly separate and protected, but…</a:t>
            </a:r>
          </a:p>
          <a:p>
            <a:pPr lvl="1"/>
            <a:r>
              <a:rPr lang="en-US" dirty="0"/>
              <a:t>Any thread can read and write the stack of any other thread</a:t>
            </a: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sz="1800" i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i="1" dirty="0">
                <a:solidFill>
                  <a:srgbClr val="C00000"/>
                </a:solidFill>
              </a:rPr>
              <a:t>The mismatch between the conceptual and operation model </a:t>
            </a:r>
            <a:br>
              <a:rPr lang="en-US" i="1" dirty="0">
                <a:solidFill>
                  <a:srgbClr val="C00000"/>
                </a:solidFill>
              </a:rPr>
            </a:br>
            <a:r>
              <a:rPr lang="en-US" i="1" dirty="0">
                <a:solidFill>
                  <a:srgbClr val="C00000"/>
                </a:solidFill>
              </a:rPr>
              <a:t>is a source of confusion and errors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26107" y="4043509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" name="Rectangle 12"/>
          <p:cNvSpPr>
            <a:spLocks noChangeAspect="1" noChangeArrowheads="1"/>
          </p:cNvSpPr>
          <p:nvPr/>
        </p:nvSpPr>
        <p:spPr bwMode="auto">
          <a:xfrm>
            <a:off x="749258" y="2696057"/>
            <a:ext cx="1885950" cy="5078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132432" y="3324286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070931" y="3110038"/>
            <a:ext cx="25536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 Shared code and data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231721" y="3676836"/>
            <a:ext cx="2232025" cy="1686361"/>
            <a:chOff x="5946775" y="4650609"/>
            <a:chExt cx="2232025" cy="1686361"/>
          </a:xfrm>
        </p:grpSpPr>
        <p:sp>
          <p:nvSpPr>
            <p:cNvPr id="12" name="Rectangle 3"/>
            <p:cNvSpPr>
              <a:spLocks noChangeAspect="1" noChangeArrowheads="1"/>
            </p:cNvSpPr>
            <p:nvPr/>
          </p:nvSpPr>
          <p:spPr bwMode="auto">
            <a:xfrm>
              <a:off x="5946775" y="4650609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13" name="Rectangle 4"/>
            <p:cNvSpPr>
              <a:spLocks noChangeAspect="1" noChangeArrowheads="1"/>
            </p:cNvSpPr>
            <p:nvPr/>
          </p:nvSpPr>
          <p:spPr bwMode="auto">
            <a:xfrm>
              <a:off x="5946775" y="4915721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14" name="Rectangle 5"/>
            <p:cNvSpPr>
              <a:spLocks noChangeAspect="1" noChangeArrowheads="1"/>
            </p:cNvSpPr>
            <p:nvPr/>
          </p:nvSpPr>
          <p:spPr bwMode="auto">
            <a:xfrm>
              <a:off x="5946775" y="5155870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15" name="Rectangle 7"/>
            <p:cNvSpPr>
              <a:spLocks noChangeAspect="1" noChangeArrowheads="1"/>
            </p:cNvSpPr>
            <p:nvPr/>
          </p:nvSpPr>
          <p:spPr bwMode="auto">
            <a:xfrm>
              <a:off x="5946775" y="5390820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16" name="Rectangle 10"/>
            <p:cNvSpPr>
              <a:spLocks noChangeAspect="1" noChangeArrowheads="1"/>
            </p:cNvSpPr>
            <p:nvPr/>
          </p:nvSpPr>
          <p:spPr bwMode="auto">
            <a:xfrm>
              <a:off x="5946775" y="5711495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17" name="Rectangle 11"/>
            <p:cNvSpPr>
              <a:spLocks noChangeAspect="1" noChangeArrowheads="1"/>
            </p:cNvSpPr>
            <p:nvPr/>
          </p:nvSpPr>
          <p:spPr bwMode="auto">
            <a:xfrm>
              <a:off x="5946775" y="6016295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455453" y="4062619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2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2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9" name="Rectangle 17"/>
          <p:cNvSpPr>
            <a:spLocks noChangeAspect="1" noChangeArrowheads="1"/>
          </p:cNvSpPr>
          <p:nvPr/>
        </p:nvSpPr>
        <p:spPr bwMode="auto">
          <a:xfrm>
            <a:off x="3478604" y="2710404"/>
            <a:ext cx="1885950" cy="5078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2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861778" y="3343396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185060" y="2826331"/>
            <a:ext cx="4320639" cy="1769423"/>
            <a:chOff x="2185060" y="2826331"/>
            <a:chExt cx="4320639" cy="1769423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>
              <a:off x="2422566" y="2826331"/>
              <a:ext cx="1282536" cy="11875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2456212" y="2978731"/>
              <a:ext cx="3932712" cy="1617023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H="1" flipV="1">
              <a:off x="2185060" y="3051958"/>
              <a:ext cx="1448790" cy="1425039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H="1" flipV="1">
              <a:off x="5140035" y="3038108"/>
              <a:ext cx="1365664" cy="1520042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</p:grpSp>
      <p:sp>
        <p:nvSpPr>
          <p:cNvPr id="44" name="TextBox 43"/>
          <p:cNvSpPr txBox="1"/>
          <p:nvPr/>
        </p:nvSpPr>
        <p:spPr>
          <a:xfrm flipH="1">
            <a:off x="6327766" y="2648198"/>
            <a:ext cx="2376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latin typeface="Calibri" pitchFamily="34" charset="0"/>
              </a:rPr>
              <a:t>Virtual Address Space </a:t>
            </a:r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46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0962" y="435678"/>
            <a:ext cx="8507016" cy="762000"/>
          </a:xfrm>
        </p:spPr>
        <p:txBody>
          <a:bodyPr/>
          <a:lstStyle/>
          <a:p>
            <a:r>
              <a:rPr lang="en-US" dirty="0"/>
              <a:t>Example Program to Illustrate Sharing</a:t>
            </a:r>
          </a:p>
        </p:txBody>
      </p:sp>
      <p:sp>
        <p:nvSpPr>
          <p:cNvPr id="929795" name="Rectangle 3"/>
          <p:cNvSpPr>
            <a:spLocks noChangeArrowheads="1"/>
          </p:cNvSpPr>
          <p:nvPr/>
        </p:nvSpPr>
        <p:spPr bwMode="auto">
          <a:xfrm>
            <a:off x="76200" y="1419285"/>
            <a:ext cx="4267200" cy="477053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global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 *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msgs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[2] =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foo"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bar"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ptr = msgs;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2;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(&amp;tid,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(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*)i);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Pthread_exit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29796" name="Rectangle 4"/>
          <p:cNvSpPr>
            <a:spLocks noChangeArrowheads="1"/>
          </p:cNvSpPr>
          <p:nvPr/>
        </p:nvSpPr>
        <p:spPr bwMode="auto">
          <a:xfrm>
            <a:off x="4572000" y="1447800"/>
            <a:ext cx="4508265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"[%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ld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]:  %s (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=%d)\n"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], ++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29797" name="Text Box 5"/>
          <p:cNvSpPr txBox="1">
            <a:spLocks noChangeArrowheads="1"/>
          </p:cNvSpPr>
          <p:nvPr/>
        </p:nvSpPr>
        <p:spPr bwMode="auto">
          <a:xfrm>
            <a:off x="4660665" y="3912512"/>
            <a:ext cx="4320614" cy="5539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latin typeface="+mn-lt"/>
              </a:rPr>
              <a:t>Peer threads reference main thread’s stack</a:t>
            </a:r>
          </a:p>
          <a:p>
            <a:r>
              <a:rPr lang="en-US" sz="1800" i="1" dirty="0">
                <a:latin typeface="+mn-lt"/>
              </a:rPr>
              <a:t>indirectly through global </a:t>
            </a:r>
            <a:r>
              <a:rPr lang="en-US" sz="1800" i="1" dirty="0" err="1">
                <a:latin typeface="+mn-lt"/>
              </a:rPr>
              <a:t>ptr</a:t>
            </a:r>
            <a:r>
              <a:rPr lang="en-US" sz="1800" i="1" dirty="0">
                <a:latin typeface="+mn-lt"/>
              </a:rPr>
              <a:t> variable</a:t>
            </a:r>
            <a:endParaRPr lang="en-US" sz="1800" dirty="0">
              <a:latin typeface="+mn-lt"/>
            </a:endParaRPr>
          </a:p>
        </p:txBody>
      </p:sp>
      <p:sp>
        <p:nvSpPr>
          <p:cNvPr id="929798" name="Line 6"/>
          <p:cNvSpPr>
            <a:spLocks noChangeShapeType="1"/>
          </p:cNvSpPr>
          <p:nvPr/>
        </p:nvSpPr>
        <p:spPr bwMode="auto">
          <a:xfrm flipH="1" flipV="1">
            <a:off x="6720751" y="3237186"/>
            <a:ext cx="232635" cy="675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n>
                <a:solidFill>
                  <a:srgbClr val="FF0000"/>
                </a:solidFill>
              </a:ln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5879068"/>
            <a:ext cx="104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sharing.c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16331" y="2256311"/>
            <a:ext cx="5937663" cy="3987164"/>
            <a:chOff x="3016331" y="2256311"/>
            <a:chExt cx="5937663" cy="3987164"/>
          </a:xfrm>
        </p:grpSpPr>
        <p:sp>
          <p:nvSpPr>
            <p:cNvPr id="2" name="TextBox 1"/>
            <p:cNvSpPr txBox="1"/>
            <p:nvPr/>
          </p:nvSpPr>
          <p:spPr>
            <a:xfrm>
              <a:off x="5581403" y="5320145"/>
              <a:ext cx="33725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>
                  <a:latin typeface="Calibri" pitchFamily="34" charset="0"/>
                </a:rPr>
                <a:t>A common, but inelegant way to pass a single argument to a thread routine</a:t>
              </a: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H="1" flipV="1">
              <a:off x="3016331" y="5510150"/>
              <a:ext cx="2529446" cy="24938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 dirty="0">
                <a:ln>
                  <a:solidFill>
                    <a:srgbClr val="FF0000"/>
                  </a:solidFill>
                </a:ln>
                <a:latin typeface="Calibri" pitchFamily="34" charset="0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6103917" y="2256311"/>
              <a:ext cx="0" cy="309945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 dirty="0">
                <a:ln>
                  <a:solidFill>
                    <a:srgbClr val="FF0000"/>
                  </a:solidFill>
                </a:ln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797" grpId="0"/>
      <p:bldP spid="92979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Mapping Variable Instances to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Global variables</a:t>
            </a:r>
          </a:p>
          <a:p>
            <a:pPr lvl="1"/>
            <a:r>
              <a:rPr lang="en-US" i="1" dirty="0"/>
              <a:t>Def:</a:t>
            </a:r>
            <a:r>
              <a:rPr lang="en-US" dirty="0"/>
              <a:t>  Variable declared outside of a function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Virtual memory contains exactly one instance of any global variable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Local variables</a:t>
            </a:r>
          </a:p>
          <a:p>
            <a:pPr lvl="1"/>
            <a:r>
              <a:rPr lang="en-US" i="1" dirty="0"/>
              <a:t>Def:</a:t>
            </a:r>
            <a:r>
              <a:rPr lang="en-US" dirty="0"/>
              <a:t> Variable declared inside function without  </a:t>
            </a:r>
            <a:r>
              <a:rPr lang="en-US" dirty="0">
                <a:latin typeface="Courier New"/>
                <a:cs typeface="Courier New"/>
              </a:rPr>
              <a:t>static</a:t>
            </a:r>
            <a:r>
              <a:rPr lang="en-US" dirty="0"/>
              <a:t> attribute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Each thread stack contains one instance of each local variable</a:t>
            </a:r>
          </a:p>
          <a:p>
            <a:pPr lvl="1"/>
            <a:endParaRPr lang="en-US" dirty="0"/>
          </a:p>
          <a:p>
            <a:r>
              <a:rPr lang="en-US" dirty="0"/>
              <a:t>Local static variables</a:t>
            </a:r>
          </a:p>
          <a:p>
            <a:pPr lvl="1"/>
            <a:r>
              <a:rPr lang="en-US" i="1" dirty="0"/>
              <a:t>Def: </a:t>
            </a:r>
            <a:r>
              <a:rPr lang="en-US" dirty="0"/>
              <a:t> Variable declared inside  function with the </a:t>
            </a:r>
            <a:r>
              <a:rPr lang="en-US" dirty="0">
                <a:latin typeface="Courier New"/>
                <a:cs typeface="Courier New"/>
              </a:rPr>
              <a:t>static</a:t>
            </a:r>
            <a:r>
              <a:rPr lang="en-US" dirty="0"/>
              <a:t> attribute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Virtual memory contains exactly one instance of any local static variable.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6200" y="1828800"/>
            <a:ext cx="4267200" cy="477053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global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main, char *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msgs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[2] =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foo"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bar"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ptr = msgs;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2;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(&amp;tid,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(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*)i);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Pthread_exit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495800" y="3559076"/>
            <a:ext cx="4508265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"[%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ld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]:  %s (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=%d)\n"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], ++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97862"/>
            <a:ext cx="8972550" cy="781050"/>
          </a:xfrm>
        </p:spPr>
        <p:txBody>
          <a:bodyPr/>
          <a:lstStyle/>
          <a:p>
            <a:r>
              <a:rPr lang="en-US" dirty="0"/>
              <a:t>Mapping Variable Instances to Memory</a:t>
            </a:r>
          </a:p>
        </p:txBody>
      </p:sp>
      <p:sp>
        <p:nvSpPr>
          <p:cNvPr id="931845" name="Text Box 5"/>
          <p:cNvSpPr txBox="1">
            <a:spLocks noChangeArrowheads="1"/>
          </p:cNvSpPr>
          <p:nvPr/>
        </p:nvSpPr>
        <p:spPr bwMode="auto">
          <a:xfrm>
            <a:off x="200673" y="1130888"/>
            <a:ext cx="3583481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Global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1 instance (</a:t>
            </a: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>
                <a:latin typeface="Calibri" pitchFamily="34" charset="0"/>
              </a:rPr>
              <a:t>[data])</a:t>
            </a:r>
          </a:p>
        </p:txBody>
      </p:sp>
      <p:sp>
        <p:nvSpPr>
          <p:cNvPr id="931846" name="Line 6"/>
          <p:cNvSpPr>
            <a:spLocks noChangeShapeType="1"/>
          </p:cNvSpPr>
          <p:nvPr/>
        </p:nvSpPr>
        <p:spPr bwMode="auto">
          <a:xfrm flipH="1">
            <a:off x="987972" y="1450975"/>
            <a:ext cx="307429" cy="446141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1847" name="Text Box 7"/>
          <p:cNvSpPr txBox="1">
            <a:spLocks noChangeArrowheads="1"/>
          </p:cNvSpPr>
          <p:nvPr/>
        </p:nvSpPr>
        <p:spPr bwMode="auto">
          <a:xfrm>
            <a:off x="4972286" y="6019800"/>
            <a:ext cx="4032837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Local static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1 instance (</a:t>
            </a:r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>
                <a:latin typeface="Calibri" pitchFamily="34" charset="0"/>
              </a:rPr>
              <a:t>[data])</a:t>
            </a:r>
          </a:p>
        </p:txBody>
      </p:sp>
      <p:sp>
        <p:nvSpPr>
          <p:cNvPr id="931848" name="Line 8"/>
          <p:cNvSpPr>
            <a:spLocks noChangeShapeType="1"/>
          </p:cNvSpPr>
          <p:nvPr/>
        </p:nvSpPr>
        <p:spPr bwMode="auto">
          <a:xfrm flipH="1" flipV="1">
            <a:off x="5743903" y="4636088"/>
            <a:ext cx="604921" cy="13462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1849" name="Text Box 9"/>
          <p:cNvSpPr txBox="1">
            <a:spLocks noChangeArrowheads="1"/>
          </p:cNvSpPr>
          <p:nvPr/>
        </p:nvSpPr>
        <p:spPr bwMode="auto">
          <a:xfrm>
            <a:off x="3815414" y="1399401"/>
            <a:ext cx="3927485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Local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vars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1 instance (</a:t>
            </a:r>
            <a:r>
              <a:rPr lang="en-US" sz="1800" dirty="0" err="1">
                <a:latin typeface="Courier New" pitchFamily="49" charset="0"/>
              </a:rPr>
              <a:t>i.m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931850" name="Line 10"/>
          <p:cNvSpPr>
            <a:spLocks noChangeShapeType="1"/>
          </p:cNvSpPr>
          <p:nvPr/>
        </p:nvSpPr>
        <p:spPr bwMode="auto">
          <a:xfrm flipH="1">
            <a:off x="1486549" y="1676400"/>
            <a:ext cx="2971799" cy="12954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1851" name="Text Box 11"/>
          <p:cNvSpPr txBox="1">
            <a:spLocks noChangeArrowheads="1"/>
          </p:cNvSpPr>
          <p:nvPr/>
        </p:nvSpPr>
        <p:spPr bwMode="auto">
          <a:xfrm>
            <a:off x="4509914" y="1955800"/>
            <a:ext cx="3872086" cy="11079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Local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n-US" sz="1800" dirty="0">
                <a:latin typeface="Calibri" pitchFamily="34" charset="0"/>
              </a:rPr>
              <a:t>2 instances (</a:t>
            </a:r>
          </a:p>
          <a:p>
            <a:r>
              <a:rPr lang="en-US" sz="1800" dirty="0">
                <a:latin typeface="Calibri" pitchFamily="34" charset="0"/>
              </a:rPr>
              <a:t>     </a:t>
            </a:r>
            <a:r>
              <a:rPr lang="en-US" sz="1800" dirty="0">
                <a:latin typeface="Courier New" pitchFamily="49" charset="0"/>
              </a:rPr>
              <a:t>myid.p0 </a:t>
            </a:r>
            <a:r>
              <a:rPr lang="en-US" sz="1800" dirty="0">
                <a:latin typeface="Calibri" pitchFamily="34" charset="0"/>
              </a:rPr>
              <a:t>[peer thread 0’s stack],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r>
              <a:rPr lang="en-US" sz="1800" dirty="0">
                <a:latin typeface="Courier New" pitchFamily="49" charset="0"/>
              </a:rPr>
              <a:t>  myid.p1 </a:t>
            </a:r>
            <a:r>
              <a:rPr lang="en-US" sz="1800" dirty="0">
                <a:latin typeface="Calibri" pitchFamily="34" charset="0"/>
              </a:rPr>
              <a:t>[peer thread 1’s stack]</a:t>
            </a:r>
          </a:p>
          <a:p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931852" name="Line 12"/>
          <p:cNvSpPr>
            <a:spLocks noChangeShapeType="1"/>
          </p:cNvSpPr>
          <p:nvPr/>
        </p:nvSpPr>
        <p:spPr bwMode="auto">
          <a:xfrm flipH="1">
            <a:off x="5554717" y="2864732"/>
            <a:ext cx="922283" cy="1276076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2286000" y="1676400"/>
            <a:ext cx="2172348" cy="17526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61715" y="6230005"/>
            <a:ext cx="104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sharing.c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A43A48-8BDD-4FA5-A493-6DE6593005CD}"/>
              </a:ext>
            </a:extLst>
          </p:cNvPr>
          <p:cNvSpPr txBox="1"/>
          <p:nvPr/>
        </p:nvSpPr>
        <p:spPr>
          <a:xfrm>
            <a:off x="7870949" y="911054"/>
            <a:ext cx="1277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i="1" dirty="0">
                <a:latin typeface="Calibri" pitchFamily="34" charset="0"/>
              </a:rPr>
              <a:t>Notation:</a:t>
            </a:r>
          </a:p>
          <a:p>
            <a:pPr algn="ctr"/>
            <a:r>
              <a:rPr lang="en-US" sz="1600" b="0" i="1" dirty="0">
                <a:latin typeface="Calibri" pitchFamily="34" charset="0"/>
              </a:rPr>
              <a:t>instance of</a:t>
            </a:r>
            <a:br>
              <a:rPr lang="en-US" sz="1600" b="0" i="1" dirty="0">
                <a:latin typeface="Calibri" pitchFamily="34" charset="0"/>
              </a:rPr>
            </a:br>
            <a:r>
              <a:rPr lang="en-US" sz="1600" b="0" i="1" dirty="0" err="1">
                <a:latin typeface="Calibri" pitchFamily="34" charset="0"/>
              </a:rPr>
              <a:t>msgs</a:t>
            </a:r>
            <a:r>
              <a:rPr lang="en-US" sz="1600" b="0" i="1" dirty="0">
                <a:latin typeface="Calibri" pitchFamily="34" charset="0"/>
              </a:rPr>
              <a:t> in main</a:t>
            </a: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F4B8208F-C618-415A-8EF5-BD631FC70D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37549" y="1292661"/>
            <a:ext cx="528034" cy="115226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45" grpId="0"/>
      <p:bldP spid="931846" grpId="0" animBg="1"/>
      <p:bldP spid="931847" grpId="0"/>
      <p:bldP spid="931848" grpId="0" animBg="1"/>
      <p:bldP spid="931849" grpId="0"/>
      <p:bldP spid="931850" grpId="0" animBg="1"/>
      <p:bldP spid="931851" grpId="0"/>
      <p:bldP spid="931852" grpId="0" animBg="1"/>
      <p:bldP spid="13" grpId="0" animBg="1"/>
      <p:bldP spid="17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Synchronization: Basic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/>
            </a:br>
            <a:r>
              <a:rPr lang="en-US" sz="2000" b="0"/>
              <a:t>22</a:t>
            </a:r>
            <a:r>
              <a:rPr lang="en-US" sz="2000" b="0" baseline="30000"/>
              <a:t>nd</a:t>
            </a:r>
            <a:r>
              <a:rPr lang="en-US" sz="2000" b="0"/>
              <a:t> </a:t>
            </a:r>
            <a:r>
              <a:rPr lang="en-US" sz="2000" b="0" dirty="0"/>
              <a:t>Lecture</a:t>
            </a:r>
            <a:r>
              <a:rPr lang="en-US" sz="2000" b="0"/>
              <a:t>, April 7</a:t>
            </a:r>
            <a:r>
              <a:rPr lang="en-US" sz="2000" b="0" baseline="30000"/>
              <a:t>th</a:t>
            </a:r>
            <a:r>
              <a:rPr lang="en-US" sz="2000" b="0"/>
              <a:t>, 2026</a:t>
            </a:r>
            <a:endParaRPr lang="en-US" sz="2000" b="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40302"/>
            <a:ext cx="7592093" cy="762000"/>
          </a:xfrm>
        </p:spPr>
        <p:txBody>
          <a:bodyPr/>
          <a:lstStyle/>
          <a:p>
            <a:r>
              <a:rPr lang="en-US" dirty="0"/>
              <a:t>Shared Variable Analysis</a:t>
            </a:r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136" y="901714"/>
            <a:ext cx="7896225" cy="5181600"/>
          </a:xfrm>
        </p:spPr>
        <p:txBody>
          <a:bodyPr/>
          <a:lstStyle/>
          <a:p>
            <a:r>
              <a:rPr lang="en-US" dirty="0"/>
              <a:t>Which variables are shared?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r>
              <a:rPr lang="en-US" dirty="0"/>
              <a:t>Answer: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shared </a:t>
            </a:r>
            <a:r>
              <a:rPr lang="en-US" dirty="0" err="1"/>
              <a:t>iff</a:t>
            </a:r>
            <a:r>
              <a:rPr lang="en-US" dirty="0"/>
              <a:t> multiple threads reference at least one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Thus: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ptr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cnt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msgs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shared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i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myid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</a:t>
            </a:r>
            <a:r>
              <a:rPr lang="en-US" b="1" i="1" kern="1200" dirty="0">
                <a:solidFill>
                  <a:srgbClr val="C00000"/>
                </a:solidFill>
                <a:ea typeface="+mn-ea"/>
                <a:cs typeface="+mn-cs"/>
              </a:rPr>
              <a:t>not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shared</a:t>
            </a:r>
          </a:p>
        </p:txBody>
      </p:sp>
      <p:sp>
        <p:nvSpPr>
          <p:cNvPr id="933892" name="Text Box 4"/>
          <p:cNvSpPr txBox="1">
            <a:spLocks noChangeArrowheads="1"/>
          </p:cNvSpPr>
          <p:nvPr/>
        </p:nvSpPr>
        <p:spPr bwMode="auto">
          <a:xfrm>
            <a:off x="785813" y="1447814"/>
            <a:ext cx="6224794" cy="23698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Variable 	  Referenced by	Referenced by 	Referenced by</a:t>
            </a:r>
          </a:p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instance	   main thread?	peer thread 0?	peer thread 1?</a:t>
            </a:r>
            <a:endParaRPr lang="en-US" sz="1800" dirty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i.m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sz="1800" dirty="0">
                <a:latin typeface="Courier New" pitchFamily="49" charset="0"/>
              </a:rPr>
              <a:t>			</a:t>
            </a:r>
          </a:p>
          <a:p>
            <a:r>
              <a:rPr lang="en-US" sz="1800" dirty="0">
                <a:latin typeface="Courier New" pitchFamily="49" charset="0"/>
              </a:rPr>
              <a:t>myid.p0		</a:t>
            </a:r>
          </a:p>
          <a:p>
            <a:r>
              <a:rPr lang="en-US" sz="1800" dirty="0">
                <a:latin typeface="Courier New" pitchFamily="49" charset="0"/>
              </a:rPr>
              <a:t>myid.p1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20813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774" y="20813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20813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5732" y="2373447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774" y="23734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23734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26401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2306" y="2640147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0932" y="2640147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294701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8774" y="294701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294701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95732" y="3229149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8774" y="3229149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00932" y="3229149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95732" y="349001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63170" y="349001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400" y="3490015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95002" y="3915904"/>
            <a:ext cx="4875600" cy="255454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global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main, char *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msgs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[2] = {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foo"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bar"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};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msgs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2;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(&amp;tid,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,(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*)i);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Pthread_exit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);}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865408" y="4100659"/>
            <a:ext cx="4278592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"[%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ld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]:  %s (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=%d)\n"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], ++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Shared Variable Analysis</a:t>
            </a:r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136" y="1219200"/>
            <a:ext cx="7896225" cy="5181600"/>
          </a:xfrm>
        </p:spPr>
        <p:txBody>
          <a:bodyPr/>
          <a:lstStyle/>
          <a:p>
            <a:r>
              <a:rPr lang="en-US" dirty="0"/>
              <a:t>Which variables are shared?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r>
              <a:rPr lang="en-US" dirty="0"/>
              <a:t>Answer: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shared </a:t>
            </a:r>
            <a:r>
              <a:rPr lang="en-US" dirty="0" err="1"/>
              <a:t>iff</a:t>
            </a:r>
            <a:r>
              <a:rPr lang="en-US" dirty="0"/>
              <a:t> multiple threads reference at least one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Thus: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ptr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cnt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msgs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shared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i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myid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</a:t>
            </a:r>
            <a:r>
              <a:rPr lang="en-US" b="1" i="1" kern="1200" dirty="0">
                <a:solidFill>
                  <a:srgbClr val="C00000"/>
                </a:solidFill>
                <a:ea typeface="+mn-ea"/>
                <a:cs typeface="+mn-cs"/>
              </a:rPr>
              <a:t>not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shared</a:t>
            </a:r>
          </a:p>
        </p:txBody>
      </p:sp>
      <p:sp>
        <p:nvSpPr>
          <p:cNvPr id="933892" name="Text Box 4"/>
          <p:cNvSpPr txBox="1">
            <a:spLocks noChangeArrowheads="1"/>
          </p:cNvSpPr>
          <p:nvPr/>
        </p:nvSpPr>
        <p:spPr bwMode="auto">
          <a:xfrm>
            <a:off x="785813" y="1765300"/>
            <a:ext cx="6224794" cy="23698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Variable 	  Referenced by	Referenced by 	Referenced by</a:t>
            </a:r>
          </a:p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instance	   main thread?	peer thread 0?	peer thread 1?</a:t>
            </a:r>
            <a:endParaRPr lang="en-US" sz="1800" dirty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i.m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sz="1800" dirty="0">
                <a:latin typeface="Courier New" pitchFamily="49" charset="0"/>
              </a:rPr>
              <a:t>			</a:t>
            </a:r>
          </a:p>
          <a:p>
            <a:r>
              <a:rPr lang="en-US" sz="1800" dirty="0">
                <a:latin typeface="Courier New" pitchFamily="49" charset="0"/>
              </a:rPr>
              <a:t>myid.p0		</a:t>
            </a:r>
          </a:p>
          <a:p>
            <a:r>
              <a:rPr lang="en-US" sz="1800" dirty="0">
                <a:latin typeface="Courier New" pitchFamily="49" charset="0"/>
              </a:rPr>
              <a:t>myid.p1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23988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774" y="23988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23988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5732" y="2690933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774" y="26909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26909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29576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2306" y="2957633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0932" y="2957633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326449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8774" y="326449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326449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95732" y="354663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8774" y="3546635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00932" y="354663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95732" y="3807501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63170" y="3807501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400" y="380750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15235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Synchronizing Threads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Shared variables are handy...</a:t>
            </a:r>
          </a:p>
          <a:p>
            <a:endParaRPr lang="en-US" dirty="0"/>
          </a:p>
          <a:p>
            <a:r>
              <a:rPr lang="en-US" dirty="0"/>
              <a:t>…but introduce the possibility of nasty </a:t>
            </a:r>
            <a:r>
              <a:rPr lang="en-US" i="1" dirty="0"/>
              <a:t>synchronization</a:t>
            </a:r>
            <a:r>
              <a:rPr lang="en-US" dirty="0"/>
              <a:t> errors.</a:t>
            </a:r>
          </a:p>
        </p:txBody>
      </p:sp>
    </p:spTree>
    <p:extLst>
      <p:ext uri="{BB962C8B-B14F-4D97-AF65-F5344CB8AC3E}">
        <p14:creationId xmlns:p14="http://schemas.microsoft.com/office/powerpoint/2010/main" val="2031624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007" y="152400"/>
            <a:ext cx="8775700" cy="1095375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badcnt.c</a:t>
            </a:r>
            <a:r>
              <a:rPr lang="en-US" dirty="0"/>
              <a:t>: Improper Synchronization</a:t>
            </a:r>
          </a:p>
        </p:txBody>
      </p:sp>
      <p:sp>
        <p:nvSpPr>
          <p:cNvPr id="935939" name="Rectangle 3"/>
          <p:cNvSpPr>
            <a:spLocks noChangeArrowheads="1"/>
          </p:cNvSpPr>
          <p:nvPr/>
        </p:nvSpPr>
        <p:spPr bwMode="auto">
          <a:xfrm>
            <a:off x="46180" y="1227921"/>
            <a:ext cx="4800600" cy="540147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Global shared variable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niters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tid1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tid2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atoi(argv[1]);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t-BR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Check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result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pt-B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!= (2 * niters))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"BOOM!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hu-HU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5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"OK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4923199" y="1237834"/>
            <a:ext cx="4257897" cy="2800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niters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*((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(j = 0; j &lt; niters;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j++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++;                   </a:t>
            </a:r>
          </a:p>
          <a:p>
            <a:br>
              <a:rPr lang="is-IS" sz="1600" dirty="0">
                <a:solidFill>
                  <a:srgbClr val="9D00FF"/>
                </a:solidFill>
                <a:latin typeface="Courier New"/>
                <a:cs typeface="Courier New"/>
              </a:rPr>
            </a:br>
            <a:r>
              <a:rPr lang="is-IS" sz="1600" dirty="0">
                <a:solidFill>
                  <a:srgbClr val="9D00FF"/>
                </a:solidFill>
                <a:latin typeface="Courier New"/>
                <a:cs typeface="Courier New"/>
              </a:rPr>
              <a:t>  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0F7574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  <a:b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105400" y="4192250"/>
            <a:ext cx="3505200" cy="2605684"/>
            <a:chOff x="5105400" y="4192250"/>
            <a:chExt cx="3505200" cy="2605684"/>
          </a:xfrm>
        </p:grpSpPr>
        <p:sp>
          <p:nvSpPr>
            <p:cNvPr id="935941" name="Text Box 5"/>
            <p:cNvSpPr txBox="1">
              <a:spLocks noChangeArrowheads="1"/>
            </p:cNvSpPr>
            <p:nvPr/>
          </p:nvSpPr>
          <p:spPr bwMode="auto">
            <a:xfrm>
              <a:off x="5486400" y="4192250"/>
              <a:ext cx="2770410" cy="13234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 err="1">
                  <a:latin typeface="Courier New" pitchFamily="49" charset="0"/>
                </a:rPr>
                <a:t>linux</a:t>
              </a:r>
              <a:r>
                <a:rPr lang="en-US" sz="1600" dirty="0">
                  <a:latin typeface="Courier New" pitchFamily="49" charset="0"/>
                </a:rPr>
                <a:t>&gt; ./</a:t>
              </a:r>
              <a:r>
                <a:rPr lang="en-US" sz="1600" dirty="0" err="1">
                  <a:latin typeface="Courier New" pitchFamily="49" charset="0"/>
                </a:rPr>
                <a:t>badcnt</a:t>
              </a:r>
              <a:r>
                <a:rPr lang="en-US" sz="1600" dirty="0">
                  <a:latin typeface="Courier New" pitchFamily="49" charset="0"/>
                </a:rPr>
                <a:t> 10000</a:t>
              </a:r>
            </a:p>
            <a:p>
              <a:r>
                <a:rPr lang="en-US" sz="1600" dirty="0">
                  <a:latin typeface="Courier New" pitchFamily="49" charset="0"/>
                </a:rPr>
                <a:t>OK </a:t>
              </a:r>
              <a:r>
                <a:rPr lang="en-US" sz="1600" dirty="0" err="1">
                  <a:latin typeface="Courier New" pitchFamily="49" charset="0"/>
                </a:rPr>
                <a:t>cnt</a:t>
              </a:r>
              <a:r>
                <a:rPr lang="en-US" sz="1600" dirty="0">
                  <a:latin typeface="Courier New" pitchFamily="49" charset="0"/>
                </a:rPr>
                <a:t>=20000</a:t>
              </a:r>
            </a:p>
            <a:p>
              <a:r>
                <a:rPr lang="en-US" sz="1600" dirty="0" err="1">
                  <a:latin typeface="Courier New" pitchFamily="49" charset="0"/>
                </a:rPr>
                <a:t>linux</a:t>
              </a:r>
              <a:r>
                <a:rPr lang="en-US" sz="1600" dirty="0">
                  <a:latin typeface="Courier New" pitchFamily="49" charset="0"/>
                </a:rPr>
                <a:t>&gt; ./</a:t>
              </a:r>
              <a:r>
                <a:rPr lang="en-US" sz="1600" dirty="0" err="1">
                  <a:latin typeface="Courier New" pitchFamily="49" charset="0"/>
                </a:rPr>
                <a:t>badcnt</a:t>
              </a:r>
              <a:r>
                <a:rPr lang="en-US" sz="1600" dirty="0">
                  <a:latin typeface="Courier New" pitchFamily="49" charset="0"/>
                </a:rPr>
                <a:t> 10000</a:t>
              </a:r>
            </a:p>
            <a:p>
              <a:r>
                <a:rPr lang="en-US" sz="1600" dirty="0">
                  <a:latin typeface="Courier New" pitchFamily="49" charset="0"/>
                </a:rPr>
                <a:t>BOOM! </a:t>
              </a:r>
              <a:r>
                <a:rPr lang="en-US" sz="1600" dirty="0" err="1">
                  <a:latin typeface="Courier New" pitchFamily="49" charset="0"/>
                </a:rPr>
                <a:t>cnt</a:t>
              </a:r>
              <a:r>
                <a:rPr lang="en-US" sz="1600" dirty="0">
                  <a:latin typeface="Courier New" pitchFamily="49" charset="0"/>
                </a:rPr>
                <a:t>=13051</a:t>
              </a:r>
            </a:p>
            <a:p>
              <a:r>
                <a:rPr lang="en-US" sz="1600" dirty="0" err="1">
                  <a:latin typeface="Courier New" pitchFamily="49" charset="0"/>
                </a:rPr>
                <a:t>linux</a:t>
              </a:r>
              <a:r>
                <a:rPr lang="en-US" sz="1600" dirty="0">
                  <a:latin typeface="Courier New" pitchFamily="49" charset="0"/>
                </a:rPr>
                <a:t>&gt;</a:t>
              </a:r>
            </a:p>
          </p:txBody>
        </p:sp>
        <p:sp>
          <p:nvSpPr>
            <p:cNvPr id="935942" name="Text Box 6"/>
            <p:cNvSpPr txBox="1">
              <a:spLocks noChangeArrowheads="1"/>
            </p:cNvSpPr>
            <p:nvPr/>
          </p:nvSpPr>
          <p:spPr bwMode="auto">
            <a:xfrm>
              <a:off x="5105400" y="5689938"/>
              <a:ext cx="3505200" cy="11079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dirty="0" err="1">
                  <a:latin typeface="Courier New" pitchFamily="49" charset="0"/>
                </a:rPr>
                <a:t>cnt</a:t>
              </a:r>
              <a:r>
                <a:rPr lang="en-US" dirty="0">
                  <a:latin typeface="Calibri" pitchFamily="34" charset="0"/>
                </a:rPr>
                <a:t> should equal 20,000.</a:t>
              </a:r>
            </a:p>
            <a:p>
              <a:pPr algn="ctr"/>
              <a:endParaRPr lang="en-US" sz="1800" dirty="0">
                <a:latin typeface="Calibri" pitchFamily="34" charset="0"/>
              </a:endParaRPr>
            </a:p>
            <a:p>
              <a:pPr algn="ctr"/>
              <a:r>
                <a:rPr lang="en-US" dirty="0">
                  <a:solidFill>
                    <a:srgbClr val="9D3E40"/>
                  </a:solidFill>
                  <a:latin typeface="Calibri" pitchFamily="34" charset="0"/>
                </a:rPr>
                <a:t>What went wrong?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755723" y="6248400"/>
            <a:ext cx="100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badcnt.c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Code for Counter Loop</a:t>
            </a:r>
          </a:p>
        </p:txBody>
      </p:sp>
      <p:sp>
        <p:nvSpPr>
          <p:cNvPr id="937989" name="Rectangle 5"/>
          <p:cNvSpPr>
            <a:spLocks noChangeArrowheads="1"/>
          </p:cNvSpPr>
          <p:nvPr/>
        </p:nvSpPr>
        <p:spPr bwMode="auto">
          <a:xfrm>
            <a:off x="2073836" y="1715869"/>
            <a:ext cx="4044697" cy="64633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0"/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for (j = 0; j &lt; niters; j++)</a:t>
            </a:r>
          </a:p>
          <a:p>
            <a:pPr lvl="0"/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nl-NL" sz="180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cnt</a:t>
            </a: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++; </a:t>
            </a:r>
            <a:endParaRPr lang="en-US" sz="18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937990" name="Text Box 6"/>
          <p:cNvSpPr txBox="1">
            <a:spLocks noChangeArrowheads="1"/>
          </p:cNvSpPr>
          <p:nvPr/>
        </p:nvSpPr>
        <p:spPr bwMode="auto">
          <a:xfrm>
            <a:off x="1828800" y="1249234"/>
            <a:ext cx="485446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>
                <a:latin typeface="Calibri" pitchFamily="34" charset="0"/>
              </a:rPr>
              <a:t>C code for counter loop in thread </a:t>
            </a:r>
            <a:r>
              <a:rPr lang="en-US" dirty="0" err="1">
                <a:latin typeface="Calibri" pitchFamily="34" charset="0"/>
              </a:rPr>
              <a:t>i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7" name="Text Box 379"/>
          <p:cNvSpPr txBox="1">
            <a:spLocks noChangeArrowheads="1"/>
          </p:cNvSpPr>
          <p:nvPr/>
        </p:nvSpPr>
        <p:spPr bwMode="auto">
          <a:xfrm>
            <a:off x="2209800" y="3121224"/>
            <a:ext cx="3614294" cy="3431976"/>
          </a:xfrm>
          <a:prstGeom prst="rect">
            <a:avLst/>
          </a:prstGeom>
          <a:solidFill>
            <a:srgbClr val="D9D9D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45720" anchor="t" anchorCtr="0">
            <a:noAutofit/>
          </a:bodyPr>
          <a:lstStyle/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(%</a:t>
            </a:r>
            <a:r>
              <a:rPr lang="en-US" sz="1800" dirty="0" err="1">
                <a:latin typeface="Courier New"/>
                <a:cs typeface="Courier New"/>
              </a:rPr>
              <a:t>rdi</a:t>
            </a:r>
            <a:r>
              <a:rPr lang="en-US" sz="1800" dirty="0">
                <a:latin typeface="Courier New"/>
                <a:cs typeface="Courier New"/>
              </a:rPr>
              <a:t>),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testq</a:t>
            </a:r>
            <a:r>
              <a:rPr lang="en-US" sz="1800" dirty="0">
                <a:latin typeface="Courier New"/>
                <a:cs typeface="Courier New"/>
              </a:rPr>
              <a:t>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r>
              <a:rPr lang="en-US" sz="1800" dirty="0">
                <a:latin typeface="Courier New"/>
                <a:cs typeface="Courier New"/>
              </a:rPr>
              <a:t>,%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jle</a:t>
            </a:r>
            <a:r>
              <a:rPr lang="en-US" sz="1800" dirty="0">
                <a:latin typeface="Courier New"/>
                <a:cs typeface="Courier New"/>
              </a:rPr>
              <a:t>   .L2</a:t>
            </a:r>
          </a:p>
          <a:p>
            <a:pPr algn="l"/>
            <a:r>
              <a:rPr lang="cs-CZ" sz="1800" dirty="0">
                <a:latin typeface="Courier New"/>
                <a:cs typeface="Courier New"/>
              </a:rPr>
              <a:t>    </a:t>
            </a:r>
            <a:r>
              <a:rPr lang="cs-CZ" sz="1800" dirty="0" err="1">
                <a:latin typeface="Courier New"/>
                <a:cs typeface="Courier New"/>
              </a:rPr>
              <a:t>movl</a:t>
            </a:r>
            <a:r>
              <a:rPr lang="cs-CZ" sz="1800" dirty="0">
                <a:latin typeface="Courier New"/>
                <a:cs typeface="Courier New"/>
              </a:rPr>
              <a:t>  $0, %</a:t>
            </a:r>
            <a:r>
              <a:rPr lang="cs-CZ" sz="1800" dirty="0" err="1">
                <a:latin typeface="Courier New"/>
                <a:cs typeface="Courier New"/>
              </a:rPr>
              <a:t>eax</a:t>
            </a:r>
            <a:endParaRPr lang="cs-CZ" sz="1800" dirty="0">
              <a:latin typeface="Courier New"/>
              <a:cs typeface="Courier New"/>
            </a:endParaRPr>
          </a:p>
          <a:p>
            <a:pPr algn="l"/>
            <a:r>
              <a:rPr lang="cs-CZ" sz="1800" dirty="0">
                <a:latin typeface="Courier New"/>
                <a:cs typeface="Courier New"/>
              </a:rPr>
              <a:t>.L3: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(%rip),%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addq</a:t>
            </a:r>
            <a:r>
              <a:rPr lang="en-US" sz="1800" dirty="0">
                <a:latin typeface="Courier New"/>
                <a:cs typeface="Courier New"/>
              </a:rPr>
              <a:t>  $1, 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r>
              <a:rPr lang="en-US" sz="1800" dirty="0">
                <a:latin typeface="Courier New"/>
                <a:cs typeface="Courier New"/>
              </a:rPr>
              <a:t>,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(%rip)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addq</a:t>
            </a:r>
            <a:r>
              <a:rPr lang="en-US" sz="1800" dirty="0">
                <a:latin typeface="Courier New"/>
                <a:cs typeface="Courier New"/>
              </a:rPr>
              <a:t>  $1,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cmpq</a:t>
            </a:r>
            <a:r>
              <a:rPr lang="en-US" sz="1800" dirty="0">
                <a:latin typeface="Courier New"/>
                <a:cs typeface="Courier New"/>
              </a:rPr>
              <a:t> 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r>
              <a:rPr lang="en-US" sz="1800" dirty="0">
                <a:latin typeface="Courier New"/>
                <a:cs typeface="Courier New"/>
              </a:rPr>
              <a:t>,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pl-PL" sz="1800" dirty="0">
                <a:latin typeface="Courier New"/>
                <a:cs typeface="Courier New"/>
              </a:rPr>
              <a:t>    </a:t>
            </a:r>
            <a:r>
              <a:rPr lang="pl-PL" sz="1800" dirty="0" err="1">
                <a:latin typeface="Courier New"/>
                <a:cs typeface="Courier New"/>
              </a:rPr>
              <a:t>jne</a:t>
            </a:r>
            <a:r>
              <a:rPr lang="pl-PL" sz="1800" dirty="0">
                <a:latin typeface="Courier New"/>
                <a:cs typeface="Courier New"/>
              </a:rPr>
              <a:t>   .L3</a:t>
            </a:r>
          </a:p>
          <a:p>
            <a:pPr algn="l"/>
            <a:r>
              <a:rPr lang="pl-PL" sz="1800" dirty="0">
                <a:latin typeface="Courier New"/>
                <a:cs typeface="Courier New"/>
              </a:rPr>
              <a:t>.L2: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8" name="AutoShape 381"/>
          <p:cNvSpPr>
            <a:spLocks noChangeAspect="1"/>
          </p:cNvSpPr>
          <p:nvPr/>
        </p:nvSpPr>
        <p:spPr bwMode="auto">
          <a:xfrm flipH="1">
            <a:off x="5922650" y="3436099"/>
            <a:ext cx="73396" cy="510778"/>
          </a:xfrm>
          <a:prstGeom prst="leftBrace">
            <a:avLst>
              <a:gd name="adj1" fmla="val 1234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9" name="Text Box 382"/>
          <p:cNvSpPr txBox="1">
            <a:spLocks noChangeArrowheads="1"/>
          </p:cNvSpPr>
          <p:nvPr/>
        </p:nvSpPr>
        <p:spPr bwMode="auto">
          <a:xfrm>
            <a:off x="5979215" y="3507004"/>
            <a:ext cx="1055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800" i="1" dirty="0">
                <a:latin typeface="+mn-lt"/>
              </a:rPr>
              <a:t>H</a:t>
            </a:r>
            <a:r>
              <a:rPr lang="en-US" sz="1800" i="1" baseline="-25000" dirty="0">
                <a:latin typeface="+mn-lt"/>
              </a:rPr>
              <a:t>i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: Head</a:t>
            </a:r>
          </a:p>
        </p:txBody>
      </p:sp>
      <p:sp>
        <p:nvSpPr>
          <p:cNvPr id="30" name="Text Box 383"/>
          <p:cNvSpPr txBox="1">
            <a:spLocks noChangeArrowheads="1"/>
          </p:cNvSpPr>
          <p:nvPr/>
        </p:nvSpPr>
        <p:spPr bwMode="auto">
          <a:xfrm>
            <a:off x="5979215" y="5739385"/>
            <a:ext cx="7908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600" i="1" dirty="0">
                <a:latin typeface="+mn-lt"/>
              </a:rPr>
              <a:t>T</a:t>
            </a:r>
            <a:r>
              <a:rPr lang="en-US" sz="1600" i="1" baseline="-25000" dirty="0">
                <a:latin typeface="+mn-lt"/>
              </a:rPr>
              <a:t>i</a:t>
            </a:r>
            <a:r>
              <a:rPr lang="en-US" sz="1600" dirty="0">
                <a:latin typeface="+mn-lt"/>
              </a:rPr>
              <a:t> : Tail</a:t>
            </a:r>
          </a:p>
        </p:txBody>
      </p:sp>
      <p:sp>
        <p:nvSpPr>
          <p:cNvPr id="31" name="Line 385"/>
          <p:cNvSpPr>
            <a:spLocks noChangeShapeType="1"/>
          </p:cNvSpPr>
          <p:nvPr/>
        </p:nvSpPr>
        <p:spPr bwMode="auto">
          <a:xfrm flipV="1">
            <a:off x="2212483" y="4290240"/>
            <a:ext cx="3600887" cy="67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2" name="Line 386"/>
          <p:cNvSpPr>
            <a:spLocks noChangeShapeType="1"/>
          </p:cNvSpPr>
          <p:nvPr/>
        </p:nvSpPr>
        <p:spPr bwMode="auto">
          <a:xfrm>
            <a:off x="2212483" y="5390895"/>
            <a:ext cx="3600887" cy="147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3" name="Text Box 387"/>
          <p:cNvSpPr txBox="1">
            <a:spLocks noChangeArrowheads="1"/>
          </p:cNvSpPr>
          <p:nvPr/>
        </p:nvSpPr>
        <p:spPr bwMode="auto">
          <a:xfrm>
            <a:off x="5979215" y="4443985"/>
            <a:ext cx="165072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800" i="1" dirty="0">
                <a:latin typeface="+mn-lt"/>
              </a:rPr>
              <a:t>L</a:t>
            </a:r>
            <a:r>
              <a:rPr lang="en-US" sz="1800" i="1" baseline="-25000" dirty="0">
                <a:latin typeface="+mn-lt"/>
              </a:rPr>
              <a:t>i  </a:t>
            </a:r>
            <a:r>
              <a:rPr lang="en-US" sz="1800" dirty="0">
                <a:latin typeface="+mn-lt"/>
              </a:rPr>
              <a:t>: Load </a:t>
            </a:r>
            <a:r>
              <a:rPr lang="en-US" sz="1800" dirty="0" err="1">
                <a:latin typeface="+mn-lt"/>
              </a:rPr>
              <a:t>cnt</a:t>
            </a:r>
            <a:endParaRPr lang="en-US" sz="1800" dirty="0">
              <a:latin typeface="+mn-lt"/>
            </a:endParaRPr>
          </a:p>
          <a:p>
            <a:pPr algn="l"/>
            <a:r>
              <a:rPr lang="en-US" sz="1800" i="1" dirty="0" err="1">
                <a:latin typeface="+mn-lt"/>
              </a:rPr>
              <a:t>U</a:t>
            </a:r>
            <a:r>
              <a:rPr lang="en-US" sz="1800" i="1" baseline="-25000" dirty="0" err="1">
                <a:latin typeface="+mn-lt"/>
              </a:rPr>
              <a:t>i</a:t>
            </a:r>
            <a:r>
              <a:rPr lang="en-US" sz="1800" dirty="0">
                <a:latin typeface="+mn-lt"/>
              </a:rPr>
              <a:t> : Update </a:t>
            </a:r>
            <a:r>
              <a:rPr lang="en-US" sz="1800" dirty="0" err="1">
                <a:latin typeface="+mn-lt"/>
              </a:rPr>
              <a:t>cnt</a:t>
            </a:r>
            <a:endParaRPr lang="en-US" sz="1800" dirty="0">
              <a:latin typeface="+mn-lt"/>
            </a:endParaRPr>
          </a:p>
          <a:p>
            <a:pPr algn="l"/>
            <a:r>
              <a:rPr lang="en-US" sz="1800" i="1" dirty="0">
                <a:latin typeface="+mn-lt"/>
              </a:rPr>
              <a:t>S</a:t>
            </a:r>
            <a:r>
              <a:rPr lang="en-US" sz="1800" i="1" baseline="-25000" dirty="0">
                <a:latin typeface="+mn-lt"/>
              </a:rPr>
              <a:t>i</a:t>
            </a:r>
            <a:r>
              <a:rPr lang="en-US" sz="1800" dirty="0">
                <a:latin typeface="+mn-lt"/>
              </a:rPr>
              <a:t> : Store </a:t>
            </a:r>
            <a:r>
              <a:rPr lang="en-US" sz="1800" dirty="0" err="1">
                <a:latin typeface="+mn-lt"/>
              </a:rPr>
              <a:t>cnt</a:t>
            </a:r>
            <a:endParaRPr lang="en-US" sz="1800" dirty="0">
              <a:latin typeface="+mn-lt"/>
            </a:endParaRPr>
          </a:p>
        </p:txBody>
      </p:sp>
      <p:sp>
        <p:nvSpPr>
          <p:cNvPr id="34" name="Text Box 392"/>
          <p:cNvSpPr txBox="1">
            <a:spLocks noChangeArrowheads="1"/>
          </p:cNvSpPr>
          <p:nvPr/>
        </p:nvSpPr>
        <p:spPr bwMode="auto">
          <a:xfrm>
            <a:off x="2674993" y="2688224"/>
            <a:ext cx="2682568" cy="42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 dirty="0" err="1"/>
              <a:t>Asm</a:t>
            </a:r>
            <a:r>
              <a:rPr lang="en-US" i="1" dirty="0"/>
              <a:t> code for thread </a:t>
            </a:r>
            <a:r>
              <a:rPr lang="en-US" i="1" dirty="0" err="1"/>
              <a:t>i</a:t>
            </a:r>
            <a:endParaRPr lang="en-US" i="1" dirty="0"/>
          </a:p>
        </p:txBody>
      </p:sp>
      <p:sp>
        <p:nvSpPr>
          <p:cNvPr id="35" name="AutoShape 381"/>
          <p:cNvSpPr>
            <a:spLocks noChangeAspect="1"/>
          </p:cNvSpPr>
          <p:nvPr/>
        </p:nvSpPr>
        <p:spPr bwMode="auto">
          <a:xfrm flipH="1">
            <a:off x="5869265" y="4327552"/>
            <a:ext cx="146219" cy="1017567"/>
          </a:xfrm>
          <a:prstGeom prst="leftBrace">
            <a:avLst>
              <a:gd name="adj1" fmla="val 1234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6" name="AutoShape 381"/>
          <p:cNvSpPr>
            <a:spLocks noChangeAspect="1"/>
          </p:cNvSpPr>
          <p:nvPr/>
        </p:nvSpPr>
        <p:spPr bwMode="auto">
          <a:xfrm flipH="1">
            <a:off x="5922650" y="5720508"/>
            <a:ext cx="73396" cy="510778"/>
          </a:xfrm>
          <a:prstGeom prst="leftBrace">
            <a:avLst>
              <a:gd name="adj1" fmla="val 1234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688" y="493712"/>
            <a:ext cx="6616700" cy="573088"/>
          </a:xfrm>
        </p:spPr>
        <p:txBody>
          <a:bodyPr/>
          <a:lstStyle/>
          <a:p>
            <a:r>
              <a:rPr lang="en-US"/>
              <a:t>Concurrent Execution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4509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>
                <a:solidFill>
                  <a:srgbClr val="C00000"/>
                </a:solidFill>
              </a:rPr>
              <a:t>Key idea: </a:t>
            </a:r>
            <a:r>
              <a:rPr lang="en-US" dirty="0"/>
              <a:t>In general, any </a:t>
            </a:r>
            <a:r>
              <a:rPr lang="en-US" dirty="0">
                <a:solidFill>
                  <a:srgbClr val="00B050"/>
                </a:solidFill>
              </a:rPr>
              <a:t>sequentially consistent* </a:t>
            </a:r>
            <a:r>
              <a:rPr lang="en-US" dirty="0"/>
              <a:t>interleaving is possible, but some give an unexpected result!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</a:t>
            </a:r>
            <a:r>
              <a:rPr lang="en-US" baseline="-25000" dirty="0"/>
              <a:t>i</a:t>
            </a:r>
            <a:r>
              <a:rPr lang="en-US" dirty="0"/>
              <a:t> denotes that thread </a:t>
            </a:r>
            <a:r>
              <a:rPr lang="en-US" dirty="0" err="1"/>
              <a:t>i</a:t>
            </a:r>
            <a:r>
              <a:rPr lang="en-US" dirty="0"/>
              <a:t> executes instruction I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dirty="0"/>
              <a:t>%</a:t>
            </a:r>
            <a:r>
              <a:rPr lang="en-US" dirty="0" err="1"/>
              <a:t>rdx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is the content of %</a:t>
            </a:r>
            <a:r>
              <a:rPr lang="en-US" dirty="0" err="1"/>
              <a:t>rdx</a:t>
            </a:r>
            <a:r>
              <a:rPr lang="en-US" dirty="0"/>
              <a:t> in thread i’s context</a:t>
            </a:r>
            <a:endParaRPr lang="en-US" sz="1800" dirty="0"/>
          </a:p>
        </p:txBody>
      </p:sp>
      <p:sp>
        <p:nvSpPr>
          <p:cNvPr id="940036" name="Rectangle 4"/>
          <p:cNvSpPr>
            <a:spLocks noChangeArrowheads="1"/>
          </p:cNvSpPr>
          <p:nvPr/>
        </p:nvSpPr>
        <p:spPr bwMode="auto">
          <a:xfrm>
            <a:off x="18208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1820863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8" name="Rectangle 6"/>
          <p:cNvSpPr>
            <a:spLocks noChangeArrowheads="1"/>
          </p:cNvSpPr>
          <p:nvPr/>
        </p:nvSpPr>
        <p:spPr bwMode="auto">
          <a:xfrm>
            <a:off x="1820863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9" name="Rectangle 7"/>
          <p:cNvSpPr>
            <a:spLocks noChangeArrowheads="1"/>
          </p:cNvSpPr>
          <p:nvPr/>
        </p:nvSpPr>
        <p:spPr bwMode="auto">
          <a:xfrm>
            <a:off x="1820863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0" name="Rectangle 8"/>
          <p:cNvSpPr>
            <a:spLocks noChangeArrowheads="1"/>
          </p:cNvSpPr>
          <p:nvPr/>
        </p:nvSpPr>
        <p:spPr bwMode="auto">
          <a:xfrm>
            <a:off x="1820863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1" name="Rectangle 9"/>
          <p:cNvSpPr>
            <a:spLocks noChangeArrowheads="1"/>
          </p:cNvSpPr>
          <p:nvPr/>
        </p:nvSpPr>
        <p:spPr bwMode="auto">
          <a:xfrm>
            <a:off x="1820863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2" name="Rectangle 10"/>
          <p:cNvSpPr>
            <a:spLocks noChangeArrowheads="1"/>
          </p:cNvSpPr>
          <p:nvPr/>
        </p:nvSpPr>
        <p:spPr bwMode="auto">
          <a:xfrm>
            <a:off x="1820863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3" name="Rectangle 11"/>
          <p:cNvSpPr>
            <a:spLocks noChangeArrowheads="1"/>
          </p:cNvSpPr>
          <p:nvPr/>
        </p:nvSpPr>
        <p:spPr bwMode="auto">
          <a:xfrm>
            <a:off x="1820863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4" name="Rectangle 12"/>
          <p:cNvSpPr>
            <a:spLocks noChangeArrowheads="1"/>
          </p:cNvSpPr>
          <p:nvPr/>
        </p:nvSpPr>
        <p:spPr bwMode="auto">
          <a:xfrm>
            <a:off x="1820863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5" name="Rectangle 13"/>
          <p:cNvSpPr>
            <a:spLocks noChangeArrowheads="1"/>
          </p:cNvSpPr>
          <p:nvPr/>
        </p:nvSpPr>
        <p:spPr bwMode="auto">
          <a:xfrm>
            <a:off x="18208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6" name="Rectangle 14"/>
          <p:cNvSpPr>
            <a:spLocks noChangeArrowheads="1"/>
          </p:cNvSpPr>
          <p:nvPr/>
        </p:nvSpPr>
        <p:spPr bwMode="auto">
          <a:xfrm>
            <a:off x="8461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7" name="Rectangle 15"/>
          <p:cNvSpPr>
            <a:spLocks noChangeArrowheads="1"/>
          </p:cNvSpPr>
          <p:nvPr/>
        </p:nvSpPr>
        <p:spPr bwMode="auto">
          <a:xfrm>
            <a:off x="846138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8" name="Rectangle 16"/>
          <p:cNvSpPr>
            <a:spLocks noChangeArrowheads="1"/>
          </p:cNvSpPr>
          <p:nvPr/>
        </p:nvSpPr>
        <p:spPr bwMode="auto">
          <a:xfrm>
            <a:off x="846138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9" name="Rectangle 17"/>
          <p:cNvSpPr>
            <a:spLocks noChangeArrowheads="1"/>
          </p:cNvSpPr>
          <p:nvPr/>
        </p:nvSpPr>
        <p:spPr bwMode="auto">
          <a:xfrm>
            <a:off x="846138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0" name="Rectangle 18"/>
          <p:cNvSpPr>
            <a:spLocks noChangeArrowheads="1"/>
          </p:cNvSpPr>
          <p:nvPr/>
        </p:nvSpPr>
        <p:spPr bwMode="auto">
          <a:xfrm>
            <a:off x="846138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1" name="Rectangle 19"/>
          <p:cNvSpPr>
            <a:spLocks noChangeArrowheads="1"/>
          </p:cNvSpPr>
          <p:nvPr/>
        </p:nvSpPr>
        <p:spPr bwMode="auto">
          <a:xfrm>
            <a:off x="846138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2" name="Rectangle 20"/>
          <p:cNvSpPr>
            <a:spLocks noChangeArrowheads="1"/>
          </p:cNvSpPr>
          <p:nvPr/>
        </p:nvSpPr>
        <p:spPr bwMode="auto">
          <a:xfrm>
            <a:off x="846138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3" name="Rectangle 21"/>
          <p:cNvSpPr>
            <a:spLocks noChangeArrowheads="1"/>
          </p:cNvSpPr>
          <p:nvPr/>
        </p:nvSpPr>
        <p:spPr bwMode="auto">
          <a:xfrm>
            <a:off x="846138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4" name="Rectangle 22"/>
          <p:cNvSpPr>
            <a:spLocks noChangeArrowheads="1"/>
          </p:cNvSpPr>
          <p:nvPr/>
        </p:nvSpPr>
        <p:spPr bwMode="auto">
          <a:xfrm>
            <a:off x="846138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5" name="Rectangle 23"/>
          <p:cNvSpPr>
            <a:spLocks noChangeArrowheads="1"/>
          </p:cNvSpPr>
          <p:nvPr/>
        </p:nvSpPr>
        <p:spPr bwMode="auto">
          <a:xfrm>
            <a:off x="8461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6" name="Rectangle 24"/>
          <p:cNvSpPr>
            <a:spLocks noChangeArrowheads="1"/>
          </p:cNvSpPr>
          <p:nvPr/>
        </p:nvSpPr>
        <p:spPr bwMode="auto">
          <a:xfrm>
            <a:off x="279558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57" name="Rectangle 25"/>
          <p:cNvSpPr>
            <a:spLocks noChangeArrowheads="1"/>
          </p:cNvSpPr>
          <p:nvPr/>
        </p:nvSpPr>
        <p:spPr bwMode="auto">
          <a:xfrm>
            <a:off x="2795588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58" name="Rectangle 26"/>
          <p:cNvSpPr>
            <a:spLocks noChangeArrowheads="1"/>
          </p:cNvSpPr>
          <p:nvPr/>
        </p:nvSpPr>
        <p:spPr bwMode="auto">
          <a:xfrm>
            <a:off x="2795588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9" name="Rectangle 27"/>
          <p:cNvSpPr>
            <a:spLocks noChangeArrowheads="1"/>
          </p:cNvSpPr>
          <p:nvPr/>
        </p:nvSpPr>
        <p:spPr bwMode="auto">
          <a:xfrm>
            <a:off x="2795588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0" name="Rectangle 28"/>
          <p:cNvSpPr>
            <a:spLocks noChangeArrowheads="1"/>
          </p:cNvSpPr>
          <p:nvPr/>
        </p:nvSpPr>
        <p:spPr bwMode="auto">
          <a:xfrm>
            <a:off x="2795588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1" name="Rectangle 29"/>
          <p:cNvSpPr>
            <a:spLocks noChangeArrowheads="1"/>
          </p:cNvSpPr>
          <p:nvPr/>
        </p:nvSpPr>
        <p:spPr bwMode="auto">
          <a:xfrm>
            <a:off x="2795588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2" name="Rectangle 30"/>
          <p:cNvSpPr>
            <a:spLocks noChangeArrowheads="1"/>
          </p:cNvSpPr>
          <p:nvPr/>
        </p:nvSpPr>
        <p:spPr bwMode="auto">
          <a:xfrm>
            <a:off x="2795588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3" name="Rectangle 31"/>
          <p:cNvSpPr>
            <a:spLocks noChangeArrowheads="1"/>
          </p:cNvSpPr>
          <p:nvPr/>
        </p:nvSpPr>
        <p:spPr bwMode="auto">
          <a:xfrm>
            <a:off x="2795588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4" name="Rectangle 32"/>
          <p:cNvSpPr>
            <a:spLocks noChangeArrowheads="1"/>
          </p:cNvSpPr>
          <p:nvPr/>
        </p:nvSpPr>
        <p:spPr bwMode="auto">
          <a:xfrm>
            <a:off x="2795588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5" name="Rectangle 33"/>
          <p:cNvSpPr>
            <a:spLocks noChangeArrowheads="1"/>
          </p:cNvSpPr>
          <p:nvPr/>
        </p:nvSpPr>
        <p:spPr bwMode="auto">
          <a:xfrm>
            <a:off x="279558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6" name="Rectangle 34"/>
          <p:cNvSpPr>
            <a:spLocks noChangeArrowheads="1"/>
          </p:cNvSpPr>
          <p:nvPr/>
        </p:nvSpPr>
        <p:spPr bwMode="auto">
          <a:xfrm>
            <a:off x="47164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7" name="Rectangle 35"/>
          <p:cNvSpPr>
            <a:spLocks noChangeArrowheads="1"/>
          </p:cNvSpPr>
          <p:nvPr/>
        </p:nvSpPr>
        <p:spPr bwMode="auto">
          <a:xfrm>
            <a:off x="4716463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8" name="Rectangle 36"/>
          <p:cNvSpPr>
            <a:spLocks noChangeArrowheads="1"/>
          </p:cNvSpPr>
          <p:nvPr/>
        </p:nvSpPr>
        <p:spPr bwMode="auto">
          <a:xfrm>
            <a:off x="4716463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9" name="Rectangle 37"/>
          <p:cNvSpPr>
            <a:spLocks noChangeArrowheads="1"/>
          </p:cNvSpPr>
          <p:nvPr/>
        </p:nvSpPr>
        <p:spPr bwMode="auto">
          <a:xfrm>
            <a:off x="4716463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0" name="Rectangle 38"/>
          <p:cNvSpPr>
            <a:spLocks noChangeArrowheads="1"/>
          </p:cNvSpPr>
          <p:nvPr/>
        </p:nvSpPr>
        <p:spPr bwMode="auto">
          <a:xfrm>
            <a:off x="4716463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1" name="Rectangle 39"/>
          <p:cNvSpPr>
            <a:spLocks noChangeArrowheads="1"/>
          </p:cNvSpPr>
          <p:nvPr/>
        </p:nvSpPr>
        <p:spPr bwMode="auto">
          <a:xfrm>
            <a:off x="4716463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2" name="Rectangle 40"/>
          <p:cNvSpPr>
            <a:spLocks noChangeArrowheads="1"/>
          </p:cNvSpPr>
          <p:nvPr/>
        </p:nvSpPr>
        <p:spPr bwMode="auto">
          <a:xfrm>
            <a:off x="4716463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3" name="Rectangle 41"/>
          <p:cNvSpPr>
            <a:spLocks noChangeArrowheads="1"/>
          </p:cNvSpPr>
          <p:nvPr/>
        </p:nvSpPr>
        <p:spPr bwMode="auto">
          <a:xfrm>
            <a:off x="4716463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4" name="Rectangle 42"/>
          <p:cNvSpPr>
            <a:spLocks noChangeArrowheads="1"/>
          </p:cNvSpPr>
          <p:nvPr/>
        </p:nvSpPr>
        <p:spPr bwMode="auto">
          <a:xfrm>
            <a:off x="4716463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5" name="Rectangle 43"/>
          <p:cNvSpPr>
            <a:spLocks noChangeArrowheads="1"/>
          </p:cNvSpPr>
          <p:nvPr/>
        </p:nvSpPr>
        <p:spPr bwMode="auto">
          <a:xfrm>
            <a:off x="47164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6" name="Text Box 44"/>
          <p:cNvSpPr txBox="1">
            <a:spLocks noChangeArrowheads="1"/>
          </p:cNvSpPr>
          <p:nvPr/>
        </p:nvSpPr>
        <p:spPr bwMode="auto">
          <a:xfrm>
            <a:off x="838200" y="2895600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0077" name="Text Box 45"/>
          <p:cNvSpPr txBox="1">
            <a:spLocks noChangeArrowheads="1"/>
          </p:cNvSpPr>
          <p:nvPr/>
        </p:nvSpPr>
        <p:spPr bwMode="auto">
          <a:xfrm>
            <a:off x="2001838" y="2911475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8" name="Text Box 46"/>
          <p:cNvSpPr txBox="1">
            <a:spLocks noChangeArrowheads="1"/>
          </p:cNvSpPr>
          <p:nvPr/>
        </p:nvSpPr>
        <p:spPr bwMode="auto">
          <a:xfrm>
            <a:off x="4983163" y="2911475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9" name="Text Box 47"/>
          <p:cNvSpPr txBox="1">
            <a:spLocks noChangeArrowheads="1"/>
          </p:cNvSpPr>
          <p:nvPr/>
        </p:nvSpPr>
        <p:spPr bwMode="auto">
          <a:xfrm>
            <a:off x="292223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80" name="Text Box 48"/>
          <p:cNvSpPr txBox="1">
            <a:spLocks noChangeArrowheads="1"/>
          </p:cNvSpPr>
          <p:nvPr/>
        </p:nvSpPr>
        <p:spPr bwMode="auto">
          <a:xfrm>
            <a:off x="5915628" y="5669080"/>
            <a:ext cx="56137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OK</a:t>
            </a:r>
          </a:p>
        </p:txBody>
      </p:sp>
      <p:sp>
        <p:nvSpPr>
          <p:cNvPr id="940081" name="Rectangle 49"/>
          <p:cNvSpPr>
            <a:spLocks noChangeArrowheads="1"/>
          </p:cNvSpPr>
          <p:nvPr/>
        </p:nvSpPr>
        <p:spPr bwMode="auto">
          <a:xfrm>
            <a:off x="37417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2" name="Rectangle 50"/>
          <p:cNvSpPr>
            <a:spLocks noChangeArrowheads="1"/>
          </p:cNvSpPr>
          <p:nvPr/>
        </p:nvSpPr>
        <p:spPr bwMode="auto">
          <a:xfrm>
            <a:off x="3741738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3" name="Rectangle 51"/>
          <p:cNvSpPr>
            <a:spLocks noChangeArrowheads="1"/>
          </p:cNvSpPr>
          <p:nvPr/>
        </p:nvSpPr>
        <p:spPr bwMode="auto">
          <a:xfrm>
            <a:off x="3741738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4" name="Rectangle 52"/>
          <p:cNvSpPr>
            <a:spLocks noChangeArrowheads="1"/>
          </p:cNvSpPr>
          <p:nvPr/>
        </p:nvSpPr>
        <p:spPr bwMode="auto">
          <a:xfrm>
            <a:off x="3741738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5" name="Rectangle 53"/>
          <p:cNvSpPr>
            <a:spLocks noChangeArrowheads="1"/>
          </p:cNvSpPr>
          <p:nvPr/>
        </p:nvSpPr>
        <p:spPr bwMode="auto">
          <a:xfrm>
            <a:off x="3741738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6" name="Rectangle 54"/>
          <p:cNvSpPr>
            <a:spLocks noChangeArrowheads="1"/>
          </p:cNvSpPr>
          <p:nvPr/>
        </p:nvSpPr>
        <p:spPr bwMode="auto">
          <a:xfrm>
            <a:off x="3741738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87" name="Rectangle 55"/>
          <p:cNvSpPr>
            <a:spLocks noChangeArrowheads="1"/>
          </p:cNvSpPr>
          <p:nvPr/>
        </p:nvSpPr>
        <p:spPr bwMode="auto">
          <a:xfrm>
            <a:off x="3741738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8" name="Rectangle 56"/>
          <p:cNvSpPr>
            <a:spLocks noChangeArrowheads="1"/>
          </p:cNvSpPr>
          <p:nvPr/>
        </p:nvSpPr>
        <p:spPr bwMode="auto">
          <a:xfrm>
            <a:off x="3741738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9" name="Rectangle 57"/>
          <p:cNvSpPr>
            <a:spLocks noChangeArrowheads="1"/>
          </p:cNvSpPr>
          <p:nvPr/>
        </p:nvSpPr>
        <p:spPr bwMode="auto">
          <a:xfrm>
            <a:off x="3741738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90" name="Rectangle 58"/>
          <p:cNvSpPr>
            <a:spLocks noChangeArrowheads="1"/>
          </p:cNvSpPr>
          <p:nvPr/>
        </p:nvSpPr>
        <p:spPr bwMode="auto">
          <a:xfrm>
            <a:off x="37417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91" name="Text Box 59"/>
          <p:cNvSpPr txBox="1">
            <a:spLocks noChangeArrowheads="1"/>
          </p:cNvSpPr>
          <p:nvPr/>
        </p:nvSpPr>
        <p:spPr bwMode="auto">
          <a:xfrm>
            <a:off x="386838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0" name="Text Box 48">
            <a:extLst>
              <a:ext uri="{FF2B5EF4-FFF2-40B4-BE49-F238E27FC236}">
                <a16:creationId xmlns:a16="http://schemas.microsoft.com/office/drawing/2014/main" id="{A3427235-7756-4482-96AC-FCF702D02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973" y="6179622"/>
            <a:ext cx="849014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*For now.  In reality, on x86 even non-sequentially consistent </a:t>
            </a:r>
            <a:r>
              <a:rPr lang="en-US" sz="1800" i="1" dirty="0" err="1">
                <a:solidFill>
                  <a:srgbClr val="00B050"/>
                </a:solidFill>
                <a:latin typeface="Calibri" pitchFamily="34" charset="0"/>
              </a:rPr>
              <a:t>interleavings</a:t>
            </a:r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 are possible </a:t>
            </a:r>
          </a:p>
        </p:txBody>
      </p:sp>
      <p:sp>
        <p:nvSpPr>
          <p:cNvPr id="61" name="Text Box 5">
            <a:extLst>
              <a:ext uri="{FF2B5EF4-FFF2-40B4-BE49-F238E27FC236}">
                <a16:creationId xmlns:a16="http://schemas.microsoft.com/office/drawing/2014/main" id="{3877D75E-AF15-4EE2-AEE8-DBE4CDFA0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414" y="3122653"/>
            <a:ext cx="2253181" cy="5539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latin typeface="+mn-lt"/>
              </a:rPr>
              <a:t>Note: One of many</a:t>
            </a:r>
            <a:br>
              <a:rPr lang="en-US" sz="1800" i="1" dirty="0">
                <a:latin typeface="+mn-lt"/>
              </a:rPr>
            </a:br>
            <a:r>
              <a:rPr lang="en-US" sz="1800" i="1" dirty="0">
                <a:latin typeface="+mn-lt"/>
              </a:rPr>
              <a:t>possible </a:t>
            </a:r>
            <a:r>
              <a:rPr lang="en-US" sz="1800" i="1" dirty="0" err="1">
                <a:latin typeface="+mn-lt"/>
              </a:rPr>
              <a:t>interleavings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80" grpId="0"/>
      <p:bldP spid="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688" y="493712"/>
            <a:ext cx="6616700" cy="573088"/>
          </a:xfrm>
        </p:spPr>
        <p:txBody>
          <a:bodyPr/>
          <a:lstStyle/>
          <a:p>
            <a:r>
              <a:rPr lang="en-US"/>
              <a:t>Concurrent Execution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4509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>
                <a:solidFill>
                  <a:srgbClr val="C00000"/>
                </a:solidFill>
              </a:rPr>
              <a:t>Key idea: </a:t>
            </a:r>
            <a:r>
              <a:rPr lang="en-US" dirty="0"/>
              <a:t>In general, any sequentially consistent interleaving is possible, but some give an unexpected result!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</a:t>
            </a:r>
            <a:r>
              <a:rPr lang="en-US" baseline="-25000" dirty="0"/>
              <a:t>i</a:t>
            </a:r>
            <a:r>
              <a:rPr lang="en-US" dirty="0"/>
              <a:t> denotes that thread </a:t>
            </a:r>
            <a:r>
              <a:rPr lang="en-US" dirty="0" err="1"/>
              <a:t>i</a:t>
            </a:r>
            <a:r>
              <a:rPr lang="en-US" dirty="0"/>
              <a:t> executes instruction I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dirty="0"/>
              <a:t>%</a:t>
            </a:r>
            <a:r>
              <a:rPr lang="en-US" dirty="0" err="1"/>
              <a:t>rdx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is the content of %</a:t>
            </a:r>
            <a:r>
              <a:rPr lang="en-US" dirty="0" err="1"/>
              <a:t>rdx</a:t>
            </a:r>
            <a:r>
              <a:rPr lang="en-US" dirty="0"/>
              <a:t> in thread i’s context</a:t>
            </a:r>
            <a:endParaRPr lang="en-US" sz="1800" dirty="0"/>
          </a:p>
        </p:txBody>
      </p:sp>
      <p:sp>
        <p:nvSpPr>
          <p:cNvPr id="940036" name="Rectangle 4"/>
          <p:cNvSpPr>
            <a:spLocks noChangeArrowheads="1"/>
          </p:cNvSpPr>
          <p:nvPr/>
        </p:nvSpPr>
        <p:spPr bwMode="auto">
          <a:xfrm>
            <a:off x="18208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1820863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8" name="Rectangle 6"/>
          <p:cNvSpPr>
            <a:spLocks noChangeArrowheads="1"/>
          </p:cNvSpPr>
          <p:nvPr/>
        </p:nvSpPr>
        <p:spPr bwMode="auto">
          <a:xfrm>
            <a:off x="1820863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9" name="Rectangle 7"/>
          <p:cNvSpPr>
            <a:spLocks noChangeArrowheads="1"/>
          </p:cNvSpPr>
          <p:nvPr/>
        </p:nvSpPr>
        <p:spPr bwMode="auto">
          <a:xfrm>
            <a:off x="1820863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0" name="Rectangle 8"/>
          <p:cNvSpPr>
            <a:spLocks noChangeArrowheads="1"/>
          </p:cNvSpPr>
          <p:nvPr/>
        </p:nvSpPr>
        <p:spPr bwMode="auto">
          <a:xfrm>
            <a:off x="1820863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1" name="Rectangle 9"/>
          <p:cNvSpPr>
            <a:spLocks noChangeArrowheads="1"/>
          </p:cNvSpPr>
          <p:nvPr/>
        </p:nvSpPr>
        <p:spPr bwMode="auto">
          <a:xfrm>
            <a:off x="1820863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2" name="Rectangle 10"/>
          <p:cNvSpPr>
            <a:spLocks noChangeArrowheads="1"/>
          </p:cNvSpPr>
          <p:nvPr/>
        </p:nvSpPr>
        <p:spPr bwMode="auto">
          <a:xfrm>
            <a:off x="1820863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3" name="Rectangle 11"/>
          <p:cNvSpPr>
            <a:spLocks noChangeArrowheads="1"/>
          </p:cNvSpPr>
          <p:nvPr/>
        </p:nvSpPr>
        <p:spPr bwMode="auto">
          <a:xfrm>
            <a:off x="1820863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4" name="Rectangle 12"/>
          <p:cNvSpPr>
            <a:spLocks noChangeArrowheads="1"/>
          </p:cNvSpPr>
          <p:nvPr/>
        </p:nvSpPr>
        <p:spPr bwMode="auto">
          <a:xfrm>
            <a:off x="1820863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5" name="Rectangle 13"/>
          <p:cNvSpPr>
            <a:spLocks noChangeArrowheads="1"/>
          </p:cNvSpPr>
          <p:nvPr/>
        </p:nvSpPr>
        <p:spPr bwMode="auto">
          <a:xfrm>
            <a:off x="18208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6" name="Rectangle 14"/>
          <p:cNvSpPr>
            <a:spLocks noChangeArrowheads="1"/>
          </p:cNvSpPr>
          <p:nvPr/>
        </p:nvSpPr>
        <p:spPr bwMode="auto">
          <a:xfrm>
            <a:off x="8461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7" name="Rectangle 15"/>
          <p:cNvSpPr>
            <a:spLocks noChangeArrowheads="1"/>
          </p:cNvSpPr>
          <p:nvPr/>
        </p:nvSpPr>
        <p:spPr bwMode="auto">
          <a:xfrm>
            <a:off x="846138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8" name="Rectangle 16"/>
          <p:cNvSpPr>
            <a:spLocks noChangeArrowheads="1"/>
          </p:cNvSpPr>
          <p:nvPr/>
        </p:nvSpPr>
        <p:spPr bwMode="auto">
          <a:xfrm>
            <a:off x="846138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9" name="Rectangle 17"/>
          <p:cNvSpPr>
            <a:spLocks noChangeArrowheads="1"/>
          </p:cNvSpPr>
          <p:nvPr/>
        </p:nvSpPr>
        <p:spPr bwMode="auto">
          <a:xfrm>
            <a:off x="846138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0" name="Rectangle 18"/>
          <p:cNvSpPr>
            <a:spLocks noChangeArrowheads="1"/>
          </p:cNvSpPr>
          <p:nvPr/>
        </p:nvSpPr>
        <p:spPr bwMode="auto">
          <a:xfrm>
            <a:off x="846138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1" name="Rectangle 19"/>
          <p:cNvSpPr>
            <a:spLocks noChangeArrowheads="1"/>
          </p:cNvSpPr>
          <p:nvPr/>
        </p:nvSpPr>
        <p:spPr bwMode="auto">
          <a:xfrm>
            <a:off x="846138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2" name="Rectangle 20"/>
          <p:cNvSpPr>
            <a:spLocks noChangeArrowheads="1"/>
          </p:cNvSpPr>
          <p:nvPr/>
        </p:nvSpPr>
        <p:spPr bwMode="auto">
          <a:xfrm>
            <a:off x="846138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3" name="Rectangle 21"/>
          <p:cNvSpPr>
            <a:spLocks noChangeArrowheads="1"/>
          </p:cNvSpPr>
          <p:nvPr/>
        </p:nvSpPr>
        <p:spPr bwMode="auto">
          <a:xfrm>
            <a:off x="846138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4" name="Rectangle 22"/>
          <p:cNvSpPr>
            <a:spLocks noChangeArrowheads="1"/>
          </p:cNvSpPr>
          <p:nvPr/>
        </p:nvSpPr>
        <p:spPr bwMode="auto">
          <a:xfrm>
            <a:off x="846138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5" name="Rectangle 23"/>
          <p:cNvSpPr>
            <a:spLocks noChangeArrowheads="1"/>
          </p:cNvSpPr>
          <p:nvPr/>
        </p:nvSpPr>
        <p:spPr bwMode="auto">
          <a:xfrm>
            <a:off x="8461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6" name="Rectangle 24"/>
          <p:cNvSpPr>
            <a:spLocks noChangeArrowheads="1"/>
          </p:cNvSpPr>
          <p:nvPr/>
        </p:nvSpPr>
        <p:spPr bwMode="auto">
          <a:xfrm>
            <a:off x="279558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57" name="Rectangle 25"/>
          <p:cNvSpPr>
            <a:spLocks noChangeArrowheads="1"/>
          </p:cNvSpPr>
          <p:nvPr/>
        </p:nvSpPr>
        <p:spPr bwMode="auto">
          <a:xfrm>
            <a:off x="2795588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58" name="Rectangle 26"/>
          <p:cNvSpPr>
            <a:spLocks noChangeArrowheads="1"/>
          </p:cNvSpPr>
          <p:nvPr/>
        </p:nvSpPr>
        <p:spPr bwMode="auto">
          <a:xfrm>
            <a:off x="2795588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9" name="Rectangle 27"/>
          <p:cNvSpPr>
            <a:spLocks noChangeArrowheads="1"/>
          </p:cNvSpPr>
          <p:nvPr/>
        </p:nvSpPr>
        <p:spPr bwMode="auto">
          <a:xfrm>
            <a:off x="2795588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0" name="Rectangle 28"/>
          <p:cNvSpPr>
            <a:spLocks noChangeArrowheads="1"/>
          </p:cNvSpPr>
          <p:nvPr/>
        </p:nvSpPr>
        <p:spPr bwMode="auto">
          <a:xfrm>
            <a:off x="2795588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1" name="Rectangle 29"/>
          <p:cNvSpPr>
            <a:spLocks noChangeArrowheads="1"/>
          </p:cNvSpPr>
          <p:nvPr/>
        </p:nvSpPr>
        <p:spPr bwMode="auto">
          <a:xfrm>
            <a:off x="2795588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2" name="Rectangle 30"/>
          <p:cNvSpPr>
            <a:spLocks noChangeArrowheads="1"/>
          </p:cNvSpPr>
          <p:nvPr/>
        </p:nvSpPr>
        <p:spPr bwMode="auto">
          <a:xfrm>
            <a:off x="2795588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3" name="Rectangle 31"/>
          <p:cNvSpPr>
            <a:spLocks noChangeArrowheads="1"/>
          </p:cNvSpPr>
          <p:nvPr/>
        </p:nvSpPr>
        <p:spPr bwMode="auto">
          <a:xfrm>
            <a:off x="2795588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4" name="Rectangle 32"/>
          <p:cNvSpPr>
            <a:spLocks noChangeArrowheads="1"/>
          </p:cNvSpPr>
          <p:nvPr/>
        </p:nvSpPr>
        <p:spPr bwMode="auto">
          <a:xfrm>
            <a:off x="2795588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5" name="Rectangle 33"/>
          <p:cNvSpPr>
            <a:spLocks noChangeArrowheads="1"/>
          </p:cNvSpPr>
          <p:nvPr/>
        </p:nvSpPr>
        <p:spPr bwMode="auto">
          <a:xfrm>
            <a:off x="279558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6" name="Rectangle 34"/>
          <p:cNvSpPr>
            <a:spLocks noChangeArrowheads="1"/>
          </p:cNvSpPr>
          <p:nvPr/>
        </p:nvSpPr>
        <p:spPr bwMode="auto">
          <a:xfrm>
            <a:off x="47164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7" name="Rectangle 35"/>
          <p:cNvSpPr>
            <a:spLocks noChangeArrowheads="1"/>
          </p:cNvSpPr>
          <p:nvPr/>
        </p:nvSpPr>
        <p:spPr bwMode="auto">
          <a:xfrm>
            <a:off x="4716463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8" name="Rectangle 36"/>
          <p:cNvSpPr>
            <a:spLocks noChangeArrowheads="1"/>
          </p:cNvSpPr>
          <p:nvPr/>
        </p:nvSpPr>
        <p:spPr bwMode="auto">
          <a:xfrm>
            <a:off x="4716463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9" name="Rectangle 37"/>
          <p:cNvSpPr>
            <a:spLocks noChangeArrowheads="1"/>
          </p:cNvSpPr>
          <p:nvPr/>
        </p:nvSpPr>
        <p:spPr bwMode="auto">
          <a:xfrm>
            <a:off x="4716463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0" name="Rectangle 38"/>
          <p:cNvSpPr>
            <a:spLocks noChangeArrowheads="1"/>
          </p:cNvSpPr>
          <p:nvPr/>
        </p:nvSpPr>
        <p:spPr bwMode="auto">
          <a:xfrm>
            <a:off x="4716463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1" name="Rectangle 39"/>
          <p:cNvSpPr>
            <a:spLocks noChangeArrowheads="1"/>
          </p:cNvSpPr>
          <p:nvPr/>
        </p:nvSpPr>
        <p:spPr bwMode="auto">
          <a:xfrm>
            <a:off x="4716463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2" name="Rectangle 40"/>
          <p:cNvSpPr>
            <a:spLocks noChangeArrowheads="1"/>
          </p:cNvSpPr>
          <p:nvPr/>
        </p:nvSpPr>
        <p:spPr bwMode="auto">
          <a:xfrm>
            <a:off x="4716463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3" name="Rectangle 41"/>
          <p:cNvSpPr>
            <a:spLocks noChangeArrowheads="1"/>
          </p:cNvSpPr>
          <p:nvPr/>
        </p:nvSpPr>
        <p:spPr bwMode="auto">
          <a:xfrm>
            <a:off x="4716463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4" name="Rectangle 42"/>
          <p:cNvSpPr>
            <a:spLocks noChangeArrowheads="1"/>
          </p:cNvSpPr>
          <p:nvPr/>
        </p:nvSpPr>
        <p:spPr bwMode="auto">
          <a:xfrm>
            <a:off x="4716463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5" name="Rectangle 43"/>
          <p:cNvSpPr>
            <a:spLocks noChangeArrowheads="1"/>
          </p:cNvSpPr>
          <p:nvPr/>
        </p:nvSpPr>
        <p:spPr bwMode="auto">
          <a:xfrm>
            <a:off x="47164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6" name="Text Box 44"/>
          <p:cNvSpPr txBox="1">
            <a:spLocks noChangeArrowheads="1"/>
          </p:cNvSpPr>
          <p:nvPr/>
        </p:nvSpPr>
        <p:spPr bwMode="auto">
          <a:xfrm>
            <a:off x="838200" y="2895600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0077" name="Text Box 45"/>
          <p:cNvSpPr txBox="1">
            <a:spLocks noChangeArrowheads="1"/>
          </p:cNvSpPr>
          <p:nvPr/>
        </p:nvSpPr>
        <p:spPr bwMode="auto">
          <a:xfrm>
            <a:off x="2001838" y="2911475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8" name="Text Box 46"/>
          <p:cNvSpPr txBox="1">
            <a:spLocks noChangeArrowheads="1"/>
          </p:cNvSpPr>
          <p:nvPr/>
        </p:nvSpPr>
        <p:spPr bwMode="auto">
          <a:xfrm>
            <a:off x="4983163" y="2911475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9" name="Text Box 47"/>
          <p:cNvSpPr txBox="1">
            <a:spLocks noChangeArrowheads="1"/>
          </p:cNvSpPr>
          <p:nvPr/>
        </p:nvSpPr>
        <p:spPr bwMode="auto">
          <a:xfrm>
            <a:off x="292223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80" name="Text Box 48"/>
          <p:cNvSpPr txBox="1">
            <a:spLocks noChangeArrowheads="1"/>
          </p:cNvSpPr>
          <p:nvPr/>
        </p:nvSpPr>
        <p:spPr bwMode="auto">
          <a:xfrm>
            <a:off x="5915628" y="5669080"/>
            <a:ext cx="56137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OK</a:t>
            </a:r>
          </a:p>
        </p:txBody>
      </p:sp>
      <p:sp>
        <p:nvSpPr>
          <p:cNvPr id="940081" name="Rectangle 49"/>
          <p:cNvSpPr>
            <a:spLocks noChangeArrowheads="1"/>
          </p:cNvSpPr>
          <p:nvPr/>
        </p:nvSpPr>
        <p:spPr bwMode="auto">
          <a:xfrm>
            <a:off x="37417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2" name="Rectangle 50"/>
          <p:cNvSpPr>
            <a:spLocks noChangeArrowheads="1"/>
          </p:cNvSpPr>
          <p:nvPr/>
        </p:nvSpPr>
        <p:spPr bwMode="auto">
          <a:xfrm>
            <a:off x="3741738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3" name="Rectangle 51"/>
          <p:cNvSpPr>
            <a:spLocks noChangeArrowheads="1"/>
          </p:cNvSpPr>
          <p:nvPr/>
        </p:nvSpPr>
        <p:spPr bwMode="auto">
          <a:xfrm>
            <a:off x="3741738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4" name="Rectangle 52"/>
          <p:cNvSpPr>
            <a:spLocks noChangeArrowheads="1"/>
          </p:cNvSpPr>
          <p:nvPr/>
        </p:nvSpPr>
        <p:spPr bwMode="auto">
          <a:xfrm>
            <a:off x="3741738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5" name="Rectangle 53"/>
          <p:cNvSpPr>
            <a:spLocks noChangeArrowheads="1"/>
          </p:cNvSpPr>
          <p:nvPr/>
        </p:nvSpPr>
        <p:spPr bwMode="auto">
          <a:xfrm>
            <a:off x="3741738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6" name="Rectangle 54"/>
          <p:cNvSpPr>
            <a:spLocks noChangeArrowheads="1"/>
          </p:cNvSpPr>
          <p:nvPr/>
        </p:nvSpPr>
        <p:spPr bwMode="auto">
          <a:xfrm>
            <a:off x="3741738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87" name="Rectangle 55"/>
          <p:cNvSpPr>
            <a:spLocks noChangeArrowheads="1"/>
          </p:cNvSpPr>
          <p:nvPr/>
        </p:nvSpPr>
        <p:spPr bwMode="auto">
          <a:xfrm>
            <a:off x="3741738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8" name="Rectangle 56"/>
          <p:cNvSpPr>
            <a:spLocks noChangeArrowheads="1"/>
          </p:cNvSpPr>
          <p:nvPr/>
        </p:nvSpPr>
        <p:spPr bwMode="auto">
          <a:xfrm>
            <a:off x="3741738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9" name="Rectangle 57"/>
          <p:cNvSpPr>
            <a:spLocks noChangeArrowheads="1"/>
          </p:cNvSpPr>
          <p:nvPr/>
        </p:nvSpPr>
        <p:spPr bwMode="auto">
          <a:xfrm>
            <a:off x="3741738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90" name="Rectangle 58"/>
          <p:cNvSpPr>
            <a:spLocks noChangeArrowheads="1"/>
          </p:cNvSpPr>
          <p:nvPr/>
        </p:nvSpPr>
        <p:spPr bwMode="auto">
          <a:xfrm>
            <a:off x="37417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91" name="Text Box 59"/>
          <p:cNvSpPr txBox="1">
            <a:spLocks noChangeArrowheads="1"/>
          </p:cNvSpPr>
          <p:nvPr/>
        </p:nvSpPr>
        <p:spPr bwMode="auto">
          <a:xfrm>
            <a:off x="386838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0" name="Rectangle 35"/>
          <p:cNvSpPr>
            <a:spLocks noChangeArrowheads="1"/>
          </p:cNvSpPr>
          <p:nvPr/>
        </p:nvSpPr>
        <p:spPr bwMode="auto">
          <a:xfrm>
            <a:off x="6238837" y="3620869"/>
            <a:ext cx="487363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934200" y="3392269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 1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critical section</a:t>
            </a:r>
          </a:p>
        </p:txBody>
      </p:sp>
      <p:sp>
        <p:nvSpPr>
          <p:cNvPr id="62" name="Rectangle 37"/>
          <p:cNvSpPr>
            <a:spLocks noChangeArrowheads="1"/>
          </p:cNvSpPr>
          <p:nvPr/>
        </p:nvSpPr>
        <p:spPr bwMode="auto">
          <a:xfrm>
            <a:off x="6238837" y="4258806"/>
            <a:ext cx="487363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934200" y="4078069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 2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critical section</a:t>
            </a:r>
          </a:p>
        </p:txBody>
      </p:sp>
    </p:spTree>
    <p:extLst>
      <p:ext uri="{BB962C8B-B14F-4D97-AF65-F5344CB8AC3E}">
        <p14:creationId xmlns:p14="http://schemas.microsoft.com/office/powerpoint/2010/main" val="1559574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Concurrent Execution (cont)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776" y="1276350"/>
            <a:ext cx="7896225" cy="857250"/>
          </a:xfrm>
        </p:spPr>
        <p:txBody>
          <a:bodyPr/>
          <a:lstStyle/>
          <a:p>
            <a:r>
              <a:rPr lang="en-US" dirty="0"/>
              <a:t>Incorrect ordering: two threads increment the counter, but the result is 1 instead of 2</a:t>
            </a:r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1798534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5" name="Rectangle 5"/>
          <p:cNvSpPr>
            <a:spLocks noChangeArrowheads="1"/>
          </p:cNvSpPr>
          <p:nvPr/>
        </p:nvSpPr>
        <p:spPr bwMode="auto">
          <a:xfrm>
            <a:off x="1798534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6" name="Rectangle 6"/>
          <p:cNvSpPr>
            <a:spLocks noChangeArrowheads="1"/>
          </p:cNvSpPr>
          <p:nvPr/>
        </p:nvSpPr>
        <p:spPr bwMode="auto">
          <a:xfrm>
            <a:off x="1798534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7" name="Rectangle 7"/>
          <p:cNvSpPr>
            <a:spLocks noChangeArrowheads="1"/>
          </p:cNvSpPr>
          <p:nvPr/>
        </p:nvSpPr>
        <p:spPr bwMode="auto">
          <a:xfrm>
            <a:off x="1798534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8" name="Rectangle 8"/>
          <p:cNvSpPr>
            <a:spLocks noChangeArrowheads="1"/>
          </p:cNvSpPr>
          <p:nvPr/>
        </p:nvSpPr>
        <p:spPr bwMode="auto">
          <a:xfrm>
            <a:off x="1798534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9" name="Rectangle 9"/>
          <p:cNvSpPr>
            <a:spLocks noChangeArrowheads="1"/>
          </p:cNvSpPr>
          <p:nvPr/>
        </p:nvSpPr>
        <p:spPr bwMode="auto">
          <a:xfrm>
            <a:off x="1798534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0" name="Rectangle 10"/>
          <p:cNvSpPr>
            <a:spLocks noChangeArrowheads="1"/>
          </p:cNvSpPr>
          <p:nvPr/>
        </p:nvSpPr>
        <p:spPr bwMode="auto">
          <a:xfrm>
            <a:off x="1798534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1" name="Rectangle 11"/>
          <p:cNvSpPr>
            <a:spLocks noChangeArrowheads="1"/>
          </p:cNvSpPr>
          <p:nvPr/>
        </p:nvSpPr>
        <p:spPr bwMode="auto">
          <a:xfrm>
            <a:off x="1798534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2" name="Rectangle 12"/>
          <p:cNvSpPr>
            <a:spLocks noChangeArrowheads="1"/>
          </p:cNvSpPr>
          <p:nvPr/>
        </p:nvSpPr>
        <p:spPr bwMode="auto">
          <a:xfrm>
            <a:off x="1798534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3" name="Rectangle 13"/>
          <p:cNvSpPr>
            <a:spLocks noChangeArrowheads="1"/>
          </p:cNvSpPr>
          <p:nvPr/>
        </p:nvSpPr>
        <p:spPr bwMode="auto">
          <a:xfrm>
            <a:off x="1798534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4" name="Rectangle 14"/>
          <p:cNvSpPr>
            <a:spLocks noChangeArrowheads="1"/>
          </p:cNvSpPr>
          <p:nvPr/>
        </p:nvSpPr>
        <p:spPr bwMode="auto">
          <a:xfrm>
            <a:off x="823809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095" name="Rectangle 15"/>
          <p:cNvSpPr>
            <a:spLocks noChangeArrowheads="1"/>
          </p:cNvSpPr>
          <p:nvPr/>
        </p:nvSpPr>
        <p:spPr bwMode="auto">
          <a:xfrm>
            <a:off x="823809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096" name="Rectangle 16"/>
          <p:cNvSpPr>
            <a:spLocks noChangeArrowheads="1"/>
          </p:cNvSpPr>
          <p:nvPr/>
        </p:nvSpPr>
        <p:spPr bwMode="auto">
          <a:xfrm>
            <a:off x="823809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097" name="Rectangle 17"/>
          <p:cNvSpPr>
            <a:spLocks noChangeArrowheads="1"/>
          </p:cNvSpPr>
          <p:nvPr/>
        </p:nvSpPr>
        <p:spPr bwMode="auto">
          <a:xfrm>
            <a:off x="823809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098" name="Rectangle 18"/>
          <p:cNvSpPr>
            <a:spLocks noChangeArrowheads="1"/>
          </p:cNvSpPr>
          <p:nvPr/>
        </p:nvSpPr>
        <p:spPr bwMode="auto">
          <a:xfrm>
            <a:off x="823809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099" name="Rectangle 19"/>
          <p:cNvSpPr>
            <a:spLocks noChangeArrowheads="1"/>
          </p:cNvSpPr>
          <p:nvPr/>
        </p:nvSpPr>
        <p:spPr bwMode="auto">
          <a:xfrm>
            <a:off x="823809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00" name="Rectangle 20"/>
          <p:cNvSpPr>
            <a:spLocks noChangeArrowheads="1"/>
          </p:cNvSpPr>
          <p:nvPr/>
        </p:nvSpPr>
        <p:spPr bwMode="auto">
          <a:xfrm>
            <a:off x="823809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01" name="Rectangle 21"/>
          <p:cNvSpPr>
            <a:spLocks noChangeArrowheads="1"/>
          </p:cNvSpPr>
          <p:nvPr/>
        </p:nvSpPr>
        <p:spPr bwMode="auto">
          <a:xfrm>
            <a:off x="823809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102" name="Rectangle 22"/>
          <p:cNvSpPr>
            <a:spLocks noChangeArrowheads="1"/>
          </p:cNvSpPr>
          <p:nvPr/>
        </p:nvSpPr>
        <p:spPr bwMode="auto">
          <a:xfrm>
            <a:off x="823809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103" name="Rectangle 23"/>
          <p:cNvSpPr>
            <a:spLocks noChangeArrowheads="1"/>
          </p:cNvSpPr>
          <p:nvPr/>
        </p:nvSpPr>
        <p:spPr bwMode="auto">
          <a:xfrm>
            <a:off x="823809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104" name="Rectangle 24"/>
          <p:cNvSpPr>
            <a:spLocks noChangeArrowheads="1"/>
          </p:cNvSpPr>
          <p:nvPr/>
        </p:nvSpPr>
        <p:spPr bwMode="auto">
          <a:xfrm>
            <a:off x="2773259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05" name="Rectangle 25"/>
          <p:cNvSpPr>
            <a:spLocks noChangeArrowheads="1"/>
          </p:cNvSpPr>
          <p:nvPr/>
        </p:nvSpPr>
        <p:spPr bwMode="auto">
          <a:xfrm>
            <a:off x="2773259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06" name="Rectangle 26"/>
          <p:cNvSpPr>
            <a:spLocks noChangeArrowheads="1"/>
          </p:cNvSpPr>
          <p:nvPr/>
        </p:nvSpPr>
        <p:spPr bwMode="auto">
          <a:xfrm>
            <a:off x="2773259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07" name="Rectangle 27"/>
          <p:cNvSpPr>
            <a:spLocks noChangeArrowheads="1"/>
          </p:cNvSpPr>
          <p:nvPr/>
        </p:nvSpPr>
        <p:spPr bwMode="auto">
          <a:xfrm>
            <a:off x="2773259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08" name="Rectangle 28"/>
          <p:cNvSpPr>
            <a:spLocks noChangeArrowheads="1"/>
          </p:cNvSpPr>
          <p:nvPr/>
        </p:nvSpPr>
        <p:spPr bwMode="auto">
          <a:xfrm>
            <a:off x="2773259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09" name="Rectangle 29"/>
          <p:cNvSpPr>
            <a:spLocks noChangeArrowheads="1"/>
          </p:cNvSpPr>
          <p:nvPr/>
        </p:nvSpPr>
        <p:spPr bwMode="auto">
          <a:xfrm>
            <a:off x="2773259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10" name="Rectangle 30"/>
          <p:cNvSpPr>
            <a:spLocks noChangeArrowheads="1"/>
          </p:cNvSpPr>
          <p:nvPr/>
        </p:nvSpPr>
        <p:spPr bwMode="auto">
          <a:xfrm>
            <a:off x="2773259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11" name="Rectangle 31"/>
          <p:cNvSpPr>
            <a:spLocks noChangeArrowheads="1"/>
          </p:cNvSpPr>
          <p:nvPr/>
        </p:nvSpPr>
        <p:spPr bwMode="auto">
          <a:xfrm>
            <a:off x="2773259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12" name="Rectangle 32"/>
          <p:cNvSpPr>
            <a:spLocks noChangeArrowheads="1"/>
          </p:cNvSpPr>
          <p:nvPr/>
        </p:nvSpPr>
        <p:spPr bwMode="auto">
          <a:xfrm>
            <a:off x="2773259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13" name="Rectangle 33"/>
          <p:cNvSpPr>
            <a:spLocks noChangeArrowheads="1"/>
          </p:cNvSpPr>
          <p:nvPr/>
        </p:nvSpPr>
        <p:spPr bwMode="auto">
          <a:xfrm>
            <a:off x="2773259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14" name="Rectangle 34"/>
          <p:cNvSpPr>
            <a:spLocks noChangeArrowheads="1"/>
          </p:cNvSpPr>
          <p:nvPr/>
        </p:nvSpPr>
        <p:spPr bwMode="auto">
          <a:xfrm>
            <a:off x="4662384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5" name="Rectangle 35"/>
          <p:cNvSpPr>
            <a:spLocks noChangeArrowheads="1"/>
          </p:cNvSpPr>
          <p:nvPr/>
        </p:nvSpPr>
        <p:spPr bwMode="auto">
          <a:xfrm>
            <a:off x="4662384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6" name="Rectangle 36"/>
          <p:cNvSpPr>
            <a:spLocks noChangeArrowheads="1"/>
          </p:cNvSpPr>
          <p:nvPr/>
        </p:nvSpPr>
        <p:spPr bwMode="auto">
          <a:xfrm>
            <a:off x="4662384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7" name="Rectangle 37"/>
          <p:cNvSpPr>
            <a:spLocks noChangeArrowheads="1"/>
          </p:cNvSpPr>
          <p:nvPr/>
        </p:nvSpPr>
        <p:spPr bwMode="auto">
          <a:xfrm>
            <a:off x="4662384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8" name="Rectangle 38"/>
          <p:cNvSpPr>
            <a:spLocks noChangeArrowheads="1"/>
          </p:cNvSpPr>
          <p:nvPr/>
        </p:nvSpPr>
        <p:spPr bwMode="auto">
          <a:xfrm>
            <a:off x="4662384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9" name="Rectangle 39"/>
          <p:cNvSpPr>
            <a:spLocks noChangeArrowheads="1"/>
          </p:cNvSpPr>
          <p:nvPr/>
        </p:nvSpPr>
        <p:spPr bwMode="auto">
          <a:xfrm>
            <a:off x="4662384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0" name="Rectangle 40"/>
          <p:cNvSpPr>
            <a:spLocks noChangeArrowheads="1"/>
          </p:cNvSpPr>
          <p:nvPr/>
        </p:nvSpPr>
        <p:spPr bwMode="auto">
          <a:xfrm>
            <a:off x="4662384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1" name="Rectangle 41"/>
          <p:cNvSpPr>
            <a:spLocks noChangeArrowheads="1"/>
          </p:cNvSpPr>
          <p:nvPr/>
        </p:nvSpPr>
        <p:spPr bwMode="auto">
          <a:xfrm>
            <a:off x="4662384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2" name="Rectangle 42"/>
          <p:cNvSpPr>
            <a:spLocks noChangeArrowheads="1"/>
          </p:cNvSpPr>
          <p:nvPr/>
        </p:nvSpPr>
        <p:spPr bwMode="auto">
          <a:xfrm>
            <a:off x="4662384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3" name="Rectangle 43"/>
          <p:cNvSpPr>
            <a:spLocks noChangeArrowheads="1"/>
          </p:cNvSpPr>
          <p:nvPr/>
        </p:nvSpPr>
        <p:spPr bwMode="auto">
          <a:xfrm>
            <a:off x="4662384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4" name="Text Box 44"/>
          <p:cNvSpPr txBox="1">
            <a:spLocks noChangeArrowheads="1"/>
          </p:cNvSpPr>
          <p:nvPr/>
        </p:nvSpPr>
        <p:spPr bwMode="auto">
          <a:xfrm>
            <a:off x="814676" y="2281793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2125" name="Text Box 45"/>
          <p:cNvSpPr txBox="1">
            <a:spLocks noChangeArrowheads="1"/>
          </p:cNvSpPr>
          <p:nvPr/>
        </p:nvSpPr>
        <p:spPr bwMode="auto">
          <a:xfrm>
            <a:off x="1978313" y="2297668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26" name="Text Box 46"/>
          <p:cNvSpPr txBox="1">
            <a:spLocks noChangeArrowheads="1"/>
          </p:cNvSpPr>
          <p:nvPr/>
        </p:nvSpPr>
        <p:spPr bwMode="auto">
          <a:xfrm>
            <a:off x="4927888" y="2297668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27" name="Text Box 47"/>
          <p:cNvSpPr txBox="1">
            <a:spLocks noChangeArrowheads="1"/>
          </p:cNvSpPr>
          <p:nvPr/>
        </p:nvSpPr>
        <p:spPr bwMode="auto">
          <a:xfrm>
            <a:off x="2898709" y="2297668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28" name="Rectangle 48"/>
          <p:cNvSpPr>
            <a:spLocks noChangeArrowheads="1"/>
          </p:cNvSpPr>
          <p:nvPr/>
        </p:nvSpPr>
        <p:spPr bwMode="auto">
          <a:xfrm>
            <a:off x="3732109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29" name="Rectangle 49"/>
          <p:cNvSpPr>
            <a:spLocks noChangeArrowheads="1"/>
          </p:cNvSpPr>
          <p:nvPr/>
        </p:nvSpPr>
        <p:spPr bwMode="auto">
          <a:xfrm>
            <a:off x="3732109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0" name="Rectangle 50"/>
          <p:cNvSpPr>
            <a:spLocks noChangeArrowheads="1"/>
          </p:cNvSpPr>
          <p:nvPr/>
        </p:nvSpPr>
        <p:spPr bwMode="auto">
          <a:xfrm>
            <a:off x="3732109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1" name="Rectangle 51"/>
          <p:cNvSpPr>
            <a:spLocks noChangeArrowheads="1"/>
          </p:cNvSpPr>
          <p:nvPr/>
        </p:nvSpPr>
        <p:spPr bwMode="auto">
          <a:xfrm>
            <a:off x="3732109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2" name="Rectangle 52"/>
          <p:cNvSpPr>
            <a:spLocks noChangeArrowheads="1"/>
          </p:cNvSpPr>
          <p:nvPr/>
        </p:nvSpPr>
        <p:spPr bwMode="auto">
          <a:xfrm>
            <a:off x="3732109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33" name="Rectangle 53"/>
          <p:cNvSpPr>
            <a:spLocks noChangeArrowheads="1"/>
          </p:cNvSpPr>
          <p:nvPr/>
        </p:nvSpPr>
        <p:spPr bwMode="auto">
          <a:xfrm>
            <a:off x="3732109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4" name="Rectangle 54"/>
          <p:cNvSpPr>
            <a:spLocks noChangeArrowheads="1"/>
          </p:cNvSpPr>
          <p:nvPr/>
        </p:nvSpPr>
        <p:spPr bwMode="auto">
          <a:xfrm>
            <a:off x="3732109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5" name="Rectangle 55"/>
          <p:cNvSpPr>
            <a:spLocks noChangeArrowheads="1"/>
          </p:cNvSpPr>
          <p:nvPr/>
        </p:nvSpPr>
        <p:spPr bwMode="auto">
          <a:xfrm>
            <a:off x="3732109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36" name="Rectangle 56"/>
          <p:cNvSpPr>
            <a:spLocks noChangeArrowheads="1"/>
          </p:cNvSpPr>
          <p:nvPr/>
        </p:nvSpPr>
        <p:spPr bwMode="auto">
          <a:xfrm>
            <a:off x="3732109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37" name="Rectangle 57"/>
          <p:cNvSpPr>
            <a:spLocks noChangeArrowheads="1"/>
          </p:cNvSpPr>
          <p:nvPr/>
        </p:nvSpPr>
        <p:spPr bwMode="auto">
          <a:xfrm>
            <a:off x="3732109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38" name="Text Box 58"/>
          <p:cNvSpPr txBox="1">
            <a:spLocks noChangeArrowheads="1"/>
          </p:cNvSpPr>
          <p:nvPr/>
        </p:nvSpPr>
        <p:spPr bwMode="auto">
          <a:xfrm>
            <a:off x="3857559" y="2297668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39" name="Text Box 59"/>
          <p:cNvSpPr txBox="1">
            <a:spLocks noChangeArrowheads="1"/>
          </p:cNvSpPr>
          <p:nvPr/>
        </p:nvSpPr>
        <p:spPr bwMode="auto">
          <a:xfrm>
            <a:off x="5621234" y="4949279"/>
            <a:ext cx="3076291" cy="76944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Oops!</a:t>
            </a:r>
            <a:br>
              <a:rPr lang="en-US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2000" b="0" i="1" dirty="0">
                <a:solidFill>
                  <a:srgbClr val="C00000"/>
                </a:solidFill>
                <a:latin typeface="Calibri" pitchFamily="34" charset="0"/>
              </a:rPr>
              <a:t>(</a:t>
            </a:r>
            <a:r>
              <a:rPr lang="en-US" sz="2000" b="0" i="1" dirty="0" err="1">
                <a:solidFill>
                  <a:srgbClr val="C00000"/>
                </a:solidFill>
                <a:latin typeface="Calibri" pitchFamily="34" charset="0"/>
              </a:rPr>
              <a:t>badcnt</a:t>
            </a:r>
            <a:r>
              <a:rPr lang="en-US" sz="2000" b="0" i="1" dirty="0">
                <a:solidFill>
                  <a:srgbClr val="C00000"/>
                </a:solidFill>
                <a:latin typeface="Calibri" pitchFamily="34" charset="0"/>
              </a:rPr>
              <a:t> will print “BOOM!”)</a:t>
            </a:r>
            <a:endParaRPr lang="en-US" b="0" i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Execution (cont)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651" y="1258182"/>
            <a:ext cx="7896225" cy="4972050"/>
          </a:xfrm>
        </p:spPr>
        <p:txBody>
          <a:bodyPr/>
          <a:lstStyle/>
          <a:p>
            <a:r>
              <a:rPr lang="en-US" dirty="0"/>
              <a:t>How about this ordering?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>
              <a:buNone/>
            </a:pPr>
            <a:endParaRPr lang="en-US" dirty="0"/>
          </a:p>
          <a:p>
            <a:pPr marL="344488" indent="-344488" algn="ctr">
              <a:buNone/>
            </a:pPr>
            <a:endParaRPr lang="en-US" dirty="0"/>
          </a:p>
          <a:p>
            <a:r>
              <a:rPr lang="en-US" dirty="0"/>
              <a:t>We can analyze the behavior using a </a:t>
            </a:r>
            <a:r>
              <a:rPr lang="en-US" i="1" dirty="0">
                <a:solidFill>
                  <a:srgbClr val="C00000"/>
                </a:solidFill>
              </a:rPr>
              <a:t>progress graph</a:t>
            </a:r>
          </a:p>
        </p:txBody>
      </p:sp>
      <p:sp>
        <p:nvSpPr>
          <p:cNvPr id="944132" name="Rectangle 4"/>
          <p:cNvSpPr>
            <a:spLocks noChangeArrowheads="1"/>
          </p:cNvSpPr>
          <p:nvPr/>
        </p:nvSpPr>
        <p:spPr bwMode="auto">
          <a:xfrm>
            <a:off x="1814806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3" name="Rectangle 5"/>
          <p:cNvSpPr>
            <a:spLocks noChangeArrowheads="1"/>
          </p:cNvSpPr>
          <p:nvPr/>
        </p:nvSpPr>
        <p:spPr bwMode="auto">
          <a:xfrm>
            <a:off x="1814806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4" name="Rectangle 6"/>
          <p:cNvSpPr>
            <a:spLocks noChangeArrowheads="1"/>
          </p:cNvSpPr>
          <p:nvPr/>
        </p:nvSpPr>
        <p:spPr bwMode="auto">
          <a:xfrm>
            <a:off x="1814806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5" name="Rectangle 7"/>
          <p:cNvSpPr>
            <a:spLocks noChangeArrowheads="1"/>
          </p:cNvSpPr>
          <p:nvPr/>
        </p:nvSpPr>
        <p:spPr bwMode="auto">
          <a:xfrm>
            <a:off x="1814806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6" name="Rectangle 8"/>
          <p:cNvSpPr>
            <a:spLocks noChangeArrowheads="1"/>
          </p:cNvSpPr>
          <p:nvPr/>
        </p:nvSpPr>
        <p:spPr bwMode="auto">
          <a:xfrm>
            <a:off x="1814806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7" name="Rectangle 9"/>
          <p:cNvSpPr>
            <a:spLocks noChangeArrowheads="1"/>
          </p:cNvSpPr>
          <p:nvPr/>
        </p:nvSpPr>
        <p:spPr bwMode="auto">
          <a:xfrm>
            <a:off x="1814806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8" name="Rectangle 10"/>
          <p:cNvSpPr>
            <a:spLocks noChangeArrowheads="1"/>
          </p:cNvSpPr>
          <p:nvPr/>
        </p:nvSpPr>
        <p:spPr bwMode="auto">
          <a:xfrm>
            <a:off x="1814806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9" name="Rectangle 11"/>
          <p:cNvSpPr>
            <a:spLocks noChangeArrowheads="1"/>
          </p:cNvSpPr>
          <p:nvPr/>
        </p:nvSpPr>
        <p:spPr bwMode="auto">
          <a:xfrm>
            <a:off x="1814806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40" name="Rectangle 12"/>
          <p:cNvSpPr>
            <a:spLocks noChangeArrowheads="1"/>
          </p:cNvSpPr>
          <p:nvPr/>
        </p:nvSpPr>
        <p:spPr bwMode="auto">
          <a:xfrm>
            <a:off x="1814806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41" name="Rectangle 13"/>
          <p:cNvSpPr>
            <a:spLocks noChangeArrowheads="1"/>
          </p:cNvSpPr>
          <p:nvPr/>
        </p:nvSpPr>
        <p:spPr bwMode="auto">
          <a:xfrm>
            <a:off x="1814806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42" name="Rectangle 14"/>
          <p:cNvSpPr>
            <a:spLocks noChangeArrowheads="1"/>
          </p:cNvSpPr>
          <p:nvPr/>
        </p:nvSpPr>
        <p:spPr bwMode="auto">
          <a:xfrm>
            <a:off x="840081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43" name="Rectangle 15"/>
          <p:cNvSpPr>
            <a:spLocks noChangeArrowheads="1"/>
          </p:cNvSpPr>
          <p:nvPr/>
        </p:nvSpPr>
        <p:spPr bwMode="auto">
          <a:xfrm>
            <a:off x="840081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44" name="Rectangle 16"/>
          <p:cNvSpPr>
            <a:spLocks noChangeArrowheads="1"/>
          </p:cNvSpPr>
          <p:nvPr/>
        </p:nvSpPr>
        <p:spPr bwMode="auto">
          <a:xfrm>
            <a:off x="840081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5" name="Rectangle 17"/>
          <p:cNvSpPr>
            <a:spLocks noChangeArrowheads="1"/>
          </p:cNvSpPr>
          <p:nvPr/>
        </p:nvSpPr>
        <p:spPr bwMode="auto">
          <a:xfrm>
            <a:off x="840081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6" name="Rectangle 18"/>
          <p:cNvSpPr>
            <a:spLocks noChangeArrowheads="1"/>
          </p:cNvSpPr>
          <p:nvPr/>
        </p:nvSpPr>
        <p:spPr bwMode="auto">
          <a:xfrm>
            <a:off x="840081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7" name="Rectangle 19"/>
          <p:cNvSpPr>
            <a:spLocks noChangeArrowheads="1"/>
          </p:cNvSpPr>
          <p:nvPr/>
        </p:nvSpPr>
        <p:spPr bwMode="auto">
          <a:xfrm>
            <a:off x="840081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8" name="Rectangle 20"/>
          <p:cNvSpPr>
            <a:spLocks noChangeArrowheads="1"/>
          </p:cNvSpPr>
          <p:nvPr/>
        </p:nvSpPr>
        <p:spPr bwMode="auto">
          <a:xfrm>
            <a:off x="840081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49" name="Rectangle 21"/>
          <p:cNvSpPr>
            <a:spLocks noChangeArrowheads="1"/>
          </p:cNvSpPr>
          <p:nvPr/>
        </p:nvSpPr>
        <p:spPr bwMode="auto">
          <a:xfrm>
            <a:off x="840081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50" name="Rectangle 22"/>
          <p:cNvSpPr>
            <a:spLocks noChangeArrowheads="1"/>
          </p:cNvSpPr>
          <p:nvPr/>
        </p:nvSpPr>
        <p:spPr bwMode="auto">
          <a:xfrm>
            <a:off x="840081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51" name="Rectangle 23"/>
          <p:cNvSpPr>
            <a:spLocks noChangeArrowheads="1"/>
          </p:cNvSpPr>
          <p:nvPr/>
        </p:nvSpPr>
        <p:spPr bwMode="auto">
          <a:xfrm>
            <a:off x="840081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52" name="Rectangle 24"/>
          <p:cNvSpPr>
            <a:spLocks noChangeArrowheads="1"/>
          </p:cNvSpPr>
          <p:nvPr/>
        </p:nvSpPr>
        <p:spPr bwMode="auto">
          <a:xfrm>
            <a:off x="2789531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3" name="Rectangle 25"/>
          <p:cNvSpPr>
            <a:spLocks noChangeArrowheads="1"/>
          </p:cNvSpPr>
          <p:nvPr/>
        </p:nvSpPr>
        <p:spPr bwMode="auto">
          <a:xfrm>
            <a:off x="2789531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4" name="Rectangle 26"/>
          <p:cNvSpPr>
            <a:spLocks noChangeArrowheads="1"/>
          </p:cNvSpPr>
          <p:nvPr/>
        </p:nvSpPr>
        <p:spPr bwMode="auto">
          <a:xfrm>
            <a:off x="2789531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5" name="Rectangle 27"/>
          <p:cNvSpPr>
            <a:spLocks noChangeArrowheads="1"/>
          </p:cNvSpPr>
          <p:nvPr/>
        </p:nvSpPr>
        <p:spPr bwMode="auto">
          <a:xfrm>
            <a:off x="2789531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6" name="Rectangle 28"/>
          <p:cNvSpPr>
            <a:spLocks noChangeArrowheads="1"/>
          </p:cNvSpPr>
          <p:nvPr/>
        </p:nvSpPr>
        <p:spPr bwMode="auto">
          <a:xfrm>
            <a:off x="2789531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7" name="Rectangle 29"/>
          <p:cNvSpPr>
            <a:spLocks noChangeArrowheads="1"/>
          </p:cNvSpPr>
          <p:nvPr/>
        </p:nvSpPr>
        <p:spPr bwMode="auto">
          <a:xfrm>
            <a:off x="2789531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8" name="Rectangle 30"/>
          <p:cNvSpPr>
            <a:spLocks noChangeArrowheads="1"/>
          </p:cNvSpPr>
          <p:nvPr/>
        </p:nvSpPr>
        <p:spPr bwMode="auto">
          <a:xfrm>
            <a:off x="2789531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9" name="Rectangle 31"/>
          <p:cNvSpPr>
            <a:spLocks noChangeArrowheads="1"/>
          </p:cNvSpPr>
          <p:nvPr/>
        </p:nvSpPr>
        <p:spPr bwMode="auto">
          <a:xfrm>
            <a:off x="2789531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0" name="Rectangle 32"/>
          <p:cNvSpPr>
            <a:spLocks noChangeArrowheads="1"/>
          </p:cNvSpPr>
          <p:nvPr/>
        </p:nvSpPr>
        <p:spPr bwMode="auto">
          <a:xfrm>
            <a:off x="2789531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1" name="Rectangle 33"/>
          <p:cNvSpPr>
            <a:spLocks noChangeArrowheads="1"/>
          </p:cNvSpPr>
          <p:nvPr/>
        </p:nvSpPr>
        <p:spPr bwMode="auto">
          <a:xfrm>
            <a:off x="2789531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2" name="Rectangle 34"/>
          <p:cNvSpPr>
            <a:spLocks noChangeArrowheads="1"/>
          </p:cNvSpPr>
          <p:nvPr/>
        </p:nvSpPr>
        <p:spPr bwMode="auto">
          <a:xfrm>
            <a:off x="4678656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3" name="Rectangle 35"/>
          <p:cNvSpPr>
            <a:spLocks noChangeArrowheads="1"/>
          </p:cNvSpPr>
          <p:nvPr/>
        </p:nvSpPr>
        <p:spPr bwMode="auto">
          <a:xfrm>
            <a:off x="4678656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4" name="Rectangle 36"/>
          <p:cNvSpPr>
            <a:spLocks noChangeArrowheads="1"/>
          </p:cNvSpPr>
          <p:nvPr/>
        </p:nvSpPr>
        <p:spPr bwMode="auto">
          <a:xfrm>
            <a:off x="4678656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5" name="Rectangle 37"/>
          <p:cNvSpPr>
            <a:spLocks noChangeArrowheads="1"/>
          </p:cNvSpPr>
          <p:nvPr/>
        </p:nvSpPr>
        <p:spPr bwMode="auto">
          <a:xfrm>
            <a:off x="4678656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6" name="Rectangle 38"/>
          <p:cNvSpPr>
            <a:spLocks noChangeArrowheads="1"/>
          </p:cNvSpPr>
          <p:nvPr/>
        </p:nvSpPr>
        <p:spPr bwMode="auto">
          <a:xfrm>
            <a:off x="4678656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7" name="Rectangle 39"/>
          <p:cNvSpPr>
            <a:spLocks noChangeArrowheads="1"/>
          </p:cNvSpPr>
          <p:nvPr/>
        </p:nvSpPr>
        <p:spPr bwMode="auto">
          <a:xfrm>
            <a:off x="4678656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8" name="Rectangle 40"/>
          <p:cNvSpPr>
            <a:spLocks noChangeArrowheads="1"/>
          </p:cNvSpPr>
          <p:nvPr/>
        </p:nvSpPr>
        <p:spPr bwMode="auto">
          <a:xfrm>
            <a:off x="4678656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9" name="Rectangle 41"/>
          <p:cNvSpPr>
            <a:spLocks noChangeArrowheads="1"/>
          </p:cNvSpPr>
          <p:nvPr/>
        </p:nvSpPr>
        <p:spPr bwMode="auto">
          <a:xfrm>
            <a:off x="4678656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0" name="Rectangle 42"/>
          <p:cNvSpPr>
            <a:spLocks noChangeArrowheads="1"/>
          </p:cNvSpPr>
          <p:nvPr/>
        </p:nvSpPr>
        <p:spPr bwMode="auto">
          <a:xfrm>
            <a:off x="4678656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1" name="Rectangle 43"/>
          <p:cNvSpPr>
            <a:spLocks noChangeArrowheads="1"/>
          </p:cNvSpPr>
          <p:nvPr/>
        </p:nvSpPr>
        <p:spPr bwMode="auto">
          <a:xfrm>
            <a:off x="4678656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2" name="Text Box 44"/>
          <p:cNvSpPr txBox="1">
            <a:spLocks noChangeArrowheads="1"/>
          </p:cNvSpPr>
          <p:nvPr/>
        </p:nvSpPr>
        <p:spPr bwMode="auto">
          <a:xfrm>
            <a:off x="832144" y="1828800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4173" name="Text Box 45"/>
          <p:cNvSpPr txBox="1">
            <a:spLocks noChangeArrowheads="1"/>
          </p:cNvSpPr>
          <p:nvPr/>
        </p:nvSpPr>
        <p:spPr bwMode="auto">
          <a:xfrm>
            <a:off x="1995781" y="1844675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74" name="Text Box 46"/>
          <p:cNvSpPr txBox="1">
            <a:spLocks noChangeArrowheads="1"/>
          </p:cNvSpPr>
          <p:nvPr/>
        </p:nvSpPr>
        <p:spPr bwMode="auto">
          <a:xfrm>
            <a:off x="4945356" y="1844675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75" name="Text Box 47"/>
          <p:cNvSpPr txBox="1">
            <a:spLocks noChangeArrowheads="1"/>
          </p:cNvSpPr>
          <p:nvPr/>
        </p:nvSpPr>
        <p:spPr bwMode="auto">
          <a:xfrm>
            <a:off x="2916177" y="18446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76" name="Rectangle 48"/>
          <p:cNvSpPr>
            <a:spLocks noChangeArrowheads="1"/>
          </p:cNvSpPr>
          <p:nvPr/>
        </p:nvSpPr>
        <p:spPr bwMode="auto">
          <a:xfrm>
            <a:off x="3748381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7" name="Rectangle 49"/>
          <p:cNvSpPr>
            <a:spLocks noChangeArrowheads="1"/>
          </p:cNvSpPr>
          <p:nvPr/>
        </p:nvSpPr>
        <p:spPr bwMode="auto">
          <a:xfrm>
            <a:off x="3748381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8" name="Rectangle 50"/>
          <p:cNvSpPr>
            <a:spLocks noChangeArrowheads="1"/>
          </p:cNvSpPr>
          <p:nvPr/>
        </p:nvSpPr>
        <p:spPr bwMode="auto">
          <a:xfrm>
            <a:off x="3748381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9" name="Rectangle 51"/>
          <p:cNvSpPr>
            <a:spLocks noChangeArrowheads="1"/>
          </p:cNvSpPr>
          <p:nvPr/>
        </p:nvSpPr>
        <p:spPr bwMode="auto">
          <a:xfrm>
            <a:off x="3748381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0" name="Rectangle 52"/>
          <p:cNvSpPr>
            <a:spLocks noChangeArrowheads="1"/>
          </p:cNvSpPr>
          <p:nvPr/>
        </p:nvSpPr>
        <p:spPr bwMode="auto">
          <a:xfrm>
            <a:off x="3748381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1" name="Rectangle 53"/>
          <p:cNvSpPr>
            <a:spLocks noChangeArrowheads="1"/>
          </p:cNvSpPr>
          <p:nvPr/>
        </p:nvSpPr>
        <p:spPr bwMode="auto">
          <a:xfrm>
            <a:off x="3748381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2" name="Rectangle 54"/>
          <p:cNvSpPr>
            <a:spLocks noChangeArrowheads="1"/>
          </p:cNvSpPr>
          <p:nvPr/>
        </p:nvSpPr>
        <p:spPr bwMode="auto">
          <a:xfrm>
            <a:off x="3748381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3" name="Rectangle 55"/>
          <p:cNvSpPr>
            <a:spLocks noChangeArrowheads="1"/>
          </p:cNvSpPr>
          <p:nvPr/>
        </p:nvSpPr>
        <p:spPr bwMode="auto">
          <a:xfrm>
            <a:off x="3748381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4" name="Rectangle 56"/>
          <p:cNvSpPr>
            <a:spLocks noChangeArrowheads="1"/>
          </p:cNvSpPr>
          <p:nvPr/>
        </p:nvSpPr>
        <p:spPr bwMode="auto">
          <a:xfrm>
            <a:off x="3748381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5" name="Rectangle 57"/>
          <p:cNvSpPr>
            <a:spLocks noChangeArrowheads="1"/>
          </p:cNvSpPr>
          <p:nvPr/>
        </p:nvSpPr>
        <p:spPr bwMode="auto">
          <a:xfrm>
            <a:off x="3748381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6" name="Text Box 58"/>
          <p:cNvSpPr txBox="1">
            <a:spLocks noChangeArrowheads="1"/>
          </p:cNvSpPr>
          <p:nvPr/>
        </p:nvSpPr>
        <p:spPr bwMode="auto">
          <a:xfrm>
            <a:off x="3875027" y="18446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24200" y="23738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32340" y="21336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114800" y="29072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116370" y="32004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17940" y="343114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032340" y="34406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124200" y="370260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124200" y="39740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032340" y="39624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029200" y="44958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9" name="Text Box 59"/>
          <p:cNvSpPr txBox="1">
            <a:spLocks noChangeArrowheads="1"/>
          </p:cNvSpPr>
          <p:nvPr/>
        </p:nvSpPr>
        <p:spPr bwMode="auto">
          <a:xfrm>
            <a:off x="5704339" y="4486170"/>
            <a:ext cx="172688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Oops again!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029200" y="42672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2201333" y="2151591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1" name="Oval 100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Graphs</a:t>
            </a:r>
          </a:p>
        </p:txBody>
      </p:sp>
      <p:sp>
        <p:nvSpPr>
          <p:cNvPr id="946179" name="Text Box 3"/>
          <p:cNvSpPr txBox="1">
            <a:spLocks noChangeArrowheads="1"/>
          </p:cNvSpPr>
          <p:nvPr/>
        </p:nvSpPr>
        <p:spPr bwMode="auto">
          <a:xfrm>
            <a:off x="5930900" y="1371600"/>
            <a:ext cx="2663037" cy="48013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progress graph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depicts</a:t>
            </a:r>
          </a:p>
          <a:p>
            <a:r>
              <a:rPr lang="en-US" sz="1800" dirty="0">
                <a:latin typeface="Calibri" pitchFamily="34" charset="0"/>
              </a:rPr>
              <a:t>the discrete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execution </a:t>
            </a:r>
          </a:p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state space</a:t>
            </a:r>
            <a:r>
              <a:rPr lang="en-US" sz="1800" dirty="0">
                <a:latin typeface="Calibri" pitchFamily="34" charset="0"/>
              </a:rPr>
              <a:t> of concurrent</a:t>
            </a:r>
          </a:p>
          <a:p>
            <a:r>
              <a:rPr lang="en-US" sz="1800" dirty="0">
                <a:latin typeface="Calibri" pitchFamily="34" charset="0"/>
              </a:rPr>
              <a:t>threads.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Each axis corresponds to</a:t>
            </a:r>
          </a:p>
          <a:p>
            <a:r>
              <a:rPr lang="en-US" sz="1800" dirty="0">
                <a:latin typeface="Calibri" pitchFamily="34" charset="0"/>
              </a:rPr>
              <a:t>the sequential order of</a:t>
            </a:r>
          </a:p>
          <a:p>
            <a:r>
              <a:rPr lang="en-US" sz="1800" dirty="0">
                <a:latin typeface="Calibri" pitchFamily="34" charset="0"/>
              </a:rPr>
              <a:t>instructions in a thread.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Each point corresponds to</a:t>
            </a:r>
          </a:p>
          <a:p>
            <a:r>
              <a:rPr lang="en-US" sz="1800" dirty="0">
                <a:latin typeface="Calibri" pitchFamily="34" charset="0"/>
              </a:rPr>
              <a:t>a possible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execution state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(Inst</a:t>
            </a:r>
            <a:r>
              <a:rPr lang="en-US" sz="1800" baseline="-25000" dirty="0">
                <a:latin typeface="Calibri" pitchFamily="34" charset="0"/>
              </a:rPr>
              <a:t>1</a:t>
            </a:r>
            <a:r>
              <a:rPr lang="en-US" sz="1800" dirty="0">
                <a:latin typeface="Calibri" pitchFamily="34" charset="0"/>
              </a:rPr>
              <a:t>, Inst</a:t>
            </a:r>
            <a:r>
              <a:rPr lang="en-US" sz="1800" baseline="-25000" dirty="0">
                <a:latin typeface="Calibri" pitchFamily="34" charset="0"/>
              </a:rPr>
              <a:t>2</a:t>
            </a:r>
            <a:r>
              <a:rPr lang="en-US" sz="1800" dirty="0">
                <a:latin typeface="Calibri" pitchFamily="34" charset="0"/>
              </a:rPr>
              <a:t>).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E.g.,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(L</a:t>
            </a:r>
            <a:r>
              <a:rPr lang="en-US" sz="1800" baseline="-250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, S</a:t>
            </a:r>
            <a:r>
              <a:rPr lang="en-US" sz="1800" baseline="-25000" dirty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)  </a:t>
            </a:r>
            <a:r>
              <a:rPr lang="en-US" sz="1800" dirty="0">
                <a:latin typeface="Calibri" pitchFamily="34" charset="0"/>
              </a:rPr>
              <a:t>denotes state</a:t>
            </a:r>
          </a:p>
          <a:p>
            <a:r>
              <a:rPr lang="en-US" sz="1800" dirty="0">
                <a:latin typeface="Calibri" pitchFamily="34" charset="0"/>
              </a:rPr>
              <a:t>where  thread 1 has</a:t>
            </a:r>
          </a:p>
          <a:p>
            <a:r>
              <a:rPr lang="en-US" sz="1800" dirty="0">
                <a:latin typeface="Calibri" pitchFamily="34" charset="0"/>
              </a:rPr>
              <a:t>completed L</a:t>
            </a:r>
            <a:r>
              <a:rPr lang="en-US" sz="1800" baseline="-25000" dirty="0">
                <a:latin typeface="Calibri" pitchFamily="34" charset="0"/>
              </a:rPr>
              <a:t>1</a:t>
            </a:r>
            <a:r>
              <a:rPr lang="en-US" sz="1800" dirty="0">
                <a:latin typeface="Calibri" pitchFamily="34" charset="0"/>
              </a:rPr>
              <a:t> and thread</a:t>
            </a:r>
          </a:p>
          <a:p>
            <a:r>
              <a:rPr lang="en-US" sz="1800" dirty="0">
                <a:latin typeface="Calibri" pitchFamily="34" charset="0"/>
              </a:rPr>
              <a:t>2 has completed S</a:t>
            </a:r>
            <a:r>
              <a:rPr lang="en-US" sz="1800" baseline="-25000" dirty="0">
                <a:latin typeface="Calibri" pitchFamily="34" charset="0"/>
              </a:rPr>
              <a:t>2</a:t>
            </a:r>
            <a:r>
              <a:rPr lang="en-US" sz="1800" dirty="0">
                <a:latin typeface="Calibri" pitchFamily="34" charset="0"/>
              </a:rPr>
              <a:t>.</a:t>
            </a:r>
          </a:p>
        </p:txBody>
      </p:sp>
      <p:sp>
        <p:nvSpPr>
          <p:cNvPr id="946180" name="Line 4"/>
          <p:cNvSpPr>
            <a:spLocks noChangeAspect="1" noChangeShapeType="1"/>
          </p:cNvSpPr>
          <p:nvPr/>
        </p:nvSpPr>
        <p:spPr bwMode="auto">
          <a:xfrm flipV="1">
            <a:off x="811213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946181" name="Line 5"/>
          <p:cNvSpPr>
            <a:spLocks noChangeAspect="1" noChangeShapeType="1"/>
          </p:cNvSpPr>
          <p:nvPr/>
        </p:nvSpPr>
        <p:spPr bwMode="auto">
          <a:xfrm flipH="1" flipV="1">
            <a:off x="811213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946182" name="Text Box 6"/>
          <p:cNvSpPr txBox="1">
            <a:spLocks noChangeAspect="1" noChangeArrowheads="1"/>
          </p:cNvSpPr>
          <p:nvPr/>
        </p:nvSpPr>
        <p:spPr bwMode="auto">
          <a:xfrm>
            <a:off x="965200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3" name="Text Box 7"/>
          <p:cNvSpPr txBox="1">
            <a:spLocks noChangeAspect="1" noChangeArrowheads="1"/>
          </p:cNvSpPr>
          <p:nvPr/>
        </p:nvSpPr>
        <p:spPr bwMode="auto">
          <a:xfrm>
            <a:off x="1662113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4" name="Text Box 8"/>
          <p:cNvSpPr txBox="1">
            <a:spLocks noChangeAspect="1" noChangeArrowheads="1"/>
          </p:cNvSpPr>
          <p:nvPr/>
        </p:nvSpPr>
        <p:spPr bwMode="auto">
          <a:xfrm>
            <a:off x="2362200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5" name="Text Box 9"/>
          <p:cNvSpPr txBox="1">
            <a:spLocks noChangeAspect="1" noChangeArrowheads="1"/>
          </p:cNvSpPr>
          <p:nvPr/>
        </p:nvSpPr>
        <p:spPr bwMode="auto">
          <a:xfrm>
            <a:off x="3079750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6" name="Text Box 10"/>
          <p:cNvSpPr txBox="1">
            <a:spLocks noChangeAspect="1" noChangeArrowheads="1"/>
          </p:cNvSpPr>
          <p:nvPr/>
        </p:nvSpPr>
        <p:spPr bwMode="auto">
          <a:xfrm>
            <a:off x="3805238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7" name="Text Box 11"/>
          <p:cNvSpPr txBox="1">
            <a:spLocks noChangeAspect="1" noChangeArrowheads="1"/>
          </p:cNvSpPr>
          <p:nvPr/>
        </p:nvSpPr>
        <p:spPr bwMode="auto">
          <a:xfrm>
            <a:off x="430213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8" name="Text Box 12"/>
          <p:cNvSpPr txBox="1">
            <a:spLocks noChangeAspect="1" noChangeArrowheads="1"/>
          </p:cNvSpPr>
          <p:nvPr/>
        </p:nvSpPr>
        <p:spPr bwMode="auto">
          <a:xfrm>
            <a:off x="458788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9" name="Text Box 13"/>
          <p:cNvSpPr txBox="1">
            <a:spLocks noChangeAspect="1" noChangeArrowheads="1"/>
          </p:cNvSpPr>
          <p:nvPr/>
        </p:nvSpPr>
        <p:spPr bwMode="auto">
          <a:xfrm>
            <a:off x="430213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90" name="Text Box 14"/>
          <p:cNvSpPr txBox="1">
            <a:spLocks noChangeAspect="1" noChangeArrowheads="1"/>
          </p:cNvSpPr>
          <p:nvPr/>
        </p:nvSpPr>
        <p:spPr bwMode="auto">
          <a:xfrm>
            <a:off x="441325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91" name="Text Box 15"/>
          <p:cNvSpPr txBox="1">
            <a:spLocks noChangeAspect="1" noChangeArrowheads="1"/>
          </p:cNvSpPr>
          <p:nvPr/>
        </p:nvSpPr>
        <p:spPr bwMode="auto">
          <a:xfrm>
            <a:off x="452438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217" name="Text Box 41"/>
          <p:cNvSpPr txBox="1">
            <a:spLocks noChangeAspect="1" noChangeArrowheads="1"/>
          </p:cNvSpPr>
          <p:nvPr/>
        </p:nvSpPr>
        <p:spPr bwMode="auto">
          <a:xfrm>
            <a:off x="4600575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946218" name="Text Box 42"/>
          <p:cNvSpPr txBox="1">
            <a:spLocks noChangeAspect="1" noChangeArrowheads="1"/>
          </p:cNvSpPr>
          <p:nvPr/>
        </p:nvSpPr>
        <p:spPr bwMode="auto">
          <a:xfrm>
            <a:off x="255574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770156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6" name="Oval 5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484805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4" name="Oval 63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199454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1" name="Oval 70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914103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8" name="Oval 77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628752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5" name="Oval 84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34340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2" name="Oval 91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8" name="Rectangle 97"/>
          <p:cNvSpPr/>
          <p:nvPr/>
        </p:nvSpPr>
        <p:spPr>
          <a:xfrm>
            <a:off x="1713047" y="2373968"/>
            <a:ext cx="1079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(L</a:t>
            </a:r>
            <a:r>
              <a:rPr lang="en-US" baseline="-250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, S</a:t>
            </a:r>
            <a:r>
              <a:rPr lang="en-US" baseline="-25000" dirty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)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70607" cy="4972050"/>
          </a:xfrm>
        </p:spPr>
        <p:txBody>
          <a:bodyPr/>
          <a:lstStyle/>
          <a:p>
            <a:r>
              <a:rPr lang="en-US" dirty="0"/>
              <a:t>Recap: Threads, races, and deadlocks</a:t>
            </a:r>
          </a:p>
          <a:p>
            <a:r>
              <a:rPr lang="en-US" dirty="0">
                <a:solidFill>
                  <a:srgbClr val="7F7F7F"/>
                </a:solidFill>
              </a:rPr>
              <a:t>Sharing                                                 		CSAPP 12.4              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Mutual exclusion					CSAPP 12.5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Semaphores					CSAPP 12.5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Producer-Consumer Synchronization		CSAPP 12.5</a:t>
            </a:r>
          </a:p>
        </p:txBody>
      </p:sp>
    </p:spTree>
    <p:extLst>
      <p:ext uri="{BB962C8B-B14F-4D97-AF65-F5344CB8AC3E}">
        <p14:creationId xmlns:p14="http://schemas.microsoft.com/office/powerpoint/2010/main" val="3217763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Trajectories in Progress Graphs</a:t>
            </a:r>
          </a:p>
        </p:txBody>
      </p:sp>
      <p:sp>
        <p:nvSpPr>
          <p:cNvPr id="948227" name="Text Box 3"/>
          <p:cNvSpPr txBox="1">
            <a:spLocks noChangeArrowheads="1"/>
          </p:cNvSpPr>
          <p:nvPr/>
        </p:nvSpPr>
        <p:spPr bwMode="auto">
          <a:xfrm>
            <a:off x="5257800" y="1686698"/>
            <a:ext cx="3810000" cy="21852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trajectory</a:t>
            </a:r>
            <a:r>
              <a:rPr lang="en-US" sz="1800" dirty="0">
                <a:latin typeface="Calibri" pitchFamily="34" charset="0"/>
              </a:rPr>
              <a:t> is a sequence of legal state transitions that describes one possible concurrent execution of the threads.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Example: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Calibri" pitchFamily="34" charset="0"/>
              </a:rPr>
              <a:t>H1, L1, U1, H2, L2, S1, T1, U2, S2, T2</a:t>
            </a:r>
          </a:p>
        </p:txBody>
      </p:sp>
      <p:sp>
        <p:nvSpPr>
          <p:cNvPr id="64" name="Line 4"/>
          <p:cNvSpPr>
            <a:spLocks noChangeAspect="1" noChangeShapeType="1"/>
          </p:cNvSpPr>
          <p:nvPr/>
        </p:nvSpPr>
        <p:spPr bwMode="auto">
          <a:xfrm flipV="1">
            <a:off x="94259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5" name="Line 5"/>
          <p:cNvSpPr>
            <a:spLocks noChangeAspect="1" noChangeShapeType="1"/>
          </p:cNvSpPr>
          <p:nvPr/>
        </p:nvSpPr>
        <p:spPr bwMode="auto">
          <a:xfrm flipH="1" flipV="1">
            <a:off x="94259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6"/>
          <p:cNvSpPr txBox="1">
            <a:spLocks noChangeAspect="1" noChangeArrowheads="1"/>
          </p:cNvSpPr>
          <p:nvPr/>
        </p:nvSpPr>
        <p:spPr bwMode="auto">
          <a:xfrm>
            <a:off x="1096586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7"/>
          <p:cNvSpPr txBox="1">
            <a:spLocks noChangeAspect="1" noChangeArrowheads="1"/>
          </p:cNvSpPr>
          <p:nvPr/>
        </p:nvSpPr>
        <p:spPr bwMode="auto">
          <a:xfrm>
            <a:off x="1793499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8"/>
          <p:cNvSpPr txBox="1">
            <a:spLocks noChangeAspect="1" noChangeArrowheads="1"/>
          </p:cNvSpPr>
          <p:nvPr/>
        </p:nvSpPr>
        <p:spPr bwMode="auto">
          <a:xfrm>
            <a:off x="2493586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9"/>
          <p:cNvSpPr txBox="1">
            <a:spLocks noChangeAspect="1" noChangeArrowheads="1"/>
          </p:cNvSpPr>
          <p:nvPr/>
        </p:nvSpPr>
        <p:spPr bwMode="auto">
          <a:xfrm>
            <a:off x="3211136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0"/>
          <p:cNvSpPr txBox="1">
            <a:spLocks noChangeAspect="1" noChangeArrowheads="1"/>
          </p:cNvSpPr>
          <p:nvPr/>
        </p:nvSpPr>
        <p:spPr bwMode="auto">
          <a:xfrm>
            <a:off x="3936624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1"/>
          <p:cNvSpPr txBox="1">
            <a:spLocks noChangeAspect="1" noChangeArrowheads="1"/>
          </p:cNvSpPr>
          <p:nvPr/>
        </p:nvSpPr>
        <p:spPr bwMode="auto">
          <a:xfrm>
            <a:off x="561599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12"/>
          <p:cNvSpPr txBox="1">
            <a:spLocks noChangeAspect="1" noChangeArrowheads="1"/>
          </p:cNvSpPr>
          <p:nvPr/>
        </p:nvSpPr>
        <p:spPr bwMode="auto">
          <a:xfrm>
            <a:off x="590174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3" name="Text Box 13"/>
          <p:cNvSpPr txBox="1">
            <a:spLocks noChangeAspect="1" noChangeArrowheads="1"/>
          </p:cNvSpPr>
          <p:nvPr/>
        </p:nvSpPr>
        <p:spPr bwMode="auto">
          <a:xfrm>
            <a:off x="561599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4" name="Text Box 14"/>
          <p:cNvSpPr txBox="1">
            <a:spLocks noChangeAspect="1" noChangeArrowheads="1"/>
          </p:cNvSpPr>
          <p:nvPr/>
        </p:nvSpPr>
        <p:spPr bwMode="auto">
          <a:xfrm>
            <a:off x="572711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5" name="Text Box 15"/>
          <p:cNvSpPr txBox="1">
            <a:spLocks noChangeAspect="1" noChangeArrowheads="1"/>
          </p:cNvSpPr>
          <p:nvPr/>
        </p:nvSpPr>
        <p:spPr bwMode="auto">
          <a:xfrm>
            <a:off x="583824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6" name="Text Box 41"/>
          <p:cNvSpPr txBox="1">
            <a:spLocks noChangeAspect="1" noChangeArrowheads="1"/>
          </p:cNvSpPr>
          <p:nvPr/>
        </p:nvSpPr>
        <p:spPr bwMode="auto">
          <a:xfrm>
            <a:off x="4731961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7" name="Text Box 42"/>
          <p:cNvSpPr txBox="1">
            <a:spLocks noChangeAspect="1" noChangeArrowheads="1"/>
          </p:cNvSpPr>
          <p:nvPr/>
        </p:nvSpPr>
        <p:spPr bwMode="auto">
          <a:xfrm>
            <a:off x="386960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901542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9" name="Oval 7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6161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6" name="Oval 8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3308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3" name="Oval 9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045489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0" name="Oval 9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76013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7" name="Oval 106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474786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4" name="Oval 113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1" name="Line 54"/>
          <p:cNvSpPr>
            <a:spLocks noChangeShapeType="1"/>
          </p:cNvSpPr>
          <p:nvPr/>
        </p:nvSpPr>
        <p:spPr bwMode="auto">
          <a:xfrm>
            <a:off x="917239" y="5653128"/>
            <a:ext cx="731520" cy="95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2" name="Line 55"/>
          <p:cNvSpPr>
            <a:spLocks noChangeShapeType="1"/>
          </p:cNvSpPr>
          <p:nvPr/>
        </p:nvSpPr>
        <p:spPr bwMode="auto">
          <a:xfrm>
            <a:off x="1663269" y="5653128"/>
            <a:ext cx="7397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" name="Line 56"/>
          <p:cNvSpPr>
            <a:spLocks noChangeShapeType="1"/>
          </p:cNvSpPr>
          <p:nvPr/>
        </p:nvSpPr>
        <p:spPr bwMode="auto">
          <a:xfrm>
            <a:off x="2457019" y="5653128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" name="Line 57"/>
          <p:cNvSpPr>
            <a:spLocks noChangeShapeType="1"/>
          </p:cNvSpPr>
          <p:nvPr/>
        </p:nvSpPr>
        <p:spPr bwMode="auto">
          <a:xfrm flipV="1">
            <a:off x="3096728" y="4978454"/>
            <a:ext cx="0" cy="6334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5" name="Line 58"/>
          <p:cNvSpPr>
            <a:spLocks noChangeShapeType="1"/>
          </p:cNvSpPr>
          <p:nvPr/>
        </p:nvSpPr>
        <p:spPr bwMode="auto">
          <a:xfrm flipV="1">
            <a:off x="3087203" y="4268841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6" name="Line 59"/>
          <p:cNvSpPr>
            <a:spLocks noChangeShapeType="1"/>
          </p:cNvSpPr>
          <p:nvPr/>
        </p:nvSpPr>
        <p:spPr bwMode="auto">
          <a:xfrm>
            <a:off x="3147582" y="4278420"/>
            <a:ext cx="6556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Line 60"/>
          <p:cNvSpPr>
            <a:spLocks noChangeShapeType="1"/>
          </p:cNvSpPr>
          <p:nvPr/>
        </p:nvSpPr>
        <p:spPr bwMode="auto">
          <a:xfrm>
            <a:off x="3838144" y="4278420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Line 61"/>
          <p:cNvSpPr>
            <a:spLocks noChangeShapeType="1"/>
          </p:cNvSpPr>
          <p:nvPr/>
        </p:nvSpPr>
        <p:spPr bwMode="auto">
          <a:xfrm flipV="1">
            <a:off x="4519182" y="3560803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9" name="Line 62"/>
          <p:cNvSpPr>
            <a:spLocks noChangeShapeType="1"/>
          </p:cNvSpPr>
          <p:nvPr/>
        </p:nvSpPr>
        <p:spPr bwMode="auto">
          <a:xfrm flipV="1">
            <a:off x="4519182" y="2846428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Trajectories in Progress Graphs</a:t>
            </a:r>
          </a:p>
        </p:txBody>
      </p:sp>
      <p:sp>
        <p:nvSpPr>
          <p:cNvPr id="948227" name="Text Box 3"/>
          <p:cNvSpPr txBox="1">
            <a:spLocks noChangeArrowheads="1"/>
          </p:cNvSpPr>
          <p:nvPr/>
        </p:nvSpPr>
        <p:spPr bwMode="auto">
          <a:xfrm>
            <a:off x="5257800" y="1686698"/>
            <a:ext cx="3810000" cy="21852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trajectory</a:t>
            </a:r>
            <a:r>
              <a:rPr lang="en-US" sz="1800" dirty="0">
                <a:latin typeface="Calibri" pitchFamily="34" charset="0"/>
              </a:rPr>
              <a:t> is a sequence of legal state transitions that describes one possible concurrent execution of the threads.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Example: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Calibri" pitchFamily="34" charset="0"/>
              </a:rPr>
              <a:t>H1, L1, U1, H2, L2,  S1, T1, U2, S2, T2</a:t>
            </a:r>
          </a:p>
        </p:txBody>
      </p:sp>
      <p:sp>
        <p:nvSpPr>
          <p:cNvPr id="64" name="Line 4"/>
          <p:cNvSpPr>
            <a:spLocks noChangeAspect="1" noChangeShapeType="1"/>
          </p:cNvSpPr>
          <p:nvPr/>
        </p:nvSpPr>
        <p:spPr bwMode="auto">
          <a:xfrm flipV="1">
            <a:off x="94259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5" name="Line 5"/>
          <p:cNvSpPr>
            <a:spLocks noChangeAspect="1" noChangeShapeType="1"/>
          </p:cNvSpPr>
          <p:nvPr/>
        </p:nvSpPr>
        <p:spPr bwMode="auto">
          <a:xfrm flipH="1" flipV="1">
            <a:off x="94259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6"/>
          <p:cNvSpPr txBox="1">
            <a:spLocks noChangeAspect="1" noChangeArrowheads="1"/>
          </p:cNvSpPr>
          <p:nvPr/>
        </p:nvSpPr>
        <p:spPr bwMode="auto">
          <a:xfrm>
            <a:off x="1096586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7"/>
          <p:cNvSpPr txBox="1">
            <a:spLocks noChangeAspect="1" noChangeArrowheads="1"/>
          </p:cNvSpPr>
          <p:nvPr/>
        </p:nvSpPr>
        <p:spPr bwMode="auto">
          <a:xfrm>
            <a:off x="1793499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8"/>
          <p:cNvSpPr txBox="1">
            <a:spLocks noChangeAspect="1" noChangeArrowheads="1"/>
          </p:cNvSpPr>
          <p:nvPr/>
        </p:nvSpPr>
        <p:spPr bwMode="auto">
          <a:xfrm>
            <a:off x="2493586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9"/>
          <p:cNvSpPr txBox="1">
            <a:spLocks noChangeAspect="1" noChangeArrowheads="1"/>
          </p:cNvSpPr>
          <p:nvPr/>
        </p:nvSpPr>
        <p:spPr bwMode="auto">
          <a:xfrm>
            <a:off x="3211136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0"/>
          <p:cNvSpPr txBox="1">
            <a:spLocks noChangeAspect="1" noChangeArrowheads="1"/>
          </p:cNvSpPr>
          <p:nvPr/>
        </p:nvSpPr>
        <p:spPr bwMode="auto">
          <a:xfrm>
            <a:off x="3936624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1"/>
          <p:cNvSpPr txBox="1">
            <a:spLocks noChangeAspect="1" noChangeArrowheads="1"/>
          </p:cNvSpPr>
          <p:nvPr/>
        </p:nvSpPr>
        <p:spPr bwMode="auto">
          <a:xfrm>
            <a:off x="561599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12"/>
          <p:cNvSpPr txBox="1">
            <a:spLocks noChangeAspect="1" noChangeArrowheads="1"/>
          </p:cNvSpPr>
          <p:nvPr/>
        </p:nvSpPr>
        <p:spPr bwMode="auto">
          <a:xfrm>
            <a:off x="590174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3" name="Text Box 13"/>
          <p:cNvSpPr txBox="1">
            <a:spLocks noChangeAspect="1" noChangeArrowheads="1"/>
          </p:cNvSpPr>
          <p:nvPr/>
        </p:nvSpPr>
        <p:spPr bwMode="auto">
          <a:xfrm>
            <a:off x="561599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4" name="Text Box 14"/>
          <p:cNvSpPr txBox="1">
            <a:spLocks noChangeAspect="1" noChangeArrowheads="1"/>
          </p:cNvSpPr>
          <p:nvPr/>
        </p:nvSpPr>
        <p:spPr bwMode="auto">
          <a:xfrm>
            <a:off x="572711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5" name="Text Box 15"/>
          <p:cNvSpPr txBox="1">
            <a:spLocks noChangeAspect="1" noChangeArrowheads="1"/>
          </p:cNvSpPr>
          <p:nvPr/>
        </p:nvSpPr>
        <p:spPr bwMode="auto">
          <a:xfrm>
            <a:off x="583824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6" name="Text Box 41"/>
          <p:cNvSpPr txBox="1">
            <a:spLocks noChangeAspect="1" noChangeArrowheads="1"/>
          </p:cNvSpPr>
          <p:nvPr/>
        </p:nvSpPr>
        <p:spPr bwMode="auto">
          <a:xfrm>
            <a:off x="4731961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7" name="Text Box 42"/>
          <p:cNvSpPr txBox="1">
            <a:spLocks noChangeAspect="1" noChangeArrowheads="1"/>
          </p:cNvSpPr>
          <p:nvPr/>
        </p:nvSpPr>
        <p:spPr bwMode="auto">
          <a:xfrm>
            <a:off x="386960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901542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9" name="Oval 7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6161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6" name="Oval 8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3308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3" name="Oval 9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045489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0" name="Oval 9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76013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7" name="Oval 106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474786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4" name="Oval 113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1" name="Line 54"/>
          <p:cNvSpPr>
            <a:spLocks noChangeShapeType="1"/>
          </p:cNvSpPr>
          <p:nvPr/>
        </p:nvSpPr>
        <p:spPr bwMode="auto">
          <a:xfrm>
            <a:off x="917239" y="5653128"/>
            <a:ext cx="731520" cy="95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2" name="Line 55"/>
          <p:cNvSpPr>
            <a:spLocks noChangeShapeType="1"/>
          </p:cNvSpPr>
          <p:nvPr/>
        </p:nvSpPr>
        <p:spPr bwMode="auto">
          <a:xfrm>
            <a:off x="1663269" y="5653128"/>
            <a:ext cx="7397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" name="Line 56"/>
          <p:cNvSpPr>
            <a:spLocks noChangeShapeType="1"/>
          </p:cNvSpPr>
          <p:nvPr/>
        </p:nvSpPr>
        <p:spPr bwMode="auto">
          <a:xfrm>
            <a:off x="2457019" y="5653128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" name="Line 57"/>
          <p:cNvSpPr>
            <a:spLocks noChangeShapeType="1"/>
          </p:cNvSpPr>
          <p:nvPr/>
        </p:nvSpPr>
        <p:spPr bwMode="auto">
          <a:xfrm flipV="1">
            <a:off x="3096728" y="4978454"/>
            <a:ext cx="0" cy="6334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5" name="Line 58"/>
          <p:cNvSpPr>
            <a:spLocks noChangeShapeType="1"/>
          </p:cNvSpPr>
          <p:nvPr/>
        </p:nvSpPr>
        <p:spPr bwMode="auto">
          <a:xfrm flipV="1">
            <a:off x="3087203" y="4268841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6" name="Line 59"/>
          <p:cNvSpPr>
            <a:spLocks noChangeShapeType="1"/>
          </p:cNvSpPr>
          <p:nvPr/>
        </p:nvSpPr>
        <p:spPr bwMode="auto">
          <a:xfrm>
            <a:off x="3147582" y="4278420"/>
            <a:ext cx="6556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Line 60"/>
          <p:cNvSpPr>
            <a:spLocks noChangeShapeType="1"/>
          </p:cNvSpPr>
          <p:nvPr/>
        </p:nvSpPr>
        <p:spPr bwMode="auto">
          <a:xfrm>
            <a:off x="3838144" y="4278420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Line 61"/>
          <p:cNvSpPr>
            <a:spLocks noChangeShapeType="1"/>
          </p:cNvSpPr>
          <p:nvPr/>
        </p:nvSpPr>
        <p:spPr bwMode="auto">
          <a:xfrm flipV="1">
            <a:off x="4519182" y="3560803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9" name="Line 62"/>
          <p:cNvSpPr>
            <a:spLocks noChangeShapeType="1"/>
          </p:cNvSpPr>
          <p:nvPr/>
        </p:nvSpPr>
        <p:spPr bwMode="auto">
          <a:xfrm flipV="1">
            <a:off x="4519182" y="2846428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0" name="Line 63"/>
          <p:cNvSpPr>
            <a:spLocks noChangeShapeType="1"/>
          </p:cNvSpPr>
          <p:nvPr/>
        </p:nvSpPr>
        <p:spPr bwMode="auto">
          <a:xfrm flipV="1">
            <a:off x="4519182" y="2146340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260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 bwMode="auto">
          <a:xfrm>
            <a:off x="2109747" y="2946758"/>
            <a:ext cx="2039112" cy="1965960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Sections and Unsafe Regions</a:t>
            </a:r>
          </a:p>
        </p:txBody>
      </p:sp>
      <p:sp>
        <p:nvSpPr>
          <p:cNvPr id="950275" name="Text Box 3"/>
          <p:cNvSpPr txBox="1">
            <a:spLocks noChangeArrowheads="1"/>
          </p:cNvSpPr>
          <p:nvPr/>
        </p:nvSpPr>
        <p:spPr bwMode="auto">
          <a:xfrm>
            <a:off x="5997575" y="1648350"/>
            <a:ext cx="2917825" cy="36009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L, U, and S form 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critical section </a:t>
            </a:r>
            <a:r>
              <a:rPr lang="en-US" sz="1800" dirty="0">
                <a:latin typeface="Calibri" pitchFamily="34" charset="0"/>
              </a:rPr>
              <a:t>with respect to the shared variable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i="1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Instructions in critical sections (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some shared variable) should not be interleaved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Sets of states where such interleaving occurs form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unsafe regions</a:t>
            </a:r>
            <a:endParaRPr lang="en-US" sz="1800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0" name="Line 4"/>
          <p:cNvSpPr>
            <a:spLocks noChangeAspect="1" noChangeShapeType="1"/>
          </p:cNvSpPr>
          <p:nvPr/>
        </p:nvSpPr>
        <p:spPr bwMode="auto">
          <a:xfrm flipV="1">
            <a:off x="1339501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1" name="Line 5"/>
          <p:cNvSpPr>
            <a:spLocks noChangeAspect="1" noChangeShapeType="1"/>
          </p:cNvSpPr>
          <p:nvPr/>
        </p:nvSpPr>
        <p:spPr bwMode="auto">
          <a:xfrm flipH="1" flipV="1">
            <a:off x="1339501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2" name="Text Box 6"/>
          <p:cNvSpPr txBox="1">
            <a:spLocks noChangeAspect="1" noChangeArrowheads="1"/>
          </p:cNvSpPr>
          <p:nvPr/>
        </p:nvSpPr>
        <p:spPr bwMode="auto">
          <a:xfrm>
            <a:off x="1493488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3" name="Text Box 7"/>
          <p:cNvSpPr txBox="1">
            <a:spLocks noChangeAspect="1" noChangeArrowheads="1"/>
          </p:cNvSpPr>
          <p:nvPr/>
        </p:nvSpPr>
        <p:spPr bwMode="auto">
          <a:xfrm>
            <a:off x="2190401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4" name="Text Box 8"/>
          <p:cNvSpPr txBox="1">
            <a:spLocks noChangeAspect="1" noChangeArrowheads="1"/>
          </p:cNvSpPr>
          <p:nvPr/>
        </p:nvSpPr>
        <p:spPr bwMode="auto">
          <a:xfrm>
            <a:off x="2890488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5" name="Text Box 9"/>
          <p:cNvSpPr txBox="1">
            <a:spLocks noChangeAspect="1" noChangeArrowheads="1"/>
          </p:cNvSpPr>
          <p:nvPr/>
        </p:nvSpPr>
        <p:spPr bwMode="auto">
          <a:xfrm>
            <a:off x="3608038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10"/>
          <p:cNvSpPr txBox="1">
            <a:spLocks noChangeAspect="1" noChangeArrowheads="1"/>
          </p:cNvSpPr>
          <p:nvPr/>
        </p:nvSpPr>
        <p:spPr bwMode="auto">
          <a:xfrm>
            <a:off x="4333526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11"/>
          <p:cNvSpPr txBox="1">
            <a:spLocks noChangeAspect="1" noChangeArrowheads="1"/>
          </p:cNvSpPr>
          <p:nvPr/>
        </p:nvSpPr>
        <p:spPr bwMode="auto">
          <a:xfrm>
            <a:off x="958501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12"/>
          <p:cNvSpPr txBox="1">
            <a:spLocks noChangeAspect="1" noChangeArrowheads="1"/>
          </p:cNvSpPr>
          <p:nvPr/>
        </p:nvSpPr>
        <p:spPr bwMode="auto">
          <a:xfrm>
            <a:off x="987076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13"/>
          <p:cNvSpPr txBox="1">
            <a:spLocks noChangeAspect="1" noChangeArrowheads="1"/>
          </p:cNvSpPr>
          <p:nvPr/>
        </p:nvSpPr>
        <p:spPr bwMode="auto">
          <a:xfrm>
            <a:off x="958501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4"/>
          <p:cNvSpPr txBox="1">
            <a:spLocks noChangeAspect="1" noChangeArrowheads="1"/>
          </p:cNvSpPr>
          <p:nvPr/>
        </p:nvSpPr>
        <p:spPr bwMode="auto">
          <a:xfrm>
            <a:off x="969613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5"/>
          <p:cNvSpPr txBox="1">
            <a:spLocks noChangeAspect="1" noChangeArrowheads="1"/>
          </p:cNvSpPr>
          <p:nvPr/>
        </p:nvSpPr>
        <p:spPr bwMode="auto">
          <a:xfrm>
            <a:off x="980726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41"/>
          <p:cNvSpPr txBox="1">
            <a:spLocks noChangeAspect="1" noChangeArrowheads="1"/>
          </p:cNvSpPr>
          <p:nvPr/>
        </p:nvSpPr>
        <p:spPr bwMode="auto">
          <a:xfrm>
            <a:off x="5128863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3" name="Text Box 42"/>
          <p:cNvSpPr txBox="1">
            <a:spLocks noChangeAspect="1" noChangeArrowheads="1"/>
          </p:cNvSpPr>
          <p:nvPr/>
        </p:nvSpPr>
        <p:spPr bwMode="auto">
          <a:xfrm>
            <a:off x="783862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1298444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5" name="Oval 74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013093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2" name="Oval 81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727742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9" name="Oval 8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4423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6" name="Oval 9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1570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3" name="Oval 10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87168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0" name="Oval 10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6" name="AutoShape 56"/>
          <p:cNvSpPr>
            <a:spLocks/>
          </p:cNvSpPr>
          <p:nvPr/>
        </p:nvSpPr>
        <p:spPr bwMode="auto">
          <a:xfrm>
            <a:off x="825500" y="28956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AutoShape 57"/>
          <p:cNvSpPr>
            <a:spLocks/>
          </p:cNvSpPr>
          <p:nvPr/>
        </p:nvSpPr>
        <p:spPr bwMode="auto">
          <a:xfrm rot="-5400000">
            <a:off x="3034796" y="51435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Text Box 58"/>
          <p:cNvSpPr txBox="1">
            <a:spLocks noChangeArrowheads="1"/>
          </p:cNvSpPr>
          <p:nvPr/>
        </p:nvSpPr>
        <p:spPr bwMode="auto">
          <a:xfrm>
            <a:off x="1961646" y="6270625"/>
            <a:ext cx="241149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9" name="Text Box 59"/>
          <p:cNvSpPr txBox="1">
            <a:spLocks noChangeArrowheads="1"/>
          </p:cNvSpPr>
          <p:nvPr/>
        </p:nvSpPr>
        <p:spPr bwMode="auto">
          <a:xfrm>
            <a:off x="0" y="3295471"/>
            <a:ext cx="941388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362200" y="3747156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Unsafe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26" grpId="0" animBg="1"/>
      <p:bldP spid="127" grpId="0" animBg="1"/>
      <p:bldP spid="128" grpId="0"/>
      <p:bldP spid="129" grpId="0"/>
      <p:bldP spid="1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 bwMode="auto">
          <a:xfrm>
            <a:off x="2109747" y="2946758"/>
            <a:ext cx="2039112" cy="1965960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Sections and Unsafe Regions</a:t>
            </a:r>
          </a:p>
        </p:txBody>
      </p:sp>
      <p:sp>
        <p:nvSpPr>
          <p:cNvPr id="60" name="Line 4"/>
          <p:cNvSpPr>
            <a:spLocks noChangeAspect="1" noChangeShapeType="1"/>
          </p:cNvSpPr>
          <p:nvPr/>
        </p:nvSpPr>
        <p:spPr bwMode="auto">
          <a:xfrm flipV="1">
            <a:off x="1339501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1" name="Line 5"/>
          <p:cNvSpPr>
            <a:spLocks noChangeAspect="1" noChangeShapeType="1"/>
          </p:cNvSpPr>
          <p:nvPr/>
        </p:nvSpPr>
        <p:spPr bwMode="auto">
          <a:xfrm flipH="1" flipV="1">
            <a:off x="1339501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2" name="Text Box 6"/>
          <p:cNvSpPr txBox="1">
            <a:spLocks noChangeAspect="1" noChangeArrowheads="1"/>
          </p:cNvSpPr>
          <p:nvPr/>
        </p:nvSpPr>
        <p:spPr bwMode="auto">
          <a:xfrm>
            <a:off x="1493488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3" name="Text Box 7"/>
          <p:cNvSpPr txBox="1">
            <a:spLocks noChangeAspect="1" noChangeArrowheads="1"/>
          </p:cNvSpPr>
          <p:nvPr/>
        </p:nvSpPr>
        <p:spPr bwMode="auto">
          <a:xfrm>
            <a:off x="2190401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4" name="Text Box 8"/>
          <p:cNvSpPr txBox="1">
            <a:spLocks noChangeAspect="1" noChangeArrowheads="1"/>
          </p:cNvSpPr>
          <p:nvPr/>
        </p:nvSpPr>
        <p:spPr bwMode="auto">
          <a:xfrm>
            <a:off x="2890488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5" name="Text Box 9"/>
          <p:cNvSpPr txBox="1">
            <a:spLocks noChangeAspect="1" noChangeArrowheads="1"/>
          </p:cNvSpPr>
          <p:nvPr/>
        </p:nvSpPr>
        <p:spPr bwMode="auto">
          <a:xfrm>
            <a:off x="3608038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10"/>
          <p:cNvSpPr txBox="1">
            <a:spLocks noChangeAspect="1" noChangeArrowheads="1"/>
          </p:cNvSpPr>
          <p:nvPr/>
        </p:nvSpPr>
        <p:spPr bwMode="auto">
          <a:xfrm>
            <a:off x="4333526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11"/>
          <p:cNvSpPr txBox="1">
            <a:spLocks noChangeAspect="1" noChangeArrowheads="1"/>
          </p:cNvSpPr>
          <p:nvPr/>
        </p:nvSpPr>
        <p:spPr bwMode="auto">
          <a:xfrm>
            <a:off x="958501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12"/>
          <p:cNvSpPr txBox="1">
            <a:spLocks noChangeAspect="1" noChangeArrowheads="1"/>
          </p:cNvSpPr>
          <p:nvPr/>
        </p:nvSpPr>
        <p:spPr bwMode="auto">
          <a:xfrm>
            <a:off x="987076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13"/>
          <p:cNvSpPr txBox="1">
            <a:spLocks noChangeAspect="1" noChangeArrowheads="1"/>
          </p:cNvSpPr>
          <p:nvPr/>
        </p:nvSpPr>
        <p:spPr bwMode="auto">
          <a:xfrm>
            <a:off x="958501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4"/>
          <p:cNvSpPr txBox="1">
            <a:spLocks noChangeAspect="1" noChangeArrowheads="1"/>
          </p:cNvSpPr>
          <p:nvPr/>
        </p:nvSpPr>
        <p:spPr bwMode="auto">
          <a:xfrm>
            <a:off x="969613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5"/>
          <p:cNvSpPr txBox="1">
            <a:spLocks noChangeAspect="1" noChangeArrowheads="1"/>
          </p:cNvSpPr>
          <p:nvPr/>
        </p:nvSpPr>
        <p:spPr bwMode="auto">
          <a:xfrm>
            <a:off x="980726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41"/>
          <p:cNvSpPr txBox="1">
            <a:spLocks noChangeAspect="1" noChangeArrowheads="1"/>
          </p:cNvSpPr>
          <p:nvPr/>
        </p:nvSpPr>
        <p:spPr bwMode="auto">
          <a:xfrm>
            <a:off x="5128863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3" name="Text Box 42"/>
          <p:cNvSpPr txBox="1">
            <a:spLocks noChangeAspect="1" noChangeArrowheads="1"/>
          </p:cNvSpPr>
          <p:nvPr/>
        </p:nvSpPr>
        <p:spPr bwMode="auto">
          <a:xfrm>
            <a:off x="783862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2" name="Group 73"/>
          <p:cNvGrpSpPr/>
          <p:nvPr/>
        </p:nvGrpSpPr>
        <p:grpSpPr>
          <a:xfrm>
            <a:off x="1298444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5" name="Oval 74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" name="Group 80"/>
          <p:cNvGrpSpPr/>
          <p:nvPr/>
        </p:nvGrpSpPr>
        <p:grpSpPr>
          <a:xfrm>
            <a:off x="2013093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2" name="Oval 81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" name="Group 87"/>
          <p:cNvGrpSpPr/>
          <p:nvPr/>
        </p:nvGrpSpPr>
        <p:grpSpPr>
          <a:xfrm>
            <a:off x="2727742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9" name="Oval 8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" name="Group 94"/>
          <p:cNvGrpSpPr/>
          <p:nvPr/>
        </p:nvGrpSpPr>
        <p:grpSpPr>
          <a:xfrm>
            <a:off x="34423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6" name="Oval 9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" name="Group 101"/>
          <p:cNvGrpSpPr/>
          <p:nvPr/>
        </p:nvGrpSpPr>
        <p:grpSpPr>
          <a:xfrm>
            <a:off x="41570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3" name="Oval 10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" name="Group 108"/>
          <p:cNvGrpSpPr/>
          <p:nvPr/>
        </p:nvGrpSpPr>
        <p:grpSpPr>
          <a:xfrm>
            <a:off x="487168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0" name="Oval 10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6" name="AutoShape 56"/>
          <p:cNvSpPr>
            <a:spLocks/>
          </p:cNvSpPr>
          <p:nvPr/>
        </p:nvSpPr>
        <p:spPr bwMode="auto">
          <a:xfrm>
            <a:off x="825500" y="28956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AutoShape 57"/>
          <p:cNvSpPr>
            <a:spLocks/>
          </p:cNvSpPr>
          <p:nvPr/>
        </p:nvSpPr>
        <p:spPr bwMode="auto">
          <a:xfrm rot="-5400000">
            <a:off x="3045937" y="51435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Text Box 58"/>
          <p:cNvSpPr txBox="1">
            <a:spLocks noChangeArrowheads="1"/>
          </p:cNvSpPr>
          <p:nvPr/>
        </p:nvSpPr>
        <p:spPr bwMode="auto">
          <a:xfrm>
            <a:off x="1972787" y="6270625"/>
            <a:ext cx="241149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9" name="Text Box 59"/>
          <p:cNvSpPr txBox="1">
            <a:spLocks noChangeArrowheads="1"/>
          </p:cNvSpPr>
          <p:nvPr/>
        </p:nvSpPr>
        <p:spPr bwMode="auto">
          <a:xfrm>
            <a:off x="0" y="3295471"/>
            <a:ext cx="941388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362200" y="3747156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Unsafe region</a:t>
            </a:r>
          </a:p>
        </p:txBody>
      </p:sp>
      <p:sp>
        <p:nvSpPr>
          <p:cNvPr id="74" name="Text Box 3"/>
          <p:cNvSpPr txBox="1">
            <a:spLocks noChangeArrowheads="1"/>
          </p:cNvSpPr>
          <p:nvPr/>
        </p:nvSpPr>
        <p:spPr bwMode="auto">
          <a:xfrm>
            <a:off x="5334000" y="2180491"/>
            <a:ext cx="3505200" cy="166199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Def:</a:t>
            </a:r>
            <a:r>
              <a:rPr lang="en-US" sz="1800" i="1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A trajectory is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safe  </a:t>
            </a:r>
            <a:r>
              <a:rPr lang="en-US" sz="1800" dirty="0" err="1">
                <a:latin typeface="Calibri" pitchFamily="34" charset="0"/>
              </a:rPr>
              <a:t>iff</a:t>
            </a:r>
            <a:r>
              <a:rPr lang="en-US" sz="1800" dirty="0">
                <a:latin typeface="Calibri" pitchFamily="34" charset="0"/>
              </a:rPr>
              <a:t> it does not enter any unsafe region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Claim:</a:t>
            </a:r>
            <a:r>
              <a:rPr lang="en-US" sz="1800" i="1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A trajectory is  correct (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alibri" pitchFamily="34" charset="0"/>
              </a:rPr>
              <a:t>)  </a:t>
            </a:r>
            <a:r>
              <a:rPr lang="en-US" sz="1800" dirty="0" err="1">
                <a:latin typeface="Calibri" pitchFamily="34" charset="0"/>
              </a:rPr>
              <a:t>iff</a:t>
            </a:r>
            <a:r>
              <a:rPr lang="en-US" sz="1800" dirty="0">
                <a:latin typeface="Calibri" pitchFamily="34" charset="0"/>
              </a:rPr>
              <a:t> it is safe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1" name="Line 54"/>
          <p:cNvSpPr>
            <a:spLocks noChangeShapeType="1"/>
          </p:cNvSpPr>
          <p:nvPr/>
        </p:nvSpPr>
        <p:spPr bwMode="auto">
          <a:xfrm>
            <a:off x="1311302" y="5653128"/>
            <a:ext cx="731520" cy="95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8" name="Line 55"/>
          <p:cNvSpPr>
            <a:spLocks noChangeShapeType="1"/>
          </p:cNvSpPr>
          <p:nvPr/>
        </p:nvSpPr>
        <p:spPr bwMode="auto">
          <a:xfrm>
            <a:off x="2057332" y="5653128"/>
            <a:ext cx="7397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5" name="Line 56"/>
          <p:cNvSpPr>
            <a:spLocks noChangeShapeType="1"/>
          </p:cNvSpPr>
          <p:nvPr/>
        </p:nvSpPr>
        <p:spPr bwMode="auto">
          <a:xfrm>
            <a:off x="2851082" y="5653128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2" name="Line 57"/>
          <p:cNvSpPr>
            <a:spLocks noChangeShapeType="1"/>
          </p:cNvSpPr>
          <p:nvPr/>
        </p:nvSpPr>
        <p:spPr bwMode="auto">
          <a:xfrm flipV="1">
            <a:off x="3490791" y="4978454"/>
            <a:ext cx="0" cy="6334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9" name="Line 58"/>
          <p:cNvSpPr>
            <a:spLocks noChangeShapeType="1"/>
          </p:cNvSpPr>
          <p:nvPr/>
        </p:nvSpPr>
        <p:spPr bwMode="auto">
          <a:xfrm flipV="1">
            <a:off x="3481266" y="4268841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6" name="Line 59"/>
          <p:cNvSpPr>
            <a:spLocks noChangeShapeType="1"/>
          </p:cNvSpPr>
          <p:nvPr/>
        </p:nvSpPr>
        <p:spPr bwMode="auto">
          <a:xfrm>
            <a:off x="3541645" y="4278420"/>
            <a:ext cx="6556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7" name="Line 60"/>
          <p:cNvSpPr>
            <a:spLocks noChangeShapeType="1"/>
          </p:cNvSpPr>
          <p:nvPr/>
        </p:nvSpPr>
        <p:spPr bwMode="auto">
          <a:xfrm>
            <a:off x="4232207" y="4278420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8" name="Line 61"/>
          <p:cNvSpPr>
            <a:spLocks noChangeShapeType="1"/>
          </p:cNvSpPr>
          <p:nvPr/>
        </p:nvSpPr>
        <p:spPr bwMode="auto">
          <a:xfrm flipV="1">
            <a:off x="4913245" y="3560803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9" name="Line 62"/>
          <p:cNvSpPr>
            <a:spLocks noChangeShapeType="1"/>
          </p:cNvSpPr>
          <p:nvPr/>
        </p:nvSpPr>
        <p:spPr bwMode="auto">
          <a:xfrm flipV="1">
            <a:off x="4913245" y="2846428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0" name="Line 63"/>
          <p:cNvSpPr>
            <a:spLocks noChangeShapeType="1"/>
          </p:cNvSpPr>
          <p:nvPr/>
        </p:nvSpPr>
        <p:spPr bwMode="auto">
          <a:xfrm flipV="1">
            <a:off x="4913245" y="2146340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513391" y="4343400"/>
            <a:ext cx="82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unsafe</a:t>
            </a:r>
          </a:p>
        </p:txBody>
      </p:sp>
      <p:sp>
        <p:nvSpPr>
          <p:cNvPr id="122" name="Line 61"/>
          <p:cNvSpPr>
            <a:spLocks noChangeShapeType="1"/>
          </p:cNvSpPr>
          <p:nvPr/>
        </p:nvSpPr>
        <p:spPr bwMode="auto">
          <a:xfrm flipV="1">
            <a:off x="1331845" y="4987912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" name="Line 62"/>
          <p:cNvSpPr>
            <a:spLocks noChangeShapeType="1"/>
          </p:cNvSpPr>
          <p:nvPr/>
        </p:nvSpPr>
        <p:spPr bwMode="auto">
          <a:xfrm flipV="1">
            <a:off x="1331845" y="4273537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" name="Line 63"/>
          <p:cNvSpPr>
            <a:spLocks noChangeShapeType="1"/>
          </p:cNvSpPr>
          <p:nvPr/>
        </p:nvSpPr>
        <p:spPr bwMode="auto">
          <a:xfrm flipV="1">
            <a:off x="1331845" y="3573449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5" name="Line 60"/>
          <p:cNvSpPr>
            <a:spLocks noChangeShapeType="1"/>
          </p:cNvSpPr>
          <p:nvPr/>
        </p:nvSpPr>
        <p:spPr bwMode="auto">
          <a:xfrm>
            <a:off x="1371600" y="3576772"/>
            <a:ext cx="655638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2" name="Line 61"/>
          <p:cNvSpPr>
            <a:spLocks noChangeShapeType="1"/>
          </p:cNvSpPr>
          <p:nvPr/>
        </p:nvSpPr>
        <p:spPr bwMode="auto">
          <a:xfrm flipV="1">
            <a:off x="2052638" y="2859155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3" name="Line 60"/>
          <p:cNvSpPr>
            <a:spLocks noChangeShapeType="1"/>
          </p:cNvSpPr>
          <p:nvPr/>
        </p:nvSpPr>
        <p:spPr bwMode="auto">
          <a:xfrm>
            <a:off x="2090656" y="2895613"/>
            <a:ext cx="655638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4" name="Line 61"/>
          <p:cNvSpPr>
            <a:spLocks noChangeShapeType="1"/>
          </p:cNvSpPr>
          <p:nvPr/>
        </p:nvSpPr>
        <p:spPr bwMode="auto">
          <a:xfrm flipV="1">
            <a:off x="2771694" y="2177996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5" name="Line 54"/>
          <p:cNvSpPr>
            <a:spLocks noChangeShapeType="1"/>
          </p:cNvSpPr>
          <p:nvPr/>
        </p:nvSpPr>
        <p:spPr bwMode="auto">
          <a:xfrm>
            <a:off x="2757582" y="2184373"/>
            <a:ext cx="731520" cy="9525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6" name="Line 55"/>
          <p:cNvSpPr>
            <a:spLocks noChangeShapeType="1"/>
          </p:cNvSpPr>
          <p:nvPr/>
        </p:nvSpPr>
        <p:spPr bwMode="auto">
          <a:xfrm>
            <a:off x="3503612" y="2184373"/>
            <a:ext cx="739775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7" name="Line 56"/>
          <p:cNvSpPr>
            <a:spLocks noChangeShapeType="1"/>
          </p:cNvSpPr>
          <p:nvPr/>
        </p:nvSpPr>
        <p:spPr bwMode="auto">
          <a:xfrm>
            <a:off x="4297362" y="2184373"/>
            <a:ext cx="655638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160053" y="1764268"/>
            <a:ext cx="573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safe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8" grpId="0" animBg="1"/>
      <p:bldP spid="95" grpId="0" animBg="1"/>
      <p:bldP spid="102" grpId="0" animBg="1"/>
      <p:bldP spid="109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/>
      <p:bldP spid="122" grpId="0" animBg="1"/>
      <p:bldP spid="123" grpId="0" animBg="1"/>
      <p:bldP spid="124" grpId="0" animBg="1"/>
      <p:bldP spid="125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007" y="152400"/>
            <a:ext cx="8775700" cy="1095375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badcnt.c</a:t>
            </a:r>
            <a:r>
              <a:rPr lang="en-US" dirty="0"/>
              <a:t>: Improper Synchronization</a:t>
            </a:r>
          </a:p>
        </p:txBody>
      </p:sp>
      <p:sp>
        <p:nvSpPr>
          <p:cNvPr id="935939" name="Rectangle 3"/>
          <p:cNvSpPr>
            <a:spLocks noChangeArrowheads="1"/>
          </p:cNvSpPr>
          <p:nvPr/>
        </p:nvSpPr>
        <p:spPr bwMode="auto">
          <a:xfrm>
            <a:off x="46180" y="1227921"/>
            <a:ext cx="4800600" cy="540147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Global shared variable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niters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tid1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tid2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atoi(argv[1]);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t-BR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Check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result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pt-B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!= (2 * niters))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"BOOM!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hu-HU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5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"OK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4923199" y="1237834"/>
            <a:ext cx="14132395" cy="2800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Thread routine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niters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*((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(j = 0; j &lt; niters;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j++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++;                  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9D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0F7574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                                                               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5723" y="6248400"/>
            <a:ext cx="100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badcnt.c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219158"/>
              </p:ext>
            </p:extLst>
          </p:nvPr>
        </p:nvGraphicFramePr>
        <p:xfrm>
          <a:off x="4760813" y="3823186"/>
          <a:ext cx="434416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thread1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thread2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n-lt"/>
                        </a:rPr>
                        <a:t>cnt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+mn-lt"/>
                        </a:rPr>
                        <a:t>yes*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n-lt"/>
                        </a:rPr>
                        <a:t>niters.m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tid1.m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j.1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j.2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niters.1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niters.2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80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Threads review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Sharing</a:t>
            </a:r>
          </a:p>
          <a:p>
            <a:r>
              <a:rPr lang="en-US" dirty="0"/>
              <a:t>Mutual exclusion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Semaphores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Producer-Consumer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23117567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 dirty="0"/>
              <a:t>Enforcing Mutual Exclusion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8442325" cy="49720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/>
              <a:t>Question:</a:t>
            </a:r>
            <a:r>
              <a:rPr lang="en-US" dirty="0"/>
              <a:t> How can we guarantee a safe trajectory?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Answer: We must </a:t>
            </a:r>
            <a:r>
              <a:rPr lang="en-US" b="1" i="1" dirty="0">
                <a:solidFill>
                  <a:srgbClr val="FF0000"/>
                </a:solidFill>
              </a:rPr>
              <a:t>synchroniz</a:t>
            </a:r>
            <a:r>
              <a:rPr lang="en-US" b="1" i="1" dirty="0">
                <a:solidFill>
                  <a:srgbClr val="9D3E40"/>
                </a:solidFill>
              </a:rPr>
              <a:t>e</a:t>
            </a:r>
            <a:r>
              <a:rPr lang="en-US" i="1" dirty="0"/>
              <a:t> </a:t>
            </a:r>
            <a:r>
              <a:rPr lang="en-US" dirty="0"/>
              <a:t>the execution of the threads so that they can never have an unsafe trajectory.	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i.e., need to guarantee </a:t>
            </a:r>
            <a:r>
              <a:rPr lang="en-US" b="1" i="1" dirty="0">
                <a:solidFill>
                  <a:srgbClr val="FF0000"/>
                </a:solidFill>
              </a:rPr>
              <a:t>mutually exclusive access </a:t>
            </a:r>
            <a:r>
              <a:rPr lang="en-US" dirty="0"/>
              <a:t>for each critical section.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Classic solution: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Mutex (</a:t>
            </a:r>
            <a:r>
              <a:rPr lang="en-US" dirty="0" err="1"/>
              <a:t>pthreads</a:t>
            </a:r>
            <a:r>
              <a:rPr lang="en-US" dirty="0"/>
              <a:t>)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Semaphores (</a:t>
            </a:r>
            <a:r>
              <a:rPr lang="en-US" dirty="0" err="1"/>
              <a:t>Edsger</a:t>
            </a:r>
            <a:r>
              <a:rPr lang="en-US" dirty="0"/>
              <a:t> Dijkstra)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Other approaches (out of our scope)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Condition variables (</a:t>
            </a:r>
            <a:r>
              <a:rPr lang="en-US" dirty="0" err="1"/>
              <a:t>pthreads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Monitors (Java)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248A6-893D-4476-AD06-455AE04D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MUTual</a:t>
            </a:r>
            <a:r>
              <a:rPr lang="en-US" dirty="0"/>
              <a:t> </a:t>
            </a:r>
            <a:r>
              <a:rPr lang="en-US" dirty="0" err="1"/>
              <a:t>EXclusion</a:t>
            </a:r>
            <a:r>
              <a:rPr lang="en-US" dirty="0"/>
              <a:t> (mutex)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35B3D-3939-417E-9122-513C2C2AE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i="1" dirty="0">
                <a:solidFill>
                  <a:srgbClr val="C00000"/>
                </a:solidFill>
              </a:rPr>
              <a:t>Mutex</a:t>
            </a:r>
            <a:r>
              <a:rPr lang="en-US" dirty="0"/>
              <a:t>: </a:t>
            </a:r>
            <a:r>
              <a:rPr lang="en-US" sz="2200" dirty="0" err="1"/>
              <a:t>boolean</a:t>
            </a:r>
            <a:r>
              <a:rPr lang="en-US" sz="2200" dirty="0"/>
              <a:t> synchronization variable</a:t>
            </a:r>
          </a:p>
          <a:p>
            <a:endParaRPr lang="en-US" sz="2200" dirty="0"/>
          </a:p>
          <a:p>
            <a:r>
              <a:rPr lang="en-US" sz="2200" dirty="0" err="1"/>
              <a:t>enum</a:t>
            </a:r>
            <a:r>
              <a:rPr lang="en-US" sz="2200" dirty="0"/>
              <a:t> {locked = 0, unlocked = 1}</a:t>
            </a:r>
          </a:p>
          <a:p>
            <a:endParaRPr lang="en-US" sz="2200" dirty="0"/>
          </a:p>
          <a:p>
            <a:r>
              <a:rPr lang="en-US" sz="2200" dirty="0"/>
              <a:t>lock(m)</a:t>
            </a:r>
          </a:p>
          <a:p>
            <a:pPr lvl="1"/>
            <a:r>
              <a:rPr lang="en-US" dirty="0"/>
              <a:t>If the mutex is currently not locked, lock it and return</a:t>
            </a:r>
          </a:p>
          <a:p>
            <a:pPr lvl="1"/>
            <a:r>
              <a:rPr lang="en-US" dirty="0"/>
              <a:t>Otherwise, wait (spinning, yielding, </a:t>
            </a:r>
            <a:r>
              <a:rPr lang="en-US" dirty="0" err="1"/>
              <a:t>etc</a:t>
            </a:r>
            <a:r>
              <a:rPr lang="en-US" dirty="0"/>
              <a:t>) and retry</a:t>
            </a:r>
          </a:p>
          <a:p>
            <a:pPr lvl="1"/>
            <a:endParaRPr lang="en-US" dirty="0"/>
          </a:p>
          <a:p>
            <a:r>
              <a:rPr lang="en-US" dirty="0"/>
              <a:t>unlock(m)</a:t>
            </a:r>
          </a:p>
          <a:p>
            <a:pPr lvl="1"/>
            <a:r>
              <a:rPr lang="en-US" dirty="0"/>
              <a:t>Update the mutex state to unlocked</a:t>
            </a:r>
          </a:p>
        </p:txBody>
      </p:sp>
    </p:spTree>
    <p:extLst>
      <p:ext uri="{BB962C8B-B14F-4D97-AF65-F5344CB8AC3E}">
        <p14:creationId xmlns:p14="http://schemas.microsoft.com/office/powerpoint/2010/main" val="18824383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248A6-893D-4476-AD06-455AE04D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MUTual</a:t>
            </a:r>
            <a:r>
              <a:rPr lang="en-US" dirty="0"/>
              <a:t> </a:t>
            </a:r>
            <a:r>
              <a:rPr lang="en-US" dirty="0" err="1"/>
              <a:t>EXclusion</a:t>
            </a:r>
            <a:r>
              <a:rPr lang="en-US" dirty="0"/>
              <a:t> (mutex)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35B3D-3939-417E-9122-513C2C2AE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8408458" cy="4972050"/>
          </a:xfrm>
        </p:spPr>
        <p:txBody>
          <a:bodyPr/>
          <a:lstStyle/>
          <a:p>
            <a:r>
              <a:rPr lang="en-US" sz="2200" i="1" dirty="0">
                <a:solidFill>
                  <a:srgbClr val="C00000"/>
                </a:solidFill>
              </a:rPr>
              <a:t>Mutex</a:t>
            </a:r>
            <a:r>
              <a:rPr lang="en-US" dirty="0"/>
              <a:t>: </a:t>
            </a:r>
            <a:r>
              <a:rPr lang="en-US" sz="2200" dirty="0" err="1"/>
              <a:t>boolean</a:t>
            </a:r>
            <a:r>
              <a:rPr lang="en-US" sz="2200" dirty="0"/>
              <a:t> synchronization variable</a:t>
            </a:r>
            <a:r>
              <a:rPr lang="en-US" sz="2400" i="1" dirty="0">
                <a:solidFill>
                  <a:srgbClr val="00B050"/>
                </a:solidFill>
                <a:latin typeface="Calibri" pitchFamily="34" charset="0"/>
              </a:rPr>
              <a:t> *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Swap(*a, b)</a:t>
            </a:r>
          </a:p>
          <a:p>
            <a:pPr marL="457200" lvl="1" indent="0">
              <a:buNone/>
            </a:pPr>
            <a:r>
              <a:rPr lang="en-US" sz="1800" dirty="0"/>
              <a:t>[t = *a; *a = b; return t;]</a:t>
            </a:r>
          </a:p>
          <a:p>
            <a:pPr marL="457200" lvl="1" indent="0">
              <a:buNone/>
            </a:pPr>
            <a:r>
              <a:rPr lang="en-US" sz="1800" dirty="0"/>
              <a:t>// Notation: what’s inside the brackets [ ]  is indivisible (a.k.a. atomic) </a:t>
            </a:r>
          </a:p>
          <a:p>
            <a:pPr marL="457200" lvl="1" indent="0">
              <a:buNone/>
            </a:pPr>
            <a:r>
              <a:rPr lang="en-US" sz="1800" dirty="0"/>
              <a:t>//                   by the magic of hardware / OS</a:t>
            </a:r>
          </a:p>
          <a:p>
            <a:endParaRPr lang="en-US" sz="2200" dirty="0"/>
          </a:p>
          <a:p>
            <a:r>
              <a:rPr lang="en-US" sz="2200" dirty="0"/>
              <a:t>Lock(m):</a:t>
            </a:r>
          </a:p>
          <a:p>
            <a:pPr marL="457200" lvl="1" indent="0">
              <a:buNone/>
            </a:pPr>
            <a:r>
              <a:rPr lang="en-US" dirty="0"/>
              <a:t>while (swap(&amp;m-&gt;state, locked) == locked) ;</a:t>
            </a:r>
          </a:p>
          <a:p>
            <a:pPr marL="457200" lvl="1" indent="0">
              <a:buNone/>
            </a:pPr>
            <a:endParaRPr lang="en-US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US" sz="2200" dirty="0">
                <a:solidFill>
                  <a:srgbClr val="000000"/>
                </a:solidFill>
              </a:rPr>
              <a:t>Unlock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(m):</a:t>
            </a:r>
          </a:p>
          <a:p>
            <a:pPr marL="457200" lvl="1" indent="0">
              <a:buNone/>
            </a:pPr>
            <a:r>
              <a:rPr lang="en-US" dirty="0"/>
              <a:t>m-&gt;state = unlocked;</a:t>
            </a:r>
          </a:p>
        </p:txBody>
      </p:sp>
      <p:sp>
        <p:nvSpPr>
          <p:cNvPr id="4" name="Text Box 48">
            <a:extLst>
              <a:ext uri="{FF2B5EF4-FFF2-40B4-BE49-F238E27FC236}">
                <a16:creationId xmlns:a16="http://schemas.microsoft.com/office/drawing/2014/main" id="{BBA64891-066F-4417-8FC8-8E34FF011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37656"/>
            <a:ext cx="897822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*For now.  In reality, many other implementations and design choices (c.f., 15-410, 418, </a:t>
            </a:r>
            <a:r>
              <a:rPr lang="en-US" sz="1800" i="1" dirty="0" err="1">
                <a:solidFill>
                  <a:srgbClr val="00B050"/>
                </a:solidFill>
                <a:latin typeface="Calibri" pitchFamily="34" charset="0"/>
              </a:rPr>
              <a:t>etc</a:t>
            </a:r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388590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007" y="152400"/>
            <a:ext cx="8775700" cy="1095375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badcnt.c</a:t>
            </a:r>
            <a:r>
              <a:rPr lang="en-US" dirty="0"/>
              <a:t>: Improper Synchronization</a:t>
            </a:r>
          </a:p>
        </p:txBody>
      </p:sp>
      <p:sp>
        <p:nvSpPr>
          <p:cNvPr id="935939" name="Rectangle 3"/>
          <p:cNvSpPr>
            <a:spLocks noChangeArrowheads="1"/>
          </p:cNvSpPr>
          <p:nvPr/>
        </p:nvSpPr>
        <p:spPr bwMode="auto">
          <a:xfrm>
            <a:off x="43420" y="1227921"/>
            <a:ext cx="4800600" cy="540147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Global shared variable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niters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tid1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tid2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atoi(argv[1]);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t-BR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Check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result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pt-B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!= (2 * niters))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"BOOM!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hu-HU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5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"OK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4940769" y="1237834"/>
            <a:ext cx="4134465" cy="2800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niters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*((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(j = 0; j &lt; niters;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j++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cnt++; </a:t>
            </a:r>
          </a:p>
          <a:p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9D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0F7574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965700" y="4884003"/>
            <a:ext cx="3959747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>
                <a:latin typeface="+mn-lt"/>
              </a:rPr>
              <a:t>How can we fix this using synchronization?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5510" y="6260068"/>
            <a:ext cx="100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badcnt.c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1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81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View of a Process</a:t>
            </a:r>
          </a:p>
        </p:txBody>
      </p:sp>
      <p:sp>
        <p:nvSpPr>
          <p:cNvPr id="801815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sz="2600" dirty="0"/>
              <a:t>Process = process context + code, data, and stack</a:t>
            </a:r>
          </a:p>
        </p:txBody>
      </p:sp>
      <p:sp>
        <p:nvSpPr>
          <p:cNvPr id="801801" name="Text Box 9"/>
          <p:cNvSpPr txBox="1">
            <a:spLocks noChangeArrowheads="1"/>
          </p:cNvSpPr>
          <p:nvPr/>
        </p:nvSpPr>
        <p:spPr bwMode="auto">
          <a:xfrm>
            <a:off x="1209675" y="2667000"/>
            <a:ext cx="2455570" cy="1477328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Program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</a:p>
        </p:txBody>
      </p:sp>
      <p:sp>
        <p:nvSpPr>
          <p:cNvPr id="801802" name="Text Box 10"/>
          <p:cNvSpPr txBox="1">
            <a:spLocks noChangeArrowheads="1"/>
          </p:cNvSpPr>
          <p:nvPr/>
        </p:nvSpPr>
        <p:spPr bwMode="auto">
          <a:xfrm>
            <a:off x="4898373" y="2179022"/>
            <a:ext cx="246118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stack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06432" y="2667000"/>
            <a:ext cx="3019881" cy="505857"/>
            <a:chOff x="4306432" y="2667000"/>
            <a:chExt cx="3019881" cy="505857"/>
          </a:xfrm>
        </p:grpSpPr>
        <p:sp>
          <p:nvSpPr>
            <p:cNvPr id="801806" name="Rectangle 14"/>
            <p:cNvSpPr>
              <a:spLocks noChangeAspect="1" noChangeArrowheads="1"/>
            </p:cNvSpPr>
            <p:nvPr/>
          </p:nvSpPr>
          <p:spPr bwMode="auto">
            <a:xfrm>
              <a:off x="5095875" y="2667000"/>
              <a:ext cx="2230438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Stack</a:t>
              </a:r>
            </a:p>
          </p:txBody>
        </p:sp>
        <p:sp>
          <p:nvSpPr>
            <p:cNvPr id="801807" name="Text Box 15"/>
            <p:cNvSpPr txBox="1">
              <a:spLocks noChangeArrowheads="1"/>
            </p:cNvSpPr>
            <p:nvPr/>
          </p:nvSpPr>
          <p:spPr bwMode="auto">
            <a:xfrm>
              <a:off x="4306432" y="2803525"/>
              <a:ext cx="41662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SP</a:t>
              </a:r>
            </a:p>
          </p:txBody>
        </p:sp>
        <p:sp>
          <p:nvSpPr>
            <p:cNvPr id="801808" name="Line 16"/>
            <p:cNvSpPr>
              <a:spLocks noChangeShapeType="1"/>
            </p:cNvSpPr>
            <p:nvPr/>
          </p:nvSpPr>
          <p:spPr bwMode="auto">
            <a:xfrm>
              <a:off x="4737100" y="29845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48380" y="2973388"/>
            <a:ext cx="3079520" cy="2215822"/>
            <a:chOff x="4248380" y="2973388"/>
            <a:chExt cx="3079520" cy="2215822"/>
          </a:xfrm>
        </p:grpSpPr>
        <p:sp>
          <p:nvSpPr>
            <p:cNvPr id="801795" name="Rectangle 3"/>
            <p:cNvSpPr>
              <a:spLocks noChangeAspect="1" noChangeArrowheads="1"/>
            </p:cNvSpPr>
            <p:nvPr/>
          </p:nvSpPr>
          <p:spPr bwMode="auto">
            <a:xfrm>
              <a:off x="5095875" y="3287713"/>
              <a:ext cx="2230438" cy="3190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1796" name="Rectangle 4"/>
            <p:cNvSpPr>
              <a:spLocks noChangeAspect="1" noChangeArrowheads="1"/>
            </p:cNvSpPr>
            <p:nvPr/>
          </p:nvSpPr>
          <p:spPr bwMode="auto">
            <a:xfrm>
              <a:off x="5095875" y="36068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797" name="Rectangle 5"/>
            <p:cNvSpPr>
              <a:spLocks noChangeAspect="1" noChangeArrowheads="1"/>
            </p:cNvSpPr>
            <p:nvPr/>
          </p:nvSpPr>
          <p:spPr bwMode="auto">
            <a:xfrm>
              <a:off x="5095875" y="3860800"/>
              <a:ext cx="2230438" cy="2889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Run-time heap</a:t>
              </a:r>
            </a:p>
          </p:txBody>
        </p:sp>
        <p:sp>
          <p:nvSpPr>
            <p:cNvPr id="801798" name="Text Box 6"/>
            <p:cNvSpPr txBox="1">
              <a:spLocks noChangeAspect="1" noChangeArrowheads="1"/>
            </p:cNvSpPr>
            <p:nvPr/>
          </p:nvSpPr>
          <p:spPr bwMode="auto">
            <a:xfrm>
              <a:off x="4867275" y="4927600"/>
              <a:ext cx="256162" cy="2616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+mn-lt"/>
                </a:rPr>
                <a:t>0</a:t>
              </a:r>
              <a:endParaRPr lang="en-US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01799" name="Rectangle 7"/>
            <p:cNvSpPr>
              <a:spLocks noChangeAspect="1" noChangeArrowheads="1"/>
            </p:cNvSpPr>
            <p:nvPr/>
          </p:nvSpPr>
          <p:spPr bwMode="auto">
            <a:xfrm>
              <a:off x="5095875" y="4149725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1803" name="Rectangle 11"/>
            <p:cNvSpPr>
              <a:spLocks noChangeAspect="1" noChangeArrowheads="1"/>
            </p:cNvSpPr>
            <p:nvPr/>
          </p:nvSpPr>
          <p:spPr bwMode="auto">
            <a:xfrm>
              <a:off x="5095875" y="4470400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801804" name="Rectangle 12"/>
            <p:cNvSpPr>
              <a:spLocks noChangeAspect="1" noChangeArrowheads="1"/>
            </p:cNvSpPr>
            <p:nvPr/>
          </p:nvSpPr>
          <p:spPr bwMode="auto">
            <a:xfrm>
              <a:off x="5095875" y="4775200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5" name="Rectangle 13"/>
            <p:cNvSpPr>
              <a:spLocks noChangeAspect="1" noChangeArrowheads="1"/>
            </p:cNvSpPr>
            <p:nvPr/>
          </p:nvSpPr>
          <p:spPr bwMode="auto">
            <a:xfrm>
              <a:off x="5095875" y="2973388"/>
              <a:ext cx="2230438" cy="319087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9" name="Text Box 17"/>
            <p:cNvSpPr txBox="1">
              <a:spLocks noChangeArrowheads="1"/>
            </p:cNvSpPr>
            <p:nvPr/>
          </p:nvSpPr>
          <p:spPr bwMode="auto">
            <a:xfrm>
              <a:off x="4285654" y="4441825"/>
              <a:ext cx="4297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PC</a:t>
              </a:r>
            </a:p>
          </p:txBody>
        </p:sp>
        <p:sp>
          <p:nvSpPr>
            <p:cNvPr id="801810" name="Line 18"/>
            <p:cNvSpPr>
              <a:spLocks noChangeShapeType="1"/>
            </p:cNvSpPr>
            <p:nvPr/>
          </p:nvSpPr>
          <p:spPr bwMode="auto">
            <a:xfrm>
              <a:off x="4724400" y="4622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1811" name="Text Box 19"/>
            <p:cNvSpPr txBox="1">
              <a:spLocks noChangeArrowheads="1"/>
            </p:cNvSpPr>
            <p:nvPr/>
          </p:nvSpPr>
          <p:spPr bwMode="auto">
            <a:xfrm>
              <a:off x="4248380" y="3692525"/>
              <a:ext cx="501384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brk</a:t>
              </a:r>
            </a:p>
          </p:txBody>
        </p:sp>
        <p:sp>
          <p:nvSpPr>
            <p:cNvPr id="801812" name="Line 20"/>
            <p:cNvSpPr>
              <a:spLocks noChangeShapeType="1"/>
            </p:cNvSpPr>
            <p:nvPr/>
          </p:nvSpPr>
          <p:spPr bwMode="auto">
            <a:xfrm>
              <a:off x="4737100" y="3860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801813" name="Text Box 21"/>
          <p:cNvSpPr txBox="1">
            <a:spLocks noChangeArrowheads="1"/>
          </p:cNvSpPr>
          <p:nvPr/>
        </p:nvSpPr>
        <p:spPr bwMode="auto">
          <a:xfrm>
            <a:off x="1335201" y="2038290"/>
            <a:ext cx="185692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Process context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209675" y="4126259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357018" y="2466976"/>
            <a:ext cx="3902245" cy="390525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8 7.40741E-7 L 0.20121 -0.029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1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1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71548E-7 L -0.41042 9.71548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3354 L 1.66667E-6 0.192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01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14666E-6 L 0.40521 0.166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60" y="830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5066 L 3.05556E-6 3.3796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01" grpId="0" animBg="1"/>
      <p:bldP spid="801813" grpId="0"/>
      <p:bldP spid="24" grpId="0" animBg="1"/>
      <p:bldP spid="2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8133839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goodmcnt.c</a:t>
            </a:r>
            <a:r>
              <a:rPr lang="en-US" dirty="0">
                <a:latin typeface="Courier New"/>
                <a:cs typeface="Courier New"/>
              </a:rPr>
              <a:t>:</a:t>
            </a:r>
            <a:r>
              <a:rPr lang="en-US" dirty="0"/>
              <a:t> </a:t>
            </a:r>
            <a:r>
              <a:rPr lang="en-US" dirty="0" err="1"/>
              <a:t>Mutex</a:t>
            </a:r>
            <a:r>
              <a:rPr lang="en-US" dirty="0"/>
              <a:t> Synchronization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5904"/>
            <a:ext cx="8307388" cy="460496"/>
          </a:xfrm>
        </p:spPr>
        <p:txBody>
          <a:bodyPr/>
          <a:lstStyle/>
          <a:p>
            <a:r>
              <a:rPr lang="en-US" dirty="0"/>
              <a:t>Define and initialize a mutex for the shared variable </a:t>
            </a:r>
            <a:r>
              <a:rPr lang="en-US" dirty="0" err="1">
                <a:latin typeface="Courier New"/>
                <a:cs typeface="Courier New"/>
              </a:rPr>
              <a:t>cnt</a:t>
            </a:r>
            <a:r>
              <a:rPr lang="en-US" dirty="0">
                <a:latin typeface="Courier New"/>
                <a:cs typeface="Courier New"/>
              </a:rPr>
              <a:t>: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956420" name="Rectangle 4"/>
          <p:cNvSpPr>
            <a:spLocks noChangeArrowheads="1"/>
          </p:cNvSpPr>
          <p:nvPr/>
        </p:nvSpPr>
        <p:spPr bwMode="auto">
          <a:xfrm>
            <a:off x="353367" y="1796622"/>
            <a:ext cx="8485833" cy="125137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t" anchorCtr="0">
            <a:no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0; 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pthread_mutex_t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mutex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pthread_mutex_init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(&amp;mutex, NULL); </a:t>
            </a:r>
            <a:r>
              <a:rPr lang="fi-FI" sz="1800" dirty="0">
                <a:solidFill>
                  <a:srgbClr val="CB2418"/>
                </a:solidFill>
                <a:latin typeface="Courier New"/>
                <a:cs typeface="Courier New"/>
              </a:rPr>
              <a:t>// No </a:t>
            </a:r>
            <a:r>
              <a:rPr lang="fi-FI" sz="1800" dirty="0" err="1">
                <a:solidFill>
                  <a:srgbClr val="CB2418"/>
                </a:solidFill>
                <a:latin typeface="Courier New"/>
                <a:cs typeface="Courier New"/>
              </a:rPr>
              <a:t>special</a:t>
            </a:r>
            <a:r>
              <a:rPr lang="fi-FI" sz="18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CB2418"/>
                </a:solidFill>
                <a:latin typeface="Courier New"/>
                <a:cs typeface="Courier New"/>
              </a:rPr>
              <a:t>attributes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7018" y="3352800"/>
            <a:ext cx="8307388" cy="46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Surround </a:t>
            </a:r>
            <a:r>
              <a:rPr lang="en-US" kern="0" dirty="0">
                <a:latin typeface="Calibri" pitchFamily="34" charset="0"/>
              </a:rPr>
              <a:t>critical section with </a:t>
            </a:r>
            <a:r>
              <a:rPr lang="en-US" i="1" kern="0" dirty="0">
                <a:latin typeface="Calibri" pitchFamily="34" charset="0"/>
              </a:rPr>
              <a:t>lock </a:t>
            </a:r>
            <a:r>
              <a:rPr lang="en-US" kern="0" dirty="0">
                <a:latin typeface="Calibri" pitchFamily="34" charset="0"/>
              </a:rPr>
              <a:t>and</a:t>
            </a:r>
            <a:r>
              <a:rPr lang="en-US" i="1" kern="0" dirty="0">
                <a:latin typeface="Calibri" pitchFamily="34" charset="0"/>
              </a:rPr>
              <a:t> unlock</a:t>
            </a:r>
            <a:r>
              <a:rPr lang="en-US" kern="0" dirty="0">
                <a:latin typeface="Calibri" pitchFamily="34" charset="0"/>
              </a:rPr>
              <a:t>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3373" y="3962400"/>
            <a:ext cx="4979276" cy="15240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t" anchorCtr="0">
            <a:noAutofit/>
          </a:bodyPr>
          <a:lstStyle/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8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(i = 0; i &lt; </a:t>
            </a:r>
            <a:r>
              <a:rPr lang="da-DK" sz="18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; i++) {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pthread_mutex_lock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mutex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++;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pthread_mutex_unlock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mutex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38800" y="4038600"/>
            <a:ext cx="3023585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goodmcnt</a:t>
            </a:r>
            <a:r>
              <a:rPr lang="en-US" sz="1600" dirty="0">
                <a:latin typeface="Courier New" pitchFamily="49" charset="0"/>
              </a:rPr>
              <a:t> 10000</a:t>
            </a:r>
          </a:p>
          <a:p>
            <a:r>
              <a:rPr lang="en-US" sz="1600" dirty="0">
                <a:latin typeface="Courier New" pitchFamily="49" charset="0"/>
              </a:rPr>
              <a:t>OK </a:t>
            </a:r>
            <a:r>
              <a:rPr lang="en-US" sz="1600" dirty="0" err="1">
                <a:latin typeface="Courier New" pitchFamily="49" charset="0"/>
              </a:rPr>
              <a:t>cnt</a:t>
            </a:r>
            <a:r>
              <a:rPr lang="en-US" sz="1600" dirty="0">
                <a:latin typeface="Courier New" pitchFamily="49" charset="0"/>
              </a:rPr>
              <a:t>=20000</a:t>
            </a:r>
          </a:p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goodmcnt</a:t>
            </a:r>
            <a:r>
              <a:rPr lang="en-US" sz="1600" dirty="0">
                <a:latin typeface="Courier New" pitchFamily="49" charset="0"/>
              </a:rPr>
              <a:t> 10000</a:t>
            </a:r>
          </a:p>
          <a:p>
            <a:r>
              <a:rPr lang="en-US" sz="1600" dirty="0">
                <a:latin typeface="Courier New" pitchFamily="49" charset="0"/>
              </a:rPr>
              <a:t>OK </a:t>
            </a:r>
            <a:r>
              <a:rPr lang="en-US" sz="1600" dirty="0" err="1">
                <a:latin typeface="Courier New" pitchFamily="49" charset="0"/>
              </a:rPr>
              <a:t>cnt</a:t>
            </a:r>
            <a:r>
              <a:rPr lang="en-US" sz="1600" dirty="0">
                <a:latin typeface="Courier New" pitchFamily="49" charset="0"/>
              </a:rPr>
              <a:t>=20000</a:t>
            </a:r>
          </a:p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82728" y="5117068"/>
            <a:ext cx="112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goodcnt.c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21148" y="5117068"/>
          <a:ext cx="5642139" cy="1737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8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0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0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badcnt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goodmcnt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Time (</a:t>
                      </a:r>
                      <a:r>
                        <a:rPr lang="en-US" sz="2400" dirty="0" err="1"/>
                        <a:t>ms</a:t>
                      </a:r>
                      <a:r>
                        <a:rPr lang="en-US" sz="2400" dirty="0"/>
                        <a:t>)</a:t>
                      </a:r>
                    </a:p>
                    <a:p>
                      <a:pPr algn="ctr"/>
                      <a:r>
                        <a:rPr lang="en-US" sz="2400" dirty="0"/>
                        <a:t>niters</a:t>
                      </a:r>
                      <a:r>
                        <a:rPr lang="en-US" sz="2400" baseline="0" dirty="0"/>
                        <a:t> = 10</a:t>
                      </a:r>
                      <a:r>
                        <a:rPr lang="en-US" sz="2400" baseline="30000" dirty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214.0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Slowdown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17.8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652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138499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10505" y="4802188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65403" y="2466975"/>
            <a:ext cx="786228" cy="3804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152400" y="6188075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m = 1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rot="5400000" flipH="1" flipV="1">
            <a:off x="571763" y="5942276"/>
            <a:ext cx="274637" cy="21696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3235325" y="4376281"/>
            <a:ext cx="296876" cy="874038"/>
            <a:chOff x="3235325" y="4990187"/>
            <a:chExt cx="296876" cy="874038"/>
          </a:xfrm>
        </p:grpSpPr>
        <p:sp>
          <p:nvSpPr>
            <p:cNvPr id="350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1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96876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-1</a:t>
              </a:r>
            </a:p>
          </p:txBody>
        </p:sp>
      </p:grpSp>
      <p:sp>
        <p:nvSpPr>
          <p:cNvPr id="5" name="&quot;No&quot; Symbol 4"/>
          <p:cNvSpPr/>
          <p:nvPr/>
        </p:nvSpPr>
        <p:spPr bwMode="auto">
          <a:xfrm>
            <a:off x="2982616" y="4376281"/>
            <a:ext cx="778045" cy="778045"/>
          </a:xfrm>
          <a:prstGeom prst="noSmoking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98C27530-BC6A-4147-A5C9-BEF8F929C43A}"/>
              </a:ext>
            </a:extLst>
          </p:cNvPr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Mutex invariant 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 </a:t>
            </a:r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10768" y="4813300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48138" y="2466975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74CB5A-4D52-4AA9-B51F-270CA6E37CEA}"/>
              </a:ext>
            </a:extLst>
          </p:cNvPr>
          <p:cNvGrpSpPr/>
          <p:nvPr/>
        </p:nvGrpSpPr>
        <p:grpSpPr>
          <a:xfrm>
            <a:off x="59278" y="5984875"/>
            <a:ext cx="1534162" cy="622113"/>
            <a:chOff x="59278" y="5984875"/>
            <a:chExt cx="1534162" cy="622113"/>
          </a:xfrm>
        </p:grpSpPr>
        <p:sp>
          <p:nvSpPr>
            <p:cNvPr id="315" name="Text Box 158"/>
            <p:cNvSpPr txBox="1">
              <a:spLocks noChangeArrowheads="1"/>
            </p:cNvSpPr>
            <p:nvPr/>
          </p:nvSpPr>
          <p:spPr bwMode="auto">
            <a:xfrm>
              <a:off x="59278" y="6237656"/>
              <a:ext cx="1534162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accent6"/>
                  </a:solidFill>
                  <a:latin typeface="+mn-lt"/>
                </a:rPr>
                <a:t>Initially: m = 1</a:t>
              </a:r>
            </a:p>
          </p:txBody>
        </p:sp>
        <p:cxnSp>
          <p:nvCxnSpPr>
            <p:cNvPr id="321" name="Straight Arrow Connector 320"/>
            <p:cNvCxnSpPr>
              <a:cxnSpLocks/>
              <a:stCxn id="315" idx="0"/>
            </p:cNvCxnSpPr>
            <p:nvPr/>
          </p:nvCxnSpPr>
          <p:spPr bwMode="auto">
            <a:xfrm flipV="1">
              <a:off x="826359" y="5984875"/>
              <a:ext cx="0" cy="252781"/>
            </a:xfrm>
            <a:prstGeom prst="straightConnector1">
              <a:avLst/>
            </a:prstGeom>
            <a:noFill/>
            <a:ln w="19050">
              <a:solidFill>
                <a:schemeClr val="accent6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sp>
        <p:nvSpPr>
          <p:cNvPr id="350" name="Line 55"/>
          <p:cNvSpPr>
            <a:spLocks noChangeShapeType="1"/>
          </p:cNvSpPr>
          <p:nvPr/>
        </p:nvSpPr>
        <p:spPr bwMode="auto">
          <a:xfrm rot="16200000">
            <a:off x="2975641" y="4971713"/>
            <a:ext cx="55721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" name="&quot;No&quot; Symbol 4"/>
          <p:cNvSpPr/>
          <p:nvPr/>
        </p:nvSpPr>
        <p:spPr bwMode="auto">
          <a:xfrm>
            <a:off x="2855571" y="4472274"/>
            <a:ext cx="778045" cy="778045"/>
          </a:xfrm>
          <a:prstGeom prst="noSmoking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</p:spTree>
    <p:extLst>
      <p:ext uri="{BB962C8B-B14F-4D97-AF65-F5344CB8AC3E}">
        <p14:creationId xmlns:p14="http://schemas.microsoft.com/office/powerpoint/2010/main" val="257797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98C27530-BC6A-4147-A5C9-BEF8F929C43A}"/>
              </a:ext>
            </a:extLst>
          </p:cNvPr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Mutex invariant 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 </a:t>
            </a:r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10768" y="4813300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48138" y="2466975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741824D-91EB-4D59-A4B3-C4578EE3166C}"/>
              </a:ext>
            </a:extLst>
          </p:cNvPr>
          <p:cNvGrpSpPr/>
          <p:nvPr/>
        </p:nvGrpSpPr>
        <p:grpSpPr>
          <a:xfrm>
            <a:off x="3267075" y="4920974"/>
            <a:ext cx="699362" cy="407439"/>
            <a:chOff x="842164" y="5478314"/>
            <a:chExt cx="699362" cy="407439"/>
          </a:xfrm>
        </p:grpSpPr>
        <p:sp>
          <p:nvSpPr>
            <p:cNvPr id="112" name="Text Box 142">
              <a:extLst>
                <a:ext uri="{FF2B5EF4-FFF2-40B4-BE49-F238E27FC236}">
                  <a16:creationId xmlns:a16="http://schemas.microsoft.com/office/drawing/2014/main" id="{0D34C9A8-69D0-4F29-BABB-4863CB0D3D9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3" name="Line 55">
              <a:extLst>
                <a:ext uri="{FF2B5EF4-FFF2-40B4-BE49-F238E27FC236}">
                  <a16:creationId xmlns:a16="http://schemas.microsoft.com/office/drawing/2014/main" id="{E4192942-DAE3-4573-8E5F-C5384A6FFF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BE46C3B-6298-4E0B-BC65-FCAEA0C6AA47}"/>
              </a:ext>
            </a:extLst>
          </p:cNvPr>
          <p:cNvGrpSpPr/>
          <p:nvPr/>
        </p:nvGrpSpPr>
        <p:grpSpPr>
          <a:xfrm>
            <a:off x="3862066" y="4920974"/>
            <a:ext cx="699362" cy="407439"/>
            <a:chOff x="842164" y="5478314"/>
            <a:chExt cx="699362" cy="407439"/>
          </a:xfrm>
        </p:grpSpPr>
        <p:sp>
          <p:nvSpPr>
            <p:cNvPr id="115" name="Text Box 142">
              <a:extLst>
                <a:ext uri="{FF2B5EF4-FFF2-40B4-BE49-F238E27FC236}">
                  <a16:creationId xmlns:a16="http://schemas.microsoft.com/office/drawing/2014/main" id="{F93B8BC0-6353-4179-8045-0086FA095FD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16" name="Line 55">
              <a:extLst>
                <a:ext uri="{FF2B5EF4-FFF2-40B4-BE49-F238E27FC236}">
                  <a16:creationId xmlns:a16="http://schemas.microsoft.com/office/drawing/2014/main" id="{55688C68-140A-406E-9874-4334BCC5E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B4E15B0-47A3-49FA-AC5B-8535D9C05409}"/>
              </a:ext>
            </a:extLst>
          </p:cNvPr>
          <p:cNvGrpSpPr/>
          <p:nvPr/>
        </p:nvGrpSpPr>
        <p:grpSpPr>
          <a:xfrm>
            <a:off x="4458494" y="4393148"/>
            <a:ext cx="255198" cy="874038"/>
            <a:chOff x="3235325" y="4990187"/>
            <a:chExt cx="255198" cy="874038"/>
          </a:xfrm>
        </p:grpSpPr>
        <p:sp>
          <p:nvSpPr>
            <p:cNvPr id="118" name="Line 55">
              <a:extLst>
                <a:ext uri="{FF2B5EF4-FFF2-40B4-BE49-F238E27FC236}">
                  <a16:creationId xmlns:a16="http://schemas.microsoft.com/office/drawing/2014/main" id="{357FD62C-B95D-484A-88E9-021F625A05D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9" name="Text Box 142">
              <a:extLst>
                <a:ext uri="{FF2B5EF4-FFF2-40B4-BE49-F238E27FC236}">
                  <a16:creationId xmlns:a16="http://schemas.microsoft.com/office/drawing/2014/main" id="{580A985A-8FF0-4CEB-AEAA-269A1A54514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8F5EB7E-8CF6-4FEB-8410-11524FC68346}"/>
              </a:ext>
            </a:extLst>
          </p:cNvPr>
          <p:cNvGrpSpPr/>
          <p:nvPr/>
        </p:nvGrpSpPr>
        <p:grpSpPr>
          <a:xfrm>
            <a:off x="59278" y="5984875"/>
            <a:ext cx="1534162" cy="622113"/>
            <a:chOff x="59278" y="5984875"/>
            <a:chExt cx="1534162" cy="622113"/>
          </a:xfrm>
        </p:grpSpPr>
        <p:sp>
          <p:nvSpPr>
            <p:cNvPr id="122" name="Text Box 158">
              <a:extLst>
                <a:ext uri="{FF2B5EF4-FFF2-40B4-BE49-F238E27FC236}">
                  <a16:creationId xmlns:a16="http://schemas.microsoft.com/office/drawing/2014/main" id="{4224744C-10AF-4F0F-A22C-6FCEC632C2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78" y="6237656"/>
              <a:ext cx="1534162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accent6"/>
                  </a:solidFill>
                  <a:latin typeface="+mn-lt"/>
                </a:rPr>
                <a:t>Initially: m = 1</a:t>
              </a:r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A10E75D3-FA49-43BF-B1DD-E2AB8392FDAC}"/>
                </a:ext>
              </a:extLst>
            </p:cNvPr>
            <p:cNvCxnSpPr>
              <a:cxnSpLocks/>
              <a:stCxn id="122" idx="0"/>
            </p:cNvCxnSpPr>
            <p:nvPr/>
          </p:nvCxnSpPr>
          <p:spPr bwMode="auto">
            <a:xfrm flipV="1">
              <a:off x="826359" y="5984875"/>
              <a:ext cx="0" cy="252781"/>
            </a:xfrm>
            <a:prstGeom prst="straightConnector1">
              <a:avLst/>
            </a:prstGeom>
            <a:noFill/>
            <a:ln w="19050">
              <a:solidFill>
                <a:schemeClr val="accent6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5039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Rectangle 317"/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16" name="Rectangle 315"/>
          <p:cNvSpPr>
            <a:spLocks noChangeAspect="1"/>
          </p:cNvSpPr>
          <p:nvPr/>
        </p:nvSpPr>
        <p:spPr bwMode="auto">
          <a:xfrm>
            <a:off x="2081253" y="2985061"/>
            <a:ext cx="1737360" cy="1675032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17" name="TextBox 316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Mutex invariant 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 </a:t>
            </a:r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8" name="Oval 22"/>
          <p:cNvSpPr>
            <a:spLocks noChangeAspect="1" noChangeArrowheads="1"/>
          </p:cNvSpPr>
          <p:nvPr/>
        </p:nvSpPr>
        <p:spPr bwMode="auto">
          <a:xfrm>
            <a:off x="142081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" name="Oval 23"/>
          <p:cNvSpPr>
            <a:spLocks noChangeAspect="1" noChangeArrowheads="1"/>
          </p:cNvSpPr>
          <p:nvPr/>
        </p:nvSpPr>
        <p:spPr bwMode="auto">
          <a:xfrm>
            <a:off x="2024063" y="4684713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0" name="Oval 24"/>
          <p:cNvSpPr>
            <a:spLocks noChangeAspect="1" noChangeArrowheads="1"/>
          </p:cNvSpPr>
          <p:nvPr/>
        </p:nvSpPr>
        <p:spPr bwMode="auto">
          <a:xfrm>
            <a:off x="2630488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1" name="Oval 25"/>
          <p:cNvSpPr>
            <a:spLocks noChangeAspect="1" noChangeArrowheads="1"/>
          </p:cNvSpPr>
          <p:nvPr/>
        </p:nvSpPr>
        <p:spPr bwMode="auto">
          <a:xfrm>
            <a:off x="3235325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2" name="Oval 26"/>
          <p:cNvSpPr>
            <a:spLocks noChangeAspect="1" noChangeArrowheads="1"/>
          </p:cNvSpPr>
          <p:nvPr/>
        </p:nvSpPr>
        <p:spPr bwMode="auto">
          <a:xfrm>
            <a:off x="384016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3" name="Oval 27"/>
          <p:cNvSpPr>
            <a:spLocks noChangeAspect="1" noChangeArrowheads="1"/>
          </p:cNvSpPr>
          <p:nvPr/>
        </p:nvSpPr>
        <p:spPr bwMode="auto">
          <a:xfrm>
            <a:off x="817563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" name="Oval 28"/>
          <p:cNvSpPr>
            <a:spLocks noChangeAspect="1" noChangeArrowheads="1"/>
          </p:cNvSpPr>
          <p:nvPr/>
        </p:nvSpPr>
        <p:spPr bwMode="auto">
          <a:xfrm>
            <a:off x="444341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5" name="Oval 29"/>
          <p:cNvSpPr>
            <a:spLocks noChangeAspect="1" noChangeArrowheads="1"/>
          </p:cNvSpPr>
          <p:nvPr/>
        </p:nvSpPr>
        <p:spPr bwMode="auto">
          <a:xfrm>
            <a:off x="5049838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23294" y="4813300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48138" y="2466975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grpSp>
        <p:nvGrpSpPr>
          <p:cNvPr id="247" name="Group 90"/>
          <p:cNvGrpSpPr>
            <a:grpSpLocks noChangeAspect="1"/>
          </p:cNvGrpSpPr>
          <p:nvPr/>
        </p:nvGrpSpPr>
        <p:grpSpPr bwMode="auto">
          <a:xfrm>
            <a:off x="793750" y="5638800"/>
            <a:ext cx="4562475" cy="274638"/>
            <a:chOff x="638" y="3130"/>
            <a:chExt cx="3189" cy="192"/>
          </a:xfrm>
        </p:grpSpPr>
        <p:sp>
          <p:nvSpPr>
            <p:cNvPr id="248" name="Text Box 91"/>
            <p:cNvSpPr txBox="1">
              <a:spLocks noChangeAspect="1" noChangeArrowheads="1"/>
            </p:cNvSpPr>
            <p:nvPr/>
          </p:nvSpPr>
          <p:spPr bwMode="auto">
            <a:xfrm>
              <a:off x="638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49" name="Text Box 92"/>
            <p:cNvSpPr txBox="1">
              <a:spLocks noChangeAspect="1" noChangeArrowheads="1"/>
            </p:cNvSpPr>
            <p:nvPr/>
          </p:nvSpPr>
          <p:spPr bwMode="auto">
            <a:xfrm>
              <a:off x="1095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0" name="Text Box 93"/>
            <p:cNvSpPr txBox="1">
              <a:spLocks noChangeAspect="1" noChangeArrowheads="1"/>
            </p:cNvSpPr>
            <p:nvPr/>
          </p:nvSpPr>
          <p:spPr bwMode="auto">
            <a:xfrm>
              <a:off x="1527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1" name="Text Box 94"/>
            <p:cNvSpPr txBox="1">
              <a:spLocks noChangeAspect="1" noChangeArrowheads="1"/>
            </p:cNvSpPr>
            <p:nvPr/>
          </p:nvSpPr>
          <p:spPr bwMode="auto">
            <a:xfrm>
              <a:off x="1911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2" name="Text Box 95"/>
            <p:cNvSpPr txBox="1">
              <a:spLocks noChangeAspect="1" noChangeArrowheads="1"/>
            </p:cNvSpPr>
            <p:nvPr/>
          </p:nvSpPr>
          <p:spPr bwMode="auto">
            <a:xfrm>
              <a:off x="2343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3" name="Text Box 96"/>
            <p:cNvSpPr txBox="1">
              <a:spLocks noChangeAspect="1" noChangeArrowheads="1"/>
            </p:cNvSpPr>
            <p:nvPr/>
          </p:nvSpPr>
          <p:spPr bwMode="auto">
            <a:xfrm>
              <a:off x="2775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4" name="Text Box 97"/>
            <p:cNvSpPr txBox="1">
              <a:spLocks noChangeAspect="1" noChangeArrowheads="1"/>
            </p:cNvSpPr>
            <p:nvPr/>
          </p:nvSpPr>
          <p:spPr bwMode="auto">
            <a:xfrm>
              <a:off x="3207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5" name="Text Box 98"/>
            <p:cNvSpPr txBox="1">
              <a:spLocks noChangeAspect="1" noChangeArrowheads="1"/>
            </p:cNvSpPr>
            <p:nvPr/>
          </p:nvSpPr>
          <p:spPr bwMode="auto">
            <a:xfrm>
              <a:off x="3639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grpSp>
        <p:nvGrpSpPr>
          <p:cNvPr id="256" name="Group 99"/>
          <p:cNvGrpSpPr>
            <a:grpSpLocks noChangeAspect="1"/>
          </p:cNvGrpSpPr>
          <p:nvPr/>
        </p:nvGrpSpPr>
        <p:grpSpPr bwMode="auto">
          <a:xfrm>
            <a:off x="827088" y="4992688"/>
            <a:ext cx="4562475" cy="274637"/>
            <a:chOff x="615" y="2679"/>
            <a:chExt cx="3189" cy="192"/>
          </a:xfrm>
        </p:grpSpPr>
        <p:sp>
          <p:nvSpPr>
            <p:cNvPr id="257" name="Text Box 100"/>
            <p:cNvSpPr txBox="1">
              <a:spLocks noChangeAspect="1" noChangeArrowheads="1"/>
            </p:cNvSpPr>
            <p:nvPr/>
          </p:nvSpPr>
          <p:spPr bwMode="auto">
            <a:xfrm>
              <a:off x="615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8" name="Text Box 101"/>
            <p:cNvSpPr txBox="1">
              <a:spLocks noChangeAspect="1" noChangeArrowheads="1"/>
            </p:cNvSpPr>
            <p:nvPr/>
          </p:nvSpPr>
          <p:spPr bwMode="auto">
            <a:xfrm>
              <a:off x="1072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9" name="Text Box 102"/>
            <p:cNvSpPr txBox="1">
              <a:spLocks noChangeAspect="1" noChangeArrowheads="1"/>
            </p:cNvSpPr>
            <p:nvPr/>
          </p:nvSpPr>
          <p:spPr bwMode="auto">
            <a:xfrm>
              <a:off x="1504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0" name="Text Box 103"/>
            <p:cNvSpPr txBox="1">
              <a:spLocks noChangeAspect="1" noChangeArrowheads="1"/>
            </p:cNvSpPr>
            <p:nvPr/>
          </p:nvSpPr>
          <p:spPr bwMode="auto">
            <a:xfrm>
              <a:off x="1888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1" name="Text Box 104"/>
            <p:cNvSpPr txBox="1">
              <a:spLocks noChangeAspect="1" noChangeArrowheads="1"/>
            </p:cNvSpPr>
            <p:nvPr/>
          </p:nvSpPr>
          <p:spPr bwMode="auto">
            <a:xfrm>
              <a:off x="2321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2" name="Text Box 105"/>
            <p:cNvSpPr txBox="1">
              <a:spLocks noChangeAspect="1" noChangeArrowheads="1"/>
            </p:cNvSpPr>
            <p:nvPr/>
          </p:nvSpPr>
          <p:spPr bwMode="auto">
            <a:xfrm>
              <a:off x="2752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3" name="Text Box 106"/>
            <p:cNvSpPr txBox="1">
              <a:spLocks noChangeAspect="1" noChangeArrowheads="1"/>
            </p:cNvSpPr>
            <p:nvPr/>
          </p:nvSpPr>
          <p:spPr bwMode="auto">
            <a:xfrm>
              <a:off x="3184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64" name="Text Box 107"/>
            <p:cNvSpPr txBox="1">
              <a:spLocks noChangeAspect="1" noChangeArrowheads="1"/>
            </p:cNvSpPr>
            <p:nvPr/>
          </p:nvSpPr>
          <p:spPr bwMode="auto">
            <a:xfrm>
              <a:off x="3617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sp>
        <p:nvSpPr>
          <p:cNvPr id="265" name="Text Box 108"/>
          <p:cNvSpPr txBox="1">
            <a:spLocks noChangeAspect="1" noChangeArrowheads="1"/>
          </p:cNvSpPr>
          <p:nvPr/>
        </p:nvSpPr>
        <p:spPr bwMode="auto">
          <a:xfrm>
            <a:off x="827088" y="4443413"/>
            <a:ext cx="2682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266" name="Text Box 109"/>
          <p:cNvSpPr txBox="1">
            <a:spLocks noChangeAspect="1" noChangeArrowheads="1"/>
          </p:cNvSpPr>
          <p:nvPr/>
        </p:nvSpPr>
        <p:spPr bwMode="auto">
          <a:xfrm>
            <a:off x="1481138" y="4443413"/>
            <a:ext cx="2682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1" name="Text Box 114"/>
          <p:cNvSpPr txBox="1">
            <a:spLocks noChangeAspect="1" noChangeArrowheads="1"/>
          </p:cNvSpPr>
          <p:nvPr/>
        </p:nvSpPr>
        <p:spPr bwMode="auto">
          <a:xfrm>
            <a:off x="4502150" y="4443413"/>
            <a:ext cx="2682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2" name="Text Box 115"/>
          <p:cNvSpPr txBox="1">
            <a:spLocks noChangeAspect="1" noChangeArrowheads="1"/>
          </p:cNvSpPr>
          <p:nvPr/>
        </p:nvSpPr>
        <p:spPr bwMode="auto">
          <a:xfrm>
            <a:off x="5121275" y="4443413"/>
            <a:ext cx="2682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3" name="Text Box 116"/>
          <p:cNvSpPr txBox="1">
            <a:spLocks noChangeAspect="1" noChangeArrowheads="1"/>
          </p:cNvSpPr>
          <p:nvPr/>
        </p:nvSpPr>
        <p:spPr bwMode="auto">
          <a:xfrm>
            <a:off x="831850" y="3825875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4" name="Text Box 117"/>
          <p:cNvSpPr txBox="1">
            <a:spLocks noChangeAspect="1" noChangeArrowheads="1"/>
          </p:cNvSpPr>
          <p:nvPr/>
        </p:nvSpPr>
        <p:spPr bwMode="auto">
          <a:xfrm>
            <a:off x="1484313" y="3825875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9" name="Text Box 122"/>
          <p:cNvSpPr txBox="1">
            <a:spLocks noChangeAspect="1" noChangeArrowheads="1"/>
          </p:cNvSpPr>
          <p:nvPr/>
        </p:nvSpPr>
        <p:spPr bwMode="auto">
          <a:xfrm>
            <a:off x="4505325" y="3825875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0" name="Text Box 123"/>
          <p:cNvSpPr txBox="1">
            <a:spLocks noChangeAspect="1" noChangeArrowheads="1"/>
          </p:cNvSpPr>
          <p:nvPr/>
        </p:nvSpPr>
        <p:spPr bwMode="auto">
          <a:xfrm>
            <a:off x="5122863" y="3825875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1" name="Text Box 124"/>
          <p:cNvSpPr txBox="1">
            <a:spLocks noChangeAspect="1" noChangeArrowheads="1"/>
          </p:cNvSpPr>
          <p:nvPr/>
        </p:nvSpPr>
        <p:spPr bwMode="auto">
          <a:xfrm>
            <a:off x="831850" y="327660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2" name="Text Box 125"/>
          <p:cNvSpPr txBox="1">
            <a:spLocks noChangeAspect="1" noChangeArrowheads="1"/>
          </p:cNvSpPr>
          <p:nvPr/>
        </p:nvSpPr>
        <p:spPr bwMode="auto">
          <a:xfrm>
            <a:off x="1484313" y="327660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7" name="Text Box 130"/>
          <p:cNvSpPr txBox="1">
            <a:spLocks noChangeAspect="1" noChangeArrowheads="1"/>
          </p:cNvSpPr>
          <p:nvPr/>
        </p:nvSpPr>
        <p:spPr bwMode="auto">
          <a:xfrm>
            <a:off x="4505325" y="327660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8" name="Text Box 131"/>
          <p:cNvSpPr txBox="1">
            <a:spLocks noChangeAspect="1" noChangeArrowheads="1"/>
          </p:cNvSpPr>
          <p:nvPr/>
        </p:nvSpPr>
        <p:spPr bwMode="auto">
          <a:xfrm>
            <a:off x="5122863" y="327660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9" name="Text Box 132"/>
          <p:cNvSpPr txBox="1">
            <a:spLocks noChangeAspect="1" noChangeArrowheads="1"/>
          </p:cNvSpPr>
          <p:nvPr/>
        </p:nvSpPr>
        <p:spPr bwMode="auto">
          <a:xfrm>
            <a:off x="827088" y="268605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0" name="Text Box 133"/>
          <p:cNvSpPr txBox="1">
            <a:spLocks noChangeAspect="1" noChangeArrowheads="1"/>
          </p:cNvSpPr>
          <p:nvPr/>
        </p:nvSpPr>
        <p:spPr bwMode="auto">
          <a:xfrm>
            <a:off x="1481138" y="268605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5" name="Text Box 138"/>
          <p:cNvSpPr txBox="1">
            <a:spLocks noChangeAspect="1" noChangeArrowheads="1"/>
          </p:cNvSpPr>
          <p:nvPr/>
        </p:nvSpPr>
        <p:spPr bwMode="auto">
          <a:xfrm>
            <a:off x="4502150" y="268605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6" name="Text Box 139"/>
          <p:cNvSpPr txBox="1">
            <a:spLocks noChangeAspect="1" noChangeArrowheads="1"/>
          </p:cNvSpPr>
          <p:nvPr/>
        </p:nvSpPr>
        <p:spPr bwMode="auto">
          <a:xfrm>
            <a:off x="5121275" y="268605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grpSp>
        <p:nvGrpSpPr>
          <p:cNvPr id="297" name="Group 140"/>
          <p:cNvGrpSpPr>
            <a:grpSpLocks noChangeAspect="1"/>
          </p:cNvGrpSpPr>
          <p:nvPr/>
        </p:nvGrpSpPr>
        <p:grpSpPr bwMode="auto">
          <a:xfrm>
            <a:off x="827088" y="2108200"/>
            <a:ext cx="4562475" cy="274638"/>
            <a:chOff x="661" y="663"/>
            <a:chExt cx="3189" cy="192"/>
          </a:xfrm>
        </p:grpSpPr>
        <p:sp>
          <p:nvSpPr>
            <p:cNvPr id="298" name="Text Box 141"/>
            <p:cNvSpPr txBox="1">
              <a:spLocks noChangeAspect="1" noChangeArrowheads="1"/>
            </p:cNvSpPr>
            <p:nvPr/>
          </p:nvSpPr>
          <p:spPr bwMode="auto">
            <a:xfrm>
              <a:off x="661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99" name="Text Box 142"/>
            <p:cNvSpPr txBox="1">
              <a:spLocks noChangeAspect="1" noChangeArrowheads="1"/>
            </p:cNvSpPr>
            <p:nvPr/>
          </p:nvSpPr>
          <p:spPr bwMode="auto">
            <a:xfrm>
              <a:off x="1118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00" name="Text Box 143"/>
            <p:cNvSpPr txBox="1">
              <a:spLocks noChangeAspect="1" noChangeArrowheads="1"/>
            </p:cNvSpPr>
            <p:nvPr/>
          </p:nvSpPr>
          <p:spPr bwMode="auto">
            <a:xfrm>
              <a:off x="1550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1" name="Text Box 144"/>
            <p:cNvSpPr txBox="1">
              <a:spLocks noChangeAspect="1" noChangeArrowheads="1"/>
            </p:cNvSpPr>
            <p:nvPr/>
          </p:nvSpPr>
          <p:spPr bwMode="auto">
            <a:xfrm>
              <a:off x="1934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2" name="Text Box 145"/>
            <p:cNvSpPr txBox="1">
              <a:spLocks noChangeAspect="1" noChangeArrowheads="1"/>
            </p:cNvSpPr>
            <p:nvPr/>
          </p:nvSpPr>
          <p:spPr bwMode="auto">
            <a:xfrm>
              <a:off x="2367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3" name="Text Box 146"/>
            <p:cNvSpPr txBox="1">
              <a:spLocks noChangeAspect="1" noChangeArrowheads="1"/>
            </p:cNvSpPr>
            <p:nvPr/>
          </p:nvSpPr>
          <p:spPr bwMode="auto">
            <a:xfrm>
              <a:off x="2798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4" name="Text Box 147"/>
            <p:cNvSpPr txBox="1">
              <a:spLocks noChangeAspect="1" noChangeArrowheads="1"/>
            </p:cNvSpPr>
            <p:nvPr/>
          </p:nvSpPr>
          <p:spPr bwMode="auto">
            <a:xfrm>
              <a:off x="3230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5" name="Text Box 148"/>
            <p:cNvSpPr txBox="1">
              <a:spLocks noChangeAspect="1" noChangeArrowheads="1"/>
            </p:cNvSpPr>
            <p:nvPr/>
          </p:nvSpPr>
          <p:spPr bwMode="auto">
            <a:xfrm>
              <a:off x="3663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grpSp>
        <p:nvGrpSpPr>
          <p:cNvPr id="306" name="Group 149"/>
          <p:cNvGrpSpPr>
            <a:grpSpLocks noChangeAspect="1"/>
          </p:cNvGrpSpPr>
          <p:nvPr/>
        </p:nvGrpSpPr>
        <p:grpSpPr bwMode="auto">
          <a:xfrm>
            <a:off x="827088" y="1490663"/>
            <a:ext cx="4562475" cy="274637"/>
            <a:chOff x="661" y="231"/>
            <a:chExt cx="3189" cy="192"/>
          </a:xfrm>
        </p:grpSpPr>
        <p:sp>
          <p:nvSpPr>
            <p:cNvPr id="307" name="Text Box 150"/>
            <p:cNvSpPr txBox="1">
              <a:spLocks noChangeAspect="1" noChangeArrowheads="1"/>
            </p:cNvSpPr>
            <p:nvPr/>
          </p:nvSpPr>
          <p:spPr bwMode="auto">
            <a:xfrm>
              <a:off x="661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8" name="Text Box 151"/>
            <p:cNvSpPr txBox="1">
              <a:spLocks noChangeAspect="1" noChangeArrowheads="1"/>
            </p:cNvSpPr>
            <p:nvPr/>
          </p:nvSpPr>
          <p:spPr bwMode="auto">
            <a:xfrm>
              <a:off x="1118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9" name="Text Box 152"/>
            <p:cNvSpPr txBox="1">
              <a:spLocks noChangeAspect="1" noChangeArrowheads="1"/>
            </p:cNvSpPr>
            <p:nvPr/>
          </p:nvSpPr>
          <p:spPr bwMode="auto">
            <a:xfrm>
              <a:off x="1550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0" name="Text Box 153"/>
            <p:cNvSpPr txBox="1">
              <a:spLocks noChangeAspect="1" noChangeArrowheads="1"/>
            </p:cNvSpPr>
            <p:nvPr/>
          </p:nvSpPr>
          <p:spPr bwMode="auto">
            <a:xfrm>
              <a:off x="1934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1" name="Text Box 154"/>
            <p:cNvSpPr txBox="1">
              <a:spLocks noChangeAspect="1" noChangeArrowheads="1"/>
            </p:cNvSpPr>
            <p:nvPr/>
          </p:nvSpPr>
          <p:spPr bwMode="auto">
            <a:xfrm>
              <a:off x="2367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2" name="Text Box 155"/>
            <p:cNvSpPr txBox="1">
              <a:spLocks noChangeAspect="1" noChangeArrowheads="1"/>
            </p:cNvSpPr>
            <p:nvPr/>
          </p:nvSpPr>
          <p:spPr bwMode="auto">
            <a:xfrm>
              <a:off x="2798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3" name="Text Box 156"/>
            <p:cNvSpPr txBox="1">
              <a:spLocks noChangeAspect="1" noChangeArrowheads="1"/>
            </p:cNvSpPr>
            <p:nvPr/>
          </p:nvSpPr>
          <p:spPr bwMode="auto">
            <a:xfrm>
              <a:off x="3230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14" name="Text Box 157"/>
            <p:cNvSpPr txBox="1">
              <a:spLocks noChangeAspect="1" noChangeArrowheads="1"/>
            </p:cNvSpPr>
            <p:nvPr/>
          </p:nvSpPr>
          <p:spPr bwMode="auto">
            <a:xfrm>
              <a:off x="3663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21593" y="6061413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m = 1</a:t>
            </a:r>
          </a:p>
        </p:txBody>
      </p:sp>
      <p:sp>
        <p:nvSpPr>
          <p:cNvPr id="319" name="TextBox 318"/>
          <p:cNvSpPr txBox="1"/>
          <p:nvPr/>
        </p:nvSpPr>
        <p:spPr>
          <a:xfrm>
            <a:off x="2057400" y="2514600"/>
            <a:ext cx="181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flipV="1">
            <a:off x="469793" y="5899151"/>
            <a:ext cx="336126" cy="162262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107849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Threads review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Mutual exclusion</a:t>
            </a:r>
          </a:p>
          <a:p>
            <a:r>
              <a:rPr lang="en-US" dirty="0"/>
              <a:t>Semaphores</a:t>
            </a:r>
          </a:p>
          <a:p>
            <a:r>
              <a:rPr lang="en-US" dirty="0"/>
              <a:t>Producer-Consumer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35713409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/>
              <a:t>Semaphores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8645359" cy="54292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Semaphore:</a:t>
            </a:r>
            <a:r>
              <a:rPr lang="en-US" i="1" dirty="0"/>
              <a:t> </a:t>
            </a:r>
            <a:r>
              <a:rPr lang="en-US" dirty="0"/>
              <a:t> non-negative global integer synchronization variable. Manipulated by </a:t>
            </a:r>
            <a:r>
              <a:rPr lang="en-US" i="1" dirty="0"/>
              <a:t>P</a:t>
            </a:r>
            <a:r>
              <a:rPr lang="en-US" dirty="0"/>
              <a:t> and </a:t>
            </a:r>
            <a:r>
              <a:rPr lang="en-US" i="1" dirty="0"/>
              <a:t>V</a:t>
            </a:r>
            <a:r>
              <a:rPr lang="en-US" dirty="0"/>
              <a:t> operations. </a:t>
            </a:r>
          </a:p>
          <a:p>
            <a:pPr>
              <a:lnSpc>
                <a:spcPct val="90000"/>
              </a:lnSpc>
            </a:pPr>
            <a:r>
              <a:rPr lang="en-US" dirty="0"/>
              <a:t>P(s)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If </a:t>
            </a:r>
            <a:r>
              <a:rPr lang="en-US" i="1" dirty="0"/>
              <a:t>s</a:t>
            </a:r>
            <a:r>
              <a:rPr lang="en-US" dirty="0"/>
              <a:t> is nonzero, then decrement </a:t>
            </a:r>
            <a:r>
              <a:rPr lang="en-US" i="1" dirty="0"/>
              <a:t>s</a:t>
            </a:r>
            <a:r>
              <a:rPr lang="en-US" dirty="0"/>
              <a:t> by 1 and return immediately. 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Test and decrement operations occur atomically (indivisibly)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If </a:t>
            </a:r>
            <a:r>
              <a:rPr lang="en-US" i="1" dirty="0"/>
              <a:t>s</a:t>
            </a:r>
            <a:r>
              <a:rPr lang="en-US" dirty="0"/>
              <a:t> is zero, then suspend thread until </a:t>
            </a:r>
            <a:r>
              <a:rPr lang="en-US" i="1" dirty="0"/>
              <a:t>s</a:t>
            </a:r>
            <a:r>
              <a:rPr lang="en-US" dirty="0"/>
              <a:t> becomes nonzero and the thread is restarted by a V operation. 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After restarting, the P operation decrements </a:t>
            </a:r>
            <a:r>
              <a:rPr lang="en-US" i="1" dirty="0"/>
              <a:t>s</a:t>
            </a:r>
            <a:r>
              <a:rPr lang="en-US" dirty="0"/>
              <a:t> and returns control to the caller. </a:t>
            </a:r>
          </a:p>
          <a:p>
            <a:pPr>
              <a:lnSpc>
                <a:spcPct val="97000"/>
              </a:lnSpc>
            </a:pPr>
            <a:r>
              <a:rPr lang="en-US" b="1" dirty="0"/>
              <a:t>V(s): 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Increment </a:t>
            </a:r>
            <a:r>
              <a:rPr lang="en-US" i="1" dirty="0"/>
              <a:t>s</a:t>
            </a:r>
            <a:r>
              <a:rPr lang="en-US" dirty="0"/>
              <a:t> by 1. 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Increment operation occurs atomically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If there are any threads blocked in a P operation waiting for </a:t>
            </a:r>
            <a:r>
              <a:rPr lang="en-US" i="1" dirty="0"/>
              <a:t>s</a:t>
            </a:r>
            <a:r>
              <a:rPr lang="en-US" dirty="0"/>
              <a:t> to become non-zero, then restart exactly one of those threads, which then completes its P operation by decrementing </a:t>
            </a:r>
            <a:r>
              <a:rPr lang="en-US" i="1" dirty="0"/>
              <a:t>s</a:t>
            </a:r>
            <a:r>
              <a:rPr lang="en-US" dirty="0"/>
              <a:t>. </a:t>
            </a:r>
            <a:endParaRPr lang="en-US" b="1" i="1" dirty="0"/>
          </a:p>
          <a:p>
            <a:pPr marL="457200" lvl="1" indent="0">
              <a:lnSpc>
                <a:spcPct val="97000"/>
              </a:lnSpc>
              <a:buNone/>
            </a:pP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C00000"/>
                </a:solidFill>
              </a:rPr>
              <a:t>Semaphore invariant: s ≥ 0</a:t>
            </a:r>
          </a:p>
        </p:txBody>
      </p:sp>
    </p:spTree>
    <p:extLst>
      <p:ext uri="{BB962C8B-B14F-4D97-AF65-F5344CB8AC3E}">
        <p14:creationId xmlns:p14="http://schemas.microsoft.com/office/powerpoint/2010/main" val="319986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/>
              <a:t>Semaphores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32416"/>
            <a:ext cx="8442325" cy="5429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Semaphore:</a:t>
            </a:r>
            <a:r>
              <a:rPr lang="en-US" i="1" dirty="0"/>
              <a:t> </a:t>
            </a:r>
            <a:r>
              <a:rPr lang="en-US" dirty="0"/>
              <a:t> non-negative global integer synchronization variable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Manipulated by </a:t>
            </a:r>
            <a:r>
              <a:rPr lang="en-US" i="1" dirty="0"/>
              <a:t>P </a:t>
            </a:r>
            <a:r>
              <a:rPr lang="en-US" dirty="0"/>
              <a:t>and </a:t>
            </a:r>
            <a:r>
              <a:rPr lang="en-US" i="1" dirty="0"/>
              <a:t>V</a:t>
            </a:r>
            <a:r>
              <a:rPr lang="en-US" dirty="0"/>
              <a:t> operations:</a:t>
            </a:r>
          </a:p>
          <a:p>
            <a:pPr lvl="1">
              <a:lnSpc>
                <a:spcPct val="97000"/>
              </a:lnSpc>
            </a:pPr>
            <a:r>
              <a:rPr lang="en-US" i="1" dirty="0"/>
              <a:t>P(s):</a:t>
            </a:r>
            <a:r>
              <a:rPr lang="en-US" dirty="0"/>
              <a:t>  [  </a:t>
            </a:r>
            <a:r>
              <a:rPr lang="en-US" b="1" dirty="0">
                <a:latin typeface="Courier New" pitchFamily="49" charset="0"/>
              </a:rPr>
              <a:t>while (s == 0) wait(); s--; </a:t>
            </a:r>
            <a:r>
              <a:rPr lang="en-US" dirty="0"/>
              <a:t>]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Dutch for “</a:t>
            </a:r>
            <a:r>
              <a:rPr lang="en-US" dirty="0" err="1"/>
              <a:t>Proberen</a:t>
            </a:r>
            <a:r>
              <a:rPr lang="en-US" dirty="0"/>
              <a:t>” (test)</a:t>
            </a:r>
          </a:p>
          <a:p>
            <a:pPr lvl="1">
              <a:lnSpc>
                <a:spcPct val="97000"/>
              </a:lnSpc>
            </a:pPr>
            <a:r>
              <a:rPr lang="en-US" i="1" dirty="0"/>
              <a:t>V(s):</a:t>
            </a:r>
            <a:r>
              <a:rPr lang="en-US" dirty="0"/>
              <a:t>  [  </a:t>
            </a:r>
            <a:r>
              <a:rPr lang="en-US" b="1" dirty="0">
                <a:latin typeface="Courier New" pitchFamily="49" charset="0"/>
              </a:rPr>
              <a:t>s++; </a:t>
            </a:r>
            <a:r>
              <a:rPr lang="en-US" dirty="0"/>
              <a:t>]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Dutch for “</a:t>
            </a:r>
            <a:r>
              <a:rPr lang="en-US" dirty="0" err="1"/>
              <a:t>Verhogen</a:t>
            </a:r>
            <a:r>
              <a:rPr lang="en-US" dirty="0"/>
              <a:t>” (increment)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OS kernel guarantees that operations between brackets [ ] are executed indivisibly/atomically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Only one </a:t>
            </a:r>
            <a:r>
              <a:rPr lang="en-US" i="1" dirty="0"/>
              <a:t>P</a:t>
            </a:r>
            <a:r>
              <a:rPr lang="en-US" dirty="0"/>
              <a:t> or </a:t>
            </a:r>
            <a:r>
              <a:rPr lang="en-US" i="1" dirty="0"/>
              <a:t>V</a:t>
            </a:r>
            <a:r>
              <a:rPr lang="en-US" dirty="0"/>
              <a:t> operation at a time can modify s.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When </a:t>
            </a:r>
            <a:r>
              <a:rPr lang="en-US" b="1" dirty="0">
                <a:latin typeface="Courier New" pitchFamily="49" charset="0"/>
              </a:rPr>
              <a:t>while</a:t>
            </a:r>
            <a:r>
              <a:rPr lang="en-US" dirty="0"/>
              <a:t> loop in </a:t>
            </a:r>
            <a:r>
              <a:rPr lang="en-US" i="1" dirty="0"/>
              <a:t>P</a:t>
            </a:r>
            <a:r>
              <a:rPr lang="en-US" dirty="0"/>
              <a:t> terminates, only that  </a:t>
            </a:r>
            <a:r>
              <a:rPr lang="en-US" i="1" dirty="0"/>
              <a:t>P</a:t>
            </a:r>
            <a:r>
              <a:rPr lang="en-US" dirty="0"/>
              <a:t> can decrement </a:t>
            </a:r>
            <a:r>
              <a:rPr lang="en-US" b="1" dirty="0">
                <a:latin typeface="Courier New" pitchFamily="49" charset="0"/>
              </a:rPr>
              <a:t>s</a:t>
            </a: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C00000"/>
                </a:solidFill>
              </a:rPr>
              <a:t>Semaphore invariant: s ≥ 0</a:t>
            </a:r>
          </a:p>
        </p:txBody>
      </p:sp>
    </p:spTree>
    <p:extLst>
      <p:ext uri="{BB962C8B-B14F-4D97-AF65-F5344CB8AC3E}">
        <p14:creationId xmlns:p14="http://schemas.microsoft.com/office/powerpoint/2010/main" val="7649035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Semaphore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6754"/>
            <a:ext cx="7896225" cy="542122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Pthreads</a:t>
            </a:r>
            <a:r>
              <a:rPr lang="en-US" dirty="0"/>
              <a:t> functions: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692" y="1958876"/>
            <a:ext cx="8634508" cy="1754327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#include &lt;</a:t>
            </a:r>
            <a:r>
              <a:rPr lang="en-US" sz="1800" dirty="0" err="1">
                <a:latin typeface="Courier New"/>
                <a:cs typeface="Courier New"/>
              </a:rPr>
              <a:t>semaphore.h</a:t>
            </a:r>
            <a:r>
              <a:rPr lang="en-US" sz="1800" dirty="0">
                <a:latin typeface="Courier New"/>
                <a:cs typeface="Courier New"/>
              </a:rPr>
              <a:t>&gt;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sem_init</a:t>
            </a:r>
            <a:r>
              <a:rPr lang="en-US" sz="1800" dirty="0">
                <a:latin typeface="Courier New"/>
                <a:cs typeface="Courier New"/>
              </a:rPr>
              <a:t>(</a:t>
            </a:r>
            <a:r>
              <a:rPr lang="en-US" sz="1800" dirty="0" err="1">
                <a:latin typeface="Courier New"/>
                <a:cs typeface="Courier New"/>
              </a:rPr>
              <a:t>sem_t</a:t>
            </a:r>
            <a:r>
              <a:rPr lang="en-US" sz="1800" dirty="0">
                <a:latin typeface="Courier New"/>
                <a:cs typeface="Courier New"/>
              </a:rPr>
              <a:t> *s, 0, unsigned 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val</a:t>
            </a:r>
            <a:r>
              <a:rPr lang="en-US" sz="1800" dirty="0">
                <a:latin typeface="Courier New"/>
                <a:cs typeface="Courier New"/>
              </a:rPr>
              <a:t>);} /* s = </a:t>
            </a:r>
            <a:r>
              <a:rPr lang="en-US" sz="1800" dirty="0" err="1">
                <a:latin typeface="Courier New"/>
                <a:cs typeface="Courier New"/>
              </a:rPr>
              <a:t>val</a:t>
            </a:r>
            <a:r>
              <a:rPr lang="en-US" sz="1800" dirty="0">
                <a:latin typeface="Courier New"/>
                <a:cs typeface="Courier New"/>
              </a:rPr>
              <a:t> */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sem_wait(sem_t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 /* </a:t>
            </a:r>
            <a:r>
              <a:rPr lang="en-US" sz="1800" dirty="0" err="1">
                <a:latin typeface="Courier New"/>
                <a:cs typeface="Courier New"/>
              </a:rPr>
              <a:t>P(s</a:t>
            </a:r>
            <a:r>
              <a:rPr lang="en-US" sz="1800" dirty="0">
                <a:latin typeface="Courier New"/>
                <a:cs typeface="Courier New"/>
              </a:rPr>
              <a:t>) */</a:t>
            </a: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sem_post(sem_t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 /* </a:t>
            </a:r>
            <a:r>
              <a:rPr lang="en-US" sz="1800" dirty="0" err="1">
                <a:latin typeface="Courier New"/>
                <a:cs typeface="Courier New"/>
              </a:rPr>
              <a:t>V(s</a:t>
            </a:r>
            <a:r>
              <a:rPr lang="en-US" sz="1800" dirty="0">
                <a:latin typeface="Courier New"/>
                <a:cs typeface="Courier New"/>
              </a:rPr>
              <a:t>) */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4191000"/>
            <a:ext cx="78962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CS:APP wrapper functions: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724400"/>
            <a:ext cx="7664854" cy="1200329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#include "</a:t>
            </a:r>
            <a:r>
              <a:rPr lang="en-US" sz="1800" dirty="0" err="1">
                <a:latin typeface="Courier New"/>
                <a:cs typeface="Courier New"/>
              </a:rPr>
              <a:t>csapp.h</a:t>
            </a:r>
            <a:r>
              <a:rPr lang="en-US" sz="1800" dirty="0">
                <a:latin typeface="Courier New"/>
                <a:cs typeface="Courier New"/>
              </a:rPr>
              <a:t>”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void </a:t>
            </a:r>
            <a:r>
              <a:rPr lang="en-US" sz="1800" dirty="0" err="1">
                <a:latin typeface="Courier New"/>
                <a:cs typeface="Courier New"/>
              </a:rPr>
              <a:t>P(sem_t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/* Wrapper function for </a:t>
            </a:r>
            <a:r>
              <a:rPr lang="en-US" sz="1800" dirty="0" err="1">
                <a:latin typeface="Courier New"/>
                <a:cs typeface="Courier New"/>
              </a:rPr>
              <a:t>sem_wait</a:t>
            </a:r>
            <a:r>
              <a:rPr lang="en-US" sz="1800" dirty="0">
                <a:latin typeface="Courier New"/>
                <a:cs typeface="Courier New"/>
              </a:rPr>
              <a:t> */</a:t>
            </a:r>
          </a:p>
          <a:p>
            <a:r>
              <a:rPr lang="en-US" sz="1800" dirty="0">
                <a:latin typeface="Courier New"/>
                <a:cs typeface="Courier New"/>
              </a:rPr>
              <a:t>void </a:t>
            </a:r>
            <a:r>
              <a:rPr lang="en-US" sz="1800" dirty="0" err="1">
                <a:latin typeface="Courier New"/>
                <a:cs typeface="Courier New"/>
              </a:rPr>
              <a:t>V(sem_t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/* Wrapper function for </a:t>
            </a:r>
            <a:r>
              <a:rPr lang="en-US" sz="1800" dirty="0" err="1">
                <a:latin typeface="Courier New"/>
                <a:cs typeface="Courier New"/>
              </a:rPr>
              <a:t>sem_post</a:t>
            </a:r>
            <a:r>
              <a:rPr lang="en-US" sz="1800" dirty="0">
                <a:latin typeface="Courier New"/>
                <a:cs typeface="Courier New"/>
              </a:rPr>
              <a:t> */</a:t>
            </a:r>
          </a:p>
        </p:txBody>
      </p:sp>
    </p:spTree>
    <p:extLst>
      <p:ext uri="{BB962C8B-B14F-4D97-AF65-F5344CB8AC3E}">
        <p14:creationId xmlns:p14="http://schemas.microsoft.com/office/powerpoint/2010/main" val="8678858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Semaphores to Coordinate Access to Shared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676399"/>
            <a:ext cx="7896225" cy="4657725"/>
          </a:xfrm>
        </p:spPr>
        <p:txBody>
          <a:bodyPr/>
          <a:lstStyle/>
          <a:p>
            <a:r>
              <a:rPr lang="en-US" dirty="0"/>
              <a:t>Basic idea: Thread uses a semaphore operation to notify another thread that some condition has become true</a:t>
            </a:r>
          </a:p>
          <a:p>
            <a:pPr lvl="1"/>
            <a:r>
              <a:rPr lang="en-US" dirty="0"/>
              <a:t>Use counting semaphores to keep track of resource state.</a:t>
            </a:r>
          </a:p>
          <a:p>
            <a:pPr lvl="1"/>
            <a:r>
              <a:rPr lang="en-US" dirty="0"/>
              <a:t>Use binary semaphores to notify other threads.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The Producer-Consumer Problem</a:t>
            </a:r>
          </a:p>
          <a:p>
            <a:pPr lvl="1"/>
            <a:r>
              <a:rPr lang="en-US" dirty="0"/>
              <a:t>Mediating interactions between processes that generate information and that then make use of that information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4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3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Alternate View of a Process</a:t>
            </a:r>
          </a:p>
        </p:txBody>
      </p:sp>
      <p:sp>
        <p:nvSpPr>
          <p:cNvPr id="802840" name="Rectangle 2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Process = thread + code, data, and kernel context</a:t>
            </a:r>
          </a:p>
        </p:txBody>
      </p:sp>
      <p:sp>
        <p:nvSpPr>
          <p:cNvPr id="802819" name="Rectangle 3"/>
          <p:cNvSpPr>
            <a:spLocks noChangeAspect="1" noChangeArrowheads="1"/>
          </p:cNvSpPr>
          <p:nvPr/>
        </p:nvSpPr>
        <p:spPr bwMode="auto">
          <a:xfrm>
            <a:off x="5540375" y="2667000"/>
            <a:ext cx="2230438" cy="319088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2820" name="Rectangle 4"/>
          <p:cNvSpPr>
            <a:spLocks noChangeAspect="1" noChangeArrowheads="1"/>
          </p:cNvSpPr>
          <p:nvPr/>
        </p:nvSpPr>
        <p:spPr bwMode="auto">
          <a:xfrm>
            <a:off x="5540375" y="2986088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1" name="Rectangle 5"/>
          <p:cNvSpPr>
            <a:spLocks noChangeAspect="1" noChangeArrowheads="1"/>
          </p:cNvSpPr>
          <p:nvPr/>
        </p:nvSpPr>
        <p:spPr bwMode="auto">
          <a:xfrm>
            <a:off x="5540375" y="3240088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Run-time heap</a:t>
            </a:r>
          </a:p>
        </p:txBody>
      </p:sp>
      <p:sp>
        <p:nvSpPr>
          <p:cNvPr id="802822" name="Text Box 6"/>
          <p:cNvSpPr txBox="1">
            <a:spLocks noChangeAspect="1" noChangeArrowheads="1"/>
          </p:cNvSpPr>
          <p:nvPr/>
        </p:nvSpPr>
        <p:spPr bwMode="auto">
          <a:xfrm>
            <a:off x="5311775" y="4306888"/>
            <a:ext cx="256162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>
                <a:latin typeface="+mn-lt"/>
              </a:rPr>
              <a:t>0</a:t>
            </a:r>
            <a:endParaRPr lang="en-US" sz="1200">
              <a:latin typeface="+mn-lt"/>
            </a:endParaRPr>
          </a:p>
        </p:txBody>
      </p:sp>
      <p:sp>
        <p:nvSpPr>
          <p:cNvPr id="802823" name="Rectangle 7"/>
          <p:cNvSpPr>
            <a:spLocks noChangeAspect="1" noChangeArrowheads="1"/>
          </p:cNvSpPr>
          <p:nvPr/>
        </p:nvSpPr>
        <p:spPr bwMode="auto">
          <a:xfrm>
            <a:off x="5540375" y="3529013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2825" name="Text Box 9"/>
          <p:cNvSpPr txBox="1">
            <a:spLocks noChangeArrowheads="1"/>
          </p:cNvSpPr>
          <p:nvPr/>
        </p:nvSpPr>
        <p:spPr bwMode="auto">
          <a:xfrm>
            <a:off x="1628775" y="3567600"/>
            <a:ext cx="2455570" cy="1508105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context:</a:t>
            </a:r>
          </a:p>
          <a:p>
            <a:r>
              <a:rPr lang="en-US" sz="20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  <a:endParaRPr lang="en-US" sz="2000" dirty="0">
              <a:latin typeface="+mn-lt"/>
            </a:endParaRPr>
          </a:p>
        </p:txBody>
      </p:sp>
      <p:sp>
        <p:nvSpPr>
          <p:cNvPr id="802826" name="Text Box 10"/>
          <p:cNvSpPr txBox="1">
            <a:spLocks noChangeArrowheads="1"/>
          </p:cNvSpPr>
          <p:nvPr/>
        </p:nvSpPr>
        <p:spPr bwMode="auto">
          <a:xfrm>
            <a:off x="4879540" y="2116902"/>
            <a:ext cx="350608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kernel context</a:t>
            </a:r>
          </a:p>
        </p:txBody>
      </p:sp>
      <p:sp>
        <p:nvSpPr>
          <p:cNvPr id="802827" name="Rectangle 11"/>
          <p:cNvSpPr>
            <a:spLocks noChangeAspect="1" noChangeArrowheads="1"/>
          </p:cNvSpPr>
          <p:nvPr/>
        </p:nvSpPr>
        <p:spPr bwMode="auto">
          <a:xfrm>
            <a:off x="5540375" y="3849688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Read-only code/data</a:t>
            </a:r>
          </a:p>
        </p:txBody>
      </p:sp>
      <p:sp>
        <p:nvSpPr>
          <p:cNvPr id="802828" name="Rectangle 12"/>
          <p:cNvSpPr>
            <a:spLocks noChangeAspect="1" noChangeArrowheads="1"/>
          </p:cNvSpPr>
          <p:nvPr/>
        </p:nvSpPr>
        <p:spPr bwMode="auto">
          <a:xfrm>
            <a:off x="5540375" y="4154488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9" name="Rectangle 13"/>
          <p:cNvSpPr>
            <a:spLocks noChangeAspect="1" noChangeArrowheads="1"/>
          </p:cNvSpPr>
          <p:nvPr/>
        </p:nvSpPr>
        <p:spPr bwMode="auto">
          <a:xfrm>
            <a:off x="1655763" y="2971800"/>
            <a:ext cx="2230437" cy="31908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Stack</a:t>
            </a:r>
          </a:p>
        </p:txBody>
      </p:sp>
      <p:sp>
        <p:nvSpPr>
          <p:cNvPr id="802830" name="Text Box 14"/>
          <p:cNvSpPr txBox="1">
            <a:spLocks noChangeArrowheads="1"/>
          </p:cNvSpPr>
          <p:nvPr/>
        </p:nvSpPr>
        <p:spPr bwMode="auto">
          <a:xfrm>
            <a:off x="1006020" y="3092450"/>
            <a:ext cx="41662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SP</a:t>
            </a:r>
          </a:p>
        </p:txBody>
      </p:sp>
      <p:sp>
        <p:nvSpPr>
          <p:cNvPr id="802831" name="Line 15"/>
          <p:cNvSpPr>
            <a:spLocks noChangeShapeType="1"/>
          </p:cNvSpPr>
          <p:nvPr/>
        </p:nvSpPr>
        <p:spPr bwMode="auto">
          <a:xfrm>
            <a:off x="1436688" y="3276600"/>
            <a:ext cx="17145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2" name="Text Box 16"/>
          <p:cNvSpPr txBox="1">
            <a:spLocks noChangeArrowheads="1"/>
          </p:cNvSpPr>
          <p:nvPr/>
        </p:nvSpPr>
        <p:spPr bwMode="auto">
          <a:xfrm>
            <a:off x="4730154" y="3821113"/>
            <a:ext cx="4297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PC</a:t>
            </a:r>
          </a:p>
        </p:txBody>
      </p:sp>
      <p:sp>
        <p:nvSpPr>
          <p:cNvPr id="802833" name="Line 17"/>
          <p:cNvSpPr>
            <a:spLocks noChangeShapeType="1"/>
          </p:cNvSpPr>
          <p:nvPr/>
        </p:nvSpPr>
        <p:spPr bwMode="auto">
          <a:xfrm>
            <a:off x="5168900" y="4002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4" name="Text Box 18"/>
          <p:cNvSpPr txBox="1">
            <a:spLocks noChangeArrowheads="1"/>
          </p:cNvSpPr>
          <p:nvPr/>
        </p:nvSpPr>
        <p:spPr bwMode="auto">
          <a:xfrm>
            <a:off x="4692880" y="3071813"/>
            <a:ext cx="501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brk</a:t>
            </a:r>
          </a:p>
        </p:txBody>
      </p:sp>
      <p:sp>
        <p:nvSpPr>
          <p:cNvPr id="802835" name="Line 19"/>
          <p:cNvSpPr>
            <a:spLocks noChangeShapeType="1"/>
          </p:cNvSpPr>
          <p:nvPr/>
        </p:nvSpPr>
        <p:spPr bwMode="auto">
          <a:xfrm>
            <a:off x="5181600" y="3240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6" name="Text Box 20"/>
          <p:cNvSpPr txBox="1">
            <a:spLocks noChangeArrowheads="1"/>
          </p:cNvSpPr>
          <p:nvPr/>
        </p:nvSpPr>
        <p:spPr bwMode="auto">
          <a:xfrm>
            <a:off x="1518102" y="2116901"/>
            <a:ext cx="245654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(main thread)</a:t>
            </a:r>
          </a:p>
        </p:txBody>
      </p:sp>
      <p:sp>
        <p:nvSpPr>
          <p:cNvPr id="802838" name="Rectangle 22"/>
          <p:cNvSpPr>
            <a:spLocks noChangeArrowheads="1"/>
          </p:cNvSpPr>
          <p:nvPr/>
        </p:nvSpPr>
        <p:spPr bwMode="auto">
          <a:xfrm>
            <a:off x="977900" y="2667000"/>
            <a:ext cx="3581400" cy="27432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540375" y="4726423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</p:spTree>
    <p:extLst>
      <p:ext uri="{BB962C8B-B14F-4D97-AF65-F5344CB8AC3E}">
        <p14:creationId xmlns:p14="http://schemas.microsoft.com/office/powerpoint/2010/main" val="30719321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7213600" cy="573088"/>
          </a:xfrm>
        </p:spPr>
        <p:txBody>
          <a:bodyPr/>
          <a:lstStyle/>
          <a:p>
            <a:r>
              <a:rPr lang="en-US" dirty="0"/>
              <a:t>Producer-Consumer Problem</a:t>
            </a: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2709863"/>
            <a:ext cx="8729663" cy="414813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Common synchronization pattern: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Producer waits for empty </a:t>
            </a:r>
            <a:r>
              <a:rPr lang="en-US" b="1" i="1" dirty="0"/>
              <a:t>slot</a:t>
            </a:r>
            <a:r>
              <a:rPr lang="en-US" dirty="0"/>
              <a:t>, inserts item in buffer, and notifies consumer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Consumer waits for </a:t>
            </a:r>
            <a:r>
              <a:rPr lang="en-US" b="1" i="1" dirty="0"/>
              <a:t>item</a:t>
            </a:r>
            <a:r>
              <a:rPr lang="en-US" dirty="0"/>
              <a:t>, removes it from buffer, and notifies producer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Examples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Multimedia processing: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Producer creates video frames, consumer renders them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Event-driven graphical user interfaces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Producer detects mouse clicks, mouse movements, and keyboard hits and inserts corresponding events in buffer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Consumer retrieves events from buffer and paints the display</a:t>
            </a:r>
          </a:p>
        </p:txBody>
      </p:sp>
      <p:sp>
        <p:nvSpPr>
          <p:cNvPr id="845829" name="Oval 5"/>
          <p:cNvSpPr>
            <a:spLocks noChangeArrowheads="1"/>
          </p:cNvSpPr>
          <p:nvPr/>
        </p:nvSpPr>
        <p:spPr bwMode="auto">
          <a:xfrm>
            <a:off x="1552575" y="1327150"/>
            <a:ext cx="1219200" cy="11080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>
                <a:latin typeface="+mn-lt"/>
              </a:rPr>
              <a:t>producer</a:t>
            </a:r>
          </a:p>
          <a:p>
            <a:pPr algn="ctr"/>
            <a:r>
              <a:rPr lang="en-US" sz="1800">
                <a:latin typeface="+mn-lt"/>
              </a:rPr>
              <a:t>thread</a:t>
            </a:r>
          </a:p>
        </p:txBody>
      </p:sp>
      <p:sp>
        <p:nvSpPr>
          <p:cNvPr id="845830" name="Text Box 6"/>
          <p:cNvSpPr txBox="1">
            <a:spLocks noChangeArrowheads="1"/>
          </p:cNvSpPr>
          <p:nvPr/>
        </p:nvSpPr>
        <p:spPr bwMode="auto">
          <a:xfrm>
            <a:off x="3686175" y="1600200"/>
            <a:ext cx="1219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>
                <a:latin typeface="+mn-lt"/>
              </a:rPr>
              <a:t>shared</a:t>
            </a:r>
          </a:p>
          <a:p>
            <a:pPr algn="ctr"/>
            <a:r>
              <a:rPr lang="en-US" sz="1800">
                <a:latin typeface="+mn-lt"/>
              </a:rPr>
              <a:t>buffer</a:t>
            </a:r>
          </a:p>
        </p:txBody>
      </p:sp>
      <p:sp>
        <p:nvSpPr>
          <p:cNvPr id="845831" name="Line 7"/>
          <p:cNvSpPr>
            <a:spLocks noChangeShapeType="1"/>
          </p:cNvSpPr>
          <p:nvPr/>
        </p:nvSpPr>
        <p:spPr bwMode="auto">
          <a:xfrm flipV="1">
            <a:off x="2771775" y="1828800"/>
            <a:ext cx="9144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845832" name="Line 8"/>
          <p:cNvSpPr>
            <a:spLocks noChangeShapeType="1"/>
          </p:cNvSpPr>
          <p:nvPr/>
        </p:nvSpPr>
        <p:spPr bwMode="auto">
          <a:xfrm flipV="1">
            <a:off x="4905375" y="1828800"/>
            <a:ext cx="9144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845833" name="Oval 9"/>
          <p:cNvSpPr>
            <a:spLocks noChangeArrowheads="1"/>
          </p:cNvSpPr>
          <p:nvPr/>
        </p:nvSpPr>
        <p:spPr bwMode="auto">
          <a:xfrm>
            <a:off x="5819775" y="1330325"/>
            <a:ext cx="1219200" cy="11080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>
                <a:latin typeface="+mn-lt"/>
              </a:rPr>
              <a:t>consumer</a:t>
            </a:r>
          </a:p>
          <a:p>
            <a:pPr algn="ctr"/>
            <a:r>
              <a:rPr lang="en-US" sz="1800">
                <a:latin typeface="+mn-lt"/>
              </a:rPr>
              <a:t>thread</a:t>
            </a:r>
          </a:p>
        </p:txBody>
      </p:sp>
    </p:spTree>
    <p:extLst>
      <p:ext uri="{BB962C8B-B14F-4D97-AF65-F5344CB8AC3E}">
        <p14:creationId xmlns:p14="http://schemas.microsoft.com/office/powerpoint/2010/main" val="30872061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069009" cy="762000"/>
          </a:xfrm>
        </p:spPr>
        <p:txBody>
          <a:bodyPr/>
          <a:lstStyle/>
          <a:p>
            <a:pPr marL="0" indent="0"/>
            <a:r>
              <a:rPr lang="en-US" dirty="0"/>
              <a:t>Producer-Consumer on 1-element Buffer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 two semaphores: </a:t>
            </a:r>
            <a:r>
              <a:rPr lang="en-US" dirty="0">
                <a:latin typeface="Courier New"/>
                <a:cs typeface="Courier New"/>
              </a:rPr>
              <a:t>full</a:t>
            </a:r>
            <a:r>
              <a:rPr lang="en-US" dirty="0"/>
              <a:t> + </a:t>
            </a:r>
            <a:r>
              <a:rPr lang="en-US" dirty="0">
                <a:latin typeface="Courier New"/>
                <a:cs typeface="Courier New"/>
              </a:rPr>
              <a:t>empty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71775" y="2661462"/>
            <a:ext cx="3048000" cy="533400"/>
            <a:chOff x="2771775" y="1600200"/>
            <a:chExt cx="3048000" cy="53340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686175" y="1600200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empty</a:t>
              </a:r>
            </a:p>
            <a:p>
              <a:pPr algn="ctr"/>
              <a:r>
                <a:rPr lang="en-US" sz="1800" dirty="0">
                  <a:latin typeface="+mn-lt"/>
                </a:rPr>
                <a:t>buffer</a:t>
              </a: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27717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49053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83864" y="2069068"/>
            <a:ext cx="985071" cy="1495126"/>
            <a:chOff x="1676400" y="1981200"/>
            <a:chExt cx="985071" cy="1495126"/>
          </a:xfrm>
        </p:grpSpPr>
        <p:sp>
          <p:nvSpPr>
            <p:cNvPr id="10" name="TextBox 9"/>
            <p:cNvSpPr txBox="1"/>
            <p:nvPr/>
          </p:nvSpPr>
          <p:spPr>
            <a:xfrm>
              <a:off x="1747070" y="2350532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0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76400" y="1981200"/>
              <a:ext cx="738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full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47070" y="3106994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6400" y="2737662"/>
              <a:ext cx="877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empty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88889" y="4507468"/>
            <a:ext cx="3048000" cy="533400"/>
            <a:chOff x="2771775" y="1600200"/>
            <a:chExt cx="3048000" cy="533400"/>
          </a:xfrm>
        </p:grpSpPr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3686175" y="1600200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full</a:t>
              </a:r>
            </a:p>
            <a:p>
              <a:pPr algn="ctr"/>
              <a:r>
                <a:rPr lang="en-US" sz="1800" dirty="0">
                  <a:latin typeface="+mn-lt"/>
                </a:rPr>
                <a:t>buffer</a:t>
              </a:r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 flipV="1">
              <a:off x="27717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 flipV="1">
              <a:off x="49053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00978" y="3915074"/>
            <a:ext cx="985071" cy="1495126"/>
            <a:chOff x="1676400" y="1981200"/>
            <a:chExt cx="985071" cy="1495126"/>
          </a:xfrm>
        </p:grpSpPr>
        <p:sp>
          <p:nvSpPr>
            <p:cNvPr id="22" name="TextBox 21"/>
            <p:cNvSpPr txBox="1"/>
            <p:nvPr/>
          </p:nvSpPr>
          <p:spPr>
            <a:xfrm>
              <a:off x="1747070" y="2350532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76400" y="1981200"/>
              <a:ext cx="738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full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47070" y="3106994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76400" y="2737662"/>
              <a:ext cx="877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empty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5268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4502" y="646112"/>
            <a:ext cx="8366098" cy="573088"/>
          </a:xfrm>
        </p:spPr>
        <p:txBody>
          <a:bodyPr/>
          <a:lstStyle/>
          <a:p>
            <a:pPr marL="0" indent="0"/>
            <a:r>
              <a:rPr lang="en-US" dirty="0"/>
              <a:t>Producer-Consumer on 1-element Buffer</a:t>
            </a:r>
          </a:p>
        </p:txBody>
      </p:sp>
      <p:sp>
        <p:nvSpPr>
          <p:cNvPr id="846851" name="Text Box 3"/>
          <p:cNvSpPr txBox="1">
            <a:spLocks noChangeArrowheads="1"/>
          </p:cNvSpPr>
          <p:nvPr/>
        </p:nvSpPr>
        <p:spPr bwMode="auto">
          <a:xfrm>
            <a:off x="360363" y="1676400"/>
            <a:ext cx="3509194" cy="320087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#define NITERS 5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*producer(void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void</a:t>
            </a:r>
            <a:r>
              <a:rPr lang="en-US" sz="1600" b="0" dirty="0"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*consumer(void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shared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var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full;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sems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empty;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 shared;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</p:txBody>
      </p:sp>
      <p:sp>
        <p:nvSpPr>
          <p:cNvPr id="846852" name="Text Box 4"/>
          <p:cNvSpPr txBox="1">
            <a:spLocks noChangeArrowheads="1"/>
          </p:cNvSpPr>
          <p:nvPr/>
        </p:nvSpPr>
        <p:spPr bwMode="auto">
          <a:xfrm>
            <a:off x="4191000" y="1773397"/>
            <a:ext cx="4875053" cy="443198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l"/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argc</a:t>
            </a:r>
            <a:r>
              <a:rPr lang="en-US" sz="1600" dirty="0">
                <a:latin typeface="Courier New" pitchFamily="49" charset="0"/>
              </a:rPr>
              <a:t>, char** </a:t>
            </a:r>
            <a:r>
              <a:rPr lang="en-US" sz="1600" dirty="0" err="1">
                <a:latin typeface="Courier New" pitchFamily="49" charset="0"/>
              </a:rPr>
              <a:t>argv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tid_producer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tid_consumer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i="1" dirty="0">
                <a:solidFill>
                  <a:srgbClr val="990000"/>
                </a:solidFill>
                <a:latin typeface="Courier New" pitchFamily="49" charset="0"/>
              </a:rPr>
              <a:t>/* Initialize the semaphores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Sem_init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shared.empty</a:t>
            </a:r>
            <a:r>
              <a:rPr lang="en-US" sz="1600" dirty="0">
                <a:latin typeface="Courier New" pitchFamily="49" charset="0"/>
              </a:rPr>
              <a:t>, 0, 1);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Sem_init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shared.full</a:t>
            </a:r>
            <a:r>
              <a:rPr lang="en-US" sz="1600" dirty="0">
                <a:latin typeface="Courier New" pitchFamily="49" charset="0"/>
              </a:rPr>
              <a:t>,  0, 0);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i="1" dirty="0">
                <a:solidFill>
                  <a:srgbClr val="990000"/>
                </a:solidFill>
                <a:latin typeface="Courier New" pitchFamily="49" charset="0"/>
              </a:rPr>
              <a:t>/* Create threads and wait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tid_producer</a:t>
            </a:r>
            <a:r>
              <a:rPr lang="en-US" sz="1600" dirty="0">
                <a:latin typeface="Courier New" pitchFamily="49" charset="0"/>
              </a:rPr>
              <a:t>, NULL,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             producer,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tid_consumer</a:t>
            </a:r>
            <a:r>
              <a:rPr lang="en-US" sz="1600" dirty="0">
                <a:latin typeface="Courier New" pitchFamily="49" charset="0"/>
              </a:rPr>
              <a:t>, NULL,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             consumer,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tid_producer</a:t>
            </a:r>
            <a:r>
              <a:rPr lang="en-US" sz="1600" dirty="0">
                <a:latin typeface="Courier New" pitchFamily="49" charset="0"/>
              </a:rPr>
              <a:t>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tid_consumer</a:t>
            </a:r>
            <a:r>
              <a:rPr lang="en-US" sz="1600" dirty="0">
                <a:latin typeface="Courier New" pitchFamily="49" charset="0"/>
              </a:rPr>
              <a:t>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return 0;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319FD4-CF65-462C-8F35-4E47028DCA8A}"/>
              </a:ext>
            </a:extLst>
          </p:cNvPr>
          <p:cNvGrpSpPr/>
          <p:nvPr/>
        </p:nvGrpSpPr>
        <p:grpSpPr>
          <a:xfrm>
            <a:off x="7952322" y="2711286"/>
            <a:ext cx="1103517" cy="646331"/>
            <a:chOff x="7952322" y="2711286"/>
            <a:chExt cx="1103517" cy="646331"/>
          </a:xfrm>
        </p:grpSpPr>
        <p:sp>
          <p:nvSpPr>
            <p:cNvPr id="5" name="Line 6">
              <a:extLst>
                <a:ext uri="{FF2B5EF4-FFF2-40B4-BE49-F238E27FC236}">
                  <a16:creationId xmlns:a16="http://schemas.microsoft.com/office/drawing/2014/main" id="{03C3ADA3-AF3B-48C8-97AB-5E9C567FB9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52322" y="3034452"/>
              <a:ext cx="439838" cy="73541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361BC5E-C051-4991-BE62-7E55BD437B4F}"/>
                </a:ext>
              </a:extLst>
            </p:cNvPr>
            <p:cNvSpPr txBox="1"/>
            <p:nvPr/>
          </p:nvSpPr>
          <p:spPr>
            <a:xfrm>
              <a:off x="8324549" y="2711286"/>
              <a:ext cx="73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Calibri" pitchFamily="34" charset="0"/>
                </a:rPr>
                <a:t>Initial</a:t>
              </a:r>
            </a:p>
            <a:p>
              <a:r>
                <a:rPr lang="en-US" sz="1800" i="1" dirty="0">
                  <a:latin typeface="Calibri" pitchFamily="34" charset="0"/>
                </a:rPr>
                <a:t>value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701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8" name="Rectangle 6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8253582" cy="762000"/>
          </a:xfrm>
        </p:spPr>
        <p:txBody>
          <a:bodyPr/>
          <a:lstStyle/>
          <a:p>
            <a:r>
              <a:rPr lang="en-US" dirty="0"/>
              <a:t>Producer-Consumer on 1-element Buffer</a:t>
            </a:r>
          </a:p>
        </p:txBody>
      </p:sp>
      <p:sp>
        <p:nvSpPr>
          <p:cNvPr id="847875" name="Text Box 3"/>
          <p:cNvSpPr txBox="1">
            <a:spLocks noChangeArrowheads="1"/>
          </p:cNvSpPr>
          <p:nvPr/>
        </p:nvSpPr>
        <p:spPr bwMode="auto">
          <a:xfrm>
            <a:off x="474060" y="2514600"/>
            <a:ext cx="3632324" cy="393954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</a:t>
            </a:r>
            <a:r>
              <a:rPr lang="en-US" sz="1600" dirty="0" err="1">
                <a:latin typeface="Courier New" pitchFamily="49" charset="0"/>
              </a:rPr>
              <a:t>producer(void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item;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=0;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&lt;NITERS;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Produce item */</a:t>
            </a:r>
          </a:p>
          <a:p>
            <a:r>
              <a:rPr lang="en-US" sz="1600" dirty="0">
                <a:latin typeface="Courier New" pitchFamily="49" charset="0"/>
              </a:rPr>
              <a:t>    item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printf("produced</a:t>
            </a:r>
            <a:r>
              <a:rPr lang="en-US" sz="1600" dirty="0">
                <a:latin typeface="Courier New" pitchFamily="49" charset="0"/>
              </a:rPr>
              <a:t> %</a:t>
            </a:r>
            <a:r>
              <a:rPr lang="en-US" sz="1600" dirty="0" err="1">
                <a:latin typeface="Courier New" pitchFamily="49" charset="0"/>
              </a:rPr>
              <a:t>d\n</a:t>
            </a:r>
            <a:r>
              <a:rPr lang="en-US" sz="1600" dirty="0">
                <a:latin typeface="Courier New" pitchFamily="49" charset="0"/>
              </a:rPr>
              <a:t>", </a:t>
            </a:r>
          </a:p>
          <a:p>
            <a:r>
              <a:rPr lang="en-US" sz="1600" dirty="0">
                <a:latin typeface="Courier New" pitchFamily="49" charset="0"/>
              </a:rPr>
              <a:t>            item);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Write item to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shared.empty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shared.buf</a:t>
            </a:r>
            <a:r>
              <a:rPr lang="en-US" sz="1600" dirty="0">
                <a:latin typeface="Courier New" pitchFamily="49" charset="0"/>
              </a:rPr>
              <a:t> = item;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shared.full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  return NULL;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47876" name="Text Box 4"/>
          <p:cNvSpPr txBox="1">
            <a:spLocks noChangeArrowheads="1"/>
          </p:cNvSpPr>
          <p:nvPr/>
        </p:nvSpPr>
        <p:spPr bwMode="auto">
          <a:xfrm>
            <a:off x="4343400" y="2514600"/>
            <a:ext cx="4495800" cy="344709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</a:t>
            </a:r>
            <a:r>
              <a:rPr lang="en-US" sz="1600" dirty="0" err="1">
                <a:latin typeface="Courier New" pitchFamily="49" charset="0"/>
              </a:rPr>
              <a:t>consumer(void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item;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=0;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&lt;NITERS;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Read item from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shared.full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item = </a:t>
            </a:r>
            <a:r>
              <a:rPr lang="en-US" sz="1600" dirty="0" err="1">
                <a:latin typeface="Courier New" pitchFamily="49" charset="0"/>
              </a:rPr>
              <a:t>shared.buf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shared.empty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Consume item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printf("consumed</a:t>
            </a:r>
            <a:r>
              <a:rPr lang="en-US" sz="1600" dirty="0">
                <a:latin typeface="Courier New" pitchFamily="49" charset="0"/>
              </a:rPr>
              <a:t> %d\n“, item);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  return NULL;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  <p:sp>
        <p:nvSpPr>
          <p:cNvPr id="847877" name="Text Box 5"/>
          <p:cNvSpPr txBox="1">
            <a:spLocks noChangeArrowheads="1"/>
          </p:cNvSpPr>
          <p:nvPr/>
        </p:nvSpPr>
        <p:spPr bwMode="auto">
          <a:xfrm>
            <a:off x="365098" y="1383268"/>
            <a:ext cx="45004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dirty="0">
                <a:latin typeface="+mn-lt"/>
              </a:rPr>
              <a:t>Initially:</a:t>
            </a:r>
            <a:r>
              <a:rPr lang="en-US" b="0" dirty="0">
                <a:latin typeface="+mn-lt"/>
              </a:rPr>
              <a:t>  </a:t>
            </a:r>
            <a:r>
              <a:rPr lang="en-US" b="0" dirty="0">
                <a:latin typeface="Courier New"/>
                <a:cs typeface="Courier New"/>
              </a:rPr>
              <a:t>empty==1, full==0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057400"/>
            <a:ext cx="2308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Producer Thread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2057400"/>
            <a:ext cx="2445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Consumer Thread</a:t>
            </a:r>
          </a:p>
        </p:txBody>
      </p:sp>
    </p:spTree>
    <p:extLst>
      <p:ext uri="{BB962C8B-B14F-4D97-AF65-F5344CB8AC3E}">
        <p14:creationId xmlns:p14="http://schemas.microsoft.com/office/powerpoint/2010/main" val="1397374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Why 2 Semaphores for 1-Entry Buffer?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000125"/>
          </a:xfrm>
        </p:spPr>
        <p:txBody>
          <a:bodyPr/>
          <a:lstStyle/>
          <a:p>
            <a:r>
              <a:rPr lang="en-US" dirty="0"/>
              <a:t>Consider multiple producers &amp; multiple consumers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Producers will contend with each other to get </a:t>
            </a:r>
            <a:r>
              <a:rPr lang="en-US" dirty="0">
                <a:latin typeface="Courier New"/>
                <a:cs typeface="Courier New"/>
              </a:rPr>
              <a:t>empty</a:t>
            </a:r>
          </a:p>
          <a:p>
            <a:r>
              <a:rPr lang="en-US" dirty="0"/>
              <a:t>Consumers will contend with each other to get </a:t>
            </a:r>
            <a:r>
              <a:rPr lang="en-US" dirty="0">
                <a:latin typeface="Courier New"/>
                <a:cs typeface="Courier New"/>
              </a:rPr>
              <a:t>full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247900" y="2174671"/>
            <a:ext cx="4610100" cy="1796587"/>
            <a:chOff x="2247900" y="2174671"/>
            <a:chExt cx="4610100" cy="1796587"/>
          </a:xfrm>
        </p:grpSpPr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3943350" y="2806264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>
                  <a:latin typeface="+mn-lt"/>
                </a:rPr>
                <a:t>shared</a:t>
              </a:r>
            </a:p>
            <a:p>
              <a:pPr algn="ctr"/>
              <a:r>
                <a:rPr lang="en-US" sz="1800">
                  <a:latin typeface="+mn-lt"/>
                </a:rPr>
                <a:t>buffer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247900" y="2174671"/>
              <a:ext cx="533400" cy="1796587"/>
              <a:chOff x="2247900" y="2207088"/>
              <a:chExt cx="533400" cy="1796587"/>
            </a:xfrm>
          </p:grpSpPr>
          <p:sp>
            <p:nvSpPr>
              <p:cNvPr id="26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P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35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 err="1">
                    <a:latin typeface="+mn-lt"/>
                  </a:rPr>
                  <a:t>P</a:t>
                </a:r>
                <a:r>
                  <a:rPr lang="en-US" sz="1800" baseline="-25000" dirty="0" err="1">
                    <a:latin typeface="+mn-lt"/>
                  </a:rPr>
                  <a:t>n</a:t>
                </a:r>
                <a:endParaRPr lang="en-US" sz="1800" baseline="-25000" dirty="0">
                  <a:latin typeface="+mn-lt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6324600" y="2174671"/>
              <a:ext cx="533400" cy="1796587"/>
              <a:chOff x="2247900" y="2207088"/>
              <a:chExt cx="533400" cy="1796587"/>
            </a:xfrm>
          </p:grpSpPr>
          <p:sp>
            <p:nvSpPr>
              <p:cNvPr id="38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39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m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2781300" y="2438400"/>
              <a:ext cx="1162050" cy="1295400"/>
              <a:chOff x="2781300" y="2438400"/>
              <a:chExt cx="1162050" cy="1295400"/>
            </a:xfrm>
          </p:grpSpPr>
          <p:sp>
            <p:nvSpPr>
              <p:cNvPr id="28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3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 flipH="1">
              <a:off x="5162550" y="2514600"/>
              <a:ext cx="1162050" cy="1295400"/>
              <a:chOff x="2781300" y="2438400"/>
              <a:chExt cx="1162050" cy="1295400"/>
            </a:xfrm>
          </p:grpSpPr>
          <p:sp>
            <p:nvSpPr>
              <p:cNvPr id="46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7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8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6446162" y="5031700"/>
            <a:ext cx="2402190" cy="1140500"/>
            <a:chOff x="6446162" y="4082534"/>
            <a:chExt cx="2402190" cy="1140500"/>
          </a:xfrm>
        </p:grpSpPr>
        <p:sp>
          <p:nvSpPr>
            <p:cNvPr id="51" name="Text Box 4"/>
            <p:cNvSpPr txBox="1">
              <a:spLocks noChangeArrowheads="1"/>
            </p:cNvSpPr>
            <p:nvPr/>
          </p:nvSpPr>
          <p:spPr bwMode="auto">
            <a:xfrm>
              <a:off x="6455314" y="4484370"/>
              <a:ext cx="2393038" cy="738664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tIns="0" bIns="0" anchor="ctr">
              <a:spAutoFit/>
            </a:bodyPr>
            <a:lstStyle/>
            <a:p>
              <a:r>
                <a:rPr lang="en-US" sz="1600" dirty="0">
                  <a:latin typeface="Courier New" pitchFamily="49" charset="0"/>
                </a:rPr>
                <a:t>P(&amp;</a:t>
              </a:r>
              <a:r>
                <a:rPr lang="en-US" sz="1600" dirty="0" err="1">
                  <a:latin typeface="Courier New" pitchFamily="49" charset="0"/>
                </a:rPr>
                <a:t>shared.full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  <a:p>
              <a:r>
                <a:rPr lang="en-US" sz="1600" dirty="0">
                  <a:latin typeface="Courier New" pitchFamily="49" charset="0"/>
                </a:rPr>
                <a:t>item = </a:t>
              </a:r>
              <a:r>
                <a:rPr lang="en-US" sz="1600" dirty="0" err="1">
                  <a:latin typeface="Courier New" pitchFamily="49" charset="0"/>
                </a:rPr>
                <a:t>shared.buf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r>
                <a:rPr lang="en-US" sz="1600" dirty="0">
                  <a:latin typeface="Courier New" pitchFamily="49" charset="0"/>
                </a:rPr>
                <a:t>V(&amp;</a:t>
              </a:r>
              <a:r>
                <a:rPr lang="en-US" sz="1600" dirty="0" err="1">
                  <a:latin typeface="Courier New" pitchFamily="49" charset="0"/>
                </a:rPr>
                <a:t>shared.empty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46162" y="408253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Consumers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74060" y="5031700"/>
            <a:ext cx="2401018" cy="1133337"/>
            <a:chOff x="474060" y="4050268"/>
            <a:chExt cx="2401018" cy="1133337"/>
          </a:xfrm>
        </p:grpSpPr>
        <p:sp>
          <p:nvSpPr>
            <p:cNvPr id="50" name="Text Box 3"/>
            <p:cNvSpPr txBox="1">
              <a:spLocks noChangeArrowheads="1"/>
            </p:cNvSpPr>
            <p:nvPr/>
          </p:nvSpPr>
          <p:spPr bwMode="auto">
            <a:xfrm>
              <a:off x="474060" y="4444941"/>
              <a:ext cx="2401018" cy="738664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>
              <a:spAutoFit/>
            </a:bodyPr>
            <a:lstStyle/>
            <a:p>
              <a:r>
                <a:rPr lang="en-US" sz="1600" dirty="0">
                  <a:latin typeface="Courier New" pitchFamily="49" charset="0"/>
                </a:rPr>
                <a:t>P(&amp;</a:t>
              </a:r>
              <a:r>
                <a:rPr lang="en-US" sz="1600" dirty="0" err="1">
                  <a:latin typeface="Courier New" pitchFamily="49" charset="0"/>
                </a:rPr>
                <a:t>shared.empty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  <a:p>
              <a:r>
                <a:rPr lang="en-US" sz="1600" dirty="0" err="1">
                  <a:latin typeface="Courier New" pitchFamily="49" charset="0"/>
                </a:rPr>
                <a:t>shared.buf</a:t>
              </a:r>
              <a:r>
                <a:rPr lang="en-US" sz="1600" dirty="0">
                  <a:latin typeface="Courier New" pitchFamily="49" charset="0"/>
                </a:rPr>
                <a:t> = item;</a:t>
              </a:r>
            </a:p>
            <a:p>
              <a:r>
                <a:rPr lang="en-US" sz="1600" dirty="0">
                  <a:latin typeface="Courier New" pitchFamily="49" charset="0"/>
                </a:rPr>
                <a:t>V(&amp;</a:t>
              </a:r>
              <a:r>
                <a:rPr lang="en-US" sz="1600" dirty="0" err="1">
                  <a:latin typeface="Courier New" pitchFamily="49" charset="0"/>
                </a:rPr>
                <a:t>shared.full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74060" y="4050268"/>
              <a:ext cx="1148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Producers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257800" y="5257800"/>
            <a:ext cx="985071" cy="738664"/>
            <a:chOff x="3943350" y="4859050"/>
            <a:chExt cx="985071" cy="738664"/>
          </a:xfrm>
        </p:grpSpPr>
        <p:sp>
          <p:nvSpPr>
            <p:cNvPr id="57" name="TextBox 56"/>
            <p:cNvSpPr txBox="1"/>
            <p:nvPr/>
          </p:nvSpPr>
          <p:spPr>
            <a:xfrm>
              <a:off x="4014020" y="5228382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943350" y="4859050"/>
              <a:ext cx="738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full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053529" y="5257800"/>
            <a:ext cx="985071" cy="738664"/>
            <a:chOff x="3943350" y="5615512"/>
            <a:chExt cx="985071" cy="738664"/>
          </a:xfrm>
        </p:grpSpPr>
        <p:sp>
          <p:nvSpPr>
            <p:cNvPr id="59" name="TextBox 58"/>
            <p:cNvSpPr txBox="1"/>
            <p:nvPr/>
          </p:nvSpPr>
          <p:spPr>
            <a:xfrm>
              <a:off x="4014020" y="5984844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43350" y="5615512"/>
              <a:ext cx="877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empty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19370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Producer-Consumer on an </a:t>
            </a:r>
            <a:r>
              <a:rPr lang="en-US" i="1" dirty="0" err="1"/>
              <a:t>n</a:t>
            </a:r>
            <a:r>
              <a:rPr lang="en-US" dirty="0"/>
              <a:t>-element Buffer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13725" cy="1076325"/>
          </a:xfrm>
        </p:spPr>
        <p:txBody>
          <a:bodyPr/>
          <a:lstStyle/>
          <a:p>
            <a:r>
              <a:rPr lang="en-US" dirty="0"/>
              <a:t>Implemented using a shared buffer package called </a:t>
            </a:r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/>
              <a:t>.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889138" y="1586871"/>
            <a:ext cx="4610100" cy="1830034"/>
            <a:chOff x="2247900" y="2141224"/>
            <a:chExt cx="4610100" cy="1830034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3943350" y="280626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47900" y="2174671"/>
              <a:ext cx="533400" cy="1796587"/>
              <a:chOff x="2247900" y="2207088"/>
              <a:chExt cx="533400" cy="1796587"/>
            </a:xfrm>
          </p:grpSpPr>
          <p:sp>
            <p:nvSpPr>
              <p:cNvPr id="19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P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20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 err="1">
                    <a:latin typeface="+mn-lt"/>
                  </a:rPr>
                  <a:t>P</a:t>
                </a:r>
                <a:r>
                  <a:rPr lang="en-US" sz="1800" baseline="-25000" dirty="0" err="1">
                    <a:latin typeface="+mn-lt"/>
                  </a:rPr>
                  <a:t>n</a:t>
                </a:r>
                <a:endParaRPr lang="en-US" sz="1800" baseline="-25000" dirty="0">
                  <a:latin typeface="+mn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324600" y="2174671"/>
              <a:ext cx="533400" cy="1796587"/>
              <a:chOff x="2247900" y="2207088"/>
              <a:chExt cx="533400" cy="1796587"/>
            </a:xfrm>
          </p:grpSpPr>
          <p:sp>
            <p:nvSpPr>
              <p:cNvPr id="16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17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m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781300" y="2438400"/>
              <a:ext cx="1162050" cy="1295400"/>
              <a:chOff x="2781300" y="2438400"/>
              <a:chExt cx="1162050" cy="1295400"/>
            </a:xfrm>
          </p:grpSpPr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flipH="1">
              <a:off x="5162550" y="2514600"/>
              <a:ext cx="1162050" cy="1295400"/>
              <a:chOff x="2781300" y="2438400"/>
              <a:chExt cx="1162050" cy="1295400"/>
            </a:xfrm>
          </p:grpSpPr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4191000" y="280560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4895850" y="280428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191000" y="2953435"/>
              <a:ext cx="9216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000" dirty="0">
                  <a:latin typeface="Wingdings"/>
                  <a:ea typeface="Wingdings"/>
                  <a:cs typeface="Wingdings"/>
                  <a:sym typeface="Wingdings"/>
                </a:rPr>
                <a:t>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3943350" y="2804284"/>
              <a:ext cx="1200150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76600" y="2141224"/>
              <a:ext cx="2738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Between 0 and n elements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93084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Circular Buffer (n = 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71601"/>
            <a:ext cx="8213725" cy="4962524"/>
          </a:xfrm>
        </p:spPr>
        <p:txBody>
          <a:bodyPr/>
          <a:lstStyle/>
          <a:p>
            <a:r>
              <a:rPr lang="en-US" dirty="0"/>
              <a:t>Store elements in array of size n</a:t>
            </a:r>
          </a:p>
          <a:p>
            <a:r>
              <a:rPr lang="en-US" dirty="0"/>
              <a:t>items: number of elements in buffer</a:t>
            </a:r>
          </a:p>
          <a:p>
            <a:r>
              <a:rPr lang="en-US" dirty="0"/>
              <a:t>Empty buffer:</a:t>
            </a:r>
          </a:p>
          <a:p>
            <a:pPr lvl="1"/>
            <a:r>
              <a:rPr lang="en-US" dirty="0"/>
              <a:t>front = rear</a:t>
            </a:r>
          </a:p>
          <a:p>
            <a:r>
              <a:rPr lang="en-US" dirty="0"/>
              <a:t>Nonempty buffer</a:t>
            </a:r>
          </a:p>
          <a:p>
            <a:pPr lvl="1"/>
            <a:r>
              <a:rPr lang="en-US" dirty="0"/>
              <a:t>rear: index of most recently inserted element</a:t>
            </a:r>
          </a:p>
          <a:p>
            <a:pPr lvl="1"/>
            <a:r>
              <a:rPr lang="en-US" dirty="0"/>
              <a:t>front: (index of next element to remove – 1) mod n</a:t>
            </a:r>
          </a:p>
          <a:p>
            <a:r>
              <a:rPr lang="en-US" dirty="0"/>
              <a:t>Initially: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2598280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6500608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6067016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5633424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5199832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4766240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4332648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3899056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3465464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3031872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62000" y="4876800"/>
            <a:ext cx="1447800" cy="914400"/>
            <a:chOff x="2438400" y="3429000"/>
            <a:chExt cx="1447800" cy="914400"/>
          </a:xfrm>
        </p:grpSpPr>
        <p:sp>
          <p:nvSpPr>
            <p:cNvPr id="70" name="Text Box 6"/>
            <p:cNvSpPr txBox="1">
              <a:spLocks noChangeArrowheads="1"/>
            </p:cNvSpPr>
            <p:nvPr/>
          </p:nvSpPr>
          <p:spPr bwMode="auto">
            <a:xfrm>
              <a:off x="2438400" y="40386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items</a:t>
              </a:r>
            </a:p>
          </p:txBody>
        </p:sp>
        <p:sp>
          <p:nvSpPr>
            <p:cNvPr id="71" name="Text Box 6"/>
            <p:cNvSpPr txBox="1">
              <a:spLocks noChangeArrowheads="1"/>
            </p:cNvSpPr>
            <p:nvPr/>
          </p:nvSpPr>
          <p:spPr bwMode="auto">
            <a:xfrm>
              <a:off x="3333750" y="40386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  <p:sp>
          <p:nvSpPr>
            <p:cNvPr id="72" name="Text Box 6"/>
            <p:cNvSpPr txBox="1">
              <a:spLocks noChangeArrowheads="1"/>
            </p:cNvSpPr>
            <p:nvPr/>
          </p:nvSpPr>
          <p:spPr bwMode="auto">
            <a:xfrm>
              <a:off x="2438400" y="37338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rear</a:t>
              </a:r>
            </a:p>
          </p:txBody>
        </p:sp>
        <p:sp>
          <p:nvSpPr>
            <p:cNvPr id="73" name="Text Box 6"/>
            <p:cNvSpPr txBox="1">
              <a:spLocks noChangeArrowheads="1"/>
            </p:cNvSpPr>
            <p:nvPr/>
          </p:nvSpPr>
          <p:spPr bwMode="auto">
            <a:xfrm>
              <a:off x="3333750" y="37338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  <p:sp>
          <p:nvSpPr>
            <p:cNvPr id="74" name="Text Box 6"/>
            <p:cNvSpPr txBox="1">
              <a:spLocks noChangeArrowheads="1"/>
            </p:cNvSpPr>
            <p:nvPr/>
          </p:nvSpPr>
          <p:spPr bwMode="auto">
            <a:xfrm>
              <a:off x="2438400" y="34290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front</a:t>
              </a:r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3333750" y="34290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590800" y="4800600"/>
            <a:ext cx="4343400" cy="361221"/>
            <a:chOff x="2590800" y="5562599"/>
            <a:chExt cx="4343400" cy="361221"/>
          </a:xfrm>
        </p:grpSpPr>
        <p:sp>
          <p:nvSpPr>
            <p:cNvPr id="66" name="Text Box 6"/>
            <p:cNvSpPr txBox="1">
              <a:spLocks noChangeArrowheads="1"/>
            </p:cNvSpPr>
            <p:nvPr/>
          </p:nvSpPr>
          <p:spPr bwMode="auto">
            <a:xfrm>
              <a:off x="605953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8</a:t>
              </a:r>
            </a:p>
          </p:txBody>
        </p:sp>
        <p:sp>
          <p:nvSpPr>
            <p:cNvPr id="67" name="Text Box 6"/>
            <p:cNvSpPr txBox="1">
              <a:spLocks noChangeArrowheads="1"/>
            </p:cNvSpPr>
            <p:nvPr/>
          </p:nvSpPr>
          <p:spPr bwMode="auto">
            <a:xfrm>
              <a:off x="562594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68" name="Text Box 6"/>
            <p:cNvSpPr txBox="1">
              <a:spLocks noChangeArrowheads="1"/>
            </p:cNvSpPr>
            <p:nvPr/>
          </p:nvSpPr>
          <p:spPr bwMode="auto">
            <a:xfrm>
              <a:off x="519235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6</a:t>
              </a:r>
            </a:p>
          </p:txBody>
        </p:sp>
        <p:sp>
          <p:nvSpPr>
            <p:cNvPr id="69" name="Text Box 6"/>
            <p:cNvSpPr txBox="1">
              <a:spLocks noChangeArrowheads="1"/>
            </p:cNvSpPr>
            <p:nvPr/>
          </p:nvSpPr>
          <p:spPr bwMode="auto">
            <a:xfrm>
              <a:off x="475876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5</a:t>
              </a:r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4325168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4</a:t>
              </a:r>
            </a:p>
          </p:txBody>
        </p:sp>
        <p:sp>
          <p:nvSpPr>
            <p:cNvPr id="79" name="Text Box 6"/>
            <p:cNvSpPr txBox="1">
              <a:spLocks noChangeArrowheads="1"/>
            </p:cNvSpPr>
            <p:nvPr/>
          </p:nvSpPr>
          <p:spPr bwMode="auto">
            <a:xfrm>
              <a:off x="389157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80" name="Text Box 6"/>
            <p:cNvSpPr txBox="1">
              <a:spLocks noChangeArrowheads="1"/>
            </p:cNvSpPr>
            <p:nvPr/>
          </p:nvSpPr>
          <p:spPr bwMode="auto">
            <a:xfrm>
              <a:off x="345798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2</a:t>
              </a:r>
            </a:p>
          </p:txBody>
        </p:sp>
        <p:sp>
          <p:nvSpPr>
            <p:cNvPr id="81" name="Text Box 6"/>
            <p:cNvSpPr txBox="1">
              <a:spLocks noChangeArrowheads="1"/>
            </p:cNvSpPr>
            <p:nvPr/>
          </p:nvSpPr>
          <p:spPr bwMode="auto">
            <a:xfrm>
              <a:off x="6500608" y="5562600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9</a:t>
              </a: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auto">
            <a:xfrm>
              <a:off x="302439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1</a:t>
              </a:r>
            </a:p>
          </p:txBody>
        </p:sp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259080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58216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Circular Buffer Operation (n = 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43000"/>
            <a:ext cx="8213725" cy="457199"/>
          </a:xfrm>
        </p:spPr>
        <p:txBody>
          <a:bodyPr/>
          <a:lstStyle/>
          <a:p>
            <a:r>
              <a:rPr lang="en-US" dirty="0"/>
              <a:t>Insert 7 elements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Remove 5 elements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6 elements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Remove 8 elements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2598280" y="19614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6500608" y="1961419"/>
            <a:ext cx="433592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6067016" y="1961419"/>
            <a:ext cx="433592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5633424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5199832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4766240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4332648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3899056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3465464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3031872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62000" y="1600199"/>
            <a:ext cx="1447800" cy="914400"/>
            <a:chOff x="2438400" y="3429000"/>
            <a:chExt cx="1447800" cy="914400"/>
          </a:xfrm>
        </p:grpSpPr>
        <p:sp>
          <p:nvSpPr>
            <p:cNvPr id="70" name="Text Box 6"/>
            <p:cNvSpPr txBox="1">
              <a:spLocks noChangeArrowheads="1"/>
            </p:cNvSpPr>
            <p:nvPr/>
          </p:nvSpPr>
          <p:spPr bwMode="auto">
            <a:xfrm>
              <a:off x="2438400" y="40386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items</a:t>
              </a:r>
            </a:p>
          </p:txBody>
        </p:sp>
        <p:sp>
          <p:nvSpPr>
            <p:cNvPr id="71" name="Text Box 6"/>
            <p:cNvSpPr txBox="1">
              <a:spLocks noChangeArrowheads="1"/>
            </p:cNvSpPr>
            <p:nvPr/>
          </p:nvSpPr>
          <p:spPr bwMode="auto">
            <a:xfrm>
              <a:off x="3333750" y="40386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72" name="Text Box 6"/>
            <p:cNvSpPr txBox="1">
              <a:spLocks noChangeArrowheads="1"/>
            </p:cNvSpPr>
            <p:nvPr/>
          </p:nvSpPr>
          <p:spPr bwMode="auto">
            <a:xfrm>
              <a:off x="2438400" y="37338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rear</a:t>
              </a:r>
            </a:p>
          </p:txBody>
        </p:sp>
        <p:sp>
          <p:nvSpPr>
            <p:cNvPr id="73" name="Text Box 6"/>
            <p:cNvSpPr txBox="1">
              <a:spLocks noChangeArrowheads="1"/>
            </p:cNvSpPr>
            <p:nvPr/>
          </p:nvSpPr>
          <p:spPr bwMode="auto">
            <a:xfrm>
              <a:off x="3333750" y="37338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74" name="Text Box 6"/>
            <p:cNvSpPr txBox="1">
              <a:spLocks noChangeArrowheads="1"/>
            </p:cNvSpPr>
            <p:nvPr/>
          </p:nvSpPr>
          <p:spPr bwMode="auto">
            <a:xfrm>
              <a:off x="2438400" y="34290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front</a:t>
              </a:r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3333750" y="34290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2590800" y="1543779"/>
            <a:ext cx="4343400" cy="361221"/>
            <a:chOff x="2590800" y="5562599"/>
            <a:chExt cx="4343400" cy="361221"/>
          </a:xfrm>
        </p:grpSpPr>
        <p:sp>
          <p:nvSpPr>
            <p:cNvPr id="181" name="Text Box 6"/>
            <p:cNvSpPr txBox="1">
              <a:spLocks noChangeArrowheads="1"/>
            </p:cNvSpPr>
            <p:nvPr/>
          </p:nvSpPr>
          <p:spPr bwMode="auto">
            <a:xfrm>
              <a:off x="605953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8</a:t>
              </a:r>
            </a:p>
          </p:txBody>
        </p:sp>
        <p:sp>
          <p:nvSpPr>
            <p:cNvPr id="182" name="Text Box 6"/>
            <p:cNvSpPr txBox="1">
              <a:spLocks noChangeArrowheads="1"/>
            </p:cNvSpPr>
            <p:nvPr/>
          </p:nvSpPr>
          <p:spPr bwMode="auto">
            <a:xfrm>
              <a:off x="562594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183" name="Text Box 6"/>
            <p:cNvSpPr txBox="1">
              <a:spLocks noChangeArrowheads="1"/>
            </p:cNvSpPr>
            <p:nvPr/>
          </p:nvSpPr>
          <p:spPr bwMode="auto">
            <a:xfrm>
              <a:off x="519235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6</a:t>
              </a:r>
            </a:p>
          </p:txBody>
        </p:sp>
        <p:sp>
          <p:nvSpPr>
            <p:cNvPr id="184" name="Text Box 6"/>
            <p:cNvSpPr txBox="1">
              <a:spLocks noChangeArrowheads="1"/>
            </p:cNvSpPr>
            <p:nvPr/>
          </p:nvSpPr>
          <p:spPr bwMode="auto">
            <a:xfrm>
              <a:off x="475876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5</a:t>
              </a:r>
            </a:p>
          </p:txBody>
        </p:sp>
        <p:sp>
          <p:nvSpPr>
            <p:cNvPr id="185" name="Text Box 6"/>
            <p:cNvSpPr txBox="1">
              <a:spLocks noChangeArrowheads="1"/>
            </p:cNvSpPr>
            <p:nvPr/>
          </p:nvSpPr>
          <p:spPr bwMode="auto">
            <a:xfrm>
              <a:off x="4325168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4</a:t>
              </a:r>
            </a:p>
          </p:txBody>
        </p:sp>
        <p:sp>
          <p:nvSpPr>
            <p:cNvPr id="186" name="Text Box 6"/>
            <p:cNvSpPr txBox="1">
              <a:spLocks noChangeArrowheads="1"/>
            </p:cNvSpPr>
            <p:nvPr/>
          </p:nvSpPr>
          <p:spPr bwMode="auto">
            <a:xfrm>
              <a:off x="389157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187" name="Text Box 6"/>
            <p:cNvSpPr txBox="1">
              <a:spLocks noChangeArrowheads="1"/>
            </p:cNvSpPr>
            <p:nvPr/>
          </p:nvSpPr>
          <p:spPr bwMode="auto">
            <a:xfrm>
              <a:off x="345798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2</a:t>
              </a:r>
            </a:p>
          </p:txBody>
        </p:sp>
        <p:sp>
          <p:nvSpPr>
            <p:cNvPr id="188" name="Text Box 6"/>
            <p:cNvSpPr txBox="1">
              <a:spLocks noChangeArrowheads="1"/>
            </p:cNvSpPr>
            <p:nvPr/>
          </p:nvSpPr>
          <p:spPr bwMode="auto">
            <a:xfrm>
              <a:off x="6500608" y="5562600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9</a:t>
              </a:r>
            </a:p>
          </p:txBody>
        </p:sp>
        <p:sp>
          <p:nvSpPr>
            <p:cNvPr id="189" name="Text Box 6"/>
            <p:cNvSpPr txBox="1">
              <a:spLocks noChangeArrowheads="1"/>
            </p:cNvSpPr>
            <p:nvPr/>
          </p:nvSpPr>
          <p:spPr bwMode="auto">
            <a:xfrm>
              <a:off x="302439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1</a:t>
              </a:r>
            </a:p>
          </p:txBody>
        </p:sp>
        <p:sp>
          <p:nvSpPr>
            <p:cNvPr id="190" name="Text Box 6"/>
            <p:cNvSpPr txBox="1">
              <a:spLocks noChangeArrowheads="1"/>
            </p:cNvSpPr>
            <p:nvPr/>
          </p:nvSpPr>
          <p:spPr bwMode="auto">
            <a:xfrm>
              <a:off x="259080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F3431A3-D17B-4312-AAB8-6D89EA1CCFCA}"/>
              </a:ext>
            </a:extLst>
          </p:cNvPr>
          <p:cNvGrpSpPr/>
          <p:nvPr/>
        </p:nvGrpSpPr>
        <p:grpSpPr>
          <a:xfrm>
            <a:off x="762000" y="2839179"/>
            <a:ext cx="6172200" cy="970820"/>
            <a:chOff x="762000" y="2839179"/>
            <a:chExt cx="6172200" cy="970820"/>
          </a:xfrm>
        </p:grpSpPr>
        <p:sp>
          <p:nvSpPr>
            <p:cNvPr id="66" name="Text Box 6"/>
            <p:cNvSpPr txBox="1">
              <a:spLocks noChangeArrowheads="1"/>
            </p:cNvSpPr>
            <p:nvPr/>
          </p:nvSpPr>
          <p:spPr bwMode="auto">
            <a:xfrm>
              <a:off x="2598280" y="3256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68" name="Text Box 6"/>
            <p:cNvSpPr txBox="1">
              <a:spLocks noChangeArrowheads="1"/>
            </p:cNvSpPr>
            <p:nvPr/>
          </p:nvSpPr>
          <p:spPr bwMode="auto">
            <a:xfrm>
              <a:off x="6500608" y="3256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6067016" y="3256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80" name="Text Box 6"/>
            <p:cNvSpPr txBox="1">
              <a:spLocks noChangeArrowheads="1"/>
            </p:cNvSpPr>
            <p:nvPr/>
          </p:nvSpPr>
          <p:spPr bwMode="auto">
            <a:xfrm>
              <a:off x="5633424" y="3256819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auto">
            <a:xfrm>
              <a:off x="5199832" y="3256819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84" name="Text Box 6"/>
            <p:cNvSpPr txBox="1">
              <a:spLocks noChangeArrowheads="1"/>
            </p:cNvSpPr>
            <p:nvPr/>
          </p:nvSpPr>
          <p:spPr bwMode="auto">
            <a:xfrm>
              <a:off x="4766240" y="3256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86" name="Text Box 6"/>
            <p:cNvSpPr txBox="1">
              <a:spLocks noChangeArrowheads="1"/>
            </p:cNvSpPr>
            <p:nvPr/>
          </p:nvSpPr>
          <p:spPr bwMode="auto">
            <a:xfrm>
              <a:off x="4332648" y="3256819"/>
              <a:ext cx="433592" cy="5334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88" name="Text Box 6"/>
            <p:cNvSpPr txBox="1">
              <a:spLocks noChangeArrowheads="1"/>
            </p:cNvSpPr>
            <p:nvPr/>
          </p:nvSpPr>
          <p:spPr bwMode="auto">
            <a:xfrm>
              <a:off x="3899056" y="3256819"/>
              <a:ext cx="433592" cy="5334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91" name="Text Box 6"/>
            <p:cNvSpPr txBox="1">
              <a:spLocks noChangeArrowheads="1"/>
            </p:cNvSpPr>
            <p:nvPr/>
          </p:nvSpPr>
          <p:spPr bwMode="auto">
            <a:xfrm>
              <a:off x="3465464" y="3256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94" name="Text Box 6"/>
            <p:cNvSpPr txBox="1">
              <a:spLocks noChangeArrowheads="1"/>
            </p:cNvSpPr>
            <p:nvPr/>
          </p:nvSpPr>
          <p:spPr bwMode="auto">
            <a:xfrm>
              <a:off x="3031872" y="3256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762000" y="2895599"/>
              <a:ext cx="1447800" cy="914400"/>
              <a:chOff x="2438400" y="3429000"/>
              <a:chExt cx="1447800" cy="914400"/>
            </a:xfrm>
          </p:grpSpPr>
          <p:sp>
            <p:nvSpPr>
              <p:cNvPr id="97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40386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items</a:t>
                </a:r>
              </a:p>
            </p:txBody>
          </p:sp>
          <p:sp>
            <p:nvSpPr>
              <p:cNvPr id="98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40386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2</a:t>
                </a:r>
              </a:p>
            </p:txBody>
          </p:sp>
          <p:sp>
            <p:nvSpPr>
              <p:cNvPr id="99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37338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rear</a:t>
                </a:r>
              </a:p>
            </p:txBody>
          </p:sp>
          <p:sp>
            <p:nvSpPr>
              <p:cNvPr id="100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37338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7</a:t>
                </a:r>
              </a:p>
            </p:txBody>
          </p:sp>
          <p:sp>
            <p:nvSpPr>
              <p:cNvPr id="101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34290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front</a:t>
                </a:r>
              </a:p>
            </p:txBody>
          </p:sp>
          <p:sp>
            <p:nvSpPr>
              <p:cNvPr id="102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34290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5</a:t>
                </a:r>
              </a:p>
            </p:txBody>
          </p:sp>
        </p:grpSp>
        <p:grpSp>
          <p:nvGrpSpPr>
            <p:cNvPr id="191" name="Group 190"/>
            <p:cNvGrpSpPr/>
            <p:nvPr/>
          </p:nvGrpSpPr>
          <p:grpSpPr>
            <a:xfrm>
              <a:off x="2590800" y="2839179"/>
              <a:ext cx="4343400" cy="361221"/>
              <a:chOff x="2590800" y="5562599"/>
              <a:chExt cx="4343400" cy="361221"/>
            </a:xfrm>
          </p:grpSpPr>
          <p:sp>
            <p:nvSpPr>
              <p:cNvPr id="192" name="Text Box 6"/>
              <p:cNvSpPr txBox="1">
                <a:spLocks noChangeArrowheads="1"/>
              </p:cNvSpPr>
              <p:nvPr/>
            </p:nvSpPr>
            <p:spPr bwMode="auto">
              <a:xfrm>
                <a:off x="6059536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8</a:t>
                </a:r>
              </a:p>
            </p:txBody>
          </p:sp>
          <p:sp>
            <p:nvSpPr>
              <p:cNvPr id="193" name="Text Box 6"/>
              <p:cNvSpPr txBox="1">
                <a:spLocks noChangeArrowheads="1"/>
              </p:cNvSpPr>
              <p:nvPr/>
            </p:nvSpPr>
            <p:spPr bwMode="auto">
              <a:xfrm>
                <a:off x="5625944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7</a:t>
                </a:r>
              </a:p>
            </p:txBody>
          </p:sp>
          <p:sp>
            <p:nvSpPr>
              <p:cNvPr id="194" name="Text Box 6"/>
              <p:cNvSpPr txBox="1">
                <a:spLocks noChangeArrowheads="1"/>
              </p:cNvSpPr>
              <p:nvPr/>
            </p:nvSpPr>
            <p:spPr bwMode="auto">
              <a:xfrm>
                <a:off x="5192352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6</a:t>
                </a:r>
              </a:p>
            </p:txBody>
          </p:sp>
          <p:sp>
            <p:nvSpPr>
              <p:cNvPr id="195" name="Text Box 6"/>
              <p:cNvSpPr txBox="1">
                <a:spLocks noChangeArrowheads="1"/>
              </p:cNvSpPr>
              <p:nvPr/>
            </p:nvSpPr>
            <p:spPr bwMode="auto">
              <a:xfrm>
                <a:off x="4758760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5</a:t>
                </a:r>
              </a:p>
            </p:txBody>
          </p:sp>
          <p:sp>
            <p:nvSpPr>
              <p:cNvPr id="196" name="Text Box 6"/>
              <p:cNvSpPr txBox="1">
                <a:spLocks noChangeArrowheads="1"/>
              </p:cNvSpPr>
              <p:nvPr/>
            </p:nvSpPr>
            <p:spPr bwMode="auto">
              <a:xfrm>
                <a:off x="4325168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4</a:t>
                </a:r>
              </a:p>
            </p:txBody>
          </p:sp>
          <p:sp>
            <p:nvSpPr>
              <p:cNvPr id="197" name="Text Box 6"/>
              <p:cNvSpPr txBox="1">
                <a:spLocks noChangeArrowheads="1"/>
              </p:cNvSpPr>
              <p:nvPr/>
            </p:nvSpPr>
            <p:spPr bwMode="auto">
              <a:xfrm>
                <a:off x="3891576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3</a:t>
                </a:r>
              </a:p>
            </p:txBody>
          </p:sp>
          <p:sp>
            <p:nvSpPr>
              <p:cNvPr id="198" name="Text Box 6"/>
              <p:cNvSpPr txBox="1">
                <a:spLocks noChangeArrowheads="1"/>
              </p:cNvSpPr>
              <p:nvPr/>
            </p:nvSpPr>
            <p:spPr bwMode="auto">
              <a:xfrm>
                <a:off x="3457984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2</a:t>
                </a:r>
              </a:p>
            </p:txBody>
          </p:sp>
          <p:sp>
            <p:nvSpPr>
              <p:cNvPr id="199" name="Text Box 6"/>
              <p:cNvSpPr txBox="1">
                <a:spLocks noChangeArrowheads="1"/>
              </p:cNvSpPr>
              <p:nvPr/>
            </p:nvSpPr>
            <p:spPr bwMode="auto">
              <a:xfrm>
                <a:off x="6500608" y="5562600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9</a:t>
                </a:r>
              </a:p>
            </p:txBody>
          </p:sp>
          <p:sp>
            <p:nvSpPr>
              <p:cNvPr id="200" name="Text Box 6"/>
              <p:cNvSpPr txBox="1">
                <a:spLocks noChangeArrowheads="1"/>
              </p:cNvSpPr>
              <p:nvPr/>
            </p:nvSpPr>
            <p:spPr bwMode="auto">
              <a:xfrm>
                <a:off x="3024392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1</a:t>
                </a:r>
              </a:p>
            </p:txBody>
          </p:sp>
          <p:sp>
            <p:nvSpPr>
              <p:cNvPr id="201" name="Text Box 6"/>
              <p:cNvSpPr txBox="1">
                <a:spLocks noChangeArrowheads="1"/>
              </p:cNvSpPr>
              <p:nvPr/>
            </p:nvSpPr>
            <p:spPr bwMode="auto">
              <a:xfrm>
                <a:off x="2590800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0</a:t>
                </a: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0CB49F4-0B83-45DF-9483-4A5A6B4C90D1}"/>
              </a:ext>
            </a:extLst>
          </p:cNvPr>
          <p:cNvGrpSpPr/>
          <p:nvPr/>
        </p:nvGrpSpPr>
        <p:grpSpPr>
          <a:xfrm>
            <a:off x="762000" y="4134579"/>
            <a:ext cx="6172200" cy="970821"/>
            <a:chOff x="762000" y="4134579"/>
            <a:chExt cx="6172200" cy="970821"/>
          </a:xfrm>
        </p:grpSpPr>
        <p:sp>
          <p:nvSpPr>
            <p:cNvPr id="106" name="Text Box 6"/>
            <p:cNvSpPr txBox="1">
              <a:spLocks noChangeArrowheads="1"/>
            </p:cNvSpPr>
            <p:nvPr/>
          </p:nvSpPr>
          <p:spPr bwMode="auto">
            <a:xfrm>
              <a:off x="6500608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08" name="Text Box 6"/>
            <p:cNvSpPr txBox="1">
              <a:spLocks noChangeArrowheads="1"/>
            </p:cNvSpPr>
            <p:nvPr/>
          </p:nvSpPr>
          <p:spPr bwMode="auto">
            <a:xfrm>
              <a:off x="6067016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0" name="Text Box 6"/>
            <p:cNvSpPr txBox="1">
              <a:spLocks noChangeArrowheads="1"/>
            </p:cNvSpPr>
            <p:nvPr/>
          </p:nvSpPr>
          <p:spPr bwMode="auto">
            <a:xfrm>
              <a:off x="5633424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2" name="Text Box 6"/>
            <p:cNvSpPr txBox="1">
              <a:spLocks noChangeArrowheads="1"/>
            </p:cNvSpPr>
            <p:nvPr/>
          </p:nvSpPr>
          <p:spPr bwMode="auto">
            <a:xfrm>
              <a:off x="5199832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4" name="Text Box 6"/>
            <p:cNvSpPr txBox="1">
              <a:spLocks noChangeArrowheads="1"/>
            </p:cNvSpPr>
            <p:nvPr/>
          </p:nvSpPr>
          <p:spPr bwMode="auto">
            <a:xfrm>
              <a:off x="4766240" y="4572000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6" name="Text Box 6"/>
            <p:cNvSpPr txBox="1">
              <a:spLocks noChangeArrowheads="1"/>
            </p:cNvSpPr>
            <p:nvPr/>
          </p:nvSpPr>
          <p:spPr bwMode="auto">
            <a:xfrm>
              <a:off x="4343400" y="4572000"/>
              <a:ext cx="433592" cy="5334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8" name="Text Box 6"/>
            <p:cNvSpPr txBox="1">
              <a:spLocks noChangeArrowheads="1"/>
            </p:cNvSpPr>
            <p:nvPr/>
          </p:nvSpPr>
          <p:spPr bwMode="auto">
            <a:xfrm>
              <a:off x="3899056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04" name="Text Box 6"/>
            <p:cNvSpPr txBox="1">
              <a:spLocks noChangeArrowheads="1"/>
            </p:cNvSpPr>
            <p:nvPr/>
          </p:nvSpPr>
          <p:spPr bwMode="auto">
            <a:xfrm>
              <a:off x="2598280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21" name="Text Box 6"/>
            <p:cNvSpPr txBox="1">
              <a:spLocks noChangeArrowheads="1"/>
            </p:cNvSpPr>
            <p:nvPr/>
          </p:nvSpPr>
          <p:spPr bwMode="auto">
            <a:xfrm>
              <a:off x="3465464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24" name="Text Box 6"/>
            <p:cNvSpPr txBox="1">
              <a:spLocks noChangeArrowheads="1"/>
            </p:cNvSpPr>
            <p:nvPr/>
          </p:nvSpPr>
          <p:spPr bwMode="auto">
            <a:xfrm>
              <a:off x="3031872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762000" y="4190999"/>
              <a:ext cx="1447800" cy="914400"/>
              <a:chOff x="2438400" y="3429000"/>
              <a:chExt cx="1447800" cy="914400"/>
            </a:xfrm>
          </p:grpSpPr>
          <p:sp>
            <p:nvSpPr>
              <p:cNvPr id="127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40386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items</a:t>
                </a:r>
              </a:p>
            </p:txBody>
          </p:sp>
          <p:sp>
            <p:nvSpPr>
              <p:cNvPr id="128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40386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8</a:t>
                </a:r>
              </a:p>
            </p:txBody>
          </p:sp>
          <p:sp>
            <p:nvSpPr>
              <p:cNvPr id="129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37338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rear</a:t>
                </a:r>
              </a:p>
            </p:txBody>
          </p:sp>
          <p:sp>
            <p:nvSpPr>
              <p:cNvPr id="130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37338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3</a:t>
                </a:r>
              </a:p>
            </p:txBody>
          </p:sp>
          <p:sp>
            <p:nvSpPr>
              <p:cNvPr id="131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34290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front</a:t>
                </a:r>
              </a:p>
            </p:txBody>
          </p:sp>
          <p:sp>
            <p:nvSpPr>
              <p:cNvPr id="132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34290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5</a:t>
                </a:r>
              </a:p>
            </p:txBody>
          </p:sp>
        </p:grpSp>
        <p:grpSp>
          <p:nvGrpSpPr>
            <p:cNvPr id="202" name="Group 201"/>
            <p:cNvGrpSpPr/>
            <p:nvPr/>
          </p:nvGrpSpPr>
          <p:grpSpPr>
            <a:xfrm>
              <a:off x="2590800" y="4134579"/>
              <a:ext cx="4343400" cy="361221"/>
              <a:chOff x="2590800" y="5562599"/>
              <a:chExt cx="4343400" cy="361221"/>
            </a:xfrm>
          </p:grpSpPr>
          <p:sp>
            <p:nvSpPr>
              <p:cNvPr id="203" name="Text Box 6"/>
              <p:cNvSpPr txBox="1">
                <a:spLocks noChangeArrowheads="1"/>
              </p:cNvSpPr>
              <p:nvPr/>
            </p:nvSpPr>
            <p:spPr bwMode="auto">
              <a:xfrm>
                <a:off x="6059536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8</a:t>
                </a:r>
              </a:p>
            </p:txBody>
          </p:sp>
          <p:sp>
            <p:nvSpPr>
              <p:cNvPr id="204" name="Text Box 6"/>
              <p:cNvSpPr txBox="1">
                <a:spLocks noChangeArrowheads="1"/>
              </p:cNvSpPr>
              <p:nvPr/>
            </p:nvSpPr>
            <p:spPr bwMode="auto">
              <a:xfrm>
                <a:off x="5625944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7</a:t>
                </a:r>
              </a:p>
            </p:txBody>
          </p:sp>
          <p:sp>
            <p:nvSpPr>
              <p:cNvPr id="205" name="Text Box 6"/>
              <p:cNvSpPr txBox="1">
                <a:spLocks noChangeArrowheads="1"/>
              </p:cNvSpPr>
              <p:nvPr/>
            </p:nvSpPr>
            <p:spPr bwMode="auto">
              <a:xfrm>
                <a:off x="5192352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6</a:t>
                </a:r>
              </a:p>
            </p:txBody>
          </p:sp>
          <p:sp>
            <p:nvSpPr>
              <p:cNvPr id="206" name="Text Box 6"/>
              <p:cNvSpPr txBox="1">
                <a:spLocks noChangeArrowheads="1"/>
              </p:cNvSpPr>
              <p:nvPr/>
            </p:nvSpPr>
            <p:spPr bwMode="auto">
              <a:xfrm>
                <a:off x="4758760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5</a:t>
                </a:r>
              </a:p>
            </p:txBody>
          </p:sp>
          <p:sp>
            <p:nvSpPr>
              <p:cNvPr id="207" name="Text Box 6"/>
              <p:cNvSpPr txBox="1">
                <a:spLocks noChangeArrowheads="1"/>
              </p:cNvSpPr>
              <p:nvPr/>
            </p:nvSpPr>
            <p:spPr bwMode="auto">
              <a:xfrm>
                <a:off x="4325168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4</a:t>
                </a:r>
              </a:p>
            </p:txBody>
          </p:sp>
          <p:sp>
            <p:nvSpPr>
              <p:cNvPr id="208" name="Text Box 6"/>
              <p:cNvSpPr txBox="1">
                <a:spLocks noChangeArrowheads="1"/>
              </p:cNvSpPr>
              <p:nvPr/>
            </p:nvSpPr>
            <p:spPr bwMode="auto">
              <a:xfrm>
                <a:off x="3891576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3</a:t>
                </a:r>
              </a:p>
            </p:txBody>
          </p:sp>
          <p:sp>
            <p:nvSpPr>
              <p:cNvPr id="209" name="Text Box 6"/>
              <p:cNvSpPr txBox="1">
                <a:spLocks noChangeArrowheads="1"/>
              </p:cNvSpPr>
              <p:nvPr/>
            </p:nvSpPr>
            <p:spPr bwMode="auto">
              <a:xfrm>
                <a:off x="3457984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2</a:t>
                </a:r>
              </a:p>
            </p:txBody>
          </p:sp>
          <p:sp>
            <p:nvSpPr>
              <p:cNvPr id="210" name="Text Box 6"/>
              <p:cNvSpPr txBox="1">
                <a:spLocks noChangeArrowheads="1"/>
              </p:cNvSpPr>
              <p:nvPr/>
            </p:nvSpPr>
            <p:spPr bwMode="auto">
              <a:xfrm>
                <a:off x="6500608" y="5562600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9</a:t>
                </a:r>
              </a:p>
            </p:txBody>
          </p:sp>
          <p:sp>
            <p:nvSpPr>
              <p:cNvPr id="211" name="Text Box 6"/>
              <p:cNvSpPr txBox="1">
                <a:spLocks noChangeArrowheads="1"/>
              </p:cNvSpPr>
              <p:nvPr/>
            </p:nvSpPr>
            <p:spPr bwMode="auto">
              <a:xfrm>
                <a:off x="3024392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1</a:t>
                </a:r>
              </a:p>
            </p:txBody>
          </p:sp>
          <p:sp>
            <p:nvSpPr>
              <p:cNvPr id="212" name="Text Box 6"/>
              <p:cNvSpPr txBox="1">
                <a:spLocks noChangeArrowheads="1"/>
              </p:cNvSpPr>
              <p:nvPr/>
            </p:nvSpPr>
            <p:spPr bwMode="auto">
              <a:xfrm>
                <a:off x="2590800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0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6B01577-FB75-41C2-B94F-12939738DA96}"/>
              </a:ext>
            </a:extLst>
          </p:cNvPr>
          <p:cNvGrpSpPr/>
          <p:nvPr/>
        </p:nvGrpSpPr>
        <p:grpSpPr>
          <a:xfrm>
            <a:off x="762000" y="5506179"/>
            <a:ext cx="6172200" cy="970820"/>
            <a:chOff x="762000" y="5506179"/>
            <a:chExt cx="6172200" cy="970820"/>
          </a:xfrm>
        </p:grpSpPr>
        <p:sp>
          <p:nvSpPr>
            <p:cNvPr id="133" name="Text Box 6"/>
            <p:cNvSpPr txBox="1">
              <a:spLocks noChangeArrowheads="1"/>
            </p:cNvSpPr>
            <p:nvPr/>
          </p:nvSpPr>
          <p:spPr bwMode="auto">
            <a:xfrm>
              <a:off x="6500608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35" name="Text Box 6"/>
            <p:cNvSpPr txBox="1">
              <a:spLocks noChangeArrowheads="1"/>
            </p:cNvSpPr>
            <p:nvPr/>
          </p:nvSpPr>
          <p:spPr bwMode="auto">
            <a:xfrm>
              <a:off x="6067016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37" name="Text Box 6"/>
            <p:cNvSpPr txBox="1">
              <a:spLocks noChangeArrowheads="1"/>
            </p:cNvSpPr>
            <p:nvPr/>
          </p:nvSpPr>
          <p:spPr bwMode="auto">
            <a:xfrm>
              <a:off x="5633424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39" name="Text Box 6"/>
            <p:cNvSpPr txBox="1">
              <a:spLocks noChangeArrowheads="1"/>
            </p:cNvSpPr>
            <p:nvPr/>
          </p:nvSpPr>
          <p:spPr bwMode="auto">
            <a:xfrm>
              <a:off x="5199832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1" name="Text Box 6"/>
            <p:cNvSpPr txBox="1">
              <a:spLocks noChangeArrowheads="1"/>
            </p:cNvSpPr>
            <p:nvPr/>
          </p:nvSpPr>
          <p:spPr bwMode="auto">
            <a:xfrm>
              <a:off x="4766240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3" name="Text Box 6"/>
            <p:cNvSpPr txBox="1">
              <a:spLocks noChangeArrowheads="1"/>
            </p:cNvSpPr>
            <p:nvPr/>
          </p:nvSpPr>
          <p:spPr bwMode="auto">
            <a:xfrm>
              <a:off x="4332648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5" name="Text Box 6"/>
            <p:cNvSpPr txBox="1">
              <a:spLocks noChangeArrowheads="1"/>
            </p:cNvSpPr>
            <p:nvPr/>
          </p:nvSpPr>
          <p:spPr bwMode="auto">
            <a:xfrm>
              <a:off x="3899056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7" name="Text Box 6"/>
            <p:cNvSpPr txBox="1">
              <a:spLocks noChangeArrowheads="1"/>
            </p:cNvSpPr>
            <p:nvPr/>
          </p:nvSpPr>
          <p:spPr bwMode="auto">
            <a:xfrm>
              <a:off x="2598280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9" name="Text Box 6"/>
            <p:cNvSpPr txBox="1">
              <a:spLocks noChangeArrowheads="1"/>
            </p:cNvSpPr>
            <p:nvPr/>
          </p:nvSpPr>
          <p:spPr bwMode="auto">
            <a:xfrm>
              <a:off x="3465464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51" name="Text Box 6"/>
            <p:cNvSpPr txBox="1">
              <a:spLocks noChangeArrowheads="1"/>
            </p:cNvSpPr>
            <p:nvPr/>
          </p:nvSpPr>
          <p:spPr bwMode="auto">
            <a:xfrm>
              <a:off x="3031872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grpSp>
          <p:nvGrpSpPr>
            <p:cNvPr id="153" name="Group 152"/>
            <p:cNvGrpSpPr/>
            <p:nvPr/>
          </p:nvGrpSpPr>
          <p:grpSpPr>
            <a:xfrm>
              <a:off x="762000" y="5562599"/>
              <a:ext cx="1447800" cy="914400"/>
              <a:chOff x="2438400" y="3429000"/>
              <a:chExt cx="1447800" cy="914400"/>
            </a:xfrm>
          </p:grpSpPr>
          <p:sp>
            <p:nvSpPr>
              <p:cNvPr id="154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40386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items</a:t>
                </a:r>
              </a:p>
            </p:txBody>
          </p:sp>
          <p:sp>
            <p:nvSpPr>
              <p:cNvPr id="155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40386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0</a:t>
                </a:r>
              </a:p>
            </p:txBody>
          </p:sp>
          <p:sp>
            <p:nvSpPr>
              <p:cNvPr id="156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37338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rear</a:t>
                </a:r>
              </a:p>
            </p:txBody>
          </p:sp>
          <p:sp>
            <p:nvSpPr>
              <p:cNvPr id="157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37338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3</a:t>
                </a:r>
              </a:p>
            </p:txBody>
          </p:sp>
          <p:sp>
            <p:nvSpPr>
              <p:cNvPr id="158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34290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front</a:t>
                </a:r>
              </a:p>
            </p:txBody>
          </p:sp>
          <p:sp>
            <p:nvSpPr>
              <p:cNvPr id="159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34290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3</a:t>
                </a:r>
              </a:p>
            </p:txBody>
          </p:sp>
        </p:grpSp>
        <p:grpSp>
          <p:nvGrpSpPr>
            <p:cNvPr id="213" name="Group 212"/>
            <p:cNvGrpSpPr/>
            <p:nvPr/>
          </p:nvGrpSpPr>
          <p:grpSpPr>
            <a:xfrm>
              <a:off x="2590800" y="5506179"/>
              <a:ext cx="4343400" cy="361221"/>
              <a:chOff x="2590800" y="5562599"/>
              <a:chExt cx="4343400" cy="361221"/>
            </a:xfrm>
          </p:grpSpPr>
          <p:sp>
            <p:nvSpPr>
              <p:cNvPr id="214" name="Text Box 6"/>
              <p:cNvSpPr txBox="1">
                <a:spLocks noChangeArrowheads="1"/>
              </p:cNvSpPr>
              <p:nvPr/>
            </p:nvSpPr>
            <p:spPr bwMode="auto">
              <a:xfrm>
                <a:off x="6059536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8</a:t>
                </a:r>
              </a:p>
            </p:txBody>
          </p:sp>
          <p:sp>
            <p:nvSpPr>
              <p:cNvPr id="215" name="Text Box 6"/>
              <p:cNvSpPr txBox="1">
                <a:spLocks noChangeArrowheads="1"/>
              </p:cNvSpPr>
              <p:nvPr/>
            </p:nvSpPr>
            <p:spPr bwMode="auto">
              <a:xfrm>
                <a:off x="5625944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7</a:t>
                </a:r>
              </a:p>
            </p:txBody>
          </p:sp>
          <p:sp>
            <p:nvSpPr>
              <p:cNvPr id="216" name="Text Box 6"/>
              <p:cNvSpPr txBox="1">
                <a:spLocks noChangeArrowheads="1"/>
              </p:cNvSpPr>
              <p:nvPr/>
            </p:nvSpPr>
            <p:spPr bwMode="auto">
              <a:xfrm>
                <a:off x="5192352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6</a:t>
                </a:r>
              </a:p>
            </p:txBody>
          </p:sp>
          <p:sp>
            <p:nvSpPr>
              <p:cNvPr id="217" name="Text Box 6"/>
              <p:cNvSpPr txBox="1">
                <a:spLocks noChangeArrowheads="1"/>
              </p:cNvSpPr>
              <p:nvPr/>
            </p:nvSpPr>
            <p:spPr bwMode="auto">
              <a:xfrm>
                <a:off x="4758760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5</a:t>
                </a:r>
              </a:p>
            </p:txBody>
          </p:sp>
          <p:sp>
            <p:nvSpPr>
              <p:cNvPr id="218" name="Text Box 6"/>
              <p:cNvSpPr txBox="1">
                <a:spLocks noChangeArrowheads="1"/>
              </p:cNvSpPr>
              <p:nvPr/>
            </p:nvSpPr>
            <p:spPr bwMode="auto">
              <a:xfrm>
                <a:off x="4325168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4</a:t>
                </a:r>
              </a:p>
            </p:txBody>
          </p:sp>
          <p:sp>
            <p:nvSpPr>
              <p:cNvPr id="219" name="Text Box 6"/>
              <p:cNvSpPr txBox="1">
                <a:spLocks noChangeArrowheads="1"/>
              </p:cNvSpPr>
              <p:nvPr/>
            </p:nvSpPr>
            <p:spPr bwMode="auto">
              <a:xfrm>
                <a:off x="3891576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3</a:t>
                </a:r>
              </a:p>
            </p:txBody>
          </p:sp>
          <p:sp>
            <p:nvSpPr>
              <p:cNvPr id="220" name="Text Box 6"/>
              <p:cNvSpPr txBox="1">
                <a:spLocks noChangeArrowheads="1"/>
              </p:cNvSpPr>
              <p:nvPr/>
            </p:nvSpPr>
            <p:spPr bwMode="auto">
              <a:xfrm>
                <a:off x="3457984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2</a:t>
                </a:r>
              </a:p>
            </p:txBody>
          </p:sp>
          <p:sp>
            <p:nvSpPr>
              <p:cNvPr id="221" name="Text Box 6"/>
              <p:cNvSpPr txBox="1">
                <a:spLocks noChangeArrowheads="1"/>
              </p:cNvSpPr>
              <p:nvPr/>
            </p:nvSpPr>
            <p:spPr bwMode="auto">
              <a:xfrm>
                <a:off x="6500608" y="5562600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9</a:t>
                </a:r>
              </a:p>
            </p:txBody>
          </p:sp>
          <p:sp>
            <p:nvSpPr>
              <p:cNvPr id="222" name="Text Box 6"/>
              <p:cNvSpPr txBox="1">
                <a:spLocks noChangeArrowheads="1"/>
              </p:cNvSpPr>
              <p:nvPr/>
            </p:nvSpPr>
            <p:spPr bwMode="auto">
              <a:xfrm>
                <a:off x="3024392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1</a:t>
                </a:r>
              </a:p>
            </p:txBody>
          </p:sp>
          <p:sp>
            <p:nvSpPr>
              <p:cNvPr id="223" name="Text Box 6"/>
              <p:cNvSpPr txBox="1">
                <a:spLocks noChangeArrowheads="1"/>
              </p:cNvSpPr>
              <p:nvPr/>
            </p:nvSpPr>
            <p:spPr bwMode="auto">
              <a:xfrm>
                <a:off x="2590800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76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Circular Buffer Code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38200" y="2391490"/>
            <a:ext cx="4114800" cy="221599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insert(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v)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if (items &gt;= n)</a:t>
            </a:r>
          </a:p>
          <a:p>
            <a:r>
              <a:rPr lang="en-US" sz="1600" dirty="0">
                <a:latin typeface="Courier New" pitchFamily="49" charset="0"/>
              </a:rPr>
              <a:t>       error();</a:t>
            </a:r>
          </a:p>
          <a:p>
            <a:r>
              <a:rPr lang="en-US" sz="1600" dirty="0">
                <a:latin typeface="Courier New" pitchFamily="49" charset="0"/>
              </a:rPr>
              <a:t>   if (++rear &gt;= n) rear = 0;</a:t>
            </a:r>
          </a:p>
          <a:p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[rear] = v;</a:t>
            </a:r>
          </a:p>
          <a:p>
            <a:r>
              <a:rPr lang="en-US" sz="1600" dirty="0">
                <a:latin typeface="Courier New" pitchFamily="49" charset="0"/>
              </a:rPr>
              <a:t>   items++;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8200" y="4525090"/>
            <a:ext cx="4114800" cy="221599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remove()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if (items == 0)</a:t>
            </a:r>
          </a:p>
          <a:p>
            <a:r>
              <a:rPr lang="en-US" sz="1600" dirty="0">
                <a:latin typeface="Courier New" pitchFamily="49" charset="0"/>
              </a:rPr>
              <a:t>       error();</a:t>
            </a:r>
          </a:p>
          <a:p>
            <a:r>
              <a:rPr lang="en-US" sz="1600" dirty="0">
                <a:latin typeface="Courier New" pitchFamily="49" charset="0"/>
              </a:rPr>
              <a:t>   if (++front &gt;= n) front = 0;</a:t>
            </a:r>
          </a:p>
          <a:p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v =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[front];</a:t>
            </a:r>
          </a:p>
          <a:p>
            <a:r>
              <a:rPr lang="en-US" sz="1600" dirty="0">
                <a:latin typeface="Courier New" pitchFamily="49" charset="0"/>
              </a:rPr>
              <a:t>   items--;</a:t>
            </a:r>
          </a:p>
          <a:p>
            <a:r>
              <a:rPr lang="en-US" sz="1600" dirty="0">
                <a:latin typeface="Courier New" pitchFamily="49" charset="0"/>
              </a:rPr>
              <a:t>   return v;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38200" y="1174377"/>
            <a:ext cx="4114800" cy="123110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init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v)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items = front = rear =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610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Producer-Consumer on an </a:t>
            </a:r>
            <a:r>
              <a:rPr lang="en-US" i="1" dirty="0" err="1"/>
              <a:t>n</a:t>
            </a:r>
            <a:r>
              <a:rPr lang="en-US" dirty="0"/>
              <a:t>-element Buffer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3690936"/>
            <a:ext cx="8213725" cy="1762125"/>
          </a:xfrm>
        </p:spPr>
        <p:txBody>
          <a:bodyPr/>
          <a:lstStyle/>
          <a:p>
            <a:r>
              <a:rPr lang="en-US" dirty="0"/>
              <a:t>Requires a </a:t>
            </a:r>
            <a:r>
              <a:rPr lang="en-US" dirty="0" err="1"/>
              <a:t>mutex</a:t>
            </a:r>
            <a:r>
              <a:rPr lang="en-US" dirty="0"/>
              <a:t> and two counting semaphores: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mutex</a:t>
            </a:r>
            <a:r>
              <a:rPr lang="en-US" dirty="0"/>
              <a:t>: enforces mutually exclusive access to the buffer and counters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slots</a:t>
            </a:r>
            <a:r>
              <a:rPr lang="en-US" dirty="0"/>
              <a:t>: counts the available slots in the buffer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items</a:t>
            </a:r>
            <a:r>
              <a:rPr lang="en-US" dirty="0">
                <a:cs typeface="Courier New"/>
              </a:rPr>
              <a:t>: </a:t>
            </a:r>
            <a:r>
              <a:rPr lang="en-US" dirty="0"/>
              <a:t>counts the available items in the buffer</a:t>
            </a:r>
          </a:p>
          <a:p>
            <a:r>
              <a:rPr lang="en-US" dirty="0"/>
              <a:t>Makes use of general semaphores</a:t>
            </a:r>
          </a:p>
          <a:p>
            <a:pPr lvl="1"/>
            <a:r>
              <a:rPr lang="en-US" dirty="0"/>
              <a:t>Will range in value from 0 to n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89138" y="1586871"/>
            <a:ext cx="4610100" cy="1830034"/>
            <a:chOff x="2247900" y="2141224"/>
            <a:chExt cx="4610100" cy="1830034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3943350" y="280626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47900" y="2174671"/>
              <a:ext cx="533400" cy="1796587"/>
              <a:chOff x="2247900" y="2207088"/>
              <a:chExt cx="533400" cy="1796587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P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25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 err="1">
                    <a:latin typeface="+mn-lt"/>
                  </a:rPr>
                  <a:t>P</a:t>
                </a:r>
                <a:r>
                  <a:rPr lang="en-US" sz="1800" baseline="-25000" dirty="0" err="1">
                    <a:latin typeface="+mn-lt"/>
                  </a:rPr>
                  <a:t>n</a:t>
                </a:r>
                <a:endParaRPr lang="en-US" sz="1800" baseline="-25000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324600" y="2174671"/>
              <a:ext cx="533400" cy="1796587"/>
              <a:chOff x="2247900" y="2207088"/>
              <a:chExt cx="533400" cy="1796587"/>
            </a:xfrm>
          </p:grpSpPr>
          <p:sp>
            <p:nvSpPr>
              <p:cNvPr id="21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22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m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781300" y="2438400"/>
              <a:ext cx="1162050" cy="1295400"/>
              <a:chOff x="2781300" y="2438400"/>
              <a:chExt cx="1162050" cy="1295400"/>
            </a:xfrm>
          </p:grpSpPr>
          <p:sp>
            <p:nvSpPr>
              <p:cNvPr id="18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flipH="1">
              <a:off x="5162550" y="2514600"/>
              <a:ext cx="1162050" cy="1295400"/>
              <a:chOff x="2781300" y="2438400"/>
              <a:chExt cx="1162050" cy="1295400"/>
            </a:xfrm>
          </p:grpSpPr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7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4191000" y="280560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4895850" y="280428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91000" y="2953435"/>
              <a:ext cx="9216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000" dirty="0">
                  <a:latin typeface="Wingdings"/>
                  <a:ea typeface="Wingdings"/>
                  <a:cs typeface="Wingdings"/>
                  <a:sym typeface="Wingdings"/>
                </a:rPr>
                <a:t>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3943350" y="2804284"/>
              <a:ext cx="1200150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76600" y="2141224"/>
              <a:ext cx="2738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Between 0 and n elements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4391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>
          <a:xfrm>
            <a:off x="271128" y="260926"/>
            <a:ext cx="7592093" cy="762000"/>
          </a:xfrm>
        </p:spPr>
        <p:txBody>
          <a:bodyPr/>
          <a:lstStyle/>
          <a:p>
            <a:r>
              <a:rPr lang="en-US" dirty="0"/>
              <a:t>A Process With Multiple Threads</a:t>
            </a:r>
          </a:p>
        </p:txBody>
      </p:sp>
      <p:sp>
        <p:nvSpPr>
          <p:cNvPr id="80386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75818" y="1116013"/>
            <a:ext cx="8307387" cy="18557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threads can be associated with a process</a:t>
            </a:r>
          </a:p>
          <a:p>
            <a:pPr lvl="1"/>
            <a:r>
              <a:rPr lang="en-US" dirty="0"/>
              <a:t>Each thread has its own logical control flow </a:t>
            </a:r>
          </a:p>
          <a:p>
            <a:pPr lvl="1"/>
            <a:r>
              <a:rPr lang="en-US" dirty="0"/>
              <a:t>Each thread shares the same code, data, and kernel context</a:t>
            </a:r>
          </a:p>
          <a:p>
            <a:pPr lvl="1"/>
            <a:r>
              <a:rPr lang="en-US" dirty="0"/>
              <a:t>Each thread has its own stack for local variables </a:t>
            </a:r>
          </a:p>
          <a:p>
            <a:pPr lvl="2"/>
            <a:r>
              <a:rPr lang="en-US" dirty="0">
                <a:solidFill>
                  <a:schemeClr val="bg2"/>
                </a:solidFill>
              </a:rPr>
              <a:t>but not protected from other threads</a:t>
            </a:r>
          </a:p>
          <a:p>
            <a:pPr lvl="1"/>
            <a:r>
              <a:rPr lang="en-US" dirty="0"/>
              <a:t>Each thread has its own thread id (TID)</a:t>
            </a: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4542274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26862" y="3200400"/>
            <a:ext cx="264687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 (main thread)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3195855"/>
            <a:ext cx="2612170" cy="3509745"/>
            <a:chOff x="3200400" y="3195855"/>
            <a:chExt cx="2612170" cy="3509745"/>
          </a:xfrm>
        </p:grpSpPr>
        <p:sp>
          <p:nvSpPr>
            <p:cNvPr id="803843" name="Rectangle 3"/>
            <p:cNvSpPr>
              <a:spLocks noChangeAspect="1" noChangeArrowheads="1"/>
            </p:cNvSpPr>
            <p:nvPr/>
          </p:nvSpPr>
          <p:spPr bwMode="auto">
            <a:xfrm>
              <a:off x="3432175" y="3748088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3844" name="Rectangle 4"/>
            <p:cNvSpPr>
              <a:spLocks noChangeAspect="1" noChangeArrowheads="1"/>
            </p:cNvSpPr>
            <p:nvPr/>
          </p:nvSpPr>
          <p:spPr bwMode="auto">
            <a:xfrm>
              <a:off x="3432175" y="40132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45" name="Rectangle 5"/>
            <p:cNvSpPr>
              <a:spLocks noChangeAspect="1" noChangeArrowheads="1"/>
            </p:cNvSpPr>
            <p:nvPr/>
          </p:nvSpPr>
          <p:spPr bwMode="auto">
            <a:xfrm>
              <a:off x="3432175" y="4253349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803846" name="Text Box 6"/>
            <p:cNvSpPr txBox="1">
              <a:spLocks noChangeAspect="1" noChangeArrowheads="1"/>
            </p:cNvSpPr>
            <p:nvPr/>
          </p:nvSpPr>
          <p:spPr bwMode="auto">
            <a:xfrm>
              <a:off x="3200400" y="5266174"/>
              <a:ext cx="252913" cy="2539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+mn-lt"/>
                </a:rPr>
                <a:t>0</a:t>
              </a:r>
              <a:endParaRPr lang="en-US" sz="11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03847" name="Rectangle 7"/>
            <p:cNvSpPr>
              <a:spLocks noChangeAspect="1" noChangeArrowheads="1"/>
            </p:cNvSpPr>
            <p:nvPr/>
          </p:nvSpPr>
          <p:spPr bwMode="auto">
            <a:xfrm>
              <a:off x="3432175" y="4488299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3849" name="Text Box 9"/>
            <p:cNvSpPr txBox="1">
              <a:spLocks noChangeArrowheads="1"/>
            </p:cNvSpPr>
            <p:nvPr/>
          </p:nvSpPr>
          <p:spPr bwMode="auto">
            <a:xfrm>
              <a:off x="3258966" y="3195855"/>
              <a:ext cx="2553604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Shared code and data</a:t>
              </a:r>
            </a:p>
          </p:txBody>
        </p:sp>
        <p:sp>
          <p:nvSpPr>
            <p:cNvPr id="803850" name="Rectangle 10"/>
            <p:cNvSpPr>
              <a:spLocks noChangeAspect="1" noChangeArrowheads="1"/>
            </p:cNvSpPr>
            <p:nvPr/>
          </p:nvSpPr>
          <p:spPr bwMode="auto">
            <a:xfrm>
              <a:off x="3432175" y="4808974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read-only code/data</a:t>
              </a:r>
            </a:p>
          </p:txBody>
        </p:sp>
        <p:sp>
          <p:nvSpPr>
            <p:cNvPr id="803851" name="Rectangle 11"/>
            <p:cNvSpPr>
              <a:spLocks noChangeAspect="1" noChangeArrowheads="1"/>
            </p:cNvSpPr>
            <p:nvPr/>
          </p:nvSpPr>
          <p:spPr bwMode="auto">
            <a:xfrm>
              <a:off x="3432175" y="5113774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54" name="Text Box 14"/>
            <p:cNvSpPr txBox="1">
              <a:spLocks noChangeArrowheads="1"/>
            </p:cNvSpPr>
            <p:nvPr/>
          </p:nvSpPr>
          <p:spPr bwMode="auto">
            <a:xfrm>
              <a:off x="3594100" y="5536049"/>
              <a:ext cx="1883336" cy="116955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Kernel context:</a:t>
              </a:r>
            </a:p>
            <a:p>
              <a:r>
                <a:rPr lang="en-US" sz="1400" dirty="0">
                  <a:latin typeface="+mn-lt"/>
                </a:rPr>
                <a:t>   </a:t>
              </a:r>
              <a:r>
                <a:rPr lang="en-US" sz="1800" dirty="0">
                  <a:latin typeface="+mn-lt"/>
                </a:rPr>
                <a:t>VM structures</a:t>
              </a:r>
            </a:p>
            <a:p>
              <a:r>
                <a:rPr lang="en-US" sz="1800" dirty="0">
                  <a:latin typeface="+mn-lt"/>
                </a:rPr>
                <a:t>   Descriptor table</a:t>
              </a:r>
            </a:p>
            <a:p>
              <a:r>
                <a:rPr lang="en-US" sz="1800" dirty="0">
                  <a:latin typeface="+mn-lt"/>
                </a:rPr>
                <a:t>   </a:t>
              </a:r>
              <a:r>
                <a:rPr lang="en-US" sz="1800" dirty="0" err="1">
                  <a:latin typeface="+mn-lt"/>
                </a:rPr>
                <a:t>brk</a:t>
              </a:r>
              <a:r>
                <a:rPr lang="en-US" sz="1800" dirty="0">
                  <a:latin typeface="+mn-lt"/>
                </a:rPr>
                <a:t> pointer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14709" y="3200400"/>
            <a:ext cx="2595683" cy="2807534"/>
            <a:chOff x="6243709" y="3181290"/>
            <a:chExt cx="2595683" cy="2807534"/>
          </a:xfrm>
        </p:grpSpPr>
        <p:sp>
          <p:nvSpPr>
            <p:cNvPr id="803856" name="Text Box 16"/>
            <p:cNvSpPr txBox="1">
              <a:spLocks noChangeArrowheads="1"/>
            </p:cNvSpPr>
            <p:nvPr/>
          </p:nvSpPr>
          <p:spPr bwMode="auto">
            <a:xfrm>
              <a:off x="6575425" y="4542274"/>
              <a:ext cx="1932252" cy="144655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Thread 2 context:</a:t>
              </a:r>
            </a:p>
            <a:p>
              <a:r>
                <a:rPr lang="en-US" sz="1800" dirty="0">
                  <a:latin typeface="+mn-lt"/>
                </a:rPr>
                <a:t>    Data registers</a:t>
              </a:r>
            </a:p>
            <a:p>
              <a:r>
                <a:rPr lang="en-US" sz="1800" dirty="0">
                  <a:latin typeface="+mn-lt"/>
                </a:rPr>
                <a:t>    Condition codes</a:t>
              </a:r>
            </a:p>
            <a:p>
              <a:r>
                <a:rPr lang="en-US" sz="1800" dirty="0">
                  <a:latin typeface="+mn-lt"/>
                </a:rPr>
                <a:t>    SP</a:t>
              </a:r>
              <a:r>
                <a:rPr lang="en-US" sz="1800" baseline="-25000" dirty="0">
                  <a:latin typeface="+mn-lt"/>
                </a:rPr>
                <a:t>2</a:t>
              </a:r>
            </a:p>
            <a:p>
              <a:r>
                <a:rPr lang="en-US" sz="1800" dirty="0">
                  <a:latin typeface="+mn-lt"/>
                </a:rPr>
                <a:t>    PC</a:t>
              </a:r>
              <a:r>
                <a:rPr lang="en-US" sz="1800" baseline="-25000" dirty="0">
                  <a:latin typeface="+mn-lt"/>
                </a:rPr>
                <a:t>2</a:t>
              </a:r>
            </a:p>
          </p:txBody>
        </p:sp>
        <p:sp>
          <p:nvSpPr>
            <p:cNvPr id="803857" name="Rectangle 17"/>
            <p:cNvSpPr>
              <a:spLocks noChangeAspect="1" noChangeArrowheads="1"/>
            </p:cNvSpPr>
            <p:nvPr/>
          </p:nvSpPr>
          <p:spPr bwMode="auto">
            <a:xfrm>
              <a:off x="6553200" y="3926324"/>
              <a:ext cx="1885950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stack 2</a:t>
              </a:r>
            </a:p>
          </p:txBody>
        </p:sp>
        <p:sp>
          <p:nvSpPr>
            <p:cNvPr id="803858" name="Text Box 18"/>
            <p:cNvSpPr txBox="1">
              <a:spLocks noChangeArrowheads="1"/>
            </p:cNvSpPr>
            <p:nvPr/>
          </p:nvSpPr>
          <p:spPr bwMode="auto">
            <a:xfrm>
              <a:off x="6243709" y="3181290"/>
              <a:ext cx="2595683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Thread 2 (peer thread)</a:t>
              </a:r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Declarations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1000" y="1586298"/>
            <a:ext cx="8610600" cy="443198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#include "</a:t>
            </a:r>
            <a:r>
              <a:rPr lang="en-US" sz="1800" dirty="0" err="1">
                <a:latin typeface="Courier New" pitchFamily="49" charset="0"/>
              </a:rPr>
              <a:t>csapp.h</a:t>
            </a:r>
            <a:r>
              <a:rPr lang="en-US" sz="1800" dirty="0">
                <a:latin typeface="Courier New" pitchFamily="49" charset="0"/>
              </a:rPr>
              <a:t>”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 err="1">
                <a:latin typeface="Courier New" pitchFamily="49" charset="0"/>
              </a:rPr>
              <a:t>typedef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struct</a:t>
            </a:r>
            <a:r>
              <a:rPr lang="en-US" sz="1800" dirty="0">
                <a:latin typeface="Courier New" pitchFamily="49" charset="0"/>
              </a:rPr>
              <a:t> {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;     /* Buffer array            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n;        /* Maximum number of slots 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front;    /*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[front+1 (mod n)] is first item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rear;     /*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[rear]   is last item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sem_t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mutex</a:t>
            </a:r>
            <a:r>
              <a:rPr lang="en-US" sz="1800" dirty="0">
                <a:latin typeface="Courier New" pitchFamily="49" charset="0"/>
              </a:rPr>
              <a:t>;  /* Protects accesses to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sem_t</a:t>
            </a:r>
            <a:r>
              <a:rPr lang="en-US" sz="1800" dirty="0">
                <a:latin typeface="Courier New" pitchFamily="49" charset="0"/>
              </a:rPr>
              <a:t> slots;  /* Counts available slots  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sem_t</a:t>
            </a:r>
            <a:r>
              <a:rPr lang="en-US" sz="1800" dirty="0">
                <a:latin typeface="Courier New" pitchFamily="49" charset="0"/>
              </a:rPr>
              <a:t> items;  /* Counts available items             */</a:t>
            </a:r>
          </a:p>
          <a:p>
            <a:r>
              <a:rPr lang="en-US" sz="1800" dirty="0">
                <a:latin typeface="Courier New" pitchFamily="49" charset="0"/>
              </a:rPr>
              <a:t>} </a:t>
            </a:r>
            <a:r>
              <a:rPr lang="en-US" sz="1800" dirty="0" err="1">
                <a:latin typeface="Courier New" pitchFamily="49" charset="0"/>
              </a:rPr>
              <a:t>sbuf_t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sbuf_init(sbuf_t</a:t>
            </a:r>
            <a:r>
              <a:rPr lang="en-US" sz="1800" dirty="0">
                <a:latin typeface="Courier New" pitchFamily="49" charset="0"/>
              </a:rPr>
              <a:t> *sp,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n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sbuf_deinit(sbuf_t</a:t>
            </a:r>
            <a:r>
              <a:rPr lang="en-US" sz="1800" dirty="0">
                <a:latin typeface="Courier New" pitchFamily="49" charset="0"/>
              </a:rPr>
              <a:t> *sp);</a:t>
            </a:r>
          </a:p>
          <a:p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sbuf_insert(sbuf_t</a:t>
            </a:r>
            <a:r>
              <a:rPr lang="en-US" sz="1800" dirty="0">
                <a:latin typeface="Courier New" pitchFamily="49" charset="0"/>
              </a:rPr>
              <a:t> *sp,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item);</a:t>
            </a:r>
          </a:p>
          <a:p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sbuf_remove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sbuf_t</a:t>
            </a:r>
            <a:r>
              <a:rPr lang="en-US" sz="1800" dirty="0">
                <a:latin typeface="Courier New" pitchFamily="49" charset="0"/>
              </a:rPr>
              <a:t> *sp);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77200" y="6107668"/>
            <a:ext cx="77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sbuf.h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387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Implementation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" y="2074306"/>
            <a:ext cx="8763000" cy="4185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/* Create an empty, bounded, shared FIFO buffer with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slots */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sbuf_init(sbuf_t</a:t>
            </a:r>
            <a:r>
              <a:rPr lang="en-US" sz="1600" dirty="0">
                <a:latin typeface="Courier New" pitchFamily="49" charset="0"/>
              </a:rPr>
              <a:t> *sp,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sp-&gt;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Calloc(n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sizeof(int</a:t>
            </a:r>
            <a:r>
              <a:rPr lang="en-US" sz="1600" dirty="0">
                <a:latin typeface="Courier New" pitchFamily="49" charset="0"/>
              </a:rPr>
              <a:t>)); </a:t>
            </a:r>
          </a:p>
          <a:p>
            <a:r>
              <a:rPr lang="en-US" sz="1600" dirty="0">
                <a:latin typeface="Courier New" pitchFamily="49" charset="0"/>
              </a:rPr>
              <a:t>    sp-&gt;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;                  /* Buffer holds max of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items */</a:t>
            </a:r>
          </a:p>
          <a:p>
            <a:r>
              <a:rPr lang="en-US" sz="1600" dirty="0">
                <a:latin typeface="Courier New" pitchFamily="49" charset="0"/>
              </a:rPr>
              <a:t>    sp-&gt;front = sp-&gt;rear = 0;   /* Empty buffer </a:t>
            </a:r>
            <a:r>
              <a:rPr lang="en-US" sz="1600" dirty="0" err="1">
                <a:latin typeface="Courier New" pitchFamily="49" charset="0"/>
              </a:rPr>
              <a:t>iff</a:t>
            </a:r>
            <a:r>
              <a:rPr lang="en-US" sz="1600" dirty="0">
                <a:latin typeface="Courier New" pitchFamily="49" charset="0"/>
              </a:rPr>
              <a:t> front == rear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Sem_init(&amp;sp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0, 1); /* Binary semaphore for locking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Sem_init(&amp;sp</a:t>
            </a:r>
            <a:r>
              <a:rPr lang="en-US" sz="1600" dirty="0">
                <a:latin typeface="Courier New" pitchFamily="49" charset="0"/>
              </a:rPr>
              <a:t>-&gt;slots, 0,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); /* Initially,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 has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empty slots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Sem_init(&amp;sp</a:t>
            </a:r>
            <a:r>
              <a:rPr lang="en-US" sz="1600" dirty="0">
                <a:latin typeface="Courier New" pitchFamily="49" charset="0"/>
              </a:rPr>
              <a:t>-&gt;items, 0, 0); /* Initially,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 has zero items */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/* Clean up buffer sp */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sbuf_deinit(sbuf_t</a:t>
            </a:r>
            <a:r>
              <a:rPr lang="en-US" sz="1600" dirty="0">
                <a:latin typeface="Courier New" pitchFamily="49" charset="0"/>
              </a:rPr>
              <a:t> *sp)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Free(sp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8225" y="6183868"/>
            <a:ext cx="74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443335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Initializing and </a:t>
            </a:r>
            <a:r>
              <a:rPr lang="en-US" dirty="0" err="1">
                <a:latin typeface="Calibri" pitchFamily="34" charset="0"/>
              </a:rPr>
              <a:t>deinitializing</a:t>
            </a:r>
            <a:r>
              <a:rPr lang="en-US" dirty="0">
                <a:latin typeface="Calibri" pitchFamily="34" charset="0"/>
              </a:rPr>
              <a:t> a shared buffer:</a:t>
            </a:r>
          </a:p>
        </p:txBody>
      </p:sp>
    </p:spTree>
    <p:extLst>
      <p:ext uri="{BB962C8B-B14F-4D97-AF65-F5344CB8AC3E}">
        <p14:creationId xmlns:p14="http://schemas.microsoft.com/office/powerpoint/2010/main" val="20439604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Implementation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6200" y="2333666"/>
            <a:ext cx="7924800" cy="295465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/* Insert item onto the rear of shared buffer sp */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sbuf_insert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sbuf_t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item)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-&gt;slots);               /* Wait for available slot */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Lock the buffer         */</a:t>
            </a:r>
          </a:p>
          <a:p>
            <a:r>
              <a:rPr lang="en-US" sz="1600" dirty="0">
                <a:latin typeface="Courier New" pitchFamily="49" charset="0"/>
              </a:rPr>
              <a:t>    if (++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-&gt;rear &gt;=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-&gt;n)     /* Increment index (mod n)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-&gt;rear = 0;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-&gt;rear] = item;    /* Insert the item  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Unlock the buffer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-&gt;items);               /* Announce available item */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0447" y="4964668"/>
            <a:ext cx="74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519535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Inserting an item into a shared buffer:</a:t>
            </a:r>
          </a:p>
        </p:txBody>
      </p:sp>
    </p:spTree>
    <p:extLst>
      <p:ext uri="{BB962C8B-B14F-4D97-AF65-F5344CB8AC3E}">
        <p14:creationId xmlns:p14="http://schemas.microsoft.com/office/powerpoint/2010/main" val="19442433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Implementation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2644" y="1985665"/>
            <a:ext cx="8324425" cy="320087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/* Remove and return the first item from buffer sp */</a:t>
            </a:r>
          </a:p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sbuf_remove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sbuf_t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item;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-&gt;items);               /* Wait for available item */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Lock the buffer         */</a:t>
            </a:r>
          </a:p>
          <a:p>
            <a:r>
              <a:rPr lang="en-US" sz="1600" dirty="0">
                <a:latin typeface="Courier New" pitchFamily="49" charset="0"/>
              </a:rPr>
              <a:t>    if (++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-&gt;front &gt;=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-&gt;n)    /* Increment index (mod n)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-&gt;front = 0;</a:t>
            </a:r>
          </a:p>
          <a:p>
            <a:r>
              <a:rPr lang="en-US" sz="1600" dirty="0">
                <a:latin typeface="Courier New" pitchFamily="49" charset="0"/>
              </a:rPr>
              <a:t>    item =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-&gt;front];   /* Remove the item  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Unlock the buffer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-&gt;slots);               /* Announce available slot */</a:t>
            </a:r>
          </a:p>
          <a:p>
            <a:r>
              <a:rPr lang="en-US" sz="1600" dirty="0">
                <a:latin typeface="Courier New" pitchFamily="49" charset="0"/>
              </a:rPr>
              <a:t>    return item;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13694" y="4800600"/>
            <a:ext cx="74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5240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Removing an item from a shared buffer:</a:t>
            </a:r>
          </a:p>
        </p:txBody>
      </p:sp>
    </p:spTree>
    <p:extLst>
      <p:ext uri="{BB962C8B-B14F-4D97-AF65-F5344CB8AC3E}">
        <p14:creationId xmlns:p14="http://schemas.microsoft.com/office/powerpoint/2010/main" val="24588566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611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Programmers need a clear model of how variables are shared by threads. </a:t>
            </a:r>
          </a:p>
          <a:p>
            <a:endParaRPr lang="en-US" dirty="0"/>
          </a:p>
          <a:p>
            <a:r>
              <a:rPr lang="en-US" dirty="0"/>
              <a:t>Variables shared by multiple threads must be protected to ensure mutually exclusive access</a:t>
            </a:r>
          </a:p>
          <a:p>
            <a:pPr lvl="1"/>
            <a:r>
              <a:rPr lang="en-US" dirty="0"/>
              <a:t>E.g., using mutex lock and unlock, semaphore P and V</a:t>
            </a:r>
          </a:p>
          <a:p>
            <a:endParaRPr lang="en-US" dirty="0"/>
          </a:p>
          <a:p>
            <a:r>
              <a:rPr lang="en-US" dirty="0"/>
              <a:t>Semaphores are a fundamental mechanism for enforcing mutual exclusion</a:t>
            </a:r>
          </a:p>
          <a:p>
            <a:pPr lvl="1"/>
            <a:r>
              <a:rPr lang="en-US" dirty="0"/>
              <a:t>And can also support producer-consumer synchronization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D7AE8-A981-4B31-855E-8A115033E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8BD9C-1293-49C5-B9C4-BFEF7DCD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 A can happen either before or after event B</a:t>
            </a:r>
          </a:p>
          <a:p>
            <a:r>
              <a:rPr lang="en-US" dirty="0"/>
              <a:t>The program behaves differently depending on which one happens first</a:t>
            </a:r>
          </a:p>
          <a:p>
            <a:pPr lvl="1"/>
            <a:r>
              <a:rPr lang="en-US" dirty="0"/>
              <a:t>Races are not necessarily bugs!</a:t>
            </a:r>
          </a:p>
          <a:p>
            <a:pPr lvl="1"/>
            <a:r>
              <a:rPr lang="en-US" dirty="0"/>
              <a:t>Only if one of the possible behaviors is incorrect</a:t>
            </a:r>
          </a:p>
        </p:txBody>
      </p:sp>
    </p:spTree>
    <p:extLst>
      <p:ext uri="{BB962C8B-B14F-4D97-AF65-F5344CB8AC3E}">
        <p14:creationId xmlns:p14="http://schemas.microsoft.com/office/powerpoint/2010/main" val="3845118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4198F-9492-48CC-AC0E-AD8B94E48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A9E38E-AA31-4469-9B11-39E452E28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56" y="1362075"/>
            <a:ext cx="6215062" cy="49720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9EB6C2-E27E-4A83-B9C2-0B6BDDB032D7}"/>
              </a:ext>
            </a:extLst>
          </p:cNvPr>
          <p:cNvSpPr txBox="1"/>
          <p:nvPr/>
        </p:nvSpPr>
        <p:spPr>
          <a:xfrm>
            <a:off x="0" y="6422322"/>
            <a:ext cx="52421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0" dirty="0">
                <a:latin typeface="+mn-lt"/>
              </a:rPr>
              <a:t>Lin Clark</a:t>
            </a:r>
            <a:br>
              <a:rPr lang="en-US" sz="1000" b="0" dirty="0">
                <a:latin typeface="+mn-lt"/>
              </a:rPr>
            </a:br>
            <a:r>
              <a:rPr lang="en-US" sz="1000" b="0" dirty="0">
                <a:latin typeface="+mn-lt"/>
              </a:rPr>
              <a:t>https://hacks.mozilla.org/2017/06/avoiding-race-conditions-in-sharedarraybuffers-with-atomics/</a:t>
            </a:r>
          </a:p>
        </p:txBody>
      </p:sp>
    </p:spTree>
    <p:extLst>
      <p:ext uri="{BB962C8B-B14F-4D97-AF65-F5344CB8AC3E}">
        <p14:creationId xmlns:p14="http://schemas.microsoft.com/office/powerpoint/2010/main" val="571746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D62FB-5FAB-4D7C-B834-83CE30B9F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 example</a:t>
            </a:r>
          </a:p>
        </p:txBody>
      </p:sp>
      <p:pic>
        <p:nvPicPr>
          <p:cNvPr id="5" name="Content Placeholder 4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43E62E14-5F51-4D0E-983A-B5C2C7251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" y="1799612"/>
            <a:ext cx="7896225" cy="40969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3B3A10-48A6-4C28-A5C2-64D7FA094B8A}"/>
              </a:ext>
            </a:extLst>
          </p:cNvPr>
          <p:cNvSpPr txBox="1"/>
          <p:nvPr/>
        </p:nvSpPr>
        <p:spPr>
          <a:xfrm>
            <a:off x="0" y="6422322"/>
            <a:ext cx="52421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0" dirty="0">
                <a:latin typeface="+mn-lt"/>
              </a:rPr>
              <a:t>Lin Clark</a:t>
            </a:r>
            <a:br>
              <a:rPr lang="en-US" sz="1000" b="0" dirty="0">
                <a:latin typeface="+mn-lt"/>
              </a:rPr>
            </a:br>
            <a:r>
              <a:rPr lang="en-US" sz="1000" b="0" dirty="0">
                <a:latin typeface="+mn-lt"/>
              </a:rPr>
              <a:t>https://hacks.mozilla.org/2017/06/avoiding-race-conditions-in-sharedarraybuffers-with-atomics/</a:t>
            </a:r>
          </a:p>
        </p:txBody>
      </p:sp>
    </p:spTree>
    <p:extLst>
      <p:ext uri="{BB962C8B-B14F-4D97-AF65-F5344CB8AC3E}">
        <p14:creationId xmlns:p14="http://schemas.microsoft.com/office/powerpoint/2010/main" val="5920579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20375</TotalTime>
  <Words>6244</Words>
  <Application>Microsoft Office PowerPoint</Application>
  <PresentationFormat>On-screen Show (4:3)</PresentationFormat>
  <Paragraphs>1540</Paragraphs>
  <Slides>64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4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Synchronization: Basic  18-213/18-613: Introduction to Computer Systems 22nd Lecture, April 7th, 2026</vt:lpstr>
      <vt:lpstr>Today</vt:lpstr>
      <vt:lpstr>Traditional View of a Process</vt:lpstr>
      <vt:lpstr>Alternate View of a Process</vt:lpstr>
      <vt:lpstr>A Process With Multiple Threads</vt:lpstr>
      <vt:lpstr>Race conditions</vt:lpstr>
      <vt:lpstr>Race condition example</vt:lpstr>
      <vt:lpstr>Race condition example</vt:lpstr>
      <vt:lpstr>Race condition example</vt:lpstr>
      <vt:lpstr>More race condition examples</vt:lpstr>
      <vt:lpstr>Deadlock</vt:lpstr>
      <vt:lpstr>Today</vt:lpstr>
      <vt:lpstr>Shared Variables in Threaded C Programs</vt:lpstr>
      <vt:lpstr>Threads Memory Model: Conceptual</vt:lpstr>
      <vt:lpstr>Threads Memory Model: Actual</vt:lpstr>
      <vt:lpstr>Example Program to Illustrate Sharing</vt:lpstr>
      <vt:lpstr>Mapping Variable Instances to Memory</vt:lpstr>
      <vt:lpstr>Mapping Variable Instances to Memory</vt:lpstr>
      <vt:lpstr>Shared Variable Analysis</vt:lpstr>
      <vt:lpstr>Shared Variable Analysis</vt:lpstr>
      <vt:lpstr>Synchronizing Threads  </vt:lpstr>
      <vt:lpstr>badcnt.c: Improper Synchronization</vt:lpstr>
      <vt:lpstr>Assembly Code for Counter Loop</vt:lpstr>
      <vt:lpstr>Concurrent Execution</vt:lpstr>
      <vt:lpstr>Concurrent Execution</vt:lpstr>
      <vt:lpstr>Concurrent Execution (cont)</vt:lpstr>
      <vt:lpstr>Concurrent Execution (cont)</vt:lpstr>
      <vt:lpstr>Progress Graphs</vt:lpstr>
      <vt:lpstr>Trajectories in Progress Graphs</vt:lpstr>
      <vt:lpstr>Trajectories in Progress Graphs</vt:lpstr>
      <vt:lpstr>Critical Sections and Unsafe Regions</vt:lpstr>
      <vt:lpstr>Critical Sections and Unsafe Regions</vt:lpstr>
      <vt:lpstr>badcnt.c: Improper Synchronization</vt:lpstr>
      <vt:lpstr>Today</vt:lpstr>
      <vt:lpstr>Enforcing Mutual Exclusion</vt:lpstr>
      <vt:lpstr>MUTual EXclusion (mutex)</vt:lpstr>
      <vt:lpstr>MUTual EXclusion (mutex)</vt:lpstr>
      <vt:lpstr>badcnt.c: Improper Synchronization</vt:lpstr>
      <vt:lpstr>goodmcnt.c: Mutex Synchronization</vt:lpstr>
      <vt:lpstr>Why Mutexes Work</vt:lpstr>
      <vt:lpstr>Why Mutexes Work</vt:lpstr>
      <vt:lpstr>Why Mutexes Work</vt:lpstr>
      <vt:lpstr>Why Mutexes Work</vt:lpstr>
      <vt:lpstr>Today</vt:lpstr>
      <vt:lpstr>Semaphores</vt:lpstr>
      <vt:lpstr>Semaphores</vt:lpstr>
      <vt:lpstr>C Semaphore Operations</vt:lpstr>
      <vt:lpstr>Using Semaphores to Coordinate Access to Shared Resources</vt:lpstr>
      <vt:lpstr>Producer-Consumer Problem</vt:lpstr>
      <vt:lpstr>Producer-Consumer on 1-element Buffer</vt:lpstr>
      <vt:lpstr>Producer-Consumer on 1-element Buffer</vt:lpstr>
      <vt:lpstr>Producer-Consumer on 1-element Buffer</vt:lpstr>
      <vt:lpstr>Why 2 Semaphores for 1-Entry Buffer?</vt:lpstr>
      <vt:lpstr>Producer-Consumer on an n-element Buffer</vt:lpstr>
      <vt:lpstr>Circular Buffer (n = 10)</vt:lpstr>
      <vt:lpstr>Circular Buffer Operation (n = 10)</vt:lpstr>
      <vt:lpstr>Sequential Circular Buffer Code</vt:lpstr>
      <vt:lpstr>Producer-Consumer on an n-element Buffer</vt:lpstr>
      <vt:lpstr>sbuf Package - Declarations</vt:lpstr>
      <vt:lpstr>sbuf Package - Implementation</vt:lpstr>
      <vt:lpstr>sbuf Package - Implementation</vt:lpstr>
      <vt:lpstr>sbuf Package - Implementation</vt:lpstr>
      <vt:lpstr>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922</cp:revision>
  <cp:lastPrinted>2017-11-15T16:33:20Z</cp:lastPrinted>
  <dcterms:created xsi:type="dcterms:W3CDTF">2012-11-19T20:19:50Z</dcterms:created>
  <dcterms:modified xsi:type="dcterms:W3CDTF">2026-04-07T15:51:01Z</dcterms:modified>
</cp:coreProperties>
</file>