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1605" r:id="rId2"/>
    <p:sldId id="542" r:id="rId3"/>
    <p:sldId id="1709" r:id="rId4"/>
    <p:sldId id="1585" r:id="rId5"/>
    <p:sldId id="1590" r:id="rId6"/>
    <p:sldId id="1581" r:id="rId7"/>
    <p:sldId id="1691" r:id="rId8"/>
    <p:sldId id="1690" r:id="rId9"/>
    <p:sldId id="1673" r:id="rId10"/>
    <p:sldId id="1695" r:id="rId11"/>
    <p:sldId id="1706" r:id="rId12"/>
    <p:sldId id="1676" r:id="rId13"/>
    <p:sldId id="1677" r:id="rId14"/>
    <p:sldId id="1678" r:id="rId15"/>
    <p:sldId id="1679" r:id="rId16"/>
    <p:sldId id="1680" r:id="rId17"/>
    <p:sldId id="1681" r:id="rId18"/>
    <p:sldId id="1682" r:id="rId19"/>
    <p:sldId id="1683" r:id="rId20"/>
    <p:sldId id="1684" r:id="rId21"/>
    <p:sldId id="1685" r:id="rId22"/>
    <p:sldId id="1686" r:id="rId23"/>
    <p:sldId id="1687" r:id="rId24"/>
    <p:sldId id="1697" r:id="rId25"/>
    <p:sldId id="1665" r:id="rId26"/>
    <p:sldId id="1667" r:id="rId27"/>
    <p:sldId id="1607" r:id="rId28"/>
    <p:sldId id="1608" r:id="rId29"/>
    <p:sldId id="1702" r:id="rId30"/>
    <p:sldId id="1621" r:id="rId31"/>
    <p:sldId id="1622" r:id="rId32"/>
    <p:sldId id="1623" r:id="rId33"/>
    <p:sldId id="1624" r:id="rId34"/>
    <p:sldId id="1627" r:id="rId35"/>
    <p:sldId id="1630" r:id="rId36"/>
    <p:sldId id="1708" r:id="rId37"/>
    <p:sldId id="1625" r:id="rId38"/>
    <p:sldId id="1626" r:id="rId39"/>
    <p:sldId id="1700" r:id="rId40"/>
    <p:sldId id="1713" r:id="rId41"/>
    <p:sldId id="1710" r:id="rId42"/>
    <p:sldId id="1635" r:id="rId43"/>
    <p:sldId id="1636" r:id="rId44"/>
    <p:sldId id="1637" r:id="rId45"/>
    <p:sldId id="1711" r:id="rId46"/>
    <p:sldId id="1638" r:id="rId47"/>
    <p:sldId id="1639" r:id="rId48"/>
    <p:sldId id="1640" r:id="rId49"/>
    <p:sldId id="1641" r:id="rId50"/>
    <p:sldId id="1642" r:id="rId51"/>
    <p:sldId id="1643" r:id="rId52"/>
    <p:sldId id="1644" r:id="rId53"/>
    <p:sldId id="1645" r:id="rId54"/>
    <p:sldId id="1646" r:id="rId55"/>
    <p:sldId id="1649" r:id="rId56"/>
    <p:sldId id="1651" r:id="rId57"/>
    <p:sldId id="1650" r:id="rId58"/>
    <p:sldId id="1712" r:id="rId59"/>
    <p:sldId id="1633" r:id="rId60"/>
    <p:sldId id="1634" r:id="rId61"/>
    <p:sldId id="1609" r:id="rId62"/>
    <p:sldId id="1671" r:id="rId63"/>
    <p:sldId id="1619" r:id="rId64"/>
    <p:sldId id="1620" r:id="rId65"/>
    <p:sldId id="1629" r:id="rId66"/>
    <p:sldId id="1663" r:id="rId67"/>
    <p:sldId id="1664" r:id="rId68"/>
    <p:sldId id="1666" r:id="rId69"/>
    <p:sldId id="1668" r:id="rId70"/>
    <p:sldId id="1669" r:id="rId71"/>
    <p:sldId id="1631" r:id="rId72"/>
    <p:sldId id="1632" r:id="rId73"/>
    <p:sldId id="1652" r:id="rId74"/>
    <p:sldId id="1653" r:id="rId75"/>
  </p:sldIdLst>
  <p:sldSz cx="9144000" cy="6858000" type="screen4x3"/>
  <p:notesSz cx="7302500" cy="9586913"/>
  <p:custDataLst>
    <p:tags r:id="rId7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9D9D9"/>
    <a:srgbClr val="A5A6DF"/>
    <a:srgbClr val="D5F1D2"/>
    <a:srgbClr val="A5A6E4"/>
    <a:srgbClr val="F6F5BD"/>
    <a:srgbClr val="F1C7C7"/>
    <a:srgbClr val="990000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2DAF8-60C8-4C8C-9E6A-E434805C24C1}" v="189" dt="2022-11-15T04:27:06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88366" autoAdjust="0"/>
  </p:normalViewPr>
  <p:slideViewPr>
    <p:cSldViewPr snapToObjects="1">
      <p:cViewPr varScale="1">
        <p:scale>
          <a:sx n="74" d="100"/>
          <a:sy n="74" d="100"/>
        </p:scale>
        <p:origin x="1395" y="2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704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is usually 0.  Says what number protocol in the family to use and most have only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listen fails, return -1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8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header examples: brand name of the browser, domain name of the origin server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some of them are a bit goofy.  Or just overly 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8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46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Close(</a:t>
            </a:r>
            <a:r>
              <a:rPr lang="en-US" dirty="0" err="1"/>
              <a:t>srcfd</a:t>
            </a:r>
            <a:r>
              <a:rPr lang="en-US" dirty="0"/>
              <a:t>) and </a:t>
            </a:r>
            <a:r>
              <a:rPr lang="en-US" dirty="0" err="1"/>
              <a:t>Munmap</a:t>
            </a:r>
            <a:r>
              <a:rPr lang="en-US"/>
              <a:t>() prevent memory leaks.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19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86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59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hosts can have many IP addresses, so this code ought to be making listening sockets for all the addresses returned by </a:t>
            </a:r>
            <a:r>
              <a:rPr lang="en-US" dirty="0" err="1"/>
              <a:t>getaddrinfo</a:t>
            </a:r>
            <a:r>
              <a:rPr lang="en-US" dirty="0"/>
              <a:t>, not just the first one where bind works.</a:t>
            </a:r>
            <a:br>
              <a:rPr lang="en-US" dirty="0"/>
            </a:br>
            <a:r>
              <a:rPr lang="en-US" dirty="0"/>
              <a:t>We don’t do that in this example because then we would have to have a way of returning many socket descriptors from this function, and the code calling accept() would have to be more complicated as well.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525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422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Plugged in RIO functions in this diagram.  We will begin by focusing on the steps to start the server and a client, starting with </a:t>
            </a:r>
            <a:r>
              <a:rPr lang="en-US" dirty="0" err="1"/>
              <a:t>getaddrinfo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AF_INET6 for family, then </a:t>
            </a:r>
            <a:r>
              <a:rPr lang="en-US" dirty="0" err="1"/>
              <a:t>ai_addr</a:t>
            </a:r>
            <a:r>
              <a:rPr lang="en-US" dirty="0"/>
              <a:t> is a pointer to a sockaddr_in6 structure.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 socket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:443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Review: 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b="1" dirty="0" err="1">
                <a:latin typeface="Courier New"/>
                <a:cs typeface="Courier New"/>
              </a:rPr>
              <a:t>struct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 pitchFamily="49" charset="0"/>
              </a:rPr>
              <a:t>sockaddr_in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4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Review: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3308584" y="302928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1217326" y="25223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3308584" y="3282770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3308584" y="353625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3308584" y="2649056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4639384" y="3409513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5399842" y="3156027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548126" y="264905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180053" y="2304127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984" y="2839170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548126" y="3156027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1217326" y="3029284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928355" y="3662999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28355" y="3662999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3308584" y="42967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3308584" y="455019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3308584" y="4803685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3308584" y="3916485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4639384" y="4676942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5399842" y="4423456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928355" y="3916485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928355" y="4930428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928355" y="4930428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928355" y="5183914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3308584" y="55641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3308584" y="581762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3308584" y="607111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3308584" y="5183914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39384" y="5944371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5399842" y="5690885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6E166EFD-5FCA-4EEC-9C90-BD02D2B0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6209"/>
            <a:ext cx="8716962" cy="112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050"/>
            <a:r>
              <a:rPr lang="en-US" sz="2000" kern="0" dirty="0" err="1">
                <a:latin typeface="Courier New"/>
                <a:cs typeface="Courier New"/>
              </a:rPr>
              <a:t>getaddrinfo</a:t>
            </a:r>
            <a:r>
              <a:rPr lang="en-US" sz="2000" kern="0" dirty="0">
                <a:latin typeface="Courier New"/>
                <a:cs typeface="Courier New"/>
              </a:rPr>
              <a:t> </a:t>
            </a:r>
            <a:r>
              <a:rPr lang="en-US" b="0" kern="0" dirty="0">
                <a:cs typeface="Calibri" panose="020F0502020204030204" pitchFamily="34" charset="0"/>
              </a:rPr>
              <a:t>converts string representations of hostnames, host addresses, ports, service names to socket address structures</a:t>
            </a:r>
            <a:endParaRPr lang="en-US" sz="2000" b="0" kern="0" dirty="0">
              <a:cs typeface="Calibri" panose="020F0502020204030204" pitchFamily="34" charset="0"/>
            </a:endParaRPr>
          </a:p>
          <a:p>
            <a:pPr marL="400050"/>
            <a:endParaRPr lang="en-US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AE155-0848-4AA4-9B1F-907ACF3CD880}"/>
              </a:ext>
            </a:extLst>
          </p:cNvPr>
          <p:cNvSpPr txBox="1"/>
          <p:nvPr/>
        </p:nvSpPr>
        <p:spPr>
          <a:xfrm>
            <a:off x="336361" y="2476314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2">
            <a:extLst>
              <a:ext uri="{FF2B5EF4-FFF2-40B4-BE49-F238E27FC236}">
                <a16:creationId xmlns:a16="http://schemas.microsoft.com/office/drawing/2014/main" id="{DA2DA967-D7F5-4812-A187-F122A658AC5A}"/>
              </a:ext>
            </a:extLst>
          </p:cNvPr>
          <p:cNvSpPr/>
          <p:nvPr/>
        </p:nvSpPr>
        <p:spPr bwMode="auto">
          <a:xfrm>
            <a:off x="1752599" y="152408"/>
            <a:ext cx="2283265" cy="40279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BE92BD4-5BD9-469E-B457-C12699BD92E0}"/>
              </a:ext>
            </a:extLst>
          </p:cNvPr>
          <p:cNvSpPr/>
          <p:nvPr/>
        </p:nvSpPr>
        <p:spPr bwMode="auto">
          <a:xfrm>
            <a:off x="4496158" y="152408"/>
            <a:ext cx="2133242" cy="4027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D1CE-A1A1-4868-9D04-1CF8EE627A4B}"/>
              </a:ext>
            </a:extLst>
          </p:cNvPr>
          <p:cNvSpPr txBox="1"/>
          <p:nvPr/>
        </p:nvSpPr>
        <p:spPr>
          <a:xfrm>
            <a:off x="4496158" y="128713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6D8D91-374B-48E5-9D80-B9CDAF8B4B61}"/>
              </a:ext>
            </a:extLst>
          </p:cNvPr>
          <p:cNvSpPr txBox="1"/>
          <p:nvPr/>
        </p:nvSpPr>
        <p:spPr>
          <a:xfrm>
            <a:off x="3271492" y="1274501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28859035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242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886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46275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886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reliable (TCP)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46275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46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18667032-8B5B-4D47-BEBA-68675874C80B}"/>
              </a:ext>
            </a:extLst>
          </p:cNvPr>
          <p:cNvSpPr/>
          <p:nvPr/>
        </p:nvSpPr>
        <p:spPr bwMode="auto">
          <a:xfrm>
            <a:off x="4435475" y="152414"/>
            <a:ext cx="2193925" cy="40279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19627797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Our convention: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970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191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</a:t>
            </a:r>
          </a:p>
          <a:p>
            <a:r>
              <a:rPr lang="en-US" dirty="0"/>
              <a:t>A server calls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dirty="0"/>
              <a:t>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 (128-ish 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200725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31131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09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connfd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758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sz="2000" b="0" dirty="0"/>
            </a:br>
            <a:r>
              <a:rPr lang="en-US" sz="2000" b="0" dirty="0"/>
              <a:t>21</a:t>
            </a:r>
            <a:r>
              <a:rPr lang="en-US" sz="2000" b="0" baseline="30000" dirty="0"/>
              <a:t>st</a:t>
            </a:r>
            <a:r>
              <a:rPr lang="en-US" sz="2000" b="0" dirty="0"/>
              <a:t> Lecture</a:t>
            </a:r>
            <a:r>
              <a:rPr lang="en-US" sz="2000" b="0"/>
              <a:t>, March 31, 2026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0808924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3628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connect/accept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3145359" y="123883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3145360" y="3107323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3132660" y="4937711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 and 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246567" y="5817186"/>
            <a:ext cx="92525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connfd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10184552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88123"/>
            <a:ext cx="6400800" cy="1263800"/>
            <a:chOff x="457200" y="4240768"/>
            <a:chExt cx="6400800" cy="12638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240768"/>
              <a:ext cx="5410200" cy="1263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open_clientfd</a:t>
            </a:r>
            <a:endParaRPr lang="en-US" sz="16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B15F0-E354-1D98-2B30-A9D605FE5990}"/>
              </a:ext>
            </a:extLst>
          </p:cNvPr>
          <p:cNvSpPr txBox="1"/>
          <p:nvPr/>
        </p:nvSpPr>
        <p:spPr>
          <a:xfrm>
            <a:off x="57334" y="1290637"/>
            <a:ext cx="1697388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What happens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  <a:cs typeface="Courier New" panose="02070309020205020404" pitchFamily="49" charset="0"/>
              </a:rPr>
              <a:t>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800" dirty="0">
                <a:latin typeface="Calibri" pitchFamily="34" charset="0"/>
              </a:rPr>
              <a:t> or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sz="1800" dirty="0">
                <a:latin typeface="Calibri" pitchFamily="34" charset="0"/>
              </a:rPr>
              <a:t> fails?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B6913-9DB0-F3C6-C9BC-16D67931994C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8FB7B-E72C-6BA1-9C0F-EC2FDF4EACE7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90E6E-A3CE-3CAC-7F1B-3E2A04A5FA6E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9C265-CB90-CC9A-55A8-DE4F0D85555E}"/>
              </a:ext>
            </a:extLst>
          </p:cNvPr>
          <p:cNvSpPr txBox="1"/>
          <p:nvPr/>
        </p:nvSpPr>
        <p:spPr>
          <a:xfrm>
            <a:off x="63201" y="2717758"/>
            <a:ext cx="1689398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Try again with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next on SA list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(return -1 if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all SAs fail)</a:t>
            </a:r>
          </a:p>
        </p:txBody>
      </p:sp>
    </p:spTree>
    <p:extLst>
      <p:ext uri="{BB962C8B-B14F-4D97-AF65-F5344CB8AC3E}">
        <p14:creationId xmlns:p14="http://schemas.microsoft.com/office/powerpoint/2010/main" val="277122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open_listenfd</a:t>
            </a:r>
            <a:endParaRPr lang="en-US" sz="16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9D526-8090-0DC9-94DA-A72D539A55D7}"/>
              </a:ext>
            </a:extLst>
          </p:cNvPr>
          <p:cNvSpPr txBox="1"/>
          <p:nvPr/>
        </p:nvSpPr>
        <p:spPr>
          <a:xfrm>
            <a:off x="7146711" y="948248"/>
            <a:ext cx="1693865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What happens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  <a:cs typeface="Courier New" panose="02070309020205020404" pitchFamily="49" charset="0"/>
              </a:rPr>
              <a:t>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800" dirty="0">
                <a:latin typeface="Calibri" pitchFamily="34" charset="0"/>
              </a:rPr>
              <a:t> or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bind</a:t>
            </a:r>
            <a:r>
              <a:rPr lang="en-US" sz="1800" dirty="0">
                <a:latin typeface="Calibri" pitchFamily="34" charset="0"/>
              </a:rPr>
              <a:t> fails?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75B30-4E85-B930-1218-93FB35D5AF18}"/>
              </a:ext>
            </a:extLst>
          </p:cNvPr>
          <p:cNvSpPr txBox="1"/>
          <p:nvPr/>
        </p:nvSpPr>
        <p:spPr>
          <a:xfrm>
            <a:off x="7151178" y="2415067"/>
            <a:ext cx="1689398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Try again with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next on SA list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(return -1 if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all SAs fail)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CC3CF-38FF-170B-C945-BDF85B4A91C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3009E-4486-CA78-F543-96B765E6A040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19A9FA-BAF4-2E51-8565-B87268E6BBFA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109384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524750" cy="573087"/>
          </a:xfrm>
        </p:spPr>
        <p:txBody>
          <a:bodyPr/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75" y="436967"/>
            <a:ext cx="8588375" cy="573088"/>
          </a:xfrm>
        </p:spPr>
        <p:txBody>
          <a:bodyPr/>
          <a:lstStyle/>
          <a:p>
            <a:r>
              <a:rPr lang="en-US"/>
              <a:t>Testing the Echo Server With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475882" y="1219200"/>
            <a:ext cx="6991718" cy="47705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echoserveri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(MAKOSHARK.ICS.CS.CMU.EDU, 50280)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11 bytes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8 bytes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^]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telnet&gt; quit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Web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209279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The Sockets Interface</a:t>
            </a:r>
            <a:r>
              <a:rPr lang="en-US" dirty="0">
                <a:solidFill>
                  <a:schemeClr val="bg2"/>
                </a:solidFill>
              </a:rPr>
              <a:t>			      CSAPP 11.4 </a:t>
            </a:r>
          </a:p>
          <a:p>
            <a:r>
              <a:rPr lang="en-US" dirty="0"/>
              <a:t>Web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      CSAPP 11.5.1-11.5.3</a:t>
            </a:r>
          </a:p>
          <a:p>
            <a:r>
              <a:rPr lang="en-US" dirty="0"/>
              <a:t>The Tiny Web Server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11.6</a:t>
            </a:r>
          </a:p>
          <a:p>
            <a:r>
              <a:rPr lang="en-US" dirty="0"/>
              <a:t>Serving Dynamic Content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11.5.4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036474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HTTP/1.1</a:t>
            </a:r>
          </a:p>
          <a:p>
            <a:pPr lvl="1"/>
            <a:r>
              <a:rPr lang="en-US" sz="1800" dirty="0"/>
              <a:t>RFC 2616, June, 1999.</a:t>
            </a:r>
          </a:p>
          <a:p>
            <a:pPr lvl="1"/>
            <a:r>
              <a:rPr lang="en-US" sz="1800" dirty="0"/>
              <a:t>HTTP/2 is so different that it might as well be a new protocol.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1349911" y="6190395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2629038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 lvl="1">
              <a:tabLst>
                <a:tab pos="4403725" algn="l"/>
              </a:tabLst>
            </a:pPr>
            <a:r>
              <a:rPr lang="en-US" dirty="0"/>
              <a:t>Content is identified by its URL (Uniform Resource Locator)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Binary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042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" y="1362075"/>
            <a:ext cx="8907463" cy="4972050"/>
          </a:xfrm>
        </p:spPr>
        <p:txBody>
          <a:bodyPr lIns="91294" tIns="45647" rIns="91294" bIns="45647"/>
          <a:lstStyle/>
          <a:p>
            <a:r>
              <a:rPr lang="en-US" i="1" dirty="0">
                <a:solidFill>
                  <a:srgbClr val="C00000"/>
                </a:solidFill>
              </a:rPr>
              <a:t>Static content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content stored in files and retrieved in response to an HTTP request</a:t>
            </a:r>
          </a:p>
          <a:p>
            <a:pPr lvl="1"/>
            <a:r>
              <a:rPr lang="en-US" dirty="0"/>
              <a:t>Examples: HTML files, images, audio clips, </a:t>
            </a:r>
            <a:r>
              <a:rPr lang="en-US" dirty="0" err="1"/>
              <a:t>Javascript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Request identifies which content file</a:t>
            </a:r>
          </a:p>
          <a:p>
            <a:pPr lvl="1"/>
            <a:endParaRPr lang="en-US" dirty="0"/>
          </a:p>
          <a:p>
            <a:r>
              <a:rPr lang="en-US" i="1" dirty="0">
                <a:solidFill>
                  <a:srgbClr val="C00000"/>
                </a:solidFill>
              </a:rPr>
              <a:t>Dynamic content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content produced on-the-fly in response to</a:t>
            </a:r>
            <a:br>
              <a:rPr lang="en-US" dirty="0"/>
            </a:br>
            <a:r>
              <a:rPr lang="en-US" dirty="0"/>
              <a:t>an HTTP request</a:t>
            </a:r>
          </a:p>
          <a:p>
            <a:pPr lvl="1"/>
            <a:r>
              <a:rPr lang="en-US" dirty="0"/>
              <a:t>Example: content produced by a program executed by the server on behalf of the client</a:t>
            </a:r>
          </a:p>
          <a:p>
            <a:pPr lvl="1"/>
            <a:r>
              <a:rPr lang="en-US" dirty="0"/>
              <a:t>Request identifies file containing executable code</a:t>
            </a:r>
          </a:p>
          <a:p>
            <a:pPr lvl="1"/>
            <a:endParaRPr lang="en-US" dirty="0"/>
          </a:p>
          <a:p>
            <a:r>
              <a:rPr lang="en-US" dirty="0"/>
              <a:t>Any URL can refer to either static or dynamic content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6709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</a:t>
            </a:r>
            <a:r>
              <a:rPr lang="en-US" b="1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 (e.g., brand name of browser)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sz="1400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 lvl="2">
              <a:lnSpc>
                <a:spcPct val="97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2A7A-4FD7-4974-9CBA-3AB28BB8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HTTP response codes</a:t>
            </a:r>
          </a:p>
        </p:txBody>
      </p:sp>
      <p:pic>
        <p:nvPicPr>
          <p:cNvPr id="8" name="Content Placeholder 7" descr="Website&#10;&#10;Description automatically generated">
            <a:extLst>
              <a:ext uri="{FF2B5EF4-FFF2-40B4-BE49-F238E27FC236}">
                <a16:creationId xmlns:a16="http://schemas.microsoft.com/office/drawing/2014/main" id="{6FA7141B-4BEE-4AD6-93AC-F37A11644E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8" y="1428155"/>
            <a:ext cx="3871912" cy="4839890"/>
          </a:xfrm>
        </p:spPr>
      </p:pic>
      <p:pic>
        <p:nvPicPr>
          <p:cNvPr id="14" name="Content Placeholder 13" descr="A picture containing text, cat, screen, display&#10;&#10;Description automatically generated">
            <a:extLst>
              <a:ext uri="{FF2B5EF4-FFF2-40B4-BE49-F238E27FC236}">
                <a16:creationId xmlns:a16="http://schemas.microsoft.com/office/drawing/2014/main" id="{04BD1418-3C01-4347-8C36-DF717D0A7AD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1362075"/>
            <a:ext cx="3012281" cy="2409825"/>
          </a:xfrm>
        </p:spPr>
      </p:pic>
      <p:pic>
        <p:nvPicPr>
          <p:cNvPr id="12" name="Content Placeholder 11" descr="A picture containing text, cat&#10;&#10;Description automatically generated">
            <a:extLst>
              <a:ext uri="{FF2B5EF4-FFF2-40B4-BE49-F238E27FC236}">
                <a16:creationId xmlns:a16="http://schemas.microsoft.com/office/drawing/2014/main" id="{6630ED00-BE6B-43DC-8C5D-B6EDE382E6D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3924300"/>
            <a:ext cx="3012281" cy="2409825"/>
          </a:xfrm>
        </p:spPr>
      </p:pic>
    </p:spTree>
    <p:extLst>
      <p:ext uri="{BB962C8B-B14F-4D97-AF65-F5344CB8AC3E}">
        <p14:creationId xmlns:p14="http://schemas.microsoft.com/office/powerpoint/2010/main" val="3268141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6032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00683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185" y="152400"/>
            <a:ext cx="8477630" cy="573087"/>
          </a:xfrm>
        </p:spPr>
        <p:txBody>
          <a:bodyPr/>
          <a:lstStyle/>
          <a:p>
            <a:r>
              <a:rPr lang="en-US" dirty="0"/>
              <a:t>Example HTTP(S) Transaction, Take 3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324808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openssl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s_client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  <a:hlinkClick r:id="rId3"/>
              </a:rPr>
              <a:t>www.cs.cmu.edu:443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CONNECTED(00000005)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Certificate chain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                                                                            Server certificate                                                             -----BEGIN CERTIFICATE-----                                                    MIIGDjCCBPagAwIBAgIRAMiF7LBPDoySilnNoU+mp+gwDQYJKoZIhvcNAQELBQAw               djELMAkGA1UEBhMCVVMxCzAJBgNVBAgTAk1JMRIwEAYDVQQHEwlBbm4gQXJib3Ix               EjAQBgNVBAoTCUludGVybmV0MjERMA8GA1UECxMISW5Db21tb24xHzAdBgNVBAMT               wkWkvDVBBCwKXrShVxQNsj6J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-----END CERTIFICATE-----                                                      subject=/C=US/postalCode=15213/ST=PA/L=Pittsburgh/street=5000 Forbes Ave/O=Carnegie Mellon University/OU=School of Computer Science/CN=www.cs.cmu.edu         issuer=/C=US/ST=MI/L=Ann Arbor/O=Internet2/OU=InCommon/CN=InCommon RSA Server CA                                                                              SSL handshake has read 6274 bytes and written 483 bytes                       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GET / HTTP/1.0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HTTP/1.1 200 OK                                                                Date: Tue, 12 Nov 2019 04:22:15 GMT                                            Server: Apache/2.4.10 (Ubuntu)                                                 Set-Cookie: SHIBLOCATION=scsweb; path=/; domain=.cs.cmu.edu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... HTML Content Continues Below ...</a:t>
            </a:r>
          </a:p>
        </p:txBody>
      </p:sp>
    </p:spTree>
    <p:extLst>
      <p:ext uri="{BB962C8B-B14F-4D97-AF65-F5344CB8AC3E}">
        <p14:creationId xmlns:p14="http://schemas.microsoft.com/office/powerpoint/2010/main" val="293115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Remember: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54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FA5D-48DF-E6D9-3A62-87B21C32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AEF8-C169-74FA-8E25-D985381CD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0" dirty="0">
                <a:effectLst/>
                <a:latin typeface="Lato Extended"/>
              </a:rPr>
              <a:t>Day 21 - Network Programming (part II)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92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/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2533702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200" dirty="0"/>
              <a:t>” instead of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68978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b="1" dirty="0">
                <a:latin typeface="Courier New" panose="02070309020205020404" pitchFamily="49" charset="0"/>
                <a:cs typeface="Courier New" pitchFamily="49" charset="0"/>
              </a:rPr>
              <a:t>abcgi-bingo.html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3782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81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/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701619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152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5935663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5935177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178733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6201" y="3586877"/>
            <a:ext cx="8991599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'&amp;’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 // return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to 1st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occur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. of ‘&amp;’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6156694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41263313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1000" y="191399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4800600" y="14922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381000" y="483088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4800600" y="44196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51" name="Rectangle 2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Review: Using Ports to Identify Services</a:t>
            </a:r>
          </a:p>
        </p:txBody>
      </p:sp>
      <p:sp>
        <p:nvSpPr>
          <p:cNvPr id="713732" name="Oval 4"/>
          <p:cNvSpPr>
            <a:spLocks noChangeArrowheads="1"/>
          </p:cNvSpPr>
          <p:nvPr/>
        </p:nvSpPr>
        <p:spPr bwMode="auto">
          <a:xfrm>
            <a:off x="6310313" y="16113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279057" y="161231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4696323" y="119150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V="1">
            <a:off x="1524000" y="24828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9" name="Oval 11"/>
          <p:cNvSpPr>
            <a:spLocks noChangeArrowheads="1"/>
          </p:cNvSpPr>
          <p:nvPr/>
        </p:nvSpPr>
        <p:spPr bwMode="auto">
          <a:xfrm>
            <a:off x="6324600" y="25590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1841500" y="165735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V="1">
            <a:off x="5943600" y="21780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3" name="Oval 15"/>
          <p:cNvSpPr>
            <a:spLocks noChangeArrowheads="1"/>
          </p:cNvSpPr>
          <p:nvPr/>
        </p:nvSpPr>
        <p:spPr bwMode="auto">
          <a:xfrm>
            <a:off x="6310313" y="45386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flipV="1">
            <a:off x="1524000" y="54102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8" name="Oval 20"/>
          <p:cNvSpPr>
            <a:spLocks noChangeArrowheads="1"/>
          </p:cNvSpPr>
          <p:nvPr/>
        </p:nvSpPr>
        <p:spPr bwMode="auto">
          <a:xfrm>
            <a:off x="6324600" y="54864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2155825" y="460375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713750" name="Line 22"/>
          <p:cNvSpPr>
            <a:spLocks noChangeShapeType="1"/>
          </p:cNvSpPr>
          <p:nvPr/>
        </p:nvSpPr>
        <p:spPr bwMode="auto">
          <a:xfrm>
            <a:off x="5943600" y="5486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auto">
          <a:xfrm>
            <a:off x="4953000" y="22542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47" name="Oval 19"/>
          <p:cNvSpPr>
            <a:spLocks noChangeArrowheads="1"/>
          </p:cNvSpPr>
          <p:nvPr/>
        </p:nvSpPr>
        <p:spPr bwMode="auto">
          <a:xfrm>
            <a:off x="4953000" y="51816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575042" y="223943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13742" name="Oval 14"/>
          <p:cNvSpPr>
            <a:spLocks noChangeArrowheads="1"/>
          </p:cNvSpPr>
          <p:nvPr/>
        </p:nvSpPr>
        <p:spPr bwMode="auto">
          <a:xfrm>
            <a:off x="575042" y="516948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8768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 animBg="1"/>
      <p:bldP spid="713745" grpId="0" animBg="1"/>
      <p:bldP spid="713743" grpId="0" animBg="1"/>
      <p:bldP spid="713746" grpId="0" animBg="1"/>
      <p:bldP spid="713748" grpId="0" animBg="1"/>
      <p:bldP spid="713749" grpId="0"/>
      <p:bldP spid="713750" grpId="0" animBg="1"/>
      <p:bldP spid="713747" grpId="0" animBg="1"/>
      <p:bldP spid="71374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</a:t>
            </a:r>
            <a:r>
              <a:rPr lang="en-US" dirty="0" err="1"/>
              <a:t>anonymization</a:t>
            </a:r>
            <a:r>
              <a:rPr lang="en-US" dirty="0"/>
              <a:t>, filtering, </a:t>
            </a:r>
            <a:r>
              <a:rPr lang="en-US" dirty="0" err="1"/>
              <a:t>transcoding</a:t>
            </a:r>
            <a:endParaRPr lang="en-US" dirty="0"/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246911" y="381532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67935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78780" y="3078074"/>
            <a:ext cx="2087563" cy="738186"/>
            <a:chOff x="1952625" y="3170238"/>
            <a:chExt cx="2087563" cy="738186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967708" y="3478301"/>
              <a:ext cx="1913730" cy="4301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12124" y="3657600"/>
            <a:ext cx="3582514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505451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2124" y="4114800"/>
            <a:ext cx="3576164" cy="396881"/>
            <a:chOff x="4667250" y="4114800"/>
            <a:chExt cx="3221038" cy="396881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9564" y="3667125"/>
            <a:ext cx="1667348" cy="533401"/>
            <a:chOff x="1579563" y="3667125"/>
            <a:chExt cx="2097087" cy="615951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2293938" y="3667125"/>
              <a:ext cx="1287462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5865" y="4516091"/>
            <a:ext cx="2830735" cy="575160"/>
            <a:chOff x="433505" y="4380131"/>
            <a:chExt cx="3230445" cy="702703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727286" y="4443412"/>
              <a:ext cx="1936664" cy="639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433505" y="438013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4" y="4784790"/>
            <a:ext cx="1913730" cy="625409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1066800" y="6099592"/>
            <a:ext cx="29787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Fast inexpensive 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142759" y="4812928"/>
            <a:ext cx="241289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Slower more expensive</a:t>
            </a:r>
          </a:p>
          <a:p>
            <a:pPr algn="ctr"/>
            <a:r>
              <a:rPr lang="en-US" sz="1800" dirty="0"/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1377025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2" y="493713"/>
            <a:ext cx="6053138" cy="573087"/>
          </a:xfrm>
        </p:spPr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860" y="1276350"/>
            <a:ext cx="7896225" cy="4972050"/>
          </a:xfrm>
        </p:spPr>
        <p:txBody>
          <a:bodyPr/>
          <a:lstStyle/>
          <a:p>
            <a:r>
              <a:rPr lang="en-US" dirty="0"/>
              <a:t>W. Richard Stevens et. al. “Unix Network Programming: The Sockets Networking API”, Volume 1, Third Edition, Prentice Hall, 2003</a:t>
            </a:r>
          </a:p>
          <a:p>
            <a:pPr lvl="1"/>
            <a:r>
              <a:rPr lang="en-US" dirty="0"/>
              <a:t>THE network programming bible.</a:t>
            </a:r>
          </a:p>
          <a:p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“The Linux Programming Interface”, No Starch Press, 2010</a:t>
            </a:r>
          </a:p>
          <a:p>
            <a:pPr lvl="1"/>
            <a:r>
              <a:rPr lang="en-US" dirty="0"/>
              <a:t>THE Linux programming bible. </a:t>
            </a:r>
          </a:p>
          <a:p>
            <a:pPr lvl="1"/>
            <a:endParaRPr lang="en-US" dirty="0"/>
          </a:p>
          <a:p>
            <a:r>
              <a:rPr lang="en-US" dirty="0"/>
              <a:t>Complete versions of all code in this lecture is available from the 18-213 schedule page. 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https://</a:t>
            </a:r>
            <a:r>
              <a:rPr lang="en-US" b="1" dirty="0" err="1">
                <a:latin typeface="Courier New"/>
                <a:cs typeface="Courier New"/>
              </a:rPr>
              <a:t>www.cs.cmu.edu</a:t>
            </a:r>
            <a:r>
              <a:rPr lang="en-US" b="1" dirty="0">
                <a:latin typeface="Courier New"/>
                <a:cs typeface="Courier New"/>
              </a:rPr>
              <a:t>/~18213/</a:t>
            </a:r>
            <a:r>
              <a:rPr lang="en-US" b="1" dirty="0" err="1">
                <a:latin typeface="Courier New"/>
                <a:cs typeface="Courier New"/>
              </a:rPr>
              <a:t>schedule.html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 err="1"/>
              <a:t>csapp</a:t>
            </a:r>
            <a:r>
              <a:rPr lang="en-US" dirty="0"/>
              <a:t>.{.</a:t>
            </a:r>
            <a:r>
              <a:rPr lang="en-US" dirty="0" err="1"/>
              <a:t>c,h</a:t>
            </a:r>
            <a:r>
              <a:rPr lang="en-US" dirty="0"/>
              <a:t>}, </a:t>
            </a:r>
            <a:r>
              <a:rPr lang="en-US" dirty="0" err="1"/>
              <a:t>hostinfo.c</a:t>
            </a:r>
            <a:r>
              <a:rPr lang="en-US" dirty="0"/>
              <a:t>, </a:t>
            </a:r>
            <a:r>
              <a:rPr lang="en-US" dirty="0" err="1"/>
              <a:t>echoclient.c</a:t>
            </a:r>
            <a:r>
              <a:rPr lang="en-US" dirty="0"/>
              <a:t>, </a:t>
            </a:r>
            <a:r>
              <a:rPr lang="en-US" dirty="0" err="1"/>
              <a:t>echoserveri.c</a:t>
            </a:r>
            <a:r>
              <a:rPr lang="en-US" dirty="0"/>
              <a:t>, </a:t>
            </a:r>
            <a:r>
              <a:rPr lang="en-US" dirty="0" err="1"/>
              <a:t>tiny.c</a:t>
            </a:r>
            <a:r>
              <a:rPr lang="en-US" dirty="0"/>
              <a:t>, </a:t>
            </a:r>
            <a:r>
              <a:rPr lang="en-US" dirty="0" err="1"/>
              <a:t>adder.c</a:t>
            </a:r>
            <a:endParaRPr lang="en-US" dirty="0"/>
          </a:p>
          <a:p>
            <a:pPr lvl="1"/>
            <a:r>
              <a:rPr lang="en-US" dirty="0"/>
              <a:t>You can use any of this code in your assignments.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34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9342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History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1989:</a:t>
            </a:r>
          </a:p>
          <a:p>
            <a:pPr lvl="1"/>
            <a:r>
              <a:rPr lang="en-US" sz="2200" dirty="0"/>
              <a:t>Tim Berners-Lee (CERN) writes internal proposal to develop a distributed hypertext system</a:t>
            </a:r>
          </a:p>
          <a:p>
            <a:pPr lvl="2"/>
            <a:r>
              <a:rPr lang="en-US" dirty="0"/>
              <a:t>Connects “a web of notes with links”</a:t>
            </a:r>
          </a:p>
          <a:p>
            <a:pPr lvl="2"/>
            <a:r>
              <a:rPr lang="en-US" dirty="0"/>
              <a:t>Intended to help CERN physicists in large projects share and manage information </a:t>
            </a:r>
          </a:p>
          <a:p>
            <a:r>
              <a:rPr lang="en-US" dirty="0"/>
              <a:t>1990:</a:t>
            </a:r>
          </a:p>
          <a:p>
            <a:pPr lvl="1"/>
            <a:r>
              <a:rPr lang="en-US" sz="2200" dirty="0"/>
              <a:t>Tim BL writes a graphical browser for Next machines</a:t>
            </a:r>
          </a:p>
        </p:txBody>
      </p:sp>
    </p:spTree>
    <p:extLst>
      <p:ext uri="{BB962C8B-B14F-4D97-AF65-F5344CB8AC3E}">
        <p14:creationId xmlns:p14="http://schemas.microsoft.com/office/powerpoint/2010/main" val="2615081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43600" cy="573087"/>
          </a:xfrm>
        </p:spPr>
        <p:txBody>
          <a:bodyPr lIns="91294" tIns="45647" rIns="91294" bIns="45647" anchor="t"/>
          <a:lstStyle/>
          <a:p>
            <a:r>
              <a:rPr lang="en-US"/>
              <a:t>Web History (cont)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472487" cy="5224462"/>
          </a:xfrm>
        </p:spPr>
        <p:txBody>
          <a:bodyPr lIns="91294" tIns="45647" rIns="91294" bIns="45647"/>
          <a:lstStyle/>
          <a:p>
            <a:r>
              <a:rPr lang="en-US" dirty="0"/>
              <a:t>1992</a:t>
            </a:r>
          </a:p>
          <a:p>
            <a:pPr lvl="1"/>
            <a:r>
              <a:rPr lang="en-US" sz="2200" dirty="0"/>
              <a:t>NCSA server released</a:t>
            </a:r>
          </a:p>
          <a:p>
            <a:pPr lvl="1"/>
            <a:r>
              <a:rPr lang="en-US" sz="2200" dirty="0"/>
              <a:t>26 WWW servers worldwide</a:t>
            </a:r>
          </a:p>
          <a:p>
            <a:r>
              <a:rPr lang="en-US" dirty="0"/>
              <a:t>1993</a:t>
            </a:r>
          </a:p>
          <a:p>
            <a:pPr lvl="1"/>
            <a:r>
              <a:rPr lang="en-US" sz="2200" dirty="0"/>
              <a:t>Marc Andreessen releases first version of NCSA Mosaic browser</a:t>
            </a:r>
          </a:p>
          <a:p>
            <a:pPr lvl="1"/>
            <a:r>
              <a:rPr lang="en-US" sz="2200" dirty="0"/>
              <a:t>Mosaic version released for (Windows, Mac, Unix)</a:t>
            </a:r>
          </a:p>
          <a:p>
            <a:pPr lvl="1"/>
            <a:r>
              <a:rPr lang="en-US" sz="2200" dirty="0"/>
              <a:t>Web (port 80) traffic at 1% of NSFNET backbone traffic</a:t>
            </a:r>
          </a:p>
          <a:p>
            <a:pPr lvl="1"/>
            <a:r>
              <a:rPr lang="en-US" sz="2200" dirty="0"/>
              <a:t>Over 200 WWW servers worldwide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1994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Andreessen and colleagues leave NCSA to form “Mosaic Communications Corp” (predecessor to Netscape)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500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586538" cy="573087"/>
          </a:xfrm>
        </p:spPr>
        <p:txBody>
          <a:bodyPr/>
          <a:lstStyle/>
          <a:p>
            <a:r>
              <a:rPr lang="en-US"/>
              <a:t>HTTP Versions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Major differences between HTTP/1.1 and HTTP/1.0</a:t>
            </a:r>
          </a:p>
          <a:p>
            <a:pPr lvl="1"/>
            <a:r>
              <a:rPr lang="en-US" dirty="0"/>
              <a:t>HTTP/1.0 uses a new connection for each transaction</a:t>
            </a:r>
          </a:p>
          <a:p>
            <a:pPr lvl="1"/>
            <a:r>
              <a:rPr lang="en-US" dirty="0"/>
              <a:t>HTTP/1.1 also supports </a:t>
            </a:r>
            <a:r>
              <a:rPr lang="en-US" i="1" dirty="0"/>
              <a:t>persistent connections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multiple transactions over the same connection</a:t>
            </a:r>
          </a:p>
          <a:p>
            <a:pPr lvl="2"/>
            <a:r>
              <a:rPr lang="en-US" dirty="0">
                <a:latin typeface="Courier New" pitchFamily="49" charset="0"/>
              </a:rPr>
              <a:t>Connection: Keep-Alive</a:t>
            </a:r>
          </a:p>
          <a:p>
            <a:pPr lvl="1"/>
            <a:r>
              <a:rPr lang="en-US" dirty="0"/>
              <a:t>HTTP/1.1 requires </a:t>
            </a:r>
            <a:r>
              <a:rPr lang="en-US" dirty="0">
                <a:latin typeface="Courier New" pitchFamily="49" charset="0"/>
              </a:rPr>
              <a:t>HOST</a:t>
            </a:r>
            <a:r>
              <a:rPr lang="en-US" dirty="0"/>
              <a:t> header</a:t>
            </a:r>
          </a:p>
          <a:p>
            <a:pPr lvl="2"/>
            <a:r>
              <a:rPr lang="en-US" dirty="0">
                <a:latin typeface="Courier New" pitchFamily="49" charset="0"/>
              </a:rPr>
              <a:t>Host: www.cmu.edu</a:t>
            </a:r>
          </a:p>
          <a:p>
            <a:pPr lvl="2"/>
            <a:r>
              <a:rPr lang="en-US" dirty="0"/>
              <a:t>Makes it possible to host multiple websites at single Internet host</a:t>
            </a:r>
          </a:p>
          <a:p>
            <a:pPr lvl="1"/>
            <a:r>
              <a:rPr lang="en-US" dirty="0"/>
              <a:t>HTTP/1.1 supports </a:t>
            </a:r>
            <a:r>
              <a:rPr lang="en-US" i="1" dirty="0"/>
              <a:t>chunked encoding</a:t>
            </a:r>
            <a:endParaRPr lang="en-US" dirty="0"/>
          </a:p>
          <a:p>
            <a:pPr lvl="2"/>
            <a:r>
              <a:rPr lang="en-US" dirty="0">
                <a:latin typeface="Courier New"/>
                <a:cs typeface="Courier New"/>
              </a:rPr>
              <a:t>Transfer-Encoding: chunked</a:t>
            </a:r>
          </a:p>
          <a:p>
            <a:pPr lvl="1"/>
            <a:r>
              <a:rPr lang="en-US" dirty="0"/>
              <a:t>HTTP/1.1 adds additional support for caching</a:t>
            </a:r>
          </a:p>
        </p:txBody>
      </p:sp>
    </p:spTree>
    <p:extLst>
      <p:ext uri="{BB962C8B-B14F-4D97-AF65-F5344CB8AC3E}">
        <p14:creationId xmlns:p14="http://schemas.microsoft.com/office/powerpoint/2010/main" val="10114797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981200"/>
            <a:ext cx="8831865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Open a connection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AI_NUMERICSERV;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numeric port arg.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AI_ADDRCONFIG;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Recommended for connections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(hostname,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4431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Establish a connection with a 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92EAA-5181-4872-9ACE-60F78C0CBF06}"/>
              </a:ext>
            </a:extLst>
          </p:cNvPr>
          <p:cNvSpPr/>
          <p:nvPr/>
        </p:nvSpPr>
        <p:spPr>
          <a:xfrm>
            <a:off x="304800" y="5257800"/>
            <a:ext cx="7888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AI_ADDRCONFIG – </a:t>
            </a:r>
            <a:r>
              <a:rPr lang="en-US" dirty="0"/>
              <a:t>uses your system’s address type.</a:t>
            </a:r>
          </a:p>
          <a:p>
            <a:r>
              <a:rPr lang="en-US" dirty="0"/>
              <a:t>You have at least one IPV4 </a:t>
            </a:r>
            <a:r>
              <a:rPr lang="en-US" dirty="0" err="1"/>
              <a:t>iface</a:t>
            </a:r>
            <a:r>
              <a:rPr lang="en-US" dirty="0"/>
              <a:t>? IPV4.  At least one IPV6? IPV6. </a:t>
            </a:r>
          </a:p>
        </p:txBody>
      </p:sp>
    </p:spTree>
    <p:extLst>
      <p:ext uri="{BB962C8B-B14F-4D97-AF65-F5344CB8AC3E}">
        <p14:creationId xmlns:p14="http://schemas.microsoft.com/office/powerpoint/2010/main" val="42175202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+mn-lt"/>
                <a:cs typeface="Courier New"/>
              </a:rPr>
              <a:t> (</a:t>
            </a:r>
            <a:r>
              <a:rPr lang="en-US" dirty="0" err="1">
                <a:latin typeface="+mn-lt"/>
                <a:cs typeface="Courier New"/>
              </a:rPr>
              <a:t>cont</a:t>
            </a:r>
            <a:r>
              <a:rPr lang="en-US" dirty="0">
                <a:latin typeface="+mn-lt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46127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successfully connect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to the server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(connect(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!= -1)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failed, try another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All connects failed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The last connect succeeded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2789" y="6171427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17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8915400" cy="762000"/>
          </a:xfrm>
        </p:spPr>
        <p:txBody>
          <a:bodyPr/>
          <a:lstStyle/>
          <a:p>
            <a:r>
              <a:rPr lang="en-US" dirty="0"/>
              <a:t>Sockets </a:t>
            </a:r>
            <a:r>
              <a:rPr lang="en-US" dirty="0">
                <a:latin typeface="+mn-lt"/>
              </a:rPr>
              <a:t>Helper</a:t>
            </a:r>
            <a:r>
              <a:rPr lang="en-US" dirty="0">
                <a:latin typeface="+mn-lt"/>
                <a:cs typeface="Courier New"/>
              </a:rPr>
              <a:t>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2362200"/>
            <a:ext cx="88318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optval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=1;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Accept connect.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AI_PASSIVE | AI_ADDRCONFIG;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…on any IP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AI_NUMERICSERV;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port no.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319" y="5345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Create a listening descriptor that can be used to accept connection requests from clients.</a:t>
            </a:r>
          </a:p>
        </p:txBody>
      </p:sp>
    </p:spTree>
    <p:extLst>
      <p:ext uri="{BB962C8B-B14F-4D97-AF65-F5344CB8AC3E}">
        <p14:creationId xmlns:p14="http://schemas.microsoft.com/office/powerpoint/2010/main" val="19702756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214208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bind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Eliminates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"Address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already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in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use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"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error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from bind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Setsockopt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SOL_SOCKET, SO_REUSEADDR,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(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const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optval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Bind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to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address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bind(listenfd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 ==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Bind failed, try the next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5193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701FC-000A-431A-AB98-9052C9706C1E}"/>
              </a:ext>
            </a:extLst>
          </p:cNvPr>
          <p:cNvSpPr txBox="1"/>
          <p:nvPr/>
        </p:nvSpPr>
        <p:spPr>
          <a:xfrm>
            <a:off x="165462" y="5715000"/>
            <a:ext cx="8208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a production-grade server would make listening sockets for </a:t>
            </a:r>
            <a:r>
              <a:rPr lang="en-US" i="1" dirty="0"/>
              <a:t>all</a:t>
            </a:r>
            <a:r>
              <a:rPr lang="en-US" dirty="0"/>
              <a:t> the addresses returned by </a:t>
            </a:r>
            <a:r>
              <a:rPr lang="en-US" dirty="0" err="1">
                <a:latin typeface="Consolas" panose="020B0609020204030204" pitchFamily="49" charset="0"/>
              </a:rPr>
              <a:t>getaddrinfo</a:t>
            </a:r>
            <a:r>
              <a:rPr lang="en-US" dirty="0"/>
              <a:t>.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7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Review: 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20269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46127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No address worked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it a listening socket ready to accept conn. requests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(listen(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LISTENQ)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319" y="4202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9153" y="5562600"/>
            <a:ext cx="8307387" cy="9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Key point: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are both independent of any particular version of IP.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1112837"/>
          </a:xfrm>
        </p:spPr>
        <p:txBody>
          <a:bodyPr lIns="91294" tIns="45647" rIns="91294" bIns="45647" anchor="t"/>
          <a:lstStyle/>
          <a:p>
            <a:r>
              <a:rPr lang="en-US" dirty="0">
                <a:latin typeface="Courier New" pitchFamily="49" charset="0"/>
              </a:rPr>
              <a:t>GET</a:t>
            </a:r>
            <a:r>
              <a:rPr lang="en-US" dirty="0"/>
              <a:t> Request to Apache Server</a:t>
            </a:r>
            <a:br>
              <a:rPr lang="en-US" dirty="0"/>
            </a:br>
            <a:r>
              <a:rPr lang="en-US" dirty="0"/>
              <a:t>From Firefox Browser</a:t>
            </a: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52400" y="2209800"/>
            <a:ext cx="8839200" cy="341631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i="1" dirty="0">
                <a:latin typeface="Courier New" pitchFamily="49" charset="0"/>
              </a:rPr>
              <a:t>GET /~</a:t>
            </a:r>
            <a:r>
              <a:rPr lang="en-US" sz="1800" i="1" dirty="0" err="1">
                <a:latin typeface="Courier New" pitchFamily="49" charset="0"/>
              </a:rPr>
              <a:t>bryant</a:t>
            </a:r>
            <a:r>
              <a:rPr lang="en-US" sz="1800" i="1" dirty="0">
                <a:latin typeface="Courier New" pitchFamily="49" charset="0"/>
              </a:rPr>
              <a:t>/test.html HTTP/1.1</a:t>
            </a:r>
          </a:p>
          <a:p>
            <a:pPr defTabSz="912813"/>
            <a:r>
              <a:rPr lang="en-US" sz="1800" i="1" dirty="0">
                <a:latin typeface="Courier New" pitchFamily="49" charset="0"/>
              </a:rPr>
              <a:t>Host: www.cs.cmu.edu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User-Agent: Mozilla/5.0 (Windows; U; Windows NT 6.0; en-US; rv:1.9.2.11) Gecko/20101012 Firefox/3.6.11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Accept: text/</a:t>
            </a:r>
            <a:r>
              <a:rPr lang="en-US" sz="1800" dirty="0" err="1">
                <a:latin typeface="Courier New" pitchFamily="49" charset="0"/>
              </a:rPr>
              <a:t>html,application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xhtml+xml,application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xml;q</a:t>
            </a:r>
            <a:r>
              <a:rPr lang="en-US" sz="1800" dirty="0">
                <a:latin typeface="Courier New" pitchFamily="49" charset="0"/>
              </a:rPr>
              <a:t>=0.9,*/*;q=0.8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Accept-Language: en-</a:t>
            </a:r>
            <a:r>
              <a:rPr lang="en-US" sz="1800" dirty="0" err="1">
                <a:latin typeface="Courier New" pitchFamily="49" charset="0"/>
              </a:rPr>
              <a:t>us,en;q</a:t>
            </a:r>
            <a:r>
              <a:rPr lang="en-US" sz="1800" dirty="0">
                <a:latin typeface="Courier New" pitchFamily="49" charset="0"/>
              </a:rPr>
              <a:t>=0.5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Accept-Encoding: </a:t>
            </a:r>
            <a:r>
              <a:rPr lang="en-US" sz="1800" dirty="0" err="1">
                <a:latin typeface="Courier New" pitchFamily="49" charset="0"/>
              </a:rPr>
              <a:t>gzip,deflate</a:t>
            </a:r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Accept-</a:t>
            </a:r>
            <a:r>
              <a:rPr lang="en-US" sz="1800" dirty="0" err="1">
                <a:latin typeface="Courier New" pitchFamily="49" charset="0"/>
              </a:rPr>
              <a:t>Charset</a:t>
            </a:r>
            <a:r>
              <a:rPr lang="en-US" sz="1800" dirty="0">
                <a:latin typeface="Courier New" pitchFamily="49" charset="0"/>
              </a:rPr>
              <a:t>: ISO-8859-1,utf-8;q=0.7,*;q=0.7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115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CRLF (\r\n)</a:t>
            </a: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762000" y="2209801"/>
            <a:ext cx="2590800" cy="3632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1203325" y="1676400"/>
            <a:ext cx="4017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URI is just the suffix, not the entire URL</a:t>
            </a:r>
          </a:p>
        </p:txBody>
      </p:sp>
    </p:spTree>
    <p:extLst>
      <p:ext uri="{BB962C8B-B14F-4D97-AF65-F5344CB8AC3E}">
        <p14:creationId xmlns:p14="http://schemas.microsoft.com/office/powerpoint/2010/main" val="1134911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8534400" cy="573087"/>
          </a:xfrm>
        </p:spPr>
        <p:txBody>
          <a:bodyPr lIns="91294" tIns="45647" rIns="91294" bIns="45647" anchor="t"/>
          <a:lstStyle/>
          <a:p>
            <a:r>
              <a:rPr lang="en-US">
                <a:latin typeface="Courier New" pitchFamily="49" charset="0"/>
              </a:rPr>
              <a:t>GET</a:t>
            </a:r>
            <a:r>
              <a:rPr lang="en-US"/>
              <a:t> Response From Apache Server</a:t>
            </a: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507830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HTTP/1.1 200 OK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Date: Fri, 29 Oct 2010 19:48:32 GMT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Server: Apache/2.2.14 (Unix) </a:t>
            </a:r>
            <a:r>
              <a:rPr lang="en-US" sz="1800" dirty="0" err="1">
                <a:latin typeface="Courier New" pitchFamily="49" charset="0"/>
              </a:rPr>
              <a:t>mod_ssl</a:t>
            </a:r>
            <a:r>
              <a:rPr lang="en-US" sz="1800" dirty="0">
                <a:latin typeface="Courier New" pitchFamily="49" charset="0"/>
              </a:rPr>
              <a:t>/2.2.14 </a:t>
            </a:r>
            <a:r>
              <a:rPr lang="en-US" sz="1800" dirty="0" err="1">
                <a:latin typeface="Courier New" pitchFamily="49" charset="0"/>
              </a:rPr>
              <a:t>OpenSSL</a:t>
            </a:r>
            <a:r>
              <a:rPr lang="en-US" sz="1800" dirty="0">
                <a:latin typeface="Courier New" pitchFamily="49" charset="0"/>
              </a:rPr>
              <a:t>/0.9.7m </a:t>
            </a:r>
            <a:r>
              <a:rPr lang="en-US" sz="1800" dirty="0" err="1">
                <a:latin typeface="Courier New" pitchFamily="49" charset="0"/>
              </a:rPr>
              <a:t>mod_pubcookie</a:t>
            </a:r>
            <a:r>
              <a:rPr lang="en-US" sz="1800" dirty="0">
                <a:latin typeface="Courier New" pitchFamily="49" charset="0"/>
              </a:rPr>
              <a:t>/3.3.2b PHP/5.3.1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Accept-Ranges: bytes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Content-Length: 479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timeout=15, max=100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Content-Type: text/html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&lt;html&gt;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&lt;head&gt;&lt;title&gt;Some Tests&lt;/title&gt;&lt;/head&gt;</a:t>
            </a:r>
          </a:p>
          <a:p>
            <a:pPr defTabSz="912813"/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&lt;body&gt;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&lt;h1&gt;Some Tests&lt;/h1&gt;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 . . .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&lt;/html&gt;</a:t>
            </a:r>
          </a:p>
          <a:p>
            <a:pPr algn="l" defTabSz="912813"/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053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  <a:p>
            <a:pPr lvl="1"/>
            <a:r>
              <a:rPr lang="en-US" dirty="0"/>
              <a:t>Specify total length with content-length</a:t>
            </a:r>
          </a:p>
          <a:p>
            <a:pPr lvl="1"/>
            <a:r>
              <a:rPr lang="en-US" dirty="0"/>
              <a:t>Requires that program buffer entire message</a:t>
            </a:r>
          </a:p>
          <a:p>
            <a:r>
              <a:rPr lang="en-US" dirty="0"/>
              <a:t>Chunked</a:t>
            </a:r>
          </a:p>
          <a:p>
            <a:pPr lvl="1"/>
            <a:r>
              <a:rPr lang="en-US" dirty="0"/>
              <a:t>Break into blocks</a:t>
            </a:r>
          </a:p>
          <a:p>
            <a:pPr lvl="1"/>
            <a:r>
              <a:rPr lang="en-US" dirty="0"/>
              <a:t>Prefix each block with number of bytes (Hex coded)</a:t>
            </a:r>
          </a:p>
        </p:txBody>
      </p:sp>
    </p:spTree>
    <p:extLst>
      <p:ext uri="{BB962C8B-B14F-4D97-AF65-F5344CB8AC3E}">
        <p14:creationId xmlns:p14="http://schemas.microsoft.com/office/powerpoint/2010/main" val="27651604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7591425" cy="762000"/>
          </a:xfrm>
        </p:spPr>
        <p:txBody>
          <a:bodyPr/>
          <a:lstStyle/>
          <a:p>
            <a:r>
              <a:rPr lang="en-US" dirty="0"/>
              <a:t>Chunked Encoding Example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685800" y="990600"/>
            <a:ext cx="8382000" cy="547841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6" rIns="91430" bIns="45716" anchor="ctr">
            <a:spAutoFit/>
          </a:bodyPr>
          <a:lstStyle/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HTTP/1.1 200 OK\n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Date: Sun, 31 Oct 2010 20:47:48 GMT\n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Server: Apache/1.3.41 (Unix)\n 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Keep-Alive: timeout=15, max=100\n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Connection: Keep-Alive\n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Transfer-Encoding: chunked\n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Content-Type: text/html\n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d75\r\n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.&lt;link </a:t>
            </a:r>
            <a:r>
              <a:rPr lang="en-US" sz="1400" dirty="0" err="1">
                <a:latin typeface="Courier New" pitchFamily="49" charset="0"/>
              </a:rPr>
              <a:t>href</a:t>
            </a:r>
            <a:r>
              <a:rPr lang="en-US" sz="1400" dirty="0">
                <a:latin typeface="Courier New" pitchFamily="49" charset="0"/>
              </a:rPr>
              <a:t>="http://www.cs.cmu.edu/style/calendar.css" </a:t>
            </a:r>
            <a:r>
              <a:rPr lang="en-US" sz="1400" dirty="0" err="1">
                <a:latin typeface="Courier New" pitchFamily="49" charset="0"/>
              </a:rPr>
              <a:t>rel</a:t>
            </a:r>
            <a:r>
              <a:rPr lang="en-US" sz="1400" dirty="0">
                <a:latin typeface="Courier New" pitchFamily="49" charset="0"/>
              </a:rPr>
              <a:t>="</a:t>
            </a:r>
            <a:r>
              <a:rPr lang="en-US" sz="1400" dirty="0" err="1">
                <a:latin typeface="Courier New" pitchFamily="49" charset="0"/>
              </a:rPr>
              <a:t>stylesheet</a:t>
            </a:r>
            <a:r>
              <a:rPr lang="en-US" sz="1400" dirty="0">
                <a:latin typeface="Courier New" pitchFamily="49" charset="0"/>
              </a:rPr>
              <a:t>" type="text/</a:t>
            </a:r>
            <a:r>
              <a:rPr lang="en-US" sz="1400" dirty="0" err="1">
                <a:latin typeface="Courier New" pitchFamily="49" charset="0"/>
              </a:rPr>
              <a:t>css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&lt;body id="</a:t>
            </a:r>
            <a:r>
              <a:rPr lang="en-US" sz="1400" dirty="0" err="1">
                <a:latin typeface="Courier New" pitchFamily="49" charset="0"/>
              </a:rPr>
              <a:t>calendar_body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&lt;div id='calendar'&gt;&lt;table width='100%'  border='0' </a:t>
            </a:r>
            <a:r>
              <a:rPr lang="en-US" sz="1400" dirty="0" err="1">
                <a:latin typeface="Courier New" pitchFamily="49" charset="0"/>
              </a:rPr>
              <a:t>cellpadding</a:t>
            </a:r>
            <a:r>
              <a:rPr lang="en-US" sz="1400" dirty="0">
                <a:latin typeface="Courier New" pitchFamily="49" charset="0"/>
              </a:rPr>
              <a:t>='0' </a:t>
            </a:r>
            <a:r>
              <a:rPr lang="en-US" sz="1400" dirty="0" err="1">
                <a:latin typeface="Courier New" pitchFamily="49" charset="0"/>
              </a:rPr>
              <a:t>cellspacing</a:t>
            </a:r>
            <a:r>
              <a:rPr lang="en-US" sz="1400" dirty="0">
                <a:latin typeface="Courier New" pitchFamily="49" charset="0"/>
              </a:rPr>
              <a:t>='1' id='cal'&gt;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 . . .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&lt;/body&gt;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0\r\n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685800" y="27432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5" name="AutoShape 5"/>
          <p:cNvSpPr>
            <a:spLocks/>
          </p:cNvSpPr>
          <p:nvPr/>
        </p:nvSpPr>
        <p:spPr bwMode="auto">
          <a:xfrm>
            <a:off x="304800" y="3048000"/>
            <a:ext cx="304800" cy="2891135"/>
          </a:xfrm>
          <a:prstGeom prst="leftBrace">
            <a:avLst>
              <a:gd name="adj1" fmla="val 139583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65286" name="AutoShape 6"/>
          <p:cNvSpPr>
            <a:spLocks/>
          </p:cNvSpPr>
          <p:nvPr/>
        </p:nvSpPr>
        <p:spPr bwMode="auto">
          <a:xfrm>
            <a:off x="304800" y="5939135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685800" y="5939135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8" name="Text Box 8"/>
          <p:cNvSpPr txBox="1">
            <a:spLocks noChangeArrowheads="1"/>
          </p:cNvSpPr>
          <p:nvPr/>
        </p:nvSpPr>
        <p:spPr bwMode="auto">
          <a:xfrm>
            <a:off x="1752600" y="2711450"/>
            <a:ext cx="4043094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First Chunk: 0xd75 = 3445 bytes</a:t>
            </a:r>
          </a:p>
        </p:txBody>
      </p:sp>
      <p:sp>
        <p:nvSpPr>
          <p:cNvPr id="865289" name="Text Box 9"/>
          <p:cNvSpPr txBox="1">
            <a:spLocks noChangeArrowheads="1"/>
          </p:cNvSpPr>
          <p:nvPr/>
        </p:nvSpPr>
        <p:spPr bwMode="auto">
          <a:xfrm>
            <a:off x="1752600" y="5862935"/>
            <a:ext cx="6400800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Second Chunk: 0 bytes (indicates last chunk)</a:t>
            </a:r>
          </a:p>
        </p:txBody>
      </p:sp>
    </p:spTree>
    <p:extLst>
      <p:ext uri="{BB962C8B-B14F-4D97-AF65-F5344CB8AC3E}">
        <p14:creationId xmlns:p14="http://schemas.microsoft.com/office/powerpoint/2010/main" val="15893750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2">
            <a:extLst>
              <a:ext uri="{FF2B5EF4-FFF2-40B4-BE49-F238E27FC236}">
                <a16:creationId xmlns:a16="http://schemas.microsoft.com/office/drawing/2014/main" id="{335EB8A7-1F85-4E96-BBD9-79E3A0FD852B}"/>
              </a:ext>
            </a:extLst>
          </p:cNvPr>
          <p:cNvSpPr/>
          <p:nvPr/>
        </p:nvSpPr>
        <p:spPr bwMode="auto">
          <a:xfrm>
            <a:off x="1752600" y="161572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00DBD4-55A6-474E-A4AB-7A46CDFF18F7}"/>
              </a:ext>
            </a:extLst>
          </p:cNvPr>
          <p:cNvSpPr/>
          <p:nvPr/>
        </p:nvSpPr>
        <p:spPr bwMode="auto">
          <a:xfrm>
            <a:off x="4572000" y="161572"/>
            <a:ext cx="2057400" cy="40187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3026" y="45973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3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04" y="461945"/>
            <a:ext cx="8716962" cy="781050"/>
          </a:xfrm>
        </p:spPr>
        <p:txBody>
          <a:bodyPr/>
          <a:lstStyle/>
          <a:p>
            <a:r>
              <a:rPr lang="en-US" dirty="0"/>
              <a:t>Review: Generic Socket Address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1514"/>
            <a:ext cx="8716962" cy="1120309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1219200" y="2550720"/>
            <a:ext cx="5971807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data.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0164" y="3919912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4849" y="4463172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409597" y="48430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0537" y="915075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980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28495</TotalTime>
  <Words>6650</Words>
  <Application>Microsoft Office PowerPoint</Application>
  <PresentationFormat>On-screen Show (4:3)</PresentationFormat>
  <Paragraphs>1179</Paragraphs>
  <Slides>74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7" baseType="lpstr">
      <vt:lpstr>Arial</vt:lpstr>
      <vt:lpstr>Arial Narrow</vt:lpstr>
      <vt:lpstr>Calibri</vt:lpstr>
      <vt:lpstr>Consolas</vt:lpstr>
      <vt:lpstr>Courier New</vt:lpstr>
      <vt:lpstr>Gill Sans MT</vt:lpstr>
      <vt:lpstr>Gill Sans MT Condensed</vt:lpstr>
      <vt:lpstr>Lato Extended</vt:lpstr>
      <vt:lpstr>Times</vt:lpstr>
      <vt:lpstr>Times New Roman</vt:lpstr>
      <vt:lpstr>Wingdings</vt:lpstr>
      <vt:lpstr>Wingdings 2</vt:lpstr>
      <vt:lpstr>template2007</vt:lpstr>
      <vt:lpstr>PowerPoint Presentation</vt:lpstr>
      <vt:lpstr>Network Programming: Part II  18-213/18-613: Introduction to Computer Systems  21st Lecture, March 31, 2026</vt:lpstr>
      <vt:lpstr>Today</vt:lpstr>
      <vt:lpstr>Review: Sockets</vt:lpstr>
      <vt:lpstr>Review: Anatomy of a Connection</vt:lpstr>
      <vt:lpstr>Review: Using Ports to Identify Services</vt:lpstr>
      <vt:lpstr>Review: Echo Server + Client Structure</vt:lpstr>
      <vt:lpstr>Sockets Interface</vt:lpstr>
      <vt:lpstr>Review: Generic Socket Address</vt:lpstr>
      <vt:lpstr>Review: Socket Address Structures</vt:lpstr>
      <vt:lpstr>Review: getaddrinfo</vt:lpstr>
      <vt:lpstr>Sockets Interface</vt:lpstr>
      <vt:lpstr>Sockets Interface: socket</vt:lpstr>
      <vt:lpstr>Sockets Interface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connect/accept Illustrated</vt:lpstr>
      <vt:lpstr>Connected vs. Listening Descriptors</vt:lpstr>
      <vt:lpstr>Sockets Interface</vt:lpstr>
      <vt:lpstr>Sockets Interface</vt:lpstr>
      <vt:lpstr>PowerPoint Presentation</vt:lpstr>
      <vt:lpstr>Testing Servers Using telnet</vt:lpstr>
      <vt:lpstr>Testing the Echo Server With telnet</vt:lpstr>
      <vt:lpstr>Today</vt:lpstr>
      <vt:lpstr>Web Server Basics</vt:lpstr>
      <vt:lpstr>Web Content</vt:lpstr>
      <vt:lpstr>Static and Dynamic Content</vt:lpstr>
      <vt:lpstr>URLs and how clients and servers use them</vt:lpstr>
      <vt:lpstr>HTTP Requests</vt:lpstr>
      <vt:lpstr>HTTP Responses</vt:lpstr>
      <vt:lpstr>Many more HTTP response codes</vt:lpstr>
      <vt:lpstr>Example HTTP Transaction</vt:lpstr>
      <vt:lpstr>Example HTTP Transaction, Take 2</vt:lpstr>
      <vt:lpstr>Example HTTP(S) Transaction, Take 3</vt:lpstr>
      <vt:lpstr>Quiz</vt:lpstr>
      <vt:lpstr>Today</vt:lpstr>
      <vt:lpstr>Tiny Web Server</vt:lpstr>
      <vt:lpstr>Tiny Operation</vt:lpstr>
      <vt:lpstr>Tiny Serving Static Content</vt:lpstr>
      <vt:lpstr>Today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Today</vt:lpstr>
      <vt:lpstr>Proxies</vt:lpstr>
      <vt:lpstr>Why Proxies?</vt:lpstr>
      <vt:lpstr>For More Information</vt:lpstr>
      <vt:lpstr>Additional slides</vt:lpstr>
      <vt:lpstr>Web History</vt:lpstr>
      <vt:lpstr>Web History (cont)</vt:lpstr>
      <vt:lpstr>HTTP Versions</vt:lpstr>
      <vt:lpstr>Sockets Helper: open_clientfd</vt:lpstr>
      <vt:lpstr>Sockets Helper: open_clientfd (cont)</vt:lpstr>
      <vt:lpstr>Sockets Helper: open_listenfd</vt:lpstr>
      <vt:lpstr>Sockets Helper: open_listenfd (cont)</vt:lpstr>
      <vt:lpstr>Sockets Helper: open_listenfd (cont)</vt:lpstr>
      <vt:lpstr>GET Request to Apache Server From Firefox Browser</vt:lpstr>
      <vt:lpstr>GET Response From Apache Server</vt:lpstr>
      <vt:lpstr>Data Transfer Mechanisms</vt:lpstr>
      <vt:lpstr>Chunked Encoding Example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subject/>
  <dc:creator>Markus Pueschel</dc:creator>
  <cp:keywords/>
  <dc:description>Redesign of slides created by Randal E. Bryant and David R. O'Hallaron</dc:description>
  <cp:lastModifiedBy>Gregory Kesden</cp:lastModifiedBy>
  <cp:revision>986</cp:revision>
  <cp:lastPrinted>2012-11-08T08:32:40Z</cp:lastPrinted>
  <dcterms:created xsi:type="dcterms:W3CDTF">2012-11-08T08:32:21Z</dcterms:created>
  <dcterms:modified xsi:type="dcterms:W3CDTF">2026-03-31T14:56:16Z</dcterms:modified>
  <cp:category/>
</cp:coreProperties>
</file>