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7"/>
  </p:notesMasterIdLst>
  <p:handoutMasterIdLst>
    <p:handoutMasterId r:id="rId78"/>
  </p:handoutMasterIdLst>
  <p:sldIdLst>
    <p:sldId id="1526" r:id="rId5"/>
    <p:sldId id="1473" r:id="rId6"/>
    <p:sldId id="1522" r:id="rId7"/>
    <p:sldId id="1421" r:id="rId8"/>
    <p:sldId id="1409" r:id="rId9"/>
    <p:sldId id="1398" r:id="rId10"/>
    <p:sldId id="1436" r:id="rId11"/>
    <p:sldId id="1529" r:id="rId12"/>
    <p:sldId id="1530" r:id="rId13"/>
    <p:sldId id="1531" r:id="rId14"/>
    <p:sldId id="1532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533" r:id="rId29"/>
    <p:sldId id="1504" r:id="rId30"/>
    <p:sldId id="1437" r:id="rId31"/>
    <p:sldId id="1438" r:id="rId32"/>
    <p:sldId id="1439" r:id="rId33"/>
    <p:sldId id="1440" r:id="rId34"/>
    <p:sldId id="310" r:id="rId35"/>
    <p:sldId id="1498" r:id="rId36"/>
    <p:sldId id="1475" r:id="rId37"/>
    <p:sldId id="1476" r:id="rId38"/>
    <p:sldId id="1477" r:id="rId39"/>
    <p:sldId id="1478" r:id="rId40"/>
    <p:sldId id="1479" r:id="rId41"/>
    <p:sldId id="1480" r:id="rId42"/>
    <p:sldId id="1481" r:id="rId43"/>
    <p:sldId id="1491" r:id="rId44"/>
    <p:sldId id="1493" r:id="rId45"/>
    <p:sldId id="1528" r:id="rId46"/>
    <p:sldId id="1482" r:id="rId47"/>
    <p:sldId id="1483" r:id="rId48"/>
    <p:sldId id="1484" r:id="rId49"/>
    <p:sldId id="1485" r:id="rId50"/>
    <p:sldId id="1486" r:id="rId51"/>
    <p:sldId id="1487" r:id="rId52"/>
    <p:sldId id="1523" r:id="rId53"/>
    <p:sldId id="1497" r:id="rId54"/>
    <p:sldId id="1441" r:id="rId55"/>
    <p:sldId id="1442" r:id="rId56"/>
    <p:sldId id="1443" r:id="rId57"/>
    <p:sldId id="1444" r:id="rId58"/>
    <p:sldId id="1446" r:id="rId59"/>
    <p:sldId id="1445" r:id="rId60"/>
    <p:sldId id="1505" r:id="rId61"/>
    <p:sldId id="1506" r:id="rId62"/>
    <p:sldId id="1507" r:id="rId63"/>
    <p:sldId id="1508" r:id="rId64"/>
    <p:sldId id="1509" r:id="rId65"/>
    <p:sldId id="1510" r:id="rId66"/>
    <p:sldId id="1511" r:id="rId67"/>
    <p:sldId id="1512" r:id="rId68"/>
    <p:sldId id="1513" r:id="rId69"/>
    <p:sldId id="1514" r:id="rId70"/>
    <p:sldId id="1515" r:id="rId71"/>
    <p:sldId id="1516" r:id="rId72"/>
    <p:sldId id="1448" r:id="rId73"/>
    <p:sldId id="1495" r:id="rId74"/>
    <p:sldId id="1525" r:id="rId75"/>
    <p:sldId id="1524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45AE9-0EB9-4E56-9FCD-2B36A13225AC}" v="46" dt="2022-10-25T03:20:27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5667" autoAdjust="0"/>
  </p:normalViewPr>
  <p:slideViewPr>
    <p:cSldViewPr snapToObjects="1">
      <p:cViewPr varScale="1">
        <p:scale>
          <a:sx n="121" d="100"/>
          <a:sy n="121" d="100"/>
        </p:scale>
        <p:origin x="15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Requires a larger minimum block size: 24 bytes on 64-bit machine since free blocks need space for header, </a:t>
            </a:r>
            <a:r>
              <a:rPr lang="en-US" dirty="0" err="1"/>
              <a:t>prev</a:t>
            </a:r>
            <a:r>
              <a:rPr lang="en-US" dirty="0"/>
              <a:t>, next, footer (32 bytes) and allocated blocks have header (8 bytes) plus payload, which must sum to 32 bytes.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Bug: First malloc call should be </a:t>
            </a:r>
            <a:r>
              <a:rPr lang="en-US" dirty="0" err="1"/>
              <a:t>sizeof</a:t>
            </a:r>
            <a:r>
              <a:rPr lang="en-US" dirty="0"/>
              <a:t>(int *)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Arithmetic operations on pointers are performed in units that are the size of the objects they point to.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Should be (*size)--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Should </a:t>
            </a:r>
            <a:r>
              <a:rPr lang="en-US" dirty="0"/>
              <a:t>be free(y)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			</a:t>
            </a:r>
            <a:r>
              <a:rPr lang="en-US" dirty="0">
                <a:solidFill>
                  <a:srgbClr val="7F7F7F"/>
                </a:solidFill>
              </a:rPr>
              <a:t>CSAPP 9.9.13</a:t>
            </a:r>
            <a:endParaRPr lang="en-US" dirty="0"/>
          </a:p>
          <a:p>
            <a:r>
              <a:rPr lang="en-US" dirty="0"/>
              <a:t>Segregated free lists			</a:t>
            </a:r>
            <a:r>
              <a:rPr lang="en-US" dirty="0">
                <a:solidFill>
                  <a:srgbClr val="7F7F7F"/>
                </a:solidFill>
              </a:rPr>
              <a:t>CSAPP 9.9.14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Memory-related perils and pitfalls	</a:t>
            </a:r>
            <a:r>
              <a:rPr lang="en-US" dirty="0">
                <a:solidFill>
                  <a:srgbClr val="7F7F7F"/>
                </a:solidFill>
              </a:rPr>
              <a:t>CSAPP 9.11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FB5D4B-A248-1EB5-F470-3E5197134844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Spring 2026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2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15 – Malloc Advanced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endParaRPr lang="en-GB" sz="2000" b="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644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4735856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644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29319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29244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6057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229244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43081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336944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534824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336944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3BB4B-BFAD-032C-717D-E87FC246263B}"/>
              </a:ext>
            </a:extLst>
          </p:cNvPr>
          <p:cNvSpPr txBox="1"/>
          <p:nvPr/>
        </p:nvSpPr>
        <p:spPr>
          <a:xfrm>
            <a:off x="5133090" y="6216134"/>
            <a:ext cx="37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Disadvantage: 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Internal vs. External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i="1" dirty="0">
                <a:solidFill>
                  <a:srgbClr val="C00000"/>
                </a:solidFill>
              </a:rPr>
              <a:t>External fragmentation </a:t>
            </a:r>
            <a:r>
              <a:rPr lang="en-GB" sz="2200" dirty="0"/>
              <a:t>occurs when there is enough aggregate heap memory, but no single free block is large enough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7CB10F-DAD0-D0F3-AA5C-D34C2BD1AD0F}"/>
              </a:ext>
            </a:extLst>
          </p:cNvPr>
          <p:cNvGrpSpPr/>
          <p:nvPr/>
        </p:nvGrpSpPr>
        <p:grpSpPr>
          <a:xfrm>
            <a:off x="2209800" y="5062134"/>
            <a:ext cx="5486400" cy="304800"/>
            <a:chOff x="2209800" y="5318259"/>
            <a:chExt cx="5486400" cy="304800"/>
          </a:xfrm>
        </p:grpSpPr>
        <p:sp>
          <p:nvSpPr>
            <p:cNvPr id="3" name="Rectangle 56">
              <a:extLst>
                <a:ext uri="{FF2B5EF4-FFF2-40B4-BE49-F238E27FC236}">
                  <a16:creationId xmlns:a16="http://schemas.microsoft.com/office/drawing/2014/main" id="{957C8F66-0D5C-A85E-F50F-22AD7206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57">
              <a:extLst>
                <a:ext uri="{FF2B5EF4-FFF2-40B4-BE49-F238E27FC236}">
                  <a16:creationId xmlns:a16="http://schemas.microsoft.com/office/drawing/2014/main" id="{F54FE0D3-E606-A086-5AC0-222C1639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8">
              <a:extLst>
                <a:ext uri="{FF2B5EF4-FFF2-40B4-BE49-F238E27FC236}">
                  <a16:creationId xmlns:a16="http://schemas.microsoft.com/office/drawing/2014/main" id="{7A07D61E-3049-AC5C-E874-557EDEF9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9">
              <a:extLst>
                <a:ext uri="{FF2B5EF4-FFF2-40B4-BE49-F238E27FC236}">
                  <a16:creationId xmlns:a16="http://schemas.microsoft.com/office/drawing/2014/main" id="{1A4C8D5D-8CCB-FB39-6334-5D00558A5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0">
              <a:extLst>
                <a:ext uri="{FF2B5EF4-FFF2-40B4-BE49-F238E27FC236}">
                  <a16:creationId xmlns:a16="http://schemas.microsoft.com/office/drawing/2014/main" id="{79D3DEB4-70A3-1E10-96C1-4CF6B7A5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1">
              <a:extLst>
                <a:ext uri="{FF2B5EF4-FFF2-40B4-BE49-F238E27FC236}">
                  <a16:creationId xmlns:a16="http://schemas.microsoft.com/office/drawing/2014/main" id="{366822EC-A944-7482-7DA0-5FBD0AB51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id="{45E4D7D0-9B57-11F5-8415-66124D41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6092ED73-8D60-433F-4804-6C776AA0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8DE06307-11FB-B4FC-6290-8A7D7239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65">
              <a:extLst>
                <a:ext uri="{FF2B5EF4-FFF2-40B4-BE49-F238E27FC236}">
                  <a16:creationId xmlns:a16="http://schemas.microsoft.com/office/drawing/2014/main" id="{A9367D98-F42B-7F26-3D73-91928AFF0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318259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36BC398E-E0C2-5D89-DD60-FFBE7CC1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B979A7DD-0EE0-AFBD-F36C-80C8BB05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4C0BC6A9-27B0-207A-6583-73CBA922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E9387F4A-A1B8-8FD9-D247-439764A9F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1E6DC2F-6053-4318-11BE-E3A2B0E4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361B7D56-8E4D-430E-2D10-956EDF9AD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72">
              <a:extLst>
                <a:ext uri="{FF2B5EF4-FFF2-40B4-BE49-F238E27FC236}">
                  <a16:creationId xmlns:a16="http://schemas.microsoft.com/office/drawing/2014/main" id="{2ECB4B4F-8CD5-0460-6A41-ED52BD2DF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3AF12A35-09E1-7B50-977B-F63ED9F1F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91">
            <a:extLst>
              <a:ext uri="{FF2B5EF4-FFF2-40B4-BE49-F238E27FC236}">
                <a16:creationId xmlns:a16="http://schemas.microsoft.com/office/drawing/2014/main" id="{4926C8FF-3247-91DF-068D-F854F345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76" y="5818662"/>
            <a:ext cx="4179647" cy="359010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</a:t>
            </a:r>
            <a:r>
              <a:rPr lang="en-GB" sz="1800" dirty="0" err="1">
                <a:latin typeface="Courier New" pitchFamily="49" charset="0"/>
              </a:rPr>
              <a:t>sizeof</a:t>
            </a:r>
            <a:r>
              <a:rPr lang="en-GB" sz="1800" dirty="0">
                <a:latin typeface="Courier New" pitchFamily="49" charset="0"/>
              </a:rPr>
              <a:t>(</a:t>
            </a:r>
            <a:r>
              <a:rPr lang="en-GB" sz="1800" dirty="0" err="1">
                <a:latin typeface="Courier New" pitchFamily="49" charset="0"/>
              </a:rPr>
              <a:t>size_t</a:t>
            </a:r>
            <a:r>
              <a:rPr lang="en-GB" sz="1800" dirty="0">
                <a:latin typeface="Courier New" pitchFamily="49" charset="0"/>
              </a:rPr>
              <a:t>)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Review: 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15025</TotalTime>
  <Words>6006</Words>
  <Application>Microsoft Macintosh PowerPoint</Application>
  <PresentationFormat>On-screen Show (4:3)</PresentationFormat>
  <Paragraphs>1047</Paragraphs>
  <Slides>72</Slides>
  <Notes>67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14th Lecture, Spring 2026</vt:lpstr>
      <vt:lpstr>Review: Dynamic Memory Allocation </vt:lpstr>
      <vt:lpstr>Review: Keeping Track of Free Blocks</vt:lpstr>
      <vt:lpstr>Review: Boundary Tags for Coalescing </vt:lpstr>
      <vt:lpstr>Review: Internal vs. External Fragmentation</vt:lpstr>
      <vt:lpstr>Review: 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Keeping Track of Free Blocks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738</cp:revision>
  <cp:lastPrinted>2016-11-01T18:34:42Z</cp:lastPrinted>
  <dcterms:created xsi:type="dcterms:W3CDTF">2012-11-01T14:52:42Z</dcterms:created>
  <dcterms:modified xsi:type="dcterms:W3CDTF">2026-02-19T20:16:51Z</dcterms:modified>
</cp:coreProperties>
</file>