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434" r:id="rId2"/>
    <p:sldId id="1386" r:id="rId3"/>
    <p:sldId id="1327" r:id="rId4"/>
    <p:sldId id="1411" r:id="rId5"/>
    <p:sldId id="1432" r:id="rId6"/>
    <p:sldId id="1443" r:id="rId7"/>
    <p:sldId id="1262" r:id="rId8"/>
    <p:sldId id="1286" r:id="rId9"/>
    <p:sldId id="1285" r:id="rId10"/>
    <p:sldId id="1264" r:id="rId11"/>
    <p:sldId id="1412" r:id="rId12"/>
    <p:sldId id="1265" r:id="rId13"/>
    <p:sldId id="1266" r:id="rId14"/>
    <p:sldId id="1268" r:id="rId15"/>
    <p:sldId id="1289" r:id="rId16"/>
    <p:sldId id="1290" r:id="rId17"/>
    <p:sldId id="1212" r:id="rId18"/>
    <p:sldId id="1291" r:id="rId19"/>
    <p:sldId id="1292" r:id="rId20"/>
    <p:sldId id="1293" r:id="rId21"/>
    <p:sldId id="1294" r:id="rId22"/>
    <p:sldId id="1435" r:id="rId23"/>
    <p:sldId id="1430" r:id="rId24"/>
    <p:sldId id="1436" r:id="rId25"/>
    <p:sldId id="1273" r:id="rId26"/>
    <p:sldId id="1414" r:id="rId27"/>
    <p:sldId id="1274" r:id="rId28"/>
    <p:sldId id="1437" r:id="rId29"/>
    <p:sldId id="1438" r:id="rId30"/>
    <p:sldId id="1277" r:id="rId31"/>
    <p:sldId id="1415" r:id="rId32"/>
    <p:sldId id="1278" r:id="rId33"/>
    <p:sldId id="1416" r:id="rId34"/>
    <p:sldId id="1427" r:id="rId35"/>
    <p:sldId id="1428" r:id="rId36"/>
    <p:sldId id="1417" r:id="rId37"/>
    <p:sldId id="1418" r:id="rId38"/>
    <p:sldId id="1419" r:id="rId39"/>
    <p:sldId id="1420" r:id="rId40"/>
    <p:sldId id="1421" r:id="rId41"/>
    <p:sldId id="1433" r:id="rId42"/>
    <p:sldId id="1431" r:id="rId43"/>
    <p:sldId id="1422" r:id="rId44"/>
    <p:sldId id="1423" r:id="rId45"/>
    <p:sldId id="1424" r:id="rId46"/>
    <p:sldId id="1425" r:id="rId47"/>
    <p:sldId id="1429" r:id="rId48"/>
    <p:sldId id="1426" r:id="rId49"/>
  </p:sldIdLst>
  <p:sldSz cx="9144000" cy="6858000" type="screen4x3"/>
  <p:notesSz cx="7302500" cy="9586913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4648" autoAdjust="0"/>
  </p:normalViewPr>
  <p:slideViewPr>
    <p:cSldViewPr snapToObjects="1">
      <p:cViewPr varScale="1">
        <p:scale>
          <a:sx n="91" d="100"/>
          <a:sy n="91" d="100"/>
        </p:scale>
        <p:origin x="564" y="51"/>
      </p:cViewPr>
      <p:guideLst>
        <p:guide orient="horz" pos="33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valid bit is 0 until the subsequent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7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Locality of reference.  Each PTE corresponds to a 4KB page of memory (or larger, with huge pages)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 the usual layout for our address space figures, </a:t>
            </a:r>
            <a:r>
              <a:rPr lang="en-US"/>
              <a:t>since addresses increase </a:t>
            </a:r>
            <a:r>
              <a:rPr lang="en-US" dirty="0"/>
              <a:t>top-to-bottom instead of decrease.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18</a:t>
            </a:r>
            <a:r>
              <a:rPr lang="en-US" sz="2000" b="0" baseline="30000" dirty="0"/>
              <a:t>th</a:t>
            </a:r>
            <a:r>
              <a:rPr lang="en-US" sz="2000" b="0" dirty="0"/>
              <a:t>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399"/>
            <a:ext cx="8686800" cy="1861207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allocate the same virtual addresses on the heap for multiple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56120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20953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“Low-stakes take-home midterm” </a:t>
            </a:r>
            <a:br>
              <a:rPr lang="en-US" dirty="0"/>
            </a:br>
            <a:r>
              <a:rPr lang="en-US" dirty="0"/>
              <a:t>goes out on Monday evening (after small groups finish)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80 minutes self-timed</a:t>
            </a:r>
            <a:r>
              <a:rPr lang="en-US" dirty="0"/>
              <a:t>.  Covers through virtual </a:t>
            </a:r>
            <a:r>
              <a:rPr lang="en-US" dirty="0" err="1"/>
              <a:t>memort</a:t>
            </a:r>
            <a:endParaRPr lang="en-US" dirty="0"/>
          </a:p>
          <a:p>
            <a:pPr lvl="1"/>
            <a:r>
              <a:rPr lang="en-US" dirty="0"/>
              <a:t>Questions similar to </a:t>
            </a:r>
            <a:r>
              <a:rPr lang="en-US" dirty="0" err="1"/>
              <a:t>homeworks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only one attempt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Tests what you’ve learned, as in a real midterm (and as in the Final).</a:t>
            </a:r>
          </a:p>
          <a:p>
            <a:pPr lvl="1"/>
            <a:r>
              <a:rPr lang="en-US" dirty="0"/>
              <a:t>Low-stakes: Only 4% of grade (could even be  “half dropped”).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91828" y="1276771"/>
            <a:ext cx="3962400" cy="5433062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7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200" dirty="0"/>
          </a:p>
          <a:p>
            <a:pPr marL="57150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>
                <a:solidFill>
                  <a:srgbClr val="FF0000"/>
                </a:solidFill>
              </a:rPr>
              <a:t>Discussed later in lecture</a:t>
            </a:r>
            <a:br>
              <a:rPr lang="en-GB" sz="2200" dirty="0">
                <a:solidFill>
                  <a:srgbClr val="FF0000"/>
                </a:solidFill>
              </a:rPr>
            </a:br>
            <a:r>
              <a:rPr lang="en-GB" sz="2200" dirty="0">
                <a:solidFill>
                  <a:srgbClr val="FF0000"/>
                </a:solidFill>
              </a:rPr>
              <a:t>   on Linking and Loading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page table entries (PTEs)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</a:t>
            </a:r>
            <a:r>
              <a:rPr lang="en-US" sz="1800" b="0" dirty="0">
                <a:latin typeface="Calibri" pitchFamily="34" charset="0"/>
              </a:rPr>
              <a:t>requires kernel mode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to page out (if dirty, writes pages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4DC93-77F1-59A1-BC26-4AFAD7AB6758}"/>
              </a:ext>
            </a:extLst>
          </p:cNvPr>
          <p:cNvSpPr txBox="1"/>
          <p:nvPr/>
        </p:nvSpPr>
        <p:spPr>
          <a:xfrm>
            <a:off x="7180815" y="1066800"/>
            <a:ext cx="173807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Here, addresses increase from top to bottom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6C42-C203-8254-B539-CC1D6DB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 Slide for Intro Sketching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8179F-BEFF-95DC-2E9D-5F552DAB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elevators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23221</TotalTime>
  <Words>3615</Words>
  <Application>Microsoft Office PowerPoint</Application>
  <PresentationFormat>On-screen Show (4:3)</PresentationFormat>
  <Paragraphs>1096</Paragraphs>
  <Slides>48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Virtual Memory: Concepts  18-213/18-613: Introduction to Computer Systems 12th Lecture, February 18th, 2025</vt:lpstr>
      <vt:lpstr>Announcements</vt:lpstr>
      <vt:lpstr>Hmmm, How Does This Work?!  </vt:lpstr>
      <vt:lpstr>Virtual Memory  </vt:lpstr>
      <vt:lpstr>Blank Slide for Intro Sketching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PowerPoint Presentation</vt:lpstr>
      <vt:lpstr>PowerPoint Presentation</vt:lpstr>
      <vt:lpstr>Simplifying Linking and Loading</vt:lpstr>
      <vt:lpstr>Today  </vt:lpstr>
      <vt:lpstr>VM as a Tool for Memory Protection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M Kesden</cp:lastModifiedBy>
  <cp:revision>614</cp:revision>
  <cp:lastPrinted>2019-10-21T18:08:37Z</cp:lastPrinted>
  <dcterms:created xsi:type="dcterms:W3CDTF">2011-01-05T23:17:11Z</dcterms:created>
  <dcterms:modified xsi:type="dcterms:W3CDTF">2025-02-18T04:18:30Z</dcterms:modified>
</cp:coreProperties>
</file>