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309" r:id="rId3"/>
    <p:sldId id="542" r:id="rId4"/>
    <p:sldId id="645" r:id="rId5"/>
    <p:sldId id="737" r:id="rId6"/>
    <p:sldId id="580" r:id="rId7"/>
    <p:sldId id="581" r:id="rId8"/>
    <p:sldId id="697" r:id="rId9"/>
    <p:sldId id="731" r:id="rId10"/>
    <p:sldId id="735" r:id="rId11"/>
    <p:sldId id="733" r:id="rId12"/>
    <p:sldId id="734" r:id="rId13"/>
    <p:sldId id="586" r:id="rId14"/>
    <p:sldId id="646" r:id="rId15"/>
    <p:sldId id="680" r:id="rId16"/>
    <p:sldId id="692" r:id="rId17"/>
    <p:sldId id="661" r:id="rId18"/>
    <p:sldId id="693" r:id="rId19"/>
    <p:sldId id="651" r:id="rId20"/>
    <p:sldId id="639" r:id="rId21"/>
    <p:sldId id="694" r:id="rId22"/>
    <p:sldId id="649" r:id="rId23"/>
    <p:sldId id="597" r:id="rId24"/>
    <p:sldId id="598" r:id="rId25"/>
    <p:sldId id="682" r:id="rId26"/>
    <p:sldId id="599" r:id="rId27"/>
    <p:sldId id="601" r:id="rId28"/>
    <p:sldId id="602" r:id="rId29"/>
    <p:sldId id="663" r:id="rId30"/>
    <p:sldId id="664" r:id="rId31"/>
    <p:sldId id="665" r:id="rId32"/>
    <p:sldId id="666" r:id="rId33"/>
    <p:sldId id="667" r:id="rId34"/>
    <p:sldId id="668" r:id="rId35"/>
    <p:sldId id="695" r:id="rId36"/>
    <p:sldId id="669" r:id="rId37"/>
    <p:sldId id="678" r:id="rId38"/>
    <p:sldId id="670" r:id="rId39"/>
    <p:sldId id="672" r:id="rId40"/>
    <p:sldId id="736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696" r:id="rId50"/>
    <p:sldId id="637" r:id="rId51"/>
    <p:sldId id="591" r:id="rId52"/>
    <p:sldId id="592" r:id="rId53"/>
    <p:sldId id="593" r:id="rId54"/>
    <p:sldId id="687" r:id="rId55"/>
    <p:sldId id="594" r:id="rId56"/>
    <p:sldId id="595" r:id="rId57"/>
    <p:sldId id="65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737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04" autoAdjust="0"/>
  </p:normalViewPr>
  <p:slideViewPr>
    <p:cSldViewPr snapToGrid="0" snapToObjects="1">
      <p:cViewPr varScale="1">
        <p:scale>
          <a:sx n="120" d="100"/>
          <a:sy n="120" d="100"/>
        </p:scale>
        <p:origin x="440" y="176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8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fontScale="85000"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 (mid 2000s)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Since Then..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 (until about 2019), but slipping more recently 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2019-2022: back-and-forth with Samsung for #1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2023+: Moving to #4 or #5 (NVIDIA is #1); relying on TSMC for Arrow Lake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 in the 2010s but has been gaining steam in the past 5 years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Intel still ahead by revenue (~ 2:1) but the gap is closing (was ~5:1 in 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Spring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6049" cy="4972050"/>
          </a:xfrm>
        </p:spPr>
        <p:txBody>
          <a:bodyPr/>
          <a:lstStyle/>
          <a:p>
            <a:r>
              <a:rPr lang="en-US" dirty="0"/>
              <a:t>High level goals:</a:t>
            </a:r>
          </a:p>
          <a:p>
            <a:pPr lvl="1"/>
            <a:r>
              <a:rPr lang="en-US" dirty="0"/>
              <a:t>Improve code performance, reliability, and code security (and think a bit about the flip side of that coin)</a:t>
            </a:r>
          </a:p>
          <a:p>
            <a:pPr lvl="2"/>
            <a:r>
              <a:rPr lang="en-US" dirty="0"/>
              <a:t>Understand our toolchain, so we can maximize the benefit we get from it</a:t>
            </a:r>
          </a:p>
          <a:p>
            <a:pPr lvl="2"/>
            <a:r>
              <a:rPr lang="en-US" dirty="0"/>
              <a:t>Empower the compiler to do more or us</a:t>
            </a:r>
          </a:p>
          <a:p>
            <a:pPr lvl="2"/>
            <a:r>
              <a:rPr lang="en-US" dirty="0"/>
              <a:t>Optimize by hand, where, and only where appropriate</a:t>
            </a:r>
          </a:p>
          <a:p>
            <a:pPr lvl="2"/>
            <a:r>
              <a:rPr lang="en-US" dirty="0"/>
              <a:t>Debug deeply rooted problems</a:t>
            </a:r>
          </a:p>
          <a:p>
            <a:pPr lvl="2"/>
            <a:r>
              <a:rPr lang="en-US" dirty="0"/>
              <a:t>Protect the security and reliability of code</a:t>
            </a:r>
          </a:p>
          <a:p>
            <a:pPr lvl="1"/>
            <a:r>
              <a:rPr lang="en-US" dirty="0"/>
              <a:t>Note: Writing assembly is not on this </a:t>
            </a:r>
            <a:r>
              <a:rPr lang="en-US"/>
              <a:t>list!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8892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2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2675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18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18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Skylake</a:t>
            </a:r>
            <a:r>
              <a:rPr lang="en-US" sz="16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Kaby</a:t>
            </a:r>
            <a:r>
              <a:rPr lang="en-US" sz="16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Raptor Lake	2022	  10 nm .. “Intel 7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Meteor Lake           2023                      7 nm … “Intel 4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Arrow Lake             2024                       3 nm </a:t>
            </a:r>
            <a:r>
              <a:rPr lang="en-US" sz="1600" dirty="0">
                <a:sym typeface="Wingdings" pitchFamily="2" charset="2"/>
              </a:rPr>
              <a:t> TSMC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>
                <a:sym typeface="Wingdings" pitchFamily="2" charset="2"/>
              </a:rPr>
              <a:t>Nova Lake.              2026?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Arrow Lake (2024)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2" y="6284839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208323-EF96-0510-A2F5-165CC375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98"/>
            <a:ext cx="9144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25350</TotalTime>
  <Words>4925</Words>
  <Application>Microsoft Macintosh PowerPoint</Application>
  <PresentationFormat>On-screen Show (4:3)</PresentationFormat>
  <Paragraphs>974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Spring 2026</vt:lpstr>
      <vt:lpstr>Today: Machine Programming I: Basics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Arrow Lake (2024)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Swarun Kumar</cp:lastModifiedBy>
  <cp:revision>777</cp:revision>
  <cp:lastPrinted>2011-09-12T20:37:42Z</cp:lastPrinted>
  <dcterms:created xsi:type="dcterms:W3CDTF">2012-09-11T15:51:41Z</dcterms:created>
  <dcterms:modified xsi:type="dcterms:W3CDTF">2026-01-22T02:01:47Z</dcterms:modified>
  <cp:category/>
</cp:coreProperties>
</file>