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65"/>
  </p:notesMasterIdLst>
  <p:handoutMasterIdLst>
    <p:handoutMasterId r:id="rId66"/>
  </p:handoutMasterIdLst>
  <p:sldIdLst>
    <p:sldId id="332" r:id="rId4"/>
    <p:sldId id="542" r:id="rId5"/>
    <p:sldId id="257" r:id="rId6"/>
    <p:sldId id="280" r:id="rId7"/>
    <p:sldId id="324" r:id="rId8"/>
    <p:sldId id="258" r:id="rId9"/>
    <p:sldId id="317" r:id="rId10"/>
    <p:sldId id="259" r:id="rId11"/>
    <p:sldId id="263" r:id="rId12"/>
    <p:sldId id="264" r:id="rId13"/>
    <p:sldId id="267" r:id="rId14"/>
    <p:sldId id="307" r:id="rId15"/>
    <p:sldId id="308" r:id="rId16"/>
    <p:sldId id="270" r:id="rId17"/>
    <p:sldId id="273" r:id="rId18"/>
    <p:sldId id="309" r:id="rId19"/>
    <p:sldId id="310" r:id="rId20"/>
    <p:sldId id="276" r:id="rId21"/>
    <p:sldId id="278" r:id="rId22"/>
    <p:sldId id="311" r:id="rId23"/>
    <p:sldId id="277" r:id="rId24"/>
    <p:sldId id="318" r:id="rId25"/>
    <p:sldId id="304" r:id="rId26"/>
    <p:sldId id="327" r:id="rId27"/>
    <p:sldId id="319" r:id="rId28"/>
    <p:sldId id="306" r:id="rId29"/>
    <p:sldId id="314" r:id="rId30"/>
    <p:sldId id="320" r:id="rId31"/>
    <p:sldId id="321" r:id="rId32"/>
    <p:sldId id="333" r:id="rId33"/>
    <p:sldId id="328" r:id="rId34"/>
    <p:sldId id="334" r:id="rId35"/>
    <p:sldId id="323" r:id="rId36"/>
    <p:sldId id="348" r:id="rId37"/>
    <p:sldId id="281" r:id="rId38"/>
    <p:sldId id="282" r:id="rId39"/>
    <p:sldId id="292" r:id="rId40"/>
    <p:sldId id="293" r:id="rId41"/>
    <p:sldId id="295" r:id="rId42"/>
    <p:sldId id="294" r:id="rId43"/>
    <p:sldId id="296" r:id="rId44"/>
    <p:sldId id="298" r:id="rId45"/>
    <p:sldId id="286" r:id="rId46"/>
    <p:sldId id="288" r:id="rId47"/>
    <p:sldId id="287" r:id="rId48"/>
    <p:sldId id="299" r:id="rId49"/>
    <p:sldId id="302" r:id="rId50"/>
    <p:sldId id="543" r:id="rId51"/>
    <p:sldId id="338" r:id="rId52"/>
    <p:sldId id="349" r:id="rId53"/>
    <p:sldId id="325" r:id="rId54"/>
    <p:sldId id="326" r:id="rId55"/>
    <p:sldId id="350" r:id="rId56"/>
    <p:sldId id="336" r:id="rId57"/>
    <p:sldId id="300" r:id="rId58"/>
    <p:sldId id="339" r:id="rId59"/>
    <p:sldId id="343" r:id="rId60"/>
    <p:sldId id="344" r:id="rId61"/>
    <p:sldId id="345" r:id="rId62"/>
    <p:sldId id="346" r:id="rId63"/>
    <p:sldId id="347" r:id="rId64"/>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E5B0A0-2221-4207-8142-0FE3822249CF}" v="22" dt="2022-08-30T03:07:49.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78" autoAdjust="0"/>
    <p:restoredTop sz="86376" autoAdjust="0"/>
  </p:normalViewPr>
  <p:slideViewPr>
    <p:cSldViewPr>
      <p:cViewPr varScale="1">
        <p:scale>
          <a:sx n="108" d="100"/>
          <a:sy n="108" d="100"/>
        </p:scale>
        <p:origin x="944" y="184"/>
      </p:cViewPr>
      <p:guideLst>
        <p:guide orient="horz" pos="2160"/>
        <p:guide pos="2880"/>
      </p:guideLst>
    </p:cSldViewPr>
  </p:slideViewPr>
  <p:outlineViewPr>
    <p:cViewPr>
      <p:scale>
        <a:sx n="33" d="100"/>
        <a:sy n="33" d="100"/>
      </p:scale>
      <p:origin x="0" y="-65604"/>
    </p:cViewPr>
  </p:outlineViewPr>
  <p:notesTextViewPr>
    <p:cViewPr>
      <p:scale>
        <a:sx n="100" d="100"/>
        <a:sy n="100" d="100"/>
      </p:scale>
      <p:origin x="0" y="0"/>
    </p:cViewPr>
  </p:notesTextViewPr>
  <p:sorterViewPr>
    <p:cViewPr>
      <p:scale>
        <a:sx n="128" d="100"/>
        <a:sy n="128" d="100"/>
      </p:scale>
      <p:origin x="0" y="-11172"/>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1/6/26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721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677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50800"/>
            <a:ext cx="2081212" cy="607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7188" y="50800"/>
            <a:ext cx="6096000" cy="607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57188" y="50800"/>
            <a:ext cx="7591425" cy="15494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3" name="Rectangle 2"/>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4" name="TextBox 3"/>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5"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6"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342900" indent="-3429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742950" indent="-2857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1143000" indent="-2286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600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20574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25146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9718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3429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886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cs.cmu.edu/afs/cs.cmu.edu/academic/class/15213-f18/www/academicintegrity.htm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autolab.cs.cmu.edu/"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www.cs.cmu.edu/~18213"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hyperlink" Target="https://calendar.google.com/calendar/u/1?cid=Y183MzU3MjkxNTE2OTRiYWE2N2MzMWNjZDM0ZjY0OTM1NGZiOGM1YTcyNTVkNTcwOGYwYzY2MzBlMGRhM2JlZmM5QGdyb3VwLmNhbGVuZGFyLmdvb2dsZS5jb20"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mailto:git@github.com:cmu15213s19/213s19-lab0-seth4618.git"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8438" name="Rectangle 6"/>
          <p:cNvSpPr>
            <a:spLocks noGrp="1" noChangeArrowheads="1"/>
          </p:cNvSpPr>
          <p:nvPr>
            <p:ph idx="1"/>
          </p:nvPr>
        </p:nvSpPr>
        <p:spPr bwMode="auto">
          <a:xfrm>
            <a:off x="457200" y="6096000"/>
            <a:ext cx="8229600" cy="563563"/>
          </a:xfrm>
          <a:noFill/>
          <a:ln>
            <a:miter lim="800000"/>
            <a:headEnd/>
            <a:tailEnd/>
          </a:ln>
        </p:spPr>
        <p:txBody>
          <a:bodyPr wrap="square" lIns="38100" tIns="38100" rIns="38100" bIns="38100" numCol="1" anchor="t" anchorCtr="0" compatLnSpc="1">
            <a:prstTxWarp prst="textNoShape">
              <a:avLst/>
            </a:prstTxWarp>
          </a:bodyPr>
          <a:lstStyle/>
          <a:p>
            <a:pPr lvl="1" indent="-342900"/>
            <a:r>
              <a:rPr lang="en-US" dirty="0"/>
              <a:t>Result is system specific</a:t>
            </a:r>
          </a:p>
        </p:txBody>
      </p:sp>
      <p:sp>
        <p:nvSpPr>
          <p:cNvPr id="18437" name="Rectangle 5"/>
          <p:cNvSpPr>
            <a:spLocks/>
          </p:cNvSpPr>
          <p:nvPr/>
        </p:nvSpPr>
        <p:spPr bwMode="auto">
          <a:xfrm>
            <a:off x="825500" y="4267200"/>
            <a:ext cx="7327900" cy="18288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ourier New" charset="0"/>
                <a:ea typeface="Zapf Dingbats" charset="2"/>
                <a:cs typeface="Zapf Dingbats" charset="2"/>
                <a:sym typeface="Courier New" charset="0"/>
              </a:rPr>
              <a:t>3.14</a:t>
            </a:r>
            <a:endParaRPr lang="en-US" sz="1800" dirty="0">
              <a:solidFill>
                <a:schemeClr val="tx1"/>
              </a:solidFill>
              <a:latin typeface="Courier New" charset="0"/>
              <a:ea typeface="Monaco" charset="0"/>
              <a:cs typeface="Monaco" charset="0"/>
              <a:sym typeface="Courier New" charset="0"/>
            </a:endParaRPr>
          </a:p>
          <a:p>
            <a:pPr algn="l"/>
            <a:r>
              <a:rPr lang="en-US" sz="1800" dirty="0">
                <a:solidFill>
                  <a:schemeClr val="tx1"/>
                </a:solidFill>
                <a:latin typeface="Courier New" charset="0"/>
                <a:ea typeface="Courier New" charset="0"/>
                <a:cs typeface="Courier New" charset="0"/>
                <a:sym typeface="Courier New" charset="0"/>
              </a:rPr>
              <a:t>fun(5)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8436" name="Rectangle 4"/>
          <p:cNvSpPr>
            <a:spLocks/>
          </p:cNvSpPr>
          <p:nvPr/>
        </p:nvSpPr>
        <p:spPr bwMode="auto">
          <a:xfrm>
            <a:off x="838200" y="1295400"/>
            <a:ext cx="6553200" cy="2844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double fun(</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volatile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 s;</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 = 3.14;</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s.a</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 1073741824; /* Possibly out of bounds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return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Tree>
    <p:extLst>
      <p:ext uri="{BB962C8B-B14F-4D97-AF65-F5344CB8AC3E}">
        <p14:creationId xmlns:p14="http://schemas.microsoft.com/office/powerpoint/2010/main" val="32791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9460" name="Rectangle 4"/>
          <p:cNvSpPr>
            <a:spLocks/>
          </p:cNvSpPr>
          <p:nvPr/>
        </p:nvSpPr>
        <p:spPr bwMode="auto">
          <a:xfrm>
            <a:off x="762000" y="1270000"/>
            <a:ext cx="2209800" cy="1320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p:txBody>
      </p:sp>
      <p:sp>
        <p:nvSpPr>
          <p:cNvPr id="19461" name="Rectangle 5"/>
          <p:cNvSpPr>
            <a:spLocks/>
          </p:cNvSpPr>
          <p:nvPr/>
        </p:nvSpPr>
        <p:spPr bwMode="auto">
          <a:xfrm>
            <a:off x="3581400" y="1295400"/>
            <a:ext cx="4419600" cy="13716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 </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Monaco" charset="0"/>
                <a:cs typeface="Monaco" charset="0"/>
                <a:sym typeface="Courier New" charset="0"/>
              </a:rPr>
              <a:t>fun(6)</a:t>
            </a:r>
            <a:r>
              <a:rPr lang="en-US" sz="1800" dirty="0">
                <a:solidFill>
                  <a:schemeClr val="tx1"/>
                </a:solidFill>
                <a:latin typeface="Courier New" charset="0"/>
                <a:ea typeface="Courier New" charset="0"/>
                <a:cs typeface="Courier New" charset="0"/>
                <a:sym typeface="Courier New" charset="0"/>
              </a:rPr>
              <a:t>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9462" name="AutoShape 6"/>
          <p:cNvSpPr>
            <a:spLocks/>
          </p:cNvSpPr>
          <p:nvPr/>
        </p:nvSpPr>
        <p:spPr bwMode="auto">
          <a:xfrm>
            <a:off x="4648200" y="3733800"/>
            <a:ext cx="304800" cy="2667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19463" name="Rectangle 7"/>
          <p:cNvSpPr>
            <a:spLocks/>
          </p:cNvSpPr>
          <p:nvPr/>
        </p:nvSpPr>
        <p:spPr bwMode="auto">
          <a:xfrm>
            <a:off x="5105400" y="4800600"/>
            <a:ext cx="2120900" cy="647700"/>
          </a:xfrm>
          <a:prstGeom prst="rect">
            <a:avLst/>
          </a:prstGeom>
          <a:noFill/>
          <a:ln w="19050" cap="flat">
            <a:noFill/>
            <a:miter lim="800000"/>
            <a:headEnd type="none" w="med" len="med"/>
            <a:tailEnd type="none" w="med" len="med"/>
          </a:ln>
        </p:spPr>
        <p:txBody>
          <a:bodyPr lIns="38100" tIns="38100" rIns="38100" bIns="38100">
            <a:prstTxWarp prst="textNoShape">
              <a:avLst/>
            </a:prstTxWarp>
          </a:bodyPr>
          <a:lstStyle/>
          <a:p>
            <a:pPr algn="l">
              <a:lnSpc>
                <a:spcPct val="110000"/>
              </a:lnSpc>
            </a:pPr>
            <a:r>
              <a:rPr lang="en-US" sz="1800" dirty="0">
                <a:solidFill>
                  <a:schemeClr val="tx1"/>
                </a:solidFill>
                <a:latin typeface="Calibri" charset="0"/>
                <a:ea typeface="Calibri" charset="0"/>
                <a:cs typeface="Calibri" charset="0"/>
                <a:sym typeface="Calibri" charset="0"/>
              </a:rPr>
              <a:t>Location accessed by </a:t>
            </a:r>
            <a:r>
              <a:rPr lang="en-US" sz="1800" dirty="0">
                <a:solidFill>
                  <a:schemeClr val="tx1"/>
                </a:solidFill>
                <a:latin typeface="Courier New" charset="0"/>
                <a:ea typeface="Courier New" charset="0"/>
                <a:cs typeface="Courier New" charset="0"/>
                <a:sym typeface="Courier New" charset="0"/>
              </a:rPr>
              <a:t>fun(</a:t>
            </a:r>
            <a:r>
              <a:rPr lang="en-US" sz="1800" dirty="0" err="1">
                <a:solidFill>
                  <a:schemeClr val="tx1"/>
                </a:solidFill>
                <a:latin typeface="Courier New" charset="0"/>
                <a:ea typeface="Courier New" charset="0"/>
                <a:cs typeface="Courier New" charset="0"/>
                <a:sym typeface="Courier New" charset="0"/>
              </a:rPr>
              <a:t>i</a:t>
            </a:r>
            <a:r>
              <a:rPr lang="en-US" sz="1800" dirty="0">
                <a:solidFill>
                  <a:schemeClr val="tx1"/>
                </a:solidFill>
                <a:latin typeface="Courier New" charset="0"/>
                <a:ea typeface="Courier New" charset="0"/>
                <a:cs typeface="Courier New" charset="0"/>
                <a:sym typeface="Courier New" charset="0"/>
              </a:rPr>
              <a:t>)</a:t>
            </a:r>
          </a:p>
        </p:txBody>
      </p:sp>
      <p:sp>
        <p:nvSpPr>
          <p:cNvPr id="19464" name="Rectangle 8"/>
          <p:cNvSpPr>
            <a:spLocks/>
          </p:cNvSpPr>
          <p:nvPr/>
        </p:nvSpPr>
        <p:spPr bwMode="auto">
          <a:xfrm>
            <a:off x="762000" y="3200400"/>
            <a:ext cx="1668462"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400" dirty="0">
                <a:solidFill>
                  <a:schemeClr val="tx1"/>
                </a:solidFill>
                <a:latin typeface="Calibri Bold" charset="0"/>
                <a:ea typeface="Calibri Bold" charset="0"/>
                <a:cs typeface="Calibri Bold" charset="0"/>
                <a:sym typeface="Calibri Bold" charset="0"/>
              </a:rPr>
              <a:t>Explanation:</a:t>
            </a:r>
          </a:p>
        </p:txBody>
      </p:sp>
      <p:graphicFrame>
        <p:nvGraphicFramePr>
          <p:cNvPr id="19465" name="Group 9"/>
          <p:cNvGraphicFramePr>
            <a:graphicFrameLocks noGrp="1"/>
          </p:cNvGraphicFramePr>
          <p:nvPr>
            <p:extLst>
              <p:ext uri="{D42A27DB-BD31-4B8C-83A1-F6EECF244321}">
                <p14:modId xmlns:p14="http://schemas.microsoft.com/office/powerpoint/2010/main" val="2657191078"/>
              </p:ext>
            </p:extLst>
          </p:nvPr>
        </p:nvGraphicFramePr>
        <p:xfrm>
          <a:off x="2514600" y="3733800"/>
          <a:ext cx="2070100" cy="2667000"/>
        </p:xfrm>
        <a:graphic>
          <a:graphicData uri="http://schemas.openxmlformats.org/drawingml/2006/table">
            <a:tbl>
              <a:tblPr/>
              <a:tblGrid>
                <a:gridCol w="16383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Critical State</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6</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5</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4</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d7 ... d4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3</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d3 ... d0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2</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a[1]</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1</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0</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AutoShape 6"/>
          <p:cNvSpPr>
            <a:spLocks/>
          </p:cNvSpPr>
          <p:nvPr/>
        </p:nvSpPr>
        <p:spPr bwMode="auto">
          <a:xfrm flipH="1">
            <a:off x="2057400" y="4876800"/>
            <a:ext cx="304800" cy="1524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2" name="Rectangle 1"/>
          <p:cNvSpPr/>
          <p:nvPr/>
        </p:nvSpPr>
        <p:spPr>
          <a:xfrm>
            <a:off x="609600" y="5486400"/>
            <a:ext cx="1292842" cy="369332"/>
          </a:xfrm>
          <a:prstGeom prst="rect">
            <a:avLst/>
          </a:prstGeom>
        </p:spPr>
        <p:txBody>
          <a:bodyPr wrap="none">
            <a:spAutoFit/>
          </a:bodyPr>
          <a:lstStyle/>
          <a:p>
            <a:r>
              <a:rPr lang="en-US" sz="1800" dirty="0" err="1">
                <a:solidFill>
                  <a:schemeClr val="tx1"/>
                </a:solidFill>
                <a:latin typeface="Courier New" charset="0"/>
                <a:ea typeface="Courier New" charset="0"/>
                <a:cs typeface="Courier New" charset="0"/>
                <a:sym typeface="Courier New" charset="0"/>
              </a:rPr>
              <a:t>struct_t</a:t>
            </a:r>
            <a:endParaRPr lang="en-US" sz="1800" dirty="0"/>
          </a:p>
        </p:txBody>
      </p:sp>
    </p:spTree>
    <p:extLst>
      <p:ext uri="{BB962C8B-B14F-4D97-AF65-F5344CB8AC3E}">
        <p14:creationId xmlns:p14="http://schemas.microsoft.com/office/powerpoint/2010/main" val="8387994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ln/>
        </p:spPr>
        <p:txBody>
          <a:bodyPr/>
          <a:lstStyle/>
          <a:p>
            <a:pPr marL="119063" indent="-119063"/>
            <a:r>
              <a:rPr lang="en-US" b="1" dirty="0"/>
              <a:t>Memory Referencing Errors</a:t>
            </a:r>
          </a:p>
        </p:txBody>
      </p:sp>
      <p:sp>
        <p:nvSpPr>
          <p:cNvPr id="20484" name="Rectangle 4"/>
          <p:cNvSpPr>
            <a:spLocks noGrp="1" noChangeArrowheads="1"/>
          </p:cNvSpPr>
          <p:nvPr>
            <p:ph type="body" idx="1"/>
          </p:nvPr>
        </p:nvSpPr>
        <p:spPr>
          <a:ln/>
        </p:spPr>
        <p:txBody>
          <a:bodyPr/>
          <a:lstStyle/>
          <a:p>
            <a:r>
              <a:rPr lang="en-US" b="1" dirty="0"/>
              <a:t>C and C++ do not provide any memory protection</a:t>
            </a:r>
          </a:p>
          <a:p>
            <a:pPr marL="552450" lvl="1"/>
            <a:r>
              <a:rPr lang="en-US" dirty="0"/>
              <a:t>Out of bounds array references</a:t>
            </a:r>
          </a:p>
          <a:p>
            <a:pPr marL="552450" lvl="1"/>
            <a:r>
              <a:rPr lang="en-US" dirty="0"/>
              <a:t>Invalid pointer values</a:t>
            </a:r>
          </a:p>
          <a:p>
            <a:pPr marL="552450" lvl="1"/>
            <a:r>
              <a:rPr lang="en-US" dirty="0"/>
              <a:t>Abuses of </a:t>
            </a:r>
            <a:r>
              <a:rPr lang="en-US" dirty="0" err="1"/>
              <a:t>malloc</a:t>
            </a:r>
            <a:r>
              <a:rPr lang="en-US" dirty="0"/>
              <a:t>/free</a:t>
            </a:r>
          </a:p>
          <a:p>
            <a:r>
              <a:rPr lang="en-US" b="1" dirty="0"/>
              <a:t>Can lead to nasty bugs</a:t>
            </a:r>
          </a:p>
          <a:p>
            <a:pPr marL="552450" lvl="1"/>
            <a:r>
              <a:rPr lang="en-US" dirty="0"/>
              <a:t>Whether or not bug has any effect depends on system and compiler</a:t>
            </a:r>
          </a:p>
          <a:p>
            <a:pPr marL="552450" lvl="1"/>
            <a:r>
              <a:rPr lang="en-US" dirty="0"/>
              <a:t>Action at a distance</a:t>
            </a:r>
          </a:p>
          <a:p>
            <a:pPr marL="838200" lvl="2"/>
            <a:r>
              <a:rPr lang="en-US" dirty="0"/>
              <a:t>Corrupted object logically unrelated to one being accessed</a:t>
            </a:r>
          </a:p>
          <a:p>
            <a:pPr marL="838200" lvl="2"/>
            <a:r>
              <a:rPr lang="en-US" dirty="0"/>
              <a:t>Effect of bug may be first observed long after it is generated</a:t>
            </a:r>
          </a:p>
          <a:p>
            <a:r>
              <a:rPr lang="en-US" b="1" dirty="0"/>
              <a:t>How can I deal with this?</a:t>
            </a:r>
          </a:p>
          <a:p>
            <a:pPr marL="552450" lvl="1"/>
            <a:r>
              <a:rPr lang="en-US" dirty="0"/>
              <a:t>Program in Java, Ruby, Python, ML, …</a:t>
            </a:r>
          </a:p>
          <a:p>
            <a:pPr marL="552450" lvl="1"/>
            <a:r>
              <a:rPr lang="en-US" dirty="0"/>
              <a:t>Understand what possible interactions may occur</a:t>
            </a:r>
          </a:p>
          <a:p>
            <a:pPr marL="552450" lvl="1"/>
            <a:r>
              <a:rPr lang="en-US" dirty="0"/>
              <a:t>Use or develop tools to detect referencing errors (e.g. </a:t>
            </a:r>
            <a:r>
              <a:rPr lang="en-US" dirty="0" err="1"/>
              <a:t>Valgrind</a:t>
            </a:r>
            <a:r>
              <a:rPr lang="en-US" dirty="0"/>
              <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p:spPr>
        <p:txBody>
          <a:bodyPr/>
          <a:lstStyle/>
          <a:p>
            <a:pPr marL="119063" indent="-119063"/>
            <a:r>
              <a:rPr lang="en-US" b="1" dirty="0"/>
              <a:t>Memory System Performance Example</a:t>
            </a:r>
          </a:p>
        </p:txBody>
      </p:sp>
      <p:sp>
        <p:nvSpPr>
          <p:cNvPr id="21508" name="Rectangle 4"/>
          <p:cNvSpPr>
            <a:spLocks noGrp="1" noChangeArrowheads="1"/>
          </p:cNvSpPr>
          <p:nvPr>
            <p:ph type="body" idx="1"/>
          </p:nvPr>
        </p:nvSpPr>
        <p:spPr>
          <a:xfrm>
            <a:off x="381000" y="4864100"/>
            <a:ext cx="8382000" cy="1536700"/>
          </a:xfrm>
          <a:ln/>
        </p:spPr>
        <p:txBody>
          <a:bodyPr/>
          <a:lstStyle/>
          <a:p>
            <a:r>
              <a:rPr lang="en-US" dirty="0"/>
              <a:t>Hierarchical memory organization</a:t>
            </a:r>
          </a:p>
          <a:p>
            <a:r>
              <a:rPr lang="en-US" dirty="0"/>
              <a:t>Performance depends on access patterns</a:t>
            </a:r>
          </a:p>
          <a:p>
            <a:pPr marL="552450" lvl="1"/>
            <a:r>
              <a:rPr lang="en-US" dirty="0"/>
              <a:t>Including how step through multi-dimensional array</a:t>
            </a:r>
          </a:p>
        </p:txBody>
      </p:sp>
      <p:sp>
        <p:nvSpPr>
          <p:cNvPr id="21509" name="Rectangle 5"/>
          <p:cNvSpPr>
            <a:spLocks/>
          </p:cNvSpPr>
          <p:nvPr/>
        </p:nvSpPr>
        <p:spPr bwMode="auto">
          <a:xfrm>
            <a:off x="4622800" y="1603375"/>
            <a:ext cx="4114800" cy="2273300"/>
          </a:xfrm>
          <a:prstGeom prst="rect">
            <a:avLst/>
          </a:prstGeom>
          <a:solidFill>
            <a:srgbClr val="D3F2D3"/>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copyji(int</a:t>
            </a:r>
            <a:r>
              <a:rPr lang="en-US" sz="1600" b="1" dirty="0">
                <a:solidFill>
                  <a:schemeClr val="tx1"/>
                </a:solidFill>
                <a:latin typeface="Courier New"/>
                <a:ea typeface="Monaco" charset="0"/>
                <a:cs typeface="Courier New"/>
                <a:sym typeface="Monaco" charset="0"/>
              </a:rPr>
              <a:t> src[2048][2048],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dst[2048][2048])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 0;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&lt; 2048;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dst[i][j</a:t>
            </a:r>
            <a:r>
              <a:rPr lang="en-US" sz="1600" b="1" dirty="0">
                <a:solidFill>
                  <a:schemeClr val="tx1"/>
                </a:solidFill>
                <a:latin typeface="Courier New"/>
                <a:ea typeface="Monaco" charset="0"/>
                <a:cs typeface="Courier New"/>
                <a:sym typeface="Monaco" charset="0"/>
              </a:rPr>
              <a:t>] = </a:t>
            </a:r>
            <a:r>
              <a:rPr lang="en-US" sz="1600" b="1" dirty="0" err="1">
                <a:solidFill>
                  <a:schemeClr val="tx1"/>
                </a:solidFill>
                <a:latin typeface="Courier New"/>
                <a:ea typeface="Monaco" charset="0"/>
                <a:cs typeface="Courier New"/>
                <a:sym typeface="Monaco" charset="0"/>
              </a:rPr>
              <a:t>src[i][j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
        <p:nvSpPr>
          <p:cNvPr id="21510" name="Rectangle 6"/>
          <p:cNvSpPr>
            <a:spLocks/>
          </p:cNvSpPr>
          <p:nvPr/>
        </p:nvSpPr>
        <p:spPr bwMode="auto">
          <a:xfrm>
            <a:off x="393700" y="1603375"/>
            <a:ext cx="4114800" cy="22733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copyij</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(j = 0; j &lt; 2048; j++)</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 =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grpSp>
        <p:nvGrpSpPr>
          <p:cNvPr id="21511" name="Group 7"/>
          <p:cNvGrpSpPr>
            <a:grpSpLocks/>
          </p:cNvGrpSpPr>
          <p:nvPr/>
        </p:nvGrpSpPr>
        <p:grpSpPr bwMode="auto">
          <a:xfrm>
            <a:off x="4130675" y="2860675"/>
            <a:ext cx="762000" cy="228600"/>
            <a:chOff x="0" y="0"/>
            <a:chExt cx="480" cy="144"/>
          </a:xfrm>
        </p:grpSpPr>
        <p:sp>
          <p:nvSpPr>
            <p:cNvPr id="21512" name="Line 8"/>
            <p:cNvSpPr>
              <a:spLocks noChangeShapeType="1"/>
            </p:cNvSpPr>
            <p:nvPr/>
          </p:nvSpPr>
          <p:spPr bwMode="auto">
            <a:xfrm>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sp>
          <p:nvSpPr>
            <p:cNvPr id="21513" name="Line 9"/>
            <p:cNvSpPr>
              <a:spLocks noChangeShapeType="1"/>
            </p:cNvSpPr>
            <p:nvPr/>
          </p:nvSpPr>
          <p:spPr bwMode="auto">
            <a:xfrm rot="10800000" flipH="1">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grpSp>
      <p:grpSp>
        <p:nvGrpSpPr>
          <p:cNvPr id="3" name="Group 2"/>
          <p:cNvGrpSpPr/>
          <p:nvPr/>
        </p:nvGrpSpPr>
        <p:grpSpPr>
          <a:xfrm>
            <a:off x="1867959" y="3886200"/>
            <a:ext cx="5886221" cy="827276"/>
            <a:chOff x="1867959" y="3886200"/>
            <a:chExt cx="5886221" cy="827276"/>
          </a:xfrm>
        </p:grpSpPr>
        <p:sp>
          <p:nvSpPr>
            <p:cNvPr id="21514" name="Rectangle 10"/>
            <p:cNvSpPr>
              <a:spLocks/>
            </p:cNvSpPr>
            <p:nvPr/>
          </p:nvSpPr>
          <p:spPr bwMode="auto">
            <a:xfrm>
              <a:off x="6598414" y="3886200"/>
              <a:ext cx="1155766" cy="50783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dirty="0">
                  <a:solidFill>
                    <a:srgbClr val="C00000"/>
                  </a:solidFill>
                  <a:latin typeface="+mn-lt"/>
                  <a:ea typeface="Calibri" charset="0"/>
                  <a:cs typeface="Calibri" charset="0"/>
                  <a:sym typeface="Calibri" charset="0"/>
                </a:rPr>
                <a:t>81.8ms</a:t>
              </a:r>
            </a:p>
          </p:txBody>
        </p:sp>
        <p:sp>
          <p:nvSpPr>
            <p:cNvPr id="2" name="TextBox 1"/>
            <p:cNvSpPr txBox="1"/>
            <p:nvPr/>
          </p:nvSpPr>
          <p:spPr>
            <a:xfrm>
              <a:off x="1867959" y="3886200"/>
              <a:ext cx="1080745" cy="523220"/>
            </a:xfrm>
            <a:prstGeom prst="rect">
              <a:avLst/>
            </a:prstGeom>
            <a:noFill/>
          </p:spPr>
          <p:txBody>
            <a:bodyPr wrap="none" rtlCol="0">
              <a:spAutoFit/>
            </a:bodyPr>
            <a:lstStyle/>
            <a:p>
              <a:r>
                <a:rPr lang="en-US" sz="2800" dirty="0">
                  <a:solidFill>
                    <a:srgbClr val="C00000"/>
                  </a:solidFill>
                  <a:latin typeface="+mn-lt"/>
                </a:rPr>
                <a:t>4.3ms</a:t>
              </a:r>
            </a:p>
          </p:txBody>
        </p:sp>
        <p:sp>
          <p:nvSpPr>
            <p:cNvPr id="13" name="Rectangle 10"/>
            <p:cNvSpPr>
              <a:spLocks/>
            </p:cNvSpPr>
            <p:nvPr/>
          </p:nvSpPr>
          <p:spPr bwMode="auto">
            <a:xfrm>
              <a:off x="2870694" y="4267200"/>
              <a:ext cx="3675585" cy="446276"/>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400" dirty="0">
                  <a:solidFill>
                    <a:schemeClr val="tx1"/>
                  </a:solidFill>
                  <a:latin typeface="+mn-lt"/>
                  <a:ea typeface="Calibri" charset="0"/>
                  <a:cs typeface="Calibri" charset="0"/>
                  <a:sym typeface="Calibri" charset="0"/>
                </a:rPr>
                <a:t>2.0 GHz Intel Core i7 </a:t>
              </a:r>
              <a:r>
                <a:rPr lang="en-US" sz="2400" dirty="0" err="1">
                  <a:solidFill>
                    <a:schemeClr val="tx1"/>
                  </a:solidFill>
                  <a:latin typeface="+mn-lt"/>
                  <a:ea typeface="Calibri" charset="0"/>
                  <a:cs typeface="Calibri" charset="0"/>
                  <a:sym typeface="Calibri" charset="0"/>
                </a:rPr>
                <a:t>Haswell</a:t>
              </a:r>
              <a:endParaRPr lang="en-US" sz="2400" dirty="0">
                <a:solidFill>
                  <a:schemeClr val="tx1"/>
                </a:solidFill>
                <a:latin typeface="+mn-lt"/>
                <a:ea typeface="Calibri" charset="0"/>
                <a:cs typeface="Calibri" charset="0"/>
                <a:sym typeface="Calibri" charset="0"/>
              </a:endParaRPr>
            </a:p>
          </p:txBody>
        </p:sp>
      </p:grpSp>
    </p:spTree>
    <p:extLst>
      <p:ext uri="{BB962C8B-B14F-4D97-AF65-F5344CB8AC3E}">
        <p14:creationId xmlns:p14="http://schemas.microsoft.com/office/powerpoint/2010/main" val="3676039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1708150"/>
            <a:ext cx="7772400" cy="1470025"/>
          </a:xfrm>
        </p:spPr>
        <p:txBody>
          <a:bodyPr/>
          <a:lstStyle/>
          <a:p>
            <a:pPr marL="0" indent="0"/>
            <a:r>
              <a:rPr lang="en-US" dirty="0"/>
              <a:t>Course Overview</a:t>
            </a:r>
            <a:br>
              <a:rPr lang="en-US" dirty="0"/>
            </a:br>
            <a:r>
              <a:rPr lang="en-US" sz="2000" b="0" dirty="0"/>
              <a:t>18-213/18-613: Computer Systems</a:t>
            </a:r>
            <a:br>
              <a:rPr lang="en-US" b="0" dirty="0"/>
            </a:br>
            <a:r>
              <a:rPr lang="en-US" sz="2000" dirty="0"/>
              <a:t>1</a:t>
            </a:r>
            <a:r>
              <a:rPr lang="en-US" sz="2000" baseline="30000" dirty="0"/>
              <a:t>st</a:t>
            </a:r>
            <a:r>
              <a:rPr lang="en-US" sz="2000" dirty="0"/>
              <a:t> </a:t>
            </a:r>
            <a:r>
              <a:rPr lang="en-US" sz="2000" b="0" dirty="0"/>
              <a:t>Lecture,  Spring 2026</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6672876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a:lstStyle/>
          <a:p>
            <a:pPr marL="119063" indent="-119063"/>
            <a:r>
              <a:rPr lang="en-US" dirty="0"/>
              <a:t>Role within CS/ECE Curriculum</a:t>
            </a:r>
          </a:p>
        </p:txBody>
      </p:sp>
      <p:sp>
        <p:nvSpPr>
          <p:cNvPr id="27663" name="Rectangle 15"/>
          <p:cNvSpPr>
            <a:spLocks/>
          </p:cNvSpPr>
          <p:nvPr/>
        </p:nvSpPr>
        <p:spPr bwMode="auto">
          <a:xfrm>
            <a:off x="6477000" y="583125"/>
            <a:ext cx="1382712" cy="838200"/>
          </a:xfrm>
          <a:prstGeom prst="rect">
            <a:avLst/>
          </a:prstGeom>
          <a:solidFill>
            <a:srgbClr val="F2F2F2"/>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wrap="none" lIns="38100" tIns="38100" rIns="38100" bIns="38100" anchor="ctr">
            <a:prstTxWarp prst="textNoShape">
              <a:avLst/>
            </a:prstTxWarp>
          </a:bodyPr>
          <a:lstStyle/>
          <a:p>
            <a:r>
              <a:rPr lang="en-US" sz="1600" dirty="0">
                <a:solidFill>
                  <a:schemeClr val="tx1"/>
                </a:solidFill>
                <a:latin typeface="Calibri" charset="0"/>
                <a:ea typeface="Calibri" charset="0"/>
                <a:cs typeface="Calibri" charset="0"/>
                <a:sym typeface="Calibri" charset="0"/>
              </a:rPr>
              <a:t>CS 122</a:t>
            </a:r>
            <a:endParaRPr lang="en-US" sz="2400" dirty="0">
              <a:solidFill>
                <a:schemeClr val="tx1"/>
              </a:solidFill>
              <a:latin typeface="Arial Narrow" charset="0"/>
              <a:ea typeface="Lucida Grande" charset="0"/>
              <a:cs typeface="Lucida Grande" charset="0"/>
              <a:sym typeface="Arial Narrow" charset="0"/>
            </a:endParaRPr>
          </a:p>
          <a:p>
            <a:pPr algn="l"/>
            <a:r>
              <a:rPr lang="en-US" sz="1600" dirty="0">
                <a:solidFill>
                  <a:schemeClr val="tx1"/>
                </a:solidFill>
                <a:latin typeface="Calibri" charset="0"/>
                <a:ea typeface="Calibri" charset="0"/>
                <a:cs typeface="Calibri" charset="0"/>
                <a:sym typeface="Calibri" charset="0"/>
              </a:rPr>
              <a:t>Imperative</a:t>
            </a:r>
          </a:p>
          <a:p>
            <a:pPr algn="l"/>
            <a:r>
              <a:rPr lang="en-US" sz="1600" dirty="0">
                <a:solidFill>
                  <a:schemeClr val="tx1"/>
                </a:solidFill>
                <a:latin typeface="Calibri" charset="0"/>
                <a:ea typeface="Calibri" charset="0"/>
                <a:cs typeface="Calibri" charset="0"/>
                <a:sym typeface="Calibri" charset="0"/>
              </a:rPr>
              <a:t> Programming</a:t>
            </a:r>
          </a:p>
        </p:txBody>
      </p:sp>
      <p:sp>
        <p:nvSpPr>
          <p:cNvPr id="27672" name="Rectangle 24"/>
          <p:cNvSpPr>
            <a:spLocks/>
          </p:cNvSpPr>
          <p:nvPr/>
        </p:nvSpPr>
        <p:spPr bwMode="auto">
          <a:xfrm>
            <a:off x="40849" y="1675339"/>
            <a:ext cx="38989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spcBef>
                <a:spcPts val="475"/>
              </a:spcBef>
            </a:pPr>
            <a:r>
              <a:rPr lang="en-US" sz="2000" dirty="0">
                <a:solidFill>
                  <a:srgbClr val="C00000"/>
                </a:solidFill>
                <a:latin typeface="Calibri Italic" charset="0"/>
                <a:ea typeface="Calibri Italic" charset="0"/>
                <a:cs typeface="Calibri Italic" charset="0"/>
                <a:sym typeface="Calibri Italic" charset="0"/>
              </a:rPr>
              <a:t>Foundation of Computer Systems</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Underlying principles for hardware, </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software, and networking</a:t>
            </a:r>
          </a:p>
        </p:txBody>
      </p:sp>
      <p:sp>
        <p:nvSpPr>
          <p:cNvPr id="27677" name="Line 29"/>
          <p:cNvSpPr>
            <a:spLocks noChangeShapeType="1"/>
          </p:cNvSpPr>
          <p:nvPr/>
        </p:nvSpPr>
        <p:spPr bwMode="auto">
          <a:xfrm flipV="1">
            <a:off x="4572001" y="990600"/>
            <a:ext cx="1905000" cy="672039"/>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 name="TextBox 1">
            <a:extLst>
              <a:ext uri="{FF2B5EF4-FFF2-40B4-BE49-F238E27FC236}">
                <a16:creationId xmlns:a16="http://schemas.microsoft.com/office/drawing/2014/main" id="{7365FD70-9248-E148-B9DD-CADB20517FEE}"/>
              </a:ext>
            </a:extLst>
          </p:cNvPr>
          <p:cNvSpPr txBox="1"/>
          <p:nvPr/>
        </p:nvSpPr>
        <p:spPr>
          <a:xfrm>
            <a:off x="409411" y="3623608"/>
            <a:ext cx="350520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tabLst>
                <a:tab pos="1082675" algn="l"/>
              </a:tabLst>
            </a:pPr>
            <a:r>
              <a:rPr lang="en-US" sz="1800" dirty="0">
                <a:latin typeface="+mj-lt"/>
              </a:rPr>
              <a:t>CS Systems</a:t>
            </a:r>
          </a:p>
          <a:p>
            <a:pPr marL="285750" indent="-285750" algn="l">
              <a:buFont typeface="Arial" panose="020B0604020202020204" pitchFamily="34" charset="0"/>
              <a:buChar char="•"/>
              <a:tabLst>
                <a:tab pos="1082675" algn="l"/>
              </a:tabLst>
            </a:pPr>
            <a:r>
              <a:rPr lang="en-US" sz="1800" dirty="0">
                <a:latin typeface="+mj-lt"/>
              </a:rPr>
              <a:t>15-319	Cloud Computing</a:t>
            </a:r>
          </a:p>
          <a:p>
            <a:pPr marL="285750" indent="-285750" algn="l">
              <a:buFont typeface="Arial" panose="020B0604020202020204" pitchFamily="34" charset="0"/>
              <a:buChar char="•"/>
              <a:tabLst>
                <a:tab pos="1082675" algn="l"/>
              </a:tabLst>
            </a:pPr>
            <a:r>
              <a:rPr lang="en-US" sz="1800" dirty="0">
                <a:latin typeface="+mj-lt"/>
              </a:rPr>
              <a:t>15-330	Computer Security</a:t>
            </a:r>
          </a:p>
          <a:p>
            <a:pPr marL="285750" indent="-285750" algn="l">
              <a:buFont typeface="Arial" panose="020B0604020202020204" pitchFamily="34" charset="0"/>
              <a:buChar char="•"/>
              <a:tabLst>
                <a:tab pos="1082675" algn="l"/>
              </a:tabLst>
            </a:pPr>
            <a:r>
              <a:rPr lang="en-US" sz="1800" dirty="0">
                <a:latin typeface="+mj-lt"/>
              </a:rPr>
              <a:t>15-410	Operating Systems</a:t>
            </a:r>
          </a:p>
          <a:p>
            <a:pPr marL="285750" indent="-285750" algn="l">
              <a:buFont typeface="Arial" panose="020B0604020202020204" pitchFamily="34" charset="0"/>
              <a:buChar char="•"/>
              <a:tabLst>
                <a:tab pos="1082675" algn="l"/>
              </a:tabLst>
            </a:pPr>
            <a:r>
              <a:rPr lang="en-US" sz="1800" dirty="0">
                <a:latin typeface="+mj-lt"/>
              </a:rPr>
              <a:t>15-411	Compiler Design</a:t>
            </a:r>
          </a:p>
          <a:p>
            <a:pPr marL="285750" indent="-285750" algn="l">
              <a:buFont typeface="Arial" panose="020B0604020202020204" pitchFamily="34" charset="0"/>
              <a:buChar char="•"/>
              <a:tabLst>
                <a:tab pos="1082675" algn="l"/>
              </a:tabLst>
            </a:pPr>
            <a:r>
              <a:rPr lang="en-US" sz="1800" dirty="0">
                <a:latin typeface="+mj-lt"/>
              </a:rPr>
              <a:t>15-415	Database Applications</a:t>
            </a:r>
          </a:p>
          <a:p>
            <a:pPr marL="285750" indent="-285750" algn="l">
              <a:buFont typeface="Arial" panose="020B0604020202020204" pitchFamily="34" charset="0"/>
              <a:buChar char="•"/>
              <a:tabLst>
                <a:tab pos="1082675" algn="l"/>
              </a:tabLst>
            </a:pPr>
            <a:r>
              <a:rPr lang="en-US" sz="1800" dirty="0">
                <a:latin typeface="+mj-lt"/>
              </a:rPr>
              <a:t>15-418 	Parallel Computing</a:t>
            </a:r>
          </a:p>
          <a:p>
            <a:pPr marL="285750" indent="-285750" algn="l">
              <a:buFont typeface="Arial" panose="020B0604020202020204" pitchFamily="34" charset="0"/>
              <a:buChar char="•"/>
              <a:tabLst>
                <a:tab pos="1082675" algn="l"/>
              </a:tabLst>
            </a:pPr>
            <a:r>
              <a:rPr lang="en-US" sz="1800" dirty="0">
                <a:latin typeface="+mj-lt"/>
              </a:rPr>
              <a:t>15-440	Distributed Systems</a:t>
            </a:r>
          </a:p>
          <a:p>
            <a:pPr marL="285750" indent="-285750" algn="l">
              <a:buFont typeface="Arial" panose="020B0604020202020204" pitchFamily="34" charset="0"/>
              <a:buChar char="•"/>
              <a:tabLst>
                <a:tab pos="1082675" algn="l"/>
              </a:tabLst>
            </a:pPr>
            <a:r>
              <a:rPr lang="en-US" sz="1800" dirty="0">
                <a:latin typeface="+mj-lt"/>
              </a:rPr>
              <a:t>15-441	Computer Networks</a:t>
            </a:r>
          </a:p>
          <a:p>
            <a:pPr marL="285750" indent="-285750" algn="l">
              <a:buFont typeface="Arial" panose="020B0604020202020204" pitchFamily="34" charset="0"/>
              <a:buChar char="•"/>
              <a:tabLst>
                <a:tab pos="1082675" algn="l"/>
              </a:tabLst>
            </a:pPr>
            <a:r>
              <a:rPr lang="en-US" sz="1800" dirty="0">
                <a:latin typeface="+mj-lt"/>
              </a:rPr>
              <a:t>15-445	Database Systems</a:t>
            </a:r>
          </a:p>
        </p:txBody>
      </p:sp>
      <p:sp>
        <p:nvSpPr>
          <p:cNvPr id="37" name="TextBox 36">
            <a:extLst>
              <a:ext uri="{FF2B5EF4-FFF2-40B4-BE49-F238E27FC236}">
                <a16:creationId xmlns:a16="http://schemas.microsoft.com/office/drawing/2014/main" id="{F3DD7260-962A-D540-8123-480B84356C04}"/>
              </a:ext>
            </a:extLst>
          </p:cNvPr>
          <p:cNvSpPr txBox="1"/>
          <p:nvPr/>
        </p:nvSpPr>
        <p:spPr>
          <a:xfrm>
            <a:off x="4929335" y="3381026"/>
            <a:ext cx="41148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l">
              <a:tabLst>
                <a:tab pos="1082675" algn="l"/>
              </a:tabLst>
            </a:pPr>
            <a:r>
              <a:rPr lang="en-US" sz="1800" dirty="0">
                <a:latin typeface="+mj-lt"/>
              </a:rPr>
              <a:t>ECE Systems</a:t>
            </a:r>
          </a:p>
          <a:p>
            <a:pPr marL="285750" indent="-285750" algn="l">
              <a:buFont typeface="Arial" panose="020B0604020202020204" pitchFamily="34" charset="0"/>
              <a:buChar char="•"/>
              <a:tabLst>
                <a:tab pos="1082675" algn="l"/>
              </a:tabLst>
            </a:pPr>
            <a:r>
              <a:rPr lang="en-US" sz="1800" dirty="0">
                <a:latin typeface="+mj-lt"/>
              </a:rPr>
              <a:t>18-349	Computer Security</a:t>
            </a:r>
          </a:p>
          <a:p>
            <a:pPr marL="285750" indent="-285750" algn="l">
              <a:buFont typeface="Arial" panose="020B0604020202020204" pitchFamily="34" charset="0"/>
              <a:buChar char="•"/>
              <a:tabLst>
                <a:tab pos="1082675" algn="l"/>
              </a:tabLst>
            </a:pPr>
            <a:r>
              <a:rPr lang="en-US" sz="1800" dirty="0">
                <a:latin typeface="+mj-lt"/>
              </a:rPr>
              <a:t>18-349 	Intro to Embedded Systems</a:t>
            </a:r>
          </a:p>
          <a:p>
            <a:pPr marL="285750" indent="-285750" algn="l">
              <a:buFont typeface="Arial" panose="020B0604020202020204" pitchFamily="34" charset="0"/>
              <a:buChar char="•"/>
              <a:tabLst>
                <a:tab pos="1082675" algn="l"/>
              </a:tabLst>
            </a:pPr>
            <a:r>
              <a:rPr lang="en-US" sz="1800" dirty="0">
                <a:latin typeface="+mj-lt"/>
              </a:rPr>
              <a:t>18-441	Computer Networks</a:t>
            </a:r>
          </a:p>
          <a:p>
            <a:pPr marL="285750" indent="-285750" algn="l">
              <a:buFont typeface="Arial" panose="020B0604020202020204" pitchFamily="34" charset="0"/>
              <a:buChar char="•"/>
              <a:tabLst>
                <a:tab pos="1082675" algn="l"/>
              </a:tabLst>
            </a:pPr>
            <a:r>
              <a:rPr lang="en-US" sz="1800" dirty="0">
                <a:latin typeface="+mj-lt"/>
              </a:rPr>
              <a:t>18-447	Computer Architecture</a:t>
            </a:r>
          </a:p>
          <a:p>
            <a:pPr marL="285750" indent="-285750" algn="l">
              <a:buFont typeface="Arial" panose="020B0604020202020204" pitchFamily="34" charset="0"/>
              <a:buChar char="•"/>
              <a:tabLst>
                <a:tab pos="1082675" algn="l"/>
              </a:tabLst>
            </a:pPr>
            <a:r>
              <a:rPr lang="en-US" sz="1800" dirty="0">
                <a:latin typeface="+mj-lt"/>
              </a:rPr>
              <a:t>18-452	Wireless Networking</a:t>
            </a:r>
          </a:p>
          <a:p>
            <a:pPr marL="285750" indent="-285750" algn="l">
              <a:buFont typeface="Arial" panose="020B0604020202020204" pitchFamily="34" charset="0"/>
              <a:buChar char="•"/>
              <a:tabLst>
                <a:tab pos="1082675" algn="l"/>
              </a:tabLst>
            </a:pPr>
            <a:r>
              <a:rPr lang="en-US" sz="1800" dirty="0">
                <a:latin typeface="+mj-lt"/>
              </a:rPr>
              <a:t>18-451	</a:t>
            </a:r>
            <a:r>
              <a:rPr lang="en-US" sz="1800" dirty="0" err="1">
                <a:latin typeface="+mj-lt"/>
              </a:rPr>
              <a:t>Cyberphysical</a:t>
            </a:r>
            <a:r>
              <a:rPr lang="en-US" sz="1800" dirty="0">
                <a:latin typeface="+mj-lt"/>
              </a:rPr>
              <a:t> Systems</a:t>
            </a:r>
          </a:p>
        </p:txBody>
      </p:sp>
      <p:sp>
        <p:nvSpPr>
          <p:cNvPr id="38" name="TextBox 37">
            <a:extLst>
              <a:ext uri="{FF2B5EF4-FFF2-40B4-BE49-F238E27FC236}">
                <a16:creationId xmlns:a16="http://schemas.microsoft.com/office/drawing/2014/main" id="{087DD645-51FE-6F42-BD89-E38B34A74D96}"/>
              </a:ext>
            </a:extLst>
          </p:cNvPr>
          <p:cNvSpPr txBox="1"/>
          <p:nvPr/>
        </p:nvSpPr>
        <p:spPr>
          <a:xfrm>
            <a:off x="4572000" y="5562600"/>
            <a:ext cx="3505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tabLst>
                <a:tab pos="1082675" algn="l"/>
              </a:tabLst>
            </a:pPr>
            <a:r>
              <a:rPr lang="en-US" sz="1800" dirty="0">
                <a:latin typeface="+mj-lt"/>
              </a:rPr>
              <a:t>CS Graphics</a:t>
            </a:r>
          </a:p>
          <a:p>
            <a:pPr marL="285750" indent="-285750" algn="l">
              <a:buFont typeface="Arial" panose="020B0604020202020204" pitchFamily="34" charset="0"/>
              <a:buChar char="•"/>
              <a:tabLst>
                <a:tab pos="1082675" algn="l"/>
              </a:tabLst>
            </a:pPr>
            <a:r>
              <a:rPr lang="en-US" sz="1800" dirty="0">
                <a:latin typeface="+mj-lt"/>
              </a:rPr>
              <a:t>15-462	Computer Graphics</a:t>
            </a:r>
          </a:p>
          <a:p>
            <a:pPr marL="285750" indent="-285750" algn="l">
              <a:buFont typeface="Arial" panose="020B0604020202020204" pitchFamily="34" charset="0"/>
              <a:buChar char="•"/>
              <a:tabLst>
                <a:tab pos="1082675" algn="l"/>
              </a:tabLst>
            </a:pPr>
            <a:r>
              <a:rPr lang="en-US" sz="1800" dirty="0">
                <a:latin typeface="+mj-lt"/>
              </a:rPr>
              <a:t>15-463	Comp. Photography</a:t>
            </a:r>
          </a:p>
        </p:txBody>
      </p:sp>
      <p:sp>
        <p:nvSpPr>
          <p:cNvPr id="39" name="Line 29">
            <a:extLst>
              <a:ext uri="{FF2B5EF4-FFF2-40B4-BE49-F238E27FC236}">
                <a16:creationId xmlns:a16="http://schemas.microsoft.com/office/drawing/2014/main" id="{CDD00F28-71B2-0C45-B5AC-34D9E02D23C9}"/>
              </a:ext>
            </a:extLst>
          </p:cNvPr>
          <p:cNvSpPr>
            <a:spLocks noChangeShapeType="1"/>
          </p:cNvSpPr>
          <p:nvPr/>
        </p:nvSpPr>
        <p:spPr bwMode="auto">
          <a:xfrm flipV="1">
            <a:off x="1981199" y="2157923"/>
            <a:ext cx="2641075" cy="146568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0" name="Line 29">
            <a:extLst>
              <a:ext uri="{FF2B5EF4-FFF2-40B4-BE49-F238E27FC236}">
                <a16:creationId xmlns:a16="http://schemas.microsoft.com/office/drawing/2014/main" id="{0E9ACB34-8200-764E-9A0B-D433F66458A6}"/>
              </a:ext>
            </a:extLst>
          </p:cNvPr>
          <p:cNvSpPr>
            <a:spLocks noChangeShapeType="1"/>
          </p:cNvSpPr>
          <p:nvPr/>
        </p:nvSpPr>
        <p:spPr bwMode="auto">
          <a:xfrm flipH="1" flipV="1">
            <a:off x="4597137" y="2157925"/>
            <a:ext cx="175051" cy="3404674"/>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1" name="Line 29">
            <a:extLst>
              <a:ext uri="{FF2B5EF4-FFF2-40B4-BE49-F238E27FC236}">
                <a16:creationId xmlns:a16="http://schemas.microsoft.com/office/drawing/2014/main" id="{3C7913D0-F0E6-4942-BB2A-9D2A621C2E76}"/>
              </a:ext>
            </a:extLst>
          </p:cNvPr>
          <p:cNvSpPr>
            <a:spLocks noChangeShapeType="1"/>
          </p:cNvSpPr>
          <p:nvPr/>
        </p:nvSpPr>
        <p:spPr bwMode="auto">
          <a:xfrm flipH="1" flipV="1">
            <a:off x="4571999" y="2157925"/>
            <a:ext cx="2362199" cy="1223100"/>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7678" name="Rectangle 30"/>
          <p:cNvSpPr>
            <a:spLocks/>
          </p:cNvSpPr>
          <p:nvPr/>
        </p:nvSpPr>
        <p:spPr bwMode="auto">
          <a:xfrm>
            <a:off x="3829050" y="1662639"/>
            <a:ext cx="1485900" cy="1003300"/>
          </a:xfrm>
          <a:prstGeom prst="rect">
            <a:avLst/>
          </a:prstGeom>
          <a:solidFill>
            <a:srgbClr val="C00000"/>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lIns="0" tIns="0" rIns="0" bIns="0" anchor="ctr">
            <a:prstTxWarp prst="textNoShape">
              <a:avLst/>
            </a:prstTxWarp>
          </a:bodyPr>
          <a:lstStyle/>
          <a:p>
            <a:r>
              <a:rPr lang="en-US" sz="2800" dirty="0">
                <a:solidFill>
                  <a:srgbClr val="FFFFFF"/>
                </a:solidFill>
                <a:latin typeface="Calibri" charset="0"/>
                <a:ea typeface="Calibri" charset="0"/>
                <a:cs typeface="Calibri" charset="0"/>
                <a:sym typeface="Calibri" charset="0"/>
              </a:rPr>
              <a:t>213/513</a:t>
            </a:r>
          </a:p>
          <a:p>
            <a:r>
              <a:rPr lang="en-US" sz="2800" dirty="0">
                <a:solidFill>
                  <a:srgbClr val="FFFFFF"/>
                </a:solidFill>
                <a:latin typeface="Calibri" charset="0"/>
                <a:ea typeface="Calibri" charset="0"/>
                <a:cs typeface="Calibri" charset="0"/>
                <a:sym typeface="Calibri" charset="0"/>
              </a:rPr>
              <a:t>/613</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9219" y="454025"/>
            <a:ext cx="7772400" cy="1470025"/>
          </a:xfrm>
        </p:spPr>
        <p:txBody>
          <a:bodyPr/>
          <a:lstStyle/>
          <a:p>
            <a:pPr algn="ctr"/>
            <a:r>
              <a:rPr lang="en-US" sz="7200" dirty="0"/>
              <a:t>Academic Integrity</a:t>
            </a:r>
          </a:p>
        </p:txBody>
      </p:sp>
      <p:sp>
        <p:nvSpPr>
          <p:cNvPr id="5" name="Text Placeholder 4"/>
          <p:cNvSpPr>
            <a:spLocks noGrp="1"/>
          </p:cNvSpPr>
          <p:nvPr>
            <p:ph type="subTitle" idx="1"/>
          </p:nvPr>
        </p:nvSpPr>
        <p:spPr>
          <a:xfrm>
            <a:off x="1605019" y="2209800"/>
            <a:ext cx="6400800" cy="1752600"/>
          </a:xfrm>
        </p:spPr>
        <p:txBody>
          <a:bodyPr/>
          <a:lstStyle/>
          <a:p>
            <a:pPr algn="l"/>
            <a:r>
              <a:rPr lang="en-US" sz="3200" b="1" dirty="0">
                <a:solidFill>
                  <a:srgbClr val="FF0000"/>
                </a:solidFill>
              </a:rPr>
              <a:t>Please pay close attention, especially if this is your first semester at CMU</a:t>
            </a:r>
          </a:p>
          <a:p>
            <a:pPr algn="l"/>
            <a:endParaRPr lang="en-US" sz="3200" b="1" dirty="0">
              <a:solidFill>
                <a:srgbClr val="FF0000"/>
              </a:solidFill>
            </a:endParaRPr>
          </a:p>
          <a:p>
            <a:pPr algn="l"/>
            <a:r>
              <a:rPr lang="en-US" sz="3200" b="1" dirty="0">
                <a:solidFill>
                  <a:srgbClr val="FF0000"/>
                </a:solidFill>
              </a:rPr>
              <a:t>Carefully review policy:</a:t>
            </a:r>
          </a:p>
          <a:p>
            <a:pPr algn="l"/>
            <a:endParaRPr lang="en-US" sz="3200" dirty="0"/>
          </a:p>
        </p:txBody>
      </p:sp>
      <p:sp>
        <p:nvSpPr>
          <p:cNvPr id="2" name="TextBox 1">
            <a:hlinkClick r:id="rId2"/>
            <a:extLst>
              <a:ext uri="{FF2B5EF4-FFF2-40B4-BE49-F238E27FC236}">
                <a16:creationId xmlns:a16="http://schemas.microsoft.com/office/drawing/2014/main" id="{EF6BB150-4DCA-BB46-A6EC-6AB5D8E09775}"/>
              </a:ext>
            </a:extLst>
          </p:cNvPr>
          <p:cNvSpPr txBox="1"/>
          <p:nvPr/>
        </p:nvSpPr>
        <p:spPr>
          <a:xfrm>
            <a:off x="976848" y="4343400"/>
            <a:ext cx="7190303" cy="461665"/>
          </a:xfrm>
          <a:prstGeom prst="rect">
            <a:avLst/>
          </a:prstGeom>
          <a:noFill/>
        </p:spPr>
        <p:txBody>
          <a:bodyPr wrap="none" rtlCol="0">
            <a:spAutoFit/>
          </a:bodyPr>
          <a:lstStyle/>
          <a:p>
            <a:r>
              <a:rPr lang="en-US" sz="2400" dirty="0">
                <a:latin typeface="+mn-lt"/>
              </a:rPr>
              <a:t>http://www.cs.cmu.edu/~18213/academicintegrity.html</a:t>
            </a:r>
          </a:p>
        </p:txBody>
      </p:sp>
    </p:spTree>
    <p:extLst>
      <p:ext uri="{BB962C8B-B14F-4D97-AF65-F5344CB8AC3E}">
        <p14:creationId xmlns:p14="http://schemas.microsoft.com/office/powerpoint/2010/main" val="40739802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use of information</a:t>
            </a:r>
          </a:p>
          <a:p>
            <a:pPr lvl="1"/>
            <a:r>
              <a:rPr lang="en-US" dirty="0"/>
              <a:t>Borrowing code: by copying, retyping, </a:t>
            </a:r>
            <a:r>
              <a:rPr lang="en-US" b="1" dirty="0"/>
              <a:t>looking at</a:t>
            </a:r>
            <a:r>
              <a:rPr lang="en-US" dirty="0"/>
              <a:t> a file</a:t>
            </a:r>
          </a:p>
          <a:p>
            <a:pPr lvl="1"/>
            <a:r>
              <a:rPr lang="en-US" dirty="0"/>
              <a:t>Describing: verbal description of code from one person to another.</a:t>
            </a:r>
          </a:p>
          <a:p>
            <a:pPr lvl="1"/>
            <a:r>
              <a:rPr lang="en-US" dirty="0"/>
              <a:t>Searching the Web for solutions</a:t>
            </a:r>
          </a:p>
          <a:p>
            <a:pPr lvl="1"/>
            <a:r>
              <a:rPr lang="en-US" dirty="0"/>
              <a:t>Copying code from a previous course or online solution</a:t>
            </a:r>
          </a:p>
          <a:p>
            <a:pPr lvl="1"/>
            <a:r>
              <a:rPr lang="en-US" dirty="0"/>
              <a:t>Reusing your code from a previous semester (here or elsewhere)</a:t>
            </a:r>
          </a:p>
          <a:p>
            <a:pPr lvl="2"/>
            <a:r>
              <a:rPr lang="en-US" dirty="0"/>
              <a:t>Arrange meeting with instructor before reusing your old solutions</a:t>
            </a:r>
          </a:p>
        </p:txBody>
      </p:sp>
    </p:spTree>
    <p:extLst>
      <p:ext uri="{BB962C8B-B14F-4D97-AF65-F5344CB8AC3E}">
        <p14:creationId xmlns:p14="http://schemas.microsoft.com/office/powerpoint/2010/main" val="39678703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 (cont.)</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supplying of information</a:t>
            </a:r>
          </a:p>
          <a:p>
            <a:pPr lvl="1"/>
            <a:r>
              <a:rPr lang="en-US" dirty="0"/>
              <a:t>Providing copy: Giving a copy of a file to someone</a:t>
            </a:r>
          </a:p>
          <a:p>
            <a:pPr lvl="1"/>
            <a:r>
              <a:rPr lang="en-US" dirty="0"/>
              <a:t>Providing access:</a:t>
            </a:r>
          </a:p>
          <a:p>
            <a:pPr lvl="2"/>
            <a:r>
              <a:rPr lang="en-US" dirty="0"/>
              <a:t>Putting material in unprotected directory</a:t>
            </a:r>
          </a:p>
          <a:p>
            <a:pPr lvl="2"/>
            <a:r>
              <a:rPr lang="en-US" dirty="0"/>
              <a:t>Putting material in unprotected code repository (e.g., </a:t>
            </a:r>
            <a:r>
              <a:rPr lang="en-US" dirty="0" err="1"/>
              <a:t>Github</a:t>
            </a:r>
            <a:r>
              <a:rPr lang="en-US" dirty="0"/>
              <a:t>)</a:t>
            </a:r>
          </a:p>
          <a:p>
            <a:pPr lvl="3"/>
            <a:r>
              <a:rPr lang="en-US" dirty="0"/>
              <a:t>Or, letting protections expire</a:t>
            </a:r>
          </a:p>
          <a:p>
            <a:pPr lvl="1"/>
            <a:r>
              <a:rPr lang="en-US" dirty="0"/>
              <a:t>Applies to this term and the future</a:t>
            </a:r>
          </a:p>
          <a:p>
            <a:pPr lvl="2"/>
            <a:r>
              <a:rPr lang="en-US" dirty="0"/>
              <a:t>There is no statute of limitations for academic integrity violations</a:t>
            </a:r>
          </a:p>
          <a:p>
            <a:r>
              <a:rPr lang="en-US" dirty="0"/>
              <a:t>Collaborations beyond high-level, strategic advice</a:t>
            </a:r>
          </a:p>
          <a:p>
            <a:pPr lvl="1"/>
            <a:r>
              <a:rPr lang="en-US" dirty="0"/>
              <a:t>Anything more than block diagram or a few words</a:t>
            </a:r>
          </a:p>
          <a:p>
            <a:pPr lvl="1"/>
            <a:r>
              <a:rPr lang="en-US" dirty="0"/>
              <a:t>Code / pseudo-code is NOT high level</a:t>
            </a:r>
          </a:p>
          <a:p>
            <a:pPr lvl="1"/>
            <a:r>
              <a:rPr lang="en-US" dirty="0"/>
              <a:t>Coaching, arranging blocks of allowed code is NOT high level</a:t>
            </a:r>
          </a:p>
          <a:p>
            <a:pPr lvl="1"/>
            <a:r>
              <a:rPr lang="en-US" dirty="0"/>
              <a:t>Code-level debugging is NOT high level</a:t>
            </a:r>
          </a:p>
        </p:txBody>
      </p:sp>
    </p:spTree>
    <p:extLst>
      <p:ext uri="{BB962C8B-B14F-4D97-AF65-F5344CB8AC3E}">
        <p14:creationId xmlns:p14="http://schemas.microsoft.com/office/powerpoint/2010/main" val="19188232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What is NOT cheating?</a:t>
            </a:r>
          </a:p>
          <a:p>
            <a:pPr lvl="1"/>
            <a:r>
              <a:rPr lang="en-US" dirty="0"/>
              <a:t>Explaining how to use systems or tools</a:t>
            </a:r>
          </a:p>
          <a:p>
            <a:pPr lvl="1"/>
            <a:r>
              <a:rPr lang="en-US" dirty="0"/>
              <a:t>Helping others with </a:t>
            </a:r>
            <a:r>
              <a:rPr lang="en-US" i="1" dirty="0"/>
              <a:t>high-level </a:t>
            </a:r>
            <a:r>
              <a:rPr lang="en-US" dirty="0"/>
              <a:t>design issues</a:t>
            </a:r>
          </a:p>
          <a:p>
            <a:pPr lvl="2"/>
            <a:r>
              <a:rPr lang="en-US" dirty="0"/>
              <a:t>High means very high</a:t>
            </a:r>
          </a:p>
          <a:p>
            <a:pPr lvl="1"/>
            <a:r>
              <a:rPr lang="en-US" dirty="0"/>
              <a:t>Using code supplied by us</a:t>
            </a:r>
          </a:p>
          <a:p>
            <a:pPr lvl="2"/>
            <a:r>
              <a:rPr lang="en-US" dirty="0"/>
              <a:t>Starter code, class examples</a:t>
            </a:r>
          </a:p>
          <a:p>
            <a:pPr lvl="1"/>
            <a:r>
              <a:rPr lang="en-US" dirty="0"/>
              <a:t>Using code from the CS:APP web site</a:t>
            </a:r>
          </a:p>
          <a:p>
            <a:r>
              <a:rPr lang="en-US" dirty="0"/>
              <a:t>Attribution Requirements</a:t>
            </a:r>
          </a:p>
          <a:p>
            <a:pPr lvl="1"/>
            <a:r>
              <a:rPr lang="en-US" dirty="0"/>
              <a:t>Starter code: No</a:t>
            </a:r>
          </a:p>
          <a:p>
            <a:pPr lvl="1"/>
            <a:r>
              <a:rPr lang="en-US" dirty="0"/>
              <a:t>Other allowed code (course, CS:APP): Yes</a:t>
            </a:r>
          </a:p>
          <a:p>
            <a:pPr lvl="1"/>
            <a:r>
              <a:rPr lang="en-US" dirty="0"/>
              <a:t>Indicate source, beginning and end</a:t>
            </a:r>
          </a:p>
        </p:txBody>
      </p:sp>
    </p:spTree>
    <p:extLst>
      <p:ext uri="{BB962C8B-B14F-4D97-AF65-F5344CB8AC3E}">
        <p14:creationId xmlns:p14="http://schemas.microsoft.com/office/powerpoint/2010/main" val="11078130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 Consequences</a:t>
            </a:r>
          </a:p>
        </p:txBody>
      </p:sp>
      <p:sp>
        <p:nvSpPr>
          <p:cNvPr id="39940" name="Rectangle 4"/>
          <p:cNvSpPr>
            <a:spLocks noGrp="1" noChangeArrowheads="1"/>
          </p:cNvSpPr>
          <p:nvPr>
            <p:ph type="body" idx="1"/>
          </p:nvPr>
        </p:nvSpPr>
        <p:spPr>
          <a:xfrm>
            <a:off x="381000" y="1219200"/>
            <a:ext cx="8382000" cy="5435600"/>
          </a:xfrm>
        </p:spPr>
        <p:txBody>
          <a:bodyPr>
            <a:normAutofit fontScale="92500" lnSpcReduction="20000"/>
          </a:bodyPr>
          <a:lstStyle/>
          <a:p>
            <a:r>
              <a:rPr lang="en-US" sz="1800" dirty="0"/>
              <a:t>Penalty for cheating:</a:t>
            </a:r>
          </a:p>
          <a:p>
            <a:pPr lvl="1"/>
            <a:r>
              <a:rPr lang="en-US" sz="1600" dirty="0"/>
              <a:t>Best case: -100% for assignment</a:t>
            </a:r>
          </a:p>
          <a:p>
            <a:pPr lvl="2"/>
            <a:r>
              <a:rPr lang="en-US" sz="1600" dirty="0"/>
              <a:t>You would be better off to turn in nothing</a:t>
            </a:r>
          </a:p>
          <a:p>
            <a:pPr lvl="1"/>
            <a:r>
              <a:rPr lang="en-US" sz="1600" dirty="0"/>
              <a:t>Worst case: Removal from course with failing grade</a:t>
            </a:r>
          </a:p>
          <a:p>
            <a:pPr lvl="2"/>
            <a:r>
              <a:rPr lang="en-US" sz="1600" dirty="0"/>
              <a:t>This is the default</a:t>
            </a:r>
          </a:p>
          <a:p>
            <a:pPr lvl="1"/>
            <a:r>
              <a:rPr lang="en-US" sz="1600" dirty="0"/>
              <a:t>Permanent mark on your record</a:t>
            </a:r>
          </a:p>
          <a:p>
            <a:pPr lvl="1"/>
            <a:r>
              <a:rPr lang="en-US" sz="1600" dirty="0"/>
              <a:t>Loss of respect by you, the instructors and your colleagues</a:t>
            </a:r>
          </a:p>
          <a:p>
            <a:pPr lvl="1"/>
            <a:r>
              <a:rPr lang="en-US" sz="1600" dirty="0"/>
              <a:t>If you do cheat – come clean asap!</a:t>
            </a:r>
          </a:p>
          <a:p>
            <a:endParaRPr lang="en-US" sz="1800" dirty="0"/>
          </a:p>
          <a:p>
            <a:r>
              <a:rPr lang="en-US" sz="1800" dirty="0"/>
              <a:t>Detection of cheating:</a:t>
            </a:r>
          </a:p>
          <a:p>
            <a:pPr lvl="1"/>
            <a:r>
              <a:rPr lang="en-US" sz="1600" dirty="0"/>
              <a:t>We have sophisticated tools for detecting code plagiarism</a:t>
            </a:r>
          </a:p>
          <a:p>
            <a:pPr lvl="1"/>
            <a:r>
              <a:rPr lang="en-US" sz="1600" dirty="0"/>
              <a:t>In Fall 2015, 20 students were caught cheating and failed the course. </a:t>
            </a:r>
          </a:p>
          <a:p>
            <a:pPr lvl="2"/>
            <a:r>
              <a:rPr lang="en-US" sz="1600" dirty="0"/>
              <a:t>Some were </a:t>
            </a:r>
            <a:r>
              <a:rPr lang="en-US" sz="1600" b="1" dirty="0"/>
              <a:t>expelled</a:t>
            </a:r>
            <a:r>
              <a:rPr lang="en-US" sz="1600" dirty="0"/>
              <a:t> from the University</a:t>
            </a:r>
          </a:p>
          <a:p>
            <a:pPr lvl="1"/>
            <a:r>
              <a:rPr lang="en-US" sz="1600" dirty="0"/>
              <a:t>In January 2016, 11 students were penalized for cheating violations that occurred as far back as Spring 2014.</a:t>
            </a:r>
          </a:p>
          <a:p>
            <a:pPr lvl="1"/>
            <a:r>
              <a:rPr lang="en-US" sz="1600" dirty="0"/>
              <a:t>In May 2019, we gave an AIV to a student who took the course in Fall 2018 for unauthorized coaching of a Spring 2019 student.  His grade was changed retroactively.</a:t>
            </a:r>
          </a:p>
          <a:p>
            <a:pPr lvl="1"/>
            <a:endParaRPr lang="en-US" sz="1600" dirty="0"/>
          </a:p>
          <a:p>
            <a:r>
              <a:rPr lang="en-US" sz="1800" dirty="0"/>
              <a:t>Don</a:t>
            </a:r>
            <a:r>
              <a:rPr lang="fr-FR" sz="1800" dirty="0"/>
              <a:t>’</a:t>
            </a:r>
            <a:r>
              <a:rPr lang="en-US" sz="1800" dirty="0"/>
              <a:t>t do it!</a:t>
            </a:r>
          </a:p>
          <a:p>
            <a:pPr lvl="1"/>
            <a:r>
              <a:rPr lang="en-US" sz="1600" dirty="0"/>
              <a:t>Manage your time carefully</a:t>
            </a:r>
          </a:p>
          <a:p>
            <a:pPr lvl="1"/>
            <a:r>
              <a:rPr lang="en-US" sz="1600" dirty="0"/>
              <a:t>Ask the staff for help when you get stuck</a:t>
            </a:r>
          </a:p>
        </p:txBody>
      </p:sp>
    </p:spTree>
    <p:extLst>
      <p:ext uri="{BB962C8B-B14F-4D97-AF65-F5344CB8AC3E}">
        <p14:creationId xmlns:p14="http://schemas.microsoft.com/office/powerpoint/2010/main" val="37871301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Concrete Examples:</a:t>
            </a:r>
          </a:p>
        </p:txBody>
      </p:sp>
      <p:sp>
        <p:nvSpPr>
          <p:cNvPr id="3" name="Content Placeholder 2"/>
          <p:cNvSpPr>
            <a:spLocks noGrp="1"/>
          </p:cNvSpPr>
          <p:nvPr>
            <p:ph idx="1"/>
          </p:nvPr>
        </p:nvSpPr>
        <p:spPr>
          <a:xfrm>
            <a:off x="381000" y="1066800"/>
            <a:ext cx="8382000" cy="5435600"/>
          </a:xfrm>
        </p:spPr>
        <p:txBody>
          <a:bodyPr/>
          <a:lstStyle/>
          <a:p>
            <a:r>
              <a:rPr lang="en-US" dirty="0"/>
              <a:t>This is Cheating:</a:t>
            </a:r>
          </a:p>
          <a:p>
            <a:pPr lvl="1"/>
            <a:r>
              <a:rPr lang="en-US" dirty="0"/>
              <a:t>Searching the internet with the phrase 15-213, 15213, 213, 18213, </a:t>
            </a:r>
            <a:r>
              <a:rPr lang="en-US" dirty="0" err="1"/>
              <a:t>malloclab</a:t>
            </a:r>
            <a:r>
              <a:rPr lang="en-US" dirty="0"/>
              <a:t>, etc.</a:t>
            </a:r>
          </a:p>
          <a:p>
            <a:pPr lvl="2"/>
            <a:r>
              <a:rPr lang="en-US" dirty="0"/>
              <a:t>That’s right, just entering it in a search engine</a:t>
            </a:r>
          </a:p>
          <a:p>
            <a:pPr lvl="1"/>
            <a:r>
              <a:rPr lang="en-US" dirty="0"/>
              <a:t>Looking at someone’s code on the computer next to yours</a:t>
            </a:r>
          </a:p>
          <a:p>
            <a:pPr lvl="1"/>
            <a:r>
              <a:rPr lang="en-US" dirty="0"/>
              <a:t>Giving your code to someone else, now or in the future</a:t>
            </a:r>
          </a:p>
          <a:p>
            <a:pPr lvl="1"/>
            <a:r>
              <a:rPr lang="en-US" dirty="0"/>
              <a:t>Posting your code in a publicly accessible place on the Internet, now or in the future</a:t>
            </a:r>
          </a:p>
          <a:p>
            <a:pPr lvl="1"/>
            <a:r>
              <a:rPr lang="en-US" dirty="0"/>
              <a:t>Hacking the course infrastructure</a:t>
            </a:r>
          </a:p>
          <a:p>
            <a:r>
              <a:rPr lang="en-US" dirty="0"/>
              <a:t>This is OK (and encouraged):</a:t>
            </a:r>
          </a:p>
          <a:p>
            <a:pPr lvl="1"/>
            <a:r>
              <a:rPr lang="en-US" dirty="0"/>
              <a:t>Googling a man page for </a:t>
            </a:r>
            <a:r>
              <a:rPr lang="en-US" dirty="0" err="1"/>
              <a:t>fputs</a:t>
            </a:r>
            <a:endParaRPr lang="en-US" dirty="0"/>
          </a:p>
          <a:p>
            <a:pPr lvl="1"/>
            <a:r>
              <a:rPr lang="en-US" dirty="0"/>
              <a:t>Asking a friend for help with </a:t>
            </a:r>
            <a:r>
              <a:rPr lang="en-US" dirty="0" err="1"/>
              <a:t>gdb</a:t>
            </a:r>
            <a:r>
              <a:rPr lang="en-US" dirty="0"/>
              <a:t> (but not with your code) </a:t>
            </a:r>
          </a:p>
          <a:p>
            <a:pPr lvl="1"/>
            <a:r>
              <a:rPr lang="en-US" dirty="0"/>
              <a:t>Asking a TA or course instructor for help, showing them your code, …</a:t>
            </a:r>
          </a:p>
          <a:p>
            <a:pPr lvl="1"/>
            <a:r>
              <a:rPr lang="en-US" dirty="0"/>
              <a:t>Using code examples from book (with attribution)</a:t>
            </a:r>
          </a:p>
          <a:p>
            <a:pPr lvl="1"/>
            <a:r>
              <a:rPr lang="en-US" dirty="0"/>
              <a:t>Talking about a (high-level) approach to the lab with a classmate</a:t>
            </a:r>
          </a:p>
        </p:txBody>
      </p:sp>
    </p:spTree>
    <p:extLst>
      <p:ext uri="{BB962C8B-B14F-4D97-AF65-F5344CB8AC3E}">
        <p14:creationId xmlns:p14="http://schemas.microsoft.com/office/powerpoint/2010/main" val="40942074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p:txBody>
          <a:bodyPr/>
          <a:lstStyle/>
          <a:p>
            <a:r>
              <a:rPr lang="en-US" sz="2000" dirty="0"/>
              <a:t>Fred is desperate.  He can’t get his code to work and the deadline is drawing near.  In panic and frustration, he searches the web and finds a solution posted by a student at U. Oklahoma on </a:t>
            </a:r>
            <a:r>
              <a:rPr lang="en-US" sz="2000" dirty="0" err="1"/>
              <a:t>Github</a:t>
            </a:r>
            <a:r>
              <a:rPr lang="en-US" sz="2000" dirty="0"/>
              <a:t>.  He carefully strips out the comments and inserts his own.  He changes the names of the variables and functions.  Phew!  Got it done!</a:t>
            </a:r>
          </a:p>
          <a:p>
            <a:r>
              <a:rPr lang="en-US" sz="2000" dirty="0"/>
              <a:t>The course staff run checking tools that compare all submitted solutions to the solutions from this and other semesters, along with ones that are on the Web.</a:t>
            </a:r>
          </a:p>
          <a:p>
            <a:pPr lvl="1"/>
            <a:r>
              <a:rPr lang="en-US" sz="1800" dirty="0"/>
              <a:t>Remember: We are as good at web searching as you are</a:t>
            </a:r>
          </a:p>
          <a:p>
            <a:r>
              <a:rPr lang="en-US" sz="2000" dirty="0"/>
              <a:t>Meanwhile, Fred has had an uneasy feeling: Will I get away with it?  Why does my conscience bother me?</a:t>
            </a:r>
          </a:p>
          <a:p>
            <a:r>
              <a:rPr lang="en-US" sz="2000" dirty="0"/>
              <a:t>Fred gets email from an instructor: “Please see me tomorrow at 9:30 am.”</a:t>
            </a:r>
          </a:p>
          <a:p>
            <a:pPr lvl="1"/>
            <a:r>
              <a:rPr lang="en-US" dirty="0"/>
              <a:t>Fred does not sleep well that night</a:t>
            </a:r>
          </a:p>
        </p:txBody>
      </p:sp>
    </p:spTree>
    <p:extLst>
      <p:ext uri="{BB962C8B-B14F-4D97-AF65-F5344CB8AC3E}">
        <p14:creationId xmlns:p14="http://schemas.microsoft.com/office/powerpoint/2010/main" val="31778988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 (cont.)</a:t>
            </a:r>
          </a:p>
        </p:txBody>
      </p:sp>
      <p:sp>
        <p:nvSpPr>
          <p:cNvPr id="3" name="Content Placeholder 2"/>
          <p:cNvSpPr>
            <a:spLocks noGrp="1"/>
          </p:cNvSpPr>
          <p:nvPr>
            <p:ph idx="1"/>
          </p:nvPr>
        </p:nvSpPr>
        <p:spPr>
          <a:xfrm>
            <a:off x="381000" y="1295400"/>
            <a:ext cx="8382000" cy="5435600"/>
          </a:xfrm>
        </p:spPr>
        <p:txBody>
          <a:bodyPr/>
          <a:lstStyle/>
          <a:p>
            <a:r>
              <a:rPr lang="en-US" sz="2000" dirty="0"/>
              <a:t>The instructor feels frustrated.  His job is to help students learn, not to be police.  Every hour he spends looking at code for cheating is time that he cannot spend providing help to students.  But, these cases can’t be overlooked</a:t>
            </a:r>
          </a:p>
          <a:p>
            <a:r>
              <a:rPr lang="en-US" sz="2000" dirty="0"/>
              <a:t>At the meeting:</a:t>
            </a:r>
          </a:p>
          <a:p>
            <a:pPr lvl="1"/>
            <a:r>
              <a:rPr lang="en-US" sz="1800" dirty="0"/>
              <a:t>Instructor: “Explain why your code looks so much like the code on </a:t>
            </a:r>
            <a:r>
              <a:rPr lang="en-US" sz="1800" dirty="0" err="1"/>
              <a:t>Github</a:t>
            </a:r>
            <a:r>
              <a:rPr lang="en-US" sz="1800" dirty="0"/>
              <a:t>.”</a:t>
            </a:r>
          </a:p>
          <a:p>
            <a:pPr lvl="1"/>
            <a:r>
              <a:rPr lang="en-US" sz="1800" dirty="0"/>
              <a:t>Fred: “Gee, I don’t know.  I guess all solutions look pretty much alike.”</a:t>
            </a:r>
          </a:p>
          <a:p>
            <a:pPr lvl="1"/>
            <a:r>
              <a:rPr lang="en-US" sz="1800" dirty="0"/>
              <a:t>Instructor: “I don’t believe you.  I am going to file an academic integrity violation.”</a:t>
            </a:r>
          </a:p>
          <a:p>
            <a:pPr lvl="2"/>
            <a:r>
              <a:rPr lang="en-US" sz="1800" dirty="0"/>
              <a:t>Fred will have the right to appeal, but the instructor does not need him to admit his guilt in order to penalize him.</a:t>
            </a:r>
          </a:p>
          <a:p>
            <a:r>
              <a:rPr lang="en-US" sz="2200" dirty="0"/>
              <a:t>Consequences</a:t>
            </a:r>
          </a:p>
          <a:p>
            <a:pPr lvl="1"/>
            <a:r>
              <a:rPr lang="en-US" sz="1800" dirty="0"/>
              <a:t>Fred may (most likely) will be given a failing grade for the course</a:t>
            </a:r>
          </a:p>
          <a:p>
            <a:pPr lvl="1"/>
            <a:r>
              <a:rPr lang="en-US" sz="1800" dirty="0"/>
              <a:t>Fred will be reported to the university</a:t>
            </a:r>
          </a:p>
          <a:p>
            <a:pPr lvl="1"/>
            <a:r>
              <a:rPr lang="en-US" sz="1800" dirty="0"/>
              <a:t>A second AIV will lead to a disciplinary hearing</a:t>
            </a:r>
          </a:p>
          <a:p>
            <a:pPr lvl="1"/>
            <a:r>
              <a:rPr lang="en-US" sz="1800" dirty="0"/>
              <a:t>Fred will go through the rest of his life carrying a burden of shame</a:t>
            </a:r>
          </a:p>
          <a:p>
            <a:pPr lvl="1"/>
            <a:r>
              <a:rPr lang="en-US" sz="1800" dirty="0"/>
              <a:t>The instructor will experience a combination of betrayal and distress</a:t>
            </a:r>
          </a:p>
        </p:txBody>
      </p:sp>
    </p:spTree>
    <p:extLst>
      <p:ext uri="{BB962C8B-B14F-4D97-AF65-F5344CB8AC3E}">
        <p14:creationId xmlns:p14="http://schemas.microsoft.com/office/powerpoint/2010/main" val="8105330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p:txBody>
          <a:bodyPr/>
          <a:lstStyle/>
          <a:p>
            <a:r>
              <a:rPr lang="en-US"/>
              <a:t>Overview</a:t>
            </a:r>
          </a:p>
        </p:txBody>
      </p:sp>
      <p:sp>
        <p:nvSpPr>
          <p:cNvPr id="5124" name="Rectangle 4"/>
          <p:cNvSpPr>
            <a:spLocks noGrp="1" noChangeArrowheads="1"/>
          </p:cNvSpPr>
          <p:nvPr>
            <p:ph type="body" idx="1"/>
          </p:nvPr>
        </p:nvSpPr>
        <p:spPr/>
        <p:txBody>
          <a:bodyPr/>
          <a:lstStyle/>
          <a:p>
            <a:r>
              <a:rPr lang="en-US" dirty="0"/>
              <a:t>Introductions</a:t>
            </a:r>
          </a:p>
          <a:p>
            <a:r>
              <a:rPr lang="en-US" dirty="0"/>
              <a:t>Big Picture</a:t>
            </a:r>
          </a:p>
          <a:p>
            <a:pPr lvl="1"/>
            <a:r>
              <a:rPr lang="en-US" dirty="0"/>
              <a:t>Course theme</a:t>
            </a:r>
          </a:p>
          <a:p>
            <a:pPr lvl="1"/>
            <a:r>
              <a:rPr lang="en-US" dirty="0"/>
              <a:t>Five realities</a:t>
            </a:r>
          </a:p>
          <a:p>
            <a:pPr lvl="1"/>
            <a:r>
              <a:rPr lang="en-US" dirty="0"/>
              <a:t>How the course fits into the CS/ECE/INI curriculum</a:t>
            </a:r>
          </a:p>
          <a:p>
            <a:r>
              <a:rPr lang="en-US" dirty="0"/>
              <a:t>Academic integrity</a:t>
            </a:r>
          </a:p>
          <a:p>
            <a:r>
              <a:rPr lang="en-US" dirty="0"/>
              <a:t>Logistics and Policies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B2A4-FA57-3941-802D-1A2737E59F06}"/>
              </a:ext>
            </a:extLst>
          </p:cNvPr>
          <p:cNvSpPr>
            <a:spLocks noGrp="1"/>
          </p:cNvSpPr>
          <p:nvPr>
            <p:ph type="title"/>
          </p:nvPr>
        </p:nvSpPr>
        <p:spPr/>
        <p:txBody>
          <a:bodyPr/>
          <a:lstStyle/>
          <a:p>
            <a:r>
              <a:rPr lang="en-US" dirty="0"/>
              <a:t>Why It’s a Big Deal</a:t>
            </a:r>
          </a:p>
        </p:txBody>
      </p:sp>
      <p:sp>
        <p:nvSpPr>
          <p:cNvPr id="3" name="Content Placeholder 2">
            <a:extLst>
              <a:ext uri="{FF2B5EF4-FFF2-40B4-BE49-F238E27FC236}">
                <a16:creationId xmlns:a16="http://schemas.microsoft.com/office/drawing/2014/main" id="{B6EB68C6-4A30-A244-AC3E-A7F968CFB462}"/>
              </a:ext>
            </a:extLst>
          </p:cNvPr>
          <p:cNvSpPr>
            <a:spLocks noGrp="1"/>
          </p:cNvSpPr>
          <p:nvPr>
            <p:ph idx="1"/>
          </p:nvPr>
        </p:nvSpPr>
        <p:spPr/>
        <p:txBody>
          <a:bodyPr/>
          <a:lstStyle/>
          <a:p>
            <a:r>
              <a:rPr lang="en-US" dirty="0"/>
              <a:t>This material is best learned by doing</a:t>
            </a:r>
          </a:p>
          <a:p>
            <a:pPr lvl="1"/>
            <a:r>
              <a:rPr lang="en-US" dirty="0"/>
              <a:t>Even though that can, at times, be difficult and frustrating</a:t>
            </a:r>
          </a:p>
          <a:p>
            <a:pPr lvl="1"/>
            <a:r>
              <a:rPr lang="en-US" dirty="0"/>
              <a:t>Starting with a copy of a program and then tweaking it is very different from writing from scratch</a:t>
            </a:r>
          </a:p>
          <a:p>
            <a:pPr lvl="2"/>
            <a:r>
              <a:rPr lang="en-US" dirty="0"/>
              <a:t>Planning, designing, organizing a program are important skills</a:t>
            </a:r>
          </a:p>
          <a:p>
            <a:r>
              <a:rPr lang="en-US" dirty="0"/>
              <a:t>We are the gateway to other system courses</a:t>
            </a:r>
          </a:p>
          <a:p>
            <a:pPr lvl="1"/>
            <a:r>
              <a:rPr lang="en-US" dirty="0"/>
              <a:t>Want to make sure everyone completing the course has mastered the material</a:t>
            </a:r>
          </a:p>
          <a:p>
            <a:r>
              <a:rPr lang="en-US" dirty="0"/>
              <a:t>Industry appreciates the value of this course</a:t>
            </a:r>
          </a:p>
          <a:p>
            <a:pPr lvl="1"/>
            <a:r>
              <a:rPr lang="en-US" dirty="0"/>
              <a:t>We want to make sure anyone claiming to have taken the course is prepared for the real world</a:t>
            </a:r>
          </a:p>
          <a:p>
            <a:r>
              <a:rPr lang="en-US" dirty="0"/>
              <a:t>Working in teams and collaboration is an important skill</a:t>
            </a:r>
          </a:p>
          <a:p>
            <a:pPr lvl="1"/>
            <a:r>
              <a:rPr lang="en-US" dirty="0"/>
              <a:t>But only if team members have solid foundations</a:t>
            </a:r>
          </a:p>
          <a:p>
            <a:pPr lvl="1"/>
            <a:r>
              <a:rPr lang="en-US" dirty="0"/>
              <a:t>This course is about foundations, not teamwork</a:t>
            </a:r>
          </a:p>
        </p:txBody>
      </p:sp>
    </p:spTree>
    <p:extLst>
      <p:ext uri="{BB962C8B-B14F-4D97-AF65-F5344CB8AC3E}">
        <p14:creationId xmlns:p14="http://schemas.microsoft.com/office/powerpoint/2010/main" val="19686712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 Your Good Friend</a:t>
            </a:r>
          </a:p>
        </p:txBody>
      </p:sp>
      <p:sp>
        <p:nvSpPr>
          <p:cNvPr id="3" name="Content Placeholder 2"/>
          <p:cNvSpPr>
            <a:spLocks noGrp="1"/>
          </p:cNvSpPr>
          <p:nvPr>
            <p:ph idx="1"/>
          </p:nvPr>
        </p:nvSpPr>
        <p:spPr/>
        <p:txBody>
          <a:bodyPr/>
          <a:lstStyle/>
          <a:p>
            <a:r>
              <a:rPr lang="en-US" dirty="0"/>
              <a:t>We will be using </a:t>
            </a:r>
            <a:r>
              <a:rPr lang="en-US" dirty="0" err="1"/>
              <a:t>Github</a:t>
            </a:r>
            <a:r>
              <a:rPr lang="en-US" dirty="0"/>
              <a:t> Education</a:t>
            </a:r>
          </a:p>
          <a:p>
            <a:pPr lvl="1"/>
            <a:r>
              <a:rPr lang="en-US" dirty="0"/>
              <a:t>Assignment distribution</a:t>
            </a:r>
          </a:p>
          <a:p>
            <a:pPr lvl="1"/>
            <a:r>
              <a:rPr lang="en-US" dirty="0"/>
              <a:t>Your workspace</a:t>
            </a:r>
          </a:p>
          <a:p>
            <a:pPr lvl="2"/>
            <a:r>
              <a:rPr lang="en-US" dirty="0"/>
              <a:t>Use your course account, rather than a personal </a:t>
            </a:r>
            <a:r>
              <a:rPr lang="en-US" dirty="0" err="1"/>
              <a:t>Github</a:t>
            </a:r>
            <a:r>
              <a:rPr lang="en-US" dirty="0"/>
              <a:t> account</a:t>
            </a:r>
          </a:p>
          <a:p>
            <a:r>
              <a:rPr lang="en-US" dirty="0"/>
              <a:t>Use as you should a version server</a:t>
            </a:r>
          </a:p>
          <a:p>
            <a:pPr lvl="1"/>
            <a:r>
              <a:rPr lang="en-US" dirty="0"/>
              <a:t>Commit early and often</a:t>
            </a:r>
          </a:p>
          <a:p>
            <a:pPr lvl="1"/>
            <a:r>
              <a:rPr lang="en-US" dirty="0"/>
              <a:t>Document your commits</a:t>
            </a:r>
          </a:p>
          <a:p>
            <a:pPr lvl="1"/>
            <a:r>
              <a:rPr lang="en-US" dirty="0"/>
              <a:t>Missing GIT history can count against you</a:t>
            </a:r>
          </a:p>
          <a:p>
            <a:r>
              <a:rPr lang="en-US" dirty="0"/>
              <a:t>How we use it</a:t>
            </a:r>
          </a:p>
          <a:p>
            <a:pPr lvl="1"/>
            <a:r>
              <a:rPr lang="en-US" dirty="0"/>
              <a:t>If we suspect academic integrity issues, we can see if commit history looks reasonable.</a:t>
            </a:r>
          </a:p>
          <a:p>
            <a:pPr lvl="2"/>
            <a:r>
              <a:rPr lang="en-US" dirty="0"/>
              <a:t>Steady, consistent, and sustained work</a:t>
            </a:r>
          </a:p>
          <a:p>
            <a:pPr lvl="2"/>
            <a:r>
              <a:rPr lang="en-US" dirty="0"/>
              <a:t>It can serve as your character witness</a:t>
            </a:r>
          </a:p>
          <a:p>
            <a:pPr lvl="1"/>
            <a:endParaRPr lang="en-US" dirty="0"/>
          </a:p>
        </p:txBody>
      </p:sp>
    </p:spTree>
    <p:extLst>
      <p:ext uri="{BB962C8B-B14F-4D97-AF65-F5344CB8AC3E}">
        <p14:creationId xmlns:p14="http://schemas.microsoft.com/office/powerpoint/2010/main" val="2131095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20655968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Logistics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58846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0722" name="Rectangle 2"/>
          <p:cNvSpPr>
            <a:spLocks/>
          </p:cNvSpPr>
          <p:nvPr/>
        </p:nvSpPr>
        <p:spPr bwMode="auto">
          <a:xfrm>
            <a:off x="79105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15-213, 14-513, 15-513, 18-213, 18-613</a:t>
            </a:r>
          </a:p>
        </p:txBody>
      </p:sp>
      <p:sp>
        <p:nvSpPr>
          <p:cNvPr id="11" name="Rectangle 4"/>
          <p:cNvSpPr txBox="1">
            <a:spLocks noChangeArrowheads="1"/>
          </p:cNvSpPr>
          <p:nvPr/>
        </p:nvSpPr>
        <p:spPr bwMode="auto">
          <a:xfrm>
            <a:off x="387350" y="1066800"/>
            <a:ext cx="7689850" cy="58674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a:lstStyle>
          <a:p>
            <a:r>
              <a:rPr lang="en-US" sz="2000" dirty="0"/>
              <a:t>15-213</a:t>
            </a:r>
          </a:p>
          <a:p>
            <a:pPr lvl="1"/>
            <a:r>
              <a:rPr lang="en-US" sz="1800" dirty="0"/>
              <a:t>CS Undergraduates and other Undergraduates</a:t>
            </a:r>
          </a:p>
          <a:p>
            <a:r>
              <a:rPr lang="en-US" sz="2000" dirty="0"/>
              <a:t>14-513</a:t>
            </a:r>
          </a:p>
          <a:p>
            <a:pPr lvl="1"/>
            <a:r>
              <a:rPr lang="en-US" sz="1800" dirty="0"/>
              <a:t>INI Masters students</a:t>
            </a:r>
          </a:p>
          <a:p>
            <a:r>
              <a:rPr lang="en-US" sz="2000" dirty="0"/>
              <a:t>15-513</a:t>
            </a:r>
          </a:p>
          <a:p>
            <a:pPr lvl="1"/>
            <a:r>
              <a:rPr lang="en-US" sz="1800" dirty="0"/>
              <a:t>CS Masters and other Masters students</a:t>
            </a:r>
          </a:p>
          <a:p>
            <a:pPr marL="279400" lvl="1" indent="0">
              <a:buNone/>
            </a:pPr>
            <a:endParaRPr lang="en-US" sz="1800" dirty="0"/>
          </a:p>
          <a:p>
            <a:r>
              <a:rPr lang="en-US" sz="2000" b="1" dirty="0"/>
              <a:t>18-213</a:t>
            </a:r>
          </a:p>
          <a:p>
            <a:pPr lvl="1"/>
            <a:r>
              <a:rPr lang="en-US" sz="1800" b="1" dirty="0"/>
              <a:t>ECE Undergraduates</a:t>
            </a:r>
          </a:p>
          <a:p>
            <a:pPr lvl="1"/>
            <a:r>
              <a:rPr lang="en-US" sz="1800" b="1" dirty="0"/>
              <a:t>In-class lectures in DH A302</a:t>
            </a:r>
          </a:p>
          <a:p>
            <a:r>
              <a:rPr lang="en-US" sz="2000" b="1" dirty="0"/>
              <a:t>18-613</a:t>
            </a:r>
          </a:p>
          <a:p>
            <a:pPr lvl="1"/>
            <a:r>
              <a:rPr lang="en-US" sz="1800" b="1" dirty="0"/>
              <a:t>ECE Masters students</a:t>
            </a:r>
          </a:p>
          <a:p>
            <a:pPr lvl="1"/>
            <a:r>
              <a:rPr lang="en-US" sz="1800" b="1" dirty="0"/>
              <a:t>In-class lectures in HOA 160 / B23 110</a:t>
            </a:r>
          </a:p>
          <a:p>
            <a:pPr lvl="1"/>
            <a:endParaRPr lang="en-US" sz="400" b="1" dirty="0"/>
          </a:p>
          <a:p>
            <a:r>
              <a:rPr lang="en-US" b="1" dirty="0">
                <a:solidFill>
                  <a:srgbClr val="C00000"/>
                </a:solidFill>
              </a:rPr>
              <a:t>Same material &amp; labs for all the courses</a:t>
            </a:r>
          </a:p>
          <a:p>
            <a:r>
              <a:rPr lang="en-US" b="1" dirty="0">
                <a:solidFill>
                  <a:srgbClr val="C00000"/>
                </a:solidFill>
              </a:rPr>
              <a:t>Only go to 18-cohort TAs and OHs</a:t>
            </a:r>
          </a:p>
          <a:p>
            <a:pPr lvl="1"/>
            <a:endParaRPr lang="en-US" sz="1800" dirty="0"/>
          </a:p>
        </p:txBody>
      </p:sp>
      <p:sp>
        <p:nvSpPr>
          <p:cNvPr id="2" name="Right Brace 1">
            <a:extLst>
              <a:ext uri="{FF2B5EF4-FFF2-40B4-BE49-F238E27FC236}">
                <a16:creationId xmlns:a16="http://schemas.microsoft.com/office/drawing/2014/main" id="{2F71053B-433C-4210-8B96-87F4E7C8B56A}"/>
              </a:ext>
            </a:extLst>
          </p:cNvPr>
          <p:cNvSpPr/>
          <p:nvPr/>
        </p:nvSpPr>
        <p:spPr bwMode="auto">
          <a:xfrm>
            <a:off x="6400800" y="1143000"/>
            <a:ext cx="612648" cy="2057400"/>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7" name="Right Brace 6">
            <a:extLst>
              <a:ext uri="{FF2B5EF4-FFF2-40B4-BE49-F238E27FC236}">
                <a16:creationId xmlns:a16="http://schemas.microsoft.com/office/drawing/2014/main" id="{F0FFD925-249D-445E-BD2B-E140797E8F8E}"/>
              </a:ext>
            </a:extLst>
          </p:cNvPr>
          <p:cNvSpPr/>
          <p:nvPr/>
        </p:nvSpPr>
        <p:spPr bwMode="auto">
          <a:xfrm>
            <a:off x="6361938" y="3657600"/>
            <a:ext cx="690372" cy="2057399"/>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 name="TextBox 2">
            <a:extLst>
              <a:ext uri="{FF2B5EF4-FFF2-40B4-BE49-F238E27FC236}">
                <a16:creationId xmlns:a16="http://schemas.microsoft.com/office/drawing/2014/main" id="{B7CE8790-6EBC-4A0D-ADAC-8455BA0DE38E}"/>
              </a:ext>
            </a:extLst>
          </p:cNvPr>
          <p:cNvSpPr txBox="1"/>
          <p:nvPr/>
        </p:nvSpPr>
        <p:spPr>
          <a:xfrm>
            <a:off x="7239000" y="1602313"/>
            <a:ext cx="1676400" cy="1138773"/>
          </a:xfrm>
          <a:prstGeom prst="rect">
            <a:avLst/>
          </a:prstGeom>
          <a:noFill/>
        </p:spPr>
        <p:txBody>
          <a:bodyPr wrap="square" rtlCol="0">
            <a:spAutoFit/>
          </a:bodyPr>
          <a:lstStyle/>
          <a:p>
            <a:r>
              <a:rPr lang="en-US" sz="2800" dirty="0"/>
              <a:t>15-cohort </a:t>
            </a:r>
            <a:r>
              <a:rPr lang="en-US" sz="2000" dirty="0"/>
              <a:t>(for TAs, office hours, </a:t>
            </a:r>
            <a:r>
              <a:rPr lang="en-US" sz="2000" dirty="0" err="1"/>
              <a:t>etc</a:t>
            </a:r>
            <a:r>
              <a:rPr lang="en-US" sz="2000" dirty="0"/>
              <a:t>)</a:t>
            </a:r>
            <a:endParaRPr lang="en-US" sz="2800" dirty="0"/>
          </a:p>
        </p:txBody>
      </p:sp>
      <p:sp>
        <p:nvSpPr>
          <p:cNvPr id="9" name="TextBox 8">
            <a:extLst>
              <a:ext uri="{FF2B5EF4-FFF2-40B4-BE49-F238E27FC236}">
                <a16:creationId xmlns:a16="http://schemas.microsoft.com/office/drawing/2014/main" id="{46B34AC3-2F98-476E-A779-9D573435EBCA}"/>
              </a:ext>
            </a:extLst>
          </p:cNvPr>
          <p:cNvSpPr txBox="1"/>
          <p:nvPr/>
        </p:nvSpPr>
        <p:spPr>
          <a:xfrm>
            <a:off x="7239000" y="4116912"/>
            <a:ext cx="1676400" cy="1138773"/>
          </a:xfrm>
          <a:prstGeom prst="rect">
            <a:avLst/>
          </a:prstGeom>
          <a:noFill/>
        </p:spPr>
        <p:txBody>
          <a:bodyPr wrap="square" rtlCol="0">
            <a:spAutoFit/>
          </a:bodyPr>
          <a:lstStyle/>
          <a:p>
            <a:r>
              <a:rPr lang="en-US" sz="2800" b="1" dirty="0"/>
              <a:t>18-cohort</a:t>
            </a:r>
            <a:r>
              <a:rPr lang="en-US" sz="2800" dirty="0"/>
              <a:t> </a:t>
            </a:r>
            <a:r>
              <a:rPr lang="en-US" sz="2000" dirty="0"/>
              <a:t>(for TAs, office hours, </a:t>
            </a:r>
            <a:r>
              <a:rPr lang="en-US" sz="2000" dirty="0" err="1"/>
              <a:t>etc</a:t>
            </a:r>
            <a:r>
              <a:rPr lang="en-US" sz="2000" dirty="0"/>
              <a:t>)</a:t>
            </a:r>
            <a:endParaRPr lang="en-US" sz="2800" dirty="0"/>
          </a:p>
        </p:txBody>
      </p:sp>
    </p:spTree>
    <p:extLst>
      <p:ext uri="{BB962C8B-B14F-4D97-AF65-F5344CB8AC3E}">
        <p14:creationId xmlns:p14="http://schemas.microsoft.com/office/powerpoint/2010/main" val="1669053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381000" y="254000"/>
            <a:ext cx="8763000" cy="1092200"/>
          </a:xfrm>
          <a:ln/>
        </p:spPr>
        <p:txBody>
          <a:bodyPr/>
          <a:lstStyle/>
          <a:p>
            <a:pPr marL="119063" indent="-119063"/>
            <a:r>
              <a:rPr lang="en-US" dirty="0"/>
              <a:t>Course Components</a:t>
            </a:r>
          </a:p>
        </p:txBody>
      </p:sp>
      <p:sp>
        <p:nvSpPr>
          <p:cNvPr id="32772" name="Rectangle 4"/>
          <p:cNvSpPr>
            <a:spLocks noGrp="1" noChangeArrowheads="1"/>
          </p:cNvSpPr>
          <p:nvPr>
            <p:ph type="body" idx="1"/>
          </p:nvPr>
        </p:nvSpPr>
        <p:spPr>
          <a:xfrm>
            <a:off x="381000" y="1295400"/>
            <a:ext cx="8458200" cy="5435600"/>
          </a:xfrm>
          <a:ln/>
        </p:spPr>
        <p:txBody>
          <a:bodyPr/>
          <a:lstStyle/>
          <a:p>
            <a:r>
              <a:rPr lang="en-US" dirty="0"/>
              <a:t>Lectures </a:t>
            </a:r>
          </a:p>
          <a:p>
            <a:pPr marL="552450" lvl="1"/>
            <a:r>
              <a:rPr lang="en-US" dirty="0"/>
              <a:t>Higher level concepts</a:t>
            </a:r>
          </a:p>
          <a:p>
            <a:pPr marL="552450" lvl="1"/>
            <a:r>
              <a:rPr lang="en-US" dirty="0"/>
              <a:t>In-class quizzes could tilt you to a higher grade if borderline</a:t>
            </a:r>
          </a:p>
          <a:p>
            <a:r>
              <a:rPr lang="en-US" dirty="0"/>
              <a:t>Labs (8)</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pPr marL="292100"/>
            <a:r>
              <a:rPr lang="en-US" dirty="0"/>
              <a:t>Weekly Assignments (best 10 of 12)</a:t>
            </a:r>
          </a:p>
          <a:p>
            <a:pPr marL="552450" lvl="1"/>
            <a:r>
              <a:rPr lang="en-US" dirty="0"/>
              <a:t>Reinforce concepts</a:t>
            </a:r>
          </a:p>
          <a:p>
            <a:r>
              <a:rPr lang="en-US" b="1" dirty="0"/>
              <a:t>In-class Midterm Exam</a:t>
            </a:r>
            <a:r>
              <a:rPr lang="en-US" dirty="0"/>
              <a:t> &amp; Final Exam (15% each)</a:t>
            </a:r>
            <a:endParaRPr lang="en-US" dirty="0">
              <a:solidFill>
                <a:srgbClr val="FF0000"/>
              </a:solidFill>
            </a:endParaRPr>
          </a:p>
          <a:p>
            <a:pPr marL="552450" lvl="1"/>
            <a:r>
              <a:rPr lang="en-US" dirty="0"/>
              <a:t>Test your understanding of concepts &amp; mathematical principles</a:t>
            </a:r>
          </a:p>
          <a:p>
            <a:pPr marL="552450" lvl="1"/>
            <a:r>
              <a:rPr lang="en-US" dirty="0"/>
              <a:t>Final exam will not be cumulative</a:t>
            </a:r>
          </a:p>
          <a:p>
            <a:pPr marL="292100"/>
            <a:r>
              <a:rPr lang="en-US" dirty="0"/>
              <a:t>Small student groups (weekly)</a:t>
            </a:r>
          </a:p>
          <a:p>
            <a:pPr marL="552450" lvl="1"/>
            <a:endParaRPr lang="en-US"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Labs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26634550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Labs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9430770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Labs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0730198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69961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Instructors (18-213/613)</a:t>
            </a:r>
          </a:p>
        </p:txBody>
      </p:sp>
      <p:sp>
        <p:nvSpPr>
          <p:cNvPr id="32" name="TextBox 10">
            <a:extLst>
              <a:ext uri="{FF2B5EF4-FFF2-40B4-BE49-F238E27FC236}">
                <a16:creationId xmlns:a16="http://schemas.microsoft.com/office/drawing/2014/main" id="{66BFED38-997F-4302-B3E5-F41BBAC3F179}"/>
              </a:ext>
            </a:extLst>
          </p:cNvPr>
          <p:cNvSpPr txBox="1"/>
          <p:nvPr/>
        </p:nvSpPr>
        <p:spPr>
          <a:xfrm>
            <a:off x="1665033" y="1471105"/>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Swarun Kumar</a:t>
            </a:r>
          </a:p>
        </p:txBody>
      </p:sp>
      <p:grpSp>
        <p:nvGrpSpPr>
          <p:cNvPr id="4" name="Group 3">
            <a:extLst>
              <a:ext uri="{FF2B5EF4-FFF2-40B4-BE49-F238E27FC236}">
                <a16:creationId xmlns:a16="http://schemas.microsoft.com/office/drawing/2014/main" id="{C0572B1D-08E7-44A6-9C9B-E26C88D6437F}"/>
              </a:ext>
            </a:extLst>
          </p:cNvPr>
          <p:cNvGrpSpPr/>
          <p:nvPr/>
        </p:nvGrpSpPr>
        <p:grpSpPr>
          <a:xfrm>
            <a:off x="5029200" y="1461995"/>
            <a:ext cx="2435567" cy="2284739"/>
            <a:chOff x="6180144" y="1740403"/>
            <a:chExt cx="2435567" cy="2284739"/>
          </a:xfrm>
        </p:grpSpPr>
        <p:sp>
          <p:nvSpPr>
            <p:cNvPr id="9" name="TextBox 10"/>
            <p:cNvSpPr txBox="1"/>
            <p:nvPr/>
          </p:nvSpPr>
          <p:spPr>
            <a:xfrm>
              <a:off x="6180144" y="1740403"/>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Greg Kesden</a:t>
              </a:r>
            </a:p>
          </p:txBody>
        </p:sp>
        <p:pic>
          <p:nvPicPr>
            <p:cNvPr id="34" name="Picture 6">
              <a:extLst>
                <a:ext uri="{FF2B5EF4-FFF2-40B4-BE49-F238E27FC236}">
                  <a16:creationId xmlns:a16="http://schemas.microsoft.com/office/drawing/2014/main" id="{BE5B233D-6539-421C-A0FB-614F5B332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844" y="2364973"/>
              <a:ext cx="1660169" cy="166016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BA312D7-B71A-A247-A4B3-17A7F7F41F78}"/>
              </a:ext>
            </a:extLst>
          </p:cNvPr>
          <p:cNvSpPr txBox="1"/>
          <p:nvPr/>
        </p:nvSpPr>
        <p:spPr>
          <a:xfrm>
            <a:off x="1827383" y="5113711"/>
            <a:ext cx="5822811" cy="830997"/>
          </a:xfrm>
          <a:prstGeom prst="rect">
            <a:avLst/>
          </a:prstGeom>
          <a:noFill/>
        </p:spPr>
        <p:txBody>
          <a:bodyPr wrap="none" rtlCol="0">
            <a:spAutoFit/>
          </a:bodyPr>
          <a:lstStyle/>
          <a:p>
            <a:r>
              <a:rPr lang="en-US" sz="2400" dirty="0"/>
              <a:t>Lectures &amp; course content coordinated with </a:t>
            </a:r>
            <a:br>
              <a:rPr lang="en-US" sz="2400" dirty="0"/>
            </a:br>
            <a:r>
              <a:rPr lang="en-US" sz="2400" dirty="0"/>
              <a:t>15-213, 14-513 &amp; 15-513 teams</a:t>
            </a:r>
          </a:p>
        </p:txBody>
      </p:sp>
      <p:pic>
        <p:nvPicPr>
          <p:cNvPr id="1026" name="Picture 2" descr="Swarun Kumar, Associate Professor, CMU">
            <a:extLst>
              <a:ext uri="{FF2B5EF4-FFF2-40B4-BE49-F238E27FC236}">
                <a16:creationId xmlns:a16="http://schemas.microsoft.com/office/drawing/2014/main" id="{A59ADA04-5471-E7D1-5B5A-301E5C3EE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 t="14601" r="-850" b="18756"/>
          <a:stretch/>
        </p:blipFill>
        <p:spPr bwMode="auto">
          <a:xfrm>
            <a:off x="2052731" y="2086565"/>
            <a:ext cx="1660169" cy="1660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Labs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13060190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Labs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21901751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extLst>
      <p:ext uri="{BB962C8B-B14F-4D97-AF65-F5344CB8AC3E}">
        <p14:creationId xmlns:p14="http://schemas.microsoft.com/office/powerpoint/2010/main" val="23708129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228600"/>
            <a:ext cx="8382000" cy="1092200"/>
          </a:xfrm>
          <a:ln/>
        </p:spPr>
        <p:txBody>
          <a:bodyPr/>
          <a:lstStyle/>
          <a:p>
            <a:pPr marL="119063" indent="-119063"/>
            <a:r>
              <a:rPr lang="en-US" dirty="0"/>
              <a:t>Policies: Lab</a:t>
            </a:r>
          </a:p>
        </p:txBody>
      </p:sp>
      <p:sp>
        <p:nvSpPr>
          <p:cNvPr id="36868" name="Rectangle 4"/>
          <p:cNvSpPr>
            <a:spLocks noGrp="1" noChangeArrowheads="1"/>
          </p:cNvSpPr>
          <p:nvPr>
            <p:ph type="body" idx="1"/>
          </p:nvPr>
        </p:nvSpPr>
        <p:spPr>
          <a:xfrm>
            <a:off x="381000" y="1397000"/>
            <a:ext cx="8382000" cy="4927600"/>
          </a:xfrm>
          <a:ln/>
        </p:spPr>
        <p:txBody>
          <a:bodyPr/>
          <a:lstStyle/>
          <a:p>
            <a:r>
              <a:rPr lang="en-US" dirty="0"/>
              <a:t>Work groups</a:t>
            </a:r>
          </a:p>
          <a:p>
            <a:pPr marL="552450" lvl="1"/>
            <a:r>
              <a:rPr lang="en-US" dirty="0"/>
              <a:t>You must work </a:t>
            </a:r>
            <a:r>
              <a:rPr lang="en-US" b="1" dirty="0">
                <a:solidFill>
                  <a:srgbClr val="FF0000"/>
                </a:solidFill>
              </a:rPr>
              <a:t>alone</a:t>
            </a:r>
            <a:r>
              <a:rPr lang="en-US" dirty="0"/>
              <a:t> on all lab assignments</a:t>
            </a:r>
          </a:p>
          <a:p>
            <a:pPr marL="552450" lvl="1"/>
            <a:r>
              <a:rPr lang="en-US" dirty="0"/>
              <a:t>Instructors and TAs are here to help!</a:t>
            </a:r>
          </a:p>
          <a:p>
            <a:pPr marL="552450" lvl="1"/>
            <a:endParaRPr lang="en-US" dirty="0"/>
          </a:p>
          <a:p>
            <a:pPr marL="317500" lvl="1" indent="0">
              <a:buNone/>
            </a:pPr>
            <a:endParaRPr lang="en-US" dirty="0"/>
          </a:p>
          <a:p>
            <a:r>
              <a:rPr lang="en-US" dirty="0" err="1"/>
              <a:t>Handins</a:t>
            </a:r>
            <a:endParaRPr lang="en-US" dirty="0"/>
          </a:p>
          <a:p>
            <a:pPr marL="552450" lvl="1"/>
            <a:r>
              <a:rPr lang="en-US" dirty="0"/>
              <a:t>Labs due at 11:59pm ET</a:t>
            </a:r>
          </a:p>
          <a:p>
            <a:pPr marL="552450" lvl="1"/>
            <a:r>
              <a:rPr lang="en-US" dirty="0"/>
              <a:t>Electronic handins using </a:t>
            </a:r>
            <a:r>
              <a:rPr lang="en-US" b="1" dirty="0" err="1">
                <a:solidFill>
                  <a:srgbClr val="FF0000"/>
                </a:solidFill>
              </a:rPr>
              <a:t>Autolab</a:t>
            </a:r>
            <a:r>
              <a:rPr lang="en-US" dirty="0"/>
              <a:t> (no exceptions!)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pPr marL="552450" lvl="1"/>
            <a:r>
              <a:rPr lang="en-US" b="1" dirty="0">
                <a:solidFill>
                  <a:srgbClr val="FF0000"/>
                </a:solidFill>
              </a:rPr>
              <a:t>Some assignments allow fewer late days (check labs web page)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A subset of the “shark machines”, e.g.</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angelshark.ics.cs.cmu.edu</a:t>
            </a:r>
            <a:endParaRPr lang="en-US" dirty="0">
              <a:latin typeface="Courier New"/>
              <a:cs typeface="Courier New"/>
            </a:endParaRPr>
          </a:p>
          <a:p>
            <a:pPr marL="317500" lvl="1" indent="0">
              <a:buNone/>
            </a:pPr>
            <a:endParaRPr lang="en-US" dirty="0"/>
          </a:p>
          <a:p>
            <a:pPr marL="552450" lvl="1"/>
            <a:r>
              <a:rPr lang="en-US" dirty="0"/>
              <a:t>Total set: 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endParaRPr lang="en-US" dirty="0"/>
          </a:p>
          <a:p>
            <a:pPr marL="552450" lvl="1"/>
            <a:r>
              <a:rPr lang="en-US" dirty="0"/>
              <a:t>Login using your Andrew ID and password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Autolab</a:t>
            </a:r>
            <a:r>
              <a:rPr lang="en-US" dirty="0"/>
              <a:t>	</a:t>
            </a:r>
            <a:r>
              <a:rPr lang="en-US" sz="3200" dirty="0"/>
              <a:t>(https://autolab.andrew.cmu.edu)</a:t>
            </a:r>
            <a:endParaRPr lang="en-US" dirty="0"/>
          </a:p>
        </p:txBody>
      </p:sp>
      <p:sp>
        <p:nvSpPr>
          <p:cNvPr id="50180" name="Rectangle 4"/>
          <p:cNvSpPr>
            <a:spLocks noGrp="1" noChangeArrowheads="1"/>
          </p:cNvSpPr>
          <p:nvPr>
            <p:ph type="body" idx="1"/>
          </p:nvPr>
        </p:nvSpPr>
        <p:spPr>
          <a:xfrm>
            <a:off x="381000" y="1270000"/>
            <a:ext cx="8382000" cy="5435600"/>
          </a:xfrm>
          <a:ln/>
        </p:spPr>
        <p:txBody>
          <a:bodyPr/>
          <a:lstStyle/>
          <a:p>
            <a:r>
              <a:rPr lang="en-US" dirty="0"/>
              <a:t>Labs are provided by the CMU </a:t>
            </a:r>
            <a:r>
              <a:rPr lang="en-US" dirty="0" err="1"/>
              <a:t>Autolab</a:t>
            </a:r>
            <a:r>
              <a:rPr lang="en-US" dirty="0"/>
              <a:t> system</a:t>
            </a:r>
          </a:p>
          <a:p>
            <a:pPr lvl="1"/>
            <a:r>
              <a:rPr lang="en-US" dirty="0"/>
              <a:t>Project page: </a:t>
            </a:r>
            <a:r>
              <a:rPr lang="en-US" dirty="0">
                <a:hlinkClick r:id="rId2"/>
              </a:rPr>
              <a:t>http://autolab.andrew.cmu.edu</a:t>
            </a:r>
            <a:r>
              <a:rPr lang="en-US" dirty="0"/>
              <a:t> </a:t>
            </a:r>
          </a:p>
          <a:p>
            <a:pPr lvl="1"/>
            <a:r>
              <a:rPr lang="en-US" dirty="0"/>
              <a:t>Developed by CMU faculty and students</a:t>
            </a:r>
          </a:p>
          <a:p>
            <a:pPr marL="552450" lvl="1"/>
            <a:r>
              <a:rPr lang="en-US" dirty="0"/>
              <a:t>Key ideas: Autograding and Scoreboards</a:t>
            </a:r>
          </a:p>
          <a:p>
            <a:pPr marL="838200" lvl="2"/>
            <a:r>
              <a:rPr lang="en-US" b="1" dirty="0">
                <a:solidFill>
                  <a:srgbClr val="FF0000"/>
                </a:solidFill>
              </a:rPr>
              <a:t>Autograding:</a:t>
            </a:r>
            <a:r>
              <a:rPr lang="en-US" dirty="0"/>
              <a:t> Providing you with instant feedback.</a:t>
            </a:r>
          </a:p>
          <a:p>
            <a:pPr marL="838200" lvl="2"/>
            <a:r>
              <a:rPr lang="en-US" b="1" dirty="0">
                <a:solidFill>
                  <a:srgbClr val="FF0000"/>
                </a:solidFill>
              </a:rPr>
              <a:t>Scoreboards:</a:t>
            </a:r>
            <a:r>
              <a:rPr lang="en-US" dirty="0"/>
              <a:t> Real-time, rank-ordered, and  anonymous summary.</a:t>
            </a:r>
          </a:p>
          <a:p>
            <a:pPr marL="552450" lvl="1"/>
            <a:r>
              <a:rPr lang="en-US" dirty="0"/>
              <a:t>Used by over 3,000  students each semester</a:t>
            </a:r>
          </a:p>
          <a:p>
            <a:r>
              <a:rPr lang="en-US" dirty="0"/>
              <a:t>With </a:t>
            </a:r>
            <a:r>
              <a:rPr lang="en-US" dirty="0" err="1"/>
              <a:t>Autolab</a:t>
            </a:r>
            <a:r>
              <a:rPr lang="en-US" dirty="0"/>
              <a:t> you can use your Web browser to:</a:t>
            </a:r>
          </a:p>
          <a:p>
            <a:pPr marL="552450" lvl="1"/>
            <a:r>
              <a:rPr lang="en-US" dirty="0"/>
              <a:t>Download the lab materials</a:t>
            </a:r>
          </a:p>
          <a:p>
            <a:pPr marL="552450" lvl="1"/>
            <a:r>
              <a:rPr lang="en-US" dirty="0"/>
              <a:t>Handin your code for autograding by the </a:t>
            </a:r>
            <a:r>
              <a:rPr lang="en-US" dirty="0" err="1"/>
              <a:t>Autolab</a:t>
            </a:r>
            <a:r>
              <a:rPr lang="en-US" dirty="0"/>
              <a:t> server</a:t>
            </a:r>
          </a:p>
          <a:p>
            <a:pPr marL="552450" lvl="1"/>
            <a:r>
              <a:rPr lang="en-US" dirty="0"/>
              <a:t>View the class scoreboard</a:t>
            </a:r>
          </a:p>
          <a:p>
            <a:pPr marL="552450" lvl="1"/>
            <a:r>
              <a:rPr lang="en-US" dirty="0"/>
              <a:t>View the complete history of your code handins, </a:t>
            </a:r>
            <a:r>
              <a:rPr lang="en-US" dirty="0" err="1"/>
              <a:t>autograded</a:t>
            </a:r>
            <a:r>
              <a:rPr lang="en-US" dirty="0"/>
              <a:t> results, instructor’s evaluations, and </a:t>
            </a:r>
            <a:r>
              <a:rPr lang="en-US" dirty="0" err="1"/>
              <a:t>gradebook</a:t>
            </a:r>
            <a:r>
              <a:rPr lang="en-US" dirty="0"/>
              <a:t>.</a:t>
            </a:r>
          </a:p>
          <a:p>
            <a:pPr marL="552450" lvl="1"/>
            <a:r>
              <a:rPr lang="en-US" dirty="0"/>
              <a:t>View the TA annotations of your code for Style points.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err="1">
                <a:cs typeface="Courier New"/>
              </a:rPr>
              <a:t>Autolab</a:t>
            </a:r>
            <a:r>
              <a:rPr lang="en-US" dirty="0">
                <a:cs typeface="Courier New"/>
              </a:rPr>
              <a:t> accounts</a:t>
            </a:r>
            <a:endParaRPr lang="en-US" dirty="0"/>
          </a:p>
        </p:txBody>
      </p:sp>
      <p:sp>
        <p:nvSpPr>
          <p:cNvPr id="50180" name="Rectangle 4"/>
          <p:cNvSpPr>
            <a:spLocks noGrp="1" noChangeArrowheads="1"/>
          </p:cNvSpPr>
          <p:nvPr>
            <p:ph type="body" idx="1"/>
          </p:nvPr>
        </p:nvSpPr>
        <p:spPr>
          <a:xfrm>
            <a:off x="381000" y="1397000"/>
            <a:ext cx="8534400" cy="5435600"/>
          </a:xfrm>
          <a:ln/>
        </p:spPr>
        <p:txBody>
          <a:bodyPr/>
          <a:lstStyle/>
          <a:p>
            <a:pPr marL="292100"/>
            <a:r>
              <a:rPr lang="en-US" dirty="0"/>
              <a:t>Lab 0 (C Lab) does not require an account to start</a:t>
            </a:r>
          </a:p>
          <a:p>
            <a:pPr marL="552450" lvl="1"/>
            <a:r>
              <a:rPr lang="en-US" dirty="0"/>
              <a:t>It is available via the schedule page of the course web site</a:t>
            </a:r>
          </a:p>
          <a:p>
            <a:pPr marL="292100"/>
            <a:r>
              <a:rPr lang="en-US" dirty="0"/>
              <a:t>Accounts will be created before </a:t>
            </a:r>
            <a:r>
              <a:rPr lang="en-US" dirty="0" err="1"/>
              <a:t>datalab</a:t>
            </a:r>
            <a:r>
              <a:rPr lang="en-US" dirty="0"/>
              <a:t> </a:t>
            </a:r>
          </a:p>
          <a:p>
            <a:pPr marL="552450" lvl="1"/>
            <a:r>
              <a:rPr lang="en-US" dirty="0"/>
              <a:t>This is also before Lab 0 (C Lab) is due. </a:t>
            </a:r>
          </a:p>
          <a:p>
            <a:pPr marL="292100">
              <a:spcBef>
                <a:spcPts val="1800"/>
              </a:spcBef>
            </a:pPr>
            <a:r>
              <a:rPr lang="en-US" dirty="0"/>
              <a:t>You must be enrolled to get an account</a:t>
            </a:r>
          </a:p>
          <a:p>
            <a:pPr marL="552450" lvl="1"/>
            <a:r>
              <a:rPr lang="en-US" dirty="0" err="1"/>
              <a:t>Autolab</a:t>
            </a:r>
            <a:r>
              <a:rPr lang="en-US" dirty="0"/>
              <a:t> is not tied into the Hub’s rosters</a:t>
            </a:r>
          </a:p>
          <a:p>
            <a:pPr marL="552450" lvl="1"/>
            <a:r>
              <a:rPr lang="en-US" dirty="0"/>
              <a:t>Beginning this Thursday, we’ll update accounts approximately daily. </a:t>
            </a:r>
          </a:p>
          <a:p>
            <a:pPr marL="317500" lvl="1" indent="0">
              <a:buNone/>
            </a:pPr>
            <a:endParaRPr lang="en-US" dirty="0"/>
          </a:p>
          <a:p>
            <a:pPr marL="292100"/>
            <a:r>
              <a:rPr lang="en-US" dirty="0"/>
              <a:t>If you join late, please chat with your group TA about catching up</a:t>
            </a:r>
          </a:p>
        </p:txBody>
      </p:sp>
    </p:spTree>
    <p:extLst>
      <p:ext uri="{BB962C8B-B14F-4D97-AF65-F5344CB8AC3E}">
        <p14:creationId xmlns:p14="http://schemas.microsoft.com/office/powerpoint/2010/main" val="31232751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C24E-1547-4290-9A37-49D75076F328}"/>
              </a:ext>
            </a:extLst>
          </p:cNvPr>
          <p:cNvSpPr>
            <a:spLocks noGrp="1"/>
          </p:cNvSpPr>
          <p:nvPr>
            <p:ph type="title"/>
          </p:nvPr>
        </p:nvSpPr>
        <p:spPr/>
        <p:txBody>
          <a:bodyPr/>
          <a:lstStyle/>
          <a:p>
            <a:r>
              <a:rPr lang="en-US" dirty="0"/>
              <a:t>Weekly Assignments</a:t>
            </a:r>
          </a:p>
        </p:txBody>
      </p:sp>
      <p:sp>
        <p:nvSpPr>
          <p:cNvPr id="3" name="Content Placeholder 2">
            <a:extLst>
              <a:ext uri="{FF2B5EF4-FFF2-40B4-BE49-F238E27FC236}">
                <a16:creationId xmlns:a16="http://schemas.microsoft.com/office/drawing/2014/main" id="{645C0664-5274-4D0A-A302-3DD5A04E3E0B}"/>
              </a:ext>
            </a:extLst>
          </p:cNvPr>
          <p:cNvSpPr>
            <a:spLocks noGrp="1"/>
          </p:cNvSpPr>
          <p:nvPr>
            <p:ph idx="1"/>
          </p:nvPr>
        </p:nvSpPr>
        <p:spPr>
          <a:xfrm>
            <a:off x="381000" y="1397000"/>
            <a:ext cx="8382000" cy="5156200"/>
          </a:xfrm>
        </p:spPr>
        <p:txBody>
          <a:bodyPr/>
          <a:lstStyle/>
          <a:p>
            <a:r>
              <a:rPr lang="en-US" dirty="0"/>
              <a:t>12 weekly assignments starting this week</a:t>
            </a:r>
          </a:p>
          <a:p>
            <a:pPr marL="292100"/>
            <a:r>
              <a:rPr lang="en-US" dirty="0"/>
              <a:t>Released on Tuesdays, due 9 days later at 11:59 pm ET</a:t>
            </a:r>
          </a:p>
          <a:p>
            <a:pPr marL="552450" lvl="1"/>
            <a:r>
              <a:rPr lang="en-US" dirty="0"/>
              <a:t>Exception: Assignment #5/6 (released Mon 10/10, due Fri 10/14)</a:t>
            </a:r>
          </a:p>
          <a:p>
            <a:pPr marL="552450" lvl="1"/>
            <a:r>
              <a:rPr lang="en-US" dirty="0"/>
              <a:t>No grace days (15% penalty/day for up to 3 days)</a:t>
            </a:r>
          </a:p>
          <a:p>
            <a:pPr marL="552450" lvl="1"/>
            <a:r>
              <a:rPr lang="en-US" dirty="0"/>
              <a:t>Last turn-in date is 3 days after due date</a:t>
            </a:r>
          </a:p>
          <a:p>
            <a:pPr marL="292100"/>
            <a:r>
              <a:rPr lang="en-US" dirty="0"/>
              <a:t>Released and collected on Canvas</a:t>
            </a:r>
          </a:p>
          <a:p>
            <a:pPr marL="552450" lvl="1"/>
            <a:r>
              <a:rPr lang="en-US" dirty="0"/>
              <a:t>Upload solutions &amp; put final answers into a quiz</a:t>
            </a:r>
          </a:p>
          <a:p>
            <a:r>
              <a:rPr lang="en-US" dirty="0"/>
              <a:t>Drop 2 lowest out of 12</a:t>
            </a:r>
          </a:p>
          <a:p>
            <a:pPr lvl="1"/>
            <a:r>
              <a:rPr lang="en-US" dirty="0"/>
              <a:t>Remaining 10 are each worth 2% of your grade</a:t>
            </a:r>
          </a:p>
          <a:p>
            <a:r>
              <a:rPr lang="en-US" dirty="0"/>
              <a:t>Reinforce concepts </a:t>
            </a:r>
          </a:p>
          <a:p>
            <a:pPr lvl="1"/>
            <a:r>
              <a:rPr lang="en-US" dirty="0"/>
              <a:t>Typically, concepts from that week’s lectures</a:t>
            </a:r>
          </a:p>
          <a:p>
            <a:endParaRPr lang="en-US" dirty="0"/>
          </a:p>
        </p:txBody>
      </p:sp>
    </p:spTree>
    <p:extLst>
      <p:ext uri="{BB962C8B-B14F-4D97-AF65-F5344CB8AC3E}">
        <p14:creationId xmlns:p14="http://schemas.microsoft.com/office/powerpoint/2010/main" val="73202783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D956-739D-45B2-BE5E-9EDE7269C995}"/>
              </a:ext>
            </a:extLst>
          </p:cNvPr>
          <p:cNvSpPr>
            <a:spLocks noGrp="1"/>
          </p:cNvSpPr>
          <p:nvPr>
            <p:ph type="title"/>
          </p:nvPr>
        </p:nvSpPr>
        <p:spPr/>
        <p:txBody>
          <a:bodyPr/>
          <a:lstStyle/>
          <a:p>
            <a:r>
              <a:rPr lang="en-US" dirty="0"/>
              <a:t>Small Student Groups</a:t>
            </a:r>
          </a:p>
        </p:txBody>
      </p:sp>
      <p:sp>
        <p:nvSpPr>
          <p:cNvPr id="3" name="Content Placeholder 2">
            <a:extLst>
              <a:ext uri="{FF2B5EF4-FFF2-40B4-BE49-F238E27FC236}">
                <a16:creationId xmlns:a16="http://schemas.microsoft.com/office/drawing/2014/main" id="{DE5FDF88-C17D-4B3E-B112-458012341DFC}"/>
              </a:ext>
            </a:extLst>
          </p:cNvPr>
          <p:cNvSpPr>
            <a:spLocks noGrp="1"/>
          </p:cNvSpPr>
          <p:nvPr>
            <p:ph idx="1"/>
          </p:nvPr>
        </p:nvSpPr>
        <p:spPr>
          <a:xfrm>
            <a:off x="381000" y="1191986"/>
            <a:ext cx="8382000" cy="5435600"/>
          </a:xfrm>
        </p:spPr>
        <p:txBody>
          <a:bodyPr/>
          <a:lstStyle/>
          <a:p>
            <a:r>
              <a:rPr lang="en-US" sz="2000" dirty="0"/>
              <a:t>Replaces recitation </a:t>
            </a:r>
          </a:p>
          <a:p>
            <a:r>
              <a:rPr lang="en-US" sz="2000" dirty="0"/>
              <a:t>Goal: Descale the course, making it more personal and personally supportive</a:t>
            </a:r>
          </a:p>
          <a:p>
            <a:pPr lvl="1"/>
            <a:r>
              <a:rPr lang="en-US" dirty="0"/>
              <a:t>Also taming office hours, which could get crazy at times in the past. </a:t>
            </a:r>
          </a:p>
          <a:p>
            <a:r>
              <a:rPr lang="en-US" sz="2000" dirty="0"/>
              <a:t>Meet Wednesdays at scheduled time </a:t>
            </a:r>
          </a:p>
          <a:p>
            <a:pPr lvl="1"/>
            <a:r>
              <a:rPr lang="en-US" dirty="0"/>
              <a:t>Groups begin tomorrow. Your TA will contact you late today.</a:t>
            </a:r>
          </a:p>
          <a:p>
            <a:pPr lvl="1"/>
            <a:r>
              <a:rPr lang="en-US" dirty="0"/>
              <a:t>This week, and this week only, may be via Zoom (We are normally given room assignments before the 2</a:t>
            </a:r>
            <a:r>
              <a:rPr lang="en-US" baseline="30000" dirty="0"/>
              <a:t>nd</a:t>
            </a:r>
            <a:r>
              <a:rPr lang="en-US" dirty="0"/>
              <a:t> week)</a:t>
            </a:r>
          </a:p>
          <a:p>
            <a:r>
              <a:rPr lang="en-US" sz="2000" dirty="0"/>
              <a:t>Groups of 5 students + 1 TA facilitator</a:t>
            </a:r>
          </a:p>
          <a:p>
            <a:pPr lvl="1"/>
            <a:r>
              <a:rPr lang="en-US" dirty="0"/>
              <a:t>Meet for 1 hour each week, in-person (Mandatory and graded)</a:t>
            </a:r>
          </a:p>
          <a:p>
            <a:pPr lvl="1"/>
            <a:r>
              <a:rPr lang="en-US" dirty="0"/>
              <a:t>Maintain a group chat (Slack, GroupMe, Hangouts, WeChat, whatever)</a:t>
            </a:r>
          </a:p>
          <a:p>
            <a:pPr lvl="1"/>
            <a:r>
              <a:rPr lang="en-US" dirty="0"/>
              <a:t>Try to develop a good social bond, like 5 friends going through class</a:t>
            </a:r>
          </a:p>
          <a:p>
            <a:pPr lvl="2"/>
            <a:r>
              <a:rPr lang="en-US" dirty="0"/>
              <a:t>And a TA who really knows you and how to support you</a:t>
            </a:r>
          </a:p>
          <a:p>
            <a:pPr lvl="1"/>
            <a:r>
              <a:rPr lang="en-US" dirty="0"/>
              <a:t>TAs have time reserved for helping their group members, hopefully reducing dependency upon global office hours</a:t>
            </a:r>
          </a:p>
        </p:txBody>
      </p:sp>
    </p:spTree>
    <p:extLst>
      <p:ext uri="{BB962C8B-B14F-4D97-AF65-F5344CB8AC3E}">
        <p14:creationId xmlns:p14="http://schemas.microsoft.com/office/powerpoint/2010/main" val="5738430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The Big Picture</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84942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Grading</a:t>
            </a:r>
          </a:p>
        </p:txBody>
      </p:sp>
      <p:sp>
        <p:nvSpPr>
          <p:cNvPr id="41988" name="Rectangle 4"/>
          <p:cNvSpPr>
            <a:spLocks noGrp="1" noChangeArrowheads="1"/>
          </p:cNvSpPr>
          <p:nvPr>
            <p:ph type="body" idx="1"/>
          </p:nvPr>
        </p:nvSpPr>
        <p:spPr>
          <a:ln/>
        </p:spPr>
        <p:txBody>
          <a:bodyPr/>
          <a:lstStyle/>
          <a:p>
            <a:r>
              <a:rPr lang="en-US" dirty="0"/>
              <a:t>Labs (50%): weighted according to effort</a:t>
            </a:r>
          </a:p>
          <a:p>
            <a:endParaRPr lang="en-US" dirty="0"/>
          </a:p>
          <a:p>
            <a:r>
              <a:rPr lang="en-US" dirty="0"/>
              <a:t>Final Exam (25%) </a:t>
            </a:r>
          </a:p>
          <a:p>
            <a:endParaRPr lang="en-US" dirty="0"/>
          </a:p>
          <a:p>
            <a:r>
              <a:rPr lang="en-US" dirty="0"/>
              <a:t>Written Assignments (20%): drop lowest 2 out of 12</a:t>
            </a:r>
          </a:p>
          <a:p>
            <a:pPr>
              <a:buNone/>
            </a:pPr>
            <a:endParaRPr lang="en-US" dirty="0"/>
          </a:p>
          <a:p>
            <a:r>
              <a:rPr lang="en-US" dirty="0"/>
              <a:t>Small group participation (5%)</a:t>
            </a:r>
          </a:p>
          <a:p>
            <a:pPr>
              <a:buNone/>
            </a:pPr>
            <a:endParaRPr lang="en-US" dirty="0"/>
          </a:p>
          <a:p>
            <a:r>
              <a:rPr lang="en-US" dirty="0"/>
              <a:t>Final grades based on a straight scale (90/80/70/60) with a small amount of curving</a:t>
            </a:r>
          </a:p>
          <a:p>
            <a:pPr lvl="1"/>
            <a:r>
              <a:rPr lang="en-US" dirty="0"/>
              <a:t>Only upward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3794"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3795" name="Rectangle 3"/>
          <p:cNvSpPr>
            <a:spLocks noGrp="1" noChangeArrowheads="1"/>
          </p:cNvSpPr>
          <p:nvPr>
            <p:ph type="title"/>
          </p:nvPr>
        </p:nvSpPr>
        <p:spPr>
          <a:ln/>
        </p:spPr>
        <p:txBody>
          <a:bodyPr/>
          <a:lstStyle/>
          <a:p>
            <a:pPr marL="119063" indent="-119063"/>
            <a:r>
              <a:rPr lang="en-US" dirty="0"/>
              <a:t>Getting Help	</a:t>
            </a:r>
          </a:p>
        </p:txBody>
      </p:sp>
      <p:sp>
        <p:nvSpPr>
          <p:cNvPr id="33796" name="Rectangle 4"/>
          <p:cNvSpPr>
            <a:spLocks noGrp="1" noChangeArrowheads="1"/>
          </p:cNvSpPr>
          <p:nvPr>
            <p:ph type="body" idx="1"/>
          </p:nvPr>
        </p:nvSpPr>
        <p:spPr>
          <a:xfrm>
            <a:off x="368527" y="1315357"/>
            <a:ext cx="8382000" cy="5435600"/>
          </a:xfrm>
          <a:ln/>
        </p:spPr>
        <p:txBody>
          <a:bodyPr/>
          <a:lstStyle/>
          <a:p>
            <a:r>
              <a:rPr lang="en-US" dirty="0"/>
              <a:t>Class Web pages: </a:t>
            </a:r>
          </a:p>
          <a:p>
            <a:pPr marL="596900" lvl="2" indent="0">
              <a:buNone/>
            </a:pPr>
            <a:r>
              <a:rPr lang="en-US" b="1" dirty="0">
                <a:solidFill>
                  <a:srgbClr val="FF0000"/>
                </a:solidFill>
                <a:hlinkClick r:id="rId2"/>
              </a:rPr>
              <a:t>http://www.cs.cmu.edu/~18213</a:t>
            </a:r>
            <a:r>
              <a:rPr lang="en-US" b="1" dirty="0">
                <a:solidFill>
                  <a:srgbClr val="FF0000"/>
                </a:solidFill>
              </a:rPr>
              <a:t>  </a:t>
            </a:r>
            <a:r>
              <a:rPr lang="en-US" dirty="0"/>
              <a:t>for 18-213/18-613</a:t>
            </a:r>
            <a:endParaRPr lang="en-US" i="1" dirty="0"/>
          </a:p>
          <a:p>
            <a:pPr marL="552450" lvl="1"/>
            <a:r>
              <a:rPr lang="en-US" dirty="0"/>
              <a:t>Complete schedule of lectures, exams, and assignments</a:t>
            </a:r>
          </a:p>
          <a:p>
            <a:pPr marL="552450" lvl="1"/>
            <a:r>
              <a:rPr lang="en-US" dirty="0"/>
              <a:t>Copies of lectures, assignments, exams, solutions</a:t>
            </a:r>
          </a:p>
          <a:p>
            <a:pPr marL="552450" lvl="1"/>
            <a:r>
              <a:rPr lang="en-US" dirty="0"/>
              <a:t>FAQ</a:t>
            </a:r>
          </a:p>
          <a:p>
            <a:r>
              <a:rPr lang="en-US" dirty="0"/>
              <a:t>Piazza</a:t>
            </a:r>
          </a:p>
          <a:p>
            <a:pPr lvl="1"/>
            <a:r>
              <a:rPr lang="en-US" dirty="0"/>
              <a:t>Best place for questions about assignments</a:t>
            </a:r>
          </a:p>
          <a:p>
            <a:pPr lvl="1"/>
            <a:r>
              <a:rPr lang="en-US" dirty="0"/>
              <a:t>We will fill the FAQ and Piazza with answers to common questions</a:t>
            </a:r>
          </a:p>
          <a:p>
            <a:pPr lvl="1"/>
            <a:r>
              <a:rPr lang="en-US" dirty="0"/>
              <a:t>Be careful about public posts: Remember the AIV policy</a:t>
            </a:r>
          </a:p>
          <a:p>
            <a:r>
              <a:rPr lang="en-US" dirty="0"/>
              <a:t>Canvas</a:t>
            </a:r>
          </a:p>
          <a:p>
            <a:pPr lvl="1"/>
            <a:r>
              <a:rPr lang="en-US" dirty="0"/>
              <a:t>Recorded lectures</a:t>
            </a:r>
          </a:p>
          <a:p>
            <a:pPr lvl="1"/>
            <a:r>
              <a:rPr lang="en-US" dirty="0"/>
              <a:t>In-class quizzes</a:t>
            </a:r>
          </a:p>
          <a:p>
            <a:pPr lvl="1"/>
            <a:r>
              <a:rPr lang="en-US" dirty="0"/>
              <a:t>Written assignments</a:t>
            </a:r>
          </a:p>
        </p:txBody>
      </p:sp>
    </p:spTree>
    <p:extLst>
      <p:ext uri="{BB962C8B-B14F-4D97-AF65-F5344CB8AC3E}">
        <p14:creationId xmlns:p14="http://schemas.microsoft.com/office/powerpoint/2010/main" val="37492732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1000" y="1219200"/>
            <a:ext cx="8534400" cy="5435600"/>
          </a:xfrm>
          <a:ln/>
        </p:spPr>
        <p:txBody>
          <a:bodyPr/>
          <a:lstStyle/>
          <a:p>
            <a:r>
              <a:rPr lang="en-US" dirty="0"/>
              <a:t>Email</a:t>
            </a:r>
            <a:endParaRPr lang="en-US" b="1" dirty="0">
              <a:solidFill>
                <a:schemeClr val="accent1">
                  <a:lumMod val="60000"/>
                  <a:lumOff val="40000"/>
                </a:schemeClr>
              </a:solidFill>
            </a:endParaRPr>
          </a:p>
          <a:p>
            <a:pPr marL="552450" lvl="1"/>
            <a:r>
              <a:rPr lang="en-US" dirty="0"/>
              <a:t>Send email to individual instructors or TAs only to schedule appointments</a:t>
            </a:r>
          </a:p>
          <a:p>
            <a:pPr marL="838200" lvl="2"/>
            <a:r>
              <a:rPr lang="en-US" sz="1400" dirty="0"/>
              <a:t>(Kesden is the exception, and you can feel free to email or call, he is sometimes hard to reach otherwise)</a:t>
            </a:r>
          </a:p>
          <a:p>
            <a:pPr marL="57150" indent="0">
              <a:buNone/>
            </a:pPr>
            <a:endParaRPr lang="en-US" sz="800" dirty="0"/>
          </a:p>
          <a:p>
            <a:pPr marL="292100"/>
            <a:r>
              <a:rPr lang="en-US" dirty="0"/>
              <a:t>TA Office Hours (starting today)</a:t>
            </a:r>
          </a:p>
          <a:p>
            <a:pPr marL="552450" lvl="1"/>
            <a:r>
              <a:rPr lang="en-US" dirty="0">
                <a:latin typeface="Calibri" panose="020F0502020204030204" pitchFamily="34" charset="0"/>
                <a:cs typeface="Calibri" panose="020F0502020204030204" pitchFamily="34" charset="0"/>
              </a:rPr>
              <a:t>Sundays</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 Thursdays, 6-8pm ET, Ansys A050 or via Zoom</a:t>
            </a:r>
          </a:p>
          <a:p>
            <a:pPr marL="552450" lvl="1"/>
            <a:r>
              <a:rPr lang="en-US" altLang="en-US" dirty="0">
                <a:solidFill>
                  <a:srgbClr val="000000"/>
                </a:solidFill>
                <a:latin typeface="Calibri" panose="020F0502020204030204" pitchFamily="34" charset="0"/>
                <a:cs typeface="Calibri" panose="020F0502020204030204" pitchFamily="34" charset="0"/>
              </a:rPr>
              <a:t>Sun</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days - Thursdays, 8-10pm ET, Zoom-Only</a:t>
            </a:r>
          </a:p>
          <a:p>
            <a:pPr marL="552450" lvl="1"/>
            <a:r>
              <a:rPr lang="en-US" altLang="en-US" dirty="0">
                <a:solidFill>
                  <a:srgbClr val="000000"/>
                </a:solidFill>
                <a:latin typeface="Calibri" panose="020F0502020204030204" pitchFamily="34" charset="0"/>
                <a:cs typeface="Calibri" panose="020F0502020204030204" pitchFamily="34" charset="0"/>
              </a:rPr>
              <a:t>CMU</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SV Only: Additional in-person hours will be announced for you</a:t>
            </a:r>
          </a:p>
          <a:p>
            <a:pPr marL="317500" lvl="1" indent="0">
              <a:buNone/>
            </a:pPr>
            <a:endParaRPr lang="en-US" sz="800" dirty="0"/>
          </a:p>
          <a:p>
            <a:pPr marL="292100"/>
            <a:r>
              <a:rPr lang="en-US" dirty="0"/>
              <a:t>Walk-in Tutoring</a:t>
            </a:r>
          </a:p>
          <a:p>
            <a:pPr marL="552450" lvl="1"/>
            <a:r>
              <a:rPr lang="en-US" dirty="0"/>
              <a:t>Details TBA.  Will put information on class webpage.</a:t>
            </a:r>
          </a:p>
          <a:p>
            <a:pPr marL="57150" indent="0">
              <a:buNone/>
            </a:pPr>
            <a:endParaRPr lang="en-US" sz="800" dirty="0"/>
          </a:p>
          <a:p>
            <a:pPr marL="292100"/>
            <a:r>
              <a:rPr lang="en-US" dirty="0"/>
              <a:t>1:1 Appointments</a:t>
            </a:r>
          </a:p>
          <a:p>
            <a:pPr marL="552450" lvl="1"/>
            <a:r>
              <a:rPr lang="en-US" dirty="0"/>
              <a:t>You can schedule 1:1 appointments with any of the teaching staff</a:t>
            </a:r>
          </a:p>
          <a:p>
            <a:pPr marL="552450" lvl="1">
              <a:buNone/>
            </a:pPr>
            <a:endParaRPr lang="en-US" dirty="0"/>
          </a:p>
          <a:p>
            <a:pPr marL="292100"/>
            <a:endParaRPr lang="en-US" dirty="0"/>
          </a:p>
        </p:txBody>
      </p:sp>
      <p:sp>
        <p:nvSpPr>
          <p:cNvPr id="3" name="Rectangle 2">
            <a:extLst>
              <a:ext uri="{FF2B5EF4-FFF2-40B4-BE49-F238E27FC236}">
                <a16:creationId xmlns:a16="http://schemas.microsoft.com/office/drawing/2014/main" id="{33DFF8FB-1E29-37F2-8DA7-07DBFD6437C0}"/>
              </a:ext>
            </a:extLst>
          </p:cNvPr>
          <p:cNvSpPr>
            <a:spLocks noChangeArrowheads="1"/>
          </p:cNvSpPr>
          <p:nvPr/>
        </p:nvSpPr>
        <p:spPr bwMode="auto">
          <a:xfrm>
            <a:off x="0" y="-115416"/>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33667049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F0D0-ACDA-430A-8446-81B486C886AE}"/>
              </a:ext>
            </a:extLst>
          </p:cNvPr>
          <p:cNvSpPr>
            <a:spLocks noGrp="1"/>
          </p:cNvSpPr>
          <p:nvPr>
            <p:ph type="title"/>
          </p:nvPr>
        </p:nvSpPr>
        <p:spPr/>
        <p:txBody>
          <a:bodyPr/>
          <a:lstStyle/>
          <a:p>
            <a:r>
              <a:rPr lang="en-US" dirty="0"/>
              <a:t>Instructor Office Hours</a:t>
            </a:r>
          </a:p>
        </p:txBody>
      </p:sp>
      <p:sp>
        <p:nvSpPr>
          <p:cNvPr id="3" name="Content Placeholder 2">
            <a:extLst>
              <a:ext uri="{FF2B5EF4-FFF2-40B4-BE49-F238E27FC236}">
                <a16:creationId xmlns:a16="http://schemas.microsoft.com/office/drawing/2014/main" id="{520E0D44-15B9-41AB-A0FD-0DB7EE17A5F1}"/>
              </a:ext>
            </a:extLst>
          </p:cNvPr>
          <p:cNvSpPr>
            <a:spLocks noGrp="1"/>
          </p:cNvSpPr>
          <p:nvPr>
            <p:ph idx="1"/>
          </p:nvPr>
        </p:nvSpPr>
        <p:spPr/>
        <p:txBody>
          <a:bodyPr/>
          <a:lstStyle/>
          <a:p>
            <a:r>
              <a:rPr lang="en-US" dirty="0"/>
              <a:t>Swarun Kumar, CIC 4113, </a:t>
            </a:r>
            <a:br>
              <a:rPr lang="en-US" dirty="0"/>
            </a:br>
            <a:r>
              <a:rPr lang="en-US" dirty="0">
                <a:hlinkClick r:id="rId2"/>
              </a:rPr>
              <a:t>https://calendar.google.com/calendar/u/1?cid=Y183MzU3MjkxNTE2OTRiYWE2N2MzMWNjZDM0ZjY0OTM1NGZiOGM1YTcyNTVkNTcwOGYwYzY2MzBlMGRhM2JlZmM5QGdyb3VwLmNhbGVuZGFyLmdvb2dsZS5jb20</a:t>
            </a:r>
            <a:endParaRPr lang="en-US" dirty="0"/>
          </a:p>
          <a:p>
            <a:endParaRPr lang="en-US" dirty="0"/>
          </a:p>
          <a:p>
            <a:r>
              <a:rPr lang="en-US" dirty="0"/>
              <a:t>Greg </a:t>
            </a:r>
            <a:r>
              <a:rPr lang="en-US" dirty="0" err="1"/>
              <a:t>Kesden</a:t>
            </a:r>
            <a:r>
              <a:rPr lang="en-US" dirty="0"/>
              <a:t>, HH A205, </a:t>
            </a:r>
            <a:r>
              <a:rPr lang="en-US" u="sng" dirty="0"/>
              <a:t>https://</a:t>
            </a:r>
            <a:r>
              <a:rPr lang="en-US" u="sng" dirty="0" err="1"/>
              <a:t>www.cs.cmu.edu</a:t>
            </a:r>
            <a:r>
              <a:rPr lang="en-US" u="sng" dirty="0"/>
              <a:t>/~</a:t>
            </a:r>
            <a:r>
              <a:rPr lang="en-US" u="sng" dirty="0" err="1"/>
              <a:t>gkesden</a:t>
            </a:r>
            <a:r>
              <a:rPr lang="en-US" u="sng" dirty="0"/>
              <a:t>/</a:t>
            </a:r>
            <a:r>
              <a:rPr lang="en-US" u="sng" dirty="0" err="1"/>
              <a:t>schedule.html</a:t>
            </a:r>
            <a:endParaRPr lang="en-US" u="sng"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59862413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Waitlist questions</a:t>
            </a:r>
            <a:endParaRPr lang="en-US" dirty="0"/>
          </a:p>
        </p:txBody>
      </p:sp>
      <p:sp>
        <p:nvSpPr>
          <p:cNvPr id="50180" name="Rectangle 4"/>
          <p:cNvSpPr>
            <a:spLocks noGrp="1" noChangeArrowheads="1"/>
          </p:cNvSpPr>
          <p:nvPr>
            <p:ph type="body" idx="1"/>
          </p:nvPr>
        </p:nvSpPr>
        <p:spPr>
          <a:ln/>
        </p:spPr>
        <p:txBody>
          <a:bodyPr/>
          <a:lstStyle/>
          <a:p>
            <a:pPr marL="292100"/>
            <a:r>
              <a:rPr lang="en-US" dirty="0"/>
              <a:t>ECE Academic services (</a:t>
            </a:r>
            <a:r>
              <a:rPr lang="en-US" dirty="0" err="1"/>
              <a:t>ece-asc@andrew.cmu.edu</a:t>
            </a:r>
            <a:r>
              <a:rPr lang="en-US" dirty="0"/>
              <a:t>)</a:t>
            </a:r>
          </a:p>
          <a:p>
            <a:pPr marL="38100" indent="0">
              <a:buNone/>
            </a:pPr>
            <a:endParaRPr lang="en-US" dirty="0"/>
          </a:p>
          <a:p>
            <a:pPr marL="292100"/>
            <a:endParaRPr lang="en-US" dirty="0"/>
          </a:p>
          <a:p>
            <a:pPr marL="292100"/>
            <a:r>
              <a:rPr lang="en-US" dirty="0"/>
              <a:t>Please don’t contact the instructors with waitlist questions.</a:t>
            </a:r>
          </a:p>
          <a:p>
            <a:pPr marL="38100" indent="0">
              <a:buNone/>
            </a:pPr>
            <a:endParaRPr lang="en-US" dirty="0"/>
          </a:p>
        </p:txBody>
      </p:sp>
    </p:spTree>
    <p:extLst>
      <p:ext uri="{BB962C8B-B14F-4D97-AF65-F5344CB8AC3E}">
        <p14:creationId xmlns:p14="http://schemas.microsoft.com/office/powerpoint/2010/main" val="304702876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DC13-F07A-4C45-904F-E5BB557215FF}"/>
              </a:ext>
            </a:extLst>
          </p:cNvPr>
          <p:cNvSpPr>
            <a:spLocks noGrp="1"/>
          </p:cNvSpPr>
          <p:nvPr>
            <p:ph type="title"/>
          </p:nvPr>
        </p:nvSpPr>
        <p:spPr/>
        <p:txBody>
          <a:bodyPr/>
          <a:lstStyle/>
          <a:p>
            <a:r>
              <a:rPr lang="en-US" dirty="0"/>
              <a:t>Appendix: GitHub Classroom Example</a:t>
            </a:r>
          </a:p>
        </p:txBody>
      </p:sp>
      <p:sp>
        <p:nvSpPr>
          <p:cNvPr id="3" name="Content Placeholder 2">
            <a:extLst>
              <a:ext uri="{FF2B5EF4-FFF2-40B4-BE49-F238E27FC236}">
                <a16:creationId xmlns:a16="http://schemas.microsoft.com/office/drawing/2014/main" id="{26AFA1CA-DA47-4550-885F-73B6B3F78B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586932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00" t="19779" r="9875" b="3110"/>
          <a:stretch/>
        </p:blipFill>
        <p:spPr bwMode="auto">
          <a:xfrm>
            <a:off x="381000" y="2362200"/>
            <a:ext cx="8366760" cy="52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0" t="20444" r="9125" b="3111"/>
          <a:stretch/>
        </p:blipFill>
        <p:spPr bwMode="auto">
          <a:xfrm>
            <a:off x="381000" y="2362200"/>
            <a:ext cx="842772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0840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00" t="18445" r="9250" b="1556"/>
          <a:stretch/>
        </p:blipFill>
        <p:spPr bwMode="auto">
          <a:xfrm>
            <a:off x="381000" y="2362200"/>
            <a:ext cx="850392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9449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from taking 213/613</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across departments ...</a:t>
            </a:r>
          </a:p>
          <a:p>
            <a:pPr lvl="2"/>
            <a:r>
              <a:rPr lang="en-US" dirty="0"/>
              <a:t>Compilers, Operating Systems, Networks, Computer Architecture, Embedded Systems, Storage Systems, Computer Security, etc.</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spTree>
    <p:extLst>
      <p:ext uri="{BB962C8B-B14F-4D97-AF65-F5344CB8AC3E}">
        <p14:creationId xmlns:p14="http://schemas.microsoft.com/office/powerpoint/2010/main" val="3651488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clone it to a working directory</a:t>
            </a:r>
          </a:p>
        </p:txBody>
      </p:sp>
      <p:sp>
        <p:nvSpPr>
          <p:cNvPr id="4" name="Content Placeholder 3"/>
          <p:cNvSpPr>
            <a:spLocks noGrp="1"/>
          </p:cNvSpPr>
          <p:nvPr>
            <p:ph idx="1"/>
          </p:nvPr>
        </p:nvSpPr>
        <p:spPr/>
        <p:txBody>
          <a:bodyPr/>
          <a:lstStyle/>
          <a:p>
            <a:r>
              <a:rPr lang="en-US" dirty="0"/>
              <a:t>Clone into a directory with the proper permissions</a:t>
            </a:r>
          </a:p>
        </p:txBody>
      </p:sp>
      <p:sp>
        <p:nvSpPr>
          <p:cNvPr id="6" name="TextBox 5"/>
          <p:cNvSpPr txBox="1"/>
          <p:nvPr/>
        </p:nvSpPr>
        <p:spPr>
          <a:xfrm>
            <a:off x="233082" y="2700516"/>
            <a:ext cx="7996518" cy="1600438"/>
          </a:xfrm>
          <a:prstGeom prst="rect">
            <a:avLst/>
          </a:prstGeom>
          <a:solidFill>
            <a:schemeClr val="bg1"/>
          </a:solidFill>
        </p:spPr>
        <p:txBody>
          <a:bodyPr wrap="square" lIns="182880" tIns="182880" rIns="182880" bIns="182880" rtlCol="0">
            <a:spAutoFit/>
          </a:bodyPr>
          <a:lstStyle/>
          <a:p>
            <a:pPr algn="l"/>
            <a:r>
              <a:rPr lang="en-US" sz="2000" b="1" dirty="0" err="1">
                <a:latin typeface="Courier New" panose="02070309020205020404" pitchFamily="49" charset="0"/>
                <a:cs typeface="Courier New" panose="02070309020205020404" pitchFamily="49" charset="0"/>
              </a:rPr>
              <a:t>git</a:t>
            </a:r>
            <a:r>
              <a:rPr lang="en-US" sz="2000" b="1" dirty="0">
                <a:latin typeface="Courier New" panose="02070309020205020404" pitchFamily="49" charset="0"/>
                <a:cs typeface="Courier New" panose="02070309020205020404" pitchFamily="49" charset="0"/>
              </a:rPr>
              <a:t> clone </a:t>
            </a:r>
            <a:r>
              <a:rPr lang="en-US" sz="2000" b="1" u="sng" dirty="0">
                <a:latin typeface="Courier New" panose="02070309020205020404" pitchFamily="49" charset="0"/>
                <a:cs typeface="Courier New" panose="02070309020205020404" pitchFamily="49" charset="0"/>
                <a:hlinkClick r:id="rId2"/>
              </a:rPr>
              <a:t>git@github.com:cmu15213s19/213s19-lab0-seth4618.git</a:t>
            </a:r>
            <a:endParaRPr lang="en-US" sz="2000" b="1" u="sng" dirty="0">
              <a:latin typeface="Courier New" panose="02070309020205020404" pitchFamily="49" charset="0"/>
              <a:cs typeface="Courier New" panose="02070309020205020404" pitchFamily="49" charset="0"/>
            </a:endParaRPr>
          </a:p>
          <a:p>
            <a:pPr algn="l"/>
            <a:r>
              <a:rPr lang="en-US" sz="2000" b="1" dirty="0">
                <a:latin typeface="Courier New" panose="02070309020205020404" pitchFamily="49" charset="0"/>
                <a:cs typeface="Courier New" panose="02070309020205020404" pitchFamily="49" charset="0"/>
              </a:rPr>
              <a:t>cd 213s19-lab0-seth4618</a:t>
            </a:r>
          </a:p>
          <a:p>
            <a:pPr algn="l"/>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779039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94259094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Only">
  <a:themeElements>
    <a:clrScheme name="">
      <a:dk1>
        <a:srgbClr val="000000"/>
      </a:dk1>
      <a:lt1>
        <a:srgbClr val="FFFFFF"/>
      </a:lt1>
      <a:dk2>
        <a:srgbClr val="000000"/>
      </a:dk2>
      <a:lt2>
        <a:srgbClr val="00000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Only">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25342</TotalTime>
  <Pages>0</Pages>
  <Words>4404</Words>
  <Characters>0</Characters>
  <Application>Microsoft Macintosh PowerPoint</Application>
  <PresentationFormat>On-screen Show (4:3)</PresentationFormat>
  <Lines>0</Lines>
  <Paragraphs>640</Paragraphs>
  <Slides>61</Slides>
  <Notes>5</Notes>
  <HiddenSlides>8</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61</vt:i4>
      </vt:variant>
    </vt:vector>
  </HeadingPairs>
  <TitlesOfParts>
    <vt:vector size="78" baseType="lpstr">
      <vt:lpstr>Arial</vt:lpstr>
      <vt:lpstr>Arial Narrow</vt:lpstr>
      <vt:lpstr>Calibri</vt:lpstr>
      <vt:lpstr>Calibri Bold</vt:lpstr>
      <vt:lpstr>Calibri Italic</vt:lpstr>
      <vt:lpstr>Courier New</vt:lpstr>
      <vt:lpstr>Gill Sans</vt:lpstr>
      <vt:lpstr>Gill Sans MT</vt:lpstr>
      <vt:lpstr>Gill Sans MT Condensed</vt:lpstr>
      <vt:lpstr>Times New Roman</vt:lpstr>
      <vt:lpstr>Verdana</vt:lpstr>
      <vt:lpstr>Wingdings</vt:lpstr>
      <vt:lpstr>Wingdings 2</vt:lpstr>
      <vt:lpstr>Zapf Dingbats</vt:lpstr>
      <vt:lpstr>Title Slide</vt:lpstr>
      <vt:lpstr>Title and Content</vt:lpstr>
      <vt:lpstr>Title Only</vt:lpstr>
      <vt:lpstr>PowerPoint Presentation</vt:lpstr>
      <vt:lpstr>Course Overview 18-213/18-613: Computer Systems 1st Lecture,  Spring 2026</vt:lpstr>
      <vt:lpstr>Overview</vt:lpstr>
      <vt:lpstr>Instructors (18-213/613)</vt:lpstr>
      <vt:lpstr>The Big Picture</vt:lpstr>
      <vt:lpstr>Course Theme:  (Systems) Knowledge is Power!</vt:lpstr>
      <vt:lpstr>It’s Important to Understand How Things Work</vt:lpstr>
      <vt:lpstr>Great Reality #1:  Ints are not Integers, Floats are not Reals</vt:lpstr>
      <vt:lpstr>Computer Arithmetic</vt:lpstr>
      <vt:lpstr>Great Reality #2:  You’ve Got to Know Assembly</vt:lpstr>
      <vt:lpstr>Great Reality #3: Memory Matters Random Access Memory Is an Unphysical Abstraction </vt:lpstr>
      <vt:lpstr>Memory Referencing Bug Example</vt:lpstr>
      <vt:lpstr>Memory Referencing Bug Example</vt:lpstr>
      <vt:lpstr>Memory Referencing Errors</vt:lpstr>
      <vt:lpstr>Great Reality #4: There’s more to performance than asymptotic complexity </vt:lpstr>
      <vt:lpstr>Memory System Performance Example</vt:lpstr>
      <vt:lpstr>Why The Performance Differs</vt:lpstr>
      <vt:lpstr>Great Reality #5: Computers do more than execute programs</vt:lpstr>
      <vt:lpstr>Course Perspective</vt:lpstr>
      <vt:lpstr>Course Perspective (Cont.)</vt:lpstr>
      <vt:lpstr>Role within CS/ECE Curriculum</vt:lpstr>
      <vt:lpstr>Academic Integrity</vt:lpstr>
      <vt:lpstr>Cheating/Plagiarism: Description</vt:lpstr>
      <vt:lpstr>Cheating/Plagiarism: Description (cont.)</vt:lpstr>
      <vt:lpstr>Cheating/Plagiarism: Description</vt:lpstr>
      <vt:lpstr>Cheating: Consequences</vt:lpstr>
      <vt:lpstr>Some Concrete Examples:</vt:lpstr>
      <vt:lpstr>How it Feels: Student and Instructor</vt:lpstr>
      <vt:lpstr>How it Feels: Student and Instructor (cont.)</vt:lpstr>
      <vt:lpstr>Why It’s a Big Deal</vt:lpstr>
      <vt:lpstr>Version Control: Your Good Friend</vt:lpstr>
      <vt:lpstr>How to Avoid AIVs</vt:lpstr>
      <vt:lpstr>Logistics</vt:lpstr>
      <vt:lpstr>15-213, 14-513, 15-513, 18-213, 18-613</vt:lpstr>
      <vt:lpstr>Textbooks</vt:lpstr>
      <vt:lpstr>Course Components</vt:lpstr>
      <vt:lpstr>Programs and Data</vt:lpstr>
      <vt:lpstr>The Memory Hierarchy</vt:lpstr>
      <vt:lpstr> Virtual Memory</vt:lpstr>
      <vt:lpstr>Exceptional  Control Flow</vt:lpstr>
      <vt:lpstr> Networking, and Concurrency</vt:lpstr>
      <vt:lpstr>Lab Rationale </vt:lpstr>
      <vt:lpstr>Policies: Lab</vt:lpstr>
      <vt:lpstr>Timeliness</vt:lpstr>
      <vt:lpstr>Facilities</vt:lpstr>
      <vt:lpstr> Autolab (https://autolab.andrew.cmu.edu)</vt:lpstr>
      <vt:lpstr> Autolab accounts</vt:lpstr>
      <vt:lpstr>Weekly Assignments</vt:lpstr>
      <vt:lpstr>Small Student Groups</vt:lpstr>
      <vt:lpstr>Policies: Grading</vt:lpstr>
      <vt:lpstr>Getting Help </vt:lpstr>
      <vt:lpstr>Getting Help </vt:lpstr>
      <vt:lpstr>Instructor Office Hours</vt:lpstr>
      <vt:lpstr> Waitlist questions</vt:lpstr>
      <vt:lpstr>Welcome and Enjoy! </vt:lpstr>
      <vt:lpstr>Appendix: GitHub Classroom Example</vt:lpstr>
      <vt:lpstr>Git basics – create a project for your lab</vt:lpstr>
      <vt:lpstr>Git basics – create a project for your lab</vt:lpstr>
      <vt:lpstr>Git basics – create a project for your lab</vt:lpstr>
      <vt:lpstr>Git basics – create a project for your lab</vt:lpstr>
      <vt:lpstr>Git basics – clone it to a working directory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Swarun Kumar</cp:lastModifiedBy>
  <cp:revision>245</cp:revision>
  <cp:lastPrinted>2011-08-30T03:47:10Z</cp:lastPrinted>
  <dcterms:created xsi:type="dcterms:W3CDTF">2012-08-28T17:04:18Z</dcterms:created>
  <dcterms:modified xsi:type="dcterms:W3CDTF">2026-01-13T16:37:05Z</dcterms:modified>
</cp:coreProperties>
</file>